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8" r:id="rId3"/>
    <p:sldMasterId id="2147483719" r:id="rId4"/>
  </p:sldMasterIdLst>
  <p:notesMasterIdLst>
    <p:notesMasterId r:id="rId34"/>
  </p:notesMasterIdLst>
  <p:handoutMasterIdLst>
    <p:handoutMasterId r:id="rId35"/>
  </p:handoutMasterIdLst>
  <p:sldIdLst>
    <p:sldId id="292"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4" r:id="rId19"/>
    <p:sldId id="285" r:id="rId20"/>
    <p:sldId id="286" r:id="rId21"/>
    <p:sldId id="287" r:id="rId22"/>
    <p:sldId id="288" r:id="rId23"/>
    <p:sldId id="289" r:id="rId24"/>
    <p:sldId id="290" r:id="rId25"/>
    <p:sldId id="291" r:id="rId26"/>
    <p:sldId id="293" r:id="rId27"/>
    <p:sldId id="294" r:id="rId28"/>
    <p:sldId id="295" r:id="rId29"/>
    <p:sldId id="299" r:id="rId30"/>
    <p:sldId id="300" r:id="rId31"/>
    <p:sldId id="297" r:id="rId32"/>
    <p:sldId id="298"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F7FBC5"/>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438" autoAdjust="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20</a:t>
            </a:fld>
            <a:endParaRPr lang="el-GR" dirty="0"/>
          </a:p>
        </p:txBody>
      </p:sp>
    </p:spTree>
    <p:extLst>
      <p:ext uri="{BB962C8B-B14F-4D97-AF65-F5344CB8AC3E}">
        <p14:creationId xmlns:p14="http://schemas.microsoft.com/office/powerpoint/2010/main" val="2779598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21</a:t>
            </a:fld>
            <a:endParaRPr lang="el-GR" dirty="0"/>
          </a:p>
        </p:txBody>
      </p:sp>
    </p:spTree>
    <p:extLst>
      <p:ext uri="{BB962C8B-B14F-4D97-AF65-F5344CB8AC3E}">
        <p14:creationId xmlns:p14="http://schemas.microsoft.com/office/powerpoint/2010/main" val="989591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173675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314222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161369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a:t>
            </a:fld>
            <a:endParaRPr lang="el-GR" dirty="0"/>
          </a:p>
        </p:txBody>
      </p:sp>
    </p:spTree>
    <p:extLst>
      <p:ext uri="{BB962C8B-B14F-4D97-AF65-F5344CB8AC3E}">
        <p14:creationId xmlns:p14="http://schemas.microsoft.com/office/powerpoint/2010/main" val="2531784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16</a:t>
            </a:fld>
            <a:endParaRPr lang="el-GR" dirty="0"/>
          </a:p>
        </p:txBody>
      </p:sp>
    </p:spTree>
    <p:extLst>
      <p:ext uri="{BB962C8B-B14F-4D97-AF65-F5344CB8AC3E}">
        <p14:creationId xmlns:p14="http://schemas.microsoft.com/office/powerpoint/2010/main" val="4019716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17</a:t>
            </a:fld>
            <a:endParaRPr lang="el-GR" dirty="0"/>
          </a:p>
        </p:txBody>
      </p:sp>
    </p:spTree>
    <p:extLst>
      <p:ext uri="{BB962C8B-B14F-4D97-AF65-F5344CB8AC3E}">
        <p14:creationId xmlns:p14="http://schemas.microsoft.com/office/powerpoint/2010/main" val="3553496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18</a:t>
            </a:fld>
            <a:endParaRPr lang="el-GR" dirty="0"/>
          </a:p>
        </p:txBody>
      </p:sp>
    </p:spTree>
    <p:extLst>
      <p:ext uri="{BB962C8B-B14F-4D97-AF65-F5344CB8AC3E}">
        <p14:creationId xmlns:p14="http://schemas.microsoft.com/office/powerpoint/2010/main" val="356510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19</a:t>
            </a:fld>
            <a:endParaRPr lang="el-GR" dirty="0"/>
          </a:p>
        </p:txBody>
      </p:sp>
    </p:spTree>
    <p:extLst>
      <p:ext uri="{BB962C8B-B14F-4D97-AF65-F5344CB8AC3E}">
        <p14:creationId xmlns:p14="http://schemas.microsoft.com/office/powerpoint/2010/main" val="2397996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l-GR" dirty="0"/>
          </a:p>
        </p:txBody>
      </p:sp>
      <p:sp>
        <p:nvSpPr>
          <p:cNvPr id="6" name="Rectangle 3"/>
          <p:cNvSpPr>
            <a:spLocks noGrp="1" noChangeArrowheads="1"/>
          </p:cNvSpPr>
          <p:nvPr>
            <p:ph type="sldNum" sz="quarter" idx="11"/>
          </p:nvPr>
        </p:nvSpPr>
        <p:spPr>
          <a:ln/>
        </p:spPr>
        <p:txBody>
          <a:bodyPr/>
          <a:lstStyle>
            <a:lvl1pPr>
              <a:defRPr/>
            </a:lvl1pPr>
          </a:lstStyle>
          <a:p>
            <a:fld id="{8403D53D-2D91-4935-B9FD-E062C2CF0457}" type="slidenum">
              <a:rPr lang="el-GR"/>
              <a:pPr/>
              <a:t>‹#›</a:t>
            </a:fld>
            <a:endParaRPr lang="el-GR"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l-GR" dirty="0"/>
          </a:p>
        </p:txBody>
      </p:sp>
    </p:spTree>
    <p:extLst>
      <p:ext uri="{BB962C8B-B14F-4D97-AF65-F5344CB8AC3E}">
        <p14:creationId xmlns:p14="http://schemas.microsoft.com/office/powerpoint/2010/main" val="37617421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882210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237555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03453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207471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455070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383828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877139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276258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0750430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465322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9401229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178666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7650291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89277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551549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67992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7893067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05311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5798894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438420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3654297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1003822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1624899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2613454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394897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8206641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6619053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034363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0076996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149111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449229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391769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6076717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hyperlink" Target="http://creativecommons.org/licenses/by/3.0/legalcode" TargetMode="Externa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www.youtube.com/user/triggerhash" TargetMode="External"/><Relationship Id="rId5" Type="http://schemas.openxmlformats.org/officeDocument/2006/relationships/hyperlink" Target="http://www.youtube.com/watch?v=gZGF9opkHkI" TargetMode="External"/><Relationship Id="rId4"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563.pn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599.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creativecommons.org/licenses/by/3.0/" TargetMode="External"/><Relationship Id="rId5" Type="http://schemas.openxmlformats.org/officeDocument/2006/relationships/hyperlink" Target="http://commons.wikimedia.org/wiki/User:BruceBlaus" TargetMode="External"/><Relationship Id="rId4" Type="http://schemas.openxmlformats.org/officeDocument/2006/relationships/hyperlink" Target="http://commons.wikimedia.org/wiki/File:Blausen_0181_Catheter_CentralVenousAccessDevice_NonTunneled.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User:Nanoxyde" TargetMode="External"/><Relationship Id="rId2" Type="http://schemas.openxmlformats.org/officeDocument/2006/relationships/hyperlink" Target="http://commons.wikimedia.org/wiki/File:Pulmonary_arterial_catheter.svg" TargetMode="Externa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hyperlink" Target="http://creativecommons.org/licenses/by-sa/3.0/deed.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r.m.wikipedia.org/wiki/%D9%85%D9%84%D9%81:Blausen_0193_Catheter_PICC.png" TargetMode="External"/><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hyperlink" Target="http://creativecommons.org/licenses/by/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Χειρουργική Νοσηλευτική </a:t>
            </a:r>
            <a:r>
              <a:rPr lang="el-GR" sz="3600" b="1" dirty="0" smtClean="0">
                <a:solidFill>
                  <a:schemeClr val="tx1"/>
                </a:solidFill>
                <a:latin typeface="+mn-lt"/>
              </a:rPr>
              <a:t>ΙΙ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25000" lnSpcReduction="20000"/>
          </a:bodyPr>
          <a:lstStyle/>
          <a:p>
            <a:r>
              <a:rPr lang="el-GR" sz="9600" b="1" dirty="0"/>
              <a:t>Ενότητα 6</a:t>
            </a:r>
            <a:r>
              <a:rPr lang="el-GR" sz="9600" dirty="0"/>
              <a:t>: Τοποθέτηση Κεντρικών Φλεβικών Καθετήρων</a:t>
            </a:r>
          </a:p>
          <a:p>
            <a:pPr>
              <a:spcBef>
                <a:spcPts val="0"/>
              </a:spcBef>
              <a:spcAft>
                <a:spcPts val="1200"/>
              </a:spcAft>
            </a:pPr>
            <a:endParaRPr lang="en-US" sz="2800" dirty="0" smtClean="0"/>
          </a:p>
          <a:p>
            <a:pPr>
              <a:spcBef>
                <a:spcPts val="0"/>
              </a:spcBef>
              <a:spcAft>
                <a:spcPts val="1200"/>
              </a:spcAft>
            </a:pPr>
            <a:endParaRPr lang="el-GR" sz="2800" dirty="0" smtClean="0"/>
          </a:p>
          <a:p>
            <a:pPr>
              <a:spcBef>
                <a:spcPts val="0"/>
              </a:spcBef>
              <a:spcAft>
                <a:spcPts val="1200"/>
              </a:spcAft>
            </a:pPr>
            <a:r>
              <a:rPr lang="el-GR" sz="9600" dirty="0" smtClean="0"/>
              <a:t>Θεοδώρα </a:t>
            </a:r>
            <a:r>
              <a:rPr lang="el-GR" sz="9600" dirty="0"/>
              <a:t>Στρουμπούκη</a:t>
            </a:r>
          </a:p>
          <a:p>
            <a:pPr>
              <a:spcBef>
                <a:spcPts val="0"/>
              </a:spcBef>
              <a:spcAft>
                <a:spcPts val="1200"/>
              </a:spcAft>
            </a:pPr>
            <a:r>
              <a:rPr lang="el-GR" sz="96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322626833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924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07504" y="116632"/>
            <a:ext cx="8892158" cy="908720"/>
          </a:xfrm>
        </p:spPr>
        <p:txBody>
          <a:bodyPr>
            <a:noAutofit/>
          </a:bodyPr>
          <a:lstStyle/>
          <a:p>
            <a:pPr eaLnBrk="1" hangingPunct="1">
              <a:defRPr/>
            </a:pPr>
            <a:r>
              <a:rPr lang="el-GR" dirty="0" smtClean="0"/>
              <a:t>Μη </a:t>
            </a:r>
            <a:r>
              <a:rPr lang="el-GR" dirty="0"/>
              <a:t>ε</a:t>
            </a:r>
            <a:r>
              <a:rPr lang="el-GR" dirty="0" smtClean="0"/>
              <a:t>μφυτεύσιμοι </a:t>
            </a:r>
            <a:r>
              <a:rPr lang="el-GR" dirty="0"/>
              <a:t>κ</a:t>
            </a:r>
            <a:r>
              <a:rPr lang="el-GR" dirty="0" smtClean="0"/>
              <a:t>εντρικοί </a:t>
            </a:r>
            <a:r>
              <a:rPr lang="el-GR" dirty="0"/>
              <a:t>κ</a:t>
            </a:r>
            <a:r>
              <a:rPr lang="el-GR" dirty="0" smtClean="0"/>
              <a:t>αθετήρες</a:t>
            </a:r>
          </a:p>
        </p:txBody>
      </p:sp>
      <p:sp>
        <p:nvSpPr>
          <p:cNvPr id="14339" name="Rectangle 3"/>
          <p:cNvSpPr>
            <a:spLocks noGrp="1" noChangeArrowheads="1"/>
          </p:cNvSpPr>
          <p:nvPr>
            <p:ph type="body" sz="half" idx="1"/>
          </p:nvPr>
        </p:nvSpPr>
        <p:spPr>
          <a:xfrm>
            <a:off x="179512" y="1124744"/>
            <a:ext cx="4495800" cy="5400600"/>
          </a:xfrm>
        </p:spPr>
        <p:txBody>
          <a:bodyPr>
            <a:normAutofit/>
          </a:bodyPr>
          <a:lstStyle/>
          <a:p>
            <a:pPr eaLnBrk="1" hangingPunct="1">
              <a:lnSpc>
                <a:spcPct val="80000"/>
              </a:lnSpc>
              <a:spcBef>
                <a:spcPts val="1800"/>
              </a:spcBef>
              <a:buClr>
                <a:srgbClr val="084077"/>
              </a:buClr>
              <a:defRPr/>
            </a:pPr>
            <a:r>
              <a:rPr lang="el-GR" sz="2400" dirty="0" smtClean="0"/>
              <a:t>Χρησιμοποιούνται για μικρής διάρκειας θεραπεία</a:t>
            </a:r>
            <a:r>
              <a:rPr lang="en-US" sz="2400" dirty="0" smtClean="0"/>
              <a:t>,</a:t>
            </a:r>
            <a:endParaRPr lang="el-GR" sz="2400" dirty="0" smtClean="0"/>
          </a:p>
          <a:p>
            <a:pPr eaLnBrk="1" hangingPunct="1">
              <a:lnSpc>
                <a:spcPct val="80000"/>
              </a:lnSpc>
              <a:spcBef>
                <a:spcPts val="1800"/>
              </a:spcBef>
              <a:buClr>
                <a:srgbClr val="084077"/>
              </a:buClr>
              <a:defRPr/>
            </a:pPr>
            <a:r>
              <a:rPr lang="el-GR" sz="2400" dirty="0" smtClean="0"/>
              <a:t>Τοποθετούνται διαδερμικά</a:t>
            </a:r>
            <a:r>
              <a:rPr lang="en-US" sz="2400" dirty="0"/>
              <a:t>.</a:t>
            </a:r>
            <a:endParaRPr lang="en-US" sz="2400" dirty="0" smtClean="0"/>
          </a:p>
          <a:p>
            <a:pPr lvl="1" eaLnBrk="1" hangingPunct="1">
              <a:lnSpc>
                <a:spcPct val="80000"/>
              </a:lnSpc>
              <a:spcBef>
                <a:spcPts val="1800"/>
              </a:spcBef>
              <a:buClr>
                <a:srgbClr val="084077"/>
              </a:buClr>
              <a:buFont typeface="Arial" pitchFamily="34" charset="0"/>
              <a:buChar char="•"/>
              <a:tabLst>
                <a:tab pos="2597150" algn="l"/>
              </a:tabLst>
              <a:defRPr/>
            </a:pPr>
            <a:r>
              <a:rPr lang="el-GR" sz="2200" dirty="0" smtClean="0"/>
              <a:t>Υποκλείδιος φλέβα</a:t>
            </a:r>
            <a:r>
              <a:rPr lang="en-US" sz="2200" dirty="0" smtClean="0"/>
              <a:t>,</a:t>
            </a:r>
          </a:p>
          <a:p>
            <a:pPr lvl="1" eaLnBrk="1" hangingPunct="1">
              <a:lnSpc>
                <a:spcPct val="80000"/>
              </a:lnSpc>
              <a:spcBef>
                <a:spcPts val="1800"/>
              </a:spcBef>
              <a:buClr>
                <a:srgbClr val="084077"/>
              </a:buClr>
              <a:buFont typeface="Arial" pitchFamily="34" charset="0"/>
              <a:buChar char="•"/>
              <a:tabLst>
                <a:tab pos="2597150" algn="l"/>
              </a:tabLst>
              <a:defRPr/>
            </a:pPr>
            <a:r>
              <a:rPr lang="el-GR" sz="2200" dirty="0" smtClean="0"/>
              <a:t>Έσω σφαγίτιδα φλέβα</a:t>
            </a:r>
            <a:r>
              <a:rPr lang="en-US" sz="2200" dirty="0" smtClean="0"/>
              <a:t>.</a:t>
            </a:r>
          </a:p>
          <a:p>
            <a:pPr lvl="1" eaLnBrk="1" hangingPunct="1">
              <a:lnSpc>
                <a:spcPct val="80000"/>
              </a:lnSpc>
              <a:spcBef>
                <a:spcPts val="1800"/>
              </a:spcBef>
              <a:buClr>
                <a:srgbClr val="084077"/>
              </a:buClr>
              <a:buFont typeface="Arial" pitchFamily="34" charset="0"/>
              <a:buChar char="•"/>
              <a:tabLst>
                <a:tab pos="2597150" algn="l"/>
              </a:tabLst>
              <a:defRPr/>
            </a:pPr>
            <a:r>
              <a:rPr lang="el-GR" sz="2200" dirty="0" smtClean="0"/>
              <a:t>Μηριαία φλέβα</a:t>
            </a:r>
            <a:endParaRPr lang="en-US" sz="2200" dirty="0" smtClean="0"/>
          </a:p>
          <a:p>
            <a:pPr eaLnBrk="1" hangingPunct="1">
              <a:lnSpc>
                <a:spcPct val="80000"/>
              </a:lnSpc>
              <a:spcBef>
                <a:spcPts val="1800"/>
              </a:spcBef>
              <a:buClr>
                <a:srgbClr val="084077"/>
              </a:buClr>
              <a:defRPr/>
            </a:pPr>
            <a:r>
              <a:rPr lang="el-GR" sz="2400" dirty="0" smtClean="0"/>
              <a:t>Αποτελούνται από 1 έως 4 αυλούς ή σημεία εισόδου</a:t>
            </a:r>
            <a:r>
              <a:rPr lang="en-US" sz="2400" dirty="0" smtClean="0"/>
              <a:t>,</a:t>
            </a:r>
          </a:p>
          <a:p>
            <a:pPr eaLnBrk="1" hangingPunct="1">
              <a:lnSpc>
                <a:spcPct val="80000"/>
              </a:lnSpc>
              <a:spcBef>
                <a:spcPts val="1800"/>
              </a:spcBef>
              <a:buClr>
                <a:srgbClr val="084077"/>
              </a:buClr>
              <a:defRPr/>
            </a:pPr>
            <a:r>
              <a:rPr lang="el-GR" sz="2400" dirty="0" smtClean="0"/>
              <a:t>Συνήθως είναι 6-8 </a:t>
            </a:r>
            <a:r>
              <a:rPr lang="en-US" sz="2400" dirty="0" smtClean="0"/>
              <a:t>inches </a:t>
            </a:r>
            <a:r>
              <a:rPr lang="el-GR" sz="2400" dirty="0" smtClean="0"/>
              <a:t>σε μήκος</a:t>
            </a:r>
            <a:r>
              <a:rPr lang="en-US" sz="2400" dirty="0"/>
              <a:t>,</a:t>
            </a:r>
            <a:endParaRPr lang="en-US" sz="2400" dirty="0" smtClean="0"/>
          </a:p>
          <a:p>
            <a:pPr>
              <a:lnSpc>
                <a:spcPct val="80000"/>
              </a:lnSpc>
              <a:spcBef>
                <a:spcPts val="1800"/>
              </a:spcBef>
              <a:buClr>
                <a:srgbClr val="084077"/>
              </a:buClr>
              <a:defRPr/>
            </a:pPr>
            <a:r>
              <a:rPr lang="el-GR" sz="2400" dirty="0"/>
              <a:t>Μπορεί να τοποθετηθούν πολύ </a:t>
            </a:r>
            <a:r>
              <a:rPr lang="el-GR" sz="2400" dirty="0" smtClean="0"/>
              <a:t>γρήγορα</a:t>
            </a:r>
            <a:r>
              <a:rPr lang="en-US" sz="2400" dirty="0" smtClean="0"/>
              <a:t>,</a:t>
            </a:r>
            <a:endParaRPr lang="el-GR" sz="2400" dirty="0"/>
          </a:p>
          <a:p>
            <a:pPr eaLnBrk="1" hangingPunct="1">
              <a:lnSpc>
                <a:spcPct val="80000"/>
              </a:lnSpc>
              <a:spcBef>
                <a:spcPts val="1800"/>
              </a:spcBef>
              <a:buClr>
                <a:srgbClr val="084077"/>
              </a:buClr>
              <a:defRPr/>
            </a:pPr>
            <a:endParaRPr lang="el-GR" sz="2400" dirty="0" smtClean="0"/>
          </a:p>
        </p:txBody>
      </p:sp>
      <p:sp>
        <p:nvSpPr>
          <p:cNvPr id="14340" name="Rectangle 4"/>
          <p:cNvSpPr>
            <a:spLocks noGrp="1" noChangeArrowheads="1"/>
          </p:cNvSpPr>
          <p:nvPr>
            <p:ph type="body" sz="half" idx="2"/>
          </p:nvPr>
        </p:nvSpPr>
        <p:spPr>
          <a:xfrm>
            <a:off x="4788024" y="1052736"/>
            <a:ext cx="4211638" cy="5616624"/>
          </a:xfrm>
        </p:spPr>
        <p:txBody>
          <a:bodyPr>
            <a:noAutofit/>
          </a:bodyPr>
          <a:lstStyle/>
          <a:p>
            <a:pPr eaLnBrk="1" hangingPunct="1">
              <a:lnSpc>
                <a:spcPct val="114000"/>
              </a:lnSpc>
              <a:spcBef>
                <a:spcPts val="600"/>
              </a:spcBef>
              <a:spcAft>
                <a:spcPts val="600"/>
              </a:spcAft>
              <a:buClr>
                <a:srgbClr val="084077"/>
              </a:buClr>
              <a:defRPr/>
            </a:pPr>
            <a:r>
              <a:rPr lang="el-GR" sz="2400" dirty="0" smtClean="0"/>
              <a:t>Μη ελαστικοί και μπορεί να υποστούν φθορές</a:t>
            </a:r>
            <a:r>
              <a:rPr lang="en-US" sz="2400" dirty="0" smtClean="0"/>
              <a:t>,</a:t>
            </a:r>
          </a:p>
          <a:p>
            <a:pPr eaLnBrk="1" hangingPunct="1">
              <a:lnSpc>
                <a:spcPct val="114000"/>
              </a:lnSpc>
              <a:spcBef>
                <a:spcPts val="600"/>
              </a:spcBef>
              <a:spcAft>
                <a:spcPts val="600"/>
              </a:spcAft>
              <a:buClr>
                <a:srgbClr val="084077"/>
              </a:buClr>
              <a:defRPr/>
            </a:pPr>
            <a:r>
              <a:rPr lang="el-GR" sz="2400" dirty="0" smtClean="0"/>
              <a:t>Εκτοπίζονται εύκολα</a:t>
            </a:r>
            <a:r>
              <a:rPr lang="en-US" sz="2400" dirty="0" smtClean="0"/>
              <a:t>, </a:t>
            </a:r>
          </a:p>
          <a:p>
            <a:pPr eaLnBrk="1" hangingPunct="1">
              <a:lnSpc>
                <a:spcPct val="114000"/>
              </a:lnSpc>
              <a:spcBef>
                <a:spcPts val="600"/>
              </a:spcBef>
              <a:spcAft>
                <a:spcPts val="600"/>
              </a:spcAft>
              <a:buClr>
                <a:srgbClr val="084077"/>
              </a:buClr>
              <a:defRPr/>
            </a:pPr>
            <a:r>
              <a:rPr lang="el-GR" sz="2400" dirty="0" smtClean="0"/>
              <a:t>Εμφανίζουν υψηλή συχνότητα λοιμώξεων</a:t>
            </a:r>
            <a:r>
              <a:rPr lang="en-US" sz="2400" dirty="0" smtClean="0"/>
              <a:t>,</a:t>
            </a:r>
          </a:p>
          <a:p>
            <a:pPr eaLnBrk="1" hangingPunct="1">
              <a:lnSpc>
                <a:spcPct val="114000"/>
              </a:lnSpc>
              <a:spcBef>
                <a:spcPts val="600"/>
              </a:spcBef>
              <a:spcAft>
                <a:spcPts val="600"/>
              </a:spcAft>
              <a:buClr>
                <a:srgbClr val="084077"/>
              </a:buClr>
              <a:defRPr/>
            </a:pPr>
            <a:r>
              <a:rPr lang="el-GR" sz="2400" dirty="0" smtClean="0"/>
              <a:t>Η αλλαγή επιθεμάτων απαιτεί άσηπτη τεχνική</a:t>
            </a:r>
            <a:r>
              <a:rPr lang="en-US" sz="2400" dirty="0" smtClean="0"/>
              <a:t>,</a:t>
            </a:r>
            <a:endParaRPr lang="el-GR" sz="2400" dirty="0" smtClean="0"/>
          </a:p>
          <a:p>
            <a:pPr eaLnBrk="1" hangingPunct="1">
              <a:lnSpc>
                <a:spcPct val="114000"/>
              </a:lnSpc>
              <a:spcBef>
                <a:spcPts val="600"/>
              </a:spcBef>
              <a:spcAft>
                <a:spcPts val="600"/>
              </a:spcAft>
              <a:buClr>
                <a:srgbClr val="084077"/>
              </a:buClr>
              <a:defRPr/>
            </a:pPr>
            <a:r>
              <a:rPr lang="el-GR" sz="2400" dirty="0" smtClean="0"/>
              <a:t>Οι μη χρησιμοποιούμενοι αυλοί πρέπει να εκπλύονται με ηπαρινούχο διάλυμα και να κλαμπάρονται</a:t>
            </a:r>
            <a:r>
              <a:rPr lang="en-US" sz="2400" dirty="0" smtClean="0"/>
              <a:t>.</a:t>
            </a:r>
            <a:endParaRPr lang="el-GR" sz="2400" dirty="0" smtClean="0"/>
          </a:p>
        </p:txBody>
      </p:sp>
      <p:cxnSp>
        <p:nvCxnSpPr>
          <p:cNvPr id="3" name="Ευθεία γραμμή σύνδεσης 2"/>
          <p:cNvCxnSpPr/>
          <p:nvPr/>
        </p:nvCxnSpPr>
        <p:spPr>
          <a:xfrm>
            <a:off x="4716016" y="1196752"/>
            <a:ext cx="0" cy="5256584"/>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130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normAutofit/>
          </a:bodyPr>
          <a:lstStyle/>
          <a:p>
            <a:pPr eaLnBrk="1" hangingPunct="1">
              <a:defRPr/>
            </a:pPr>
            <a:r>
              <a:rPr lang="el-GR" dirty="0" smtClean="0"/>
              <a:t>Τοποθέτηση</a:t>
            </a:r>
            <a:r>
              <a:rPr lang="en-US" dirty="0" smtClean="0"/>
              <a:t> </a:t>
            </a:r>
            <a:r>
              <a:rPr lang="el-GR" dirty="0" smtClean="0"/>
              <a:t>: Τεχνική </a:t>
            </a:r>
            <a:r>
              <a:rPr lang="en-US" dirty="0" smtClean="0"/>
              <a:t>Seldiger</a:t>
            </a:r>
            <a:endParaRPr lang="el-GR" dirty="0" smtClean="0"/>
          </a:p>
        </p:txBody>
      </p:sp>
      <p:sp>
        <p:nvSpPr>
          <p:cNvPr id="17411" name="Rectangle 3"/>
          <p:cNvSpPr>
            <a:spLocks noGrp="1" noChangeArrowheads="1"/>
          </p:cNvSpPr>
          <p:nvPr>
            <p:ph type="body" idx="1"/>
          </p:nvPr>
        </p:nvSpPr>
        <p:spPr>
          <a:xfrm>
            <a:off x="457200" y="1196752"/>
            <a:ext cx="8229600" cy="3849688"/>
          </a:xfrm>
        </p:spPr>
        <p:txBody>
          <a:bodyPr/>
          <a:lstStyle/>
          <a:p>
            <a:pPr eaLnBrk="1" hangingPunct="1">
              <a:lnSpc>
                <a:spcPct val="114000"/>
              </a:lnSpc>
              <a:spcBef>
                <a:spcPts val="1200"/>
              </a:spcBef>
              <a:buClr>
                <a:srgbClr val="084077"/>
              </a:buClr>
              <a:defRPr/>
            </a:pPr>
            <a:r>
              <a:rPr lang="el-GR" sz="2400" dirty="0" smtClean="0"/>
              <a:t>Είναι σαφώς η πλέον ατραυματική. </a:t>
            </a:r>
          </a:p>
          <a:p>
            <a:pPr eaLnBrk="1" hangingPunct="1">
              <a:lnSpc>
                <a:spcPct val="114000"/>
              </a:lnSpc>
              <a:spcBef>
                <a:spcPts val="1200"/>
              </a:spcBef>
              <a:buClr>
                <a:srgbClr val="084077"/>
              </a:buClr>
              <a:defRPr/>
            </a:pPr>
            <a:r>
              <a:rPr lang="el-GR" sz="2400" dirty="0" smtClean="0"/>
              <a:t>Μετά την παρακέντηση της φλέβας με λεπτή βελόνη προωθείται στον αυλό της ατραυματικό υδρόφιλο σύρμα και με οδηγό το τελευταίο γίνεται τοποθέτηση τελικώς του καθετήρα.</a:t>
            </a:r>
            <a:endParaRPr lang="en-US" sz="2400" dirty="0" smtClean="0"/>
          </a:p>
        </p:txBody>
      </p:sp>
    </p:spTree>
    <p:extLst>
      <p:ext uri="{BB962C8B-B14F-4D97-AF65-F5344CB8AC3E}">
        <p14:creationId xmlns:p14="http://schemas.microsoft.com/office/powerpoint/2010/main" val="3377502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0" y="0"/>
            <a:ext cx="9144000" cy="1196752"/>
          </a:xfrm>
        </p:spPr>
        <p:txBody>
          <a:bodyPr>
            <a:noAutofit/>
          </a:bodyPr>
          <a:lstStyle/>
          <a:p>
            <a:pPr eaLnBrk="1" hangingPunct="1">
              <a:defRPr/>
            </a:pPr>
            <a:r>
              <a:rPr lang="el-GR" dirty="0" smtClean="0"/>
              <a:t>Απαραίτητα στάδια για κάθε</a:t>
            </a:r>
            <a:r>
              <a:rPr lang="el-GR" dirty="0"/>
              <a:t> </a:t>
            </a:r>
            <a:r>
              <a:rPr lang="el-GR" dirty="0" smtClean="0"/>
              <a:t>καθετηριασμό</a:t>
            </a:r>
            <a:r>
              <a:rPr lang="en-US" dirty="0" smtClean="0"/>
              <a:t> </a:t>
            </a:r>
            <a:r>
              <a:rPr lang="en-US" sz="3200" b="0" dirty="0" smtClean="0"/>
              <a:t>(</a:t>
            </a:r>
            <a:r>
              <a:rPr lang="el-GR" sz="3200" b="0" dirty="0" smtClean="0"/>
              <a:t>1 από 2)</a:t>
            </a:r>
          </a:p>
        </p:txBody>
      </p:sp>
      <p:sp>
        <p:nvSpPr>
          <p:cNvPr id="18435" name="Rectangle 3"/>
          <p:cNvSpPr>
            <a:spLocks noGrp="1" noChangeArrowheads="1"/>
          </p:cNvSpPr>
          <p:nvPr>
            <p:ph type="body" idx="1"/>
          </p:nvPr>
        </p:nvSpPr>
        <p:spPr>
          <a:xfrm>
            <a:off x="457200" y="1412776"/>
            <a:ext cx="8229600" cy="4824536"/>
          </a:xfrm>
        </p:spPr>
        <p:txBody>
          <a:bodyPr>
            <a:normAutofit/>
          </a:bodyPr>
          <a:lstStyle/>
          <a:p>
            <a:pPr eaLnBrk="1" hangingPunct="1">
              <a:lnSpc>
                <a:spcPct val="114000"/>
              </a:lnSpc>
              <a:spcBef>
                <a:spcPts val="1200"/>
              </a:spcBef>
              <a:buClr>
                <a:srgbClr val="084077"/>
              </a:buClr>
              <a:defRPr/>
            </a:pPr>
            <a:r>
              <a:rPr lang="el-GR" sz="2400" dirty="0" smtClean="0"/>
              <a:t>Τοπική αναισθησία (αν ο ασθενής έχει επίπεδο συνείδησης)</a:t>
            </a:r>
            <a:r>
              <a:rPr lang="en-US" sz="2400" dirty="0" smtClean="0"/>
              <a:t>,</a:t>
            </a:r>
          </a:p>
          <a:p>
            <a:pPr eaLnBrk="1" hangingPunct="1">
              <a:lnSpc>
                <a:spcPct val="114000"/>
              </a:lnSpc>
              <a:spcBef>
                <a:spcPts val="1200"/>
              </a:spcBef>
              <a:buClr>
                <a:srgbClr val="084077"/>
              </a:buClr>
              <a:defRPr/>
            </a:pPr>
            <a:r>
              <a:rPr lang="el-GR" sz="2400" dirty="0" smtClean="0"/>
              <a:t>Παρακέντηση κατάλληλου σημείου</a:t>
            </a:r>
            <a:r>
              <a:rPr lang="en-US" sz="2400" dirty="0" smtClean="0"/>
              <a:t>,</a:t>
            </a:r>
            <a:r>
              <a:rPr lang="el-GR" sz="2400" dirty="0" smtClean="0"/>
              <a:t> </a:t>
            </a:r>
            <a:endParaRPr lang="en-US" sz="2400" dirty="0" smtClean="0"/>
          </a:p>
          <a:p>
            <a:pPr eaLnBrk="1" hangingPunct="1">
              <a:lnSpc>
                <a:spcPct val="114000"/>
              </a:lnSpc>
              <a:spcBef>
                <a:spcPts val="1200"/>
              </a:spcBef>
              <a:buClr>
                <a:srgbClr val="084077"/>
              </a:buClr>
              <a:defRPr/>
            </a:pPr>
            <a:r>
              <a:rPr lang="el-GR" sz="2400" dirty="0" smtClean="0"/>
              <a:t>Προώθηση της βελόνης, ασκώντας αρνητική πίεση στο έμβολο της σύριγγας</a:t>
            </a:r>
            <a:r>
              <a:rPr lang="en-US" sz="2400" dirty="0" smtClean="0"/>
              <a:t>,</a:t>
            </a:r>
          </a:p>
          <a:p>
            <a:pPr eaLnBrk="1" hangingPunct="1">
              <a:lnSpc>
                <a:spcPct val="114000"/>
              </a:lnSpc>
              <a:spcBef>
                <a:spcPts val="1200"/>
              </a:spcBef>
              <a:buClr>
                <a:srgbClr val="084077"/>
              </a:buClr>
              <a:defRPr/>
            </a:pPr>
            <a:r>
              <a:rPr lang="el-GR" sz="2400" dirty="0" smtClean="0"/>
              <a:t>Μόλις εισέλθει αίμα στη σύριγγα σταματάμε την ώθησή της και αφαιρούμε τη σύριγγα κρατώντας τη βελόνη σταθερή</a:t>
            </a:r>
            <a:r>
              <a:rPr lang="en-US" sz="2400" dirty="0" smtClean="0"/>
              <a:t>,</a:t>
            </a:r>
          </a:p>
          <a:p>
            <a:pPr eaLnBrk="1" hangingPunct="1">
              <a:lnSpc>
                <a:spcPct val="114000"/>
              </a:lnSpc>
              <a:spcBef>
                <a:spcPts val="1200"/>
              </a:spcBef>
              <a:buClr>
                <a:srgbClr val="084077"/>
              </a:buClr>
              <a:defRPr/>
            </a:pPr>
            <a:r>
              <a:rPr lang="el-GR" sz="2400" dirty="0" smtClean="0"/>
              <a:t>Προωθούμε μέσα από τη βελόνη το σύρμα οδηγό</a:t>
            </a:r>
            <a:r>
              <a:rPr lang="en-US" sz="2400" dirty="0" smtClean="0"/>
              <a:t>.</a:t>
            </a:r>
          </a:p>
        </p:txBody>
      </p:sp>
    </p:spTree>
    <p:extLst>
      <p:ext uri="{BB962C8B-B14F-4D97-AF65-F5344CB8AC3E}">
        <p14:creationId xmlns:p14="http://schemas.microsoft.com/office/powerpoint/2010/main" val="981903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0" y="0"/>
            <a:ext cx="9144000" cy="1196752"/>
          </a:xfrm>
        </p:spPr>
        <p:txBody>
          <a:bodyPr>
            <a:normAutofit fontScale="90000"/>
          </a:bodyPr>
          <a:lstStyle/>
          <a:p>
            <a:pPr eaLnBrk="1" hangingPunct="1">
              <a:defRPr/>
            </a:pPr>
            <a:r>
              <a:rPr lang="el-GR" sz="4400" dirty="0" smtClean="0"/>
              <a:t>Απαραίτητα στάδια για κάθε καθετηριασμό </a:t>
            </a:r>
            <a:r>
              <a:rPr lang="el-GR" sz="3600" b="0" dirty="0" smtClean="0"/>
              <a:t>(2 από 2)</a:t>
            </a:r>
          </a:p>
        </p:txBody>
      </p:sp>
      <p:sp>
        <p:nvSpPr>
          <p:cNvPr id="19459" name="Rectangle 3"/>
          <p:cNvSpPr>
            <a:spLocks noGrp="1" noChangeArrowheads="1"/>
          </p:cNvSpPr>
          <p:nvPr>
            <p:ph type="body" idx="1"/>
          </p:nvPr>
        </p:nvSpPr>
        <p:spPr>
          <a:xfrm>
            <a:off x="457200" y="1484784"/>
            <a:ext cx="8229600" cy="4032448"/>
          </a:xfrm>
        </p:spPr>
        <p:txBody>
          <a:bodyPr>
            <a:normAutofit lnSpcReduction="10000"/>
          </a:bodyPr>
          <a:lstStyle/>
          <a:p>
            <a:pPr eaLnBrk="1" hangingPunct="1">
              <a:lnSpc>
                <a:spcPct val="114000"/>
              </a:lnSpc>
              <a:spcBef>
                <a:spcPts val="1200"/>
              </a:spcBef>
              <a:buClr>
                <a:srgbClr val="084077"/>
              </a:buClr>
              <a:defRPr/>
            </a:pPr>
            <a:r>
              <a:rPr lang="el-GR" sz="2400" dirty="0" smtClean="0"/>
              <a:t>Μετά από μία μικρή τομή του δέρματος με μαχαιρίδιο στο σημείο εισόδου, προωθούμε τον ειδικό διαστολέα με οδηγό το σύρμα. Προσέχουμε να μην τον ωθήσουμε παραπάνω από το μήκος εκείνο που χρειαστήκαμε για να εισέλθουμε στο αγγείο με τη βελόνη,</a:t>
            </a:r>
            <a:endParaRPr lang="en-US" sz="2400" dirty="0" smtClean="0"/>
          </a:p>
          <a:p>
            <a:pPr eaLnBrk="1" hangingPunct="1">
              <a:lnSpc>
                <a:spcPct val="114000"/>
              </a:lnSpc>
              <a:spcBef>
                <a:spcPts val="1200"/>
              </a:spcBef>
              <a:buClr>
                <a:srgbClr val="084077"/>
              </a:buClr>
              <a:defRPr/>
            </a:pPr>
            <a:r>
              <a:rPr lang="el-GR" sz="2400" dirty="0" smtClean="0"/>
              <a:t>Μετά την αφαίρεση του διαστολέα, με οδηγό και πάλι το σύρμα, προωθείται ο καθετήρας,</a:t>
            </a:r>
            <a:endParaRPr lang="en-US" sz="2400" dirty="0" smtClean="0"/>
          </a:p>
          <a:p>
            <a:pPr eaLnBrk="1" hangingPunct="1">
              <a:lnSpc>
                <a:spcPct val="114000"/>
              </a:lnSpc>
              <a:spcBef>
                <a:spcPts val="1200"/>
              </a:spcBef>
              <a:buClr>
                <a:srgbClr val="084077"/>
              </a:buClr>
              <a:defRPr/>
            </a:pPr>
            <a:r>
              <a:rPr lang="el-GR" sz="2400" dirty="0" smtClean="0"/>
              <a:t>Η πράξη της τοποθέτησης τελειώνει με τη σταθεροποίηση (δια συρραφής) του καθετήρα.</a:t>
            </a:r>
          </a:p>
        </p:txBody>
      </p:sp>
    </p:spTree>
    <p:extLst>
      <p:ext uri="{BB962C8B-B14F-4D97-AF65-F5344CB8AC3E}">
        <p14:creationId xmlns:p14="http://schemas.microsoft.com/office/powerpoint/2010/main" val="1010354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67544" y="116632"/>
            <a:ext cx="8229600" cy="1008112"/>
          </a:xfrm>
        </p:spPr>
        <p:txBody>
          <a:bodyPr>
            <a:noAutofit/>
          </a:bodyPr>
          <a:lstStyle/>
          <a:p>
            <a:pPr eaLnBrk="1" hangingPunct="1">
              <a:defRPr/>
            </a:pPr>
            <a:r>
              <a:rPr lang="el-GR" dirty="0" smtClean="0"/>
              <a:t>Διαδικασία τοποθέτησης κεντρικού φλεβικού καθετήρα</a:t>
            </a:r>
          </a:p>
        </p:txBody>
      </p:sp>
      <p:sp>
        <p:nvSpPr>
          <p:cNvPr id="4" name="Rectangle 7"/>
          <p:cNvSpPr/>
          <p:nvPr/>
        </p:nvSpPr>
        <p:spPr>
          <a:xfrm>
            <a:off x="3289808" y="6279703"/>
            <a:ext cx="322640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5"/>
              </a:rPr>
              <a:t>Kanylace vena </a:t>
            </a:r>
            <a:r>
              <a:rPr lang="en-US" sz="1200" dirty="0" smtClean="0">
                <a:latin typeface="+mn-lt"/>
                <a:hlinkClick r:id="rId5"/>
              </a:rPr>
              <a:t>subclavia</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6"/>
              </a:rPr>
              <a:t>triggerhash</a:t>
            </a:r>
            <a:r>
              <a:rPr lang="el-GR"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 </a:t>
            </a:r>
            <a:r>
              <a:rPr lang="en-US" sz="1200" dirty="0">
                <a:latin typeface="+mn-lt"/>
                <a:hlinkClick r:id="rId7"/>
              </a:rPr>
              <a:t>CC BY</a:t>
            </a:r>
            <a:endParaRPr lang="en-US" sz="1200" dirty="0">
              <a:solidFill>
                <a:schemeClr val="tx1">
                  <a:lumMod val="75000"/>
                  <a:lumOff val="25000"/>
                </a:schemeClr>
              </a:solidFill>
              <a:latin typeface="+mn-lt"/>
            </a:endParaRPr>
          </a:p>
        </p:txBody>
      </p:sp>
    </p:spTree>
    <p:controls>
      <mc:AlternateContent xmlns:mc="http://schemas.openxmlformats.org/markup-compatibility/2006">
        <mc:Choice xmlns:v="urn:schemas-microsoft-com:vml" Requires="v">
          <p:control spid="1033" name="ShockwaveFlash1" r:id="rId2" imgW="5616076" imgH="4608305"/>
        </mc:Choice>
        <mc:Fallback>
          <p:control name="ShockwaveFlash1" r:id="rId2" imgW="5616076" imgH="4608305">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1763713" y="1557338"/>
                  <a:ext cx="5616575" cy="46085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486092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0" y="0"/>
            <a:ext cx="9144000" cy="1196752"/>
          </a:xfrm>
        </p:spPr>
        <p:txBody>
          <a:bodyPr>
            <a:normAutofit fontScale="90000"/>
          </a:bodyPr>
          <a:lstStyle/>
          <a:p>
            <a:pPr>
              <a:defRPr/>
            </a:pPr>
            <a:r>
              <a:rPr lang="el-GR" dirty="0"/>
              <a:t>Ανατομία της δεξιάς έσω σφαγίτιδας φλέβας </a:t>
            </a:r>
            <a:endParaRPr lang="el-GR" sz="4000" b="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872" y="1268760"/>
            <a:ext cx="5154257" cy="48965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2811170" y="6375811"/>
            <a:ext cx="3521661"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4"/>
              </a:rPr>
              <a:t>Gray563</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5" tooltip="User:Pngbot"/>
              </a:rPr>
              <a:t>Pngbot</a:t>
            </a:r>
            <a:r>
              <a:rPr lang="el-GR"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95773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0" y="-8293"/>
            <a:ext cx="9144000" cy="1061029"/>
          </a:xfrm>
        </p:spPr>
        <p:txBody>
          <a:bodyPr>
            <a:noAutofit/>
          </a:bodyPr>
          <a:lstStyle/>
          <a:p>
            <a:pPr eaLnBrk="1" hangingPunct="1">
              <a:defRPr/>
            </a:pPr>
            <a:r>
              <a:rPr lang="el-GR" dirty="0" smtClean="0"/>
              <a:t>Τοποθέτηση ΚΦΚ στην έσω σφαγίτιδα</a:t>
            </a:r>
          </a:p>
        </p:txBody>
      </p:sp>
      <p:grpSp>
        <p:nvGrpSpPr>
          <p:cNvPr id="23" name="Ομάδα 22"/>
          <p:cNvGrpSpPr/>
          <p:nvPr/>
        </p:nvGrpSpPr>
        <p:grpSpPr>
          <a:xfrm>
            <a:off x="769468" y="1952718"/>
            <a:ext cx="7150277" cy="3246585"/>
            <a:chOff x="539131" y="1559859"/>
            <a:chExt cx="7150277" cy="3246585"/>
          </a:xfrm>
        </p:grpSpPr>
        <p:sp>
          <p:nvSpPr>
            <p:cNvPr id="2" name="Ελεύθερη σχεδίαση 1"/>
            <p:cNvSpPr/>
            <p:nvPr/>
          </p:nvSpPr>
          <p:spPr>
            <a:xfrm>
              <a:off x="3616887" y="1559859"/>
              <a:ext cx="1775012" cy="693450"/>
            </a:xfrm>
            <a:custGeom>
              <a:avLst/>
              <a:gdLst>
                <a:gd name="connsiteX0" fmla="*/ 0 w 1775012"/>
                <a:gd name="connsiteY0" fmla="*/ 0 h 693450"/>
                <a:gd name="connsiteX1" fmla="*/ 654424 w 1775012"/>
                <a:gd name="connsiteY1" fmla="*/ 322729 h 693450"/>
                <a:gd name="connsiteX2" fmla="*/ 1237130 w 1775012"/>
                <a:gd name="connsiteY2" fmla="*/ 636494 h 693450"/>
                <a:gd name="connsiteX3" fmla="*/ 1515035 w 1775012"/>
                <a:gd name="connsiteY3" fmla="*/ 672353 h 693450"/>
                <a:gd name="connsiteX4" fmla="*/ 1775012 w 1775012"/>
                <a:gd name="connsiteY4" fmla="*/ 403412 h 693450"/>
                <a:gd name="connsiteX5" fmla="*/ 1775012 w 1775012"/>
                <a:gd name="connsiteY5" fmla="*/ 403412 h 69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5012" h="693450">
                  <a:moveTo>
                    <a:pt x="0" y="0"/>
                  </a:moveTo>
                  <a:lnTo>
                    <a:pt x="654424" y="322729"/>
                  </a:lnTo>
                  <a:cubicBezTo>
                    <a:pt x="860612" y="428811"/>
                    <a:pt x="1093695" y="578223"/>
                    <a:pt x="1237130" y="636494"/>
                  </a:cubicBezTo>
                  <a:cubicBezTo>
                    <a:pt x="1380565" y="694765"/>
                    <a:pt x="1425388" y="711200"/>
                    <a:pt x="1515035" y="672353"/>
                  </a:cubicBezTo>
                  <a:cubicBezTo>
                    <a:pt x="1604682" y="633506"/>
                    <a:pt x="1775012" y="403412"/>
                    <a:pt x="1775012" y="403412"/>
                  </a:cubicBezTo>
                  <a:lnTo>
                    <a:pt x="1775012" y="40341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Ελεύθερη σχεδίαση 2"/>
            <p:cNvSpPr/>
            <p:nvPr/>
          </p:nvSpPr>
          <p:spPr>
            <a:xfrm>
              <a:off x="4687024" y="2196353"/>
              <a:ext cx="252529" cy="1048871"/>
            </a:xfrm>
            <a:custGeom>
              <a:avLst/>
              <a:gdLst>
                <a:gd name="connsiteX0" fmla="*/ 189776 w 252529"/>
                <a:gd name="connsiteY0" fmla="*/ 0 h 1048871"/>
                <a:gd name="connsiteX1" fmla="*/ 46341 w 252529"/>
                <a:gd name="connsiteY1" fmla="*/ 224118 h 1048871"/>
                <a:gd name="connsiteX2" fmla="*/ 1517 w 252529"/>
                <a:gd name="connsiteY2" fmla="*/ 484094 h 1048871"/>
                <a:gd name="connsiteX3" fmla="*/ 91164 w 252529"/>
                <a:gd name="connsiteY3" fmla="*/ 797859 h 1048871"/>
                <a:gd name="connsiteX4" fmla="*/ 252529 w 252529"/>
                <a:gd name="connsiteY4" fmla="*/ 1048871 h 104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29" h="1048871">
                  <a:moveTo>
                    <a:pt x="189776" y="0"/>
                  </a:moveTo>
                  <a:cubicBezTo>
                    <a:pt x="133746" y="71718"/>
                    <a:pt x="77717" y="143436"/>
                    <a:pt x="46341" y="224118"/>
                  </a:cubicBezTo>
                  <a:cubicBezTo>
                    <a:pt x="14965" y="304800"/>
                    <a:pt x="-5953" y="388471"/>
                    <a:pt x="1517" y="484094"/>
                  </a:cubicBezTo>
                  <a:cubicBezTo>
                    <a:pt x="8987" y="579717"/>
                    <a:pt x="49329" y="703730"/>
                    <a:pt x="91164" y="797859"/>
                  </a:cubicBezTo>
                  <a:cubicBezTo>
                    <a:pt x="132999" y="891989"/>
                    <a:pt x="192764" y="970430"/>
                    <a:pt x="252529" y="10488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Ελεύθερη σχεδίαση 3"/>
            <p:cNvSpPr/>
            <p:nvPr/>
          </p:nvSpPr>
          <p:spPr>
            <a:xfrm>
              <a:off x="2872018" y="1664263"/>
              <a:ext cx="732710" cy="1844586"/>
            </a:xfrm>
            <a:custGeom>
              <a:avLst/>
              <a:gdLst>
                <a:gd name="connsiteX0" fmla="*/ 5653 w 732710"/>
                <a:gd name="connsiteY0" fmla="*/ 1670608 h 1844586"/>
                <a:gd name="connsiteX1" fmla="*/ 131158 w 732710"/>
                <a:gd name="connsiteY1" fmla="*/ 1204443 h 1844586"/>
                <a:gd name="connsiteX2" fmla="*/ 238735 w 732710"/>
                <a:gd name="connsiteY2" fmla="*/ 630702 h 1844586"/>
                <a:gd name="connsiteX3" fmla="*/ 274594 w 732710"/>
                <a:gd name="connsiteY3" fmla="*/ 334866 h 1844586"/>
                <a:gd name="connsiteX4" fmla="*/ 283558 w 732710"/>
                <a:gd name="connsiteY4" fmla="*/ 245219 h 1844586"/>
                <a:gd name="connsiteX5" fmla="*/ 292523 w 732710"/>
                <a:gd name="connsiteY5" fmla="*/ 3172 h 1844586"/>
                <a:gd name="connsiteX6" fmla="*/ 525606 w 732710"/>
                <a:gd name="connsiteY6" fmla="*/ 128678 h 1844586"/>
                <a:gd name="connsiteX7" fmla="*/ 525606 w 732710"/>
                <a:gd name="connsiteY7" fmla="*/ 433478 h 1844586"/>
                <a:gd name="connsiteX8" fmla="*/ 588358 w 732710"/>
                <a:gd name="connsiteY8" fmla="*/ 854819 h 1844586"/>
                <a:gd name="connsiteX9" fmla="*/ 624217 w 732710"/>
                <a:gd name="connsiteY9" fmla="*/ 1276161 h 1844586"/>
                <a:gd name="connsiteX10" fmla="*/ 642147 w 732710"/>
                <a:gd name="connsiteY10" fmla="*/ 1554066 h 1844586"/>
                <a:gd name="connsiteX11" fmla="*/ 731794 w 732710"/>
                <a:gd name="connsiteY11" fmla="*/ 1778184 h 1844586"/>
                <a:gd name="connsiteX12" fmla="*/ 579394 w 732710"/>
                <a:gd name="connsiteY12" fmla="*/ 1831972 h 1844586"/>
                <a:gd name="connsiteX13" fmla="*/ 480782 w 732710"/>
                <a:gd name="connsiteY13" fmla="*/ 1571996 h 1844586"/>
                <a:gd name="connsiteX14" fmla="*/ 400100 w 732710"/>
                <a:gd name="connsiteY14" fmla="*/ 1231337 h 1844586"/>
                <a:gd name="connsiteX15" fmla="*/ 364241 w 732710"/>
                <a:gd name="connsiteY15" fmla="*/ 1069972 h 1844586"/>
                <a:gd name="connsiteX16" fmla="*/ 355276 w 732710"/>
                <a:gd name="connsiteY16" fmla="*/ 1338913 h 1844586"/>
                <a:gd name="connsiteX17" fmla="*/ 337347 w 732710"/>
                <a:gd name="connsiteY17" fmla="*/ 1688537 h 1844586"/>
                <a:gd name="connsiteX18" fmla="*/ 328382 w 732710"/>
                <a:gd name="connsiteY18" fmla="*/ 1787149 h 1844586"/>
                <a:gd name="connsiteX19" fmla="*/ 5653 w 732710"/>
                <a:gd name="connsiteY19" fmla="*/ 1670608 h 184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2710" h="1844586">
                  <a:moveTo>
                    <a:pt x="5653" y="1670608"/>
                  </a:moveTo>
                  <a:cubicBezTo>
                    <a:pt x="-27218" y="1573490"/>
                    <a:pt x="92311" y="1377761"/>
                    <a:pt x="131158" y="1204443"/>
                  </a:cubicBezTo>
                  <a:cubicBezTo>
                    <a:pt x="170005" y="1031125"/>
                    <a:pt x="214829" y="775631"/>
                    <a:pt x="238735" y="630702"/>
                  </a:cubicBezTo>
                  <a:cubicBezTo>
                    <a:pt x="262641" y="485772"/>
                    <a:pt x="267124" y="399113"/>
                    <a:pt x="274594" y="334866"/>
                  </a:cubicBezTo>
                  <a:cubicBezTo>
                    <a:pt x="282064" y="270619"/>
                    <a:pt x="280570" y="300501"/>
                    <a:pt x="283558" y="245219"/>
                  </a:cubicBezTo>
                  <a:cubicBezTo>
                    <a:pt x="286546" y="189937"/>
                    <a:pt x="252182" y="22596"/>
                    <a:pt x="292523" y="3172"/>
                  </a:cubicBezTo>
                  <a:cubicBezTo>
                    <a:pt x="332864" y="-16252"/>
                    <a:pt x="486759" y="56960"/>
                    <a:pt x="525606" y="128678"/>
                  </a:cubicBezTo>
                  <a:cubicBezTo>
                    <a:pt x="564453" y="200396"/>
                    <a:pt x="515147" y="312455"/>
                    <a:pt x="525606" y="433478"/>
                  </a:cubicBezTo>
                  <a:cubicBezTo>
                    <a:pt x="536065" y="554501"/>
                    <a:pt x="571923" y="714372"/>
                    <a:pt x="588358" y="854819"/>
                  </a:cubicBezTo>
                  <a:cubicBezTo>
                    <a:pt x="604793" y="995266"/>
                    <a:pt x="615252" y="1159620"/>
                    <a:pt x="624217" y="1276161"/>
                  </a:cubicBezTo>
                  <a:cubicBezTo>
                    <a:pt x="633182" y="1392702"/>
                    <a:pt x="624218" y="1470396"/>
                    <a:pt x="642147" y="1554066"/>
                  </a:cubicBezTo>
                  <a:cubicBezTo>
                    <a:pt x="660076" y="1637736"/>
                    <a:pt x="742253" y="1731866"/>
                    <a:pt x="731794" y="1778184"/>
                  </a:cubicBezTo>
                  <a:cubicBezTo>
                    <a:pt x="721335" y="1824502"/>
                    <a:pt x="621229" y="1866337"/>
                    <a:pt x="579394" y="1831972"/>
                  </a:cubicBezTo>
                  <a:cubicBezTo>
                    <a:pt x="537559" y="1797607"/>
                    <a:pt x="510664" y="1672102"/>
                    <a:pt x="480782" y="1571996"/>
                  </a:cubicBezTo>
                  <a:cubicBezTo>
                    <a:pt x="450900" y="1471890"/>
                    <a:pt x="419523" y="1315008"/>
                    <a:pt x="400100" y="1231337"/>
                  </a:cubicBezTo>
                  <a:cubicBezTo>
                    <a:pt x="380677" y="1147666"/>
                    <a:pt x="371712" y="1052043"/>
                    <a:pt x="364241" y="1069972"/>
                  </a:cubicBezTo>
                  <a:cubicBezTo>
                    <a:pt x="356770" y="1087901"/>
                    <a:pt x="359758" y="1235819"/>
                    <a:pt x="355276" y="1338913"/>
                  </a:cubicBezTo>
                  <a:cubicBezTo>
                    <a:pt x="350794" y="1442007"/>
                    <a:pt x="341829" y="1613831"/>
                    <a:pt x="337347" y="1688537"/>
                  </a:cubicBezTo>
                  <a:cubicBezTo>
                    <a:pt x="332865" y="1763243"/>
                    <a:pt x="383664" y="1785655"/>
                    <a:pt x="328382" y="1787149"/>
                  </a:cubicBezTo>
                  <a:cubicBezTo>
                    <a:pt x="273100" y="1788643"/>
                    <a:pt x="38524" y="1767726"/>
                    <a:pt x="5653" y="1670608"/>
                  </a:cubicBez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Ελεύθερη σχεδίαση 4"/>
            <p:cNvSpPr/>
            <p:nvPr/>
          </p:nvSpPr>
          <p:spPr>
            <a:xfrm>
              <a:off x="2321859" y="3209365"/>
              <a:ext cx="1649506" cy="558390"/>
            </a:xfrm>
            <a:custGeom>
              <a:avLst/>
              <a:gdLst>
                <a:gd name="connsiteX0" fmla="*/ 0 w 1649506"/>
                <a:gd name="connsiteY0" fmla="*/ 0 h 558390"/>
                <a:gd name="connsiteX1" fmla="*/ 439270 w 1649506"/>
                <a:gd name="connsiteY1" fmla="*/ 134470 h 558390"/>
                <a:gd name="connsiteX2" fmla="*/ 860612 w 1649506"/>
                <a:gd name="connsiteY2" fmla="*/ 286870 h 558390"/>
                <a:gd name="connsiteX3" fmla="*/ 1138517 w 1649506"/>
                <a:gd name="connsiteY3" fmla="*/ 349623 h 558390"/>
                <a:gd name="connsiteX4" fmla="*/ 1326776 w 1649506"/>
                <a:gd name="connsiteY4" fmla="*/ 493059 h 558390"/>
                <a:gd name="connsiteX5" fmla="*/ 1515035 w 1649506"/>
                <a:gd name="connsiteY5" fmla="*/ 555811 h 558390"/>
                <a:gd name="connsiteX6" fmla="*/ 1649506 w 1649506"/>
                <a:gd name="connsiteY6" fmla="*/ 412376 h 558390"/>
                <a:gd name="connsiteX7" fmla="*/ 1649506 w 1649506"/>
                <a:gd name="connsiteY7" fmla="*/ 412376 h 55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06" h="558390">
                  <a:moveTo>
                    <a:pt x="0" y="0"/>
                  </a:moveTo>
                  <a:cubicBezTo>
                    <a:pt x="147917" y="43329"/>
                    <a:pt x="295835" y="86658"/>
                    <a:pt x="439270" y="134470"/>
                  </a:cubicBezTo>
                  <a:cubicBezTo>
                    <a:pt x="582705" y="182282"/>
                    <a:pt x="744071" y="251011"/>
                    <a:pt x="860612" y="286870"/>
                  </a:cubicBezTo>
                  <a:cubicBezTo>
                    <a:pt x="977153" y="322729"/>
                    <a:pt x="1060823" y="315258"/>
                    <a:pt x="1138517" y="349623"/>
                  </a:cubicBezTo>
                  <a:cubicBezTo>
                    <a:pt x="1216211" y="383988"/>
                    <a:pt x="1264023" y="458694"/>
                    <a:pt x="1326776" y="493059"/>
                  </a:cubicBezTo>
                  <a:cubicBezTo>
                    <a:pt x="1389529" y="527424"/>
                    <a:pt x="1461247" y="569258"/>
                    <a:pt x="1515035" y="555811"/>
                  </a:cubicBezTo>
                  <a:cubicBezTo>
                    <a:pt x="1568823" y="542364"/>
                    <a:pt x="1649506" y="412376"/>
                    <a:pt x="1649506" y="412376"/>
                  </a:cubicBezTo>
                  <a:lnTo>
                    <a:pt x="1649506" y="412376"/>
                  </a:ln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Ελεύθερη σχεδίαση 5"/>
            <p:cNvSpPr/>
            <p:nvPr/>
          </p:nvSpPr>
          <p:spPr>
            <a:xfrm>
              <a:off x="2214282" y="3299012"/>
              <a:ext cx="1156447" cy="448235"/>
            </a:xfrm>
            <a:custGeom>
              <a:avLst/>
              <a:gdLst>
                <a:gd name="connsiteX0" fmla="*/ 0 w 1156447"/>
                <a:gd name="connsiteY0" fmla="*/ 0 h 448235"/>
                <a:gd name="connsiteX1" fmla="*/ 537883 w 1156447"/>
                <a:gd name="connsiteY1" fmla="*/ 215153 h 448235"/>
                <a:gd name="connsiteX2" fmla="*/ 1030942 w 1156447"/>
                <a:gd name="connsiteY2" fmla="*/ 394447 h 448235"/>
                <a:gd name="connsiteX3" fmla="*/ 1156447 w 1156447"/>
                <a:gd name="connsiteY3" fmla="*/ 448235 h 448235"/>
              </a:gdLst>
              <a:ahLst/>
              <a:cxnLst>
                <a:cxn ang="0">
                  <a:pos x="connsiteX0" y="connsiteY0"/>
                </a:cxn>
                <a:cxn ang="0">
                  <a:pos x="connsiteX1" y="connsiteY1"/>
                </a:cxn>
                <a:cxn ang="0">
                  <a:pos x="connsiteX2" y="connsiteY2"/>
                </a:cxn>
                <a:cxn ang="0">
                  <a:pos x="connsiteX3" y="connsiteY3"/>
                </a:cxn>
              </a:cxnLst>
              <a:rect l="l" t="t" r="r" b="b"/>
              <a:pathLst>
                <a:path w="1156447" h="448235">
                  <a:moveTo>
                    <a:pt x="0" y="0"/>
                  </a:moveTo>
                  <a:lnTo>
                    <a:pt x="537883" y="215153"/>
                  </a:lnTo>
                  <a:cubicBezTo>
                    <a:pt x="709707" y="280894"/>
                    <a:pt x="927848" y="355600"/>
                    <a:pt x="1030942" y="394447"/>
                  </a:cubicBezTo>
                  <a:cubicBezTo>
                    <a:pt x="1134036" y="433294"/>
                    <a:pt x="1145241" y="440764"/>
                    <a:pt x="1156447" y="448235"/>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8" name="Ευθεία γραμμή σύνδεσης 7"/>
            <p:cNvCxnSpPr/>
            <p:nvPr/>
          </p:nvCxnSpPr>
          <p:spPr>
            <a:xfrm>
              <a:off x="3238373" y="2253309"/>
              <a:ext cx="0" cy="333247"/>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Ελεύθερη σχεδίαση 9"/>
            <p:cNvSpPr/>
            <p:nvPr/>
          </p:nvSpPr>
          <p:spPr>
            <a:xfrm>
              <a:off x="2805953" y="1685365"/>
              <a:ext cx="161445" cy="1237129"/>
            </a:xfrm>
            <a:custGeom>
              <a:avLst/>
              <a:gdLst>
                <a:gd name="connsiteX0" fmla="*/ 0 w 161445"/>
                <a:gd name="connsiteY0" fmla="*/ 0 h 1237129"/>
                <a:gd name="connsiteX1" fmla="*/ 116541 w 161445"/>
                <a:gd name="connsiteY1" fmla="*/ 313764 h 1237129"/>
                <a:gd name="connsiteX2" fmla="*/ 161365 w 161445"/>
                <a:gd name="connsiteY2" fmla="*/ 636494 h 1237129"/>
                <a:gd name="connsiteX3" fmla="*/ 107576 w 161445"/>
                <a:gd name="connsiteY3" fmla="*/ 1004047 h 1237129"/>
                <a:gd name="connsiteX4" fmla="*/ 8965 w 161445"/>
                <a:gd name="connsiteY4" fmla="*/ 1237129 h 1237129"/>
                <a:gd name="connsiteX5" fmla="*/ 8965 w 161445"/>
                <a:gd name="connsiteY5" fmla="*/ 1237129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45" h="1237129">
                  <a:moveTo>
                    <a:pt x="0" y="0"/>
                  </a:moveTo>
                  <a:cubicBezTo>
                    <a:pt x="44823" y="103841"/>
                    <a:pt x="89647" y="207682"/>
                    <a:pt x="116541" y="313764"/>
                  </a:cubicBezTo>
                  <a:cubicBezTo>
                    <a:pt x="143435" y="419846"/>
                    <a:pt x="162859" y="521447"/>
                    <a:pt x="161365" y="636494"/>
                  </a:cubicBezTo>
                  <a:cubicBezTo>
                    <a:pt x="159871" y="751541"/>
                    <a:pt x="132976" y="903941"/>
                    <a:pt x="107576" y="1004047"/>
                  </a:cubicBezTo>
                  <a:cubicBezTo>
                    <a:pt x="82176" y="1104153"/>
                    <a:pt x="8965" y="1237129"/>
                    <a:pt x="8965" y="1237129"/>
                  </a:cubicBezTo>
                  <a:lnTo>
                    <a:pt x="8965" y="123712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Ελεύθερη σχεδίαση 10"/>
            <p:cNvSpPr/>
            <p:nvPr/>
          </p:nvSpPr>
          <p:spPr>
            <a:xfrm>
              <a:off x="654424" y="2680447"/>
              <a:ext cx="2223247" cy="1497106"/>
            </a:xfrm>
            <a:custGeom>
              <a:avLst/>
              <a:gdLst>
                <a:gd name="connsiteX0" fmla="*/ 2223247 w 2223247"/>
                <a:gd name="connsiteY0" fmla="*/ 0 h 1497106"/>
                <a:gd name="connsiteX1" fmla="*/ 1954305 w 2223247"/>
                <a:gd name="connsiteY1" fmla="*/ 233082 h 1497106"/>
                <a:gd name="connsiteX2" fmla="*/ 1559858 w 2223247"/>
                <a:gd name="connsiteY2" fmla="*/ 475129 h 1497106"/>
                <a:gd name="connsiteX3" fmla="*/ 1183341 w 2223247"/>
                <a:gd name="connsiteY3" fmla="*/ 618565 h 1497106"/>
                <a:gd name="connsiteX4" fmla="*/ 797858 w 2223247"/>
                <a:gd name="connsiteY4" fmla="*/ 717177 h 1497106"/>
                <a:gd name="connsiteX5" fmla="*/ 457200 w 2223247"/>
                <a:gd name="connsiteY5" fmla="*/ 878541 h 1497106"/>
                <a:gd name="connsiteX6" fmla="*/ 233082 w 2223247"/>
                <a:gd name="connsiteY6" fmla="*/ 1102659 h 1497106"/>
                <a:gd name="connsiteX7" fmla="*/ 0 w 2223247"/>
                <a:gd name="connsiteY7" fmla="*/ 1497106 h 149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3247" h="1497106">
                  <a:moveTo>
                    <a:pt x="2223247" y="0"/>
                  </a:moveTo>
                  <a:cubicBezTo>
                    <a:pt x="2144058" y="76947"/>
                    <a:pt x="2064870" y="153894"/>
                    <a:pt x="1954305" y="233082"/>
                  </a:cubicBezTo>
                  <a:cubicBezTo>
                    <a:pt x="1843740" y="312270"/>
                    <a:pt x="1688352" y="410882"/>
                    <a:pt x="1559858" y="475129"/>
                  </a:cubicBezTo>
                  <a:cubicBezTo>
                    <a:pt x="1431364" y="539376"/>
                    <a:pt x="1310341" y="578224"/>
                    <a:pt x="1183341" y="618565"/>
                  </a:cubicBezTo>
                  <a:cubicBezTo>
                    <a:pt x="1056341" y="658906"/>
                    <a:pt x="918882" y="673848"/>
                    <a:pt x="797858" y="717177"/>
                  </a:cubicBezTo>
                  <a:cubicBezTo>
                    <a:pt x="676834" y="760506"/>
                    <a:pt x="551329" y="814294"/>
                    <a:pt x="457200" y="878541"/>
                  </a:cubicBezTo>
                  <a:cubicBezTo>
                    <a:pt x="363071" y="942788"/>
                    <a:pt x="309282" y="999565"/>
                    <a:pt x="233082" y="1102659"/>
                  </a:cubicBezTo>
                  <a:cubicBezTo>
                    <a:pt x="156882" y="1205753"/>
                    <a:pt x="78441" y="1351429"/>
                    <a:pt x="0" y="149710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3" name="Ευθύγραμμο βέλος σύνδεσης 12"/>
            <p:cNvCxnSpPr/>
            <p:nvPr/>
          </p:nvCxnSpPr>
          <p:spPr>
            <a:xfrm>
              <a:off x="2483768" y="1906584"/>
              <a:ext cx="662844" cy="2262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2123728" y="3645024"/>
              <a:ext cx="668777" cy="53252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9131" y="1583418"/>
              <a:ext cx="1918447" cy="369332"/>
            </a:xfrm>
            <a:prstGeom prst="rect">
              <a:avLst/>
            </a:prstGeom>
            <a:noFill/>
          </p:spPr>
          <p:txBody>
            <a:bodyPr wrap="square" rtlCol="0">
              <a:spAutoFit/>
            </a:bodyPr>
            <a:lstStyle/>
            <a:p>
              <a:endParaRPr lang="el-GR" dirty="0"/>
            </a:p>
          </p:txBody>
        </p:sp>
        <p:sp>
          <p:nvSpPr>
            <p:cNvPr id="18" name="TextBox 17"/>
            <p:cNvSpPr txBox="1"/>
            <p:nvPr/>
          </p:nvSpPr>
          <p:spPr>
            <a:xfrm>
              <a:off x="1766047" y="4437112"/>
              <a:ext cx="830677" cy="369332"/>
            </a:xfrm>
            <a:prstGeom prst="rect">
              <a:avLst/>
            </a:prstGeom>
            <a:noFill/>
          </p:spPr>
          <p:txBody>
            <a:bodyPr wrap="none" rtlCol="0">
              <a:spAutoFit/>
            </a:bodyPr>
            <a:lstStyle/>
            <a:p>
              <a:r>
                <a:rPr lang="el-GR" dirty="0" smtClean="0"/>
                <a:t>κλείδα</a:t>
              </a:r>
              <a:endParaRPr lang="el-GR" dirty="0"/>
            </a:p>
          </p:txBody>
        </p:sp>
        <p:sp>
          <p:nvSpPr>
            <p:cNvPr id="19" name="TextBox 18"/>
            <p:cNvSpPr txBox="1"/>
            <p:nvPr/>
          </p:nvSpPr>
          <p:spPr>
            <a:xfrm>
              <a:off x="3135018" y="3022013"/>
              <a:ext cx="333746" cy="553998"/>
            </a:xfrm>
            <a:prstGeom prst="rect">
              <a:avLst/>
            </a:prstGeom>
            <a:noFill/>
          </p:spPr>
          <p:txBody>
            <a:bodyPr wrap="none" rtlCol="0">
              <a:spAutoFit/>
            </a:bodyPr>
            <a:lstStyle/>
            <a:p>
              <a:r>
                <a:rPr lang="en-US" sz="3000" b="1" dirty="0" smtClean="0">
                  <a:solidFill>
                    <a:srgbClr val="C00000"/>
                  </a:solidFill>
                </a:rPr>
                <a:t>*</a:t>
              </a:r>
              <a:endParaRPr lang="el-GR" sz="3000" b="1" dirty="0">
                <a:solidFill>
                  <a:srgbClr val="C00000"/>
                </a:solidFill>
              </a:endParaRPr>
            </a:p>
          </p:txBody>
        </p:sp>
        <p:sp>
          <p:nvSpPr>
            <p:cNvPr id="22" name="TextBox 21"/>
            <p:cNvSpPr txBox="1"/>
            <p:nvPr/>
          </p:nvSpPr>
          <p:spPr>
            <a:xfrm>
              <a:off x="4939553" y="4175502"/>
              <a:ext cx="2749855" cy="630942"/>
            </a:xfrm>
            <a:prstGeom prst="rect">
              <a:avLst/>
            </a:prstGeom>
            <a:noFill/>
            <a:ln w="19050">
              <a:solidFill>
                <a:srgbClr val="C00000"/>
              </a:solidFill>
              <a:prstDash val="dash"/>
            </a:ln>
          </p:spPr>
          <p:txBody>
            <a:bodyPr wrap="none" rtlCol="0">
              <a:spAutoFit/>
            </a:bodyPr>
            <a:lstStyle/>
            <a:p>
              <a:r>
                <a:rPr lang="en-US" sz="3500" b="1" dirty="0" smtClean="0">
                  <a:solidFill>
                    <a:srgbClr val="C00000"/>
                  </a:solidFill>
                  <a:latin typeface="+mn-lt"/>
                </a:rPr>
                <a:t>*</a:t>
              </a:r>
              <a:r>
                <a:rPr lang="en-US" sz="2600" b="1" dirty="0" smtClean="0">
                  <a:latin typeface="+mn-lt"/>
                </a:rPr>
                <a:t>= </a:t>
              </a:r>
              <a:r>
                <a:rPr lang="el-GR" sz="2600" b="1" dirty="0" smtClean="0">
                  <a:latin typeface="+mn-lt"/>
                </a:rPr>
                <a:t>έσω σφαγίτιδα</a:t>
              </a:r>
              <a:endParaRPr lang="el-GR" sz="2600" b="1" dirty="0">
                <a:solidFill>
                  <a:srgbClr val="C00000"/>
                </a:solidFill>
                <a:latin typeface="+mn-lt"/>
              </a:endParaRPr>
            </a:p>
          </p:txBody>
        </p:sp>
        <p:cxnSp>
          <p:nvCxnSpPr>
            <p:cNvPr id="21" name="Ευθύγραμμο βέλος σύνδεσης 20"/>
            <p:cNvCxnSpPr>
              <a:stCxn id="22" idx="1"/>
            </p:cNvCxnSpPr>
            <p:nvPr/>
          </p:nvCxnSpPr>
          <p:spPr>
            <a:xfrm flipH="1" flipV="1">
              <a:off x="3301891" y="3299013"/>
              <a:ext cx="1637662" cy="119196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Ορθογώνιο 6"/>
          <p:cNvSpPr/>
          <p:nvPr/>
        </p:nvSpPr>
        <p:spPr>
          <a:xfrm>
            <a:off x="250884" y="1624752"/>
            <a:ext cx="2664931" cy="646331"/>
          </a:xfrm>
          <a:prstGeom prst="rect">
            <a:avLst/>
          </a:prstGeom>
        </p:spPr>
        <p:txBody>
          <a:bodyPr wrap="square">
            <a:spAutoFit/>
          </a:bodyPr>
          <a:lstStyle/>
          <a:p>
            <a:r>
              <a:rPr lang="el-GR" dirty="0"/>
              <a:t>Στερνοκλειδομαστοειδής Μυς</a:t>
            </a:r>
          </a:p>
        </p:txBody>
      </p:sp>
    </p:spTree>
    <p:extLst>
      <p:ext uri="{BB962C8B-B14F-4D97-AF65-F5344CB8AC3E}">
        <p14:creationId xmlns:p14="http://schemas.microsoft.com/office/powerpoint/2010/main" val="1055438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0" y="0"/>
            <a:ext cx="9144000" cy="1124744"/>
          </a:xfrm>
        </p:spPr>
        <p:txBody>
          <a:bodyPr>
            <a:noAutofit/>
          </a:bodyPr>
          <a:lstStyle/>
          <a:p>
            <a:pPr>
              <a:defRPr/>
            </a:pPr>
            <a:r>
              <a:rPr lang="el-GR" dirty="0"/>
              <a:t>Πλεονεκτήματα-Μειονεκτήματα Τοποθέτησης </a:t>
            </a:r>
            <a:r>
              <a:rPr lang="el-GR" dirty="0" smtClean="0"/>
              <a:t> ΚΦΚ στην έσω σφαγίτιδα </a:t>
            </a:r>
            <a:endParaRPr lang="el-GR" sz="4000" dirty="0" smtClean="0"/>
          </a:p>
        </p:txBody>
      </p:sp>
      <p:graphicFrame>
        <p:nvGraphicFramePr>
          <p:cNvPr id="4" name="Group 17"/>
          <p:cNvGraphicFramePr>
            <a:graphicFrameLocks/>
          </p:cNvGraphicFramePr>
          <p:nvPr>
            <p:extLst>
              <p:ext uri="{D42A27DB-BD31-4B8C-83A1-F6EECF244321}">
                <p14:modId xmlns:p14="http://schemas.microsoft.com/office/powerpoint/2010/main" val="1847460151"/>
              </p:ext>
            </p:extLst>
          </p:nvPr>
        </p:nvGraphicFramePr>
        <p:xfrm>
          <a:off x="539552" y="1437591"/>
          <a:ext cx="8136904" cy="5087753"/>
        </p:xfrm>
        <a:graphic>
          <a:graphicData uri="http://schemas.openxmlformats.org/drawingml/2006/table">
            <a:tbl>
              <a:tblPr>
                <a:tableStyleId>{616DA210-FB5B-4158-B5E0-FEB733F419BA}</a:tableStyleId>
              </a:tblPr>
              <a:tblGrid>
                <a:gridCol w="1992958"/>
                <a:gridCol w="2848221"/>
                <a:gridCol w="3295725"/>
              </a:tblGrid>
              <a:tr h="39837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200" b="1" u="none" strike="noStrike" cap="none" normalizeH="0" baseline="0" dirty="0" smtClean="0">
                          <a:ln>
                            <a:noFill/>
                          </a:ln>
                          <a:effectLst/>
                        </a:rPr>
                        <a:t>Θέση </a:t>
                      </a:r>
                      <a:endParaRPr kumimoji="0" lang="el-GR" sz="2200" b="1" i="0" u="none" strike="noStrike" cap="none" normalizeH="0" baseline="0" dirty="0" smtClean="0">
                        <a:ln>
                          <a:noFill/>
                        </a:ln>
                        <a:solidFill>
                          <a:schemeClr val="hlink"/>
                        </a:solidFill>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200" b="1" u="none" strike="noStrike" cap="none" normalizeH="0" baseline="0" dirty="0" smtClean="0">
                          <a:ln>
                            <a:noFill/>
                          </a:ln>
                          <a:effectLst/>
                        </a:rPr>
                        <a:t>Πλεονεκτήματα </a:t>
                      </a:r>
                      <a:endParaRPr kumimoji="0" lang="el-GR" sz="2200" b="1" i="0" u="none" strike="noStrike" cap="none" normalizeH="0" baseline="0" dirty="0" smtClean="0">
                        <a:ln>
                          <a:noFill/>
                        </a:ln>
                        <a:solidFill>
                          <a:schemeClr val="hlink"/>
                        </a:solidFill>
                        <a:effectLst/>
                        <a:latin typeface="Garamond" pitchFamily="18" charset="0"/>
                        <a:cs typeface="Arial" charset="0"/>
                      </a:endParaRPr>
                    </a:p>
                  </a:txBody>
                  <a:tcPr horzOverflow="overflow">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200" b="1" u="none" strike="noStrike" cap="none" normalizeH="0" baseline="0" dirty="0" smtClean="0">
                          <a:ln>
                            <a:noFill/>
                          </a:ln>
                          <a:effectLst/>
                        </a:rPr>
                        <a:t>Μειονεκτήματα </a:t>
                      </a:r>
                      <a:endParaRPr kumimoji="0" lang="el-GR" sz="2200" b="1" i="0" u="none" strike="noStrike" cap="none" normalizeH="0" baseline="0" dirty="0" smtClean="0">
                        <a:ln>
                          <a:noFill/>
                        </a:ln>
                        <a:solidFill>
                          <a:schemeClr val="hlink"/>
                        </a:solidFill>
                        <a:effectLst/>
                        <a:latin typeface="Garamond" pitchFamily="18" charset="0"/>
                        <a:cs typeface="Arial"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r>
              <a:tr h="466103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200" b="1" u="none" strike="noStrike" cap="none" normalizeH="0" baseline="0" dirty="0" smtClean="0">
                          <a:ln>
                            <a:noFill/>
                          </a:ln>
                          <a:solidFill>
                            <a:schemeClr val="tx1"/>
                          </a:solidFill>
                          <a:effectLst/>
                        </a:rPr>
                        <a:t>Έσω σφαγίτιδα φλέβα.</a:t>
                      </a:r>
                      <a:endParaRPr kumimoji="0" lang="el-GR" sz="2200" b="1" i="0" u="none" strike="noStrike" cap="none" normalizeH="0" baseline="0" dirty="0" smtClean="0">
                        <a:ln>
                          <a:noFill/>
                        </a:ln>
                        <a:solidFill>
                          <a:schemeClr val="tx1"/>
                        </a:solidFill>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u="none" strike="noStrike" cap="none" normalizeH="0" baseline="0" dirty="0" smtClean="0">
                          <a:ln>
                            <a:noFill/>
                          </a:ln>
                          <a:effectLst/>
                        </a:rPr>
                        <a:t>Μεγάλο αγγείο.</a:t>
                      </a:r>
                    </a:p>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u="none" strike="noStrike" cap="none" normalizeH="0" baseline="0" dirty="0" smtClean="0">
                          <a:ln>
                            <a:noFill/>
                          </a:ln>
                          <a:effectLst/>
                        </a:rPr>
                        <a:t>Εύκολη εντόπιση</a:t>
                      </a:r>
                    </a:p>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u="none" strike="noStrike" cap="none" normalizeH="0" baseline="0" dirty="0" smtClean="0">
                          <a:ln>
                            <a:noFill/>
                          </a:ln>
                          <a:effectLst/>
                        </a:rPr>
                        <a:t>Εύκολη προσπέλαση.</a:t>
                      </a:r>
                    </a:p>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u="none" strike="noStrike" cap="none" normalizeH="0" baseline="0" dirty="0" smtClean="0">
                          <a:ln>
                            <a:noFill/>
                          </a:ln>
                          <a:effectLst/>
                        </a:rPr>
                        <a:t>Σύντομη ευθεία πρόσβαση στην άνω κοίλη φλέβα.</a:t>
                      </a:r>
                    </a:p>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u="none" strike="noStrike" cap="none" normalizeH="0" baseline="0" dirty="0" smtClean="0">
                          <a:ln>
                            <a:noFill/>
                          </a:ln>
                          <a:effectLst/>
                        </a:rPr>
                        <a:t>Ελατ. Κίνδυνος πνευμοθώρακα.</a:t>
                      </a:r>
                    </a:p>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u="none" strike="noStrike" cap="none" normalizeH="0" baseline="0" dirty="0" smtClean="0">
                          <a:ln>
                            <a:noFill/>
                          </a:ln>
                          <a:effectLst/>
                        </a:rPr>
                        <a:t>Βέλτιστη επιλογή σε διαταραχές πήξης.</a:t>
                      </a:r>
                      <a:endParaRPr kumimoji="0" lang="el-GR" sz="2200" b="0" i="0" u="none" strike="noStrike" cap="none" normalizeH="0" baseline="0" dirty="0" smtClean="0">
                        <a:ln>
                          <a:noFill/>
                        </a:ln>
                        <a:solidFill>
                          <a:schemeClr val="tx1"/>
                        </a:solidFill>
                        <a:effectLst/>
                        <a:latin typeface="Garamond" pitchFamily="18" charset="0"/>
                        <a:cs typeface="Arial" charset="0"/>
                      </a:endParaRPr>
                    </a:p>
                  </a:txBody>
                  <a:tcPr horzOverflow="overflow">
                    <a:lnB w="12700" cap="flat" cmpd="sng" algn="ctr">
                      <a:solidFill>
                        <a:schemeClr val="tx1"/>
                      </a:solidFill>
                      <a:prstDash val="solid"/>
                      <a:round/>
                      <a:headEnd type="none" w="med" len="med"/>
                      <a:tailEnd type="none" w="med" len="med"/>
                    </a:lnB>
                  </a:tcPr>
                </a:tc>
                <a:tc>
                  <a:txBody>
                    <a:bodyPr/>
                    <a:lstStyle/>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u="none" strike="noStrike" cap="none" normalizeH="0" baseline="0" dirty="0" smtClean="0">
                          <a:ln>
                            <a:noFill/>
                          </a:ln>
                          <a:effectLst/>
                        </a:rPr>
                        <a:t>Τρώση καρωτίδας.</a:t>
                      </a:r>
                    </a:p>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u="none" strike="noStrike" cap="none" normalizeH="0" baseline="0" dirty="0" smtClean="0">
                          <a:ln>
                            <a:noFill/>
                          </a:ln>
                          <a:effectLst/>
                        </a:rPr>
                        <a:t>Αποφυγή σε παχυσαρκία με όχι σαφή ανατομικά όρια.</a:t>
                      </a:r>
                    </a:p>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u="none" strike="noStrike" cap="none" normalizeH="0" baseline="0" dirty="0" smtClean="0">
                          <a:ln>
                            <a:noFill/>
                          </a:ln>
                          <a:effectLst/>
                        </a:rPr>
                        <a:t>Δυσανεξία για τον ασθενή.</a:t>
                      </a:r>
                    </a:p>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u="none" strike="noStrike" cap="none" normalizeH="0" baseline="0" dirty="0" smtClean="0">
                          <a:ln>
                            <a:noFill/>
                          </a:ln>
                          <a:effectLst/>
                        </a:rPr>
                        <a:t>Δύσκολη η επικάλυψη.</a:t>
                      </a:r>
                    </a:p>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u="none" strike="noStrike" cap="none" normalizeH="0" baseline="0" dirty="0" smtClean="0">
                          <a:ln>
                            <a:noFill/>
                          </a:ln>
                          <a:effectLst/>
                        </a:rPr>
                        <a:t>Εύκολη η λοίμωξη.</a:t>
                      </a:r>
                    </a:p>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u="none" strike="noStrike" cap="none" normalizeH="0" baseline="0" dirty="0" smtClean="0">
                          <a:ln>
                            <a:noFill/>
                          </a:ln>
                          <a:effectLst/>
                        </a:rPr>
                        <a:t>Δυσκολία επί τραχειοτομής ή τραύματος στο λαιμό. </a:t>
                      </a:r>
                      <a:endParaRPr kumimoji="0" lang="el-GR" sz="2200" b="0" i="0" u="none" strike="noStrike" cap="none" normalizeH="0" baseline="0" dirty="0" smtClean="0">
                        <a:ln>
                          <a:noFill/>
                        </a:ln>
                        <a:solidFill>
                          <a:schemeClr val="tx1"/>
                        </a:solidFill>
                        <a:effectLst/>
                        <a:latin typeface="Garamond" pitchFamily="18" charset="0"/>
                        <a:cs typeface="Arial" charset="0"/>
                      </a:endParaRPr>
                    </a:p>
                  </a:txBody>
                  <a:tcP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47774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2915816" y="0"/>
            <a:ext cx="6228184" cy="1412776"/>
          </a:xfrm>
        </p:spPr>
        <p:txBody>
          <a:bodyPr>
            <a:noAutofit/>
          </a:bodyPr>
          <a:lstStyle/>
          <a:p>
            <a:pPr>
              <a:defRPr/>
            </a:pPr>
            <a:r>
              <a:rPr lang="el-GR" dirty="0"/>
              <a:t>Ανατομία της </a:t>
            </a:r>
            <a:r>
              <a:rPr lang="el-GR" dirty="0" smtClean="0"/>
              <a:t>υποκλείδιας φλέβας </a:t>
            </a:r>
            <a:endParaRPr lang="el-GR" sz="4000" dirty="0" smtClean="0"/>
          </a:p>
        </p:txBody>
      </p:sp>
      <p:pic>
        <p:nvPicPr>
          <p:cNvPr id="2050" name="Picture 2" descr="File:Gray59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7599"/>
            <a:ext cx="2664296" cy="6450401"/>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467544" y="423042"/>
            <a:ext cx="1476164" cy="1293209"/>
          </a:xfrm>
          <a:prstGeom prst="rect">
            <a:avLst/>
          </a:prstGeom>
          <a:noFill/>
          <a:ln w="31750">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Ορθογώνιο 7"/>
          <p:cNvSpPr/>
          <p:nvPr/>
        </p:nvSpPr>
        <p:spPr>
          <a:xfrm>
            <a:off x="4820979" y="1844824"/>
            <a:ext cx="3744416" cy="3240360"/>
          </a:xfrm>
          <a:prstGeom prst="rect">
            <a:avLst/>
          </a:prstGeom>
          <a:noFill/>
          <a:ln w="31750">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0" name="Picture 2" descr="Ανατομία υποκλείδιας φλέβας"/>
          <p:cNvPicPr>
            <a:picLocks noChangeAspect="1" noChangeArrowheads="1"/>
          </p:cNvPicPr>
          <p:nvPr/>
        </p:nvPicPr>
        <p:blipFill rotWithShape="1">
          <a:blip r:embed="rId3">
            <a:extLst>
              <a:ext uri="{28A0092B-C50C-407E-A947-70E740481C1C}">
                <a14:useLocalDpi xmlns:a14="http://schemas.microsoft.com/office/drawing/2010/main" val="0"/>
              </a:ext>
            </a:extLst>
          </a:blip>
          <a:srcRect r="50314" b="82075"/>
          <a:stretch/>
        </p:blipFill>
        <p:spPr bwMode="auto">
          <a:xfrm>
            <a:off x="5159206" y="2104382"/>
            <a:ext cx="3067962" cy="267973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Ευθύγραμμο βέλος σύνδεσης 6"/>
          <p:cNvCxnSpPr>
            <a:endCxn id="8" idx="1"/>
          </p:cNvCxnSpPr>
          <p:nvPr/>
        </p:nvCxnSpPr>
        <p:spPr>
          <a:xfrm>
            <a:off x="1943708" y="1716251"/>
            <a:ext cx="2877271" cy="1748753"/>
          </a:xfrm>
          <a:prstGeom prst="straightConnector1">
            <a:avLst/>
          </a:prstGeom>
          <a:ln w="1905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 name="Rectangle 7"/>
          <p:cNvSpPr/>
          <p:nvPr/>
        </p:nvSpPr>
        <p:spPr>
          <a:xfrm>
            <a:off x="2915816" y="6453336"/>
            <a:ext cx="3521661"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hlinkClick r:id="rId4"/>
              </a:rPr>
              <a:t>Gray599</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5" tooltip="User:Pngbot"/>
              </a:rPr>
              <a:t>Pngbot</a:t>
            </a:r>
            <a:r>
              <a:rPr lang="el-GR"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4106222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normAutofit/>
          </a:bodyPr>
          <a:lstStyle/>
          <a:p>
            <a:pPr eaLnBrk="1" hangingPunct="1">
              <a:defRPr/>
            </a:pPr>
            <a:r>
              <a:rPr lang="el-GR" dirty="0" smtClean="0"/>
              <a:t>Τοποθέτηση ΚΦΚ στην υποκλείδιο</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622" y="1283438"/>
            <a:ext cx="6816757" cy="51125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2330733" y="6418672"/>
            <a:ext cx="4482535"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Blausen 0181 Catheter CentralVenousAccessDevice </a:t>
            </a:r>
            <a:r>
              <a:rPr lang="en-US" sz="1200" dirty="0" smtClean="0">
                <a:latin typeface="+mn-lt"/>
                <a:hlinkClick r:id="rId4"/>
              </a:rPr>
              <a:t>NonTunneled</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5" tooltip="User:BruceBlaus"/>
              </a:rPr>
              <a:t>BruceBlaus</a:t>
            </a:r>
            <a:r>
              <a:rPr lang="el-GR"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6"/>
              </a:rPr>
              <a:t>CC BY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435609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0" y="0"/>
            <a:ext cx="9144000" cy="1268760"/>
          </a:xfrm>
        </p:spPr>
        <p:txBody>
          <a:bodyPr>
            <a:noAutofit/>
          </a:bodyPr>
          <a:lstStyle/>
          <a:p>
            <a:r>
              <a:rPr lang="el-GR" sz="4000" dirty="0"/>
              <a:t>Εργαστήριο </a:t>
            </a:r>
            <a:br>
              <a:rPr lang="el-GR" sz="4000" dirty="0"/>
            </a:br>
            <a:r>
              <a:rPr lang="el-GR" sz="4000" dirty="0"/>
              <a:t>Χειρουργική Νοσηλευτική ΙΙ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
        <p:nvSpPr>
          <p:cNvPr id="7" name="2 - Θέση περιεχομένου"/>
          <p:cNvSpPr txBox="1">
            <a:spLocks/>
          </p:cNvSpPr>
          <p:nvPr/>
        </p:nvSpPr>
        <p:spPr>
          <a:xfrm>
            <a:off x="307746" y="1628800"/>
            <a:ext cx="8528508"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defRPr/>
            </a:pPr>
            <a:r>
              <a:rPr lang="en-GB" sz="3600" b="1" dirty="0" smtClean="0">
                <a:solidFill>
                  <a:srgbClr val="084077"/>
                </a:solidFill>
              </a:rPr>
              <a:t>«</a:t>
            </a:r>
            <a:r>
              <a:rPr lang="el-GR" sz="3600" b="1" dirty="0">
                <a:solidFill>
                  <a:srgbClr val="084077"/>
                </a:solidFill>
              </a:rPr>
              <a:t>Καθετηριασμός ουροδόχου κύστεως</a:t>
            </a:r>
            <a:r>
              <a:rPr lang="en-GB" sz="3600" b="1" dirty="0" smtClean="0">
                <a:solidFill>
                  <a:srgbClr val="084077"/>
                </a:solidFill>
              </a:rPr>
              <a:t>»</a:t>
            </a:r>
            <a:endParaRPr lang="el-GR" sz="3600" b="1" dirty="0">
              <a:solidFill>
                <a:srgbClr val="084077"/>
              </a:solidFill>
            </a:endParaRPr>
          </a:p>
        </p:txBody>
      </p:sp>
      <p:sp>
        <p:nvSpPr>
          <p:cNvPr id="9" name="Ορθογώνιο 5"/>
          <p:cNvSpPr/>
          <p:nvPr/>
        </p:nvSpPr>
        <p:spPr>
          <a:xfrm>
            <a:off x="695775" y="4725144"/>
            <a:ext cx="7752450" cy="1600438"/>
          </a:xfrm>
          <a:prstGeom prst="rect">
            <a:avLst/>
          </a:prstGeom>
          <a:ln>
            <a:solidFill>
              <a:srgbClr val="084077"/>
            </a:solidFill>
          </a:ln>
        </p:spPr>
        <p:txBody>
          <a:bodyPr wrap="square">
            <a:spAutoFit/>
          </a:bodyPr>
          <a:lstStyle/>
          <a:p>
            <a:pPr algn="ctr">
              <a:buFont typeface="Wingdings" pitchFamily="2" charset="2"/>
              <a:buNone/>
              <a:defRPr/>
            </a:pPr>
            <a:r>
              <a:rPr lang="el-GR" sz="2600" dirty="0" smtClean="0">
                <a:latin typeface="+mn-lt"/>
              </a:rPr>
              <a:t>Διδάσκοντες</a:t>
            </a:r>
            <a:r>
              <a:rPr lang="en-US" sz="2600" dirty="0" smtClean="0">
                <a:latin typeface="+mn-lt"/>
              </a:rPr>
              <a:t>:</a:t>
            </a:r>
            <a:endParaRPr lang="el-GR" sz="2600" dirty="0" smtClean="0">
              <a:latin typeface="+mn-lt"/>
            </a:endParaRPr>
          </a:p>
          <a:p>
            <a:pPr algn="ctr">
              <a:buFont typeface="Wingdings" pitchFamily="2" charset="2"/>
              <a:buNone/>
              <a:defRPr/>
            </a:pPr>
            <a:r>
              <a:rPr lang="el-GR" sz="2400" dirty="0" smtClean="0">
                <a:latin typeface="+mn-lt"/>
              </a:rPr>
              <a:t>Στυλιανός </a:t>
            </a:r>
            <a:r>
              <a:rPr lang="el-GR" sz="2400" dirty="0">
                <a:latin typeface="+mn-lt"/>
              </a:rPr>
              <a:t>Παρισσόπουλος, Μερόπη Μπουζίκα, </a:t>
            </a:r>
            <a:r>
              <a:rPr lang="el-GR" sz="2400" dirty="0" smtClean="0">
                <a:latin typeface="+mn-lt"/>
              </a:rPr>
              <a:t>Βασιλική Κουτσοπούλου</a:t>
            </a:r>
            <a:r>
              <a:rPr lang="el-GR" sz="2400" dirty="0">
                <a:latin typeface="+mn-lt"/>
              </a:rPr>
              <a:t>, </a:t>
            </a:r>
            <a:r>
              <a:rPr lang="el-GR" sz="2400" dirty="0" smtClean="0">
                <a:latin typeface="+mn-lt"/>
              </a:rPr>
              <a:t>Γεωργία Τουλιά</a:t>
            </a:r>
            <a:r>
              <a:rPr lang="el-GR" sz="2400" dirty="0">
                <a:latin typeface="+mn-lt"/>
              </a:rPr>
              <a:t>, </a:t>
            </a:r>
            <a:r>
              <a:rPr lang="el-GR" sz="2400" dirty="0" smtClean="0">
                <a:latin typeface="+mn-lt"/>
              </a:rPr>
              <a:t>Θεοδώρα Στρουμπούκη</a:t>
            </a:r>
            <a:r>
              <a:rPr lang="en-US" sz="2400" dirty="0" smtClean="0">
                <a:latin typeface="+mn-lt"/>
              </a:rPr>
              <a:t>, </a:t>
            </a:r>
            <a:r>
              <a:rPr lang="el-GR" sz="2400" dirty="0" smtClean="0">
                <a:latin typeface="+mn-lt"/>
              </a:rPr>
              <a:t>Θεόδωρος Κατσούλας.</a:t>
            </a:r>
            <a:endParaRPr lang="el-GR" sz="2400" dirty="0">
              <a:latin typeface="+mn-lt"/>
            </a:endParaRPr>
          </a:p>
        </p:txBody>
      </p:sp>
      <p:sp>
        <p:nvSpPr>
          <p:cNvPr id="10" name="Ορθογώνιο 5"/>
          <p:cNvSpPr/>
          <p:nvPr/>
        </p:nvSpPr>
        <p:spPr>
          <a:xfrm>
            <a:off x="1196752" y="3140968"/>
            <a:ext cx="6750496" cy="1200329"/>
          </a:xfrm>
          <a:prstGeom prst="rect">
            <a:avLst/>
          </a:prstGeom>
          <a:ln>
            <a:solidFill>
              <a:srgbClr val="084077"/>
            </a:solidFill>
          </a:ln>
        </p:spPr>
        <p:txBody>
          <a:bodyPr wrap="square">
            <a:spAutoFit/>
          </a:bodyPr>
          <a:lstStyle/>
          <a:p>
            <a:pPr algn="ctr"/>
            <a:r>
              <a:rPr lang="el-GR" sz="2400" dirty="0">
                <a:latin typeface="+mn-lt"/>
              </a:rPr>
              <a:t>Δ</a:t>
            </a:r>
            <a:r>
              <a:rPr lang="el-GR" sz="2400" dirty="0" smtClean="0">
                <a:latin typeface="+mn-lt"/>
              </a:rPr>
              <a:t>΄ εξάμηνο</a:t>
            </a:r>
          </a:p>
          <a:p>
            <a:pPr algn="ctr"/>
            <a:r>
              <a:rPr lang="el-GR" sz="2400" dirty="0" smtClean="0">
                <a:latin typeface="+mn-lt"/>
              </a:rPr>
              <a:t>Τμήμα </a:t>
            </a:r>
            <a:r>
              <a:rPr lang="en-US" sz="2400" dirty="0" smtClean="0">
                <a:latin typeface="+mn-lt"/>
              </a:rPr>
              <a:t> </a:t>
            </a:r>
            <a:r>
              <a:rPr lang="el-GR" sz="2400" dirty="0" smtClean="0">
                <a:latin typeface="+mn-lt"/>
              </a:rPr>
              <a:t>Νοσηλευτικής, ΤΕΙ Αθήνας</a:t>
            </a:r>
          </a:p>
          <a:p>
            <a:pPr algn="ctr"/>
            <a:r>
              <a:rPr lang="el-GR" sz="2400" dirty="0" smtClean="0">
                <a:latin typeface="+mn-lt"/>
              </a:rPr>
              <a:t>2013</a:t>
            </a:r>
          </a:p>
        </p:txBody>
      </p:sp>
    </p:spTree>
    <p:extLst>
      <p:ext uri="{BB962C8B-B14F-4D97-AF65-F5344CB8AC3E}">
        <p14:creationId xmlns:p14="http://schemas.microsoft.com/office/powerpoint/2010/main" val="3508330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0" y="116632"/>
            <a:ext cx="9144000" cy="908720"/>
          </a:xfrm>
        </p:spPr>
        <p:txBody>
          <a:bodyPr>
            <a:normAutofit fontScale="90000"/>
          </a:bodyPr>
          <a:lstStyle/>
          <a:p>
            <a:pPr>
              <a:defRPr/>
            </a:pPr>
            <a:r>
              <a:rPr lang="el-GR" dirty="0"/>
              <a:t>Πλεονεκτήματα-Μειονεκτήματα Τοποθέτησης </a:t>
            </a:r>
            <a:r>
              <a:rPr lang="el-GR" dirty="0" smtClean="0"/>
              <a:t>ΚΦΚ στην υποκλείδια φλέβα</a:t>
            </a:r>
            <a:endParaRPr lang="el-GR" sz="4000" dirty="0" smtClean="0"/>
          </a:p>
        </p:txBody>
      </p:sp>
      <p:graphicFrame>
        <p:nvGraphicFramePr>
          <p:cNvPr id="4" name="Group 18"/>
          <p:cNvGraphicFramePr>
            <a:graphicFrameLocks noGrp="1"/>
          </p:cNvGraphicFramePr>
          <p:nvPr>
            <p:ph idx="1"/>
            <p:extLst>
              <p:ext uri="{D42A27DB-BD31-4B8C-83A1-F6EECF244321}">
                <p14:modId xmlns:p14="http://schemas.microsoft.com/office/powerpoint/2010/main" val="1274140260"/>
              </p:ext>
            </p:extLst>
          </p:nvPr>
        </p:nvGraphicFramePr>
        <p:xfrm>
          <a:off x="359532" y="1281647"/>
          <a:ext cx="8424936" cy="5387713"/>
        </p:xfrm>
        <a:graphic>
          <a:graphicData uri="http://schemas.openxmlformats.org/drawingml/2006/table">
            <a:tbl>
              <a:tblPr/>
              <a:tblGrid>
                <a:gridCol w="1980484"/>
                <a:gridCol w="3492124"/>
                <a:gridCol w="2952328"/>
              </a:tblGrid>
              <a:tr h="46824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200" b="1" i="0" u="none" strike="noStrike" cap="none" normalizeH="0" baseline="0" dirty="0" smtClean="0">
                          <a:ln>
                            <a:noFill/>
                          </a:ln>
                          <a:solidFill>
                            <a:schemeClr val="tx1"/>
                          </a:solidFill>
                          <a:effectLst/>
                          <a:latin typeface="+mn-lt"/>
                          <a:cs typeface="Arial" charset="0"/>
                        </a:rPr>
                        <a:t>Θέση</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200" b="1" i="0" u="none" strike="noStrike" cap="none" normalizeH="0" baseline="0" dirty="0" smtClean="0">
                          <a:ln>
                            <a:noFill/>
                          </a:ln>
                          <a:solidFill>
                            <a:schemeClr val="tx1"/>
                          </a:solidFill>
                          <a:effectLst/>
                          <a:latin typeface="+mn-lt"/>
                          <a:cs typeface="Arial" charset="0"/>
                        </a:rPr>
                        <a:t>Πλεονεκτήματα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200" b="1" i="0" u="none" strike="noStrike" cap="none" normalizeH="0" baseline="0" dirty="0" smtClean="0">
                          <a:ln>
                            <a:noFill/>
                          </a:ln>
                          <a:solidFill>
                            <a:schemeClr val="tx1"/>
                          </a:solidFill>
                          <a:effectLst/>
                          <a:latin typeface="+mn-lt"/>
                          <a:cs typeface="Arial" charset="0"/>
                        </a:rPr>
                        <a:t>Μειονεκτήματα </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47589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200" b="1" i="0" u="none" strike="noStrike" cap="none" normalizeH="0" baseline="0" dirty="0" smtClean="0">
                          <a:ln>
                            <a:noFill/>
                          </a:ln>
                          <a:solidFill>
                            <a:schemeClr val="tx1"/>
                          </a:solidFill>
                          <a:effectLst/>
                          <a:latin typeface="+mn-lt"/>
                          <a:cs typeface="Arial" charset="0"/>
                        </a:rPr>
                        <a:t>Υποκλείδιος φλέβα</a:t>
                      </a:r>
                      <a:r>
                        <a:rPr kumimoji="0" lang="el-GR" sz="2200" b="0" i="0" u="none" strike="noStrike" cap="none" normalizeH="0" baseline="0" dirty="0" smtClean="0">
                          <a:ln>
                            <a:noFill/>
                          </a:ln>
                          <a:solidFill>
                            <a:schemeClr val="tx1"/>
                          </a:solidFill>
                          <a:effectLst/>
                          <a:latin typeface="+mn-lt"/>
                          <a:cs typeface="Arial" charset="0"/>
                        </a:rPr>
                        <a:t> </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b="0" i="0" u="none" strike="noStrike" cap="none" normalizeH="0" baseline="0" dirty="0" smtClean="0">
                          <a:ln>
                            <a:noFill/>
                          </a:ln>
                          <a:solidFill>
                            <a:schemeClr val="tx1"/>
                          </a:solidFill>
                          <a:effectLst/>
                          <a:latin typeface="+mn-lt"/>
                          <a:cs typeface="Arial" charset="0"/>
                        </a:rPr>
                        <a:t>Μεγάλο αγγείο.</a:t>
                      </a:r>
                    </a:p>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b="0" i="0" u="none" strike="noStrike" cap="none" normalizeH="0" baseline="0" dirty="0" smtClean="0">
                          <a:ln>
                            <a:noFill/>
                          </a:ln>
                          <a:solidFill>
                            <a:schemeClr val="tx1"/>
                          </a:solidFill>
                          <a:effectLst/>
                          <a:latin typeface="+mn-lt"/>
                          <a:cs typeface="Arial" charset="0"/>
                        </a:rPr>
                        <a:t>Υψηλές ροές υγρών.</a:t>
                      </a:r>
                    </a:p>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b="0" i="0" u="none" strike="noStrike" cap="none" normalizeH="0" baseline="0" dirty="0" smtClean="0">
                          <a:ln>
                            <a:noFill/>
                          </a:ln>
                          <a:solidFill>
                            <a:schemeClr val="tx1"/>
                          </a:solidFill>
                          <a:effectLst/>
                          <a:latin typeface="+mn-lt"/>
                          <a:cs typeface="Arial" charset="0"/>
                        </a:rPr>
                        <a:t>Ελατ. συχνότητα επιπλοκών .</a:t>
                      </a:r>
                    </a:p>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b="0" i="0" u="none" strike="noStrike" cap="none" normalizeH="0" baseline="0" dirty="0" smtClean="0">
                          <a:ln>
                            <a:noFill/>
                          </a:ln>
                          <a:solidFill>
                            <a:schemeClr val="tx1"/>
                          </a:solidFill>
                          <a:effectLst/>
                          <a:latin typeface="+mn-lt"/>
                          <a:cs typeface="Arial" charset="0"/>
                        </a:rPr>
                        <a:t>Διατήρηση επικάλυψης.</a:t>
                      </a:r>
                    </a:p>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b="0" i="0" u="none" strike="noStrike" cap="none" normalizeH="0" baseline="0" dirty="0" smtClean="0">
                          <a:ln>
                            <a:noFill/>
                          </a:ln>
                          <a:solidFill>
                            <a:schemeClr val="tx1"/>
                          </a:solidFill>
                          <a:effectLst/>
                          <a:latin typeface="+mn-lt"/>
                          <a:cs typeface="Arial" charset="0"/>
                        </a:rPr>
                        <a:t>Λιγότερο περιοριστική για τον ασθενή.</a:t>
                      </a:r>
                    </a:p>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b="0" i="0" u="none" strike="noStrike" cap="none" normalizeH="0" baseline="0" dirty="0" smtClean="0">
                          <a:ln>
                            <a:noFill/>
                          </a:ln>
                          <a:solidFill>
                            <a:schemeClr val="tx1"/>
                          </a:solidFill>
                          <a:effectLst/>
                          <a:latin typeface="+mn-lt"/>
                          <a:cs typeface="Arial" charset="0"/>
                        </a:rPr>
                        <a:t>Ελάχιστη. συχν. Λοίμωξης.</a:t>
                      </a:r>
                    </a:p>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b="0" i="0" u="none" strike="noStrike" cap="none" normalizeH="0" baseline="0" dirty="0" smtClean="0">
                          <a:ln>
                            <a:noFill/>
                          </a:ln>
                          <a:solidFill>
                            <a:schemeClr val="tx1"/>
                          </a:solidFill>
                          <a:effectLst/>
                          <a:latin typeface="+mn-lt"/>
                          <a:cs typeface="Arial" charset="0"/>
                        </a:rPr>
                        <a:t>Βέλτιστη επιλογή σε υπογκαιμική καταπληξία.</a:t>
                      </a:r>
                    </a:p>
                    <a:p>
                      <a:pPr marL="533400" marR="0" lvl="0" indent="-533400" algn="l" defTabSz="914400" rtl="0" eaLnBrk="1" fontAlgn="base" latinLnBrk="0" hangingPunct="1">
                        <a:lnSpc>
                          <a:spcPct val="100000"/>
                        </a:lnSpc>
                        <a:spcBef>
                          <a:spcPct val="20000"/>
                        </a:spcBef>
                        <a:spcAft>
                          <a:spcPct val="0"/>
                        </a:spcAft>
                        <a:buClr>
                          <a:schemeClr val="hlink"/>
                        </a:buClr>
                        <a:buSzPct val="70000"/>
                        <a:buFontTx/>
                        <a:buNone/>
                        <a:tabLst/>
                      </a:pPr>
                      <a:endParaRPr kumimoji="0" lang="el-GR" sz="22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b="0" i="0" u="none" strike="noStrike" cap="none" normalizeH="0" baseline="0" dirty="0" smtClean="0">
                          <a:ln>
                            <a:noFill/>
                          </a:ln>
                          <a:solidFill>
                            <a:schemeClr val="tx1"/>
                          </a:solidFill>
                          <a:effectLst/>
                          <a:latin typeface="+mn-lt"/>
                          <a:cs typeface="Arial" charset="0"/>
                        </a:rPr>
                        <a:t>Γειτνίαση με κορυφή πνεύμονα –πνευμοθώρακας.</a:t>
                      </a:r>
                    </a:p>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b="0" i="0" u="none" strike="noStrike" cap="none" normalizeH="0" baseline="0" dirty="0" smtClean="0">
                          <a:ln>
                            <a:noFill/>
                          </a:ln>
                          <a:solidFill>
                            <a:schemeClr val="tx1"/>
                          </a:solidFill>
                          <a:effectLst/>
                          <a:latin typeface="+mn-lt"/>
                          <a:cs typeface="Arial" charset="0"/>
                        </a:rPr>
                        <a:t>Τρώση υποκλείδιας αρτηρίας.</a:t>
                      </a:r>
                    </a:p>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b="0" i="0" u="none" strike="noStrike" cap="none" normalizeH="0" baseline="0" dirty="0" smtClean="0">
                          <a:ln>
                            <a:noFill/>
                          </a:ln>
                          <a:solidFill>
                            <a:schemeClr val="tx1"/>
                          </a:solidFill>
                          <a:effectLst/>
                          <a:latin typeface="+mn-lt"/>
                          <a:cs typeface="Arial" charset="0"/>
                        </a:rPr>
                        <a:t>Δύσκολος ο έλεγχος αιμορραγίας.</a:t>
                      </a:r>
                    </a:p>
                    <a:p>
                      <a:pPr marL="533400" marR="0" lvl="0" indent="-533400" algn="l" defTabSz="914400" rtl="0" eaLnBrk="1" fontAlgn="base" latinLnBrk="0" hangingPunct="1">
                        <a:lnSpc>
                          <a:spcPct val="100000"/>
                        </a:lnSpc>
                        <a:spcBef>
                          <a:spcPct val="20000"/>
                        </a:spcBef>
                        <a:spcAft>
                          <a:spcPct val="0"/>
                        </a:spcAft>
                        <a:buClr>
                          <a:srgbClr val="084077"/>
                        </a:buClr>
                        <a:buSzPct val="100000"/>
                        <a:buFont typeface="+mj-lt"/>
                        <a:buAutoNum type="arabicPeriod"/>
                        <a:tabLst/>
                      </a:pPr>
                      <a:r>
                        <a:rPr kumimoji="0" lang="el-GR" sz="2200" b="0" i="0" u="none" strike="noStrike" cap="none" normalizeH="0" baseline="0" dirty="0" smtClean="0">
                          <a:ln>
                            <a:noFill/>
                          </a:ln>
                          <a:solidFill>
                            <a:schemeClr val="tx1"/>
                          </a:solidFill>
                          <a:effectLst/>
                          <a:latin typeface="+mn-lt"/>
                          <a:cs typeface="Arial" charset="0"/>
                        </a:rPr>
                        <a:t>Αποφυγή σε υποξαιμία.</a:t>
                      </a:r>
                    </a:p>
                    <a:p>
                      <a:pPr marL="533400" marR="0" lvl="0" indent="-533400" algn="l" defTabSz="914400" rtl="0" eaLnBrk="1" fontAlgn="base" latinLnBrk="0" hangingPunct="1">
                        <a:lnSpc>
                          <a:spcPct val="100000"/>
                        </a:lnSpc>
                        <a:spcBef>
                          <a:spcPct val="20000"/>
                        </a:spcBef>
                        <a:spcAft>
                          <a:spcPct val="0"/>
                        </a:spcAft>
                        <a:buClr>
                          <a:schemeClr val="hlink"/>
                        </a:buClr>
                        <a:buSzPct val="70000"/>
                        <a:buFontTx/>
                        <a:buNone/>
                        <a:tabLst/>
                      </a:pPr>
                      <a:endParaRPr kumimoji="0" lang="el-GR" sz="22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32656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normAutofit fontScale="90000"/>
          </a:bodyPr>
          <a:lstStyle/>
          <a:p>
            <a:pPr>
              <a:defRPr/>
            </a:pPr>
            <a:r>
              <a:rPr lang="el-GR" dirty="0"/>
              <a:t>Πλεονεκτήματα-Μειονεκτήματα </a:t>
            </a:r>
            <a:r>
              <a:rPr lang="el-GR" dirty="0"/>
              <a:t>τ</a:t>
            </a:r>
            <a:r>
              <a:rPr lang="el-GR" dirty="0" smtClean="0"/>
              <a:t>οποθέτησης </a:t>
            </a:r>
            <a:r>
              <a:rPr lang="el-GR" dirty="0"/>
              <a:t>ΚΦΚ στην </a:t>
            </a:r>
            <a:r>
              <a:rPr lang="el-GR" dirty="0" smtClean="0"/>
              <a:t>μηριαία </a:t>
            </a:r>
            <a:r>
              <a:rPr lang="el-GR" dirty="0"/>
              <a:t>φλέβα</a:t>
            </a:r>
            <a:endParaRPr lang="el-GR" sz="4000" dirty="0" smtClean="0"/>
          </a:p>
        </p:txBody>
      </p:sp>
      <p:graphicFrame>
        <p:nvGraphicFramePr>
          <p:cNvPr id="8" name="Θέση περιεχομένου 7"/>
          <p:cNvGraphicFramePr>
            <a:graphicFrameLocks noGrp="1"/>
          </p:cNvGraphicFramePr>
          <p:nvPr>
            <p:ph idx="1"/>
            <p:extLst>
              <p:ext uri="{D42A27DB-BD31-4B8C-83A1-F6EECF244321}">
                <p14:modId xmlns:p14="http://schemas.microsoft.com/office/powerpoint/2010/main" val="3638257973"/>
              </p:ext>
            </p:extLst>
          </p:nvPr>
        </p:nvGraphicFramePr>
        <p:xfrm>
          <a:off x="467544" y="1718280"/>
          <a:ext cx="8352928" cy="3870960"/>
        </p:xfrm>
        <a:graphic>
          <a:graphicData uri="http://schemas.openxmlformats.org/drawingml/2006/table">
            <a:tbl>
              <a:tblPr firstRow="1" bandRow="1">
                <a:tableStyleId>{5940675A-B579-460E-94D1-54222C63F5DA}</a:tableStyleId>
              </a:tblPr>
              <a:tblGrid>
                <a:gridCol w="2743200"/>
                <a:gridCol w="2873424"/>
                <a:gridCol w="2736304"/>
              </a:tblGrid>
              <a:tr h="370840">
                <a:tc>
                  <a:txBody>
                    <a:bodyPr/>
                    <a:lstStyle/>
                    <a:p>
                      <a:pPr algn="ctr"/>
                      <a:r>
                        <a:rPr lang="el-GR" sz="2200" b="1" dirty="0" smtClean="0"/>
                        <a:t>Θέση</a:t>
                      </a:r>
                      <a:r>
                        <a:rPr lang="el-GR" sz="2200" b="1" baseline="0" dirty="0" smtClean="0"/>
                        <a:t> </a:t>
                      </a:r>
                      <a:endParaRPr lang="el-GR" sz="2200" b="1" dirty="0"/>
                    </a:p>
                  </a:txBody>
                  <a:tcPr>
                    <a:solidFill>
                      <a:schemeClr val="accent1">
                        <a:lumMod val="20000"/>
                        <a:lumOff val="80000"/>
                      </a:schemeClr>
                    </a:solidFill>
                  </a:tcPr>
                </a:tc>
                <a:tc>
                  <a:txBody>
                    <a:bodyPr/>
                    <a:lstStyle/>
                    <a:p>
                      <a:pPr algn="ctr"/>
                      <a:r>
                        <a:rPr lang="el-GR" sz="2200" b="1" dirty="0" smtClean="0"/>
                        <a:t>Πλεονεκτήματα </a:t>
                      </a:r>
                      <a:endParaRPr lang="el-GR" sz="2200" b="1" dirty="0"/>
                    </a:p>
                  </a:txBody>
                  <a:tcPr>
                    <a:solidFill>
                      <a:schemeClr val="accent1">
                        <a:lumMod val="20000"/>
                        <a:lumOff val="80000"/>
                      </a:schemeClr>
                    </a:solidFill>
                  </a:tcPr>
                </a:tc>
                <a:tc>
                  <a:txBody>
                    <a:bodyPr/>
                    <a:lstStyle/>
                    <a:p>
                      <a:pPr algn="ctr"/>
                      <a:r>
                        <a:rPr lang="el-GR" sz="2200" b="1" dirty="0" smtClean="0"/>
                        <a:t>Μειονεκτήματα</a:t>
                      </a:r>
                      <a:r>
                        <a:rPr lang="el-GR" sz="2200" b="1" baseline="0" dirty="0" smtClean="0"/>
                        <a:t> </a:t>
                      </a:r>
                      <a:endParaRPr lang="el-GR" sz="2200" b="1" dirty="0"/>
                    </a:p>
                  </a:txBody>
                  <a:tcPr>
                    <a:solidFill>
                      <a:schemeClr val="accent1">
                        <a:lumMod val="20000"/>
                        <a:lumOff val="80000"/>
                      </a:schemeClr>
                    </a:solidFill>
                  </a:tcPr>
                </a:tc>
              </a:tr>
              <a:tr h="370840">
                <a:tc>
                  <a:txBody>
                    <a:bodyPr/>
                    <a:lstStyle/>
                    <a:p>
                      <a:pPr algn="l"/>
                      <a:r>
                        <a:rPr lang="el-GR" sz="2200" b="1" dirty="0" smtClean="0">
                          <a:solidFill>
                            <a:schemeClr val="tx1"/>
                          </a:solidFill>
                        </a:rPr>
                        <a:t>Μηριαία φλέβα</a:t>
                      </a:r>
                    </a:p>
                    <a:p>
                      <a:pPr algn="l"/>
                      <a:endParaRPr lang="el-GR" sz="2200" dirty="0"/>
                    </a:p>
                  </a:txBody>
                  <a:tcPr/>
                </a:tc>
                <a:tc>
                  <a:txBody>
                    <a:bodyPr/>
                    <a:lstStyle/>
                    <a:p>
                      <a:pPr marL="457200" indent="-457200" algn="l">
                        <a:buClr>
                          <a:srgbClr val="084077"/>
                        </a:buClr>
                        <a:buFont typeface="+mj-lt"/>
                        <a:buAutoNum type="arabicPeriod"/>
                      </a:pPr>
                      <a:r>
                        <a:rPr lang="el-GR" sz="2200" dirty="0" smtClean="0"/>
                        <a:t>Βέλτιστη επιλογή σε υποογκαιμική καταπληξία.</a:t>
                      </a:r>
                    </a:p>
                    <a:p>
                      <a:pPr marL="457200" indent="-457200" algn="l">
                        <a:buClr>
                          <a:srgbClr val="084077"/>
                        </a:buClr>
                        <a:buFont typeface="+mj-lt"/>
                        <a:buAutoNum type="arabicPeriod"/>
                      </a:pPr>
                      <a:r>
                        <a:rPr lang="el-GR" sz="2200" dirty="0" smtClean="0"/>
                        <a:t>Εύκολη πρόσβαση.</a:t>
                      </a:r>
                    </a:p>
                    <a:p>
                      <a:pPr marL="457200" indent="-457200" algn="l">
                        <a:buClr>
                          <a:srgbClr val="084077"/>
                        </a:buClr>
                        <a:buFont typeface="+mj-lt"/>
                        <a:buAutoNum type="arabicPeriod"/>
                      </a:pPr>
                      <a:r>
                        <a:rPr lang="el-GR" sz="2200" dirty="0" smtClean="0"/>
                        <a:t>Μεγάλο αγγείο.</a:t>
                      </a:r>
                    </a:p>
                    <a:p>
                      <a:pPr marL="457200" indent="-457200" algn="l">
                        <a:buClr>
                          <a:srgbClr val="084077"/>
                        </a:buClr>
                        <a:buFont typeface="+mj-lt"/>
                        <a:buAutoNum type="arabicPeriod"/>
                      </a:pPr>
                      <a:r>
                        <a:rPr lang="el-GR" sz="2200" dirty="0" smtClean="0"/>
                        <a:t>Καλή επιλογή σε ανάνηψη.</a:t>
                      </a:r>
                    </a:p>
                    <a:p>
                      <a:pPr algn="l"/>
                      <a:endParaRPr lang="el-GR" sz="2200" dirty="0"/>
                    </a:p>
                  </a:txBody>
                  <a:tcPr/>
                </a:tc>
                <a:tc>
                  <a:txBody>
                    <a:bodyPr/>
                    <a:lstStyle/>
                    <a:p>
                      <a:pPr marL="457200" indent="-457200" algn="l">
                        <a:buClr>
                          <a:srgbClr val="084077"/>
                        </a:buClr>
                        <a:buFont typeface="+mj-lt"/>
                        <a:buAutoNum type="arabicPeriod"/>
                      </a:pPr>
                      <a:r>
                        <a:rPr lang="el-GR" sz="2200" dirty="0" smtClean="0"/>
                        <a:t>Ελατ. Κινητικότητα.</a:t>
                      </a:r>
                    </a:p>
                    <a:p>
                      <a:pPr marL="457200" indent="-457200" algn="l">
                        <a:buClr>
                          <a:srgbClr val="084077"/>
                        </a:buClr>
                        <a:buFont typeface="+mj-lt"/>
                        <a:buAutoNum type="arabicPeriod"/>
                      </a:pPr>
                      <a:r>
                        <a:rPr lang="el-GR" sz="2200" dirty="0" smtClean="0"/>
                        <a:t>Αυξημ. Θρόμβωση.</a:t>
                      </a:r>
                    </a:p>
                    <a:p>
                      <a:pPr marL="457200" indent="-457200" algn="l">
                        <a:buClr>
                          <a:srgbClr val="084077"/>
                        </a:buClr>
                        <a:buFont typeface="+mj-lt"/>
                        <a:buAutoNum type="arabicPeriod"/>
                      </a:pPr>
                      <a:r>
                        <a:rPr lang="el-GR" sz="2200" dirty="0" smtClean="0"/>
                        <a:t>Αυξημ. Λοίμωξη.</a:t>
                      </a:r>
                    </a:p>
                    <a:p>
                      <a:pPr marL="457200" indent="-457200" algn="l">
                        <a:buClr>
                          <a:srgbClr val="084077"/>
                        </a:buClr>
                        <a:buFont typeface="+mj-lt"/>
                        <a:buAutoNum type="arabicPeriod"/>
                      </a:pPr>
                      <a:r>
                        <a:rPr lang="el-GR" sz="2200" dirty="0" smtClean="0"/>
                        <a:t>Εύκολη μόλυνση.</a:t>
                      </a:r>
                    </a:p>
                    <a:p>
                      <a:pPr marL="457200" indent="-457200" algn="l">
                        <a:buClr>
                          <a:srgbClr val="084077"/>
                        </a:buClr>
                        <a:buFont typeface="+mj-lt"/>
                        <a:buAutoNum type="arabicPeriod"/>
                      </a:pPr>
                      <a:r>
                        <a:rPr lang="el-GR" sz="2200" dirty="0" smtClean="0"/>
                        <a:t>Γειτνίαση με μηριαία αρτηρία.</a:t>
                      </a:r>
                    </a:p>
                    <a:p>
                      <a:pPr marL="457200" indent="-457200" algn="l">
                        <a:buClr>
                          <a:srgbClr val="084077"/>
                        </a:buClr>
                        <a:buFont typeface="+mj-lt"/>
                        <a:buAutoNum type="arabicPeriod"/>
                      </a:pPr>
                      <a:r>
                        <a:rPr lang="el-GR" sz="2200" dirty="0" smtClean="0"/>
                        <a:t>Δύσκολη η επικάλυψη. </a:t>
                      </a:r>
                      <a:endParaRPr lang="el-GR" sz="2200" dirty="0"/>
                    </a:p>
                  </a:txBody>
                  <a:tcPr/>
                </a:tc>
              </a:tr>
            </a:tbl>
          </a:graphicData>
        </a:graphic>
      </p:graphicFrame>
    </p:spTree>
    <p:extLst>
      <p:ext uri="{BB962C8B-B14F-4D97-AF65-F5344CB8AC3E}">
        <p14:creationId xmlns:p14="http://schemas.microsoft.com/office/powerpoint/2010/main" val="1654694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normAutofit fontScale="90000"/>
          </a:bodyPr>
          <a:lstStyle/>
          <a:p>
            <a:pPr>
              <a:defRPr/>
            </a:pPr>
            <a:r>
              <a:rPr lang="el-GR" dirty="0"/>
              <a:t>Σύγκριση </a:t>
            </a:r>
            <a:r>
              <a:rPr lang="el-GR" dirty="0" smtClean="0"/>
              <a:t>ενδείξεων </a:t>
            </a:r>
            <a:r>
              <a:rPr lang="el-GR" dirty="0"/>
              <a:t>μεταξύ των τριών κεντρικών φλεβικών προσπελάσεων </a:t>
            </a:r>
            <a:endParaRPr lang="el-GR" sz="4000" dirty="0" smtClean="0"/>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2921975772"/>
              </p:ext>
            </p:extLst>
          </p:nvPr>
        </p:nvGraphicFramePr>
        <p:xfrm>
          <a:off x="179512" y="1133048"/>
          <a:ext cx="8640960" cy="5608320"/>
        </p:xfrm>
        <a:graphic>
          <a:graphicData uri="http://schemas.openxmlformats.org/drawingml/2006/table">
            <a:tbl>
              <a:tblPr firstRow="1" bandRow="1">
                <a:tableStyleId>{5940675A-B579-460E-94D1-54222C63F5DA}</a:tableStyleId>
              </a:tblPr>
              <a:tblGrid>
                <a:gridCol w="2657118"/>
                <a:gridCol w="1879386"/>
                <a:gridCol w="2448272"/>
                <a:gridCol w="1656184"/>
              </a:tblGrid>
              <a:tr h="370840">
                <a:tc>
                  <a:txBody>
                    <a:bodyPr/>
                    <a:lstStyle/>
                    <a:p>
                      <a:endParaRPr lang="el-GR" sz="2200" b="1" dirty="0">
                        <a:solidFill>
                          <a:schemeClr val="tx1"/>
                        </a:solidFill>
                      </a:endParaRPr>
                    </a:p>
                  </a:txBody>
                  <a:tcPr>
                    <a:solidFill>
                      <a:schemeClr val="accent1">
                        <a:lumMod val="20000"/>
                        <a:lumOff val="80000"/>
                      </a:schemeClr>
                    </a:solidFill>
                  </a:tcPr>
                </a:tc>
                <a:tc>
                  <a:txBody>
                    <a:bodyPr/>
                    <a:lstStyle/>
                    <a:p>
                      <a:r>
                        <a:rPr lang="el-GR" sz="2200" b="1" dirty="0" smtClean="0">
                          <a:solidFill>
                            <a:schemeClr val="tx1"/>
                          </a:solidFill>
                        </a:rPr>
                        <a:t>Υποκλείδιος φλέβα</a:t>
                      </a:r>
                    </a:p>
                  </a:txBody>
                  <a:tcPr>
                    <a:solidFill>
                      <a:schemeClr val="accent1">
                        <a:lumMod val="20000"/>
                        <a:lumOff val="80000"/>
                      </a:schemeClr>
                    </a:solidFill>
                  </a:tcPr>
                </a:tc>
                <a:tc>
                  <a:txBody>
                    <a:bodyPr/>
                    <a:lstStyle/>
                    <a:p>
                      <a:r>
                        <a:rPr lang="el-GR" sz="2200" b="1" dirty="0" smtClean="0">
                          <a:solidFill>
                            <a:schemeClr val="tx1"/>
                          </a:solidFill>
                        </a:rPr>
                        <a:t>Έσω σφαγίτιδα φλέβα</a:t>
                      </a:r>
                    </a:p>
                  </a:txBody>
                  <a:tcPr>
                    <a:solidFill>
                      <a:schemeClr val="accent1">
                        <a:lumMod val="20000"/>
                        <a:lumOff val="80000"/>
                      </a:schemeClr>
                    </a:solidFill>
                  </a:tcPr>
                </a:tc>
                <a:tc>
                  <a:txBody>
                    <a:bodyPr/>
                    <a:lstStyle/>
                    <a:p>
                      <a:r>
                        <a:rPr lang="el-GR" sz="2200" b="1" dirty="0" smtClean="0">
                          <a:solidFill>
                            <a:schemeClr val="tx1"/>
                          </a:solidFill>
                        </a:rPr>
                        <a:t>Μηριαία φλέβα</a:t>
                      </a:r>
                    </a:p>
                  </a:txBody>
                  <a:tcPr>
                    <a:solidFill>
                      <a:schemeClr val="accent1">
                        <a:lumMod val="20000"/>
                        <a:lumOff val="80000"/>
                      </a:schemeClr>
                    </a:solidFill>
                  </a:tcPr>
                </a:tc>
              </a:tr>
              <a:tr h="370840">
                <a:tc>
                  <a:txBody>
                    <a:bodyPr/>
                    <a:lstStyle/>
                    <a:p>
                      <a:r>
                        <a:rPr lang="el-GR" sz="2200" b="1" dirty="0" smtClean="0">
                          <a:solidFill>
                            <a:srgbClr val="004A82"/>
                          </a:solidFill>
                        </a:rPr>
                        <a:t>Επιτυχία</a:t>
                      </a:r>
                    </a:p>
                  </a:txBody>
                  <a:tcPr/>
                </a:tc>
                <a:tc>
                  <a:txBody>
                    <a:bodyPr/>
                    <a:lstStyle/>
                    <a:p>
                      <a:r>
                        <a:rPr lang="el-GR" sz="2200" dirty="0" smtClean="0"/>
                        <a:t>90-95%</a:t>
                      </a:r>
                    </a:p>
                  </a:txBody>
                  <a:tcPr/>
                </a:tc>
                <a:tc>
                  <a:txBody>
                    <a:bodyPr/>
                    <a:lstStyle/>
                    <a:p>
                      <a:r>
                        <a:rPr lang="el-GR" sz="2200" dirty="0" smtClean="0"/>
                        <a:t>90-99%</a:t>
                      </a:r>
                    </a:p>
                  </a:txBody>
                  <a:tcPr/>
                </a:tc>
                <a:tc>
                  <a:txBody>
                    <a:bodyPr/>
                    <a:lstStyle/>
                    <a:p>
                      <a:r>
                        <a:rPr lang="el-GR" sz="2200" dirty="0" smtClean="0"/>
                        <a:t>90-95%</a:t>
                      </a:r>
                    </a:p>
                  </a:txBody>
                  <a:tcPr/>
                </a:tc>
              </a:tr>
              <a:tr h="370840">
                <a:tc>
                  <a:txBody>
                    <a:bodyPr/>
                    <a:lstStyle/>
                    <a:p>
                      <a:r>
                        <a:rPr lang="el-GR" sz="2200" b="1" dirty="0" smtClean="0"/>
                        <a:t>Παρακέντηση αρτηρίας</a:t>
                      </a:r>
                    </a:p>
                  </a:txBody>
                  <a:tcPr/>
                </a:tc>
                <a:tc>
                  <a:txBody>
                    <a:bodyPr/>
                    <a:lstStyle/>
                    <a:p>
                      <a:r>
                        <a:rPr lang="el-GR" sz="2200" dirty="0" smtClean="0"/>
                        <a:t>0.5-1%</a:t>
                      </a:r>
                    </a:p>
                  </a:txBody>
                  <a:tcPr/>
                </a:tc>
                <a:tc>
                  <a:txBody>
                    <a:bodyPr/>
                    <a:lstStyle/>
                    <a:p>
                      <a:r>
                        <a:rPr lang="el-GR" sz="2200" dirty="0" smtClean="0"/>
                        <a:t>10%</a:t>
                      </a:r>
                    </a:p>
                  </a:txBody>
                  <a:tcPr/>
                </a:tc>
                <a:tc>
                  <a:txBody>
                    <a:bodyPr/>
                    <a:lstStyle/>
                    <a:p>
                      <a:r>
                        <a:rPr lang="el-GR" sz="2200" dirty="0" smtClean="0"/>
                        <a:t>5-10%</a:t>
                      </a:r>
                    </a:p>
                  </a:txBody>
                  <a:tcPr/>
                </a:tc>
              </a:tr>
              <a:tr h="370840">
                <a:tc>
                  <a:txBody>
                    <a:bodyPr/>
                    <a:lstStyle/>
                    <a:p>
                      <a:r>
                        <a:rPr lang="el-GR" sz="2200" b="1" dirty="0" smtClean="0"/>
                        <a:t>Πνευμοθώρακας </a:t>
                      </a:r>
                    </a:p>
                  </a:txBody>
                  <a:tcPr/>
                </a:tc>
                <a:tc>
                  <a:txBody>
                    <a:bodyPr/>
                    <a:lstStyle/>
                    <a:p>
                      <a:r>
                        <a:rPr lang="el-GR" sz="2200" dirty="0" smtClean="0"/>
                        <a:t>1-5%</a:t>
                      </a:r>
                    </a:p>
                  </a:txBody>
                  <a:tcPr/>
                </a:tc>
                <a:tc>
                  <a:txBody>
                    <a:bodyPr/>
                    <a:lstStyle/>
                    <a:p>
                      <a:r>
                        <a:rPr lang="el-GR" sz="2200" dirty="0" smtClean="0"/>
                        <a:t>0-0.2%</a:t>
                      </a:r>
                    </a:p>
                  </a:txBody>
                  <a:tcPr/>
                </a:tc>
                <a:tc>
                  <a:txBody>
                    <a:bodyPr/>
                    <a:lstStyle/>
                    <a:p>
                      <a:r>
                        <a:rPr lang="el-GR" sz="2200" dirty="0" smtClean="0"/>
                        <a:t>0</a:t>
                      </a:r>
                    </a:p>
                  </a:txBody>
                  <a:tcPr/>
                </a:tc>
              </a:tr>
              <a:tr h="370840">
                <a:tc>
                  <a:txBody>
                    <a:bodyPr/>
                    <a:lstStyle/>
                    <a:p>
                      <a:r>
                        <a:rPr lang="el-GR" sz="2200" b="1" dirty="0" smtClean="0"/>
                        <a:t>Λοίμωξη -επίπτωση</a:t>
                      </a:r>
                    </a:p>
                  </a:txBody>
                  <a:tcPr/>
                </a:tc>
                <a:tc>
                  <a:txBody>
                    <a:bodyPr/>
                    <a:lstStyle/>
                    <a:p>
                      <a:r>
                        <a:rPr lang="el-GR" sz="2200" dirty="0" smtClean="0"/>
                        <a:t>Ελάχιστη</a:t>
                      </a:r>
                    </a:p>
                  </a:txBody>
                  <a:tcPr/>
                </a:tc>
                <a:tc>
                  <a:txBody>
                    <a:bodyPr/>
                    <a:lstStyle/>
                    <a:p>
                      <a:r>
                        <a:rPr lang="el-GR" sz="2200" dirty="0" smtClean="0"/>
                        <a:t>Μέση</a:t>
                      </a:r>
                    </a:p>
                  </a:txBody>
                  <a:tcPr/>
                </a:tc>
                <a:tc>
                  <a:txBody>
                    <a:bodyPr/>
                    <a:lstStyle/>
                    <a:p>
                      <a:r>
                        <a:rPr lang="el-GR" sz="2200" dirty="0" smtClean="0"/>
                        <a:t>Υψηλή </a:t>
                      </a:r>
                    </a:p>
                  </a:txBody>
                  <a:tcPr/>
                </a:tc>
              </a:tr>
              <a:tr h="370840">
                <a:tc>
                  <a:txBody>
                    <a:bodyPr/>
                    <a:lstStyle/>
                    <a:p>
                      <a:r>
                        <a:rPr lang="el-GR" sz="2200" b="1" dirty="0" smtClean="0">
                          <a:solidFill>
                            <a:srgbClr val="004A82"/>
                          </a:solidFill>
                        </a:rPr>
                        <a:t>Επιτυχία σε ΚΑΡΠΑ</a:t>
                      </a:r>
                    </a:p>
                  </a:txBody>
                  <a:tcPr/>
                </a:tc>
                <a:tc>
                  <a:txBody>
                    <a:bodyPr/>
                    <a:lstStyle/>
                    <a:p>
                      <a:r>
                        <a:rPr lang="el-GR" sz="2200" dirty="0" smtClean="0"/>
                        <a:t>2</a:t>
                      </a:r>
                      <a:r>
                        <a:rPr lang="el-GR" sz="2200" baseline="30000" dirty="0" smtClean="0"/>
                        <a:t>η</a:t>
                      </a:r>
                      <a:r>
                        <a:rPr lang="el-GR" sz="2200" dirty="0" smtClean="0"/>
                        <a:t> </a:t>
                      </a:r>
                    </a:p>
                  </a:txBody>
                  <a:tcPr/>
                </a:tc>
                <a:tc>
                  <a:txBody>
                    <a:bodyPr/>
                    <a:lstStyle/>
                    <a:p>
                      <a:r>
                        <a:rPr lang="el-GR" sz="2200" dirty="0" smtClean="0"/>
                        <a:t>3</a:t>
                      </a:r>
                      <a:r>
                        <a:rPr lang="el-GR" sz="2200" baseline="30000" dirty="0" smtClean="0"/>
                        <a:t>η</a:t>
                      </a:r>
                      <a:r>
                        <a:rPr lang="el-GR" sz="2200" baseline="0" dirty="0" smtClean="0"/>
                        <a:t> </a:t>
                      </a:r>
                      <a:endParaRPr lang="el-GR" sz="2200" dirty="0" smtClean="0"/>
                    </a:p>
                  </a:txBody>
                  <a:tcPr/>
                </a:tc>
                <a:tc>
                  <a:txBody>
                    <a:bodyPr/>
                    <a:lstStyle/>
                    <a:p>
                      <a:r>
                        <a:rPr lang="el-GR" sz="2200" dirty="0" smtClean="0"/>
                        <a:t>1</a:t>
                      </a:r>
                      <a:r>
                        <a:rPr lang="el-GR" sz="2200" baseline="30000" dirty="0" smtClean="0"/>
                        <a:t>η</a:t>
                      </a:r>
                      <a:r>
                        <a:rPr lang="el-GR" sz="2200" baseline="0" dirty="0" smtClean="0"/>
                        <a:t> </a:t>
                      </a:r>
                      <a:endParaRPr lang="el-GR" sz="2200" dirty="0" smtClean="0"/>
                    </a:p>
                  </a:txBody>
                  <a:tcPr/>
                </a:tc>
              </a:tr>
              <a:tr h="370840">
                <a:tc>
                  <a:txBody>
                    <a:bodyPr/>
                    <a:lstStyle/>
                    <a:p>
                      <a:r>
                        <a:rPr lang="el-GR" sz="2200" b="1" dirty="0" smtClean="0"/>
                        <a:t>Επιλογής θέσης</a:t>
                      </a:r>
                    </a:p>
                  </a:txBody>
                  <a:tcPr/>
                </a:tc>
                <a:tc>
                  <a:txBody>
                    <a:bodyPr/>
                    <a:lstStyle/>
                    <a:p>
                      <a:r>
                        <a:rPr lang="el-GR" sz="2200" dirty="0" smtClean="0"/>
                        <a:t>Δ. </a:t>
                      </a:r>
                    </a:p>
                  </a:txBody>
                  <a:tcPr/>
                </a:tc>
                <a:tc>
                  <a:txBody>
                    <a:bodyPr/>
                    <a:lstStyle/>
                    <a:p>
                      <a:r>
                        <a:rPr lang="el-GR" sz="2200" b="1" dirty="0" smtClean="0">
                          <a:solidFill>
                            <a:srgbClr val="004A82"/>
                          </a:solidFill>
                        </a:rPr>
                        <a:t>Δ. αποφυγή θωρακικού πόρου</a:t>
                      </a:r>
                    </a:p>
                  </a:txBody>
                  <a:tcPr/>
                </a:tc>
                <a:tc>
                  <a:txBody>
                    <a:bodyPr/>
                    <a:lstStyle/>
                    <a:p>
                      <a:r>
                        <a:rPr lang="el-GR" sz="2200" dirty="0" smtClean="0"/>
                        <a:t>καμία</a:t>
                      </a:r>
                    </a:p>
                  </a:txBody>
                  <a:tcPr/>
                </a:tc>
              </a:tr>
              <a:tr h="370840">
                <a:tc>
                  <a:txBody>
                    <a:bodyPr/>
                    <a:lstStyle/>
                    <a:p>
                      <a:r>
                        <a:rPr lang="el-GR" sz="2200" b="1" dirty="0" smtClean="0"/>
                        <a:t>Διαταραχή πήξης</a:t>
                      </a:r>
                    </a:p>
                  </a:txBody>
                  <a:tcPr/>
                </a:tc>
                <a:tc>
                  <a:txBody>
                    <a:bodyPr/>
                    <a:lstStyle/>
                    <a:p>
                      <a:r>
                        <a:rPr lang="el-GR" sz="2200" dirty="0" smtClean="0"/>
                        <a:t>3</a:t>
                      </a:r>
                      <a:r>
                        <a:rPr lang="el-GR" sz="2200" baseline="30000" dirty="0" smtClean="0"/>
                        <a:t>η</a:t>
                      </a:r>
                      <a:r>
                        <a:rPr lang="el-GR" sz="2200" baseline="0" dirty="0" smtClean="0"/>
                        <a:t> </a:t>
                      </a:r>
                      <a:endParaRPr lang="el-GR" sz="2200" dirty="0" smtClean="0"/>
                    </a:p>
                  </a:txBody>
                  <a:tcPr/>
                </a:tc>
                <a:tc>
                  <a:txBody>
                    <a:bodyPr/>
                    <a:lstStyle/>
                    <a:p>
                      <a:r>
                        <a:rPr lang="el-GR" sz="2200" dirty="0" smtClean="0"/>
                        <a:t>2</a:t>
                      </a:r>
                      <a:r>
                        <a:rPr lang="el-GR" sz="2200" baseline="30000" dirty="0" smtClean="0"/>
                        <a:t>η</a:t>
                      </a:r>
                      <a:r>
                        <a:rPr lang="el-GR" sz="2200" baseline="0" dirty="0" smtClean="0"/>
                        <a:t> </a:t>
                      </a:r>
                      <a:endParaRPr lang="el-GR" sz="2200" dirty="0" smtClean="0"/>
                    </a:p>
                  </a:txBody>
                  <a:tcPr/>
                </a:tc>
                <a:tc>
                  <a:txBody>
                    <a:bodyPr/>
                    <a:lstStyle/>
                    <a:p>
                      <a:r>
                        <a:rPr lang="el-GR" sz="2200" dirty="0" smtClean="0"/>
                        <a:t>1</a:t>
                      </a:r>
                      <a:r>
                        <a:rPr lang="el-GR" sz="2200" baseline="30000" dirty="0" smtClean="0"/>
                        <a:t>η</a:t>
                      </a:r>
                      <a:r>
                        <a:rPr lang="el-GR" sz="2200" baseline="0" dirty="0" smtClean="0"/>
                        <a:t> </a:t>
                      </a:r>
                      <a:endParaRPr lang="el-GR" sz="2200" dirty="0" smtClean="0"/>
                    </a:p>
                  </a:txBody>
                  <a:tcPr/>
                </a:tc>
              </a:tr>
              <a:tr h="370840">
                <a:tc>
                  <a:txBody>
                    <a:bodyPr/>
                    <a:lstStyle/>
                    <a:p>
                      <a:r>
                        <a:rPr lang="el-GR" sz="2200" b="1" dirty="0" smtClean="0"/>
                        <a:t>Υποογκαιμία </a:t>
                      </a:r>
                    </a:p>
                  </a:txBody>
                  <a:tcPr/>
                </a:tc>
                <a:tc>
                  <a:txBody>
                    <a:bodyPr/>
                    <a:lstStyle/>
                    <a:p>
                      <a:r>
                        <a:rPr lang="el-GR" sz="2200" dirty="0" smtClean="0"/>
                        <a:t>1</a:t>
                      </a:r>
                      <a:r>
                        <a:rPr lang="el-GR" sz="2200" baseline="30000" dirty="0" smtClean="0"/>
                        <a:t>η</a:t>
                      </a:r>
                      <a:r>
                        <a:rPr lang="el-GR" sz="2200" dirty="0" smtClean="0"/>
                        <a:t>: βατή φλέβα</a:t>
                      </a:r>
                    </a:p>
                  </a:txBody>
                  <a:tcPr/>
                </a:tc>
                <a:tc>
                  <a:txBody>
                    <a:bodyPr/>
                    <a:lstStyle/>
                    <a:p>
                      <a:r>
                        <a:rPr lang="el-GR" sz="2200" dirty="0" smtClean="0"/>
                        <a:t>3</a:t>
                      </a:r>
                      <a:r>
                        <a:rPr lang="el-GR" sz="2200" baseline="30000" dirty="0" smtClean="0"/>
                        <a:t>η</a:t>
                      </a:r>
                      <a:r>
                        <a:rPr lang="el-GR" sz="2200" dirty="0" smtClean="0"/>
                        <a:t>: σύμπτωση φλέβας</a:t>
                      </a:r>
                    </a:p>
                  </a:txBody>
                  <a:tcPr/>
                </a:tc>
                <a:tc>
                  <a:txBody>
                    <a:bodyPr/>
                    <a:lstStyle/>
                    <a:p>
                      <a:r>
                        <a:rPr lang="el-GR" sz="2200" dirty="0" smtClean="0"/>
                        <a:t>2</a:t>
                      </a:r>
                      <a:r>
                        <a:rPr lang="el-GR" sz="2200" baseline="30000" dirty="0" smtClean="0"/>
                        <a:t>η</a:t>
                      </a:r>
                      <a:r>
                        <a:rPr lang="el-GR" sz="2200" baseline="0" dirty="0" smtClean="0"/>
                        <a:t> </a:t>
                      </a:r>
                      <a:endParaRPr lang="el-GR" sz="2200" dirty="0" smtClean="0"/>
                    </a:p>
                  </a:txBody>
                  <a:tcPr/>
                </a:tc>
              </a:tr>
              <a:tr h="370840">
                <a:tc>
                  <a:txBody>
                    <a:bodyPr/>
                    <a:lstStyle/>
                    <a:p>
                      <a:r>
                        <a:rPr lang="el-GR" sz="2200" b="1" dirty="0" smtClean="0"/>
                        <a:t>Βηματοδότης </a:t>
                      </a:r>
                    </a:p>
                  </a:txBody>
                  <a:tcPr/>
                </a:tc>
                <a:tc>
                  <a:txBody>
                    <a:bodyPr/>
                    <a:lstStyle/>
                    <a:p>
                      <a:r>
                        <a:rPr lang="el-GR" sz="2200" dirty="0" smtClean="0"/>
                        <a:t>2</a:t>
                      </a:r>
                      <a:r>
                        <a:rPr lang="el-GR" sz="2200" baseline="30000" dirty="0" smtClean="0"/>
                        <a:t>η</a:t>
                      </a:r>
                      <a:r>
                        <a:rPr lang="el-GR" sz="2200" baseline="0" dirty="0" smtClean="0"/>
                        <a:t> </a:t>
                      </a:r>
                      <a:endParaRPr lang="el-GR" sz="2200" dirty="0" smtClean="0"/>
                    </a:p>
                  </a:txBody>
                  <a:tcPr/>
                </a:tc>
                <a:tc>
                  <a:txBody>
                    <a:bodyPr/>
                    <a:lstStyle/>
                    <a:p>
                      <a:r>
                        <a:rPr lang="el-GR" sz="2200" dirty="0" smtClean="0"/>
                        <a:t>1</a:t>
                      </a:r>
                      <a:r>
                        <a:rPr lang="el-GR" sz="2200" baseline="30000" dirty="0" smtClean="0"/>
                        <a:t>η</a:t>
                      </a:r>
                      <a:r>
                        <a:rPr lang="el-GR" sz="2200" baseline="0" dirty="0" smtClean="0"/>
                        <a:t> </a:t>
                      </a:r>
                      <a:endParaRPr lang="el-GR" sz="2200" dirty="0" smtClean="0"/>
                    </a:p>
                  </a:txBody>
                  <a:tcPr/>
                </a:tc>
                <a:tc>
                  <a:txBody>
                    <a:bodyPr/>
                    <a:lstStyle/>
                    <a:p>
                      <a:r>
                        <a:rPr lang="el-GR" sz="2200" dirty="0" smtClean="0"/>
                        <a:t>3</a:t>
                      </a:r>
                      <a:r>
                        <a:rPr lang="el-GR" sz="2200" baseline="30000" dirty="0" smtClean="0"/>
                        <a:t>η</a:t>
                      </a:r>
                      <a:r>
                        <a:rPr lang="el-GR" sz="2200" baseline="0" dirty="0" smtClean="0"/>
                        <a:t> </a:t>
                      </a:r>
                      <a:endParaRPr lang="el-GR" sz="2200" dirty="0" smtClean="0"/>
                    </a:p>
                  </a:txBody>
                  <a:tcPr/>
                </a:tc>
              </a:tr>
            </a:tbl>
          </a:graphicData>
        </a:graphic>
      </p:graphicFrame>
    </p:spTree>
    <p:extLst>
      <p:ext uri="{BB962C8B-B14F-4D97-AF65-F5344CB8AC3E}">
        <p14:creationId xmlns:p14="http://schemas.microsoft.com/office/powerpoint/2010/main" val="1960578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12091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987220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Θεοδώρα Στρουμπούκη 2014. Θεοδώρα Στρουμπούκη. </a:t>
            </a:r>
            <a:r>
              <a:rPr lang="el-GR" sz="2000" dirty="0" smtClean="0"/>
              <a:t>«Χειρουργική </a:t>
            </a:r>
            <a:r>
              <a:rPr lang="el-GR" sz="2000" dirty="0"/>
              <a:t>Νοσηλευτική </a:t>
            </a:r>
            <a:r>
              <a:rPr lang="el-GR" sz="2000" dirty="0" smtClean="0"/>
              <a:t>ΙΙ (Ε). </a:t>
            </a:r>
            <a:r>
              <a:rPr lang="el-GR" sz="2000" dirty="0" smtClean="0"/>
              <a:t>Ενότητα </a:t>
            </a:r>
            <a:r>
              <a:rPr lang="en-US" sz="2000" dirty="0" smtClean="0"/>
              <a:t>6:</a:t>
            </a:r>
            <a:r>
              <a:rPr lang="el-GR" sz="2000" dirty="0" smtClean="0"/>
              <a:t> Τοποθέτηση κεντρικών φλεβικών καθετήρων».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54280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a:t>
            </a:r>
            <a:r>
              <a:rPr lang="en-US" dirty="0" smtClean="0">
                <a:solidFill>
                  <a:prstClr val="black"/>
                </a:solidFill>
                <a:latin typeface="Calibri"/>
              </a:rPr>
              <a:t>by</a:t>
            </a:r>
            <a:r>
              <a:rPr lang="el-GR" dirty="0" smtClean="0">
                <a:solidFill>
                  <a:prstClr val="black"/>
                </a:solidFill>
                <a:latin typeface="Calibri"/>
              </a:rPr>
              <a:t>-nc-sa/4.0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032591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358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a:t>
            </a:r>
            <a:r>
              <a:rPr lang="en-US" sz="2000" dirty="0"/>
              <a:t>Αναφοράς</a:t>
            </a:r>
            <a:endParaRPr lang="el-GR" sz="2000" dirty="0"/>
          </a:p>
          <a:p>
            <a:pPr lvl="1">
              <a:buFont typeface="Wingdings" panose="05000000000000000000" pitchFamily="2" charset="2"/>
              <a:buChar char="§"/>
            </a:pPr>
            <a:r>
              <a:rPr lang="el-GR" sz="2000" dirty="0"/>
              <a:t>το</a:t>
            </a:r>
            <a:r>
              <a:rPr lang="en-US" sz="2000" dirty="0"/>
              <a:t> </a:t>
            </a:r>
            <a:r>
              <a:rPr lang="el-GR" sz="2000" dirty="0"/>
              <a:t>Σημείωμα</a:t>
            </a:r>
            <a:r>
              <a:rPr lang="en-US" sz="2000" dirty="0"/>
              <a:t> Αδειοδότησης</a:t>
            </a:r>
            <a:endParaRPr lang="el-GR" sz="2000" dirty="0"/>
          </a:p>
          <a:p>
            <a:pPr lvl="1">
              <a:buFont typeface="Wingdings" panose="05000000000000000000" pitchFamily="2" charset="2"/>
              <a:buChar char="§"/>
            </a:pPr>
            <a:r>
              <a:rPr lang="el-GR" sz="2000" dirty="0" smtClean="0"/>
              <a:t>Τη δήλωση Διατήρησης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smtClean="0"/>
              <a:t>υπερσυνδέσμους.</a:t>
            </a:r>
            <a:endParaRPr lang="el-GR" sz="2400" dirty="0"/>
          </a:p>
          <a:p>
            <a:endParaRPr lang="el-GR" sz="2000" dirty="0"/>
          </a:p>
        </p:txBody>
      </p:sp>
    </p:spTree>
    <p:extLst>
      <p:ext uri="{BB962C8B-B14F-4D97-AF65-F5344CB8AC3E}">
        <p14:creationId xmlns:p14="http://schemas.microsoft.com/office/powerpoint/2010/main" val="2975061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989733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normAutofit/>
          </a:bodyPr>
          <a:lstStyle/>
          <a:p>
            <a:pPr eaLnBrk="1" hangingPunct="1">
              <a:defRPr/>
            </a:pPr>
            <a:r>
              <a:rPr lang="el-GR" dirty="0" smtClean="0"/>
              <a:t>Κεντρικές φλεβικές γραμμές</a:t>
            </a:r>
          </a:p>
        </p:txBody>
      </p:sp>
      <p:sp>
        <p:nvSpPr>
          <p:cNvPr id="10243" name="Rectangle 3"/>
          <p:cNvSpPr>
            <a:spLocks noGrp="1" noChangeArrowheads="1"/>
          </p:cNvSpPr>
          <p:nvPr>
            <p:ph type="body" idx="1"/>
          </p:nvPr>
        </p:nvSpPr>
        <p:spPr/>
        <p:txBody>
          <a:bodyPr>
            <a:normAutofit/>
          </a:bodyPr>
          <a:lstStyle/>
          <a:p>
            <a:pPr marL="450850" indent="-450850" eaLnBrk="1" hangingPunct="1">
              <a:spcBef>
                <a:spcPts val="3000"/>
              </a:spcBef>
              <a:buClr>
                <a:srgbClr val="084077"/>
              </a:buClr>
              <a:buFont typeface="Wingdings" panose="05000000000000000000" pitchFamily="2" charset="2"/>
              <a:buChar char="Ø"/>
              <a:defRPr/>
            </a:pPr>
            <a:r>
              <a:rPr lang="el-GR" sz="2400" dirty="0" smtClean="0"/>
              <a:t>Τι είναι</a:t>
            </a:r>
            <a:r>
              <a:rPr lang="en-US" sz="2400" dirty="0" smtClean="0"/>
              <a:t>;</a:t>
            </a:r>
            <a:endParaRPr lang="el-GR" sz="2400" dirty="0" smtClean="0"/>
          </a:p>
          <a:p>
            <a:pPr marL="450850" indent="-450850" eaLnBrk="1" hangingPunct="1">
              <a:spcBef>
                <a:spcPts val="3000"/>
              </a:spcBef>
              <a:buClr>
                <a:srgbClr val="084077"/>
              </a:buClr>
              <a:buFont typeface="Wingdings" panose="05000000000000000000" pitchFamily="2" charset="2"/>
              <a:buChar char="Ø"/>
              <a:defRPr/>
            </a:pPr>
            <a:r>
              <a:rPr lang="el-GR" sz="2400" dirty="0" smtClean="0"/>
              <a:t>Πότε τις χρησιμοποιούμε</a:t>
            </a:r>
            <a:r>
              <a:rPr lang="en-US" sz="2400" dirty="0" smtClean="0"/>
              <a:t>;</a:t>
            </a:r>
            <a:endParaRPr lang="el-GR" sz="2400" dirty="0" smtClean="0"/>
          </a:p>
          <a:p>
            <a:pPr marL="450850" indent="-450850" eaLnBrk="1" hangingPunct="1">
              <a:spcBef>
                <a:spcPts val="3000"/>
              </a:spcBef>
              <a:buClr>
                <a:srgbClr val="084077"/>
              </a:buClr>
              <a:buFont typeface="Wingdings" panose="05000000000000000000" pitchFamily="2" charset="2"/>
              <a:buChar char="Ø"/>
              <a:defRPr/>
            </a:pPr>
            <a:r>
              <a:rPr lang="el-GR" sz="2400" dirty="0" smtClean="0"/>
              <a:t>Πως τις τοποθετούμε</a:t>
            </a:r>
            <a:r>
              <a:rPr lang="en-US" sz="2400" dirty="0" smtClean="0"/>
              <a:t>;</a:t>
            </a:r>
            <a:endParaRPr lang="el-GR" sz="2400" dirty="0" smtClean="0"/>
          </a:p>
          <a:p>
            <a:pPr marL="450850" indent="-450850" eaLnBrk="1" hangingPunct="1">
              <a:spcBef>
                <a:spcPts val="3000"/>
              </a:spcBef>
              <a:buClr>
                <a:srgbClr val="084077"/>
              </a:buClr>
              <a:buFont typeface="Wingdings" panose="05000000000000000000" pitchFamily="2" charset="2"/>
              <a:buChar char="Ø"/>
              <a:defRPr/>
            </a:pPr>
            <a:r>
              <a:rPr lang="el-GR" sz="2400" dirty="0" smtClean="0"/>
              <a:t>Έχουν επιπλοκές</a:t>
            </a:r>
            <a:r>
              <a:rPr lang="en-US" sz="2400" dirty="0" smtClean="0"/>
              <a:t>;</a:t>
            </a:r>
            <a:endParaRPr lang="el-GR" sz="2400" dirty="0" smtClean="0"/>
          </a:p>
          <a:p>
            <a:pPr marL="450850" indent="-450850" eaLnBrk="1" hangingPunct="1">
              <a:spcBef>
                <a:spcPts val="3000"/>
              </a:spcBef>
              <a:buClr>
                <a:srgbClr val="084077"/>
              </a:buClr>
              <a:buFont typeface="Wingdings" panose="05000000000000000000" pitchFamily="2" charset="2"/>
              <a:buChar char="Ø"/>
              <a:defRPr/>
            </a:pPr>
            <a:r>
              <a:rPr lang="el-GR" sz="2400" dirty="0" smtClean="0"/>
              <a:t>Πως προλαμβάνουμε τις επιπλοκές</a:t>
            </a:r>
            <a:r>
              <a:rPr lang="en-US" sz="2400" dirty="0" smtClean="0"/>
              <a:t>;</a:t>
            </a:r>
            <a:endParaRPr lang="el-GR" sz="2400" dirty="0" smtClean="0"/>
          </a:p>
          <a:p>
            <a:pPr marL="450850" indent="-450850" eaLnBrk="1" hangingPunct="1">
              <a:spcBef>
                <a:spcPts val="3000"/>
              </a:spcBef>
              <a:buClr>
                <a:srgbClr val="084077"/>
              </a:buClr>
              <a:buFont typeface="Wingdings" panose="05000000000000000000" pitchFamily="2" charset="2"/>
              <a:buChar char="Ø"/>
              <a:defRPr/>
            </a:pPr>
            <a:r>
              <a:rPr lang="el-GR" sz="2400" dirty="0" smtClean="0"/>
              <a:t>Πως φροντίζουμε τους ΚΦΚ</a:t>
            </a:r>
            <a:r>
              <a:rPr lang="en-US" sz="2400" dirty="0" smtClean="0"/>
              <a:t>;</a:t>
            </a:r>
            <a:endParaRPr lang="el-GR" sz="2400" dirty="0" smtClean="0"/>
          </a:p>
        </p:txBody>
      </p:sp>
    </p:spTree>
    <p:extLst>
      <p:ext uri="{BB962C8B-B14F-4D97-AF65-F5344CB8AC3E}">
        <p14:creationId xmlns:p14="http://schemas.microsoft.com/office/powerpoint/2010/main" val="730666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836712"/>
          </a:xfrm>
        </p:spPr>
        <p:txBody>
          <a:bodyPr/>
          <a:lstStyle/>
          <a:p>
            <a:pPr eaLnBrk="1" hangingPunct="1">
              <a:defRPr/>
            </a:pPr>
            <a:r>
              <a:rPr lang="el-GR" dirty="0" smtClean="0"/>
              <a:t>Κεντρικές</a:t>
            </a:r>
            <a:r>
              <a:rPr lang="en-US" dirty="0" smtClean="0"/>
              <a:t> </a:t>
            </a:r>
            <a:r>
              <a:rPr lang="el-GR" dirty="0" smtClean="0"/>
              <a:t>φλεβικές γραμμές - ορισμός</a:t>
            </a:r>
          </a:p>
        </p:txBody>
      </p:sp>
      <p:sp>
        <p:nvSpPr>
          <p:cNvPr id="11267" name="Rectangle 3"/>
          <p:cNvSpPr>
            <a:spLocks noGrp="1" noChangeArrowheads="1"/>
          </p:cNvSpPr>
          <p:nvPr>
            <p:ph type="body" sz="half" idx="1"/>
          </p:nvPr>
        </p:nvSpPr>
        <p:spPr>
          <a:xfrm>
            <a:off x="305680" y="2332037"/>
            <a:ext cx="4176464" cy="4525963"/>
          </a:xfrm>
        </p:spPr>
        <p:txBody>
          <a:bodyPr>
            <a:normAutofit/>
          </a:bodyPr>
          <a:lstStyle/>
          <a:p>
            <a:pPr eaLnBrk="1" hangingPunct="1">
              <a:lnSpc>
                <a:spcPct val="130000"/>
              </a:lnSpc>
              <a:buFont typeface="Wingdings" panose="05000000000000000000" pitchFamily="2" charset="2"/>
              <a:buNone/>
              <a:defRPr/>
            </a:pPr>
            <a:r>
              <a:rPr lang="el-GR" sz="2400" b="1" dirty="0" smtClean="0">
                <a:solidFill>
                  <a:srgbClr val="004A82"/>
                </a:solidFill>
              </a:rPr>
              <a:t>Μεγάλες φλέβες</a:t>
            </a:r>
          </a:p>
          <a:p>
            <a:pPr eaLnBrk="1" hangingPunct="1">
              <a:spcBef>
                <a:spcPts val="1200"/>
              </a:spcBef>
              <a:buClr>
                <a:srgbClr val="084077"/>
              </a:buClr>
              <a:defRPr/>
            </a:pPr>
            <a:r>
              <a:rPr lang="el-GR" sz="2400" dirty="0" smtClean="0"/>
              <a:t> Άνω κοίλη φλέβα</a:t>
            </a:r>
            <a:r>
              <a:rPr lang="en-US" sz="2400" dirty="0" smtClean="0"/>
              <a:t>,</a:t>
            </a:r>
            <a:endParaRPr lang="el-GR" sz="2400" dirty="0" smtClean="0"/>
          </a:p>
          <a:p>
            <a:pPr eaLnBrk="1" hangingPunct="1">
              <a:spcBef>
                <a:spcPts val="1200"/>
              </a:spcBef>
              <a:buClr>
                <a:srgbClr val="084077"/>
              </a:buClr>
              <a:defRPr/>
            </a:pPr>
            <a:r>
              <a:rPr lang="el-GR" sz="2400" dirty="0" smtClean="0"/>
              <a:t> Κάτω κοίλη φλέβα</a:t>
            </a:r>
            <a:r>
              <a:rPr lang="en-US" sz="2400" dirty="0" smtClean="0"/>
              <a:t>,</a:t>
            </a:r>
            <a:endParaRPr lang="el-GR" sz="2400" dirty="0" smtClean="0"/>
          </a:p>
          <a:p>
            <a:pPr eaLnBrk="1" hangingPunct="1">
              <a:spcBef>
                <a:spcPts val="1200"/>
              </a:spcBef>
              <a:buClr>
                <a:srgbClr val="084077"/>
              </a:buClr>
              <a:defRPr/>
            </a:pPr>
            <a:r>
              <a:rPr lang="el-GR" sz="2400" dirty="0" smtClean="0"/>
              <a:t> Μεσοβασιλική Φλέβα</a:t>
            </a:r>
            <a:r>
              <a:rPr lang="en-US" sz="2400" dirty="0" smtClean="0"/>
              <a:t>,</a:t>
            </a:r>
            <a:endParaRPr lang="el-GR" sz="2400" dirty="0" smtClean="0"/>
          </a:p>
          <a:p>
            <a:pPr eaLnBrk="1" hangingPunct="1">
              <a:spcBef>
                <a:spcPts val="1200"/>
              </a:spcBef>
              <a:buClr>
                <a:srgbClr val="084077"/>
              </a:buClr>
              <a:defRPr/>
            </a:pPr>
            <a:r>
              <a:rPr lang="el-GR" sz="2400" dirty="0" smtClean="0"/>
              <a:t> Έσω σφαγίτιδα φλέβα</a:t>
            </a:r>
            <a:r>
              <a:rPr lang="en-US" sz="2400" dirty="0" smtClean="0"/>
              <a:t>,</a:t>
            </a:r>
            <a:endParaRPr lang="el-GR" sz="2400" dirty="0" smtClean="0"/>
          </a:p>
          <a:p>
            <a:pPr eaLnBrk="1" hangingPunct="1">
              <a:spcBef>
                <a:spcPts val="1200"/>
              </a:spcBef>
              <a:buClr>
                <a:srgbClr val="084077"/>
              </a:buClr>
              <a:defRPr/>
            </a:pPr>
            <a:r>
              <a:rPr lang="el-GR" sz="2400" dirty="0" smtClean="0"/>
              <a:t> Υποκλείδιος φλέβα</a:t>
            </a:r>
            <a:r>
              <a:rPr lang="en-US" sz="2400" dirty="0" smtClean="0"/>
              <a:t>,</a:t>
            </a:r>
            <a:endParaRPr lang="el-GR" sz="2400" dirty="0" smtClean="0"/>
          </a:p>
          <a:p>
            <a:pPr eaLnBrk="1" hangingPunct="1">
              <a:spcBef>
                <a:spcPts val="1200"/>
              </a:spcBef>
              <a:buClr>
                <a:srgbClr val="084077"/>
              </a:buClr>
              <a:defRPr/>
            </a:pPr>
            <a:r>
              <a:rPr lang="el-GR" sz="2400" dirty="0" smtClean="0"/>
              <a:t> Έξω λαγόνια φλέβα</a:t>
            </a:r>
            <a:r>
              <a:rPr lang="en-US" sz="2400" dirty="0" smtClean="0"/>
              <a:t>,</a:t>
            </a:r>
            <a:endParaRPr lang="el-GR" sz="2400" dirty="0" smtClean="0"/>
          </a:p>
          <a:p>
            <a:pPr eaLnBrk="1" hangingPunct="1">
              <a:spcBef>
                <a:spcPts val="1200"/>
              </a:spcBef>
              <a:buClr>
                <a:srgbClr val="084077"/>
              </a:buClr>
              <a:defRPr/>
            </a:pPr>
            <a:r>
              <a:rPr lang="el-GR" sz="2400" dirty="0" smtClean="0"/>
              <a:t> Μηριαία φλέβα</a:t>
            </a:r>
            <a:r>
              <a:rPr lang="en-US" sz="2400" dirty="0" smtClean="0"/>
              <a:t>.</a:t>
            </a:r>
            <a:endParaRPr lang="el-GR" sz="2400" dirty="0" smtClean="0"/>
          </a:p>
          <a:p>
            <a:pPr eaLnBrk="1" hangingPunct="1">
              <a:spcBef>
                <a:spcPts val="1200"/>
              </a:spcBef>
              <a:buClr>
                <a:srgbClr val="084077"/>
              </a:buClr>
              <a:defRPr/>
            </a:pPr>
            <a:endParaRPr lang="el-GR" sz="2400" dirty="0" smtClean="0"/>
          </a:p>
        </p:txBody>
      </p:sp>
      <p:sp>
        <p:nvSpPr>
          <p:cNvPr id="7" name="Rectangle 7"/>
          <p:cNvSpPr/>
          <p:nvPr/>
        </p:nvSpPr>
        <p:spPr>
          <a:xfrm>
            <a:off x="5148064" y="6306297"/>
            <a:ext cx="3456384"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2"/>
              </a:rPr>
              <a:t>Pulmonary </a:t>
            </a:r>
            <a:r>
              <a:rPr lang="en-US" sz="1200" dirty="0" smtClean="0">
                <a:solidFill>
                  <a:schemeClr val="tx1">
                    <a:lumMod val="75000"/>
                    <a:lumOff val="25000"/>
                  </a:schemeClr>
                </a:solidFill>
                <a:latin typeface="+mn-lt"/>
                <a:hlinkClick r:id="rId2"/>
              </a:rPr>
              <a:t>arterial catheter</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3"/>
              </a:rPr>
              <a:t>Nanoxyde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4"/>
              </a:rPr>
              <a:t>CC </a:t>
            </a:r>
            <a:r>
              <a:rPr lang="en-US" sz="1200" dirty="0">
                <a:solidFill>
                  <a:schemeClr val="tx1">
                    <a:lumMod val="75000"/>
                    <a:lumOff val="25000"/>
                  </a:schemeClr>
                </a:solidFill>
                <a:latin typeface="+mn-lt"/>
                <a:hlinkClick r:id="rId4"/>
              </a:rPr>
              <a:t>BY-SA 3.0</a:t>
            </a:r>
            <a:endParaRPr lang="en-US" sz="1200" dirty="0">
              <a:solidFill>
                <a:schemeClr val="tx1">
                  <a:lumMod val="75000"/>
                  <a:lumOff val="25000"/>
                </a:schemeClr>
              </a:solidFill>
              <a:latin typeface="+mn-lt"/>
            </a:endParaRPr>
          </a:p>
        </p:txBody>
      </p:sp>
      <p:pic>
        <p:nvPicPr>
          <p:cNvPr id="8" name="Θέση περιεχομένου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572000" y="2379634"/>
            <a:ext cx="2879552" cy="3926663"/>
          </a:xfrm>
        </p:spPr>
      </p:pic>
      <p:sp>
        <p:nvSpPr>
          <p:cNvPr id="2" name="Rectangle 1"/>
          <p:cNvSpPr/>
          <p:nvPr/>
        </p:nvSpPr>
        <p:spPr>
          <a:xfrm>
            <a:off x="323528" y="1124744"/>
            <a:ext cx="8496944" cy="1052596"/>
          </a:xfrm>
          <a:prstGeom prst="rect">
            <a:avLst/>
          </a:prstGeom>
          <a:ln>
            <a:solidFill>
              <a:schemeClr val="accent1"/>
            </a:solidFill>
          </a:ln>
        </p:spPr>
        <p:txBody>
          <a:bodyPr wrap="square">
            <a:spAutoFit/>
          </a:bodyPr>
          <a:lstStyle/>
          <a:p>
            <a:pPr eaLnBrk="1" hangingPunct="1">
              <a:lnSpc>
                <a:spcPct val="130000"/>
              </a:lnSpc>
              <a:defRPr/>
            </a:pPr>
            <a:r>
              <a:rPr lang="el-GR" sz="2400" dirty="0">
                <a:latin typeface="+mn-lt"/>
              </a:rPr>
              <a:t>Συσκευή φλεβικής αγγειακής προσπέλασης που καταλήγει κοντά ή εγγύς στην καρδιά ή σε μεγάλη φλέβα</a:t>
            </a:r>
          </a:p>
        </p:txBody>
      </p:sp>
    </p:spTree>
    <p:extLst>
      <p:ext uri="{BB962C8B-B14F-4D97-AF65-F5344CB8AC3E}">
        <p14:creationId xmlns:p14="http://schemas.microsoft.com/office/powerpoint/2010/main" val="2065355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0" y="116632"/>
            <a:ext cx="9144000" cy="908720"/>
          </a:xfrm>
        </p:spPr>
        <p:txBody>
          <a:bodyPr>
            <a:noAutofit/>
          </a:bodyPr>
          <a:lstStyle/>
          <a:p>
            <a:pPr eaLnBrk="1" hangingPunct="1">
              <a:defRPr/>
            </a:pPr>
            <a:r>
              <a:rPr lang="el-GR" dirty="0" smtClean="0"/>
              <a:t>Λόγοι τοποθέτησης κεντρικής γραμμής</a:t>
            </a:r>
          </a:p>
        </p:txBody>
      </p:sp>
      <p:sp>
        <p:nvSpPr>
          <p:cNvPr id="12291" name="Rectangle 3"/>
          <p:cNvSpPr>
            <a:spLocks noGrp="1" noChangeArrowheads="1"/>
          </p:cNvSpPr>
          <p:nvPr>
            <p:ph type="body" idx="1"/>
          </p:nvPr>
        </p:nvSpPr>
        <p:spPr>
          <a:xfrm>
            <a:off x="457200" y="1340768"/>
            <a:ext cx="8229600" cy="4785395"/>
          </a:xfrm>
        </p:spPr>
        <p:txBody>
          <a:bodyPr>
            <a:normAutofit/>
          </a:bodyPr>
          <a:lstStyle/>
          <a:p>
            <a:pPr eaLnBrk="1" hangingPunct="1">
              <a:lnSpc>
                <a:spcPct val="120000"/>
              </a:lnSpc>
              <a:spcBef>
                <a:spcPts val="2400"/>
              </a:spcBef>
              <a:buClr>
                <a:srgbClr val="084077"/>
              </a:buClr>
              <a:defRPr/>
            </a:pPr>
            <a:r>
              <a:rPr lang="el-GR" sz="2400" dirty="0" smtClean="0"/>
              <a:t>Περιορισμένη φλεβική προσπέλαση</a:t>
            </a:r>
            <a:r>
              <a:rPr lang="en-US" sz="2400" dirty="0" smtClean="0"/>
              <a:t>,</a:t>
            </a:r>
            <a:endParaRPr lang="el-GR" sz="2400" dirty="0" smtClean="0"/>
          </a:p>
          <a:p>
            <a:pPr eaLnBrk="1" hangingPunct="1">
              <a:lnSpc>
                <a:spcPct val="120000"/>
              </a:lnSpc>
              <a:spcBef>
                <a:spcPts val="2400"/>
              </a:spcBef>
              <a:buClr>
                <a:srgbClr val="084077"/>
              </a:buClr>
              <a:defRPr/>
            </a:pPr>
            <a:r>
              <a:rPr lang="el-GR" sz="2400" dirty="0" smtClean="0"/>
              <a:t>Χορήγηση υψηλής ωσμωτικότητας ή καυστικών διαλυμάτων ή φαρμάκων</a:t>
            </a:r>
            <a:r>
              <a:rPr lang="en-US" sz="2400" dirty="0" smtClean="0"/>
              <a:t>,</a:t>
            </a:r>
          </a:p>
          <a:p>
            <a:pPr eaLnBrk="1" hangingPunct="1">
              <a:lnSpc>
                <a:spcPct val="120000"/>
              </a:lnSpc>
              <a:spcBef>
                <a:spcPts val="2400"/>
              </a:spcBef>
              <a:buClr>
                <a:srgbClr val="084077"/>
              </a:buClr>
              <a:defRPr/>
            </a:pPr>
            <a:r>
              <a:rPr lang="el-GR" sz="2400" dirty="0" smtClean="0"/>
              <a:t>Συχνή χορήγηση παραγώγων αίματος</a:t>
            </a:r>
            <a:r>
              <a:rPr lang="en-US" sz="2400" dirty="0" smtClean="0"/>
              <a:t>,</a:t>
            </a:r>
            <a:endParaRPr lang="el-GR" sz="2400" dirty="0" smtClean="0"/>
          </a:p>
          <a:p>
            <a:pPr eaLnBrk="1" hangingPunct="1">
              <a:lnSpc>
                <a:spcPct val="120000"/>
              </a:lnSpc>
              <a:spcBef>
                <a:spcPts val="2400"/>
              </a:spcBef>
              <a:buClr>
                <a:srgbClr val="084077"/>
              </a:buClr>
              <a:defRPr/>
            </a:pPr>
            <a:r>
              <a:rPr lang="el-GR" sz="2400" dirty="0" smtClean="0"/>
              <a:t>Συχνές αιμοληψίες</a:t>
            </a:r>
            <a:r>
              <a:rPr lang="en-US" sz="2400" dirty="0" smtClean="0"/>
              <a:t>,</a:t>
            </a:r>
            <a:endParaRPr lang="el-GR" sz="2400" dirty="0" smtClean="0"/>
          </a:p>
          <a:p>
            <a:pPr eaLnBrk="1" hangingPunct="1">
              <a:lnSpc>
                <a:spcPct val="120000"/>
              </a:lnSpc>
              <a:spcBef>
                <a:spcPts val="2400"/>
              </a:spcBef>
              <a:buClr>
                <a:srgbClr val="084077"/>
              </a:buClr>
              <a:defRPr/>
            </a:pPr>
            <a:r>
              <a:rPr lang="el-GR" sz="2400" dirty="0" smtClean="0"/>
              <a:t>Μέτρηση κεντρικής φλεβικής πίεσης</a:t>
            </a:r>
            <a:r>
              <a:rPr lang="en-US" sz="2400" dirty="0" smtClean="0"/>
              <a:t>,</a:t>
            </a:r>
            <a:endParaRPr lang="el-GR" sz="2400" dirty="0" smtClean="0"/>
          </a:p>
          <a:p>
            <a:pPr eaLnBrk="1" hangingPunct="1">
              <a:lnSpc>
                <a:spcPct val="120000"/>
              </a:lnSpc>
              <a:spcBef>
                <a:spcPts val="2400"/>
              </a:spcBef>
              <a:buClr>
                <a:srgbClr val="084077"/>
              </a:buClr>
              <a:defRPr/>
            </a:pPr>
            <a:r>
              <a:rPr lang="el-GR" sz="2400" dirty="0" smtClean="0"/>
              <a:t>Αιμοδιάλυση/Αιμοδιήθηση</a:t>
            </a:r>
            <a:r>
              <a:rPr lang="en-US" sz="2400" dirty="0" smtClean="0"/>
              <a:t>.</a:t>
            </a:r>
            <a:endParaRPr lang="el-GR" sz="2400" dirty="0" smtClean="0"/>
          </a:p>
        </p:txBody>
      </p:sp>
    </p:spTree>
    <p:extLst>
      <p:ext uri="{BB962C8B-B14F-4D97-AF65-F5344CB8AC3E}">
        <p14:creationId xmlns:p14="http://schemas.microsoft.com/office/powerpoint/2010/main" val="724323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normAutofit/>
          </a:bodyPr>
          <a:lstStyle/>
          <a:p>
            <a:pPr eaLnBrk="1" hangingPunct="1">
              <a:defRPr/>
            </a:pPr>
            <a:r>
              <a:rPr lang="el-GR" dirty="0" smtClean="0"/>
              <a:t>Τύποι κεντρικών φλεβικών γραμμών</a:t>
            </a:r>
          </a:p>
        </p:txBody>
      </p:sp>
      <p:sp>
        <p:nvSpPr>
          <p:cNvPr id="13315" name="Rectangle 3"/>
          <p:cNvSpPr>
            <a:spLocks noGrp="1" noChangeArrowheads="1"/>
          </p:cNvSpPr>
          <p:nvPr>
            <p:ph type="body" idx="1"/>
          </p:nvPr>
        </p:nvSpPr>
        <p:spPr>
          <a:xfrm>
            <a:off x="457200" y="1556792"/>
            <a:ext cx="8229600" cy="4680520"/>
          </a:xfrm>
        </p:spPr>
        <p:txBody>
          <a:bodyPr>
            <a:normAutofit/>
          </a:bodyPr>
          <a:lstStyle/>
          <a:p>
            <a:pPr eaLnBrk="1" hangingPunct="1">
              <a:spcBef>
                <a:spcPts val="3000"/>
              </a:spcBef>
              <a:buClr>
                <a:srgbClr val="084077"/>
              </a:buClr>
              <a:defRPr/>
            </a:pPr>
            <a:r>
              <a:rPr lang="el-GR" sz="2400" b="1" dirty="0" smtClean="0">
                <a:solidFill>
                  <a:srgbClr val="004A82"/>
                </a:solidFill>
              </a:rPr>
              <a:t>Μη εμφυτεύσιμοι </a:t>
            </a:r>
            <a:r>
              <a:rPr lang="el-GR" sz="2400" dirty="0" smtClean="0"/>
              <a:t>(</a:t>
            </a:r>
            <a:r>
              <a:rPr lang="en-US" sz="2400" dirty="0" smtClean="0"/>
              <a:t>Non</a:t>
            </a:r>
            <a:r>
              <a:rPr lang="el-GR" sz="2400" dirty="0" smtClean="0"/>
              <a:t>-</a:t>
            </a:r>
            <a:r>
              <a:rPr lang="en-US" sz="2400" dirty="0" smtClean="0"/>
              <a:t>tunneled</a:t>
            </a:r>
            <a:r>
              <a:rPr lang="el-GR" sz="2400" dirty="0" smtClean="0"/>
              <a:t>)</a:t>
            </a:r>
            <a:r>
              <a:rPr lang="en-US" sz="2400" dirty="0" smtClean="0"/>
              <a:t> </a:t>
            </a:r>
            <a:r>
              <a:rPr lang="el-GR" sz="2400" dirty="0" smtClean="0"/>
              <a:t>κεντρικοί καθετήρες,</a:t>
            </a:r>
          </a:p>
          <a:p>
            <a:pPr eaLnBrk="1" hangingPunct="1">
              <a:spcBef>
                <a:spcPts val="3000"/>
              </a:spcBef>
              <a:buClr>
                <a:srgbClr val="084077"/>
              </a:buClr>
              <a:defRPr/>
            </a:pPr>
            <a:r>
              <a:rPr lang="el-GR" sz="2400" dirty="0" smtClean="0"/>
              <a:t>Εμφυτεύσιμοι (</a:t>
            </a:r>
            <a:r>
              <a:rPr lang="en-US" sz="2400" dirty="0" smtClean="0"/>
              <a:t>tunneled) </a:t>
            </a:r>
            <a:r>
              <a:rPr lang="el-GR" sz="2400" dirty="0" smtClean="0"/>
              <a:t>κεντρικοί καθετήρες,</a:t>
            </a:r>
          </a:p>
          <a:p>
            <a:pPr eaLnBrk="1" hangingPunct="1">
              <a:spcBef>
                <a:spcPts val="3000"/>
              </a:spcBef>
              <a:buClr>
                <a:srgbClr val="084077"/>
              </a:buClr>
              <a:defRPr/>
            </a:pPr>
            <a:r>
              <a:rPr lang="el-GR" sz="2400" b="1" dirty="0" smtClean="0">
                <a:solidFill>
                  <a:srgbClr val="004A82"/>
                </a:solidFill>
              </a:rPr>
              <a:t>Περιφερικά εισαγόμενοι </a:t>
            </a:r>
            <a:r>
              <a:rPr lang="el-GR" sz="2400" dirty="0" smtClean="0"/>
              <a:t>κεντρικοί καθετήρες</a:t>
            </a:r>
            <a:r>
              <a:rPr lang="en-US" sz="2400" dirty="0" smtClean="0"/>
              <a:t> (PICC)</a:t>
            </a:r>
            <a:r>
              <a:rPr lang="el-GR" sz="2400" dirty="0" smtClean="0"/>
              <a:t>,</a:t>
            </a:r>
          </a:p>
          <a:p>
            <a:pPr eaLnBrk="1" hangingPunct="1">
              <a:spcBef>
                <a:spcPts val="3000"/>
              </a:spcBef>
              <a:buClr>
                <a:srgbClr val="084077"/>
              </a:buClr>
              <a:defRPr/>
            </a:pPr>
            <a:r>
              <a:rPr lang="el-GR" sz="2400" dirty="0" smtClean="0"/>
              <a:t>Εμφυτευμένοι καθετήρες.</a:t>
            </a:r>
          </a:p>
        </p:txBody>
      </p:sp>
    </p:spTree>
    <p:extLst>
      <p:ext uri="{BB962C8B-B14F-4D97-AF65-F5344CB8AC3E}">
        <p14:creationId xmlns:p14="http://schemas.microsoft.com/office/powerpoint/2010/main" val="4023195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0" y="0"/>
            <a:ext cx="9144000" cy="1124744"/>
          </a:xfrm>
        </p:spPr>
        <p:txBody>
          <a:bodyPr>
            <a:noAutofit/>
          </a:bodyPr>
          <a:lstStyle/>
          <a:p>
            <a:pPr eaLnBrk="1" hangingPunct="1">
              <a:defRPr/>
            </a:pPr>
            <a:r>
              <a:rPr lang="el-GR" sz="3200" dirty="0" smtClean="0"/>
              <a:t>Περιφερικά εισαγόμενοι κεντρικοί καθετήρες</a:t>
            </a:r>
            <a:br>
              <a:rPr lang="el-GR" sz="3200" dirty="0" smtClean="0"/>
            </a:br>
            <a:r>
              <a:rPr lang="en-US" sz="3200" dirty="0" smtClean="0"/>
              <a:t>Peripherally Inserted Central Catheters (PICC)</a:t>
            </a:r>
            <a:r>
              <a:rPr lang="el-GR" sz="3200" dirty="0" smtClean="0"/>
              <a:t> </a:t>
            </a:r>
            <a:r>
              <a:rPr lang="el-GR" sz="2400" b="0" dirty="0" smtClean="0"/>
              <a:t>(1 από</a:t>
            </a:r>
            <a:r>
              <a:rPr lang="en-US" sz="2400" b="0" dirty="0" smtClean="0"/>
              <a:t> 3)</a:t>
            </a:r>
            <a:endParaRPr lang="el-GR" sz="2400" b="0" dirty="0" smtClean="0"/>
          </a:p>
        </p:txBody>
      </p:sp>
      <p:sp>
        <p:nvSpPr>
          <p:cNvPr id="15363" name="Rectangle 3"/>
          <p:cNvSpPr>
            <a:spLocks noGrp="1" noChangeArrowheads="1"/>
          </p:cNvSpPr>
          <p:nvPr>
            <p:ph type="body" idx="1"/>
          </p:nvPr>
        </p:nvSpPr>
        <p:spPr>
          <a:xfrm>
            <a:off x="323528" y="1268760"/>
            <a:ext cx="8363272" cy="5472608"/>
          </a:xfrm>
        </p:spPr>
        <p:txBody>
          <a:bodyPr>
            <a:noAutofit/>
          </a:bodyPr>
          <a:lstStyle/>
          <a:p>
            <a:pPr>
              <a:lnSpc>
                <a:spcPct val="120000"/>
              </a:lnSpc>
              <a:spcBef>
                <a:spcPts val="1800"/>
              </a:spcBef>
              <a:buClr>
                <a:srgbClr val="084077"/>
              </a:buClr>
              <a:defRPr/>
            </a:pPr>
            <a:r>
              <a:rPr lang="el-GR" sz="2400" dirty="0" smtClean="0"/>
              <a:t>Χρησιμοποιούνται για μεσοπρόθεσμη ή μακροπρόθεσμη διάρκεια θεραπείας,</a:t>
            </a:r>
          </a:p>
          <a:p>
            <a:pPr>
              <a:lnSpc>
                <a:spcPct val="120000"/>
              </a:lnSpc>
              <a:spcBef>
                <a:spcPts val="1800"/>
              </a:spcBef>
              <a:buClr>
                <a:srgbClr val="084077"/>
              </a:buClr>
              <a:defRPr/>
            </a:pPr>
            <a:r>
              <a:rPr lang="el-GR" sz="2400" dirty="0" smtClean="0"/>
              <a:t>Μπορεί να αποτελούνται από ένα ή δύο αυλούς,</a:t>
            </a:r>
          </a:p>
          <a:p>
            <a:pPr>
              <a:lnSpc>
                <a:spcPct val="120000"/>
              </a:lnSpc>
              <a:spcBef>
                <a:spcPts val="1800"/>
              </a:spcBef>
              <a:buClr>
                <a:srgbClr val="084077"/>
              </a:buClr>
              <a:defRPr/>
            </a:pPr>
            <a:r>
              <a:rPr lang="el-GR" sz="2400" dirty="0" smtClean="0"/>
              <a:t>Τοποθετούνται διαδερμικά</a:t>
            </a:r>
            <a:r>
              <a:rPr lang="en-US" sz="2400" dirty="0"/>
              <a:t>,</a:t>
            </a:r>
            <a:endParaRPr lang="en-US" sz="2400" dirty="0" smtClean="0"/>
          </a:p>
          <a:p>
            <a:pPr marL="879475" lvl="1" indent="-342900">
              <a:lnSpc>
                <a:spcPct val="120000"/>
              </a:lnSpc>
              <a:spcBef>
                <a:spcPts val="1800"/>
              </a:spcBef>
              <a:buClr>
                <a:srgbClr val="084077"/>
              </a:buClr>
              <a:buFont typeface="Courier New" panose="02070309020205020404" pitchFamily="49" charset="0"/>
              <a:buChar char="o"/>
              <a:defRPr/>
            </a:pPr>
            <a:r>
              <a:rPr lang="el-GR" sz="2400" dirty="0" smtClean="0"/>
              <a:t>Βασιλική φλέβα,</a:t>
            </a:r>
            <a:endParaRPr lang="en-US" sz="2400" dirty="0" smtClean="0"/>
          </a:p>
          <a:p>
            <a:pPr marL="879475" lvl="1" indent="-342900">
              <a:lnSpc>
                <a:spcPct val="120000"/>
              </a:lnSpc>
              <a:spcBef>
                <a:spcPts val="1800"/>
              </a:spcBef>
              <a:buClr>
                <a:srgbClr val="084077"/>
              </a:buClr>
              <a:buFont typeface="Courier New" panose="02070309020205020404" pitchFamily="49" charset="0"/>
              <a:buChar char="o"/>
              <a:defRPr/>
            </a:pPr>
            <a:r>
              <a:rPr lang="el-GR" sz="2400" dirty="0" smtClean="0"/>
              <a:t>Κεφαλική φλέβα.</a:t>
            </a:r>
            <a:endParaRPr lang="en-US" sz="2400" dirty="0" smtClean="0"/>
          </a:p>
          <a:p>
            <a:pPr>
              <a:lnSpc>
                <a:spcPct val="120000"/>
              </a:lnSpc>
              <a:spcBef>
                <a:spcPts val="1800"/>
              </a:spcBef>
              <a:buClr>
                <a:srgbClr val="084077"/>
              </a:buClr>
              <a:tabLst>
                <a:tab pos="450850" algn="l"/>
              </a:tabLst>
              <a:defRPr/>
            </a:pPr>
            <a:r>
              <a:rPr lang="el-GR" sz="2400" dirty="0" smtClean="0"/>
              <a:t>Καταλήγουν στην άνω κοίλη φλέβα,</a:t>
            </a:r>
            <a:endParaRPr lang="en-US" sz="2400" dirty="0" smtClean="0"/>
          </a:p>
          <a:p>
            <a:pPr>
              <a:lnSpc>
                <a:spcPct val="120000"/>
              </a:lnSpc>
              <a:spcBef>
                <a:spcPts val="1800"/>
              </a:spcBef>
              <a:buClr>
                <a:srgbClr val="084077"/>
              </a:buClr>
              <a:tabLst>
                <a:tab pos="450850" algn="l"/>
              </a:tabLst>
              <a:defRPr/>
            </a:pPr>
            <a:r>
              <a:rPr lang="el-GR" sz="2400" dirty="0" smtClean="0"/>
              <a:t>Μπορεί να τοποθετούνται από ειδικά εκπαιδευμένους νοσηλευτές.</a:t>
            </a:r>
          </a:p>
          <a:p>
            <a:pPr eaLnBrk="1" hangingPunct="1">
              <a:lnSpc>
                <a:spcPct val="90000"/>
              </a:lnSpc>
              <a:defRPr/>
            </a:pPr>
            <a:endParaRPr lang="el-GR" sz="2400" dirty="0" smtClean="0"/>
          </a:p>
        </p:txBody>
      </p:sp>
    </p:spTree>
    <p:extLst>
      <p:ext uri="{BB962C8B-B14F-4D97-AF65-F5344CB8AC3E}">
        <p14:creationId xmlns:p14="http://schemas.microsoft.com/office/powerpoint/2010/main" val="3989626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0" y="0"/>
            <a:ext cx="9144000" cy="1124744"/>
          </a:xfrm>
        </p:spPr>
        <p:txBody>
          <a:bodyPr>
            <a:noAutofit/>
          </a:bodyPr>
          <a:lstStyle/>
          <a:p>
            <a:pPr eaLnBrk="1" hangingPunct="1">
              <a:defRPr/>
            </a:pPr>
            <a:r>
              <a:rPr lang="el-GR" sz="3200" dirty="0" smtClean="0"/>
              <a:t>Περιφερικά εισαγόμενοι κεντρικοί καθετήρες</a:t>
            </a:r>
            <a:br>
              <a:rPr lang="el-GR" sz="3200" dirty="0" smtClean="0"/>
            </a:br>
            <a:r>
              <a:rPr lang="en-US" sz="3200" dirty="0" smtClean="0"/>
              <a:t>Peripherally Inserted Central Catheters (PICC) </a:t>
            </a:r>
            <a:r>
              <a:rPr lang="el-GR" sz="2400" b="0" dirty="0" smtClean="0"/>
              <a:t>(2 από</a:t>
            </a:r>
            <a:r>
              <a:rPr lang="en-US" sz="2400" b="0" dirty="0" smtClean="0"/>
              <a:t> 3)</a:t>
            </a:r>
            <a:endParaRPr lang="el-GR" sz="2400" b="0" dirty="0" smtClean="0"/>
          </a:p>
        </p:txBody>
      </p:sp>
      <p:sp>
        <p:nvSpPr>
          <p:cNvPr id="16387" name="Rectangle 3"/>
          <p:cNvSpPr>
            <a:spLocks noGrp="1" noChangeArrowheads="1"/>
          </p:cNvSpPr>
          <p:nvPr>
            <p:ph type="body" sz="half" idx="1"/>
          </p:nvPr>
        </p:nvSpPr>
        <p:spPr>
          <a:xfrm>
            <a:off x="251520" y="1426541"/>
            <a:ext cx="4536504" cy="4954787"/>
          </a:xfrm>
        </p:spPr>
        <p:txBody>
          <a:bodyPr>
            <a:noAutofit/>
          </a:bodyPr>
          <a:lstStyle/>
          <a:p>
            <a:pPr eaLnBrk="1" hangingPunct="1">
              <a:lnSpc>
                <a:spcPct val="130000"/>
              </a:lnSpc>
              <a:buClr>
                <a:srgbClr val="084077"/>
              </a:buClr>
              <a:defRPr/>
            </a:pPr>
            <a:r>
              <a:rPr lang="el-GR" sz="2400" dirty="0" smtClean="0"/>
              <a:t>Η έγχυση υγρών και η αιμοληψία σε μικρής διαμέτρου </a:t>
            </a:r>
            <a:r>
              <a:rPr lang="en-US" sz="2400" dirty="0" smtClean="0"/>
              <a:t>PICC</a:t>
            </a:r>
            <a:r>
              <a:rPr lang="el-GR" sz="2400" dirty="0" smtClean="0"/>
              <a:t> μπορεί να είναι δυσχερής</a:t>
            </a:r>
            <a:r>
              <a:rPr lang="en-US" sz="2400" dirty="0" smtClean="0"/>
              <a:t>,</a:t>
            </a:r>
            <a:endParaRPr lang="el-GR" sz="2400" dirty="0" smtClean="0"/>
          </a:p>
          <a:p>
            <a:pPr eaLnBrk="1" hangingPunct="1">
              <a:lnSpc>
                <a:spcPct val="130000"/>
              </a:lnSpc>
              <a:buClr>
                <a:srgbClr val="084077"/>
              </a:buClr>
              <a:defRPr/>
            </a:pPr>
            <a:r>
              <a:rPr lang="el-GR" sz="2400" dirty="0" smtClean="0"/>
              <a:t>Μικρής διαμέτρου </a:t>
            </a:r>
            <a:r>
              <a:rPr lang="en-US" sz="2400" dirty="0" smtClean="0"/>
              <a:t>PICC</a:t>
            </a:r>
            <a:r>
              <a:rPr lang="el-GR" sz="2400" dirty="0" smtClean="0"/>
              <a:t> επιβραδύνουν την έγχυση των υγρών και επιταχύνουν τη θρόμβωση των αυλών</a:t>
            </a:r>
            <a:r>
              <a:rPr lang="en-US" sz="2400" dirty="0" smtClean="0"/>
              <a:t>.</a:t>
            </a:r>
            <a:endParaRPr lang="el-GR" sz="2400" dirty="0" smtClean="0"/>
          </a:p>
          <a:p>
            <a:pPr eaLnBrk="1" hangingPunct="1">
              <a:lnSpc>
                <a:spcPct val="80000"/>
              </a:lnSpc>
              <a:buClr>
                <a:srgbClr val="084077"/>
              </a:buClr>
              <a:defRPr/>
            </a:pPr>
            <a:endParaRPr lang="el-GR" sz="2400" dirty="0" smtClean="0"/>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1664804"/>
            <a:ext cx="4320480" cy="3240360"/>
          </a:xfrm>
          <a:prstGeom prst="rect">
            <a:avLst/>
          </a:prstGeom>
          <a:ln>
            <a:noFill/>
          </a:ln>
          <a:effectLst/>
        </p:spPr>
      </p:pic>
      <p:sp>
        <p:nvSpPr>
          <p:cNvPr id="7" name="Rectangle 7"/>
          <p:cNvSpPr/>
          <p:nvPr/>
        </p:nvSpPr>
        <p:spPr>
          <a:xfrm>
            <a:off x="5796136" y="5070374"/>
            <a:ext cx="2564385"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Blausen 0193 PICC</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rPr>
              <a:t>Dcoetzee</a:t>
            </a:r>
            <a:r>
              <a:rPr lang="el-GR"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CC BY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443018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24744"/>
          </a:xfrm>
        </p:spPr>
        <p:txBody>
          <a:bodyPr>
            <a:noAutofit/>
          </a:bodyPr>
          <a:lstStyle/>
          <a:p>
            <a:r>
              <a:rPr lang="el-GR" sz="3200" dirty="0"/>
              <a:t>Περιφερικά εισαγόμενοι κεντρικοί καθετήρες</a:t>
            </a:r>
            <a:br>
              <a:rPr lang="el-GR" sz="3200" dirty="0"/>
            </a:br>
            <a:r>
              <a:rPr lang="en-US" sz="3200" dirty="0"/>
              <a:t>Peripherally Inserted Central Catheters (PICC</a:t>
            </a:r>
            <a:r>
              <a:rPr lang="en-US" sz="3200" dirty="0" smtClean="0"/>
              <a:t>) </a:t>
            </a:r>
            <a:r>
              <a:rPr lang="el-GR" sz="2400" b="0" dirty="0" smtClean="0"/>
              <a:t>(3</a:t>
            </a:r>
            <a:r>
              <a:rPr lang="en-US" sz="2400" b="0" dirty="0" smtClean="0"/>
              <a:t> </a:t>
            </a:r>
            <a:r>
              <a:rPr lang="el-GR" sz="2400" b="0" dirty="0" smtClean="0"/>
              <a:t>από</a:t>
            </a:r>
            <a:r>
              <a:rPr lang="en-US" sz="2400" b="0" dirty="0" smtClean="0"/>
              <a:t> 3)</a:t>
            </a:r>
            <a:endParaRPr lang="el-GR" sz="2400" b="0" dirty="0"/>
          </a:p>
        </p:txBody>
      </p:sp>
      <p:sp>
        <p:nvSpPr>
          <p:cNvPr id="3" name="Θέση κειμένου 2"/>
          <p:cNvSpPr>
            <a:spLocks noGrp="1"/>
          </p:cNvSpPr>
          <p:nvPr>
            <p:ph type="body" sz="half" idx="1"/>
          </p:nvPr>
        </p:nvSpPr>
        <p:spPr>
          <a:xfrm>
            <a:off x="457200" y="1600200"/>
            <a:ext cx="8229600" cy="4525963"/>
          </a:xfrm>
        </p:spPr>
        <p:txBody>
          <a:bodyPr>
            <a:normAutofit/>
          </a:bodyPr>
          <a:lstStyle/>
          <a:p>
            <a:pPr>
              <a:lnSpc>
                <a:spcPct val="114000"/>
              </a:lnSpc>
              <a:spcBef>
                <a:spcPts val="1200"/>
              </a:spcBef>
              <a:buClr>
                <a:srgbClr val="084077"/>
              </a:buClr>
            </a:pPr>
            <a:r>
              <a:rPr lang="el-GR" sz="2400" dirty="0"/>
              <a:t>Το μήκος του εξωτερικού τμήματος του PICC θα πρέπει να μετράται σε κάθε αλλαγή επιθεμάτων</a:t>
            </a:r>
          </a:p>
          <a:p>
            <a:pPr>
              <a:lnSpc>
                <a:spcPct val="114000"/>
              </a:lnSpc>
              <a:spcBef>
                <a:spcPts val="1200"/>
              </a:spcBef>
              <a:buClr>
                <a:srgbClr val="084077"/>
              </a:buClr>
            </a:pPr>
            <a:r>
              <a:rPr lang="el-GR" sz="2400" dirty="0"/>
              <a:t>Τα εξωτερικά επιθέματα εμποδίζουν τη μετάδοση μικροβίων και βοηθούν στη σταθεροποίηση του καθετήρα</a:t>
            </a:r>
          </a:p>
          <a:p>
            <a:pPr>
              <a:lnSpc>
                <a:spcPct val="114000"/>
              </a:lnSpc>
              <a:spcBef>
                <a:spcPts val="1200"/>
              </a:spcBef>
              <a:buClr>
                <a:srgbClr val="084077"/>
              </a:buClr>
            </a:pPr>
            <a:r>
              <a:rPr lang="el-GR" sz="2400" dirty="0"/>
              <a:t>Οι μη χρησιμοποιούμενοι αυλοί πρέπει να εκπλύονται με ηπαρινούχο διάλυμα και να </a:t>
            </a:r>
            <a:r>
              <a:rPr lang="el-GR" sz="2400" dirty="0" smtClean="0"/>
              <a:t>κλαμπάρονται</a:t>
            </a:r>
            <a:r>
              <a:rPr lang="en-US" sz="2400" dirty="0"/>
              <a:t>.</a:t>
            </a:r>
            <a:endParaRPr lang="el-GR" sz="2400" dirty="0"/>
          </a:p>
        </p:txBody>
      </p:sp>
      <p:sp>
        <p:nvSpPr>
          <p:cNvPr id="5" name="Θέση αριθμού διαφάνειας 4"/>
          <p:cNvSpPr>
            <a:spLocks noGrp="1"/>
          </p:cNvSpPr>
          <p:nvPr>
            <p:ph type="sldNum" sz="quarter" idx="11"/>
          </p:nvPr>
        </p:nvSpPr>
        <p:spPr/>
        <p:txBody>
          <a:bodyPr/>
          <a:lstStyle/>
          <a:p>
            <a:fld id="{8403D53D-2D91-4935-B9FD-E062C2CF0457}" type="slidenum">
              <a:rPr lang="el-GR" smtClean="0"/>
              <a:pPr/>
              <a:t>8</a:t>
            </a:fld>
            <a:endParaRPr lang="el-GR" dirty="0"/>
          </a:p>
        </p:txBody>
      </p:sp>
    </p:spTree>
    <p:extLst>
      <p:ext uri="{BB962C8B-B14F-4D97-AF65-F5344CB8AC3E}">
        <p14:creationId xmlns:p14="http://schemas.microsoft.com/office/powerpoint/2010/main" val="39501251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5683206a7727a7b85a2ada983c32928ebf96c612"/>
</p:tagLst>
</file>

<file path=ppt/theme/theme1.xml><?xml version="1.0" encoding="utf-8"?>
<a:theme xmlns:a="http://schemas.openxmlformats.org/drawingml/2006/main" name="OC_template_updated">
  <a:themeElements>
    <a:clrScheme name="Προσαρμοσμένο 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DS</Template>
  <TotalTime>158</TotalTime>
  <Words>1485</Words>
  <Application>Microsoft Office PowerPoint</Application>
  <PresentationFormat>Προβολή στην οθόνη (4:3)</PresentationFormat>
  <Paragraphs>261</Paragraphs>
  <Slides>29</Slides>
  <Notes>17</Notes>
  <HiddenSlides>0</HiddenSlides>
  <MMClips>0</MMClips>
  <ScaleCrop>false</ScaleCrop>
  <HeadingPairs>
    <vt:vector size="4" baseType="variant">
      <vt:variant>
        <vt:lpstr>Θέμα</vt:lpstr>
      </vt:variant>
      <vt:variant>
        <vt:i4>4</vt:i4>
      </vt:variant>
      <vt:variant>
        <vt:lpstr>Τίτλοι διαφανειών</vt:lpstr>
      </vt:variant>
      <vt:variant>
        <vt:i4>29</vt:i4>
      </vt:variant>
    </vt:vector>
  </HeadingPairs>
  <TitlesOfParts>
    <vt:vector size="33" baseType="lpstr">
      <vt:lpstr>OC_template_updated</vt:lpstr>
      <vt:lpstr>1_OC_template_updated</vt:lpstr>
      <vt:lpstr>2_OC_template_updated</vt:lpstr>
      <vt:lpstr>3_OC_template_updated</vt:lpstr>
      <vt:lpstr>Χειρουργική Νοσηλευτική ΙΙ (Ε)</vt:lpstr>
      <vt:lpstr>Εργαστήριο  Χειρουργική Νοσηλευτική ΙΙ</vt:lpstr>
      <vt:lpstr>Κεντρικές φλεβικές γραμμές</vt:lpstr>
      <vt:lpstr>Κεντρικές φλεβικές γραμμές - ορισμός</vt:lpstr>
      <vt:lpstr>Λόγοι τοποθέτησης κεντρικής γραμμής</vt:lpstr>
      <vt:lpstr>Τύποι κεντρικών φλεβικών γραμμών</vt:lpstr>
      <vt:lpstr>Περιφερικά εισαγόμενοι κεντρικοί καθετήρες Peripherally Inserted Central Catheters (PICC) (1 από 3)</vt:lpstr>
      <vt:lpstr>Περιφερικά εισαγόμενοι κεντρικοί καθετήρες Peripherally Inserted Central Catheters (PICC) (2 από 3)</vt:lpstr>
      <vt:lpstr>Περιφερικά εισαγόμενοι κεντρικοί καθετήρες Peripherally Inserted Central Catheters (PICC) (3 από 3)</vt:lpstr>
      <vt:lpstr>Μη εμφυτεύσιμοι κεντρικοί καθετήρες</vt:lpstr>
      <vt:lpstr>Τοποθέτηση : Τεχνική Seldiger</vt:lpstr>
      <vt:lpstr>Απαραίτητα στάδια για κάθε καθετηριασμό (1 από 2)</vt:lpstr>
      <vt:lpstr>Απαραίτητα στάδια για κάθε καθετηριασμό (2 από 2)</vt:lpstr>
      <vt:lpstr>Διαδικασία τοποθέτησης κεντρικού φλεβικού καθετήρα</vt:lpstr>
      <vt:lpstr>Ανατομία της δεξιάς έσω σφαγίτιδας φλέβας </vt:lpstr>
      <vt:lpstr>Τοποθέτηση ΚΦΚ στην έσω σφαγίτιδα</vt:lpstr>
      <vt:lpstr>Πλεονεκτήματα-Μειονεκτήματα Τοποθέτησης  ΚΦΚ στην έσω σφαγίτιδα </vt:lpstr>
      <vt:lpstr>Ανατομία της υποκλείδιας φλέβας </vt:lpstr>
      <vt:lpstr>Τοποθέτηση ΚΦΚ στην υποκλείδιο</vt:lpstr>
      <vt:lpstr>Πλεονεκτήματα-Μειονεκτήματα Τοποθέτησης ΚΦΚ στην υποκλείδια φλέβα</vt:lpstr>
      <vt:lpstr>Πλεονεκτήματα-Μειονεκτήματα τοποθέτησης ΚΦΚ στην μηριαία φλέβα</vt:lpstr>
      <vt:lpstr>Σύγκριση ενδείξεων μεταξύ των τριών κεντρικών φλεβικών προσπελάσεων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Χειρουργική Νοσηλευτική ΙΙ (Ε)</dc:title>
  <dc:creator>opencourses@teiath.gr</dc:creator>
  <cp:lastModifiedBy>natasakar new</cp:lastModifiedBy>
  <cp:revision>26</cp:revision>
  <dcterms:created xsi:type="dcterms:W3CDTF">2014-02-14T14:01:11Z</dcterms:created>
  <dcterms:modified xsi:type="dcterms:W3CDTF">2015-02-27T10:20:59Z</dcterms:modified>
</cp:coreProperties>
</file>