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19" r:id="rId3"/>
    <p:sldMasterId id="2147483730" r:id="rId4"/>
  </p:sldMasterIdLst>
  <p:notesMasterIdLst>
    <p:notesMasterId r:id="rId35"/>
  </p:notesMasterIdLst>
  <p:handoutMasterIdLst>
    <p:handoutMasterId r:id="rId36"/>
  </p:handoutMasterIdLst>
  <p:sldIdLst>
    <p:sldId id="292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3" r:id="rId27"/>
    <p:sldId id="294" r:id="rId28"/>
    <p:sldId id="295" r:id="rId29"/>
    <p:sldId id="300" r:id="rId30"/>
    <p:sldId id="301" r:id="rId31"/>
    <p:sldId id="297" r:id="rId32"/>
    <p:sldId id="298" r:id="rId33"/>
    <p:sldId id="299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075"/>
    <a:srgbClr val="06405D"/>
    <a:srgbClr val="063852"/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0" autoAdjust="0"/>
    <p:restoredTop sz="94660"/>
  </p:normalViewPr>
  <p:slideViewPr>
    <p:cSldViewPr>
      <p:cViewPr varScale="1">
        <p:scale>
          <a:sx n="111" d="100"/>
          <a:sy n="111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6EDCE-EBE0-4D01-AEE8-6691222346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8A6FE1-B0C5-483A-B274-69CA7CC9A486}">
      <dgm:prSet phldrT="[Κείμενο]" custT="1"/>
      <dgm:spPr>
        <a:ln>
          <a:solidFill>
            <a:srgbClr val="075075"/>
          </a:solidFill>
        </a:ln>
      </dgm:spPr>
      <dgm:t>
        <a:bodyPr/>
        <a:lstStyle/>
        <a:p>
          <a:r>
            <a:rPr lang="el-GR" sz="2400" b="1" dirty="0" smtClean="0"/>
            <a:t>Οδοντική Προσθετική</a:t>
          </a:r>
          <a:endParaRPr lang="el-GR" sz="2400" b="1" dirty="0"/>
        </a:p>
      </dgm:t>
    </dgm:pt>
    <dgm:pt modelId="{044D591F-A752-4507-989B-2DAE33455AA6}" type="parTrans" cxnId="{8FA9D6B8-03F2-441A-ABE0-EFFCF07E2A46}">
      <dgm:prSet/>
      <dgm:spPr/>
      <dgm:t>
        <a:bodyPr/>
        <a:lstStyle/>
        <a:p>
          <a:endParaRPr lang="el-GR" sz="2400"/>
        </a:p>
      </dgm:t>
    </dgm:pt>
    <dgm:pt modelId="{4CD4ACDA-BACB-449A-8495-E5CB6042055B}" type="sibTrans" cxnId="{8FA9D6B8-03F2-441A-ABE0-EFFCF07E2A46}">
      <dgm:prSet/>
      <dgm:spPr/>
      <dgm:t>
        <a:bodyPr/>
        <a:lstStyle/>
        <a:p>
          <a:endParaRPr lang="el-GR" sz="2400"/>
        </a:p>
      </dgm:t>
    </dgm:pt>
    <dgm:pt modelId="{F39CE2D4-FEF8-4158-84F3-E6D428C71AF2}">
      <dgm:prSet phldrT="[Κείμενο]" custT="1"/>
      <dgm:spPr>
        <a:ln>
          <a:solidFill>
            <a:srgbClr val="075075"/>
          </a:solidFill>
        </a:ln>
      </dgm:spPr>
      <dgm:t>
        <a:bodyPr/>
        <a:lstStyle/>
        <a:p>
          <a:r>
            <a:rPr lang="el-GR" sz="2400" b="1" dirty="0" smtClean="0"/>
            <a:t>Κινητή Προσθετική</a:t>
          </a:r>
          <a:endParaRPr lang="el-GR" sz="2400" b="1" dirty="0"/>
        </a:p>
      </dgm:t>
    </dgm:pt>
    <dgm:pt modelId="{F68F2A5B-D0B0-4969-8FF2-98C09893EAA1}" type="parTrans" cxnId="{89FE1C33-B1BE-4EE8-9998-5C47BE613AC3}">
      <dgm:prSet/>
      <dgm:spPr>
        <a:ln>
          <a:solidFill>
            <a:srgbClr val="075075"/>
          </a:solidFill>
        </a:ln>
      </dgm:spPr>
      <dgm:t>
        <a:bodyPr/>
        <a:lstStyle/>
        <a:p>
          <a:endParaRPr lang="el-GR" sz="2400"/>
        </a:p>
      </dgm:t>
    </dgm:pt>
    <dgm:pt modelId="{DFBF6D8C-35AF-40F8-8198-1DCA699E0F79}" type="sibTrans" cxnId="{89FE1C33-B1BE-4EE8-9998-5C47BE613AC3}">
      <dgm:prSet/>
      <dgm:spPr/>
      <dgm:t>
        <a:bodyPr/>
        <a:lstStyle/>
        <a:p>
          <a:endParaRPr lang="el-GR" sz="2400"/>
        </a:p>
      </dgm:t>
    </dgm:pt>
    <dgm:pt modelId="{C02DD048-46FD-4778-9C3A-DEB18F752BB3}">
      <dgm:prSet phldrT="[Κείμενο]" custT="1"/>
      <dgm:spPr>
        <a:ln>
          <a:solidFill>
            <a:srgbClr val="075075"/>
          </a:solidFill>
        </a:ln>
      </dgm:spPr>
      <dgm:t>
        <a:bodyPr/>
        <a:lstStyle/>
        <a:p>
          <a:r>
            <a:rPr lang="el-GR" sz="2400" b="1" dirty="0" smtClean="0"/>
            <a:t>Ακίνητη Προσθετική</a:t>
          </a:r>
          <a:endParaRPr lang="el-GR" sz="2400" b="1" dirty="0"/>
        </a:p>
      </dgm:t>
    </dgm:pt>
    <dgm:pt modelId="{2BD5AC4A-3962-47E6-BE5E-F59FAA432AF6}" type="parTrans" cxnId="{239C62AA-7CE2-4887-973D-344C234DFAD8}">
      <dgm:prSet/>
      <dgm:spPr>
        <a:ln>
          <a:solidFill>
            <a:srgbClr val="075075"/>
          </a:solidFill>
        </a:ln>
      </dgm:spPr>
      <dgm:t>
        <a:bodyPr/>
        <a:lstStyle/>
        <a:p>
          <a:endParaRPr lang="el-GR" sz="2400"/>
        </a:p>
      </dgm:t>
    </dgm:pt>
    <dgm:pt modelId="{3535A9CD-DA71-431D-A3C1-44A2CEC5BD5E}" type="sibTrans" cxnId="{239C62AA-7CE2-4887-973D-344C234DFAD8}">
      <dgm:prSet/>
      <dgm:spPr/>
      <dgm:t>
        <a:bodyPr/>
        <a:lstStyle/>
        <a:p>
          <a:endParaRPr lang="el-GR" sz="2400"/>
        </a:p>
      </dgm:t>
    </dgm:pt>
    <dgm:pt modelId="{40897877-0B8D-4DFF-85A6-13D52D775F37}" type="pres">
      <dgm:prSet presAssocID="{B6A6EDCE-EBE0-4D01-AEE8-6691222346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982C78-25DF-4166-A67B-62EE04E10FA4}" type="pres">
      <dgm:prSet presAssocID="{A98A6FE1-B0C5-483A-B274-69CA7CC9A486}" presName="hierRoot1" presStyleCnt="0"/>
      <dgm:spPr/>
    </dgm:pt>
    <dgm:pt modelId="{E0529D91-D900-45BF-9501-B1F364F61600}" type="pres">
      <dgm:prSet presAssocID="{A98A6FE1-B0C5-483A-B274-69CA7CC9A486}" presName="composite" presStyleCnt="0"/>
      <dgm:spPr/>
    </dgm:pt>
    <dgm:pt modelId="{BEB0FE00-58EF-4DAD-B328-C799F9D0BDB2}" type="pres">
      <dgm:prSet presAssocID="{A98A6FE1-B0C5-483A-B274-69CA7CC9A486}" presName="background" presStyleLbl="node0" presStyleIdx="0" presStyleCnt="1"/>
      <dgm:spPr>
        <a:solidFill>
          <a:srgbClr val="075075"/>
        </a:solidFill>
      </dgm:spPr>
    </dgm:pt>
    <dgm:pt modelId="{ED904C99-8EFE-4BC7-A83C-6C3454BEC78F}" type="pres">
      <dgm:prSet presAssocID="{A98A6FE1-B0C5-483A-B274-69CA7CC9A4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F754321-14BD-488E-AC86-87E3B092C766}" type="pres">
      <dgm:prSet presAssocID="{A98A6FE1-B0C5-483A-B274-69CA7CC9A486}" presName="hierChild2" presStyleCnt="0"/>
      <dgm:spPr/>
    </dgm:pt>
    <dgm:pt modelId="{75095670-7CFA-47B4-B135-0536869CC8FA}" type="pres">
      <dgm:prSet presAssocID="{F68F2A5B-D0B0-4969-8FF2-98C09893EAA1}" presName="Name10" presStyleLbl="parChTrans1D2" presStyleIdx="0" presStyleCnt="2"/>
      <dgm:spPr/>
      <dgm:t>
        <a:bodyPr/>
        <a:lstStyle/>
        <a:p>
          <a:endParaRPr lang="el-GR"/>
        </a:p>
      </dgm:t>
    </dgm:pt>
    <dgm:pt modelId="{30185DB2-7DDA-4452-81EB-6FC86824E462}" type="pres">
      <dgm:prSet presAssocID="{F39CE2D4-FEF8-4158-84F3-E6D428C71AF2}" presName="hierRoot2" presStyleCnt="0"/>
      <dgm:spPr/>
    </dgm:pt>
    <dgm:pt modelId="{953A20EA-6717-401B-8C08-978256E64E9D}" type="pres">
      <dgm:prSet presAssocID="{F39CE2D4-FEF8-4158-84F3-E6D428C71AF2}" presName="composite2" presStyleCnt="0"/>
      <dgm:spPr/>
    </dgm:pt>
    <dgm:pt modelId="{2858C5B8-F85A-4F0C-881D-5CE5A3A01E65}" type="pres">
      <dgm:prSet presAssocID="{F39CE2D4-FEF8-4158-84F3-E6D428C71AF2}" presName="background2" presStyleLbl="node2" presStyleIdx="0" presStyleCnt="2"/>
      <dgm:spPr>
        <a:solidFill>
          <a:srgbClr val="075075"/>
        </a:solidFill>
      </dgm:spPr>
    </dgm:pt>
    <dgm:pt modelId="{51CC790C-AFA9-4527-A42B-BFD2813AE4FC}" type="pres">
      <dgm:prSet presAssocID="{F39CE2D4-FEF8-4158-84F3-E6D428C71AF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BD37A6-B0C3-4488-A105-3E302F72F75E}" type="pres">
      <dgm:prSet presAssocID="{F39CE2D4-FEF8-4158-84F3-E6D428C71AF2}" presName="hierChild3" presStyleCnt="0"/>
      <dgm:spPr/>
    </dgm:pt>
    <dgm:pt modelId="{8C1930D1-22F4-4564-8E84-948929608A2F}" type="pres">
      <dgm:prSet presAssocID="{2BD5AC4A-3962-47E6-BE5E-F59FAA432AF6}" presName="Name10" presStyleLbl="parChTrans1D2" presStyleIdx="1" presStyleCnt="2"/>
      <dgm:spPr/>
      <dgm:t>
        <a:bodyPr/>
        <a:lstStyle/>
        <a:p>
          <a:endParaRPr lang="el-GR"/>
        </a:p>
      </dgm:t>
    </dgm:pt>
    <dgm:pt modelId="{ADD9BEF8-F6B8-4B7B-8188-224F14CBDE2B}" type="pres">
      <dgm:prSet presAssocID="{C02DD048-46FD-4778-9C3A-DEB18F752BB3}" presName="hierRoot2" presStyleCnt="0"/>
      <dgm:spPr/>
    </dgm:pt>
    <dgm:pt modelId="{AC669553-4842-4BC7-91EA-D666B66F3B93}" type="pres">
      <dgm:prSet presAssocID="{C02DD048-46FD-4778-9C3A-DEB18F752BB3}" presName="composite2" presStyleCnt="0"/>
      <dgm:spPr/>
    </dgm:pt>
    <dgm:pt modelId="{B0FC1B44-ACD5-4609-8316-8EAE8A9BAD2A}" type="pres">
      <dgm:prSet presAssocID="{C02DD048-46FD-4778-9C3A-DEB18F752BB3}" presName="background2" presStyleLbl="node2" presStyleIdx="1" presStyleCnt="2"/>
      <dgm:spPr>
        <a:solidFill>
          <a:srgbClr val="075075"/>
        </a:solidFill>
      </dgm:spPr>
    </dgm:pt>
    <dgm:pt modelId="{C81ECC28-325B-449A-B628-6860A78597F1}" type="pres">
      <dgm:prSet presAssocID="{C02DD048-46FD-4778-9C3A-DEB18F752BB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B4D48DE-CC6B-4FBB-8E25-54F16D46A851}" type="pres">
      <dgm:prSet presAssocID="{C02DD048-46FD-4778-9C3A-DEB18F752BB3}" presName="hierChild3" presStyleCnt="0"/>
      <dgm:spPr/>
    </dgm:pt>
  </dgm:ptLst>
  <dgm:cxnLst>
    <dgm:cxn modelId="{89FE1C33-B1BE-4EE8-9998-5C47BE613AC3}" srcId="{A98A6FE1-B0C5-483A-B274-69CA7CC9A486}" destId="{F39CE2D4-FEF8-4158-84F3-E6D428C71AF2}" srcOrd="0" destOrd="0" parTransId="{F68F2A5B-D0B0-4969-8FF2-98C09893EAA1}" sibTransId="{DFBF6D8C-35AF-40F8-8198-1DCA699E0F79}"/>
    <dgm:cxn modelId="{A2EC7448-40B4-4D39-9A50-F1DD7F847A15}" type="presOf" srcId="{F39CE2D4-FEF8-4158-84F3-E6D428C71AF2}" destId="{51CC790C-AFA9-4527-A42B-BFD2813AE4FC}" srcOrd="0" destOrd="0" presId="urn:microsoft.com/office/officeart/2005/8/layout/hierarchy1"/>
    <dgm:cxn modelId="{38E942DC-C041-41EB-831C-E4F8BC320E81}" type="presOf" srcId="{A98A6FE1-B0C5-483A-B274-69CA7CC9A486}" destId="{ED904C99-8EFE-4BC7-A83C-6C3454BEC78F}" srcOrd="0" destOrd="0" presId="urn:microsoft.com/office/officeart/2005/8/layout/hierarchy1"/>
    <dgm:cxn modelId="{239C62AA-7CE2-4887-973D-344C234DFAD8}" srcId="{A98A6FE1-B0C5-483A-B274-69CA7CC9A486}" destId="{C02DD048-46FD-4778-9C3A-DEB18F752BB3}" srcOrd="1" destOrd="0" parTransId="{2BD5AC4A-3962-47E6-BE5E-F59FAA432AF6}" sibTransId="{3535A9CD-DA71-431D-A3C1-44A2CEC5BD5E}"/>
    <dgm:cxn modelId="{A129A488-A3CF-4E5F-876D-9B123EA5BD14}" type="presOf" srcId="{F68F2A5B-D0B0-4969-8FF2-98C09893EAA1}" destId="{75095670-7CFA-47B4-B135-0536869CC8FA}" srcOrd="0" destOrd="0" presId="urn:microsoft.com/office/officeart/2005/8/layout/hierarchy1"/>
    <dgm:cxn modelId="{8FA9D6B8-03F2-441A-ABE0-EFFCF07E2A46}" srcId="{B6A6EDCE-EBE0-4D01-AEE8-669122234608}" destId="{A98A6FE1-B0C5-483A-B274-69CA7CC9A486}" srcOrd="0" destOrd="0" parTransId="{044D591F-A752-4507-989B-2DAE33455AA6}" sibTransId="{4CD4ACDA-BACB-449A-8495-E5CB6042055B}"/>
    <dgm:cxn modelId="{06C2F90C-D731-473A-A20C-7D96BA6006C3}" type="presOf" srcId="{C02DD048-46FD-4778-9C3A-DEB18F752BB3}" destId="{C81ECC28-325B-449A-B628-6860A78597F1}" srcOrd="0" destOrd="0" presId="urn:microsoft.com/office/officeart/2005/8/layout/hierarchy1"/>
    <dgm:cxn modelId="{9B323616-B5D5-4A95-BF86-9FB2661688AF}" type="presOf" srcId="{2BD5AC4A-3962-47E6-BE5E-F59FAA432AF6}" destId="{8C1930D1-22F4-4564-8E84-948929608A2F}" srcOrd="0" destOrd="0" presId="urn:microsoft.com/office/officeart/2005/8/layout/hierarchy1"/>
    <dgm:cxn modelId="{41C654EE-E6FB-4BED-8485-B0E97D00CCEA}" type="presOf" srcId="{B6A6EDCE-EBE0-4D01-AEE8-669122234608}" destId="{40897877-0B8D-4DFF-85A6-13D52D775F37}" srcOrd="0" destOrd="0" presId="urn:microsoft.com/office/officeart/2005/8/layout/hierarchy1"/>
    <dgm:cxn modelId="{AFE75BF6-F59D-4898-B8FE-7610550CC738}" type="presParOf" srcId="{40897877-0B8D-4DFF-85A6-13D52D775F37}" destId="{87982C78-25DF-4166-A67B-62EE04E10FA4}" srcOrd="0" destOrd="0" presId="urn:microsoft.com/office/officeart/2005/8/layout/hierarchy1"/>
    <dgm:cxn modelId="{66F2DA3F-B1A0-4923-8406-385F93A35F9E}" type="presParOf" srcId="{87982C78-25DF-4166-A67B-62EE04E10FA4}" destId="{E0529D91-D900-45BF-9501-B1F364F61600}" srcOrd="0" destOrd="0" presId="urn:microsoft.com/office/officeart/2005/8/layout/hierarchy1"/>
    <dgm:cxn modelId="{49AF56DF-B082-4693-9FE4-9E7B84F4A35E}" type="presParOf" srcId="{E0529D91-D900-45BF-9501-B1F364F61600}" destId="{BEB0FE00-58EF-4DAD-B328-C799F9D0BDB2}" srcOrd="0" destOrd="0" presId="urn:microsoft.com/office/officeart/2005/8/layout/hierarchy1"/>
    <dgm:cxn modelId="{5477EDCD-940A-47E8-9B07-E783D89D6D97}" type="presParOf" srcId="{E0529D91-D900-45BF-9501-B1F364F61600}" destId="{ED904C99-8EFE-4BC7-A83C-6C3454BEC78F}" srcOrd="1" destOrd="0" presId="urn:microsoft.com/office/officeart/2005/8/layout/hierarchy1"/>
    <dgm:cxn modelId="{FB9CC169-D857-4BC2-8ACB-6A020BEECD0A}" type="presParOf" srcId="{87982C78-25DF-4166-A67B-62EE04E10FA4}" destId="{AF754321-14BD-488E-AC86-87E3B092C766}" srcOrd="1" destOrd="0" presId="urn:microsoft.com/office/officeart/2005/8/layout/hierarchy1"/>
    <dgm:cxn modelId="{108F6025-89FD-49F3-BCB7-D8D64C67D594}" type="presParOf" srcId="{AF754321-14BD-488E-AC86-87E3B092C766}" destId="{75095670-7CFA-47B4-B135-0536869CC8FA}" srcOrd="0" destOrd="0" presId="urn:microsoft.com/office/officeart/2005/8/layout/hierarchy1"/>
    <dgm:cxn modelId="{B8B3DA27-BBD4-4320-B8D2-80EB10A986E0}" type="presParOf" srcId="{AF754321-14BD-488E-AC86-87E3B092C766}" destId="{30185DB2-7DDA-4452-81EB-6FC86824E462}" srcOrd="1" destOrd="0" presId="urn:microsoft.com/office/officeart/2005/8/layout/hierarchy1"/>
    <dgm:cxn modelId="{221A55FD-99BE-49B8-96AE-B682ECA1F000}" type="presParOf" srcId="{30185DB2-7DDA-4452-81EB-6FC86824E462}" destId="{953A20EA-6717-401B-8C08-978256E64E9D}" srcOrd="0" destOrd="0" presId="urn:microsoft.com/office/officeart/2005/8/layout/hierarchy1"/>
    <dgm:cxn modelId="{829687D7-5A44-4367-B8A0-36438EF55750}" type="presParOf" srcId="{953A20EA-6717-401B-8C08-978256E64E9D}" destId="{2858C5B8-F85A-4F0C-881D-5CE5A3A01E65}" srcOrd="0" destOrd="0" presId="urn:microsoft.com/office/officeart/2005/8/layout/hierarchy1"/>
    <dgm:cxn modelId="{82479A87-1C2E-4216-9DF3-EEFA57864934}" type="presParOf" srcId="{953A20EA-6717-401B-8C08-978256E64E9D}" destId="{51CC790C-AFA9-4527-A42B-BFD2813AE4FC}" srcOrd="1" destOrd="0" presId="urn:microsoft.com/office/officeart/2005/8/layout/hierarchy1"/>
    <dgm:cxn modelId="{DB4476C8-A7C7-4593-A7F5-486A8AC09D1D}" type="presParOf" srcId="{30185DB2-7DDA-4452-81EB-6FC86824E462}" destId="{F7BD37A6-B0C3-4488-A105-3E302F72F75E}" srcOrd="1" destOrd="0" presId="urn:microsoft.com/office/officeart/2005/8/layout/hierarchy1"/>
    <dgm:cxn modelId="{CC931A0B-781B-4BF1-9157-EF3839864626}" type="presParOf" srcId="{AF754321-14BD-488E-AC86-87E3B092C766}" destId="{8C1930D1-22F4-4564-8E84-948929608A2F}" srcOrd="2" destOrd="0" presId="urn:microsoft.com/office/officeart/2005/8/layout/hierarchy1"/>
    <dgm:cxn modelId="{844F5E59-C7E0-495E-B727-3AABE0BB1C1D}" type="presParOf" srcId="{AF754321-14BD-488E-AC86-87E3B092C766}" destId="{ADD9BEF8-F6B8-4B7B-8188-224F14CBDE2B}" srcOrd="3" destOrd="0" presId="urn:microsoft.com/office/officeart/2005/8/layout/hierarchy1"/>
    <dgm:cxn modelId="{C3A54C22-737E-4919-8036-6C2A20BA47A9}" type="presParOf" srcId="{ADD9BEF8-F6B8-4B7B-8188-224F14CBDE2B}" destId="{AC669553-4842-4BC7-91EA-D666B66F3B93}" srcOrd="0" destOrd="0" presId="urn:microsoft.com/office/officeart/2005/8/layout/hierarchy1"/>
    <dgm:cxn modelId="{6EB8C517-701C-48EB-83E5-FAA5F36B3441}" type="presParOf" srcId="{AC669553-4842-4BC7-91EA-D666B66F3B93}" destId="{B0FC1B44-ACD5-4609-8316-8EAE8A9BAD2A}" srcOrd="0" destOrd="0" presId="urn:microsoft.com/office/officeart/2005/8/layout/hierarchy1"/>
    <dgm:cxn modelId="{3438C57A-AFC3-47E1-96A7-2C31847BC04B}" type="presParOf" srcId="{AC669553-4842-4BC7-91EA-D666B66F3B93}" destId="{C81ECC28-325B-449A-B628-6860A78597F1}" srcOrd="1" destOrd="0" presId="urn:microsoft.com/office/officeart/2005/8/layout/hierarchy1"/>
    <dgm:cxn modelId="{346B7FD6-C40E-4925-84B2-433841EF87BE}" type="presParOf" srcId="{ADD9BEF8-F6B8-4B7B-8188-224F14CBDE2B}" destId="{6B4D48DE-CC6B-4FBB-8E25-54F16D46A8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930D1-22F4-4564-8E84-948929608A2F}">
      <dsp:nvSpPr>
        <dsp:cNvPr id="0" name=""/>
        <dsp:cNvSpPr/>
      </dsp:nvSpPr>
      <dsp:spPr>
        <a:xfrm>
          <a:off x="3193501" y="1631533"/>
          <a:ext cx="1567837" cy="74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478"/>
              </a:lnTo>
              <a:lnTo>
                <a:pt x="1567837" y="508478"/>
              </a:lnTo>
              <a:lnTo>
                <a:pt x="1567837" y="746148"/>
              </a:lnTo>
            </a:path>
          </a:pathLst>
        </a:custGeom>
        <a:noFill/>
        <a:ln w="25400" cap="flat" cmpd="sng" algn="ctr">
          <a:solidFill>
            <a:srgbClr val="07507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95670-7CFA-47B4-B135-0536869CC8FA}">
      <dsp:nvSpPr>
        <dsp:cNvPr id="0" name=""/>
        <dsp:cNvSpPr/>
      </dsp:nvSpPr>
      <dsp:spPr>
        <a:xfrm>
          <a:off x="1625664" y="1631533"/>
          <a:ext cx="1567837" cy="746148"/>
        </a:xfrm>
        <a:custGeom>
          <a:avLst/>
          <a:gdLst/>
          <a:ahLst/>
          <a:cxnLst/>
          <a:rect l="0" t="0" r="0" b="0"/>
          <a:pathLst>
            <a:path>
              <a:moveTo>
                <a:pt x="1567837" y="0"/>
              </a:moveTo>
              <a:lnTo>
                <a:pt x="1567837" y="508478"/>
              </a:lnTo>
              <a:lnTo>
                <a:pt x="0" y="508478"/>
              </a:lnTo>
              <a:lnTo>
                <a:pt x="0" y="746148"/>
              </a:lnTo>
            </a:path>
          </a:pathLst>
        </a:custGeom>
        <a:noFill/>
        <a:ln w="25400" cap="flat" cmpd="sng" algn="ctr">
          <a:solidFill>
            <a:srgbClr val="07507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0FE00-58EF-4DAD-B328-C799F9D0BDB2}">
      <dsp:nvSpPr>
        <dsp:cNvPr id="0" name=""/>
        <dsp:cNvSpPr/>
      </dsp:nvSpPr>
      <dsp:spPr>
        <a:xfrm>
          <a:off x="1910725" y="2408"/>
          <a:ext cx="2565551" cy="1629125"/>
        </a:xfrm>
        <a:prstGeom prst="roundRect">
          <a:avLst>
            <a:gd name="adj" fmla="val 10000"/>
          </a:avLst>
        </a:prstGeom>
        <a:solidFill>
          <a:srgbClr val="0750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04C99-8EFE-4BC7-A83C-6C3454BEC78F}">
      <dsp:nvSpPr>
        <dsp:cNvPr id="0" name=""/>
        <dsp:cNvSpPr/>
      </dsp:nvSpPr>
      <dsp:spPr>
        <a:xfrm>
          <a:off x="2195786" y="273216"/>
          <a:ext cx="2565551" cy="162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750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Οδοντική Προσθετική</a:t>
          </a:r>
          <a:endParaRPr lang="el-GR" sz="2400" b="1" kern="1200" dirty="0"/>
        </a:p>
      </dsp:txBody>
      <dsp:txXfrm>
        <a:off x="2243501" y="320931"/>
        <a:ext cx="2470121" cy="1533695"/>
      </dsp:txXfrm>
    </dsp:sp>
    <dsp:sp modelId="{2858C5B8-F85A-4F0C-881D-5CE5A3A01E65}">
      <dsp:nvSpPr>
        <dsp:cNvPr id="0" name=""/>
        <dsp:cNvSpPr/>
      </dsp:nvSpPr>
      <dsp:spPr>
        <a:xfrm>
          <a:off x="342888" y="2377681"/>
          <a:ext cx="2565551" cy="1629125"/>
        </a:xfrm>
        <a:prstGeom prst="roundRect">
          <a:avLst>
            <a:gd name="adj" fmla="val 10000"/>
          </a:avLst>
        </a:prstGeom>
        <a:solidFill>
          <a:srgbClr val="0750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C790C-AFA9-4527-A42B-BFD2813AE4FC}">
      <dsp:nvSpPr>
        <dsp:cNvPr id="0" name=""/>
        <dsp:cNvSpPr/>
      </dsp:nvSpPr>
      <dsp:spPr>
        <a:xfrm>
          <a:off x="627949" y="2648490"/>
          <a:ext cx="2565551" cy="162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750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Κινητή Προσθετική</a:t>
          </a:r>
          <a:endParaRPr lang="el-GR" sz="2400" b="1" kern="1200" dirty="0"/>
        </a:p>
      </dsp:txBody>
      <dsp:txXfrm>
        <a:off x="675664" y="2696205"/>
        <a:ext cx="2470121" cy="1533695"/>
      </dsp:txXfrm>
    </dsp:sp>
    <dsp:sp modelId="{B0FC1B44-ACD5-4609-8316-8EAE8A9BAD2A}">
      <dsp:nvSpPr>
        <dsp:cNvPr id="0" name=""/>
        <dsp:cNvSpPr/>
      </dsp:nvSpPr>
      <dsp:spPr>
        <a:xfrm>
          <a:off x="3478562" y="2377681"/>
          <a:ext cx="2565551" cy="1629125"/>
        </a:xfrm>
        <a:prstGeom prst="roundRect">
          <a:avLst>
            <a:gd name="adj" fmla="val 10000"/>
          </a:avLst>
        </a:prstGeom>
        <a:solidFill>
          <a:srgbClr val="0750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ECC28-325B-449A-B628-6860A78597F1}">
      <dsp:nvSpPr>
        <dsp:cNvPr id="0" name=""/>
        <dsp:cNvSpPr/>
      </dsp:nvSpPr>
      <dsp:spPr>
        <a:xfrm>
          <a:off x="3763623" y="2648490"/>
          <a:ext cx="2565551" cy="162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750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Ακίνητη Προσθετική</a:t>
          </a:r>
          <a:endParaRPr lang="el-GR" sz="2400" b="1" kern="1200" dirty="0"/>
        </a:p>
      </dsp:txBody>
      <dsp:txXfrm>
        <a:off x="3811338" y="2696205"/>
        <a:ext cx="2470121" cy="1533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1A830F-BDF2-4B14-918D-9FED6EDDDDAC}" type="slidenum">
              <a:rPr lang="el-GR" altLang="el-GR" sz="1300"/>
              <a:pPr eaLnBrk="1" hangingPunct="1"/>
              <a:t>14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328636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E541C3-7086-469D-8E46-0E595A258058}" type="slidenum">
              <a:rPr lang="el-GR" altLang="el-GR" sz="1300"/>
              <a:pPr eaLnBrk="1" hangingPunct="1"/>
              <a:t>15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385869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8BD682-1A99-445E-9E48-E7A956FE389A}" type="slidenum">
              <a:rPr lang="el-GR" altLang="el-GR" sz="1300"/>
              <a:pPr eaLnBrk="1" hangingPunct="1"/>
              <a:t>16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20452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E43271-A75E-4AAB-945A-A049F313641C}" type="slidenum">
              <a:rPr lang="el-GR" altLang="el-GR" sz="1300"/>
              <a:pPr eaLnBrk="1" hangingPunct="1"/>
              <a:t>17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197664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862597-9AC0-4824-BFEA-459696A8EB7D}" type="slidenum">
              <a:rPr lang="el-GR" altLang="el-GR" sz="1300"/>
              <a:pPr eaLnBrk="1" hangingPunct="1"/>
              <a:t>18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224129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38EE25-41C9-413A-8A2E-B250BABF23BD}" type="slidenum">
              <a:rPr lang="el-GR" altLang="el-GR" sz="1300"/>
              <a:pPr eaLnBrk="1" hangingPunct="1"/>
              <a:t>19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4175776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9290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66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1E83FE-C4B0-43AD-BCB8-6E9C8477F128}" type="slidenum">
              <a:rPr lang="el-GR" altLang="el-GR" sz="1300"/>
              <a:pPr eaLnBrk="1" hangingPunct="1"/>
              <a:t>8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269762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D0B492-9625-415D-8424-CF57091D9A5F}" type="slidenum">
              <a:rPr lang="el-GR" altLang="el-GR" sz="1300"/>
              <a:pPr eaLnBrk="1" hangingPunct="1"/>
              <a:t>9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264047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583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CC0402-A13D-401E-9E74-C4DB0C848E30}" type="slidenum">
              <a:rPr lang="el-GR" altLang="el-GR" sz="1300"/>
              <a:pPr eaLnBrk="1" hangingPunct="1"/>
              <a:t>11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166468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AD7231-3748-4A7C-849B-E1E7941F9DF5}" type="slidenum">
              <a:rPr lang="el-GR" altLang="el-GR" sz="1300"/>
              <a:pPr eaLnBrk="1" hangingPunct="1"/>
              <a:t>12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173777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6A97EA-A613-41CE-AB78-1C84E2E6DFC3}" type="slidenum">
              <a:rPr lang="el-GR" altLang="el-GR" sz="1300"/>
              <a:pPr eaLnBrk="1" hangingPunct="1"/>
              <a:t>13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76496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49CA-991D-4597-8798-10965769264F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29964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5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3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7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5075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8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0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9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4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1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7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9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4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1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3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0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75075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5075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116632"/>
            <a:ext cx="8496944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750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Ακίνητη Προσθετική Ι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</a:t>
            </a:r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1200"/>
              </a:spcAft>
            </a:pPr>
            <a:r>
              <a:rPr lang="el-GR" sz="3100" b="1" dirty="0" smtClean="0"/>
              <a:t>Ενότητα </a:t>
            </a:r>
            <a:r>
              <a:rPr lang="en-US" sz="3100" b="1" dirty="0" smtClean="0"/>
              <a:t>1</a:t>
            </a:r>
            <a:r>
              <a:rPr lang="el-GR" sz="3100" dirty="0" smtClean="0"/>
              <a:t>:</a:t>
            </a:r>
            <a:r>
              <a:rPr lang="en-US" sz="3100" dirty="0" smtClean="0"/>
              <a:t> </a:t>
            </a:r>
            <a:r>
              <a:rPr lang="el-GR" sz="3100" dirty="0">
                <a:solidFill>
                  <a:sysClr val="windowText" lastClr="000000"/>
                </a:solidFill>
              </a:rPr>
              <a:t>Η εργαστηριακή διαδικασία στην Ακίνητη Προσθετική</a:t>
            </a:r>
            <a:endParaRPr lang="en-US" sz="310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sz="2800" dirty="0">
                <a:solidFill>
                  <a:sysClr val="windowText" lastClr="000000"/>
                </a:solidFill>
              </a:rPr>
              <a:t>Αριστείδης Γαλιατσάτος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ysClr val="windowText" lastClr="000000"/>
                </a:solidFill>
              </a:rPr>
              <a:t>DDs, Dr Dent. </a:t>
            </a:r>
            <a:r>
              <a:rPr lang="el-GR" sz="2800" dirty="0">
                <a:solidFill>
                  <a:sysClr val="windowText" lastClr="000000"/>
                </a:solidFill>
              </a:rPr>
              <a:t>Επίκουρος  Καθηγητής ΤΕΙ Αθήνας</a:t>
            </a:r>
          </a:p>
          <a:p>
            <a:pPr fontAlgn="auto">
              <a:spcAft>
                <a:spcPts val="0"/>
              </a:spcAft>
            </a:pPr>
            <a:r>
              <a:rPr lang="el-GR" sz="2800" dirty="0">
                <a:solidFill>
                  <a:sysClr val="windowText" lastClr="000000"/>
                </a:solidFill>
              </a:rPr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8428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 bwMode="auto">
          <a:xfrm>
            <a:off x="539552" y="1340768"/>
            <a:ext cx="4244103" cy="2676521"/>
          </a:xfrm>
          <a:prstGeom prst="snip2DiagRect">
            <a:avLst>
              <a:gd name="adj1" fmla="val 2083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104456" cy="2622292"/>
          </a:xfrm>
          <a:prstGeom prst="snip2DiagRect">
            <a:avLst>
              <a:gd name="adj1" fmla="val 2025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Επένθετο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619672" y="4221088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Αδάμ Α., Δρούκας Β.  Στοιχεία ακινήτου οδοντικής προσθετικής. Εκδόσεις Παρισιάνος, Αθήνα 1981</a:t>
            </a:r>
            <a:endParaRPr lang="el-GR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Επένθετα </a:t>
            </a:r>
            <a:endParaRPr lang="en-GB" b="1" dirty="0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952875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4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6792"/>
            <a:ext cx="62484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669631" y="5858990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Αριστείδης Γαλιατσάτος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7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5589" r="13792"/>
          <a:stretch/>
        </p:blipFill>
        <p:spPr bwMode="auto">
          <a:xfrm>
            <a:off x="1187624" y="1544302"/>
            <a:ext cx="6552728" cy="389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Ολική χυτή στεφάνη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405472" y="5949280"/>
            <a:ext cx="4182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100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50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8606" r="2816"/>
          <a:stretch/>
        </p:blipFill>
        <p:spPr bwMode="auto">
          <a:xfrm>
            <a:off x="1774032" y="1844824"/>
            <a:ext cx="5616624" cy="346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66936" y="547519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Στεφάνη ολική χυτή με επικάλυψη (</a:t>
            </a:r>
            <a:r>
              <a:rPr lang="en-US" dirty="0" smtClean="0"/>
              <a:t>veneer)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95736" y="569851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latin typeface="+mn-lt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1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3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86048"/>
              </p:ext>
            </p:extLst>
          </p:nvPr>
        </p:nvGraphicFramePr>
        <p:xfrm>
          <a:off x="1907704" y="1844824"/>
          <a:ext cx="5544616" cy="41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Διαφάνεια" r:id="rId4" imgW="4572000" imgH="3429000" progId="PowerPoint.Slide.8">
                  <p:embed/>
                </p:oleObj>
              </mc:Choice>
              <mc:Fallback>
                <p:oleObj name="Διαφάνεια" r:id="rId4" imgW="4572000" imgH="3429000" progId="PowerPoint.Slide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844824"/>
                        <a:ext cx="5544616" cy="4158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30415" y="325853"/>
            <a:ext cx="8229600" cy="908720"/>
          </a:xfrm>
        </p:spPr>
        <p:txBody>
          <a:bodyPr/>
          <a:lstStyle/>
          <a:p>
            <a:r>
              <a:rPr lang="el-GR" dirty="0" smtClean="0"/>
              <a:t>Ολική ακρυλική στεφάνη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259215" y="61801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100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86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414338" y="3095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3" r="3935"/>
          <a:stretch/>
        </p:blipFill>
        <p:spPr bwMode="auto">
          <a:xfrm>
            <a:off x="1787352" y="1369608"/>
            <a:ext cx="5832648" cy="41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Μέταλλοκεραμική στεφάνη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286000" y="60120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100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36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414338" y="3095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1" r="38463"/>
          <a:stretch/>
        </p:blipFill>
        <p:spPr bwMode="auto">
          <a:xfrm>
            <a:off x="2411760" y="1344823"/>
            <a:ext cx="4572000" cy="40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Ολοκεραμική στεφάνη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411760" y="560599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100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89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414338" y="3095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2" r="25411"/>
          <a:stretch/>
        </p:blipFill>
        <p:spPr bwMode="auto">
          <a:xfrm>
            <a:off x="1835696" y="1902438"/>
            <a:ext cx="5328592" cy="35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Τηλεσκοπική στεφάνη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577672" y="5814476"/>
            <a:ext cx="6075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100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1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~1\9AFF~1\LOCALS~1\Temp\\msotw9_tem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23397"/>
            <a:ext cx="2799782" cy="572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1385"/>
            <a:ext cx="358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Στεφάνη 4/5 και 3/4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 rot="-5400000">
            <a:off x="5473234" y="3179265"/>
            <a:ext cx="5541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Calibri"/>
              </a:rPr>
              <a:t>© Αδάμ Α., Δρούκας Β.  Στοιχεία ακινήτου οδοντικής προσθετικής. Εκδόσεις Παρισιάνος, Αθήνα 1981</a:t>
            </a:r>
            <a:endParaRPr lang="el-GR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2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~1\9AFF~1\LOCALS~1\Temp\\msotw9_tem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52998"/>
            <a:ext cx="3175992" cy="52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Στεφάνη </a:t>
            </a:r>
            <a:r>
              <a:rPr lang="el-GR" dirty="0" smtClean="0"/>
              <a:t>4/5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156176" y="5949280"/>
            <a:ext cx="2426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rgbClr val="595959"/>
                </a:solidFill>
                <a:latin typeface="Calibri"/>
              </a:rPr>
              <a:t>© Αδάμ Α., Δρούκας Β.  Στοιχεία ακινήτου οδοντικής προσθετικής. Εκδόσεις Παρισιάνος, Αθήνα </a:t>
            </a:r>
            <a:r>
              <a:rPr lang="el-GR" sz="1200" dirty="0" smtClean="0">
                <a:solidFill>
                  <a:srgbClr val="595959"/>
                </a:solidFill>
                <a:latin typeface="Calibri"/>
              </a:rPr>
              <a:t>1981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929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Οδοντική προσθετική</a:t>
            </a:r>
            <a:endParaRPr lang="el-GR" dirty="0"/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1518696704"/>
              </p:ext>
            </p:extLst>
          </p:nvPr>
        </p:nvGraphicFramePr>
        <p:xfrm>
          <a:off x="1259632" y="1340768"/>
          <a:ext cx="667206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9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Χυτή ανασύσταση μύλης με άξονα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411760" y="4653136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 Αυτοέκδοση. Αθήνα 2004.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5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b="1" dirty="0" smtClean="0"/>
              <a:t>Κλινικά στάδια κατασκευής</a:t>
            </a:r>
            <a:endParaRPr lang="en-GB" altLang="el-GR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41984" y="1628800"/>
            <a:ext cx="7355160" cy="5040560"/>
          </a:xfrm>
        </p:spPr>
        <p:txBody>
          <a:bodyPr>
            <a:normAutofit/>
          </a:bodyPr>
          <a:lstStyle/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Λήψη ιατρικού ιστορικού,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Ενδοστοματική εξέταση του ασθενούς,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Ακτινογραφικός έλεγχος των δοντιών,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Διάγνωση και σχέδιο θεραπείας,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Ιατρικές πράξεις που κρίνονται απαραίτητες,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Λήψη τελικού αποτυπώματος.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38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Εργαστηριακά στάδια κατασκευής</a:t>
            </a:r>
            <a:endParaRPr lang="en-GB" altLang="el-GR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498352"/>
            <a:ext cx="6768752" cy="5040560"/>
          </a:xfrm>
        </p:spPr>
        <p:txBody>
          <a:bodyPr>
            <a:normAutofit/>
          </a:bodyPr>
          <a:lstStyle/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Κατασκευή εκμαγείου εργασίας και ανάρτηση στον αρθρωτήρα,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Διαμόρφωση κέρινου ομοιώματος,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Τοποθέτηση αγωγών χύτευσης,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Επένδυση με πυρόχωμα,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Αποκήρωση και προθέρμανση,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Χύτευση,</a:t>
            </a:r>
          </a:p>
          <a:p>
            <a:pPr marL="609600" indent="-609600" eaLnBrk="1" hangingPunct="1">
              <a:spcBef>
                <a:spcPts val="1200"/>
              </a:spcBef>
              <a:buClr>
                <a:srgbClr val="075075"/>
              </a:buClr>
              <a:buFont typeface="Wingdings" pitchFamily="2" charset="2"/>
              <a:buAutoNum type="arabicPeriod"/>
            </a:pPr>
            <a:r>
              <a:rPr lang="el-GR" altLang="el-GR" sz="2400" dirty="0" smtClean="0"/>
              <a:t>Λείανση και στίλβωση του χυτού.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5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32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Αριστείδης Γαλιατσάτος 2014. Αριστείδης Γαλιατσάτος. «Ακίνητη Προσθετική Ι (Θ).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>
                <a:solidFill>
                  <a:sysClr val="windowText" lastClr="000000"/>
                </a:solidFill>
              </a:rPr>
              <a:t>Η εργαστηριακή διαδικασία στην Ακίνητη Προσθετική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052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9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87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Αδάμ Α., Δρούκας Β.  Στοιχεία ακινήτου οδοντικής προσθετικής. Εκδόσεις Παρισιάνος, Αθήνα 1981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el-GR" sz="2000" dirty="0" smtClean="0"/>
              <a:t>Ανδριτσάκης </a:t>
            </a:r>
            <a:r>
              <a:rPr lang="el-GR" sz="2000" dirty="0"/>
              <a:t>Δ. Ακίνητη επανορθωτική προσθετική. Εκδόσεις Ζαχαρόπουλος, Αθήνα, 2002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Δημητροπούλου </a:t>
            </a:r>
            <a:r>
              <a:rPr lang="el-GR" sz="2000" dirty="0"/>
              <a:t>Ε. Η εργαστηριακή διαδικασία στην Ακίνητη </a:t>
            </a:r>
            <a:r>
              <a:rPr lang="el-GR" sz="2000" dirty="0" smtClean="0"/>
              <a:t>Προσθετική. Αυτοέκδοση</a:t>
            </a:r>
            <a:r>
              <a:rPr lang="el-GR" sz="2000" dirty="0"/>
              <a:t>. </a:t>
            </a:r>
            <a:r>
              <a:rPr lang="el-GR" sz="2000" dirty="0" smtClean="0"/>
              <a:t>Αθήνα 2004</a:t>
            </a:r>
            <a:r>
              <a:rPr lang="el-GR" sz="2000" dirty="0"/>
              <a:t>. 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51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b="1" dirty="0" smtClean="0"/>
              <a:t>Αιτίες απώλειας δοντιών</a:t>
            </a:r>
            <a:endParaRPr lang="en-GB" altLang="el-GR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075240" cy="5040560"/>
          </a:xfrm>
        </p:spPr>
        <p:txBody>
          <a:bodyPr>
            <a:normAutofit/>
          </a:bodyPr>
          <a:lstStyle/>
          <a:p>
            <a:pPr marL="360000" indent="-468000"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Η τερηδόνα και οι περιοδοντοπάθειες,</a:t>
            </a:r>
          </a:p>
          <a:p>
            <a:pPr marL="360000" indent="-468000"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Η πλημμελής τήρηση των κανόνων στοματικής υγιεινής,</a:t>
            </a:r>
          </a:p>
          <a:p>
            <a:pPr marL="360000" indent="-468000"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Οι κακές διατροφικές συνήθειες,</a:t>
            </a:r>
          </a:p>
          <a:p>
            <a:pPr marL="360000" indent="-468000"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Τυχαίοι τραυματισμοί,</a:t>
            </a:r>
          </a:p>
          <a:p>
            <a:pPr marL="360000" indent="-468000"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Οι έξεις και  η κληρονομική προδιάθεση,</a:t>
            </a:r>
          </a:p>
          <a:p>
            <a:pPr marL="360000" indent="-468000"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Γενικότερες σωματικές και ψυχικές νόσοι.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3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b="1" dirty="0" smtClean="0"/>
              <a:t>Μορφές απώλειας δοντιών</a:t>
            </a:r>
            <a:endParaRPr lang="en-GB" altLang="el-GR" b="1" dirty="0" smtClean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331640" y="1664922"/>
            <a:ext cx="735516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Clr>
                <a:srgbClr val="075075"/>
              </a:buClr>
              <a:buFont typeface="Wingdings" pitchFamily="2" charset="2"/>
              <a:buChar char="ü"/>
            </a:pPr>
            <a:r>
              <a:rPr lang="el-GR" altLang="el-GR" sz="2400" dirty="0" smtClean="0"/>
              <a:t>Τμήμα της μύλης ενός δοντιού,</a:t>
            </a:r>
          </a:p>
          <a:p>
            <a:pPr eaLnBrk="1" hangingPunct="1">
              <a:lnSpc>
                <a:spcPct val="170000"/>
              </a:lnSpc>
              <a:buClr>
                <a:srgbClr val="075075"/>
              </a:buClr>
              <a:buFont typeface="Wingdings" pitchFamily="2" charset="2"/>
              <a:buChar char="ü"/>
            </a:pPr>
            <a:r>
              <a:rPr lang="el-GR" altLang="el-GR" sz="2400" dirty="0" smtClean="0"/>
              <a:t> Το μεγαλύτερο μέρος της μύλης του,</a:t>
            </a:r>
          </a:p>
          <a:p>
            <a:pPr eaLnBrk="1" hangingPunct="1">
              <a:lnSpc>
                <a:spcPct val="170000"/>
              </a:lnSpc>
              <a:buClr>
                <a:srgbClr val="075075"/>
              </a:buClr>
              <a:buFont typeface="Wingdings" pitchFamily="2" charset="2"/>
              <a:buChar char="ü"/>
            </a:pPr>
            <a:r>
              <a:rPr lang="el-GR" altLang="el-GR" sz="2400" dirty="0" smtClean="0"/>
              <a:t> Ολοκληρωτική απώλεια ενός ή περισσοτέρων δοντιών.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5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ln w="2857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altLang="el-GR" b="1" dirty="0" smtClean="0">
                <a:latin typeface="+mn-lt"/>
              </a:rPr>
              <a:t>Σκοπός της προσθετικής αποκατάστασης</a:t>
            </a:r>
            <a:endParaRPr lang="en-GB" altLang="el-GR" b="1" dirty="0" smtClean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6854" y="1961456"/>
            <a:ext cx="6851104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Λειτουργικότητα,</a:t>
            </a:r>
          </a:p>
          <a:p>
            <a:pPr eaLnBrk="1" hangingPunct="1">
              <a:lnSpc>
                <a:spcPct val="150000"/>
              </a:lnSpc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Αισθητική,</a:t>
            </a:r>
          </a:p>
          <a:p>
            <a:pPr eaLnBrk="1" hangingPunct="1">
              <a:lnSpc>
                <a:spcPct val="150000"/>
              </a:lnSpc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Ομαλή λειτουργία του στοματογναθικού συστήματος.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6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b="1" dirty="0" smtClean="0"/>
              <a:t>Προϋποθέσεις </a:t>
            </a:r>
            <a:endParaRPr lang="en-GB" altLang="el-GR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Η γενική υγεία του ασθενή, η στοματική του υγεία και η ηλικία του.</a:t>
            </a:r>
          </a:p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Ο αριθμός των απολεσθέντων δοντιών και η θέση τους στο οδοντικό τόξο.</a:t>
            </a:r>
          </a:p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Η κατάσταση των υπολοίπων δοντιών (τερηδόνα, αποτριβές, κατάγματα αποκλίσεις).</a:t>
            </a:r>
          </a:p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Το περιοδόντιο.</a:t>
            </a:r>
          </a:p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Οι συγκλεισιακές σχέσεις.</a:t>
            </a:r>
          </a:p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Η δυνατότητα καλής επικοινωνίας και συνεργασίας με τον ασθενή.</a:t>
            </a:r>
          </a:p>
          <a:p>
            <a:pPr eaLnBrk="1" hangingPunct="1">
              <a:lnSpc>
                <a:spcPct val="90000"/>
              </a:lnSpc>
              <a:buClr>
                <a:srgbClr val="075075"/>
              </a:buClr>
              <a:buFont typeface="Wingdings" pitchFamily="2" charset="2"/>
              <a:buChar char="§"/>
            </a:pPr>
            <a:r>
              <a:rPr lang="el-GR" altLang="el-GR" sz="2400" dirty="0" smtClean="0"/>
              <a:t>Το τελικό κόστος της αποκατάστασης.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38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ln w="2857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Είδη ακίνητων προσθετικών κατασκευών</a:t>
            </a:r>
            <a:endParaRPr lang="en-GB" altLang="el-GR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208912" cy="525658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Ένθετα – επένθετα,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Στεφάνη ολική χυτή,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Στεφάνη ολική χυτή με προστομιακή επικάλυψη,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Στεφάνη ολική ακρυλική,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Στεφάνη μεταλλοκεραμική,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Στεφάνη ολοκεραμική,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Τηλεσκοπική στεφάνη,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Μερικές στεφάνες (3/4 και 4/5),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Χυτός ενδοριζικός άξονας με μυλική ανασύσταση,</a:t>
            </a:r>
          </a:p>
          <a:p>
            <a:pPr eaLnBrk="1" hangingPunct="1"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Γέφυρες.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0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4000" b="1" dirty="0" smtClean="0"/>
              <a:t>Ένθετο </a:t>
            </a:r>
            <a:r>
              <a:rPr lang="el-GR" altLang="el-GR" sz="4000" dirty="0" smtClean="0"/>
              <a:t>ή </a:t>
            </a:r>
            <a:r>
              <a:rPr lang="el-GR" altLang="el-GR" sz="4000" b="1" dirty="0" smtClean="0"/>
              <a:t>ένθετη</a:t>
            </a:r>
            <a:r>
              <a:rPr lang="el-GR" altLang="el-GR" sz="4000" dirty="0" smtClean="0"/>
              <a:t> </a:t>
            </a:r>
            <a:r>
              <a:rPr lang="el-GR" altLang="el-GR" sz="4000" b="1" dirty="0" smtClean="0"/>
              <a:t>έμφραξη</a:t>
            </a:r>
            <a:endParaRPr lang="en-GB" altLang="el-GR" sz="40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4" y="1844824"/>
            <a:ext cx="73914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691272" y="5982268"/>
            <a:ext cx="196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Αριστείδης Γαλιατσάτος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0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397084" cy="2520280"/>
          </a:xfrm>
          <a:prstGeom prst="snip2DiagRect">
            <a:avLst>
              <a:gd name="adj1" fmla="val 2581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Ένθετο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2" y="1252033"/>
            <a:ext cx="3750951" cy="3068960"/>
          </a:xfrm>
          <a:prstGeom prst="snip2DiagRect">
            <a:avLst>
              <a:gd name="adj1" fmla="val 2180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777243" y="5445224"/>
            <a:ext cx="285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 </a:t>
            </a:r>
            <a:endParaRPr lang="el-GR" sz="1200" dirty="0"/>
          </a:p>
          <a:p>
            <a:pPr algn="ctr"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Ανδριτσάκης Δ. Ακίνητη επανορθωτική προσθετική. Εκδόσεις Ζαχαρόπουλος, Αθήνα, 2002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021" y="2708920"/>
            <a:ext cx="222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© Αδάμ Α., Δρούκας Β.  Στοιχεία ακινήτου οδοντικής προσθετικής. Εκδόσεις Παρισιάνος, Αθήνα 1981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5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1186</Words>
  <Application>Microsoft Office PowerPoint</Application>
  <PresentationFormat>Προβολή στην οθόνη (4:3)</PresentationFormat>
  <Paragraphs>192</Paragraphs>
  <Slides>30</Slides>
  <Notes>22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template1</vt:lpstr>
      <vt:lpstr>1_OC_template_updated</vt:lpstr>
      <vt:lpstr>OC_template_updated</vt:lpstr>
      <vt:lpstr>2_OC_template_updated</vt:lpstr>
      <vt:lpstr>Διαφάνεια</vt:lpstr>
      <vt:lpstr>Ακίνητη Προσθετική Ι (Θ)</vt:lpstr>
      <vt:lpstr>Οδοντική προσθετική</vt:lpstr>
      <vt:lpstr>Αιτίες απώλειας δοντιών</vt:lpstr>
      <vt:lpstr>Μορφές απώλειας δοντιών</vt:lpstr>
      <vt:lpstr>Σκοπός της προσθετικής αποκατάστασης</vt:lpstr>
      <vt:lpstr>Προϋποθέσεις </vt:lpstr>
      <vt:lpstr>Είδη ακίνητων προσθετικών κατασκευών</vt:lpstr>
      <vt:lpstr>Ένθετο ή ένθετη έμφραξη</vt:lpstr>
      <vt:lpstr>Ένθετο</vt:lpstr>
      <vt:lpstr>Επένθετο</vt:lpstr>
      <vt:lpstr>Επένθετα </vt:lpstr>
      <vt:lpstr>Ολική χυτή στεφάνη</vt:lpstr>
      <vt:lpstr>Στεφάνη ολική χυτή με επικάλυψη (veneer)</vt:lpstr>
      <vt:lpstr>Ολική ακρυλική στεφάνη</vt:lpstr>
      <vt:lpstr>Μέταλλοκεραμική στεφάνη</vt:lpstr>
      <vt:lpstr>Ολοκεραμική στεφάνη</vt:lpstr>
      <vt:lpstr>Τηλεσκοπική στεφάνη</vt:lpstr>
      <vt:lpstr>Στεφάνη 4/5 και 3/4</vt:lpstr>
      <vt:lpstr>Στεφάνη 4/5</vt:lpstr>
      <vt:lpstr>Χυτή ανασύσταση μύλης με άξονα</vt:lpstr>
      <vt:lpstr>Κλινικά στάδια κατασκευής</vt:lpstr>
      <vt:lpstr>Εργαστηριακά στάδια κατασκευής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42</cp:revision>
  <dcterms:created xsi:type="dcterms:W3CDTF">2013-12-20T07:12:24Z</dcterms:created>
  <dcterms:modified xsi:type="dcterms:W3CDTF">2015-03-09T11:24:18Z</dcterms:modified>
</cp:coreProperties>
</file>