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3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07D171-A6DB-43F4-8701-160BB4FF7116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129539-1484-4CA0-BF47-CE2439B87431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</a:t>
            </a:r>
            <a:r>
              <a:rPr lang="el-GR" sz="2600" dirty="0" err="1"/>
              <a:t>γυαλιστικών</a:t>
            </a:r>
            <a:r>
              <a:rPr lang="el-GR" sz="2600" dirty="0"/>
              <a:t> χειλιών με τη μορφή πομάδας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3:</a:t>
            </a:r>
            <a:r>
              <a:rPr lang="el-GR" sz="2000" dirty="0"/>
              <a:t> Παρασκευή </a:t>
            </a:r>
            <a:r>
              <a:rPr lang="el-GR" sz="2000" dirty="0" err="1"/>
              <a:t>γυαλιστικών</a:t>
            </a:r>
            <a:r>
              <a:rPr lang="el-GR" sz="2000" dirty="0"/>
              <a:t> χειλιών με τη μορφή πομάδας».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err="1"/>
              <a:t>Γυαλιστικά</a:t>
            </a:r>
            <a:r>
              <a:rPr lang="el-GR" sz="2400" dirty="0"/>
              <a:t> χειλιών</a:t>
            </a:r>
            <a:r>
              <a:rPr lang="el-GR" altLang="el-GR" sz="2400" dirty="0"/>
              <a:t>: το καλλυντικό προϊόν που εφαρμόζεται πάνω από το κανονικό κραγιόν </a:t>
            </a:r>
            <a:r>
              <a:rPr lang="el-GR" altLang="el-GR" sz="2400" dirty="0">
                <a:sym typeface="Wingdings" pitchFamily="2" charset="2"/>
              </a:rPr>
              <a:t> Γυαλάδα ή χρήση μόνο </a:t>
            </a:r>
            <a:r>
              <a:rPr lang="el-GR" sz="2400" dirty="0" err="1"/>
              <a:t>γυαλιστικού</a:t>
            </a:r>
            <a:r>
              <a:rPr lang="el-GR" sz="2400" dirty="0"/>
              <a:t> </a:t>
            </a:r>
            <a:r>
              <a:rPr lang="el-GR" sz="2400" dirty="0" smtClean="0"/>
              <a:t>χειλιών.</a:t>
            </a:r>
            <a:endParaRPr lang="el-GR" altLang="el-GR" sz="2400" dirty="0"/>
          </a:p>
          <a:p>
            <a:pPr marL="88900">
              <a:defRPr/>
            </a:pPr>
            <a:r>
              <a:rPr lang="el-GR" altLang="el-GR" sz="2400" dirty="0" err="1"/>
              <a:t>Καλλυντικοτεχνικές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μορφές.</a:t>
            </a:r>
            <a:endParaRPr lang="el-GR" altLang="el-GR" sz="2400" dirty="0"/>
          </a:p>
          <a:p>
            <a:pPr marL="1357313" indent="-457200">
              <a:buFont typeface="+mj-lt"/>
              <a:buAutoNum type="arabicPeriod"/>
              <a:defRPr/>
            </a:pPr>
            <a:r>
              <a:rPr lang="el-GR" altLang="el-GR" sz="2400" dirty="0"/>
              <a:t>Άκαμπτα </a:t>
            </a:r>
            <a:r>
              <a:rPr lang="el-GR" altLang="el-GR" sz="2400" dirty="0" smtClean="0"/>
              <a:t>ραβδία.</a:t>
            </a:r>
            <a:endParaRPr lang="el-GR" altLang="el-GR" sz="2400" dirty="0"/>
          </a:p>
          <a:p>
            <a:pPr marL="1357313" indent="-457200">
              <a:buFont typeface="+mj-lt"/>
              <a:buAutoNum type="arabicPeriod"/>
              <a:defRPr/>
            </a:pPr>
            <a:r>
              <a:rPr lang="el-GR" altLang="el-GR" sz="2400" dirty="0" smtClean="0"/>
              <a:t>Αλοιφές.</a:t>
            </a:r>
            <a:endParaRPr lang="el-GR" altLang="el-GR" sz="2400" dirty="0"/>
          </a:p>
          <a:p>
            <a:pPr marL="1357313" indent="-457200">
              <a:buFont typeface="+mj-lt"/>
              <a:buAutoNum type="arabicPeriod"/>
              <a:defRPr/>
            </a:pPr>
            <a:r>
              <a:rPr lang="el-GR" altLang="el-GR" sz="2400" dirty="0"/>
              <a:t>Ελαιώδη </a:t>
            </a:r>
            <a:r>
              <a:rPr lang="el-GR" altLang="el-GR" sz="2400" dirty="0" smtClean="0"/>
              <a:t>υγρά.</a:t>
            </a: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3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Γενικά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Χαρακτηριστικά </a:t>
            </a:r>
            <a:r>
              <a:rPr lang="el-GR" sz="2400" dirty="0" err="1"/>
              <a:t>γυαλιστικών</a:t>
            </a:r>
            <a:r>
              <a:rPr lang="el-GR" sz="2400" dirty="0"/>
              <a:t> </a:t>
            </a:r>
            <a:r>
              <a:rPr lang="el-GR" sz="2400" dirty="0" smtClean="0"/>
              <a:t>χειλιών.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altLang="el-GR" sz="2400" dirty="0"/>
              <a:t>Εύκολη εφαρμογή χωρίς τριβή </a:t>
            </a:r>
            <a:r>
              <a:rPr lang="el-GR" altLang="el-GR" sz="2400" dirty="0" smtClean="0">
                <a:sym typeface="Wingdings" pitchFamily="2" charset="2"/>
              </a:rPr>
              <a:t> στιλπνότητα</a:t>
            </a:r>
            <a:r>
              <a:rPr lang="el-GR" altLang="el-GR" sz="2400" dirty="0">
                <a:sym typeface="Wingdings" pitchFamily="2" charset="2"/>
              </a:rPr>
              <a:t>, όχι </a:t>
            </a:r>
            <a:r>
              <a:rPr lang="el-GR" altLang="el-GR" sz="2400" dirty="0" smtClean="0">
                <a:sym typeface="Wingdings" pitchFamily="2" charset="2"/>
              </a:rPr>
              <a:t>ελαιώδη/λιπαρά.</a:t>
            </a:r>
            <a:endParaRPr lang="el-GR" altLang="el-GR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altLang="el-GR" sz="2400" dirty="0"/>
              <a:t>Σταθερά  στην </a:t>
            </a:r>
            <a:r>
              <a:rPr lang="el-GR" altLang="el-GR" sz="2400" dirty="0" smtClean="0"/>
              <a:t>υγρασία/οξείδωση/φως/θέρμανση/ψύξη.</a:t>
            </a:r>
            <a:endParaRPr lang="el-GR" altLang="el-GR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altLang="el-GR" sz="2400" dirty="0"/>
              <a:t>Ομοιόμορφο στρώμα </a:t>
            </a:r>
            <a:r>
              <a:rPr lang="el-GR" altLang="el-GR" sz="2400" dirty="0" smtClean="0"/>
              <a:t>μη μεταφερόμενο.</a:t>
            </a:r>
            <a:endParaRPr lang="el-GR" altLang="el-GR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altLang="el-GR" sz="2400" dirty="0"/>
              <a:t>Μη τοξικά/ερεθιστικά, απαλλαγμένα </a:t>
            </a:r>
            <a:r>
              <a:rPr lang="el-GR" altLang="el-GR" sz="2400" dirty="0" smtClean="0"/>
              <a:t>μικροοργανισμών.</a:t>
            </a:r>
            <a:endParaRPr lang="el-GR" altLang="el-GR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altLang="el-GR" sz="2400" dirty="0"/>
              <a:t>Μη δυσάρεστη </a:t>
            </a:r>
            <a:r>
              <a:rPr lang="el-GR" altLang="el-GR" sz="2400" dirty="0" smtClean="0"/>
              <a:t>οσμή/γεύση.</a:t>
            </a: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4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βάσης </a:t>
            </a:r>
            <a:r>
              <a:rPr lang="el-GR" sz="3000" b="0" dirty="0"/>
              <a:t>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err="1"/>
              <a:t>Aristowax</a:t>
            </a:r>
            <a:r>
              <a:rPr lang="en-US" b="1" dirty="0"/>
              <a:t> </a:t>
            </a:r>
            <a:r>
              <a:rPr lang="el-GR" dirty="0"/>
              <a:t>↑ </a:t>
            </a:r>
            <a:r>
              <a:rPr lang="el-GR" dirty="0" smtClean="0"/>
              <a:t>ιξώδες.</a:t>
            </a:r>
            <a:endParaRPr lang="el-GR" dirty="0"/>
          </a:p>
          <a:p>
            <a:pPr>
              <a:defRPr/>
            </a:pPr>
            <a:r>
              <a:rPr lang="en-US" b="1" dirty="0"/>
              <a:t>SOLULAN PB</a:t>
            </a:r>
            <a:r>
              <a:rPr lang="el-GR" b="1" dirty="0"/>
              <a:t> -2 </a:t>
            </a:r>
            <a:r>
              <a:rPr lang="el-GR" dirty="0"/>
              <a:t>↑ στιλπνότητα και </a:t>
            </a:r>
            <a:r>
              <a:rPr lang="el-GR" dirty="0" err="1"/>
              <a:t>προσκολλητική</a:t>
            </a:r>
            <a:r>
              <a:rPr lang="el-GR" dirty="0"/>
              <a:t> ικανότητα του </a:t>
            </a:r>
            <a:r>
              <a:rPr lang="el-GR" dirty="0" smtClean="0"/>
              <a:t>στρώματος.</a:t>
            </a:r>
            <a:endParaRPr lang="el-GR" dirty="0"/>
          </a:p>
          <a:p>
            <a:pPr>
              <a:defRPr/>
            </a:pPr>
            <a:r>
              <a:rPr lang="en-US" b="1" dirty="0" err="1"/>
              <a:t>Octyldodecanol</a:t>
            </a:r>
            <a:r>
              <a:rPr lang="el-GR" b="1" dirty="0"/>
              <a:t>  </a:t>
            </a:r>
            <a:r>
              <a:rPr lang="el-GR" dirty="0"/>
              <a:t> μαλακτικό, λιπαντικό, βελτιώνει την ικανότητα απλώματος, πορώδες </a:t>
            </a:r>
            <a:r>
              <a:rPr lang="el-GR" dirty="0" err="1"/>
              <a:t>υμένιο</a:t>
            </a:r>
            <a:r>
              <a:rPr lang="el-GR" dirty="0"/>
              <a:t> (αναπνοή </a:t>
            </a:r>
            <a:r>
              <a:rPr lang="el-GR" dirty="0" smtClean="0"/>
              <a:t>και </a:t>
            </a:r>
            <a:r>
              <a:rPr lang="el-GR" dirty="0"/>
              <a:t>εφίδρωση του δέρματος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 err="1"/>
              <a:t>Paraffinum</a:t>
            </a:r>
            <a:r>
              <a:rPr lang="en-US" b="1" dirty="0"/>
              <a:t> </a:t>
            </a:r>
            <a:r>
              <a:rPr lang="en-US" b="1" dirty="0" err="1"/>
              <a:t>liquidum</a:t>
            </a:r>
            <a:r>
              <a:rPr lang="en-US" b="1" dirty="0"/>
              <a:t> </a:t>
            </a:r>
            <a:r>
              <a:rPr lang="el-GR" dirty="0"/>
              <a:t>λιπαντικό</a:t>
            </a:r>
            <a:r>
              <a:rPr lang="en-US" dirty="0"/>
              <a:t>, </a:t>
            </a:r>
            <a:r>
              <a:rPr lang="el-GR" dirty="0"/>
              <a:t>μαλακτικό</a:t>
            </a:r>
            <a:r>
              <a:rPr lang="en-US" dirty="0"/>
              <a:t>, </a:t>
            </a:r>
            <a:r>
              <a:rPr lang="el-GR" dirty="0"/>
              <a:t>αποφρακτικό </a:t>
            </a:r>
            <a:r>
              <a:rPr lang="el-GR" dirty="0" err="1"/>
              <a:t>υμένιο</a:t>
            </a:r>
            <a:r>
              <a:rPr lang="en-US" dirty="0"/>
              <a:t> (↓ </a:t>
            </a:r>
            <a:r>
              <a:rPr lang="el-GR" dirty="0"/>
              <a:t>απώλεια ύδατος</a:t>
            </a:r>
            <a:r>
              <a:rPr lang="en-US" dirty="0"/>
              <a:t>→ </a:t>
            </a:r>
            <a:r>
              <a:rPr lang="el-GR" dirty="0"/>
              <a:t>ενυδάτωση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b="1" dirty="0"/>
          </a:p>
          <a:p>
            <a:pPr>
              <a:defRPr/>
            </a:pPr>
            <a:r>
              <a:rPr lang="en-US" b="1" dirty="0" err="1"/>
              <a:t>Glucade</a:t>
            </a:r>
            <a:r>
              <a:rPr lang="en-US" b="1" dirty="0"/>
              <a:t> DO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O</a:t>
            </a:r>
            <a:r>
              <a:rPr lang="el-GR" dirty="0"/>
              <a:t> μη ιονικός </a:t>
            </a:r>
            <a:r>
              <a:rPr lang="el-GR" dirty="0" err="1"/>
              <a:t>γαλακτωματοποιητής</a:t>
            </a:r>
            <a:r>
              <a:rPr lang="el-GR" dirty="0"/>
              <a:t>, σταθεροποιητής </a:t>
            </a:r>
            <a:r>
              <a:rPr lang="el-GR" dirty="0" smtClean="0"/>
              <a:t>γαλακτωμάτων.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6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750" y="5876925"/>
            <a:ext cx="14843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</a:rPr>
              <a:t>*INCI </a:t>
            </a:r>
            <a:r>
              <a:rPr lang="el-GR" sz="1600" i="1" dirty="0">
                <a:latin typeface="+mn-lt"/>
              </a:rPr>
              <a:t>ονομασία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βάσης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err="1"/>
              <a:t>Modulan</a:t>
            </a:r>
            <a:r>
              <a:rPr lang="en-US" b="1" dirty="0"/>
              <a:t> </a:t>
            </a:r>
            <a:r>
              <a:rPr lang="el-GR" dirty="0"/>
              <a:t>(</a:t>
            </a:r>
            <a:r>
              <a:rPr lang="en-US" dirty="0"/>
              <a:t>acetylated lanolin</a:t>
            </a:r>
            <a:r>
              <a:rPr lang="el-GR" dirty="0"/>
              <a:t>)</a:t>
            </a:r>
            <a:r>
              <a:rPr lang="en-US" dirty="0"/>
              <a:t>* </a:t>
            </a:r>
            <a:r>
              <a:rPr lang="el-GR" dirty="0"/>
              <a:t>υδρόφοβο, μη κολλώδες, μαλακτικό </a:t>
            </a:r>
            <a:r>
              <a:rPr lang="el-GR" dirty="0" err="1"/>
              <a:t>υμένιο</a:t>
            </a:r>
            <a:r>
              <a:rPr lang="el-GR" dirty="0"/>
              <a:t>, ↑ ικανότητα απλώματος και διασπορά </a:t>
            </a:r>
            <a:r>
              <a:rPr lang="el-GR" dirty="0" err="1" smtClean="0"/>
              <a:t>πιγμέντων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/>
              <a:t>Petrolatum</a:t>
            </a:r>
            <a:r>
              <a:rPr lang="en-US" dirty="0"/>
              <a:t> </a:t>
            </a:r>
            <a:r>
              <a:rPr lang="el-GR" dirty="0" err="1"/>
              <a:t>υδατοαπωθητικό</a:t>
            </a:r>
            <a:r>
              <a:rPr lang="el-GR" dirty="0"/>
              <a:t> στρώμα  με μαλακτικές ιδιότητες, βελτιώνει </a:t>
            </a:r>
            <a:r>
              <a:rPr lang="el-GR" dirty="0" smtClean="0"/>
              <a:t>εφαρμογή.</a:t>
            </a:r>
            <a:endParaRPr lang="en-US" dirty="0"/>
          </a:p>
          <a:p>
            <a:pPr>
              <a:defRPr/>
            </a:pPr>
            <a:r>
              <a:rPr lang="en-US" b="1" dirty="0"/>
              <a:t>Flamenco super pearl</a:t>
            </a:r>
            <a:r>
              <a:rPr lang="el-GR" dirty="0"/>
              <a:t> </a:t>
            </a:r>
            <a:r>
              <a:rPr lang="el-GR" b="1" dirty="0"/>
              <a:t>100</a:t>
            </a:r>
            <a:r>
              <a:rPr lang="el-GR" dirty="0"/>
              <a:t> αδιαφάνεια, </a:t>
            </a:r>
            <a:r>
              <a:rPr lang="el-GR" dirty="0" err="1"/>
              <a:t>περλέ</a:t>
            </a:r>
            <a:r>
              <a:rPr lang="el-GR" dirty="0"/>
              <a:t> </a:t>
            </a:r>
            <a:r>
              <a:rPr lang="el-GR" dirty="0" smtClean="0"/>
              <a:t>εμφάνιση.</a:t>
            </a:r>
            <a:endParaRPr lang="el-GR" dirty="0"/>
          </a:p>
          <a:p>
            <a:pPr>
              <a:defRPr/>
            </a:pPr>
            <a:r>
              <a:rPr lang="en-US" b="1" dirty="0" smtClean="0"/>
              <a:t>Perfume</a:t>
            </a:r>
            <a:r>
              <a:rPr lang="el-GR" b="1" dirty="0" smtClean="0"/>
              <a:t>.</a:t>
            </a:r>
            <a:endParaRPr lang="en-US" b="1" dirty="0"/>
          </a:p>
          <a:p>
            <a:pPr>
              <a:defRPr/>
            </a:pPr>
            <a:r>
              <a:rPr lang="en-US" b="1" dirty="0" err="1" smtClean="0"/>
              <a:t>Colour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2600" b="1" dirty="0"/>
              <a:t>Propyl Paraben</a:t>
            </a:r>
            <a:r>
              <a:rPr lang="el-GR" altLang="el-GR" sz="2600" b="1" dirty="0"/>
              <a:t> </a:t>
            </a:r>
            <a:r>
              <a:rPr lang="el-GR" altLang="el-GR" sz="2600" dirty="0" err="1" smtClean="0"/>
              <a:t>αντιμικροβιακό</a:t>
            </a:r>
            <a:r>
              <a:rPr lang="el-GR" altLang="el-GR" sz="2600" dirty="0" smtClean="0"/>
              <a:t>.</a:t>
            </a:r>
            <a:endParaRPr lang="el-GR" altLang="el-GR" sz="2600" dirty="0"/>
          </a:p>
          <a:p>
            <a:pPr>
              <a:lnSpc>
                <a:spcPct val="150000"/>
              </a:lnSpc>
              <a:defRPr/>
            </a:pPr>
            <a:r>
              <a:rPr lang="el-GR" sz="2600" b="1" dirty="0"/>
              <a:t>ΒΗΤ</a:t>
            </a:r>
            <a:r>
              <a:rPr lang="el-GR" sz="2600" dirty="0"/>
              <a:t> </a:t>
            </a:r>
            <a:r>
              <a:rPr lang="el-GR" sz="2600" dirty="0" smtClean="0"/>
              <a:t>αντιοξειδωτικό.</a:t>
            </a:r>
            <a:endParaRPr lang="el-GR" sz="2600" dirty="0"/>
          </a:p>
          <a:p>
            <a:endParaRPr lang="el-GR" sz="2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5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διασποράς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των </a:t>
            </a:r>
            <a:r>
              <a:rPr lang="el-GR" dirty="0"/>
              <a:t>χρωμάτων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γουδί πορσελάνης με τη σειρά που αναφέρονται:</a:t>
            </a:r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l-GR" dirty="0"/>
              <a:t>14033, 15004, 19003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err="1"/>
              <a:t>Ariabel</a:t>
            </a:r>
            <a:r>
              <a:rPr lang="en-US" dirty="0"/>
              <a:t> Red </a:t>
            </a:r>
            <a:r>
              <a:rPr lang="en-US" dirty="0" smtClean="0"/>
              <a:t>300404</a:t>
            </a:r>
            <a:r>
              <a:rPr lang="el-GR" dirty="0" smtClean="0"/>
              <a:t>.</a:t>
            </a:r>
            <a:endParaRPr lang="en-US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err="1"/>
              <a:t>Ariabel</a:t>
            </a:r>
            <a:r>
              <a:rPr lang="en-US" dirty="0"/>
              <a:t> Umber </a:t>
            </a:r>
            <a:r>
              <a:rPr lang="en-US" dirty="0" smtClean="0"/>
              <a:t>300403</a:t>
            </a:r>
            <a:r>
              <a:rPr lang="el-GR" dirty="0" smtClean="0"/>
              <a:t>.</a:t>
            </a:r>
            <a:endParaRPr lang="en-US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err="1"/>
              <a:t>Ariabel</a:t>
            </a:r>
            <a:r>
              <a:rPr lang="en-US" dirty="0"/>
              <a:t> Sienna </a:t>
            </a:r>
            <a:r>
              <a:rPr lang="en-US" dirty="0" smtClean="0"/>
              <a:t>300413</a:t>
            </a:r>
            <a:r>
              <a:rPr lang="el-GR" dirty="0" smtClean="0"/>
              <a:t>.</a:t>
            </a:r>
            <a:endParaRPr lang="el-GR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l-GR" dirty="0"/>
              <a:t> </a:t>
            </a:r>
            <a:r>
              <a:rPr lang="en-US" dirty="0" err="1"/>
              <a:t>Glucate</a:t>
            </a:r>
            <a:r>
              <a:rPr lang="en-US" dirty="0"/>
              <a:t> </a:t>
            </a:r>
            <a:r>
              <a:rPr lang="en-US" dirty="0" smtClean="0"/>
              <a:t>Do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/>
              <a:t>Τρίψιμο μέχρι πλήρους  διάσπασης, ~10</a:t>
            </a:r>
            <a:r>
              <a:rPr lang="el-GR" dirty="0" smtClean="0"/>
              <a:t>΄.</a:t>
            </a:r>
            <a:endParaRPr lang="el-GR" dirty="0"/>
          </a:p>
          <a:p>
            <a:pPr>
              <a:defRPr/>
            </a:pPr>
            <a:r>
              <a:rPr lang="el-GR" altLang="el-GR" dirty="0"/>
              <a:t>Γουδί στο ατμόλουτρο, 60±2</a:t>
            </a:r>
            <a:r>
              <a:rPr lang="en-US" altLang="el-GR" baseline="38000" dirty="0"/>
              <a:t>o</a:t>
            </a:r>
            <a:r>
              <a:rPr lang="en-US" altLang="el-GR" dirty="0"/>
              <a:t> C</a:t>
            </a:r>
            <a:r>
              <a:rPr lang="el-GR" altLang="el-GR" dirty="0"/>
              <a:t>, ανάδευση με </a:t>
            </a:r>
            <a:r>
              <a:rPr lang="el-GR" altLang="el-GR" dirty="0" smtClean="0"/>
              <a:t>γουδοχέρι.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3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291849" y="1340768"/>
            <a:ext cx="4824536" cy="304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300" dirty="0">
                <a:latin typeface="+mn-lt"/>
              </a:rPr>
              <a:t>Ποτήρι στο ατμόλουτρο, </a:t>
            </a:r>
            <a:r>
              <a:rPr lang="en-US" altLang="el-GR" sz="2300" dirty="0">
                <a:latin typeface="+mn-lt"/>
              </a:rPr>
              <a:t>7</a:t>
            </a:r>
            <a:r>
              <a:rPr lang="el-GR" altLang="el-GR" sz="2300" dirty="0">
                <a:latin typeface="+mn-lt"/>
              </a:rPr>
              <a:t>5±</a:t>
            </a:r>
            <a:r>
              <a:rPr lang="en-US" altLang="el-GR" sz="2300" dirty="0">
                <a:latin typeface="+mn-lt"/>
              </a:rPr>
              <a:t>2</a:t>
            </a:r>
            <a:r>
              <a:rPr lang="en-US" altLang="el-GR" sz="2300" baseline="38000" dirty="0">
                <a:latin typeface="+mn-lt"/>
              </a:rPr>
              <a:t>o</a:t>
            </a:r>
            <a:r>
              <a:rPr lang="en-US" altLang="el-GR" sz="2300" dirty="0">
                <a:latin typeface="+mn-lt"/>
              </a:rPr>
              <a:t> </a:t>
            </a:r>
            <a:r>
              <a:rPr lang="en-US" altLang="el-GR" sz="2300" dirty="0" smtClean="0">
                <a:latin typeface="+mn-lt"/>
              </a:rPr>
              <a:t>C</a:t>
            </a:r>
            <a:r>
              <a:rPr lang="el-GR" altLang="el-GR" sz="2300" dirty="0" smtClean="0">
                <a:latin typeface="+mn-lt"/>
              </a:rPr>
              <a:t>.</a:t>
            </a:r>
            <a:endParaRPr lang="en-US" sz="23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300" dirty="0">
                <a:latin typeface="+mn-lt"/>
              </a:rPr>
              <a:t>Ανάδευση (γυάλινη ράβδο)</a:t>
            </a:r>
            <a:r>
              <a:rPr lang="en-US" altLang="el-GR" sz="2300" dirty="0">
                <a:latin typeface="+mn-lt"/>
              </a:rPr>
              <a:t>, </a:t>
            </a:r>
            <a:r>
              <a:rPr lang="el-GR" altLang="el-GR" sz="2300" dirty="0" smtClean="0">
                <a:latin typeface="+mn-lt"/>
              </a:rPr>
              <a:t>προσθήκη:</a:t>
            </a:r>
            <a:endParaRPr lang="el-GR" altLang="el-GR" sz="2300" dirty="0">
              <a:latin typeface="+mn-lt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l-GR" sz="2300" dirty="0">
                <a:latin typeface="+mn-lt"/>
              </a:rPr>
              <a:t>Propyl </a:t>
            </a:r>
            <a:r>
              <a:rPr lang="en-US" altLang="el-GR" sz="2300" dirty="0" smtClean="0">
                <a:latin typeface="+mn-lt"/>
              </a:rPr>
              <a:t>Paraben</a:t>
            </a:r>
            <a:r>
              <a:rPr lang="el-GR" altLang="el-GR" sz="2300" dirty="0" smtClean="0">
                <a:latin typeface="+mn-lt"/>
              </a:rPr>
              <a:t>.</a:t>
            </a:r>
            <a:endParaRPr lang="en-US" altLang="el-GR" sz="2300" dirty="0">
              <a:latin typeface="+mn-lt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300" dirty="0" smtClean="0">
                <a:latin typeface="+mn-lt"/>
              </a:rPr>
              <a:t>ΒΗΤ.</a:t>
            </a:r>
            <a:endParaRPr lang="el-GR" sz="23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300" dirty="0">
                <a:latin typeface="+mn-lt"/>
              </a:rPr>
              <a:t>Ανάδευση μέχρι διάλυσης</a:t>
            </a:r>
            <a:r>
              <a:rPr lang="en-US" altLang="el-GR" sz="2300" dirty="0">
                <a:latin typeface="+mn-lt"/>
              </a:rPr>
              <a:t>, 7</a:t>
            </a:r>
            <a:r>
              <a:rPr lang="el-GR" altLang="el-GR" sz="2300" dirty="0">
                <a:latin typeface="+mn-lt"/>
              </a:rPr>
              <a:t>5±</a:t>
            </a:r>
            <a:r>
              <a:rPr lang="en-US" altLang="el-GR" sz="2300" dirty="0">
                <a:latin typeface="+mn-lt"/>
              </a:rPr>
              <a:t>2</a:t>
            </a:r>
            <a:r>
              <a:rPr lang="en-US" altLang="el-GR" sz="2300" baseline="38000" dirty="0">
                <a:latin typeface="+mn-lt"/>
              </a:rPr>
              <a:t>o</a:t>
            </a:r>
            <a:r>
              <a:rPr lang="en-US" altLang="el-GR" sz="2300" dirty="0">
                <a:latin typeface="+mn-lt"/>
              </a:rPr>
              <a:t> </a:t>
            </a:r>
            <a:r>
              <a:rPr lang="en-US" altLang="el-GR" sz="2300" dirty="0" smtClean="0">
                <a:latin typeface="+mn-lt"/>
              </a:rPr>
              <a:t>C</a:t>
            </a:r>
            <a:r>
              <a:rPr lang="el-GR" altLang="el-GR" sz="2300" dirty="0" smtClean="0">
                <a:latin typeface="+mn-lt"/>
              </a:rPr>
              <a:t>.</a:t>
            </a:r>
            <a:endParaRPr lang="el-GR" altLang="el-GR" sz="2300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λιπαρής φάσης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3682752" cy="53285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 </a:t>
            </a:r>
            <a:r>
              <a:rPr lang="el-GR" altLang="el-GR" dirty="0" smtClean="0"/>
              <a:t>των</a:t>
            </a:r>
            <a:r>
              <a:rPr lang="el-GR" altLang="el-GR" dirty="0"/>
              <a:t>:</a:t>
            </a:r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Aristowax</a:t>
            </a:r>
            <a:r>
              <a:rPr lang="en-US" dirty="0"/>
              <a:t> 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 smtClean="0"/>
              <a:t>Modulan</a:t>
            </a:r>
            <a:r>
              <a:rPr lang="el-GR" dirty="0" smtClean="0"/>
              <a:t>.</a:t>
            </a:r>
            <a:endParaRPr lang="el-GR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/>
              <a:t>SOLULAN PB</a:t>
            </a:r>
            <a:r>
              <a:rPr lang="el-GR" dirty="0"/>
              <a:t> -</a:t>
            </a:r>
            <a:r>
              <a:rPr lang="el-GR" dirty="0" smtClean="0"/>
              <a:t>2.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smtClean="0"/>
              <a:t>Petrolatum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 smtClean="0"/>
              <a:t>Octyldodecanol</a:t>
            </a:r>
            <a:r>
              <a:rPr lang="el-GR" dirty="0" smtClean="0"/>
              <a:t>.</a:t>
            </a:r>
            <a:endParaRPr lang="en-US" dirty="0"/>
          </a:p>
          <a:p>
            <a:pPr marL="442913">
              <a:buFont typeface="Courier New" pitchFamily="49" charset="0"/>
              <a:buChar char="o"/>
              <a:defRPr/>
            </a:pPr>
            <a:r>
              <a:rPr lang="en-US" dirty="0" err="1"/>
              <a:t>Paraffinum</a:t>
            </a:r>
            <a:r>
              <a:rPr lang="en-US" dirty="0"/>
              <a:t> </a:t>
            </a:r>
            <a:r>
              <a:rPr lang="en-US" dirty="0" err="1" smtClean="0"/>
              <a:t>liquidum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11960" y="1484784"/>
            <a:ext cx="0" cy="388843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5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1885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</a:t>
            </a:r>
            <a:r>
              <a:rPr lang="el-GR" dirty="0" smtClean="0"/>
              <a:t>φάσεων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altLang="el-GR" dirty="0"/>
              <a:t>Μεταφορά της </a:t>
            </a:r>
            <a:r>
              <a:rPr lang="el-GR" altLang="el-GR" b="1" dirty="0"/>
              <a:t>λιπαρής φάσης </a:t>
            </a:r>
            <a:r>
              <a:rPr lang="el-GR" altLang="el-GR" dirty="0"/>
              <a:t>στη </a:t>
            </a:r>
            <a:r>
              <a:rPr lang="el-GR" altLang="el-GR" b="1" dirty="0"/>
              <a:t>διασπορά των χρωμάτων </a:t>
            </a:r>
            <a:r>
              <a:rPr lang="el-GR" altLang="el-GR" dirty="0"/>
              <a:t>(με συνεχή ανάδευση με γουδοχέρι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l-GR" altLang="el-GR" dirty="0"/>
              <a:t>Ανάδευση 2-3΄</a:t>
            </a:r>
            <a:r>
              <a:rPr lang="en-US" altLang="el-GR" dirty="0"/>
              <a:t>, </a:t>
            </a:r>
            <a:r>
              <a:rPr lang="el-GR" altLang="el-GR" dirty="0"/>
              <a:t>προσθήκη:</a:t>
            </a:r>
          </a:p>
          <a:p>
            <a:pPr marL="744538" lvl="1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dirty="0"/>
              <a:t>Flamenco super pearl</a:t>
            </a:r>
            <a:r>
              <a:rPr lang="el-GR" dirty="0"/>
              <a:t> 100</a:t>
            </a:r>
            <a:endParaRPr lang="en-US" dirty="0"/>
          </a:p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altLang="el-GR" dirty="0"/>
              <a:t>Ανάδευση </a:t>
            </a:r>
            <a:r>
              <a:rPr lang="en-US" altLang="el-GR" dirty="0"/>
              <a:t> </a:t>
            </a:r>
            <a:r>
              <a:rPr lang="el-GR" altLang="el-GR" dirty="0"/>
              <a:t>χωρίς </a:t>
            </a:r>
            <a:r>
              <a:rPr lang="el-GR" altLang="el-GR" dirty="0" smtClean="0"/>
              <a:t>τρίψιμο.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altLang="el-GR" dirty="0"/>
              <a:t>Εξαγωγή από ατμόλουτρο, ψύξη στο περιβάλλον με ανάδευση, 65±</a:t>
            </a:r>
            <a:r>
              <a:rPr lang="en-US" altLang="el-GR" dirty="0"/>
              <a:t>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altLang="el-GR" dirty="0" smtClean="0"/>
              <a:t>Προσθήκη</a:t>
            </a:r>
            <a:r>
              <a:rPr lang="en-US" altLang="el-GR" dirty="0" smtClean="0"/>
              <a:t> </a:t>
            </a:r>
            <a:r>
              <a:rPr lang="en-US" altLang="el-GR" dirty="0"/>
              <a:t>(</a:t>
            </a:r>
            <a:r>
              <a:rPr lang="el-GR" altLang="el-GR" dirty="0"/>
              <a:t>απευθείας ζύγιση</a:t>
            </a:r>
            <a:r>
              <a:rPr lang="en-US" altLang="el-GR" dirty="0"/>
              <a:t>)</a:t>
            </a:r>
            <a:r>
              <a:rPr lang="el-GR" altLang="el-GR" dirty="0"/>
              <a:t>:</a:t>
            </a:r>
          </a:p>
          <a:p>
            <a:pPr marL="744538" lvl="1">
              <a:lnSpc>
                <a:spcPct val="105000"/>
              </a:lnSpc>
              <a:spcBef>
                <a:spcPts val="900"/>
              </a:spcBef>
              <a:defRPr/>
            </a:pPr>
            <a:r>
              <a:rPr lang="en-US" altLang="el-GR" dirty="0" smtClean="0"/>
              <a:t>Perfume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altLang="el-GR" dirty="0"/>
              <a:t>Ήπια ανάδευση 2-3</a:t>
            </a:r>
            <a:r>
              <a:rPr lang="el-GR" altLang="el-GR" dirty="0" smtClean="0"/>
              <a:t>΄.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altLang="el-GR" dirty="0"/>
              <a:t>Μετάγγιση σε μικρά βάζα, θ. </a:t>
            </a:r>
            <a:r>
              <a:rPr lang="el-GR" altLang="el-GR" dirty="0" smtClean="0"/>
              <a:t>περιβάλλοντος.</a:t>
            </a:r>
            <a:endParaRPr lang="el-GR" alt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1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</TotalTime>
  <Words>1017</Words>
  <Application>Microsoft Office PowerPoint</Application>
  <PresentationFormat>Προβολή στην οθόνη (4:3)</PresentationFormat>
  <Paragraphs>140</Paragraphs>
  <Slides>17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template</vt:lpstr>
      <vt:lpstr>1_exo-opistho_simeiomata</vt:lpstr>
      <vt:lpstr>OC_template_updated</vt:lpstr>
      <vt:lpstr>Κοσμητολογία ΙΙI (Ε)</vt:lpstr>
      <vt:lpstr>Γενικά 1/2</vt:lpstr>
      <vt:lpstr>Γενικά 2/2</vt:lpstr>
      <vt:lpstr>Συστατικά βάσης 1/2</vt:lpstr>
      <vt:lpstr>Συστατικά βάσης 2/2</vt:lpstr>
      <vt:lpstr>Συντηρητικά</vt:lpstr>
      <vt:lpstr>Παρασκευή της διασποράς  των χρωμάτων</vt:lpstr>
      <vt:lpstr>Παρασκευή της λιπαρής φάσης </vt:lpstr>
      <vt:lpstr>Ανάμιξη των φάσεων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9</cp:revision>
  <dcterms:created xsi:type="dcterms:W3CDTF">2015-05-07T07:56:20Z</dcterms:created>
  <dcterms:modified xsi:type="dcterms:W3CDTF">2015-05-11T06:03:03Z</dcterms:modified>
</cp:coreProperties>
</file>