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77"/>
  </p:notesMasterIdLst>
  <p:handoutMasterIdLst>
    <p:handoutMasterId r:id="rId78"/>
  </p:handoutMasterIdLst>
  <p:sldIdLst>
    <p:sldId id="256" r:id="rId3"/>
    <p:sldId id="32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22" r:id="rId30"/>
    <p:sldId id="283" r:id="rId31"/>
    <p:sldId id="284" r:id="rId32"/>
    <p:sldId id="285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23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27" r:id="rId66"/>
    <p:sldId id="328" r:id="rId67"/>
    <p:sldId id="329" r:id="rId68"/>
    <p:sldId id="330" r:id="rId69"/>
    <p:sldId id="257" r:id="rId70"/>
    <p:sldId id="338" r:id="rId71"/>
    <p:sldId id="339" r:id="rId72"/>
    <p:sldId id="343" r:id="rId73"/>
    <p:sldId id="344" r:id="rId74"/>
    <p:sldId id="345" r:id="rId75"/>
    <p:sldId id="342" r:id="rId76"/>
  </p:sldIdLst>
  <p:sldSz cx="9144000" cy="6858000" type="screen4x3"/>
  <p:notesSz cx="7104063" cy="10234613"/>
  <p:custDataLst>
    <p:tags r:id="rId7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820000"/>
    <a:srgbClr val="557FAA"/>
    <a:srgbClr val="007FFF"/>
    <a:srgbClr val="4AFC8E"/>
    <a:srgbClr val="B1FDB8"/>
    <a:srgbClr val="52DDF4"/>
    <a:srgbClr val="06505C"/>
    <a:srgbClr val="81E6F7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786" autoAdjust="0"/>
  </p:normalViewPr>
  <p:slideViewPr>
    <p:cSldViewPr>
      <p:cViewPr>
        <p:scale>
          <a:sx n="78" d="100"/>
          <a:sy n="78" d="100"/>
        </p:scale>
        <p:origin x="-17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9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31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628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4464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952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1791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E44C0-8743-4D1C-9114-0FEDCAB8A474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0689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14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5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1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6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87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4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8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8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1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2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0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Drri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/deed.en_U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.nih.gov/health/health-topics/topics/ipf/printall-index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ray2000.co.uk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3.jpeg"/><Relationship Id="rId7" Type="http://schemas.openxmlformats.org/officeDocument/2006/relationships/hyperlink" Target="http://www.dermis.net/dermisroot/en/1200892/image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Mikael_H%C3%A4ggstr%C3%B6m" TargetMode="External"/><Relationship Id="rId5" Type="http://schemas.openxmlformats.org/officeDocument/2006/relationships/hyperlink" Target="http://commons.wikimedia.org/wiki/File:Sarcoidosis_signs_and_symptoms.jpg" TargetMode="External"/><Relationship Id="rId4" Type="http://schemas.openxmlformats.org/officeDocument/2006/relationships/hyperlink" Target="http://youritablets.com/types-and-symptoms-of-sarcoidosi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Jmh649" TargetMode="External"/><Relationship Id="rId3" Type="http://schemas.openxmlformats.org/officeDocument/2006/relationships/hyperlink" Target="http://commons.wikimedia.org/wiki/File:Lobar_pneumonia_illustrated.jpg" TargetMode="External"/><Relationship Id="rId7" Type="http://schemas.openxmlformats.org/officeDocument/2006/relationships/hyperlink" Target="http://commons.wikimedia.org/wiki/File:RLL_pneumoniaM.jpg" TargetMode="External"/><Relationship Id="rId12" Type="http://schemas.openxmlformats.org/officeDocument/2006/relationships/hyperlink" Target="http://commons.wikimedia.org/wiki/User:Gambo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hyperlink" Target="http://commons.wikimedia.org/wiki/File:New_Pneumonia_cartoon.png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7.png"/><Relationship Id="rId4" Type="http://schemas.openxmlformats.org/officeDocument/2006/relationships/hyperlink" Target="http://www.nhlbi.nih.gov/health/health-topics/topics/pnu/causes.html" TargetMode="External"/><Relationship Id="rId9" Type="http://schemas.openxmlformats.org/officeDocument/2006/relationships/hyperlink" Target="http://creativecommons.org/licenses/by/3.0/deed.e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rm.ersjournals.com/content/ermpmsd/1/SEC2.body" TargetMode="External"/><Relationship Id="rId2" Type="http://schemas.openxmlformats.org/officeDocument/2006/relationships/hyperlink" Target="http://www.atsjournals.org/doi/full/10.1164/rccm.2009-040G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pi-gam.net/node/5118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User:Mikael_H%C3%A4ggstr%C3%B6m" TargetMode="External"/><Relationship Id="rId4" Type="http://schemas.openxmlformats.org/officeDocument/2006/relationships/hyperlink" Target="http://en.wikipedia.org/wiki/File:Symptoms_of_pneumonia.sv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com/search?site=&amp;tbm=isch&amp;source=hp&amp;biw=1022&amp;bih=631&amp;q=pneumothorax&amp;o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c.cuhk.edu.hk/web8/Pneumothorax%20cartoon.htm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el.wikipedia.org/wiki/%CE%A4%CF%81%CE%B1%CF%8D%CE%BC%CE%B1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neumothorax_001_cs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/cz/deed.e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Kyphoscoliosis_hereditary_sensory_autonomic_neuropathy_III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2.0/deed.en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en.wikipedia.org/wiki/User:Senseiwa" TargetMode="External"/><Relationship Id="rId4" Type="http://schemas.openxmlformats.org/officeDocument/2006/relationships/hyperlink" Target="http://en.wikipedia.org/wiki/File:Ankylosing_process.jp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mrcppreview.blogspot.gr/2007/10/ankylosing-spondylitis-question-mark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d/3.0/" TargetMode="External"/><Relationship Id="rId4" Type="http://schemas.openxmlformats.org/officeDocument/2006/relationships/hyperlink" Target="http://www.blogger.com/profile/12052172963814856861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ardenrain.wordpress.com/" TargetMode="External"/><Relationship Id="rId4" Type="http://schemas.openxmlformats.org/officeDocument/2006/relationships/hyperlink" Target="http://www.childrenshospital.org/az/Site974/mainpageS974P0.html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qu.edu.om/med-Lib/MED_CD/E_CDs/health%20development/html/clients/WAWFSA/html/u12/u1211f03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eb.squ.edu.om/med-Lib/MED_CD/E_CDs/health%20development/html/clients/WAWFSA/html/pages/up_issu.htm" TargetMode="External"/><Relationship Id="rId4" Type="http://schemas.openxmlformats.org/officeDocument/2006/relationships/hyperlink" Target="http://web.squ.edu.om/med-Lib/MED_CD/E_CDs/health%20development/html/clients/WAWFSA/html/u12/u1211_01.htm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syl101.wordpress.com/2013/06/09/breathing-exercises/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spi-gam.net/node/386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Αναπνευστική Φυσικοθεραπεία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43608" y="2420888"/>
            <a:ext cx="7236385" cy="792088"/>
          </a:xfrm>
        </p:spPr>
        <p:txBody>
          <a:bodyPr>
            <a:noAutofit/>
          </a:bodyPr>
          <a:lstStyle/>
          <a:p>
            <a:r>
              <a:rPr lang="el-GR" sz="2700" b="1" dirty="0" smtClean="0"/>
              <a:t>Ενότητα </a:t>
            </a:r>
            <a:r>
              <a:rPr lang="en-US" sz="2700" b="1" dirty="0" smtClean="0"/>
              <a:t>10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/>
              <a:t>Η Αναπνευστική Φυσικοθεραπεία στις Περιοριστικές Παθήσεις</a:t>
            </a:r>
            <a:endParaRPr lang="en-US" sz="2700" dirty="0" smtClean="0"/>
          </a:p>
          <a:p>
            <a:endParaRPr lang="en-US" sz="2400" dirty="0" smtClean="0"/>
          </a:p>
        </p:txBody>
      </p:sp>
      <p:sp>
        <p:nvSpPr>
          <p:cNvPr id="11" name="Ορθογώνιο 10"/>
          <p:cNvSpPr/>
          <p:nvPr/>
        </p:nvSpPr>
        <p:spPr>
          <a:xfrm>
            <a:off x="4860032" y="3545140"/>
            <a:ext cx="34783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Γεώργιος Μήτσιου,</a:t>
            </a:r>
          </a:p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Εργαστηριακός συνεργάτης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Τμήμα Φυσικοθεραπείας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971600" y="3531429"/>
            <a:ext cx="38019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Ειρήνη Γραμματοπούλου, Αναπληρώτρια Καθηγήτρια </a:t>
            </a:r>
          </a:p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Τμήμα Φυσικοθεραπείας</a:t>
            </a:r>
          </a:p>
        </p:txBody>
      </p:sp>
      <p:pic>
        <p:nvPicPr>
          <p:cNvPr id="13" name="Picture 12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4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31755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7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chemeClr val="hlink"/>
              </a:buClr>
              <a:buSzPct val="120000"/>
              <a:defRPr/>
            </a:pPr>
            <a:r>
              <a:rPr lang="el-GR" dirty="0">
                <a:latin typeface="Calibri" pitchFamily="34" charset="0"/>
              </a:rPr>
              <a:t>Επιθηλιακά </a:t>
            </a:r>
            <a:r>
              <a:rPr lang="el-GR" dirty="0" smtClean="0">
                <a:latin typeface="Calibri" pitchFamily="34" charset="0"/>
              </a:rPr>
              <a:t>κύτταρα </a:t>
            </a:r>
            <a:r>
              <a:rPr lang="el-GR" sz="3200" b="0" dirty="0" smtClean="0">
                <a:latin typeface="Calibri" pitchFamily="34" charset="0"/>
              </a:rPr>
              <a:t>(2 </a:t>
            </a:r>
            <a:r>
              <a:rPr lang="el-GR" sz="3200" b="0" dirty="0">
                <a:latin typeface="Calibri" pitchFamily="34" charset="0"/>
              </a:rPr>
              <a:t>από 2)</a:t>
            </a:r>
            <a:endParaRPr lang="el-GR" sz="32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Clr>
                <a:schemeClr val="hlink"/>
              </a:buClr>
              <a:buSzPct val="120000"/>
              <a:buNone/>
              <a:defRPr/>
            </a:pPr>
            <a:r>
              <a:rPr lang="el-GR" sz="2600" b="1" dirty="0" smtClean="0">
                <a:solidFill>
                  <a:srgbClr val="820000"/>
                </a:solidFill>
                <a:latin typeface="Calibri" pitchFamily="34" charset="0"/>
              </a:rPr>
              <a:t>Κυψελιδικό </a:t>
            </a:r>
            <a:r>
              <a:rPr lang="el-GR" sz="2600" b="1" dirty="0">
                <a:solidFill>
                  <a:srgbClr val="820000"/>
                </a:solidFill>
                <a:latin typeface="Calibri" pitchFamily="34" charset="0"/>
              </a:rPr>
              <a:t>μακροφάγο (καθαριστής)</a:t>
            </a:r>
          </a:p>
          <a:p>
            <a:pPr marL="0" indent="0">
              <a:buNone/>
              <a:defRPr/>
            </a:pPr>
            <a:r>
              <a:rPr lang="el-GR" sz="2600" dirty="0" smtClean="0">
                <a:latin typeface="Calibri" pitchFamily="34" charset="0"/>
              </a:rPr>
              <a:t>Περιπλανάται </a:t>
            </a:r>
            <a:r>
              <a:rPr lang="el-GR" sz="2600" dirty="0">
                <a:latin typeface="Calibri" pitchFamily="34" charset="0"/>
              </a:rPr>
              <a:t>γύρω από τα κυψελιδικά τοιχώματα και φαγοκυτταρώνει ξένα σωμάτια κ βακτήρια</a:t>
            </a:r>
          </a:p>
          <a:p>
            <a:pPr marL="0" indent="0">
              <a:buNone/>
              <a:defRPr/>
            </a:pPr>
            <a:endParaRPr lang="el-GR" sz="2600" b="1" dirty="0" smtClean="0">
              <a:solidFill>
                <a:srgbClr val="820000"/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r>
              <a:rPr lang="el-GR" sz="2600" b="1" dirty="0" smtClean="0">
                <a:solidFill>
                  <a:srgbClr val="820000"/>
                </a:solidFill>
                <a:latin typeface="Calibri" pitchFamily="34" charset="0"/>
              </a:rPr>
              <a:t>Ινοβλάστης</a:t>
            </a:r>
            <a:endParaRPr lang="el-GR" sz="2600" b="1" dirty="0">
              <a:solidFill>
                <a:srgbClr val="820000"/>
              </a:solidFill>
              <a:latin typeface="Calibri" pitchFamily="34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ü"/>
              <a:defRPr/>
            </a:pPr>
            <a:r>
              <a:rPr lang="el-GR" sz="2400" dirty="0" smtClean="0">
                <a:latin typeface="Calibri" pitchFamily="34" charset="0"/>
              </a:rPr>
              <a:t>Συνθέτει </a:t>
            </a:r>
            <a:r>
              <a:rPr lang="el-GR" sz="2400" dirty="0">
                <a:latin typeface="Calibri" pitchFamily="34" charset="0"/>
              </a:rPr>
              <a:t>κολλαγόνο κ ελαστίνη (συστατικά του διάμεσου ιστού)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ü"/>
              <a:defRPr/>
            </a:pPr>
            <a:r>
              <a:rPr lang="el-GR" sz="2400" dirty="0" smtClean="0">
                <a:latin typeface="Calibri" pitchFamily="34" charset="0"/>
              </a:rPr>
              <a:t>Η </a:t>
            </a:r>
            <a:r>
              <a:rPr lang="el-GR" sz="2400" dirty="0">
                <a:latin typeface="Calibri" pitchFamily="34" charset="0"/>
              </a:rPr>
              <a:t>παθολογική προσβολή του </a:t>
            </a:r>
            <a:r>
              <a:rPr lang="el-GR" sz="2400" dirty="0">
                <a:solidFill>
                  <a:srgbClr val="820000"/>
                </a:solidFill>
                <a:latin typeface="Calibri" pitchFamily="34" charset="0"/>
                <a:sym typeface="Wingdings 3" pitchFamily="18" charset="2"/>
              </a:rPr>
              <a:t></a:t>
            </a:r>
            <a:r>
              <a:rPr lang="el-GR" sz="2400" dirty="0">
                <a:latin typeface="Calibri" pitchFamily="34" charset="0"/>
                <a:sym typeface="Wingdings 3" pitchFamily="18" charset="2"/>
              </a:rPr>
              <a:t> διάμεση </a:t>
            </a:r>
            <a:r>
              <a:rPr lang="el-GR" sz="2400" dirty="0" smtClean="0">
                <a:latin typeface="Calibri" pitchFamily="34" charset="0"/>
                <a:sym typeface="Wingdings 3" pitchFamily="18" charset="2"/>
              </a:rPr>
              <a:t>ίνωση</a:t>
            </a:r>
            <a:endParaRPr lang="el-GR" sz="2400" dirty="0">
              <a:latin typeface="Calibri" pitchFamily="34" charset="0"/>
            </a:endParaRPr>
          </a:p>
          <a:p>
            <a:pPr>
              <a:defRPr/>
            </a:pPr>
            <a:endParaRPr lang="el-GR" b="1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sym typeface="Wingdings 3" pitchFamily="18" charset="2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120000"/>
              <a:defRPr/>
            </a:pPr>
            <a:endParaRPr lang="el-GR" b="1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0" y="6491226"/>
            <a:ext cx="1448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</a:rPr>
              <a:t>(</a:t>
            </a:r>
            <a:r>
              <a:rPr lang="en-US" dirty="0">
                <a:latin typeface="Calibri" pitchFamily="34" charset="0"/>
              </a:rPr>
              <a:t>West, 2004</a:t>
            </a:r>
            <a:r>
              <a:rPr lang="el-GR" dirty="0">
                <a:latin typeface="Calibri" pitchFamily="34" charset="0"/>
              </a:rPr>
              <a:t>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78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chemeClr val="hlink"/>
              </a:buClr>
              <a:buSzPct val="120000"/>
              <a:defRPr/>
            </a:pPr>
            <a:r>
              <a:rPr lang="el-GR" dirty="0">
                <a:latin typeface="Calibri" pitchFamily="34" charset="0"/>
              </a:rPr>
              <a:t>Διάμεσος ιστός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744416"/>
          </a:xfrm>
        </p:spPr>
        <p:txBody>
          <a:bodyPr>
            <a:normAutofit/>
          </a:bodyPr>
          <a:lstStyle/>
          <a:p>
            <a:pPr marL="444500" indent="-444500">
              <a:spcBef>
                <a:spcPct val="50000"/>
              </a:spcBef>
              <a:buClr>
                <a:srgbClr val="820000"/>
              </a:buClr>
              <a:buSzPct val="120000"/>
              <a:buFont typeface="Wingdings" pitchFamily="2" charset="2"/>
              <a:buChar char="q"/>
              <a:defRPr/>
            </a:pPr>
            <a:r>
              <a:rPr lang="el-GR" sz="2400" dirty="0" smtClean="0">
                <a:latin typeface="Calibri" pitchFamily="34" charset="0"/>
              </a:rPr>
              <a:t>Γεμίζει </a:t>
            </a:r>
            <a:r>
              <a:rPr lang="el-GR" sz="2400" dirty="0">
                <a:latin typeface="Calibri" pitchFamily="34" charset="0"/>
              </a:rPr>
              <a:t>το χώρο μεταξύ κυψελιδικού και τριχοειδικού </a:t>
            </a:r>
            <a:r>
              <a:rPr lang="el-GR" sz="2400" dirty="0" smtClean="0">
                <a:latin typeface="Calibri" pitchFamily="34" charset="0"/>
              </a:rPr>
              <a:t>ενδοθηλίου</a:t>
            </a:r>
            <a:endParaRPr lang="en-US" sz="2400" dirty="0" smtClean="0">
              <a:latin typeface="Calibri" pitchFamily="34" charset="0"/>
            </a:endParaRPr>
          </a:p>
          <a:p>
            <a:pPr marL="444500" indent="-444500">
              <a:spcBef>
                <a:spcPct val="50000"/>
              </a:spcBef>
              <a:buClr>
                <a:srgbClr val="820000"/>
              </a:buClr>
              <a:buSzPct val="120000"/>
              <a:buNone/>
              <a:defRPr/>
            </a:pPr>
            <a:endParaRPr lang="el-GR" sz="2400" dirty="0">
              <a:latin typeface="Calibri" pitchFamily="34" charset="0"/>
            </a:endParaRPr>
          </a:p>
          <a:p>
            <a:pPr marL="444500" indent="-444500">
              <a:spcBef>
                <a:spcPct val="50000"/>
              </a:spcBef>
              <a:buClr>
                <a:srgbClr val="820000"/>
              </a:buClr>
              <a:buSzPct val="120000"/>
              <a:buFont typeface="Wingdings" pitchFamily="2" charset="2"/>
              <a:buChar char="q"/>
              <a:defRPr/>
            </a:pPr>
            <a:r>
              <a:rPr lang="el-GR" sz="2400" dirty="0" smtClean="0">
                <a:latin typeface="Calibri" pitchFamily="34" charset="0"/>
              </a:rPr>
              <a:t>Βρίσκεται </a:t>
            </a:r>
            <a:r>
              <a:rPr lang="el-GR" sz="2400" dirty="0">
                <a:latin typeface="Calibri" pitchFamily="34" charset="0"/>
              </a:rPr>
              <a:t>στους περιαγγειακούς </a:t>
            </a:r>
            <a:r>
              <a:rPr lang="el-GR" sz="2400" dirty="0" smtClean="0">
                <a:latin typeface="Calibri" pitchFamily="34" charset="0"/>
              </a:rPr>
              <a:t>και περιβρογχικούς </a:t>
            </a:r>
            <a:r>
              <a:rPr lang="el-GR" sz="2400" dirty="0">
                <a:latin typeface="Calibri" pitchFamily="34" charset="0"/>
              </a:rPr>
              <a:t>χώρους </a:t>
            </a:r>
            <a:r>
              <a:rPr lang="el-GR" sz="2400" dirty="0" smtClean="0">
                <a:latin typeface="Calibri" pitchFamily="34" charset="0"/>
              </a:rPr>
              <a:t>και </a:t>
            </a:r>
            <a:r>
              <a:rPr lang="el-GR" sz="2400" dirty="0">
                <a:latin typeface="Calibri" pitchFamily="34" charset="0"/>
              </a:rPr>
              <a:t>στα </a:t>
            </a:r>
            <a:r>
              <a:rPr lang="el-GR" sz="2400" dirty="0" smtClean="0">
                <a:latin typeface="Calibri" pitchFamily="34" charset="0"/>
              </a:rPr>
              <a:t>μεσολόβια διαφράγματα</a:t>
            </a:r>
          </a:p>
          <a:p>
            <a:pPr eaLnBrk="1" hangingPunct="1">
              <a:defRPr/>
            </a:pPr>
            <a:endParaRPr lang="el-GR" sz="2400" b="1" dirty="0" smtClean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0" y="6488668"/>
            <a:ext cx="1486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120000"/>
              <a:defRPr/>
            </a:pPr>
            <a:r>
              <a:rPr lang="el-GR" dirty="0">
                <a:latin typeface="Calibri" pitchFamily="34" charset="0"/>
              </a:rPr>
              <a:t> (</a:t>
            </a:r>
            <a:r>
              <a:rPr lang="en-US" dirty="0">
                <a:latin typeface="Calibri" pitchFamily="34" charset="0"/>
              </a:rPr>
              <a:t>West, 2004</a:t>
            </a:r>
            <a:r>
              <a:rPr lang="el-GR" dirty="0"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</a:t>
            </a:r>
            <a:endParaRPr lang="el-G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dirty="0" smtClean="0">
                <a:latin typeface="Calibri" pitchFamily="34" charset="0"/>
              </a:rPr>
              <a:t>1. Διάμεση </a:t>
            </a:r>
            <a:r>
              <a:rPr lang="el-GR" sz="4400" b="1" dirty="0">
                <a:latin typeface="Calibri" pitchFamily="34" charset="0"/>
              </a:rPr>
              <a:t>Π</a:t>
            </a:r>
            <a:r>
              <a:rPr lang="el-GR" sz="4400" b="1" dirty="0" smtClean="0">
                <a:latin typeface="Calibri" pitchFamily="34" charset="0"/>
              </a:rPr>
              <a:t>νευμονική Ίνωση</a:t>
            </a:r>
            <a:r>
              <a:rPr lang="el-GR" sz="4000" b="1" dirty="0" smtClean="0">
                <a:latin typeface="Calibri" pitchFamily="34" charset="0"/>
              </a:rPr>
              <a:t> </a:t>
            </a:r>
            <a:r>
              <a:rPr lang="el-GR" sz="3600" b="0" dirty="0">
                <a:latin typeface="Calibri" pitchFamily="34" charset="0"/>
              </a:rPr>
              <a:t>(1 από </a:t>
            </a:r>
            <a:r>
              <a:rPr lang="el-GR" sz="3600" b="0" dirty="0" smtClean="0">
                <a:latin typeface="Calibri" pitchFamily="34" charset="0"/>
              </a:rPr>
              <a:t>5)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040560"/>
          </a:xfrm>
        </p:spPr>
        <p:txBody>
          <a:bodyPr>
            <a:normAutofit fontScale="25000" lnSpcReduction="20000"/>
          </a:bodyPr>
          <a:lstStyle/>
          <a:p>
            <a:pPr>
              <a:buNone/>
              <a:defRPr/>
            </a:pPr>
            <a:r>
              <a:rPr lang="el-GR" sz="10400" b="1" dirty="0" smtClean="0">
                <a:solidFill>
                  <a:srgbClr val="820000"/>
                </a:solidFill>
              </a:rPr>
              <a:t>Κύριο </a:t>
            </a:r>
            <a:r>
              <a:rPr lang="el-GR" sz="10400" b="1" dirty="0">
                <a:solidFill>
                  <a:srgbClr val="820000"/>
                </a:solidFill>
              </a:rPr>
              <a:t>γνώρισμα: </a:t>
            </a:r>
            <a:endParaRPr lang="el-GR" sz="10400" b="1" dirty="0" smtClean="0">
              <a:solidFill>
                <a:srgbClr val="820000"/>
              </a:solidFill>
            </a:endParaRPr>
          </a:p>
          <a:p>
            <a:pPr marL="0" indent="0">
              <a:buNone/>
              <a:defRPr/>
            </a:pPr>
            <a:r>
              <a:rPr lang="el-GR" sz="9600" b="1" dirty="0" smtClean="0">
                <a:solidFill>
                  <a:srgbClr val="004A82"/>
                </a:solidFill>
              </a:rPr>
              <a:t>Η </a:t>
            </a:r>
            <a:r>
              <a:rPr lang="el-GR" sz="9600" b="1" dirty="0">
                <a:solidFill>
                  <a:srgbClr val="004A82"/>
                </a:solidFill>
              </a:rPr>
              <a:t>πάχυνση του διάμεσου ιστού του κυψελιδικού </a:t>
            </a:r>
            <a:r>
              <a:rPr lang="el-GR" sz="9600" b="1" dirty="0" smtClean="0">
                <a:solidFill>
                  <a:srgbClr val="004A82"/>
                </a:solidFill>
              </a:rPr>
              <a:t>τοιχώματος </a:t>
            </a:r>
            <a:r>
              <a:rPr lang="el-GR" sz="8800" dirty="0" smtClean="0"/>
              <a:t>(αρχικά </a:t>
            </a:r>
            <a:r>
              <a:rPr lang="el-GR" sz="8800" dirty="0"/>
              <a:t>διήθηση με λεμφοκύτταρα κ πλασματοκύτταρα, αργότερα </a:t>
            </a:r>
            <a:r>
              <a:rPr lang="el-GR" sz="8800" dirty="0" smtClean="0"/>
              <a:t>εναπόθεση παχιών δεσμίδων κολλαγόνου από τους ινοβλάστες)</a:t>
            </a:r>
            <a:endParaRPr lang="en-US" sz="8800" dirty="0" smtClean="0"/>
          </a:p>
          <a:p>
            <a:pPr>
              <a:buNone/>
              <a:defRPr/>
            </a:pPr>
            <a:endParaRPr lang="el-GR" sz="9600" b="1" dirty="0"/>
          </a:p>
          <a:p>
            <a:pPr>
              <a:buFontTx/>
              <a:buChar char="•"/>
              <a:defRPr/>
            </a:pPr>
            <a:r>
              <a:rPr lang="el-GR" sz="9600" dirty="0" smtClean="0"/>
              <a:t>Άγνωστης </a:t>
            </a:r>
            <a:r>
              <a:rPr lang="el-GR" sz="9600" dirty="0"/>
              <a:t>αιτιολογίας, </a:t>
            </a:r>
            <a:r>
              <a:rPr lang="el-GR" sz="9600" dirty="0" smtClean="0"/>
              <a:t>αυτοάνοση </a:t>
            </a:r>
            <a:r>
              <a:rPr lang="el-GR" sz="9600" dirty="0"/>
              <a:t>πάθηση </a:t>
            </a:r>
          </a:p>
          <a:p>
            <a:pPr>
              <a:buFontTx/>
              <a:buChar char="•"/>
              <a:defRPr/>
            </a:pPr>
            <a:r>
              <a:rPr lang="el-GR" sz="9600" dirty="0" smtClean="0"/>
              <a:t>Προσβάλει </a:t>
            </a:r>
            <a:r>
              <a:rPr lang="el-GR" sz="9600" dirty="0"/>
              <a:t>ενήλικες στο τέλος της μέσης </a:t>
            </a:r>
            <a:r>
              <a:rPr lang="el-GR" sz="9600" dirty="0" smtClean="0"/>
              <a:t>ηλικίας</a:t>
            </a:r>
            <a:endParaRPr lang="en-US" sz="9600" dirty="0" smtClean="0"/>
          </a:p>
          <a:p>
            <a:pPr>
              <a:buFontTx/>
              <a:buChar char="•"/>
              <a:defRPr/>
            </a:pPr>
            <a:r>
              <a:rPr lang="el-GR" sz="9600" dirty="0" smtClean="0"/>
              <a:t>Ταχεία </a:t>
            </a:r>
            <a:r>
              <a:rPr lang="el-GR" sz="9600" dirty="0"/>
              <a:t>επιπόλαιη </a:t>
            </a:r>
            <a:r>
              <a:rPr lang="el-GR" sz="9600" dirty="0" smtClean="0"/>
              <a:t>αναπνοή </a:t>
            </a:r>
          </a:p>
          <a:p>
            <a:pPr>
              <a:buFontTx/>
              <a:buChar char="•"/>
              <a:defRPr/>
            </a:pPr>
            <a:r>
              <a:rPr lang="el-GR" sz="9600" dirty="0" smtClean="0"/>
              <a:t>Δύσπνοια </a:t>
            </a:r>
            <a:r>
              <a:rPr lang="el-GR" sz="9600" dirty="0"/>
              <a:t>στην </a:t>
            </a:r>
            <a:r>
              <a:rPr lang="el-GR" sz="9600" dirty="0" smtClean="0"/>
              <a:t>άσκηση </a:t>
            </a:r>
          </a:p>
          <a:p>
            <a:pPr>
              <a:buFontTx/>
              <a:buChar char="•"/>
              <a:defRPr/>
            </a:pPr>
            <a:r>
              <a:rPr lang="el-GR" sz="9600" dirty="0" smtClean="0"/>
              <a:t>Βήχας </a:t>
            </a:r>
            <a:r>
              <a:rPr lang="el-GR" sz="9600" dirty="0"/>
              <a:t>ξηρός-ερεθιστικός</a:t>
            </a:r>
          </a:p>
          <a:p>
            <a:pPr>
              <a:buNone/>
              <a:defRPr/>
            </a:pPr>
            <a:r>
              <a:rPr lang="en-US" sz="9600" b="1" dirty="0" smtClean="0">
                <a:latin typeface="Calibri" pitchFamily="34" charset="0"/>
                <a:sym typeface="Wingdings 3" pitchFamily="18" charset="2"/>
              </a:rPr>
              <a:t> </a:t>
            </a:r>
            <a:endParaRPr lang="el-GR" sz="9600" b="1" dirty="0" smtClean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  <a:defRPr/>
            </a:pPr>
            <a:r>
              <a:rPr lang="el-GR" sz="9600" b="1" dirty="0" smtClean="0">
                <a:solidFill>
                  <a:srgbClr val="820000"/>
                </a:solidFill>
              </a:rPr>
              <a:t>Τελικά στάδια </a:t>
            </a:r>
            <a:r>
              <a:rPr lang="el-GR" sz="9600" b="1" dirty="0" smtClean="0">
                <a:solidFill>
                  <a:srgbClr val="820000"/>
                </a:solidFill>
                <a:sym typeface="Wingdings 3" pitchFamily="18" charset="2"/>
              </a:rPr>
              <a:t> </a:t>
            </a:r>
            <a:r>
              <a:rPr lang="el-GR" sz="9600" b="1" dirty="0" smtClean="0">
                <a:sym typeface="Wingdings 3" pitchFamily="18" charset="2"/>
              </a:rPr>
              <a:t>ακτινογραφία </a:t>
            </a:r>
            <a:r>
              <a:rPr lang="el-GR" sz="9600" b="1" dirty="0" smtClean="0">
                <a:solidFill>
                  <a:srgbClr val="820000"/>
                </a:solidFill>
                <a:sym typeface="Wingdings 3" pitchFamily="18" charset="2"/>
              </a:rPr>
              <a:t> μελικηρήθρα </a:t>
            </a:r>
            <a:r>
              <a:rPr lang="el-GR" sz="9600" b="1" dirty="0" smtClean="0">
                <a:sym typeface="Wingdings 3" pitchFamily="18" charset="2"/>
              </a:rPr>
              <a:t>(αερώδεις κύστεις περιβαλλόμενες από παχυσμένο ιστό)   </a:t>
            </a:r>
            <a:r>
              <a:rPr lang="en-US" sz="9600" b="1" dirty="0" smtClean="0">
                <a:sym typeface="Wingdings 3" pitchFamily="18" charset="2"/>
              </a:rPr>
              <a:t>                           </a:t>
            </a:r>
          </a:p>
          <a:p>
            <a:pPr marL="0" indent="0">
              <a:buNone/>
              <a:defRPr/>
            </a:pPr>
            <a:r>
              <a:rPr lang="en-US" sz="6000" b="1" dirty="0" smtClean="0">
                <a:sym typeface="Wingdings 3" pitchFamily="18" charset="2"/>
              </a:rPr>
              <a:t>	</a:t>
            </a:r>
            <a:r>
              <a:rPr lang="el-GR" sz="4900" b="1" dirty="0" smtClean="0">
                <a:sym typeface="Wingdings 3" pitchFamily="18" charset="2"/>
              </a:rPr>
              <a:t> </a:t>
            </a:r>
          </a:p>
          <a:p>
            <a:pPr marL="0" indent="0">
              <a:buNone/>
              <a:defRPr/>
            </a:pPr>
            <a:r>
              <a:rPr lang="el-GR" sz="4900" b="1" dirty="0" smtClean="0">
                <a:sym typeface="Wingdings 3" pitchFamily="18" charset="2"/>
              </a:rPr>
              <a:t>	</a:t>
            </a:r>
            <a:r>
              <a:rPr lang="en-US" sz="4900" b="1" dirty="0" smtClean="0"/>
              <a:t>					</a:t>
            </a:r>
            <a:endParaRPr lang="el-GR" sz="49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3466" y="2777112"/>
            <a:ext cx="2264150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2673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sym typeface="Wingdings 3" pitchFamily="18" charset="2"/>
              </a:rPr>
              <a:t>(</a:t>
            </a:r>
            <a:r>
              <a:rPr lang="en-US" dirty="0">
                <a:latin typeface="+mn-lt"/>
              </a:rPr>
              <a:t>Harari </a:t>
            </a:r>
            <a:r>
              <a:rPr lang="el-GR" dirty="0">
                <a:latin typeface="+mn-lt"/>
              </a:rPr>
              <a:t>&amp;</a:t>
            </a:r>
            <a:r>
              <a:rPr lang="en-US" dirty="0">
                <a:latin typeface="+mn-lt"/>
              </a:rPr>
              <a:t> CaminatI,  2010)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44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latin typeface="Calibri" pitchFamily="34" charset="0"/>
              </a:rPr>
              <a:t>1. Διάμεση Πνευμονική Ίνωση </a:t>
            </a:r>
            <a:r>
              <a:rPr lang="el-GR" sz="3200" b="0" dirty="0" smtClean="0">
                <a:latin typeface="Calibri" pitchFamily="34" charset="0"/>
              </a:rPr>
              <a:t>(2 </a:t>
            </a:r>
            <a:r>
              <a:rPr lang="el-GR" sz="3200" b="0" dirty="0">
                <a:latin typeface="Calibri" pitchFamily="34" charset="0"/>
              </a:rPr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7931224" cy="244827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None/>
              <a:defRPr/>
            </a:pPr>
            <a:r>
              <a:rPr lang="el-GR" sz="3100" b="1" dirty="0" smtClean="0">
                <a:solidFill>
                  <a:srgbClr val="820000"/>
                </a:solidFill>
                <a:latin typeface="Calibri" pitchFamily="34" charset="0"/>
              </a:rPr>
              <a:t>Πνευμονική </a:t>
            </a:r>
            <a:r>
              <a:rPr lang="el-GR" sz="3100" b="1" dirty="0">
                <a:solidFill>
                  <a:srgbClr val="820000"/>
                </a:solidFill>
                <a:latin typeface="Calibri" pitchFamily="34" charset="0"/>
              </a:rPr>
              <a:t>λειτουργία:</a:t>
            </a:r>
          </a:p>
          <a:p>
            <a:pPr>
              <a:spcAft>
                <a:spcPts val="600"/>
              </a:spcAft>
              <a:defRPr/>
            </a:pPr>
            <a:r>
              <a:rPr lang="el-GR" sz="2800" dirty="0" smtClean="0">
                <a:sym typeface="Wingdings 3" pitchFamily="18" charset="2"/>
              </a:rPr>
              <a:t> Παθολογοανατομικά, ο ινώδης ιστός </a:t>
            </a:r>
            <a:r>
              <a:rPr lang="el-GR" sz="2800" b="1" dirty="0" smtClean="0">
                <a:solidFill>
                  <a:srgbClr val="820000"/>
                </a:solidFill>
                <a:sym typeface="Wingdings 3" pitchFamily="18" charset="2"/>
              </a:rPr>
              <a:t>↓</a:t>
            </a:r>
            <a:r>
              <a:rPr lang="el-GR" sz="2800" dirty="0" smtClean="0">
                <a:sym typeface="Wingdings 3" pitchFamily="18" charset="2"/>
              </a:rPr>
              <a:t> τη διατασιμότητα του πνεύμονα </a:t>
            </a:r>
            <a:r>
              <a:rPr lang="el-GR" sz="2800" dirty="0" smtClean="0">
                <a:solidFill>
                  <a:srgbClr val="820000"/>
                </a:solidFill>
                <a:sym typeface="Wingdings 3" pitchFamily="18" charset="2"/>
              </a:rPr>
              <a:t> </a:t>
            </a:r>
            <a:r>
              <a:rPr lang="el-GR" sz="2800" b="1" dirty="0" smtClean="0">
                <a:solidFill>
                  <a:srgbClr val="820000"/>
                </a:solidFill>
                <a:sym typeface="Wingdings 3" pitchFamily="18" charset="2"/>
              </a:rPr>
              <a:t>μικροί πνευμονικοί όγκοι κ χωρητικότητες </a:t>
            </a:r>
            <a:r>
              <a:rPr lang="el-GR" sz="2800" dirty="0" smtClean="0">
                <a:sym typeface="Wingdings 3" pitchFamily="18" charset="2"/>
              </a:rPr>
              <a:t>(</a:t>
            </a:r>
            <a:r>
              <a:rPr lang="en-US" sz="2800" dirty="0" smtClean="0">
                <a:sym typeface="Wingdings 3" pitchFamily="18" charset="2"/>
              </a:rPr>
              <a:t>FVC</a:t>
            </a:r>
            <a:r>
              <a:rPr lang="el-GR" sz="2800" dirty="0" smtClean="0">
                <a:sym typeface="Wingdings 3" pitchFamily="18" charset="2"/>
              </a:rPr>
              <a:t>,</a:t>
            </a:r>
            <a:r>
              <a:rPr lang="en-US" sz="2800" dirty="0" smtClean="0">
                <a:sym typeface="Wingdings 3" pitchFamily="18" charset="2"/>
              </a:rPr>
              <a:t> TLC</a:t>
            </a:r>
            <a:r>
              <a:rPr lang="en-US" sz="2800" dirty="0">
                <a:sym typeface="Wingdings 3" pitchFamily="18" charset="2"/>
              </a:rPr>
              <a:t>, FRC, </a:t>
            </a:r>
            <a:r>
              <a:rPr lang="en-US" sz="2800" dirty="0" smtClean="0">
                <a:sym typeface="Wingdings 3" pitchFamily="18" charset="2"/>
              </a:rPr>
              <a:t>RV</a:t>
            </a:r>
            <a:r>
              <a:rPr lang="el-GR" sz="2800" dirty="0" smtClean="0">
                <a:sym typeface="Wingdings 3" pitchFamily="18" charset="2"/>
              </a:rPr>
              <a:t>)</a:t>
            </a:r>
            <a:endParaRPr lang="el-GR" sz="2800" dirty="0">
              <a:sym typeface="Wingdings 3" pitchFamily="18" charset="2"/>
            </a:endParaRPr>
          </a:p>
          <a:p>
            <a:pPr>
              <a:spcAft>
                <a:spcPts val="600"/>
              </a:spcAft>
              <a:defRPr/>
            </a:pPr>
            <a:r>
              <a:rPr lang="en-US" sz="2800" dirty="0" smtClean="0">
                <a:sym typeface="Wingdings 3" pitchFamily="18" charset="2"/>
              </a:rPr>
              <a:t> </a:t>
            </a:r>
            <a:r>
              <a:rPr lang="el-GR" sz="2800" dirty="0" smtClean="0">
                <a:sym typeface="Wingdings 3" pitchFamily="18" charset="2"/>
              </a:rPr>
              <a:t>Φυσιολογική αντίσταση αεραγωγών</a:t>
            </a:r>
            <a:endParaRPr lang="el-GR" sz="2800" dirty="0" smtClean="0"/>
          </a:p>
          <a:p>
            <a:pPr>
              <a:defRPr/>
            </a:pPr>
            <a:endParaRPr lang="el-GR" sz="6400" dirty="0"/>
          </a:p>
          <a:p>
            <a:pPr>
              <a:defRPr/>
            </a:pPr>
            <a:endParaRPr lang="el-GR" sz="6400" dirty="0" smtClean="0"/>
          </a:p>
          <a:p>
            <a:pPr marL="0" indent="0">
              <a:buNone/>
              <a:defRPr/>
            </a:pPr>
            <a:endParaRPr lang="el-GR" sz="6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-26775" y="6488668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 (Sisson et al</a:t>
            </a:r>
            <a:r>
              <a:rPr lang="en-US" dirty="0" smtClean="0">
                <a:latin typeface="+mn-lt"/>
              </a:rPr>
              <a:t>.</a:t>
            </a:r>
            <a:r>
              <a:rPr lang="el-GR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2010)</a:t>
            </a:r>
            <a:endParaRPr lang="el-GR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47" y="3645024"/>
            <a:ext cx="3355306" cy="2088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2894347" y="5805264"/>
            <a:ext cx="3355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Pulmon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fibrosis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Drriad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2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libri" pitchFamily="34" charset="0"/>
              </a:rPr>
              <a:t>1. Διάμεση </a:t>
            </a:r>
            <a:r>
              <a:rPr lang="el-GR" dirty="0">
                <a:latin typeface="Calibri" pitchFamily="34" charset="0"/>
              </a:rPr>
              <a:t>Πνευμονική Ίνωση </a:t>
            </a:r>
            <a:r>
              <a:rPr lang="el-GR" sz="3200" b="0" dirty="0" smtClean="0">
                <a:latin typeface="Calibri" pitchFamily="34" charset="0"/>
              </a:rPr>
              <a:t>(3 </a:t>
            </a:r>
            <a:r>
              <a:rPr lang="el-GR" sz="3200" b="0" dirty="0">
                <a:latin typeface="Calibri" pitchFamily="34" charset="0"/>
              </a:rPr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61460"/>
            <a:ext cx="8229600" cy="468052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Ø"/>
            </a:pPr>
            <a:r>
              <a:rPr lang="en-US" sz="2400" dirty="0" smtClean="0"/>
              <a:t>H</a:t>
            </a:r>
            <a:r>
              <a:rPr lang="el-GR" sz="2400" dirty="0" smtClean="0"/>
              <a:t> </a:t>
            </a:r>
            <a:r>
              <a:rPr lang="el-GR" sz="2400" dirty="0"/>
              <a:t>προϊούσα </a:t>
            </a:r>
            <a:r>
              <a:rPr lang="el-GR" sz="2400" dirty="0" smtClean="0"/>
              <a:t>δύσπνοια</a:t>
            </a:r>
            <a:endParaRPr lang="en-US" sz="2400" dirty="0" smtClean="0"/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Ø"/>
            </a:pPr>
            <a:r>
              <a:rPr lang="en-US" sz="2400" dirty="0" smtClean="0"/>
              <a:t>O </a:t>
            </a:r>
            <a:r>
              <a:rPr lang="el-GR" sz="2400" dirty="0" smtClean="0"/>
              <a:t>αποκορεσμός της οξυαιμοσφαιρίνης</a:t>
            </a:r>
            <a:endParaRPr lang="en-US" sz="2400" dirty="0" smtClean="0"/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Ø"/>
            </a:pPr>
            <a:r>
              <a:rPr lang="en-US" sz="2400" dirty="0" smtClean="0"/>
              <a:t>H</a:t>
            </a:r>
            <a:r>
              <a:rPr lang="el-GR" sz="2400" dirty="0" smtClean="0"/>
              <a:t> 6-min </a:t>
            </a:r>
            <a:r>
              <a:rPr lang="en-US" sz="2400" dirty="0" smtClean="0"/>
              <a:t>WD</a:t>
            </a:r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Ø"/>
            </a:pPr>
            <a:r>
              <a:rPr lang="en-US" sz="2400" dirty="0" smtClean="0"/>
              <a:t>H</a:t>
            </a:r>
            <a:r>
              <a:rPr lang="el-GR" sz="2400" dirty="0" smtClean="0"/>
              <a:t> </a:t>
            </a:r>
            <a:r>
              <a:rPr lang="el-GR" sz="2400" dirty="0"/>
              <a:t>επιδείνωση των δοκιμασιών της αναπνευστικής λειτουργίας </a:t>
            </a:r>
            <a:r>
              <a:rPr lang="el-GR" sz="2400" dirty="0" smtClean="0"/>
              <a:t>(διαταραγμένη </a:t>
            </a:r>
            <a:r>
              <a:rPr lang="el-GR" sz="2400" dirty="0"/>
              <a:t>ανταλλαγή των αερίων αίματος, αυξημένη </a:t>
            </a:r>
            <a:r>
              <a:rPr lang="el-GR" sz="2400" dirty="0" smtClean="0"/>
              <a:t>κυψελιδο-αρτηριακή </a:t>
            </a:r>
            <a:r>
              <a:rPr lang="el-GR" sz="2400" dirty="0"/>
              <a:t>κλίση οξυγόνου στην ηρεμία και στην </a:t>
            </a:r>
            <a:r>
              <a:rPr lang="el-GR" sz="2400" dirty="0" smtClean="0"/>
              <a:t>άσκηση)</a:t>
            </a:r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Ø"/>
            </a:pPr>
            <a:r>
              <a:rPr lang="el-GR" sz="2400" dirty="0" smtClean="0"/>
              <a:t>Η μειωμένη </a:t>
            </a:r>
            <a:r>
              <a:rPr lang="el-GR" sz="2400" dirty="0"/>
              <a:t>διαχυτική ικανότητα των </a:t>
            </a:r>
            <a:r>
              <a:rPr lang="el-GR" sz="2400" dirty="0" smtClean="0"/>
              <a:t>πνευμόνων</a:t>
            </a:r>
            <a:endParaRPr lang="en-US" sz="2400" dirty="0" smtClean="0"/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Ø"/>
            </a:pPr>
            <a:r>
              <a:rPr lang="en-US" sz="2400" dirty="0" smtClean="0"/>
              <a:t>H</a:t>
            </a:r>
            <a:r>
              <a:rPr lang="el-GR" sz="2400" dirty="0" smtClean="0"/>
              <a:t> </a:t>
            </a:r>
            <a:r>
              <a:rPr lang="el-GR" sz="2400" dirty="0"/>
              <a:t>παρουσία και η εξέλιξη της εικόνας μελικηρήθρας στην HRCT </a:t>
            </a:r>
            <a:r>
              <a:rPr lang="el-GR" sz="2400" dirty="0" smtClean="0"/>
              <a:t>θώρακος</a:t>
            </a:r>
            <a:endParaRPr lang="en-US" sz="2400" dirty="0" smtClean="0"/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Ø"/>
            </a:pPr>
            <a:r>
              <a:rPr lang="en-US" sz="2400" dirty="0" smtClean="0"/>
              <a:t>H</a:t>
            </a:r>
            <a:r>
              <a:rPr lang="el-GR" sz="2400" dirty="0" smtClean="0"/>
              <a:t> </a:t>
            </a:r>
            <a:r>
              <a:rPr lang="el-GR" sz="2400" dirty="0"/>
              <a:t>παρουσία πνευμονικής </a:t>
            </a:r>
            <a:r>
              <a:rPr lang="el-GR" sz="2400" dirty="0" smtClean="0"/>
              <a:t>υπέρτασης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334780"/>
            <a:ext cx="2004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(Sisson et al</a:t>
            </a:r>
            <a:r>
              <a:rPr lang="en-US" dirty="0" smtClean="0">
                <a:latin typeface="+mn-lt"/>
              </a:rPr>
              <a:t>.</a:t>
            </a:r>
            <a:r>
              <a:rPr lang="el-GR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2010)</a:t>
            </a:r>
            <a:endParaRPr lang="el-GR" sz="28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58" y="1092170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Προγνωστικοί </a:t>
            </a:r>
            <a:r>
              <a:rPr lang="el-GR" sz="2600" b="1" dirty="0">
                <a:solidFill>
                  <a:srgbClr val="820000"/>
                </a:solidFill>
                <a:latin typeface="+mn-lt"/>
              </a:rPr>
              <a:t>παράγοντες </a:t>
            </a:r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Πνευμονικής Ίνωσης</a:t>
            </a:r>
            <a:endParaRPr lang="el-GR" sz="2600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01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Calibri" pitchFamily="34" charset="0"/>
              </a:rPr>
              <a:t>1. Διάμεση Πνευμονική Ίνωση</a:t>
            </a:r>
            <a:r>
              <a:rPr lang="el-GR" sz="3600" b="1" dirty="0" smtClean="0">
                <a:latin typeface="Calibri" pitchFamily="34" charset="0"/>
              </a:rPr>
              <a:t> </a:t>
            </a:r>
            <a:r>
              <a:rPr lang="el-GR" sz="3200" b="0" dirty="0" smtClean="0">
                <a:latin typeface="Calibri" pitchFamily="34" charset="0"/>
              </a:rPr>
              <a:t>(4 </a:t>
            </a:r>
            <a:r>
              <a:rPr lang="el-GR" sz="3200" b="0" dirty="0">
                <a:latin typeface="Calibri" pitchFamily="34" charset="0"/>
              </a:rPr>
              <a:t>από 5)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04056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None/>
              <a:defRPr/>
            </a:pPr>
            <a:r>
              <a:rPr lang="el-GR" sz="3100" b="1" dirty="0" smtClean="0">
                <a:solidFill>
                  <a:srgbClr val="820000"/>
                </a:solidFill>
                <a:latin typeface="Calibri" pitchFamily="34" charset="0"/>
                <a:sym typeface="Wingdings 3" pitchFamily="18" charset="2"/>
              </a:rPr>
              <a:t>Ανταλλαγή </a:t>
            </a:r>
            <a:r>
              <a:rPr lang="el-GR" sz="3100" b="1" dirty="0">
                <a:solidFill>
                  <a:srgbClr val="820000"/>
                </a:solidFill>
                <a:latin typeface="Calibri" pitchFamily="34" charset="0"/>
                <a:sym typeface="Wingdings 3" pitchFamily="18" charset="2"/>
              </a:rPr>
              <a:t>αερίων:</a:t>
            </a:r>
          </a:p>
          <a:p>
            <a:pPr>
              <a:defRPr/>
            </a:pPr>
            <a:r>
              <a:rPr lang="el-GR" sz="2800" dirty="0" smtClean="0">
                <a:latin typeface="Calibri" pitchFamily="34" charset="0"/>
                <a:sym typeface="Wingdings 3" pitchFamily="18" charset="2"/>
              </a:rPr>
              <a:t>Ανεπαρκής </a:t>
            </a:r>
            <a:r>
              <a:rPr lang="el-GR" sz="2800" dirty="0">
                <a:latin typeface="Calibri" pitchFamily="34" charset="0"/>
                <a:sym typeface="Wingdings 3" pitchFamily="18" charset="2"/>
              </a:rPr>
              <a:t>διάχυση, ανισότητα </a:t>
            </a:r>
            <a:r>
              <a:rPr lang="en-US" sz="2800" dirty="0">
                <a:latin typeface="Calibri" pitchFamily="34" charset="0"/>
                <a:sym typeface="Wingdings 3" pitchFamily="18" charset="2"/>
              </a:rPr>
              <a:t>V/Q</a:t>
            </a:r>
            <a:endParaRPr lang="el-GR" sz="2800" dirty="0">
              <a:latin typeface="Calibri" pitchFamily="34" charset="0"/>
              <a:sym typeface="Wingdings 3" pitchFamily="18" charset="2"/>
            </a:endParaRPr>
          </a:p>
          <a:p>
            <a:pPr>
              <a:defRPr/>
            </a:pPr>
            <a:endParaRPr lang="el-GR" sz="2800" dirty="0">
              <a:latin typeface="Calibri" pitchFamily="34" charset="0"/>
              <a:sym typeface="Wingdings 3" pitchFamily="18" charset="2"/>
            </a:endParaRPr>
          </a:p>
          <a:p>
            <a:pPr>
              <a:defRPr/>
            </a:pPr>
            <a:r>
              <a:rPr lang="el-GR" sz="2800" dirty="0" smtClean="0">
                <a:latin typeface="Calibri" pitchFamily="34" charset="0"/>
                <a:sym typeface="Wingdings 3" pitchFamily="18" charset="2"/>
              </a:rPr>
              <a:t>Υποξαιμία</a:t>
            </a:r>
            <a:r>
              <a:rPr lang="el-GR" sz="2800" dirty="0">
                <a:latin typeface="Calibri" pitchFamily="34" charset="0"/>
                <a:sym typeface="Wingdings 3" pitchFamily="18" charset="2"/>
              </a:rPr>
              <a:t>: ήπια στην ηρεμία, μεγαλύτερη στην άσκηση</a:t>
            </a:r>
          </a:p>
          <a:p>
            <a:pPr>
              <a:defRPr/>
            </a:pPr>
            <a:endParaRPr lang="el-GR" sz="2800" dirty="0">
              <a:latin typeface="Calibri" pitchFamily="34" charset="0"/>
              <a:sym typeface="Wingdings 3" pitchFamily="18" charset="2"/>
            </a:endParaRPr>
          </a:p>
          <a:p>
            <a:pPr>
              <a:defRPr/>
            </a:pPr>
            <a:r>
              <a:rPr lang="en-US" sz="2800" dirty="0" smtClean="0">
                <a:latin typeface="Calibri" pitchFamily="34" charset="0"/>
                <a:sym typeface="Wingdings 3" pitchFamily="18" charset="2"/>
              </a:rPr>
              <a:t>PCO</a:t>
            </a:r>
            <a:r>
              <a:rPr lang="en-US" sz="2800" baseline="-25000" dirty="0" smtClean="0">
                <a:latin typeface="Calibri" pitchFamily="34" charset="0"/>
                <a:sym typeface="Wingdings 3" pitchFamily="18" charset="2"/>
              </a:rPr>
              <a:t>2</a:t>
            </a:r>
            <a:r>
              <a:rPr lang="en-US" sz="2800" dirty="0">
                <a:latin typeface="Calibri" pitchFamily="34" charset="0"/>
                <a:sym typeface="Wingdings 3" pitchFamily="18" charset="2"/>
              </a:rPr>
              <a:t>: </a:t>
            </a:r>
            <a:r>
              <a:rPr lang="el-GR" sz="2800" dirty="0">
                <a:latin typeface="Calibri" pitchFamily="34" charset="0"/>
                <a:sym typeface="Wingdings 3" pitchFamily="18" charset="2"/>
              </a:rPr>
              <a:t>μειωμένο</a:t>
            </a:r>
          </a:p>
          <a:p>
            <a:pPr>
              <a:defRPr/>
            </a:pPr>
            <a:endParaRPr lang="el-GR" sz="2800" dirty="0">
              <a:latin typeface="Calibri" pitchFamily="34" charset="0"/>
              <a:sym typeface="Wingdings 3" pitchFamily="18" charset="2"/>
            </a:endParaRPr>
          </a:p>
          <a:p>
            <a:pPr>
              <a:defRPr/>
            </a:pPr>
            <a:r>
              <a:rPr lang="en-US" sz="2800" dirty="0" smtClean="0">
                <a:latin typeface="Calibri" pitchFamily="34" charset="0"/>
                <a:sym typeface="Wingdings 3" pitchFamily="18" charset="2"/>
              </a:rPr>
              <a:t>PH</a:t>
            </a:r>
            <a:r>
              <a:rPr lang="el-GR" sz="2800" dirty="0" smtClean="0">
                <a:latin typeface="Calibri" pitchFamily="34" charset="0"/>
                <a:sym typeface="Wingdings 3" pitchFamily="18" charset="2"/>
              </a:rPr>
              <a:t> </a:t>
            </a:r>
            <a:r>
              <a:rPr lang="el-GR" sz="2800" dirty="0">
                <a:latin typeface="Calibri" pitchFamily="34" charset="0"/>
                <a:sym typeface="Wingdings 3" pitchFamily="18" charset="2"/>
              </a:rPr>
              <a:t>φυσιολογικό στην </a:t>
            </a:r>
            <a:r>
              <a:rPr lang="el-GR" sz="2800" dirty="0" smtClean="0">
                <a:latin typeface="Calibri" pitchFamily="34" charset="0"/>
                <a:sym typeface="Wingdings 3" pitchFamily="18" charset="2"/>
              </a:rPr>
              <a:t>ηρεμία</a:t>
            </a:r>
            <a:endParaRPr lang="el-GR" sz="2800" dirty="0">
              <a:latin typeface="Calibri" pitchFamily="34" charset="0"/>
              <a:sym typeface="Wingdings 3" pitchFamily="18" charset="2"/>
            </a:endParaRPr>
          </a:p>
          <a:p>
            <a:pPr>
              <a:defRPr/>
            </a:pPr>
            <a:r>
              <a:rPr lang="en-US" sz="2800" dirty="0" smtClean="0">
                <a:latin typeface="Calibri" pitchFamily="34" charset="0"/>
                <a:sym typeface="Wingdings 3" pitchFamily="18" charset="2"/>
              </a:rPr>
              <a:t>PH </a:t>
            </a:r>
            <a:r>
              <a:rPr lang="el-GR" sz="2800" dirty="0" smtClean="0">
                <a:latin typeface="Calibri" pitchFamily="34" charset="0"/>
                <a:sym typeface="Wingdings 3" pitchFamily="18" charset="2"/>
              </a:rPr>
              <a:t>αλκαλικό </a:t>
            </a:r>
            <a:r>
              <a:rPr lang="el-GR" sz="2800" dirty="0">
                <a:latin typeface="Calibri" pitchFamily="34" charset="0"/>
                <a:sym typeface="Wingdings 3" pitchFamily="18" charset="2"/>
              </a:rPr>
              <a:t>στην άσκηση (υπεραερισμός)</a:t>
            </a:r>
          </a:p>
          <a:p>
            <a:pPr>
              <a:defRPr/>
            </a:pPr>
            <a:r>
              <a:rPr lang="en-US" sz="2800" dirty="0" smtClean="0">
                <a:latin typeface="Calibri" pitchFamily="34" charset="0"/>
                <a:sym typeface="Wingdings 3" pitchFamily="18" charset="2"/>
              </a:rPr>
              <a:t>PH </a:t>
            </a:r>
            <a:r>
              <a:rPr lang="el-GR" sz="2800" dirty="0" smtClean="0">
                <a:latin typeface="Calibri" pitchFamily="34" charset="0"/>
                <a:sym typeface="Wingdings 3" pitchFamily="18" charset="2"/>
              </a:rPr>
              <a:t>όξινο </a:t>
            </a:r>
            <a:r>
              <a:rPr lang="el-GR" sz="2800" dirty="0">
                <a:latin typeface="Calibri" pitchFamily="34" charset="0"/>
                <a:sym typeface="Wingdings 3" pitchFamily="18" charset="2"/>
              </a:rPr>
              <a:t>(αναπνευστική ανεπάρκεια</a:t>
            </a:r>
            <a:r>
              <a:rPr lang="el-GR" sz="3100" dirty="0" smtClean="0">
                <a:latin typeface="Calibri" pitchFamily="34" charset="0"/>
                <a:sym typeface="Wingdings 3" pitchFamily="18" charset="2"/>
              </a:rPr>
              <a:t>)</a:t>
            </a:r>
            <a:endParaRPr lang="en-US" sz="3100" dirty="0" smtClean="0">
              <a:latin typeface="Calibri" pitchFamily="34" charset="0"/>
              <a:sym typeface="Wingdings 3" pitchFamily="18" charset="2"/>
            </a:endParaRPr>
          </a:p>
          <a:p>
            <a:pPr marL="0" indent="0">
              <a:buNone/>
              <a:defRPr/>
            </a:pPr>
            <a:r>
              <a:rPr lang="el-GR" b="1" dirty="0" smtClean="0">
                <a:latin typeface="Calibri" pitchFamily="34" charset="0"/>
                <a:sym typeface="Wingdings 3" pitchFamily="18" charset="2"/>
              </a:rPr>
              <a:t>                                                                                   </a:t>
            </a:r>
            <a:endParaRPr lang="en-US" b="1" dirty="0" smtClean="0">
              <a:latin typeface="Calibri" pitchFamily="34" charset="0"/>
              <a:sym typeface="Wingdings 3" pitchFamily="18" charset="2"/>
            </a:endParaRPr>
          </a:p>
          <a:p>
            <a:pPr marL="0" indent="0">
              <a:buNone/>
              <a:defRPr/>
            </a:pPr>
            <a:endParaRPr lang="en-US" sz="2100" dirty="0" smtClean="0">
              <a:latin typeface="Calibri" pitchFamily="34" charset="0"/>
              <a:sym typeface="Wingdings 3" pitchFamily="18" charset="2"/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alibri" pitchFamily="34" charset="0"/>
                <a:sym typeface="Wingdings 3" pitchFamily="18" charset="2"/>
              </a:rPr>
              <a:t> </a:t>
            </a:r>
            <a:endParaRPr lang="el-G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-13185" y="6411899"/>
            <a:ext cx="163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dirty="0" smtClean="0">
                <a:latin typeface="+mn-lt"/>
              </a:rPr>
              <a:t>(</a:t>
            </a:r>
            <a:r>
              <a:rPr lang="en-US" dirty="0">
                <a:latin typeface="+mn-lt"/>
              </a:rPr>
              <a:t>Du Bois, 2010)</a:t>
            </a:r>
            <a:endParaRPr lang="el-GR" sz="2400" dirty="0">
              <a:latin typeface="+mn-lt"/>
              <a:sym typeface="Wingdings 3" pitchFamily="18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90" y="2852936"/>
            <a:ext cx="2994420" cy="3252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60232" y="6134900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nhlbi.nih.gov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ελεύθερο για επαναχρησιμοποίηση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40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Calibri" pitchFamily="34" charset="0"/>
              </a:rPr>
              <a:t>1. Διάμεση Πνευμονική Ίνωση</a:t>
            </a:r>
            <a:r>
              <a:rPr lang="el-GR" sz="3600" b="1" dirty="0" smtClean="0">
                <a:latin typeface="Calibri" pitchFamily="34" charset="0"/>
              </a:rPr>
              <a:t> </a:t>
            </a:r>
            <a:r>
              <a:rPr lang="el-GR" sz="3200" b="0" dirty="0" smtClean="0">
                <a:latin typeface="Calibri" pitchFamily="34" charset="0"/>
              </a:rPr>
              <a:t>(5 </a:t>
            </a:r>
            <a:r>
              <a:rPr lang="el-GR" sz="3200" b="0" dirty="0">
                <a:latin typeface="Calibri" pitchFamily="34" charset="0"/>
              </a:rPr>
              <a:t>από 5)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4400" dirty="0"/>
              <a:t>Στην άσκηση, η </a:t>
            </a:r>
            <a:r>
              <a:rPr lang="en-US" sz="4400" dirty="0"/>
              <a:t>PO</a:t>
            </a:r>
            <a:r>
              <a:rPr lang="en-US" sz="4400" baseline="-25000" dirty="0"/>
              <a:t>2 </a:t>
            </a:r>
            <a:r>
              <a:rPr lang="el-GR" sz="4400" dirty="0"/>
              <a:t>μειώνεται αρκετά κ παρατηρείται κυάνωση</a:t>
            </a:r>
          </a:p>
          <a:p>
            <a:pPr>
              <a:buNone/>
            </a:pPr>
            <a:endParaRPr lang="el-GR" sz="4400" dirty="0"/>
          </a:p>
          <a:p>
            <a:r>
              <a:rPr lang="el-GR" sz="4400" dirty="0"/>
              <a:t>Η υποξυγοναιμία διορθώνεται με τη χορήγηση </a:t>
            </a:r>
            <a:r>
              <a:rPr lang="en-US" sz="4400" dirty="0"/>
              <a:t>O</a:t>
            </a:r>
            <a:r>
              <a:rPr lang="en-US" sz="4400" baseline="-25000" dirty="0"/>
              <a:t>2</a:t>
            </a:r>
            <a:r>
              <a:rPr lang="el-GR" sz="4400" baseline="-25000" dirty="0"/>
              <a:t> </a:t>
            </a:r>
            <a:r>
              <a:rPr lang="el-GR" sz="4400" dirty="0"/>
              <a:t>με </a:t>
            </a:r>
            <a:r>
              <a:rPr lang="en-US" sz="4400" dirty="0"/>
              <a:t>FIO</a:t>
            </a:r>
            <a:r>
              <a:rPr lang="en-US" sz="4400" baseline="-25000" dirty="0"/>
              <a:t>2</a:t>
            </a:r>
            <a:r>
              <a:rPr lang="el-GR" sz="4400" baseline="-25000" dirty="0"/>
              <a:t> </a:t>
            </a:r>
            <a:r>
              <a:rPr lang="el-GR" sz="4400" dirty="0"/>
              <a:t>100% και </a:t>
            </a:r>
            <a:r>
              <a:rPr lang="el-GR" sz="4400" b="1" dirty="0">
                <a:solidFill>
                  <a:srgbClr val="820000"/>
                </a:solidFill>
              </a:rPr>
              <a:t>όχι άμεσα με Φ/Θ</a:t>
            </a:r>
          </a:p>
          <a:p>
            <a:endParaRPr lang="el-GR" sz="4400" dirty="0"/>
          </a:p>
          <a:p>
            <a:pPr>
              <a:buClr>
                <a:schemeClr val="tx1"/>
              </a:buClr>
            </a:pPr>
            <a:r>
              <a:rPr lang="el-GR" sz="4400" b="1" dirty="0">
                <a:solidFill>
                  <a:srgbClr val="820000"/>
                </a:solidFill>
              </a:rPr>
              <a:t>Η προσφορά της Φ/Θ</a:t>
            </a:r>
            <a:r>
              <a:rPr lang="el-GR" sz="4400" dirty="0">
                <a:solidFill>
                  <a:srgbClr val="0070C0"/>
                </a:solidFill>
              </a:rPr>
              <a:t> </a:t>
            </a:r>
            <a:r>
              <a:rPr lang="el-GR" sz="4400" dirty="0"/>
              <a:t>εντοπίζεται στον προσδιορισμό του είδους, της διάρκειας κ της έντασης της άσκησης</a:t>
            </a:r>
          </a:p>
          <a:p>
            <a:endParaRPr lang="el-GR" sz="4400" dirty="0"/>
          </a:p>
          <a:p>
            <a:pPr>
              <a:buNone/>
            </a:pPr>
            <a:r>
              <a:rPr lang="el-GR" sz="4400" dirty="0"/>
              <a:t>	</a:t>
            </a:r>
            <a:r>
              <a:rPr lang="el-GR" sz="4400" b="1" dirty="0">
                <a:solidFill>
                  <a:srgbClr val="820000"/>
                </a:solidFill>
              </a:rPr>
              <a:t>Προτείνονται</a:t>
            </a:r>
            <a:r>
              <a:rPr lang="el-GR" sz="4400" dirty="0"/>
              <a:t> ισοτονικές ασκήσεις, με μεγάλα διαστήματα ανάπαυσης, εφόσον </a:t>
            </a:r>
          </a:p>
          <a:p>
            <a:pPr marL="719138" indent="-366713">
              <a:buFont typeface="Courier New" pitchFamily="49" charset="0"/>
              <a:buChar char="o"/>
              <a:tabLst>
                <a:tab pos="719138" algn="l"/>
                <a:tab pos="4664075" algn="l"/>
              </a:tabLst>
            </a:pPr>
            <a:r>
              <a:rPr lang="en-US" sz="4400" dirty="0"/>
              <a:t>Sat O</a:t>
            </a:r>
            <a:r>
              <a:rPr lang="en-US" sz="4400" baseline="-25000" dirty="0"/>
              <a:t>2 </a:t>
            </a:r>
            <a:r>
              <a:rPr lang="el-GR" sz="4400" baseline="-25000" dirty="0"/>
              <a:t> </a:t>
            </a:r>
            <a:r>
              <a:rPr lang="el-GR" sz="4400" dirty="0"/>
              <a:t>&gt; 90% στην </a:t>
            </a:r>
            <a:r>
              <a:rPr lang="el-GR" sz="4400" dirty="0" smtClean="0"/>
              <a:t>άσκηση </a:t>
            </a:r>
            <a:endParaRPr lang="el-GR" sz="4400" dirty="0"/>
          </a:p>
          <a:p>
            <a:pPr marL="719138" indent="-366713">
              <a:buFont typeface="Courier New" pitchFamily="49" charset="0"/>
              <a:buChar char="o"/>
              <a:tabLst>
                <a:tab pos="719138" algn="l"/>
                <a:tab pos="4664075" algn="l"/>
              </a:tabLst>
            </a:pPr>
            <a:r>
              <a:rPr lang="el-GR" sz="4400" dirty="0" smtClean="0"/>
              <a:t>Δύσπνοια </a:t>
            </a:r>
            <a:r>
              <a:rPr lang="el-GR" sz="4400" dirty="0"/>
              <a:t>κ κόπωση &lt; 4 </a:t>
            </a:r>
            <a:r>
              <a:rPr lang="el-GR" sz="4400" dirty="0" smtClean="0"/>
              <a:t>της κλίμακας </a:t>
            </a:r>
            <a:r>
              <a:rPr lang="en-US" sz="4400" dirty="0" smtClean="0"/>
              <a:t>Borg</a:t>
            </a:r>
            <a:endParaRPr lang="el-GR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-13185" y="6411899"/>
            <a:ext cx="163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US" dirty="0" smtClean="0">
                <a:latin typeface="+mn-lt"/>
              </a:rPr>
              <a:t>(</a:t>
            </a:r>
            <a:r>
              <a:rPr lang="en-US" dirty="0">
                <a:latin typeface="+mn-lt"/>
              </a:rPr>
              <a:t>Du Bois, 2010)</a:t>
            </a:r>
            <a:endParaRPr lang="el-GR" sz="2400" dirty="0">
              <a:latin typeface="+mn-lt"/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515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itchFamily="34" charset="0"/>
              </a:rPr>
              <a:t>2. </a:t>
            </a:r>
            <a:r>
              <a:rPr lang="el-GR" dirty="0" smtClean="0">
                <a:latin typeface="Calibri" pitchFamily="34" charset="0"/>
              </a:rPr>
              <a:t>Σαρκοείδωση </a:t>
            </a:r>
            <a:r>
              <a:rPr lang="el-GR" sz="3200" b="0" dirty="0" smtClean="0">
                <a:latin typeface="Calibri" pitchFamily="34" charset="0"/>
              </a:rPr>
              <a:t>(1 </a:t>
            </a:r>
            <a:r>
              <a:rPr lang="el-GR" sz="3200" b="0" dirty="0">
                <a:latin typeface="Calibri" pitchFamily="34" charset="0"/>
              </a:rPr>
              <a:t>από 2</a:t>
            </a:r>
            <a:r>
              <a:rPr lang="el-GR" sz="3200" b="0" dirty="0" smtClean="0">
                <a:latin typeface="Calibri" pitchFamily="34" charset="0"/>
              </a:rPr>
              <a:t>)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626469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latin typeface="Calibri" pitchFamily="34" charset="0"/>
              </a:rPr>
              <a:t>Πολυσυστηματική νόσος, αυτοάνοση</a:t>
            </a:r>
            <a:r>
              <a:rPr lang="el-GR" sz="2400" dirty="0">
                <a:latin typeface="Calibri" pitchFamily="34" charset="0"/>
              </a:rPr>
              <a:t>, </a:t>
            </a:r>
            <a:r>
              <a:rPr lang="el-GR" sz="2400" dirty="0" smtClean="0">
                <a:latin typeface="Calibri" pitchFamily="34" charset="0"/>
              </a:rPr>
              <a:t>πρoκαλεί 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μη τυρoειδoπoιημένα 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κoκκιώματα (4 στάδια)</a:t>
            </a:r>
          </a:p>
          <a:p>
            <a:endParaRPr lang="el-GR" sz="24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Τα 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συμπτώματα </a:t>
            </a:r>
            <a:r>
              <a:rPr lang="el-GR" sz="2400" dirty="0">
                <a:latin typeface="Calibri" pitchFamily="34" charset="0"/>
              </a:rPr>
              <a:t>συνήθως εμφανίζονται σταδιακά </a:t>
            </a:r>
            <a:r>
              <a:rPr lang="el-GR" sz="2400" dirty="0" smtClean="0">
                <a:latin typeface="Calibri" pitchFamily="34" charset="0"/>
              </a:rPr>
              <a:t>αλλά </a:t>
            </a:r>
            <a:r>
              <a:rPr lang="el-GR" sz="2400" dirty="0">
                <a:latin typeface="Calibri" pitchFamily="34" charset="0"/>
              </a:rPr>
              <a:t>σε μερικές περιπτώσεις μπορεί να εμφανιστούν </a:t>
            </a:r>
            <a:r>
              <a:rPr lang="el-GR" sz="2400" dirty="0" smtClean="0">
                <a:latin typeface="Calibri" pitchFamily="34" charset="0"/>
              </a:rPr>
              <a:t>απότομα </a:t>
            </a:r>
            <a:endParaRPr lang="el-GR" sz="24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itchFamily="34" charset="0"/>
              </a:rPr>
              <a:t>			   </a:t>
            </a:r>
            <a:endParaRPr lang="el-GR" sz="24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Η 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κλινική εικόνα </a:t>
            </a:r>
            <a:r>
              <a:rPr lang="el-GR" sz="2400" dirty="0">
                <a:latin typeface="Calibri" pitchFamily="34" charset="0"/>
              </a:rPr>
              <a:t>ποικίλει από μια ασυμπτωματική νόσο </a:t>
            </a:r>
            <a:r>
              <a:rPr lang="el-GR" sz="2400" dirty="0" smtClean="0">
                <a:latin typeface="Calibri" pitchFamily="34" charset="0"/>
              </a:rPr>
              <a:t>έως </a:t>
            </a:r>
            <a:r>
              <a:rPr lang="el-GR" sz="2400" dirty="0">
                <a:latin typeface="Calibri" pitchFamily="34" charset="0"/>
              </a:rPr>
              <a:t>μια χρόνια νόσο που σε πολλές περιπτώσεις μπορεί να αποβεί ακόμη και μοιραία </a:t>
            </a:r>
            <a:endParaRPr lang="el-GR" sz="2400" dirty="0" smtClean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357115"/>
            <a:ext cx="2351315" cy="2267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latin typeface="+mn-lt"/>
              </a:rPr>
              <a:t> (</a:t>
            </a:r>
            <a:r>
              <a:rPr lang="en-US" dirty="0">
                <a:latin typeface="+mn-lt"/>
              </a:rPr>
              <a:t>Baughman et al</a:t>
            </a:r>
            <a:r>
              <a:rPr lang="el-GR" dirty="0" smtClean="0">
                <a:latin typeface="+mn-lt"/>
              </a:rPr>
              <a:t>.,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2008; </a:t>
            </a:r>
            <a:r>
              <a:rPr lang="en-US" dirty="0" smtClean="0">
                <a:latin typeface="+mn-lt"/>
              </a:rPr>
              <a:t>Guzman </a:t>
            </a:r>
            <a:r>
              <a:rPr lang="en-US" dirty="0">
                <a:latin typeface="+mn-lt"/>
              </a:rPr>
              <a:t>et al</a:t>
            </a:r>
            <a:r>
              <a:rPr lang="en-US" dirty="0" smtClean="0">
                <a:latin typeface="+mn-lt"/>
              </a:rPr>
              <a:t>.</a:t>
            </a:r>
            <a:r>
              <a:rPr lang="el-GR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2008</a:t>
            </a:r>
            <a:r>
              <a:rPr lang="el-GR" dirty="0">
                <a:latin typeface="+mn-lt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18324" y="3717032"/>
            <a:ext cx="1491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www.xray2000.co.uk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62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42541" y="0"/>
            <a:ext cx="8229600" cy="90872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</a:rPr>
              <a:t>2. Σαρκοείδωση </a:t>
            </a:r>
            <a:r>
              <a:rPr lang="el-GR" sz="3200" b="0" dirty="0" smtClean="0">
                <a:latin typeface="Calibri" pitchFamily="34" charset="0"/>
              </a:rPr>
              <a:t>(2 </a:t>
            </a:r>
            <a:r>
              <a:rPr lang="el-GR" sz="3200" b="0" dirty="0">
                <a:latin typeface="Calibri" pitchFamily="34" charset="0"/>
              </a:rPr>
              <a:t>από </a:t>
            </a:r>
            <a:r>
              <a:rPr lang="el-GR" sz="3200" b="0" dirty="0" smtClean="0">
                <a:latin typeface="Calibri" pitchFamily="34" charset="0"/>
              </a:rPr>
              <a:t>2)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5555"/>
            <a:ext cx="4311148" cy="5764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98" y="3871690"/>
            <a:ext cx="2220807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239313" y="6453463"/>
            <a:ext cx="13415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youritablets.com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4377" y="5949280"/>
            <a:ext cx="2422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Sarcoidosis signs and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symptoms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</a:p>
          <a:p>
            <a:pPr algn="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Mikael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Häggström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2329" y="3519971"/>
            <a:ext cx="1755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7"/>
              </a:rPr>
              <a:t>Dermatology Image Atlas</a:t>
            </a:r>
            <a:endParaRPr lang="el-GR" sz="1200" dirty="0">
              <a:latin typeface="+mn-lt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65555"/>
            <a:ext cx="3524077" cy="2486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Ταξινόμηση-Κλινικά </a:t>
            </a:r>
            <a:r>
              <a:rPr lang="el-GR" sz="4000" b="1" dirty="0"/>
              <a:t>χαρακτηριστικά </a:t>
            </a:r>
            <a:r>
              <a:rPr lang="el-GR" dirty="0" smtClean="0"/>
              <a:t>της </a:t>
            </a:r>
            <a:r>
              <a:rPr lang="el-GR" sz="4000" b="1" dirty="0" smtClean="0"/>
              <a:t>Σαρκοείδωσης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l-GR" sz="3100" b="1" dirty="0" smtClean="0">
                <a:solidFill>
                  <a:srgbClr val="820000"/>
                </a:solidFill>
              </a:rPr>
              <a:t>Τέσσερα </a:t>
            </a:r>
            <a:r>
              <a:rPr lang="el-GR" sz="3100" b="1" dirty="0">
                <a:solidFill>
                  <a:srgbClr val="820000"/>
                </a:solidFill>
              </a:rPr>
              <a:t>στάδια </a:t>
            </a:r>
            <a:r>
              <a:rPr lang="el-GR" sz="3100" b="1" dirty="0" smtClean="0">
                <a:solidFill>
                  <a:srgbClr val="820000"/>
                </a:solidFill>
              </a:rPr>
              <a:t>της Σαρκοείδωσης: </a:t>
            </a:r>
          </a:p>
          <a:p>
            <a:pPr>
              <a:buFont typeface="Courier New" pitchFamily="49" charset="0"/>
              <a:buChar char="o"/>
            </a:pPr>
            <a:r>
              <a:rPr lang="el-GR" sz="2800" b="1" dirty="0" smtClean="0"/>
              <a:t>Στάδιο</a:t>
            </a:r>
            <a:r>
              <a:rPr lang="en-US" sz="2800" b="1" dirty="0" smtClean="0"/>
              <a:t> </a:t>
            </a:r>
            <a:r>
              <a:rPr lang="en-US" sz="2800" b="1" dirty="0"/>
              <a:t>0</a:t>
            </a:r>
            <a:r>
              <a:rPr lang="en-US" sz="2800" dirty="0"/>
              <a:t>: </a:t>
            </a:r>
            <a:r>
              <a:rPr lang="el-GR" sz="2800" dirty="0" smtClean="0"/>
              <a:t>Καμία εμφανής ενδοθωρακική ανωμαλία</a:t>
            </a:r>
          </a:p>
          <a:p>
            <a:pPr>
              <a:buNone/>
            </a:pPr>
            <a:endParaRPr lang="el-GR" sz="2800" b="1" dirty="0"/>
          </a:p>
          <a:p>
            <a:pPr>
              <a:buFont typeface="Courier New" pitchFamily="49" charset="0"/>
              <a:buChar char="o"/>
            </a:pPr>
            <a:r>
              <a:rPr lang="el-GR" sz="2800" b="1" dirty="0" smtClean="0"/>
              <a:t>Στάδιο</a:t>
            </a:r>
            <a:r>
              <a:rPr lang="en-US" sz="2800" b="1" dirty="0" smtClean="0"/>
              <a:t> </a:t>
            </a:r>
            <a:r>
              <a:rPr lang="en-US" sz="2800" b="1" dirty="0"/>
              <a:t>1</a:t>
            </a:r>
            <a:r>
              <a:rPr lang="en-US" sz="2800" dirty="0"/>
              <a:t>: </a:t>
            </a:r>
            <a:r>
              <a:rPr lang="el-GR" sz="2800" dirty="0" smtClean="0"/>
              <a:t>Αμφοτερόπλευρη λεμφαδενοπάθεια</a:t>
            </a:r>
            <a:r>
              <a:rPr lang="en-US" sz="2800" dirty="0" smtClean="0"/>
              <a:t>, </a:t>
            </a:r>
            <a:endParaRPr lang="en-US" sz="2800" dirty="0"/>
          </a:p>
          <a:p>
            <a:pPr marL="1528763" indent="0">
              <a:buNone/>
            </a:pPr>
            <a:r>
              <a:rPr lang="el-GR" sz="2800" dirty="0" smtClean="0"/>
              <a:t>συνοδευόμενη </a:t>
            </a:r>
            <a:r>
              <a:rPr lang="el-GR" sz="2800" dirty="0"/>
              <a:t>συχνά </a:t>
            </a:r>
            <a:r>
              <a:rPr lang="el-GR" sz="2800" dirty="0" smtClean="0"/>
              <a:t>από αρθρίτιδα</a:t>
            </a:r>
          </a:p>
          <a:p>
            <a:pPr>
              <a:buNone/>
            </a:pPr>
            <a:endParaRPr lang="el-GR" sz="2800" dirty="0"/>
          </a:p>
          <a:p>
            <a:pPr>
              <a:buFont typeface="Courier New" pitchFamily="49" charset="0"/>
              <a:buChar char="o"/>
            </a:pPr>
            <a:r>
              <a:rPr lang="el-GR" sz="2800" b="1" dirty="0" smtClean="0"/>
              <a:t>Στάδιο</a:t>
            </a:r>
            <a:r>
              <a:rPr lang="en-US" sz="2800" b="1" dirty="0" smtClean="0"/>
              <a:t> </a:t>
            </a:r>
            <a:r>
              <a:rPr lang="el-GR" sz="2800" b="1" dirty="0" smtClean="0"/>
              <a:t>2</a:t>
            </a:r>
            <a:r>
              <a:rPr lang="en-US" sz="2800" dirty="0" smtClean="0"/>
              <a:t>: </a:t>
            </a:r>
            <a:r>
              <a:rPr lang="el-GR" sz="2800" dirty="0" smtClean="0"/>
              <a:t>Προσβολή του πνευμονικού παρεγχύματος, κυρίως </a:t>
            </a:r>
          </a:p>
          <a:p>
            <a:pPr marL="1528763" indent="0">
              <a:buNone/>
            </a:pPr>
            <a:r>
              <a:rPr lang="el-GR" sz="2800" dirty="0" smtClean="0"/>
              <a:t>στις </a:t>
            </a:r>
            <a:r>
              <a:rPr lang="el-GR" sz="2800" dirty="0"/>
              <a:t>μέσες και ανώτερες </a:t>
            </a:r>
            <a:r>
              <a:rPr lang="el-GR" sz="2800" dirty="0" smtClean="0"/>
              <a:t>ζώνες</a:t>
            </a:r>
          </a:p>
          <a:p>
            <a:pPr>
              <a:buNone/>
            </a:pPr>
            <a:endParaRPr lang="el-GR" sz="2800" dirty="0" smtClean="0"/>
          </a:p>
          <a:p>
            <a:pPr>
              <a:buFont typeface="Courier New" pitchFamily="49" charset="0"/>
              <a:buChar char="o"/>
            </a:pPr>
            <a:r>
              <a:rPr lang="el-GR" sz="2800" b="1" dirty="0" smtClean="0"/>
              <a:t>Στάδιο</a:t>
            </a:r>
            <a:r>
              <a:rPr lang="en-US" sz="2800" b="1" dirty="0" smtClean="0"/>
              <a:t> </a:t>
            </a:r>
            <a:r>
              <a:rPr lang="en-US" sz="2800" b="1" dirty="0"/>
              <a:t>3</a:t>
            </a:r>
            <a:r>
              <a:rPr lang="en-US" sz="2800" dirty="0" smtClean="0"/>
              <a:t>:</a:t>
            </a:r>
            <a:r>
              <a:rPr lang="el-GR" sz="2800" dirty="0" smtClean="0"/>
              <a:t> Προσβάλλονται οι πνεύμονες και προκαλείται </a:t>
            </a:r>
          </a:p>
          <a:p>
            <a:pPr marL="0" indent="1528763">
              <a:buNone/>
            </a:pPr>
            <a:r>
              <a:rPr lang="el-GR" sz="2800" dirty="0"/>
              <a:t>π</a:t>
            </a:r>
            <a:r>
              <a:rPr lang="el-GR" sz="2800" dirty="0" smtClean="0"/>
              <a:t>νευμονική ίνωση</a:t>
            </a:r>
            <a:endParaRPr lang="el-GR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l-GR" dirty="0">
                <a:latin typeface="+mn-lt"/>
              </a:rPr>
              <a:t> (</a:t>
            </a:r>
            <a:r>
              <a:rPr lang="en-US" dirty="0">
                <a:latin typeface="+mn-lt"/>
              </a:rPr>
              <a:t>Baughman et </a:t>
            </a:r>
            <a:r>
              <a:rPr lang="en-US" dirty="0" smtClean="0">
                <a:latin typeface="+mn-lt"/>
              </a:rPr>
              <a:t>al</a:t>
            </a:r>
            <a:r>
              <a:rPr lang="el-GR" dirty="0" smtClean="0">
                <a:latin typeface="+mn-lt"/>
              </a:rPr>
              <a:t>.,</a:t>
            </a:r>
            <a:r>
              <a:rPr lang="en-US" dirty="0" smtClean="0">
                <a:latin typeface="+mn-lt"/>
              </a:rPr>
              <a:t> </a:t>
            </a:r>
            <a:r>
              <a:rPr lang="el-GR" dirty="0">
                <a:latin typeface="+mn-lt"/>
              </a:rPr>
              <a:t>2008; </a:t>
            </a:r>
            <a:r>
              <a:rPr lang="en-US" dirty="0">
                <a:latin typeface="+mn-lt"/>
              </a:rPr>
              <a:t>Guzman et al</a:t>
            </a:r>
            <a:r>
              <a:rPr lang="en-US" dirty="0" smtClean="0">
                <a:latin typeface="+mn-lt"/>
              </a:rPr>
              <a:t>.</a:t>
            </a:r>
            <a:r>
              <a:rPr lang="el-GR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2008</a:t>
            </a:r>
            <a:r>
              <a:rPr lang="el-GR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3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Αναπνευστική Φυσικοθεραπεία στις Περιοριστικές Παθήσεις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sz="2400" b="1" dirty="0" smtClean="0"/>
              <a:t>Λέξεις κλειδιά</a:t>
            </a:r>
            <a:r>
              <a:rPr lang="el-GR" sz="2400" dirty="0" smtClean="0"/>
              <a:t>: </a:t>
            </a:r>
            <a:r>
              <a:rPr lang="el-GR" sz="2400" b="1" dirty="0" smtClean="0">
                <a:solidFill>
                  <a:srgbClr val="004A82"/>
                </a:solidFill>
              </a:rPr>
              <a:t>Υπεζωκότας, Πνευμονικό Παρέγχυμα, Πνευμονική Ίνωση, Σαρκοείδωση, Νευρομυικές παθήσεις</a:t>
            </a:r>
            <a:endParaRPr lang="el-GR" sz="2400" b="1" dirty="0">
              <a:solidFill>
                <a:srgbClr val="004A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952328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l-GR" dirty="0" smtClean="0">
                <a:latin typeface="Calibri" pitchFamily="34" charset="0"/>
              </a:rPr>
              <a:t>Συχνότητα </a:t>
            </a:r>
            <a:r>
              <a:rPr lang="el-GR" dirty="0">
                <a:latin typeface="Calibri" pitchFamily="34" charset="0"/>
              </a:rPr>
              <a:t>προσβολής </a:t>
            </a:r>
            <a:r>
              <a:rPr lang="el-GR" dirty="0" smtClean="0">
                <a:latin typeface="Calibri" pitchFamily="34" charset="0"/>
              </a:rPr>
              <a:t>οργάνων </a:t>
            </a:r>
            <a:r>
              <a:rPr lang="el-GR" dirty="0">
                <a:latin typeface="Calibri" pitchFamily="34" charset="0"/>
              </a:rPr>
              <a:t>από </a:t>
            </a:r>
            <a:r>
              <a:rPr lang="el-GR" dirty="0" smtClean="0">
                <a:latin typeface="Calibri" pitchFamily="34" charset="0"/>
              </a:rPr>
              <a:t>τη Σαρκοείδωση</a:t>
            </a:r>
            <a:r>
              <a:rPr lang="el-GR" dirty="0">
                <a:latin typeface="Calibri" pitchFamily="34" charset="0"/>
              </a:rPr>
              <a:t/>
            </a:r>
            <a:br>
              <a:rPr lang="el-GR" dirty="0">
                <a:latin typeface="Calibri" pitchFamily="34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3466728" cy="36724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/>
              <a:t>Πνεύμονες </a:t>
            </a:r>
            <a:r>
              <a:rPr lang="el-GR" sz="2400" dirty="0" smtClean="0"/>
              <a:t>    </a:t>
            </a:r>
            <a:r>
              <a:rPr lang="el-GR" sz="2400" b="1" dirty="0" smtClean="0"/>
              <a:t>90</a:t>
            </a:r>
            <a:r>
              <a:rPr lang="el-GR" sz="2400" b="1" dirty="0"/>
              <a:t>%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/>
              <a:t>Λεμφαδένες </a:t>
            </a:r>
            <a:r>
              <a:rPr lang="el-GR" sz="2400" dirty="0" smtClean="0"/>
              <a:t> </a:t>
            </a:r>
            <a:r>
              <a:rPr lang="el-GR" sz="2400" b="1" dirty="0" smtClean="0"/>
              <a:t>75-90</a:t>
            </a:r>
            <a:r>
              <a:rPr lang="el-GR" sz="2400" b="1" dirty="0"/>
              <a:t>%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/>
              <a:t> Ήπαρ  	   </a:t>
            </a:r>
            <a:r>
              <a:rPr lang="el-GR" sz="2400" b="1" dirty="0" smtClean="0"/>
              <a:t>60-90%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/>
              <a:t>Σπλήνας 	   </a:t>
            </a:r>
            <a:r>
              <a:rPr lang="el-GR" sz="2400" b="1" dirty="0" smtClean="0"/>
              <a:t>50-60%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/>
              <a:t>Αρθρώσεις     </a:t>
            </a:r>
            <a:r>
              <a:rPr lang="el-GR" sz="2400" b="1" dirty="0" smtClean="0"/>
              <a:t>25-50%</a:t>
            </a:r>
            <a:r>
              <a:rPr lang="el-GR" sz="2400" dirty="0" smtClean="0"/>
              <a:t>                                                    </a:t>
            </a:r>
            <a:r>
              <a:rPr lang="el-GR" sz="2400" dirty="0"/>
              <a:t/>
            </a:r>
            <a:br>
              <a:rPr lang="el-GR" sz="2400" dirty="0"/>
            </a:br>
            <a:endParaRPr lang="en-US" sz="2400" dirty="0"/>
          </a:p>
          <a:p>
            <a:pPr>
              <a:lnSpc>
                <a:spcPct val="90000"/>
              </a:lnSpc>
              <a:buClr>
                <a:srgbClr val="820000"/>
              </a:buClr>
              <a:buNone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49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>
                <a:latin typeface="+mn-lt"/>
              </a:rPr>
              <a:t>(</a:t>
            </a:r>
            <a:r>
              <a:rPr lang="en-US" dirty="0">
                <a:latin typeface="+mn-lt"/>
              </a:rPr>
              <a:t>Baughman et al</a:t>
            </a:r>
            <a:r>
              <a:rPr lang="el-GR" dirty="0" smtClean="0">
                <a:latin typeface="+mn-lt"/>
              </a:rPr>
              <a:t>.,</a:t>
            </a:r>
            <a:r>
              <a:rPr lang="en-US" dirty="0" smtClean="0">
                <a:latin typeface="+mn-lt"/>
              </a:rPr>
              <a:t> </a:t>
            </a:r>
            <a:r>
              <a:rPr lang="el-GR" dirty="0">
                <a:latin typeface="+mn-lt"/>
              </a:rPr>
              <a:t>2008; </a:t>
            </a:r>
            <a:r>
              <a:rPr lang="en-US" dirty="0">
                <a:latin typeface="+mn-lt"/>
              </a:rPr>
              <a:t>Guzman et al</a:t>
            </a:r>
            <a:r>
              <a:rPr lang="en-US" dirty="0" smtClean="0">
                <a:latin typeface="+mn-lt"/>
              </a:rPr>
              <a:t>.</a:t>
            </a:r>
            <a:r>
              <a:rPr lang="el-GR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2008</a:t>
            </a:r>
            <a:r>
              <a:rPr lang="el-GR" dirty="0">
                <a:latin typeface="+mn-lt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8024" y="1772816"/>
            <a:ext cx="428396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>
                <a:latin typeface="+mn-lt"/>
              </a:rPr>
              <a:t>Δέρμα </a:t>
            </a:r>
            <a:r>
              <a:rPr lang="el-GR" sz="2400" dirty="0" smtClean="0">
                <a:latin typeface="+mn-lt"/>
              </a:rPr>
              <a:t>	</a:t>
            </a:r>
            <a:r>
              <a:rPr lang="el-GR" sz="2400" b="1" dirty="0" smtClean="0">
                <a:latin typeface="+mn-lt"/>
              </a:rPr>
              <a:t> 23</a:t>
            </a:r>
            <a:r>
              <a:rPr lang="el-GR" sz="2400" b="1" dirty="0">
                <a:latin typeface="+mn-lt"/>
              </a:rPr>
              <a:t>%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>
                <a:latin typeface="+mn-lt"/>
              </a:rPr>
              <a:t>Οφθαλμοί </a:t>
            </a:r>
            <a:r>
              <a:rPr lang="el-GR" sz="2400" dirty="0" smtClean="0">
                <a:latin typeface="+mn-lt"/>
              </a:rPr>
              <a:t>   </a:t>
            </a:r>
            <a:r>
              <a:rPr lang="el-GR" sz="2400" b="1" dirty="0" smtClean="0">
                <a:latin typeface="+mn-lt"/>
              </a:rPr>
              <a:t>10-50</a:t>
            </a:r>
            <a:r>
              <a:rPr lang="el-GR" sz="2400" b="1" dirty="0">
                <a:latin typeface="+mn-lt"/>
              </a:rPr>
              <a:t>%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>
                <a:latin typeface="+mn-lt"/>
              </a:rPr>
              <a:t>Παρωτίδες </a:t>
            </a:r>
            <a:r>
              <a:rPr lang="el-GR" sz="2400" dirty="0" smtClean="0">
                <a:latin typeface="+mn-lt"/>
              </a:rPr>
              <a:t>  </a:t>
            </a:r>
            <a:r>
              <a:rPr lang="el-GR" sz="2400" b="1" dirty="0" smtClean="0">
                <a:latin typeface="+mn-lt"/>
              </a:rPr>
              <a:t>10</a:t>
            </a:r>
            <a:r>
              <a:rPr lang="el-GR" sz="2400" b="1" dirty="0">
                <a:latin typeface="+mn-lt"/>
              </a:rPr>
              <a:t>%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>
                <a:latin typeface="+mn-lt"/>
              </a:rPr>
              <a:t>ΚΝΣ 		</a:t>
            </a:r>
            <a:r>
              <a:rPr lang="el-GR" sz="2400" b="1" dirty="0" smtClean="0">
                <a:latin typeface="+mn-lt"/>
              </a:rPr>
              <a:t> 5-15</a:t>
            </a:r>
            <a:r>
              <a:rPr lang="el-GR" sz="2400" b="1" dirty="0">
                <a:latin typeface="+mn-lt"/>
              </a:rPr>
              <a:t>%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>
                <a:latin typeface="+mn-lt"/>
              </a:rPr>
              <a:t>Οστά </a:t>
            </a:r>
            <a:r>
              <a:rPr lang="el-GR" sz="2400" dirty="0" smtClean="0">
                <a:latin typeface="+mn-lt"/>
              </a:rPr>
              <a:t>	</a:t>
            </a:r>
            <a:r>
              <a:rPr lang="el-GR" sz="2400" b="1" dirty="0" smtClean="0">
                <a:latin typeface="+mn-lt"/>
              </a:rPr>
              <a:t> 5</a:t>
            </a:r>
            <a:r>
              <a:rPr lang="el-GR" sz="2400" b="1" dirty="0">
                <a:latin typeface="+mn-lt"/>
              </a:rPr>
              <a:t>%</a:t>
            </a:r>
          </a:p>
          <a:p>
            <a:pPr marL="342900" indent="-342900">
              <a:buClr>
                <a:srgbClr val="820000"/>
              </a:buClr>
              <a:buFont typeface="Wingdings" pitchFamily="2" charset="2"/>
              <a:buChar char="q"/>
            </a:pP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8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/>
              <a:t>Συμπτώματα της Σαρκοείδωσης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4330824" cy="403244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 smtClean="0"/>
              <a:t>Κόπωση </a:t>
            </a:r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 smtClean="0"/>
              <a:t>Δύσπνοια</a:t>
            </a:r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 smtClean="0"/>
              <a:t>Πόνος </a:t>
            </a:r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 smtClean="0"/>
              <a:t>Αδυναμία των αναπνευστικών μυών (ιδιαίτερα σε ασθενείς με χρήση κορτικοστεροειδών)</a:t>
            </a:r>
          </a:p>
          <a:p>
            <a:pPr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 smtClean="0"/>
              <a:t>Αδυναμία σκελετικών μυών</a:t>
            </a:r>
          </a:p>
          <a:p>
            <a:pPr>
              <a:buNone/>
            </a:pPr>
            <a:endParaRPr lang="el-G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211669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dirty="0" smtClean="0">
                <a:latin typeface="+mn-lt"/>
              </a:rPr>
              <a:t>(</a:t>
            </a:r>
            <a:r>
              <a:rPr lang="en-US" dirty="0">
                <a:latin typeface="+mn-lt"/>
              </a:rPr>
              <a:t>Spruit et al</a:t>
            </a:r>
            <a:r>
              <a:rPr lang="en-US" dirty="0" smtClean="0">
                <a:latin typeface="+mn-lt"/>
              </a:rPr>
              <a:t>.</a:t>
            </a:r>
            <a:r>
              <a:rPr lang="el-GR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2010; Baughman et al</a:t>
            </a:r>
            <a:r>
              <a:rPr lang="el-GR" dirty="0" smtClean="0">
                <a:latin typeface="+mn-lt"/>
              </a:rPr>
              <a:t>.,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2008; </a:t>
            </a:r>
            <a:r>
              <a:rPr lang="en-US" dirty="0" smtClean="0">
                <a:latin typeface="+mn-lt"/>
              </a:rPr>
              <a:t>Guzman </a:t>
            </a:r>
            <a:r>
              <a:rPr lang="en-US" dirty="0">
                <a:latin typeface="+mn-lt"/>
              </a:rPr>
              <a:t>et al</a:t>
            </a:r>
            <a:r>
              <a:rPr lang="en-US" dirty="0" smtClean="0">
                <a:latin typeface="+mn-lt"/>
              </a:rPr>
              <a:t>.</a:t>
            </a:r>
            <a:r>
              <a:rPr lang="el-GR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2008</a:t>
            </a:r>
            <a:r>
              <a:rPr lang="el-GR" dirty="0" smtClean="0">
                <a:latin typeface="+mn-lt"/>
              </a:rPr>
              <a:t>)</a:t>
            </a:r>
            <a:endParaRPr lang="el-GR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19675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>
                <a:latin typeface="+mn-lt"/>
              </a:rPr>
              <a:t>Χαμηλή φυσική κατάσταση</a:t>
            </a:r>
          </a:p>
          <a:p>
            <a:pPr marL="342900" indent="-342900"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>
                <a:latin typeface="+mn-lt"/>
              </a:rPr>
              <a:t>Μειωμένη διάρκεια άσκησης</a:t>
            </a:r>
          </a:p>
          <a:p>
            <a:pPr marL="342900" indent="-342900"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>
                <a:latin typeface="+mn-lt"/>
              </a:rPr>
              <a:t>Χαμηλή γενική υγεία</a:t>
            </a:r>
          </a:p>
          <a:p>
            <a:pPr marL="342900" indent="-342900">
              <a:spcBef>
                <a:spcPts val="1200"/>
              </a:spcBef>
              <a:buClr>
                <a:srgbClr val="820000"/>
              </a:buClr>
              <a:buFont typeface="Wingdings" pitchFamily="2" charset="2"/>
              <a:buChar char="§"/>
            </a:pPr>
            <a:r>
              <a:rPr lang="el-GR" sz="2400" dirty="0">
                <a:latin typeface="+mn-lt"/>
              </a:rPr>
              <a:t>Χαμηλή γενική υγεία </a:t>
            </a:r>
            <a:r>
              <a:rPr lang="el-GR" sz="2400" dirty="0" smtClean="0">
                <a:latin typeface="+mn-lt"/>
              </a:rPr>
              <a:t>και ποιότητα </a:t>
            </a:r>
            <a:r>
              <a:rPr lang="el-GR" sz="2400" dirty="0">
                <a:latin typeface="+mn-lt"/>
              </a:rPr>
              <a:t>ζωής, ανεξάρτητα από το βαθμό επηρεασμού της </a:t>
            </a:r>
            <a:r>
              <a:rPr lang="el-GR" sz="2400" dirty="0" smtClean="0">
                <a:latin typeface="+mn-lt"/>
              </a:rPr>
              <a:t>αναπνευστικής </a:t>
            </a:r>
            <a:r>
              <a:rPr lang="el-GR" sz="2400" dirty="0">
                <a:latin typeface="+mn-lt"/>
              </a:rPr>
              <a:t>λειτουργίας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233048"/>
            <a:ext cx="8496944" cy="461665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400" dirty="0">
                <a:latin typeface="+mn-lt"/>
              </a:rPr>
              <a:t>Προτείνεται: διακοπή καπνίσματος και </a:t>
            </a:r>
            <a:r>
              <a:rPr lang="el-GR" sz="2400" dirty="0" smtClean="0">
                <a:latin typeface="+mn-lt"/>
              </a:rPr>
              <a:t>Πνευμονική </a:t>
            </a:r>
            <a:r>
              <a:rPr lang="el-GR" sz="2400" dirty="0">
                <a:latin typeface="+mn-lt"/>
              </a:rPr>
              <a:t>Α</a:t>
            </a:r>
            <a:r>
              <a:rPr lang="el-GR" sz="2400" dirty="0" smtClean="0">
                <a:latin typeface="+mn-lt"/>
              </a:rPr>
              <a:t>ποκατάσταση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60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Πνευμονική Αποκατάσταση </a:t>
            </a:r>
            <a:br>
              <a:rPr lang="el-GR" b="1" dirty="0" smtClean="0"/>
            </a:br>
            <a:r>
              <a:rPr lang="el-GR" b="1" dirty="0" smtClean="0"/>
              <a:t>στη Σαρκοείδωση	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Εξαρτάται από το όργανο που έχει προσβληθεί περισσότερο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Σε προσβολή των πνευμόνων, προηγείται η Φ/Θ στην  Πνευμονική Αποκατάσταση, για όσο χρειαστεί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Μετά τη Φ/Θ, προστίθενται ασκήσεις ενδυνάμωσης και βελτίωσης της αντοχής </a:t>
            </a:r>
            <a:r>
              <a:rPr lang="el-GR" sz="2400" b="1" dirty="0" smtClean="0">
                <a:solidFill>
                  <a:srgbClr val="820000"/>
                </a:solidFill>
              </a:rPr>
              <a:t>→</a:t>
            </a:r>
            <a:r>
              <a:rPr lang="el-GR" sz="2400" dirty="0" smtClean="0"/>
              <a:t> αύξηση της ικανότητας για εργασία και αντοχή στην κόπωση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Καθώς βελτιώνεται η αντοχή, προστίθενται ήπιες ασκήσεις άνω-κάτω άκρων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Βοηθάει πολύ η ψυχοκοινωνική συμβουλευτική, τα συμπληρώματα διατροφής και το συμπληρωματικό οξυγόνο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982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dirty="0" smtClean="0">
                <a:latin typeface="+mn-lt"/>
              </a:rPr>
              <a:t>(</a:t>
            </a:r>
            <a:r>
              <a:rPr lang="en-US" dirty="0">
                <a:latin typeface="+mn-lt"/>
              </a:rPr>
              <a:t>Spruit et al</a:t>
            </a:r>
            <a:r>
              <a:rPr lang="en-US" dirty="0" smtClean="0">
                <a:latin typeface="+mn-lt"/>
              </a:rPr>
              <a:t>.</a:t>
            </a:r>
            <a:r>
              <a:rPr lang="el-GR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2010</a:t>
            </a:r>
            <a:r>
              <a:rPr lang="el-GR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22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Ερευνητική τεκμηρίωση της Πνευμονικής Αποκατάστασης στη Σαρκοείδωση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84576"/>
          </a:xfrm>
        </p:spPr>
        <p:txBody>
          <a:bodyPr>
            <a:normAutofit fontScale="92500"/>
          </a:bodyPr>
          <a:lstStyle/>
          <a:p>
            <a:pPr>
              <a:lnSpc>
                <a:spcPct val="133000"/>
              </a:lnSpc>
            </a:pPr>
            <a:r>
              <a:rPr lang="el-GR" sz="2600" b="1" dirty="0" smtClean="0">
                <a:solidFill>
                  <a:srgbClr val="820000"/>
                </a:solidFill>
              </a:rPr>
              <a:t>Η Πνευμονική Αποκατάσταση, </a:t>
            </a:r>
            <a:r>
              <a:rPr lang="el-GR" sz="2600" dirty="0" smtClean="0"/>
              <a:t>με εντοπισμένες ασκήσεις αντίστασης άνω και κάτω άκρων καθώς και με ασκήσεις αντοχής (ηλεκτρικός τάπητας, κυκλοεργόμετρο, εργόμετρο χειρός και </a:t>
            </a:r>
            <a:r>
              <a:rPr lang="en-US" sz="2600" dirty="0" smtClean="0"/>
              <a:t> step up</a:t>
            </a:r>
            <a:r>
              <a:rPr lang="el-GR" sz="2600" dirty="0" smtClean="0"/>
              <a:t>)</a:t>
            </a:r>
            <a:r>
              <a:rPr lang="en-US" sz="2600" dirty="0" smtClean="0"/>
              <a:t> </a:t>
            </a:r>
            <a:r>
              <a:rPr lang="el-GR" sz="2600" dirty="0" smtClean="0"/>
              <a:t>φαίνεται ότι αυξάνει τον πνευμονικό αερισμό και την ικανότητα άσκησης </a:t>
            </a:r>
            <a:r>
              <a:rPr lang="el-GR" sz="2100" dirty="0" smtClean="0"/>
              <a:t>(</a:t>
            </a:r>
            <a:r>
              <a:rPr lang="en-US" sz="2100" dirty="0" smtClean="0"/>
              <a:t>Spruit</a:t>
            </a:r>
            <a:r>
              <a:rPr lang="el-GR" sz="2100" dirty="0" smtClean="0"/>
              <a:t> </a:t>
            </a:r>
            <a:r>
              <a:rPr lang="en-US" sz="2100" dirty="0" smtClean="0"/>
              <a:t>et al</a:t>
            </a:r>
            <a:r>
              <a:rPr lang="el-GR" sz="2100" dirty="0" smtClean="0"/>
              <a:t>.,</a:t>
            </a:r>
            <a:r>
              <a:rPr lang="en-US" sz="2100" dirty="0" smtClean="0"/>
              <a:t> 2002</a:t>
            </a:r>
            <a:r>
              <a:rPr lang="el-GR" sz="2100" dirty="0" smtClean="0"/>
              <a:t>)</a:t>
            </a:r>
          </a:p>
          <a:p>
            <a:pPr>
              <a:lnSpc>
                <a:spcPct val="133000"/>
              </a:lnSpc>
            </a:pPr>
            <a:r>
              <a:rPr lang="el-GR" sz="2600" b="1" dirty="0" smtClean="0">
                <a:solidFill>
                  <a:srgbClr val="820000"/>
                </a:solidFill>
              </a:rPr>
              <a:t>Η Πνευμονική Αποκατάσταση, </a:t>
            </a:r>
            <a:r>
              <a:rPr lang="el-GR" sz="2600" dirty="0" smtClean="0"/>
              <a:t>με επανεκπαίδευση του αναπνευστικού πρότυπου, βρογχική παροχέτευση, θεραπεία με </a:t>
            </a:r>
            <a:r>
              <a:rPr lang="en-US" sz="2600" dirty="0" smtClean="0"/>
              <a:t>aerosol</a:t>
            </a:r>
            <a:r>
              <a:rPr lang="el-GR" sz="2600" dirty="0" smtClean="0"/>
              <a:t> και κινησιοθεραπεία, μπορεί να καθυστερήσει την εμφάνιση της αναπνευστικής ανεπάρκειας και της αναπηρίας καθώς επίσης να βελτιώσει την ποιότητα ζωής </a:t>
            </a:r>
            <a:r>
              <a:rPr lang="el-GR" sz="2100" dirty="0" smtClean="0"/>
              <a:t>(</a:t>
            </a:r>
            <a:r>
              <a:rPr lang="en-US" sz="2100" dirty="0" smtClean="0"/>
              <a:t>Mujovic et al.</a:t>
            </a:r>
            <a:r>
              <a:rPr lang="el-GR" sz="2100" dirty="0" smtClean="0"/>
              <a:t>,</a:t>
            </a:r>
            <a:r>
              <a:rPr lang="en-US" sz="2100" dirty="0" smtClean="0"/>
              <a:t> 2005</a:t>
            </a:r>
            <a:r>
              <a:rPr lang="el-GR" sz="2100" dirty="0" smtClean="0"/>
              <a:t>)</a:t>
            </a:r>
            <a:endParaRPr lang="el-GR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80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latin typeface="Calibri" pitchFamily="34" charset="0"/>
              </a:rPr>
              <a:t>3. Πνευμονία </a:t>
            </a:r>
            <a:r>
              <a:rPr lang="el-GR" sz="3200" b="0" dirty="0">
                <a:latin typeface="Calibri" pitchFamily="34" charset="0"/>
              </a:rPr>
              <a:t>(1 από </a:t>
            </a:r>
            <a:r>
              <a:rPr lang="el-GR" sz="3200" b="0" dirty="0" smtClean="0">
                <a:latin typeface="Calibri" pitchFamily="34" charset="0"/>
              </a:rPr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044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Οι </a:t>
            </a:r>
            <a:r>
              <a:rPr lang="el-GR" sz="2400" dirty="0"/>
              <a:t>κυψελίδες γεμίζουν από </a:t>
            </a:r>
            <a:r>
              <a:rPr lang="el-GR" sz="2400" b="1" dirty="0">
                <a:solidFill>
                  <a:srgbClr val="820000"/>
                </a:solidFill>
              </a:rPr>
              <a:t>πολυμορφοπύρηνα λευκοκύτταρα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Η </a:t>
            </a:r>
            <a:r>
              <a:rPr lang="el-GR" sz="2400" dirty="0"/>
              <a:t>λύση της σημαίνει αποκατάσταση της φυσιολογικής μορφολογίας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Η </a:t>
            </a:r>
            <a:r>
              <a:rPr lang="el-GR" sz="2400" dirty="0"/>
              <a:t>διαπύηση μπορεί να καταλήξει σε ιστική νέκρωση </a:t>
            </a:r>
            <a:r>
              <a:rPr lang="el-GR" sz="2400" b="1" dirty="0">
                <a:solidFill>
                  <a:srgbClr val="820000"/>
                </a:solidFill>
                <a:sym typeface="Wingdings 3" pitchFamily="18" charset="2"/>
              </a:rPr>
              <a:t>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πνευμονικό απόστημα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</a:rPr>
              <a:t>Ειδικές </a:t>
            </a:r>
            <a:r>
              <a:rPr lang="el-GR" sz="2400" b="1" dirty="0">
                <a:solidFill>
                  <a:srgbClr val="820000"/>
                </a:solidFill>
              </a:rPr>
              <a:t>μορφές: </a:t>
            </a:r>
            <a:r>
              <a:rPr lang="el-GR" sz="2400" dirty="0"/>
              <a:t>από εισρόφηση γαστρικού περιεχομένου, ή λίπους (λιποειδής πνευμονία</a:t>
            </a:r>
            <a:r>
              <a:rPr lang="el-GR" sz="2400" dirty="0" smtClean="0"/>
              <a:t>)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3923"/>
            <a:ext cx="139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(West, 2004)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575556" y="980728"/>
            <a:ext cx="7992888" cy="978729"/>
          </a:xfrm>
          <a:prstGeom prst="rect">
            <a:avLst/>
          </a:prstGeom>
          <a:ln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2400" dirty="0">
                <a:latin typeface="+mn-lt"/>
              </a:rPr>
              <a:t>Είναι </a:t>
            </a:r>
            <a:r>
              <a:rPr lang="el-GR" sz="2400" b="1" dirty="0">
                <a:latin typeface="+mn-lt"/>
              </a:rPr>
              <a:t>φλεγμονή </a:t>
            </a:r>
            <a:r>
              <a:rPr lang="el-GR" sz="2400" dirty="0">
                <a:latin typeface="+mn-lt"/>
              </a:rPr>
              <a:t>του πνευμονικού </a:t>
            </a:r>
            <a:r>
              <a:rPr lang="el-GR" sz="2400" dirty="0" smtClean="0">
                <a:latin typeface="+mn-lt"/>
              </a:rPr>
              <a:t>παρεγχύματος, η οποία </a:t>
            </a:r>
            <a:r>
              <a:rPr lang="el-GR" sz="2400" dirty="0">
                <a:latin typeface="+mn-lt"/>
              </a:rPr>
              <a:t>σχετίζεται με </a:t>
            </a:r>
            <a:r>
              <a:rPr lang="el-GR" sz="2400" b="1" dirty="0">
                <a:latin typeface="+mn-lt"/>
              </a:rPr>
              <a:t>κυψελιδική πλήρωση από εξίδρωμα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63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5049" y="0"/>
            <a:ext cx="8229600" cy="908720"/>
          </a:xfrm>
        </p:spPr>
        <p:txBody>
          <a:bodyPr/>
          <a:lstStyle/>
          <a:p>
            <a:r>
              <a:rPr lang="el-GR" dirty="0">
                <a:latin typeface="Calibri" pitchFamily="34" charset="0"/>
              </a:rPr>
              <a:t>3. Πνευμονία </a:t>
            </a:r>
            <a:r>
              <a:rPr lang="el-GR" sz="3200" b="0" dirty="0" smtClean="0">
                <a:latin typeface="Calibri" pitchFamily="34" charset="0"/>
              </a:rPr>
              <a:t>(2 </a:t>
            </a:r>
            <a:r>
              <a:rPr lang="el-GR" sz="3200" b="0" dirty="0">
                <a:latin typeface="Calibri" pitchFamily="34" charset="0"/>
              </a:rPr>
              <a:t>από </a:t>
            </a:r>
            <a:r>
              <a:rPr lang="el-GR" sz="3200" b="0" dirty="0" smtClean="0">
                <a:latin typeface="Calibri" pitchFamily="34" charset="0"/>
              </a:rPr>
              <a:t>7)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 rot="16200000">
            <a:off x="2683803" y="2014368"/>
            <a:ext cx="2906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“Lobar pneumonia illustrated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 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Heart, Lung and Blood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Institute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l-GR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0" y="904723"/>
            <a:ext cx="3463538" cy="2865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9" y="3952211"/>
            <a:ext cx="3444308" cy="2583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7 - Ορθογώνιο"/>
          <p:cNvSpPr/>
          <p:nvPr/>
        </p:nvSpPr>
        <p:spPr>
          <a:xfrm rot="16200000">
            <a:off x="2872082" y="5012993"/>
            <a:ext cx="2423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RLL pneumoniaM</a:t>
            </a:r>
            <a:r>
              <a:rPr lang="en-US" sz="1200" dirty="0" smtClean="0">
                <a:latin typeface="+mn-lt"/>
              </a:rPr>
              <a:t>”</a:t>
            </a:r>
            <a:r>
              <a:rPr lang="el-GR" sz="1200" dirty="0" smtClean="0">
                <a:latin typeface="+mn-lt"/>
              </a:rPr>
              <a:t>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8"/>
              </a:rPr>
              <a:t>Jmh649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9"/>
              </a:rPr>
              <a:t>CC BY 3.0</a:t>
            </a:r>
            <a:endParaRPr lang="en-US" sz="1200" dirty="0">
              <a:latin typeface="+mn-lt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620401" cy="4425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7 - Ορθογώνιο"/>
          <p:cNvSpPr/>
          <p:nvPr/>
        </p:nvSpPr>
        <p:spPr>
          <a:xfrm>
            <a:off x="5220072" y="5860020"/>
            <a:ext cx="3312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“</a:t>
            </a:r>
            <a:r>
              <a:rPr lang="en-US" sz="1200" dirty="0">
                <a:latin typeface="+mn-lt"/>
                <a:hlinkClick r:id="rId11"/>
              </a:rPr>
              <a:t>New Pneumonia cartoon</a:t>
            </a:r>
            <a:r>
              <a:rPr lang="en-US" sz="1200" dirty="0">
                <a:latin typeface="+mn-lt"/>
              </a:rPr>
              <a:t>”</a:t>
            </a:r>
            <a:r>
              <a:rPr lang="el-GR" sz="1200" dirty="0" smtClean="0">
                <a:latin typeface="+mn-lt"/>
              </a:rPr>
              <a:t>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12"/>
              </a:rPr>
              <a:t>Gambo7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9"/>
              </a:rPr>
              <a:t>CC BY  </a:t>
            </a:r>
            <a:r>
              <a:rPr lang="en-US" sz="1200" dirty="0" smtClean="0">
                <a:latin typeface="+mn-lt"/>
                <a:hlinkClick r:id="rId9"/>
              </a:rPr>
              <a:t>SA 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84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alibri" pitchFamily="34" charset="0"/>
              </a:rPr>
              <a:t>3. Πνευμονία </a:t>
            </a:r>
            <a:r>
              <a:rPr lang="el-GR" sz="3200" b="0" dirty="0" smtClean="0">
                <a:latin typeface="Calibri" pitchFamily="34" charset="0"/>
              </a:rPr>
              <a:t>(3 </a:t>
            </a:r>
            <a:r>
              <a:rPr lang="el-GR" sz="3200" b="0" dirty="0">
                <a:latin typeface="Calibri" pitchFamily="34" charset="0"/>
              </a:rPr>
              <a:t>από </a:t>
            </a:r>
            <a:r>
              <a:rPr lang="el-GR" sz="3200" b="0" dirty="0" smtClean="0">
                <a:latin typeface="Calibri" pitchFamily="34" charset="0"/>
              </a:rPr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9600" dirty="0" smtClean="0"/>
              <a:t>Η </a:t>
            </a:r>
            <a:r>
              <a:rPr lang="el-GR" sz="9600" dirty="0"/>
              <a:t>προσβολή του παρεγχύματος, </a:t>
            </a:r>
            <a:r>
              <a:rPr lang="el-GR" sz="9600" dirty="0" smtClean="0"/>
              <a:t>εκδηλώνεται με</a:t>
            </a:r>
            <a:r>
              <a:rPr lang="el-GR" sz="9600" dirty="0"/>
              <a:t> διάμεση πνευμονία, η οποία μπορεί να</a:t>
            </a:r>
            <a:r>
              <a:rPr lang="el-GR" sz="9600" dirty="0">
                <a:solidFill>
                  <a:srgbClr val="FF0000"/>
                </a:solidFill>
              </a:rPr>
              <a:t> </a:t>
            </a:r>
            <a:r>
              <a:rPr lang="el-GR" sz="9600" dirty="0" smtClean="0">
                <a:solidFill>
                  <a:srgbClr val="FF0000"/>
                </a:solidFill>
                <a:hlinkClick r:id="rId2"/>
              </a:rPr>
              <a:t>υποδιαιρεθε</a:t>
            </a:r>
            <a:r>
              <a:rPr lang="el-GR" sz="9600" dirty="0" smtClean="0">
                <a:solidFill>
                  <a:srgbClr val="FF0000"/>
                </a:solidFill>
                <a:hlinkClick r:id="rId3"/>
              </a:rPr>
              <a:t>ί</a:t>
            </a:r>
            <a:r>
              <a:rPr lang="el-GR" sz="9600" dirty="0"/>
              <a:t> σε: </a:t>
            </a:r>
            <a:endParaRPr lang="el-GR" sz="9600" dirty="0" smtClean="0"/>
          </a:p>
          <a:p>
            <a:pPr>
              <a:buNone/>
            </a:pPr>
            <a:r>
              <a:rPr lang="el-GR" sz="9600" dirty="0"/>
              <a:t> 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9600" dirty="0" smtClean="0"/>
              <a:t>Μη </a:t>
            </a:r>
            <a:r>
              <a:rPr lang="el-GR" sz="9600" dirty="0"/>
              <a:t>ειδική, </a:t>
            </a:r>
            <a:r>
              <a:rPr lang="el-GR" sz="9600" dirty="0">
                <a:hlinkClick r:id="rId4"/>
              </a:rPr>
              <a:t>διάμεση </a:t>
            </a:r>
            <a:r>
              <a:rPr lang="el-GR" sz="9600" dirty="0" smtClean="0">
                <a:hlinkClick r:id="rId4"/>
              </a:rPr>
              <a:t>πνευμονία</a:t>
            </a:r>
            <a:r>
              <a:rPr lang="el-GR" sz="9600" dirty="0" smtClean="0"/>
              <a:t>: κυτταρική ή ινωτική μορφή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9600" dirty="0" smtClean="0"/>
              <a:t>Συνήθης </a:t>
            </a:r>
            <a:r>
              <a:rPr lang="el-GR" sz="9600" dirty="0"/>
              <a:t>διάμεση πνευμονία </a:t>
            </a:r>
            <a:endParaRPr lang="en-US" sz="96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9600" dirty="0" smtClean="0"/>
              <a:t>Οργανούμενη πνευμονία</a:t>
            </a:r>
            <a:r>
              <a:rPr lang="el-GR" sz="9600" dirty="0"/>
              <a:t> </a:t>
            </a:r>
            <a:endParaRPr lang="en-US" sz="96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9600" dirty="0" smtClean="0"/>
              <a:t>Διάχυτη </a:t>
            </a:r>
            <a:r>
              <a:rPr lang="el-GR" sz="9600" dirty="0"/>
              <a:t>κυψελιδική βλάβη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9600" dirty="0" smtClean="0"/>
              <a:t>Λεμφοκυτταρική </a:t>
            </a:r>
            <a:r>
              <a:rPr lang="el-GR" sz="9600" dirty="0"/>
              <a:t>διάμεση </a:t>
            </a:r>
            <a:r>
              <a:rPr lang="el-GR" sz="9600" dirty="0" smtClean="0"/>
              <a:t>πνευμονία</a:t>
            </a:r>
            <a:endParaRPr lang="en-US" sz="96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9600" dirty="0" smtClean="0"/>
              <a:t>Ιδιοπαθής</a:t>
            </a:r>
            <a:r>
              <a:rPr lang="el-GR" sz="9600" dirty="0"/>
              <a:t> διάμεση </a:t>
            </a:r>
            <a:r>
              <a:rPr lang="el-GR" sz="9600" dirty="0" smtClean="0"/>
              <a:t>πνευμονία: </a:t>
            </a:r>
            <a:r>
              <a:rPr lang="el-GR" sz="9600" dirty="0"/>
              <a:t>​</a:t>
            </a:r>
            <a:r>
              <a:rPr lang="el-GR" sz="9600" dirty="0" smtClean="0"/>
              <a:t>συνήθης, αποφολιδωτική, οξεία, μη ειδική, πνευμονική ίνωση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3923"/>
            <a:ext cx="139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(West, 2004)</a:t>
            </a:r>
            <a:endParaRPr lang="el-G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1988840"/>
            <a:ext cx="7920880" cy="0"/>
          </a:xfrm>
          <a:prstGeom prst="line">
            <a:avLst/>
          </a:prstGeom>
          <a:ln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1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>
                <a:latin typeface="Calibri" pitchFamily="34" charset="0"/>
              </a:rPr>
              <a:t>3. </a:t>
            </a:r>
            <a:r>
              <a:rPr lang="el-GR" dirty="0" smtClean="0">
                <a:latin typeface="Calibri" pitchFamily="34" charset="0"/>
              </a:rPr>
              <a:t>Πνευμονία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el-GR" dirty="0" smtClean="0">
                <a:latin typeface="Calibri" pitchFamily="34" charset="0"/>
              </a:rPr>
              <a:t>Συμπτώματα </a:t>
            </a:r>
            <a:r>
              <a:rPr lang="el-GR" sz="3200" b="0" dirty="0" smtClean="0">
                <a:latin typeface="Calibri" pitchFamily="34" charset="0"/>
              </a:rPr>
              <a:t>(4 </a:t>
            </a:r>
            <a:r>
              <a:rPr lang="el-GR" sz="3200" b="0" dirty="0">
                <a:latin typeface="Calibri" pitchFamily="34" charset="0"/>
              </a:rPr>
              <a:t>από </a:t>
            </a:r>
            <a:r>
              <a:rPr lang="el-GR" sz="3200" b="0" dirty="0" smtClean="0">
                <a:latin typeface="Calibri" pitchFamily="34" charset="0"/>
              </a:rPr>
              <a:t>7)</a:t>
            </a:r>
            <a:endParaRPr lang="el-GR" sz="2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1990" y="647363"/>
            <a:ext cx="4536504" cy="59492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200" dirty="0" smtClean="0"/>
              <a:t>Κακουχία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200" dirty="0" smtClean="0"/>
              <a:t>Πυρετός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200" dirty="0" smtClean="0"/>
              <a:t>Βήχας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200" dirty="0" smtClean="0"/>
              <a:t>Πλευριτικός πόνος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el-GR" sz="2200" dirty="0" smtClean="0"/>
              <a:t>επιδεινούμενος στη βαθιά εισπνοή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200" dirty="0" smtClean="0"/>
              <a:t>Επιπόλαιη αναπνοή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200" dirty="0" smtClean="0"/>
              <a:t>Ταχυκαρδία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200" dirty="0" smtClean="0"/>
              <a:t>Κυάνωση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200" dirty="0" smtClean="0"/>
              <a:t>Ακτινογραφία: σκίαση</a:t>
            </a:r>
          </a:p>
          <a:p>
            <a:pPr marL="534988" indent="-1825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2200" dirty="0" smtClean="0"/>
              <a:t>Αν καταλαμβάνει λοβό </a:t>
            </a:r>
          </a:p>
          <a:p>
            <a:pPr marL="534988" indent="-1825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el-GR" sz="2200" b="1" dirty="0" smtClean="0">
                <a:solidFill>
                  <a:srgbClr val="820000"/>
                </a:solidFill>
                <a:sym typeface="Wingdings 3" pitchFamily="18" charset="2"/>
              </a:rPr>
              <a:t> λοβώδης</a:t>
            </a:r>
          </a:p>
          <a:p>
            <a:pPr marL="534988" indent="-1825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2200" dirty="0" smtClean="0"/>
              <a:t>Αν καταλαμβάνει περιοχές </a:t>
            </a:r>
          </a:p>
          <a:p>
            <a:pPr marL="534988" indent="-1825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el-GR" sz="2200" b="1" dirty="0" smtClean="0">
                <a:solidFill>
                  <a:srgbClr val="820000"/>
                </a:solidFill>
                <a:sym typeface="Wingdings 3" pitchFamily="18" charset="2"/>
              </a:rPr>
              <a:t> βρογχοπνευμονία</a:t>
            </a:r>
            <a:endParaRPr lang="el-GR" sz="2200" b="1" dirty="0">
              <a:solidFill>
                <a:srgbClr val="82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644008" y="764704"/>
            <a:ext cx="4499993" cy="532832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200" dirty="0" smtClean="0">
                <a:sym typeface="Wingdings 3" pitchFamily="18" charset="2"/>
              </a:rPr>
              <a:t>Μειωμένη πνευμονική έκπτυξη της προσβεβλημένης περιοχής</a:t>
            </a:r>
          </a:p>
          <a:p>
            <a: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200" dirty="0" smtClean="0">
                <a:sym typeface="Wingdings 3" pitchFamily="18" charset="2"/>
              </a:rPr>
              <a:t>Αργότερα, σκωριόχρωμη κ σπάνια αιματηρή απόχρεμψη</a:t>
            </a:r>
          </a:p>
          <a:p>
            <a: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200" dirty="0" smtClean="0"/>
              <a:t>Οξύ ή διαξιφιστικό θωρακικό άλγος επιδεινούμενο στην αναπνοή και στο βήχα</a:t>
            </a:r>
          </a:p>
          <a:p>
            <a: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200" dirty="0" smtClean="0"/>
              <a:t>Ρίγη</a:t>
            </a:r>
          </a:p>
          <a:p>
            <a: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200" dirty="0" smtClean="0"/>
              <a:t>Δύσπνοια</a:t>
            </a:r>
          </a:p>
          <a:p>
            <a: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200" dirty="0" smtClean="0"/>
              <a:t>Υπερβολική εφίδρωση και κολλώδες δέρμα</a:t>
            </a:r>
          </a:p>
          <a:p>
            <a: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l-GR" sz="2200" dirty="0" smtClean="0"/>
              <a:t>Απώλεια της όρεξης</a:t>
            </a:r>
            <a:r>
              <a:rPr lang="en-US" sz="2200" b="1" dirty="0" smtClean="0"/>
              <a:t>               </a:t>
            </a:r>
            <a:endParaRPr lang="el-GR" sz="2200" b="1" dirty="0" smtClean="0"/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q"/>
            </a:pPr>
            <a:endParaRPr lang="el-GR" sz="22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5072066" y="6215082"/>
            <a:ext cx="139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(West, 2004)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43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latin typeface="Calibri" pitchFamily="34" charset="0"/>
              </a:rPr>
              <a:t>3. </a:t>
            </a:r>
            <a:r>
              <a:rPr lang="el-GR" dirty="0" smtClean="0">
                <a:latin typeface="Calibri" pitchFamily="34" charset="0"/>
              </a:rPr>
              <a:t>Πνευμονία</a:t>
            </a:r>
            <a:r>
              <a:rPr lang="en-US" dirty="0" smtClean="0">
                <a:latin typeface="Calibri" pitchFamily="34" charset="0"/>
              </a:rPr>
              <a:t>: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smtClean="0"/>
              <a:t>Συμπτώματα </a:t>
            </a:r>
            <a:r>
              <a:rPr lang="el-GR" dirty="0"/>
              <a:t>Πνευμονίας</a:t>
            </a:r>
            <a:r>
              <a:rPr lang="el-GR" dirty="0" smtClean="0">
                <a:latin typeface="Calibri" pitchFamily="34" charset="0"/>
              </a:rPr>
              <a:t> </a:t>
            </a:r>
            <a:br>
              <a:rPr lang="el-GR" dirty="0" smtClean="0">
                <a:latin typeface="Calibri" pitchFamily="34" charset="0"/>
              </a:rPr>
            </a:br>
            <a:r>
              <a:rPr lang="el-GR" sz="3200" b="0" dirty="0" smtClean="0">
                <a:latin typeface="Calibri" pitchFamily="34" charset="0"/>
              </a:rPr>
              <a:t>(5 από 7)</a:t>
            </a:r>
            <a:endParaRPr lang="el-GR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62" y="1060833"/>
            <a:ext cx="5221077" cy="516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7 - Ορθογώνιο"/>
          <p:cNvSpPr/>
          <p:nvPr/>
        </p:nvSpPr>
        <p:spPr>
          <a:xfrm>
            <a:off x="2719192" y="6230130"/>
            <a:ext cx="3705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Symptoms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of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pneumonia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Mikael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Häggström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8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alibri" pitchFamily="34" charset="0"/>
              </a:rPr>
              <a:t>3. Πνευμονία </a:t>
            </a:r>
            <a:r>
              <a:rPr lang="el-GR" sz="3200" b="0" dirty="0" smtClean="0">
                <a:latin typeface="Calibri" pitchFamily="34" charset="0"/>
              </a:rPr>
              <a:t>(6 </a:t>
            </a:r>
            <a:r>
              <a:rPr lang="el-GR" sz="3200" b="0" dirty="0">
                <a:latin typeface="Calibri" pitchFamily="34" charset="0"/>
              </a:rPr>
              <a:t>από </a:t>
            </a:r>
            <a:r>
              <a:rPr lang="el-GR" sz="3200" b="0" dirty="0" smtClean="0">
                <a:latin typeface="Calibri" pitchFamily="34" charset="0"/>
              </a:rPr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8457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el-GR" sz="6500" b="1" dirty="0" smtClean="0">
                <a:solidFill>
                  <a:srgbClr val="820000"/>
                </a:solidFill>
                <a:latin typeface="Calibri" pitchFamily="34" charset="0"/>
              </a:rPr>
              <a:t>Πνευμονική λειτουργία: </a:t>
            </a:r>
            <a:r>
              <a:rPr lang="el-GR" sz="6500" dirty="0" smtClean="0">
                <a:latin typeface="Calibri" pitchFamily="34" charset="0"/>
              </a:rPr>
              <a:t>Παράκαμψη </a:t>
            </a:r>
            <a:r>
              <a:rPr lang="el-GR" sz="6500" dirty="0">
                <a:solidFill>
                  <a:srgbClr val="820000"/>
                </a:solidFill>
                <a:latin typeface="Calibri" pitchFamily="34" charset="0"/>
                <a:sym typeface="Wingdings 3" pitchFamily="18" charset="2"/>
              </a:rPr>
              <a:t></a:t>
            </a:r>
            <a:r>
              <a:rPr lang="el-GR" sz="6500" dirty="0">
                <a:latin typeface="Calibri" pitchFamily="34" charset="0"/>
                <a:sym typeface="Wingdings 3" pitchFamily="18" charset="2"/>
              </a:rPr>
              <a:t> υποξυγοναιμία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el-GR" sz="6500" b="1" dirty="0" smtClean="0">
                <a:solidFill>
                  <a:srgbClr val="820000"/>
                </a:solidFill>
                <a:latin typeface="Calibri" pitchFamily="34" charset="0"/>
                <a:sym typeface="Wingdings 3" pitchFamily="18" charset="2"/>
              </a:rPr>
              <a:t>Η αναπνευστική φυσικοθεραπεία:</a:t>
            </a:r>
            <a:endParaRPr lang="el-GR" sz="6000" dirty="0">
              <a:latin typeface="Calibri" pitchFamily="34" charset="0"/>
              <a:sym typeface="Wingdings 3" pitchFamily="18" charset="2"/>
            </a:endParaRPr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r>
              <a:rPr lang="el-GR" sz="6000" b="1" dirty="0" smtClean="0">
                <a:solidFill>
                  <a:srgbClr val="004A82"/>
                </a:solidFill>
                <a:latin typeface="Calibri" pitchFamily="34" charset="0"/>
                <a:sym typeface="Wingdings 3" pitchFamily="18" charset="2"/>
              </a:rPr>
              <a:t>α) Στην αρχική φάση</a:t>
            </a:r>
            <a:r>
              <a:rPr lang="el-GR" sz="6000" dirty="0" smtClean="0">
                <a:latin typeface="Calibri" pitchFamily="34" charset="0"/>
                <a:sym typeface="Wingdings 3" pitchFamily="18" charset="2"/>
              </a:rPr>
              <a:t>, στοχεύει στη βελτίωση </a:t>
            </a:r>
            <a:r>
              <a:rPr lang="el-GR" sz="6000" dirty="0">
                <a:latin typeface="Calibri" pitchFamily="34" charset="0"/>
                <a:sym typeface="Wingdings 3" pitchFamily="18" charset="2"/>
              </a:rPr>
              <a:t>της οξυγόνωσης της προσβεβλημένης περιοχής, με περιορισμό της εστίας της λοίμωξης κ της υποτροπής της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chemeClr val="tx2"/>
              </a:buClr>
              <a:buNone/>
            </a:pPr>
            <a:r>
              <a:rPr lang="el-GR" sz="6500" b="1" dirty="0" smtClean="0">
                <a:solidFill>
                  <a:srgbClr val="004A82"/>
                </a:solidFill>
                <a:latin typeface="Calibri" pitchFamily="34" charset="0"/>
                <a:sym typeface="Wingdings 3" pitchFamily="18" charset="2"/>
              </a:rPr>
              <a:t>Τεχνικές:</a:t>
            </a:r>
            <a:endParaRPr lang="el-GR" sz="6500" b="1" dirty="0">
              <a:solidFill>
                <a:srgbClr val="004A82"/>
              </a:solidFill>
              <a:latin typeface="Calibri" pitchFamily="34" charset="0"/>
              <a:sym typeface="Wingdings 3" pitchFamily="18" charset="2"/>
            </a:endParaRPr>
          </a:p>
          <a:p>
            <a:pPr>
              <a:lnSpc>
                <a:spcPct val="120000"/>
              </a:lnSpc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6000" dirty="0" smtClean="0">
                <a:latin typeface="Calibri" pitchFamily="34" charset="0"/>
                <a:sym typeface="Wingdings 3" pitchFamily="18" charset="2"/>
              </a:rPr>
              <a:t>Βελτίωση </a:t>
            </a:r>
            <a:r>
              <a:rPr lang="el-GR" sz="6000" dirty="0">
                <a:latin typeface="Calibri" pitchFamily="34" charset="0"/>
                <a:sym typeface="Wingdings 3" pitchFamily="18" charset="2"/>
              </a:rPr>
              <a:t>του </a:t>
            </a:r>
            <a:r>
              <a:rPr lang="el-GR" sz="6000" dirty="0" smtClean="0">
                <a:latin typeface="Calibri" pitchFamily="34" charset="0"/>
                <a:sym typeface="Wingdings 3" pitchFamily="18" charset="2"/>
              </a:rPr>
              <a:t>πνευμονικού αερισμού</a:t>
            </a:r>
            <a:endParaRPr lang="el-GR" sz="6000" dirty="0">
              <a:latin typeface="Calibri" pitchFamily="34" charset="0"/>
              <a:sym typeface="Wingdings 3" pitchFamily="18" charset="2"/>
            </a:endParaRPr>
          </a:p>
          <a:p>
            <a:pPr>
              <a:lnSpc>
                <a:spcPct val="120000"/>
              </a:lnSpc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6000" dirty="0" smtClean="0">
                <a:latin typeface="Calibri" pitchFamily="34" charset="0"/>
                <a:sym typeface="Wingdings 3" pitchFamily="18" charset="2"/>
              </a:rPr>
              <a:t>Εκπαίδευση </a:t>
            </a:r>
            <a:r>
              <a:rPr lang="el-GR" sz="6000" dirty="0">
                <a:latin typeface="Calibri" pitchFamily="34" charset="0"/>
                <a:sym typeface="Wingdings 3" pitchFamily="18" charset="2"/>
              </a:rPr>
              <a:t>αναπνευστικού πρότυπου (</a:t>
            </a:r>
            <a:r>
              <a:rPr lang="el-GR" sz="6000" dirty="0" smtClean="0">
                <a:latin typeface="Calibri" pitchFamily="34" charset="0"/>
                <a:sym typeface="Wingdings 3" pitchFamily="18" charset="2"/>
              </a:rPr>
              <a:t>αργές-βαθιές </a:t>
            </a:r>
            <a:r>
              <a:rPr lang="el-GR" sz="6000" dirty="0">
                <a:latin typeface="Calibri" pitchFamily="34" charset="0"/>
                <a:sym typeface="Wingdings 3" pitchFamily="18" charset="2"/>
              </a:rPr>
              <a:t>αναπνοές)</a:t>
            </a:r>
          </a:p>
          <a:p>
            <a:pPr>
              <a:lnSpc>
                <a:spcPct val="120000"/>
              </a:lnSpc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6000" dirty="0" smtClean="0">
                <a:latin typeface="Calibri" pitchFamily="34" charset="0"/>
                <a:sym typeface="Wingdings 3" pitchFamily="18" charset="2"/>
              </a:rPr>
              <a:t>Έκπτυξη </a:t>
            </a:r>
            <a:r>
              <a:rPr lang="el-GR" sz="6000" dirty="0">
                <a:latin typeface="Calibri" pitchFamily="34" charset="0"/>
                <a:sym typeface="Wingdings 3" pitchFamily="18" charset="2"/>
              </a:rPr>
              <a:t>της προσβεβλημένης περιοχής</a:t>
            </a:r>
          </a:p>
          <a:p>
            <a:pPr>
              <a:lnSpc>
                <a:spcPct val="120000"/>
              </a:lnSpc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6000" dirty="0">
                <a:latin typeface="Calibri" pitchFamily="34" charset="0"/>
                <a:sym typeface="Wingdings 3" pitchFamily="18" charset="2"/>
              </a:rPr>
              <a:t>Ανακούφιση από τον </a:t>
            </a:r>
            <a:r>
              <a:rPr lang="el-GR" sz="6000" dirty="0" smtClean="0">
                <a:latin typeface="Calibri" pitchFamily="34" charset="0"/>
                <a:sym typeface="Wingdings 3" pitchFamily="18" charset="2"/>
              </a:rPr>
              <a:t>πόνο</a:t>
            </a:r>
            <a:endParaRPr lang="el-GR" sz="5100" b="1" dirty="0" smtClean="0">
              <a:latin typeface="Calibri" pitchFamily="34" charset="0"/>
              <a:sym typeface="Wingdings 3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-15010" y="6488668"/>
            <a:ext cx="2403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  <a:sym typeface="Wingdings 3" pitchFamily="18" charset="2"/>
              </a:rPr>
              <a:t> (</a:t>
            </a:r>
            <a:r>
              <a:rPr lang="en-US" dirty="0">
                <a:latin typeface="Calibri" pitchFamily="34" charset="0"/>
                <a:sym typeface="Wingdings 3" pitchFamily="18" charset="2"/>
              </a:rPr>
              <a:t>Pryor </a:t>
            </a:r>
            <a:r>
              <a:rPr lang="el-GR" dirty="0" smtClean="0">
                <a:latin typeface="Calibri" pitchFamily="34" charset="0"/>
                <a:sym typeface="Wingdings 3" pitchFamily="18" charset="2"/>
              </a:rPr>
              <a:t>&amp;</a:t>
            </a:r>
            <a:r>
              <a:rPr lang="en-US" dirty="0" smtClean="0">
                <a:latin typeface="Calibri" pitchFamily="34" charset="0"/>
                <a:sym typeface="Wingdings 3" pitchFamily="18" charset="2"/>
              </a:rPr>
              <a:t> </a:t>
            </a:r>
            <a:r>
              <a:rPr lang="en-US" dirty="0">
                <a:latin typeface="Calibri" pitchFamily="34" charset="0"/>
                <a:sym typeface="Wingdings 3" pitchFamily="18" charset="2"/>
              </a:rPr>
              <a:t>Prasad, 2002)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99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+mn-lt"/>
              </a:rPr>
              <a:t>Ορισμός Περιοριστικών Παθή</a:t>
            </a:r>
            <a:r>
              <a:rPr lang="el-GR" b="1" dirty="0" smtClean="0">
                <a:latin typeface="Calibri" pitchFamily="34" charset="0"/>
              </a:rPr>
              <a:t>σεων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latin typeface="Calibri" pitchFamily="34" charset="0"/>
              </a:rPr>
              <a:t>Είναι </a:t>
            </a:r>
            <a:r>
              <a:rPr lang="el-GR" sz="2400" dirty="0" smtClean="0">
                <a:latin typeface="Calibri" pitchFamily="34" charset="0"/>
              </a:rPr>
              <a:t>οι εκείνες</a:t>
            </a:r>
            <a:r>
              <a:rPr lang="en-US" sz="2400" dirty="0" smtClean="0">
                <a:latin typeface="Calibri" pitchFamily="34" charset="0"/>
              </a:rPr>
              <a:t>,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στις οποίες </a:t>
            </a:r>
            <a:r>
              <a:rPr lang="el-GR" sz="2400" dirty="0" smtClean="0">
                <a:latin typeface="Calibri" pitchFamily="34" charset="0"/>
              </a:rPr>
              <a:t>οι αναπνευστικοί όγκοι </a:t>
            </a:r>
            <a:r>
              <a:rPr lang="el-GR" sz="2400" dirty="0">
                <a:latin typeface="Calibri" pitchFamily="34" charset="0"/>
              </a:rPr>
              <a:t>είναι  </a:t>
            </a:r>
            <a:r>
              <a:rPr lang="el-GR" sz="2400" dirty="0" smtClean="0">
                <a:latin typeface="Calibri" pitchFamily="34" charset="0"/>
              </a:rPr>
              <a:t>μειωμένοι και η έκπτυξη των πνευμόνων περιορισμένη</a:t>
            </a:r>
          </a:p>
          <a:p>
            <a:pPr marL="0" indent="0">
              <a:buNone/>
            </a:pPr>
            <a:endParaRPr lang="el-GR" sz="24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l-GR" sz="2400" dirty="0" smtClean="0">
                <a:latin typeface="Calibri" pitchFamily="34" charset="0"/>
              </a:rPr>
              <a:t>Αφορούν σε παθήσεις:</a:t>
            </a:r>
          </a:p>
          <a:p>
            <a:pPr marL="536575" indent="-536575">
              <a:spcBef>
                <a:spcPct val="50000"/>
              </a:spcBef>
              <a:buClr>
                <a:srgbClr val="820000"/>
              </a:buClr>
              <a:buSzPct val="120000"/>
              <a:buFont typeface="Wingdings" pitchFamily="2" charset="2"/>
              <a:buChar char="Ø"/>
              <a:defRPr/>
            </a:pPr>
            <a:r>
              <a:rPr lang="el-GR" sz="2400" dirty="0" smtClean="0">
                <a:latin typeface="Calibri" pitchFamily="34" charset="0"/>
              </a:rPr>
              <a:t>Του </a:t>
            </a:r>
            <a:r>
              <a:rPr lang="el-GR" sz="2400" dirty="0">
                <a:latin typeface="Calibri" pitchFamily="34" charset="0"/>
              </a:rPr>
              <a:t>πνευμονικού </a:t>
            </a:r>
            <a:r>
              <a:rPr lang="el-GR" sz="2400" dirty="0" smtClean="0">
                <a:latin typeface="Calibri" pitchFamily="34" charset="0"/>
              </a:rPr>
              <a:t>παρεγχύματος</a:t>
            </a:r>
            <a:endParaRPr lang="el-GR" sz="2400" dirty="0">
              <a:latin typeface="Calibri" pitchFamily="34" charset="0"/>
            </a:endParaRPr>
          </a:p>
          <a:p>
            <a:pPr marL="536575" indent="-536575">
              <a:spcBef>
                <a:spcPct val="50000"/>
              </a:spcBef>
              <a:buClr>
                <a:srgbClr val="820000"/>
              </a:buClr>
              <a:buSzPct val="120000"/>
              <a:buFont typeface="Wingdings" pitchFamily="2" charset="2"/>
              <a:buChar char="Ø"/>
              <a:defRPr/>
            </a:pPr>
            <a:r>
              <a:rPr lang="el-GR" sz="2400" dirty="0" smtClean="0">
                <a:latin typeface="Calibri" pitchFamily="34" charset="0"/>
              </a:rPr>
              <a:t>Του υπεζωκότα</a:t>
            </a:r>
            <a:endParaRPr lang="el-GR" sz="2400" dirty="0">
              <a:latin typeface="Calibri" pitchFamily="34" charset="0"/>
            </a:endParaRPr>
          </a:p>
          <a:p>
            <a:pPr marL="536575" indent="-536575">
              <a:spcBef>
                <a:spcPct val="50000"/>
              </a:spcBef>
              <a:buClr>
                <a:srgbClr val="820000"/>
              </a:buClr>
              <a:buSzPct val="120000"/>
              <a:buFont typeface="Wingdings" pitchFamily="2" charset="2"/>
              <a:buChar char="Ø"/>
              <a:defRPr/>
            </a:pPr>
            <a:r>
              <a:rPr lang="el-GR" sz="2400" dirty="0" smtClean="0">
                <a:latin typeface="Calibri" pitchFamily="34" charset="0"/>
              </a:rPr>
              <a:t>Του </a:t>
            </a:r>
            <a:r>
              <a:rPr lang="el-GR" sz="2400" dirty="0">
                <a:latin typeface="Calibri" pitchFamily="34" charset="0"/>
              </a:rPr>
              <a:t>θωρακικού </a:t>
            </a:r>
            <a:r>
              <a:rPr lang="el-GR" sz="2400" dirty="0" smtClean="0">
                <a:latin typeface="Calibri" pitchFamily="34" charset="0"/>
              </a:rPr>
              <a:t>τοιχώματος</a:t>
            </a:r>
            <a:endParaRPr lang="el-GR" sz="2400" dirty="0">
              <a:latin typeface="Calibri" pitchFamily="34" charset="0"/>
            </a:endParaRPr>
          </a:p>
          <a:p>
            <a:pPr marL="536575" indent="-536575">
              <a:spcBef>
                <a:spcPct val="50000"/>
              </a:spcBef>
              <a:buClr>
                <a:srgbClr val="820000"/>
              </a:buClr>
              <a:buSzPct val="120000"/>
              <a:buFont typeface="Wingdings" pitchFamily="2" charset="2"/>
              <a:buChar char="Ø"/>
              <a:defRPr/>
            </a:pPr>
            <a:r>
              <a:rPr lang="el-GR" sz="2400" dirty="0" smtClean="0">
                <a:latin typeface="Calibri" pitchFamily="34" charset="0"/>
              </a:rPr>
              <a:t>Των νευρομυικών συνδέσεων</a:t>
            </a:r>
          </a:p>
          <a:p>
            <a:pPr marL="0" indent="0">
              <a:spcBef>
                <a:spcPct val="50000"/>
              </a:spcBef>
              <a:buClr>
                <a:schemeClr val="hlink"/>
              </a:buClr>
              <a:buSzPct val="120000"/>
              <a:buNone/>
              <a:defRPr/>
            </a:pPr>
            <a:r>
              <a:rPr lang="el-GR" sz="2400" dirty="0" smtClean="0">
                <a:latin typeface="Calibri" pitchFamily="34" charset="0"/>
              </a:rPr>
              <a:t>						</a:t>
            </a:r>
            <a:r>
              <a:rPr lang="el-GR" sz="2600" dirty="0" smtClean="0">
                <a:latin typeface="Calibri" pitchFamily="34" charset="0"/>
              </a:rPr>
              <a:t>			                                                                         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 (Scarlata et </a:t>
            </a:r>
            <a:r>
              <a:rPr lang="en-US" dirty="0" smtClean="0">
                <a:latin typeface="Calibri" pitchFamily="34" charset="0"/>
              </a:rPr>
              <a:t>al</a:t>
            </a:r>
            <a:r>
              <a:rPr lang="el-GR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2012 ) </a:t>
            </a:r>
            <a:r>
              <a:rPr lang="el-GR" dirty="0">
                <a:latin typeface="Calibri" pitchFamily="34" charset="0"/>
              </a:rPr>
              <a:t>	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31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alibri" pitchFamily="34" charset="0"/>
              </a:rPr>
              <a:t>3. Πνευμονία </a:t>
            </a:r>
            <a:r>
              <a:rPr lang="el-GR" sz="3200" b="0" dirty="0" smtClean="0">
                <a:latin typeface="Calibri" pitchFamily="34" charset="0"/>
              </a:rPr>
              <a:t>(7 </a:t>
            </a:r>
            <a:r>
              <a:rPr lang="el-GR" sz="3200" b="0" dirty="0">
                <a:latin typeface="Calibri" pitchFamily="34" charset="0"/>
              </a:rPr>
              <a:t>από </a:t>
            </a:r>
            <a:r>
              <a:rPr lang="el-GR" sz="3200" b="0" dirty="0" smtClean="0">
                <a:latin typeface="Calibri" pitchFamily="34" charset="0"/>
              </a:rPr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600" b="1" dirty="0" smtClean="0">
                <a:solidFill>
                  <a:srgbClr val="820000"/>
                </a:solidFill>
                <a:latin typeface="Calibri" pitchFamily="34" charset="0"/>
                <a:sym typeface="Wingdings 3" pitchFamily="18" charset="2"/>
              </a:rPr>
              <a:t>Η αναπνευστική φυσικοθεραπεία:</a:t>
            </a:r>
            <a:endParaRPr lang="el-GR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004A82"/>
                </a:solidFill>
                <a:latin typeface="Calibri" pitchFamily="34" charset="0"/>
              </a:rPr>
              <a:t>β) στη φάση λύσης της λοίμωξης, στοχεύει:</a:t>
            </a:r>
          </a:p>
          <a:p>
            <a:pPr>
              <a:buFontTx/>
              <a:buChar char="•"/>
            </a:pPr>
            <a:r>
              <a:rPr lang="el-GR" sz="2400" dirty="0" smtClean="0">
                <a:latin typeface="Calibri" pitchFamily="34" charset="0"/>
              </a:rPr>
              <a:t>Στον καθαρισμό του τραχειοβρογχικού δένδρου </a:t>
            </a:r>
          </a:p>
          <a:p>
            <a:pPr>
              <a:buFontTx/>
              <a:buChar char="•"/>
            </a:pPr>
            <a:r>
              <a:rPr lang="el-GR" sz="2400" dirty="0" smtClean="0">
                <a:latin typeface="Calibri" pitchFamily="34" charset="0"/>
              </a:rPr>
              <a:t>Στην πρόληψη/αντιμετώπιση της ατελεκτασίας</a:t>
            </a:r>
          </a:p>
          <a:p>
            <a:pPr>
              <a:buFontTx/>
              <a:buChar char="•"/>
            </a:pPr>
            <a:r>
              <a:rPr lang="el-GR" sz="2400" dirty="0" smtClean="0">
                <a:latin typeface="Calibri" pitchFamily="34" charset="0"/>
              </a:rPr>
              <a:t>Στην κινητοποίηση/βελτίωση της φυσικής κατάστασης</a:t>
            </a:r>
          </a:p>
          <a:p>
            <a:pPr>
              <a:buFontTx/>
              <a:buChar char="•"/>
            </a:pPr>
            <a:endParaRPr lang="el-GR" sz="2400" dirty="0" smtClean="0">
              <a:latin typeface="Calibri" pitchFamily="34" charset="0"/>
            </a:endParaRPr>
          </a:p>
          <a:p>
            <a:pPr>
              <a:buNone/>
            </a:pPr>
            <a:endParaRPr lang="el-GR" sz="2600" b="1" dirty="0" smtClean="0">
              <a:latin typeface="Calibri" pitchFamily="34" charset="0"/>
              <a:sym typeface="Wingdings 3" pitchFamily="18" charset="2"/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-15010" y="6488668"/>
            <a:ext cx="2403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  <a:sym typeface="Wingdings 3" pitchFamily="18" charset="2"/>
              </a:rPr>
              <a:t> (</a:t>
            </a:r>
            <a:r>
              <a:rPr lang="en-US" dirty="0">
                <a:latin typeface="Calibri" pitchFamily="34" charset="0"/>
                <a:sym typeface="Wingdings 3" pitchFamily="18" charset="2"/>
              </a:rPr>
              <a:t>Pryor </a:t>
            </a:r>
            <a:r>
              <a:rPr lang="el-GR" dirty="0" smtClean="0">
                <a:latin typeface="Calibri" pitchFamily="34" charset="0"/>
                <a:sym typeface="Wingdings 3" pitchFamily="18" charset="2"/>
              </a:rPr>
              <a:t>&amp;</a:t>
            </a:r>
            <a:r>
              <a:rPr lang="en-US" dirty="0" smtClean="0">
                <a:latin typeface="Calibri" pitchFamily="34" charset="0"/>
                <a:sym typeface="Wingdings 3" pitchFamily="18" charset="2"/>
              </a:rPr>
              <a:t> </a:t>
            </a:r>
            <a:r>
              <a:rPr lang="en-US" dirty="0">
                <a:latin typeface="Calibri" pitchFamily="34" charset="0"/>
                <a:sym typeface="Wingdings 3" pitchFamily="18" charset="2"/>
              </a:rPr>
              <a:t>Prasad, 2002) 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755576" y="4725144"/>
            <a:ext cx="7632848" cy="830997"/>
          </a:xfrm>
          <a:prstGeom prst="rect">
            <a:avLst/>
          </a:prstGeom>
          <a:ln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400" dirty="0">
                <a:latin typeface="Calibri" pitchFamily="34" charset="0"/>
              </a:rPr>
              <a:t>Η αναπνευστική Φ/Θ δίνει τη δυνατότητα αποφυγής της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βρογχοσκόπησης για την αντιμετώπιση της ατελεκτασίας </a:t>
            </a:r>
          </a:p>
        </p:txBody>
      </p:sp>
    </p:spTree>
    <p:extLst>
      <p:ext uri="{BB962C8B-B14F-4D97-AF65-F5344CB8AC3E}">
        <p14:creationId xmlns:p14="http://schemas.microsoft.com/office/powerpoint/2010/main" val="325647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latin typeface="Calibri" pitchFamily="34" charset="0"/>
              </a:rPr>
              <a:t>4. Ατελεκτασία </a:t>
            </a:r>
            <a:r>
              <a:rPr lang="el-GR" sz="3200" b="0" dirty="0" smtClean="0">
                <a:latin typeface="Calibri" pitchFamily="34" charset="0"/>
              </a:rPr>
              <a:t>(1 </a:t>
            </a:r>
            <a:r>
              <a:rPr lang="el-GR" sz="3200" b="0" dirty="0">
                <a:latin typeface="Calibri" pitchFamily="34" charset="0"/>
              </a:rPr>
              <a:t>από </a:t>
            </a:r>
            <a:r>
              <a:rPr lang="el-GR" sz="3200" b="0" dirty="0" smtClean="0">
                <a:latin typeface="Calibri" pitchFamily="34" charset="0"/>
              </a:rPr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651" y="2564904"/>
            <a:ext cx="822960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rgbClr val="004A82"/>
                </a:solidFill>
                <a:latin typeface="Calibri" pitchFamily="34" charset="0"/>
              </a:rPr>
              <a:t>Υπάρχουν δύο </a:t>
            </a:r>
            <a:r>
              <a:rPr lang="el-GR" sz="2600" b="1" dirty="0">
                <a:solidFill>
                  <a:srgbClr val="004A82"/>
                </a:solidFill>
                <a:latin typeface="Calibri" pitchFamily="34" charset="0"/>
              </a:rPr>
              <a:t>είδη ατελεκτασίας: </a:t>
            </a:r>
            <a:endParaRPr lang="el-GR" sz="2600" b="1" dirty="0" smtClean="0">
              <a:solidFill>
                <a:srgbClr val="004A82"/>
              </a:solidFill>
              <a:latin typeface="Calibri" pitchFamily="34" charset="0"/>
            </a:endParaRPr>
          </a:p>
          <a:p>
            <a:pPr>
              <a:lnSpc>
                <a:spcPct val="114000"/>
              </a:lnSpc>
            </a:pPr>
            <a:r>
              <a:rPr lang="el-GR" sz="2400" dirty="0" smtClean="0">
                <a:latin typeface="Calibri" pitchFamily="34" charset="0"/>
              </a:rPr>
              <a:t>Λόγω </a:t>
            </a:r>
            <a:r>
              <a:rPr lang="el-GR" sz="2400" dirty="0">
                <a:latin typeface="Calibri" pitchFamily="34" charset="0"/>
              </a:rPr>
              <a:t>συμπίεσης των πνευμόνων από υγρό ή </a:t>
            </a:r>
            <a:r>
              <a:rPr lang="el-GR" sz="2400" dirty="0" smtClean="0">
                <a:latin typeface="Calibri" pitchFamily="34" charset="0"/>
              </a:rPr>
              <a:t>αέρα</a:t>
            </a:r>
          </a:p>
          <a:p>
            <a:pPr>
              <a:lnSpc>
                <a:spcPct val="114000"/>
              </a:lnSpc>
            </a:pPr>
            <a:r>
              <a:rPr lang="el-GR" sz="2400" dirty="0">
                <a:latin typeface="Calibri" pitchFamily="34" charset="0"/>
              </a:rPr>
              <a:t>Λ</a:t>
            </a:r>
            <a:r>
              <a:rPr lang="el-GR" sz="2400" dirty="0" smtClean="0">
                <a:latin typeface="Calibri" pitchFamily="34" charset="0"/>
              </a:rPr>
              <a:t>όγω απόφραξης </a:t>
            </a:r>
            <a:r>
              <a:rPr lang="el-GR" sz="2400" dirty="0">
                <a:latin typeface="Calibri" pitchFamily="34" charset="0"/>
              </a:rPr>
              <a:t>ενός βρόγχου από εκκρίσεις, ξένα σώματα (ιδίως στα μικρά παιδιά, όταν καταπίνουν ελιές, στραγάλια κλπ.) ή από διάφορους όγκους (βρογχογενές καρκίνωμα, αδένωμα κλπ</a:t>
            </a:r>
            <a:r>
              <a:rPr lang="el-GR" sz="2400" dirty="0" smtClean="0">
                <a:latin typeface="Calibri" pitchFamily="34" charset="0"/>
              </a:rPr>
              <a:t>.)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3923"/>
            <a:ext cx="139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(West, 2004)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575556" y="1268760"/>
            <a:ext cx="7992888" cy="830997"/>
          </a:xfrm>
          <a:prstGeom prst="rect">
            <a:avLst/>
          </a:prstGeom>
          <a:ln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Ο όρος “ατελεκτασία” </a:t>
            </a:r>
            <a:r>
              <a:rPr lang="el-GR" sz="2400" dirty="0">
                <a:latin typeface="Calibri" pitchFamily="34" charset="0"/>
              </a:rPr>
              <a:t>δηλώνει την σύμπτυξη των κυψελίδων</a:t>
            </a:r>
            <a:r>
              <a:rPr lang="en-US" sz="2400" dirty="0">
                <a:latin typeface="Calibri" pitchFamily="34" charset="0"/>
              </a:rPr>
              <a:t>,</a:t>
            </a:r>
            <a:r>
              <a:rPr lang="el-GR" sz="2400" dirty="0">
                <a:latin typeface="Calibri" pitchFamily="34" charset="0"/>
              </a:rPr>
              <a:t> δηλ. την έλλειψη αέρα σε μια περιοχή του </a:t>
            </a:r>
            <a:r>
              <a:rPr lang="el-GR" sz="2400" dirty="0" smtClean="0">
                <a:latin typeface="Calibri" pitchFamily="34" charset="0"/>
              </a:rPr>
              <a:t>πνεύμονα</a:t>
            </a:r>
            <a:endParaRPr lang="el-GR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alibri" pitchFamily="34" charset="0"/>
              </a:rPr>
              <a:t>4. Ατελεκτασία </a:t>
            </a:r>
            <a:r>
              <a:rPr lang="el-GR" sz="3200" b="0" dirty="0" smtClean="0">
                <a:latin typeface="Calibri" pitchFamily="34" charset="0"/>
              </a:rPr>
              <a:t>(2 </a:t>
            </a:r>
            <a:r>
              <a:rPr lang="el-GR" sz="3200" b="0" dirty="0">
                <a:latin typeface="Calibri" pitchFamily="34" charset="0"/>
              </a:rPr>
              <a:t>από </a:t>
            </a:r>
            <a:r>
              <a:rPr lang="el-GR" sz="3200" b="0" dirty="0" smtClean="0">
                <a:latin typeface="Calibri" pitchFamily="34" charset="0"/>
              </a:rPr>
              <a:t>2)</a:t>
            </a:r>
            <a:endParaRPr lang="el-G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259228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l-GR" sz="2400" b="1" dirty="0" smtClean="0">
                <a:latin typeface="Calibri" pitchFamily="34" charset="0"/>
              </a:rPr>
              <a:t>Διακοπή της επικοινωνίας </a:t>
            </a:r>
            <a:r>
              <a:rPr lang="el-GR" sz="2400" dirty="0">
                <a:latin typeface="Calibri" pitchFamily="34" charset="0"/>
              </a:rPr>
              <a:t>της πάσχουσας περιοχής του πνεύμονα </a:t>
            </a:r>
            <a:r>
              <a:rPr lang="el-GR" sz="2400" b="1" dirty="0">
                <a:latin typeface="Calibri" pitchFamily="34" charset="0"/>
              </a:rPr>
              <a:t>με τον ατμοσφαιρικό </a:t>
            </a:r>
            <a:r>
              <a:rPr lang="el-GR" sz="2400" b="1" dirty="0" smtClean="0">
                <a:latin typeface="Calibri" pitchFamily="34" charset="0"/>
              </a:rPr>
              <a:t>αέρα</a:t>
            </a:r>
          </a:p>
          <a:p>
            <a:pPr>
              <a:spcAft>
                <a:spcPts val="600"/>
              </a:spcAft>
              <a:buNone/>
            </a:pPr>
            <a:endParaRPr lang="el-GR" sz="2400" b="1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l-GR" sz="2400" dirty="0" smtClean="0">
                <a:latin typeface="Calibri" pitchFamily="34" charset="0"/>
              </a:rPr>
              <a:t>Η </a:t>
            </a:r>
            <a:r>
              <a:rPr lang="el-GR" sz="2400" dirty="0">
                <a:latin typeface="Calibri" pitchFamily="34" charset="0"/>
              </a:rPr>
              <a:t>αιματική κυκλοφορία της περιοχής παραμένει ανέπαφη και σε 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3 με 4 ώρες απορροφάται ο αέρας που έχει παγιδευτεί μέσα στις κυψελίδες </a:t>
            </a:r>
            <a:r>
              <a:rPr lang="el-GR" sz="2400" b="1" dirty="0" smtClean="0">
                <a:latin typeface="Calibri" pitchFamily="34" charset="0"/>
                <a:sym typeface="Wingdings"/>
              </a:rPr>
              <a:t> </a:t>
            </a:r>
            <a:r>
              <a:rPr lang="el-GR" sz="2400" dirty="0" smtClean="0">
                <a:latin typeface="Calibri" pitchFamily="34" charset="0"/>
              </a:rPr>
              <a:t>σύμπτωση των τοιχωμάτων τους</a:t>
            </a:r>
            <a:endParaRPr lang="en-US" sz="2400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  <a:buFontTx/>
              <a:buChar char="•"/>
            </a:pPr>
            <a:endParaRPr lang="el-GR" sz="2400" b="1" dirty="0">
              <a:solidFill>
                <a:srgbClr val="8200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23528" y="3933056"/>
            <a:ext cx="812124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>
                <a:latin typeface="Calibri" pitchFamily="34" charset="0"/>
              </a:rPr>
              <a:t>Μικρότεροι πνευμονικοί όγκοι στην περιοχή </a:t>
            </a:r>
            <a:r>
              <a:rPr lang="el-GR" sz="2400" dirty="0" smtClean="0">
                <a:latin typeface="Calibri" pitchFamily="34" charset="0"/>
              </a:rPr>
              <a:t>αυτή</a:t>
            </a:r>
          </a:p>
          <a:p>
            <a:pPr marL="342900" indent="-342900">
              <a:spcAft>
                <a:spcPts val="600"/>
              </a:spcAft>
            </a:pPr>
            <a:endParaRPr lang="el-GR" sz="2400" dirty="0">
              <a:latin typeface="Calibri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Παράκαμψη - διαταραχή στη </a:t>
            </a: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σχέση V/Q 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  <a:sym typeface="Wingdings 3" pitchFamily="18" charset="2"/>
              </a:rPr>
              <a:t> υποξαιμία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139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(West, 2004)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73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atin typeface="Calibri" pitchFamily="34" charset="0"/>
              </a:rPr>
              <a:t>Ερευνητική τεκμηρίωση για την Φ/Θ </a:t>
            </a:r>
            <a:br>
              <a:rPr lang="el-GR" b="1" dirty="0" smtClean="0">
                <a:latin typeface="Calibri" pitchFamily="34" charset="0"/>
              </a:rPr>
            </a:br>
            <a:r>
              <a:rPr lang="el-GR" b="1" dirty="0" smtClean="0">
                <a:latin typeface="Calibri" pitchFamily="34" charset="0"/>
              </a:rPr>
              <a:t>στην ατελεκτασία-πνευμονία </a:t>
            </a:r>
            <a:r>
              <a:rPr lang="el-GR" sz="3100" b="0" dirty="0" smtClean="0">
                <a:latin typeface="Calibri" pitchFamily="34" charset="0"/>
              </a:rPr>
              <a:t>(1 </a:t>
            </a:r>
            <a:r>
              <a:rPr lang="el-GR" sz="3100" b="0" dirty="0">
                <a:latin typeface="Calibri" pitchFamily="34" charset="0"/>
              </a:rPr>
              <a:t>από </a:t>
            </a:r>
            <a:r>
              <a:rPr lang="el-GR" sz="3100" b="0" dirty="0" smtClean="0">
                <a:latin typeface="Calibri" pitchFamily="34" charset="0"/>
              </a:rPr>
              <a:t>4)</a:t>
            </a:r>
            <a:endParaRPr lang="el-GR" sz="31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Η μετα-ανάλυση των </a:t>
            </a:r>
            <a:r>
              <a:rPr lang="en-US" sz="2400" b="1" dirty="0" smtClean="0">
                <a:solidFill>
                  <a:srgbClr val="820000"/>
                </a:solidFill>
              </a:rPr>
              <a:t>Thomas </a:t>
            </a:r>
            <a:r>
              <a:rPr lang="el-GR" sz="2400" b="1" dirty="0" smtClean="0">
                <a:solidFill>
                  <a:srgbClr val="820000"/>
                </a:solidFill>
              </a:rPr>
              <a:t>και</a:t>
            </a:r>
            <a:r>
              <a:rPr lang="en-US" sz="2400" b="1" dirty="0" smtClean="0">
                <a:solidFill>
                  <a:srgbClr val="820000"/>
                </a:solidFill>
              </a:rPr>
              <a:t> McIntosh </a:t>
            </a:r>
            <a:r>
              <a:rPr lang="el-GR" sz="2400" b="1" dirty="0" smtClean="0">
                <a:solidFill>
                  <a:srgbClr val="820000"/>
                </a:solidFill>
              </a:rPr>
              <a:t>(</a:t>
            </a:r>
            <a:r>
              <a:rPr lang="en-US" sz="2400" b="1" dirty="0" smtClean="0">
                <a:solidFill>
                  <a:srgbClr val="820000"/>
                </a:solidFill>
              </a:rPr>
              <a:t>1993)</a:t>
            </a:r>
            <a:r>
              <a:rPr lang="el-GR" sz="2400" dirty="0" smtClean="0"/>
              <a:t> έδειξε ότι</a:t>
            </a:r>
            <a:r>
              <a:rPr lang="en-US" sz="2400" dirty="0" smtClean="0"/>
              <a:t> </a:t>
            </a:r>
            <a:r>
              <a:rPr lang="el-GR" sz="2400" dirty="0" smtClean="0"/>
              <a:t>το σπιρόμετρο κινήτρου και οι βαθιές αναπνοές πρέπει να προτείνονται για την πρόληψη της ατελεκτασίας και της πνευμονίας σε ασθενείς που πρόκειται να υποβληθούν σε </a:t>
            </a:r>
            <a:r>
              <a:rPr lang="el-GR" sz="2400" b="1" dirty="0" smtClean="0"/>
              <a:t>χειρουργείο άνω κοιλίας</a:t>
            </a:r>
            <a:r>
              <a:rPr lang="el-GR" sz="2400" dirty="0" smtClean="0"/>
              <a:t>, διότι η</a:t>
            </a:r>
            <a:r>
              <a:rPr lang="el-GR" sz="2400" i="1" dirty="0" smtClean="0"/>
              <a:t> </a:t>
            </a:r>
            <a:r>
              <a:rPr lang="el-GR" sz="2400" dirty="0" smtClean="0"/>
              <a:t>πιθανότητα ατελεκτασίας και πνευμονίας μειώθηκε κατά: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sz="2400" dirty="0" smtClean="0"/>
              <a:t>56% με το σπιρόμετρο κινήτρου συγκριτικά με την μη εφαρμογή φυσικοθεραπείας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l-GR" sz="2400" dirty="0" smtClean="0"/>
              <a:t>57% με τις βαθιές αναπνοές συγκριτικά με την μη εφαρμογή φυσικοθεραπείας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0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 pitchFamily="34" charset="0"/>
              </a:rPr>
              <a:t>Ερευνητική τεκμηρίωση για την Φ/Θ </a:t>
            </a:r>
            <a:br>
              <a:rPr lang="el-GR" dirty="0" smtClean="0">
                <a:latin typeface="Calibri" pitchFamily="34" charset="0"/>
              </a:rPr>
            </a:br>
            <a:r>
              <a:rPr lang="el-GR" dirty="0" smtClean="0">
                <a:latin typeface="Calibri" pitchFamily="34" charset="0"/>
              </a:rPr>
              <a:t>στην ατελεκτασία-πνευμονία </a:t>
            </a:r>
            <a:r>
              <a:rPr lang="el-GR" sz="3100" b="0" dirty="0" smtClean="0">
                <a:latin typeface="Calibri" pitchFamily="34" charset="0"/>
              </a:rPr>
              <a:t>(2 </a:t>
            </a:r>
            <a:r>
              <a:rPr lang="el-GR" sz="3100" b="0" dirty="0">
                <a:latin typeface="Calibri" pitchFamily="34" charset="0"/>
              </a:rPr>
              <a:t>από 4)</a:t>
            </a:r>
            <a:endParaRPr lang="el-GR" sz="31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l-GR" sz="2000" b="1" dirty="0" smtClean="0">
                <a:solidFill>
                  <a:srgbClr val="820000"/>
                </a:solidFill>
              </a:rPr>
              <a:t>Η συστηματική ανασκόπηση των </a:t>
            </a:r>
            <a:r>
              <a:rPr lang="en-US" sz="2000" b="1" dirty="0" smtClean="0">
                <a:solidFill>
                  <a:srgbClr val="820000"/>
                </a:solidFill>
              </a:rPr>
              <a:t>Pasquina et al</a:t>
            </a:r>
            <a:r>
              <a:rPr lang="el-GR" sz="2000" b="1" dirty="0" smtClean="0">
                <a:solidFill>
                  <a:srgbClr val="820000"/>
                </a:solidFill>
              </a:rPr>
              <a:t>. (</a:t>
            </a:r>
            <a:r>
              <a:rPr lang="en-US" sz="2000" b="1" dirty="0" smtClean="0">
                <a:solidFill>
                  <a:srgbClr val="820000"/>
                </a:solidFill>
              </a:rPr>
              <a:t>2006</a:t>
            </a:r>
            <a:r>
              <a:rPr lang="el-GR" sz="2000" b="1" dirty="0" smtClean="0">
                <a:solidFill>
                  <a:srgbClr val="820000"/>
                </a:solidFill>
              </a:rPr>
              <a:t>)</a:t>
            </a:r>
            <a:r>
              <a:rPr lang="el-GR" sz="2000" dirty="0" smtClean="0"/>
              <a:t> έδειξε ότι μετά </a:t>
            </a:r>
            <a:r>
              <a:rPr lang="el-GR" sz="2000" b="1" dirty="0" smtClean="0"/>
              <a:t> από χειρουργείο άνω κοιλίας</a:t>
            </a:r>
            <a:r>
              <a:rPr lang="el-GR" sz="2000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000" dirty="0" smtClean="0"/>
              <a:t>Μειώθηκε η εμφάνιση της πνευμονίας από </a:t>
            </a:r>
            <a:r>
              <a:rPr lang="en-US" sz="2000" dirty="0" smtClean="0"/>
              <a:t>37.3 </a:t>
            </a:r>
            <a:r>
              <a:rPr lang="el-GR" sz="2000" dirty="0" smtClean="0"/>
              <a:t>σε</a:t>
            </a:r>
            <a:r>
              <a:rPr lang="en-US" sz="2000" dirty="0" smtClean="0"/>
              <a:t> 13.7% </a:t>
            </a:r>
            <a:r>
              <a:rPr lang="el-GR" sz="2000" dirty="0" smtClean="0"/>
              <a:t>με αργές βαθιές αναπνοές, βήχα και παροχέτευση των βρογχικών εκκρίσεων</a:t>
            </a:r>
            <a:r>
              <a:rPr lang="en-US" sz="2000" dirty="0" smtClean="0"/>
              <a:t> </a:t>
            </a:r>
            <a:r>
              <a:rPr lang="en-US" sz="1600" dirty="0" smtClean="0"/>
              <a:t>(Morran et al.</a:t>
            </a:r>
            <a:r>
              <a:rPr lang="el-GR" sz="1600" dirty="0" smtClean="0"/>
              <a:t>,</a:t>
            </a:r>
            <a:r>
              <a:rPr lang="en-US" sz="1600" dirty="0" smtClean="0"/>
              <a:t> 1983)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000" dirty="0" smtClean="0"/>
              <a:t>Μειώθηκε η εμφάνιση της ατελεκτασίας από </a:t>
            </a:r>
            <a:r>
              <a:rPr lang="en-US" sz="2000" dirty="0" smtClean="0"/>
              <a:t>39 </a:t>
            </a:r>
            <a:r>
              <a:rPr lang="el-GR" sz="2000" dirty="0" smtClean="0"/>
              <a:t>σε</a:t>
            </a:r>
            <a:r>
              <a:rPr lang="en-US" sz="2000" dirty="0" smtClean="0"/>
              <a:t>15% </a:t>
            </a:r>
            <a:r>
              <a:rPr lang="el-GR" sz="2000" dirty="0" smtClean="0"/>
              <a:t>με αργές βαθιές αναπνοές και βήχα </a:t>
            </a:r>
            <a:r>
              <a:rPr lang="en-US" sz="1600" dirty="0" smtClean="0"/>
              <a:t>(Chumillas et al.</a:t>
            </a:r>
            <a:r>
              <a:rPr lang="el-GR" sz="1600" dirty="0" smtClean="0"/>
              <a:t>,</a:t>
            </a:r>
            <a:r>
              <a:rPr lang="en-US" sz="1600" dirty="0" smtClean="0"/>
              <a:t> 1998)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000" dirty="0" smtClean="0"/>
              <a:t>Μειώθηκε η εμφάνιση της ατελεκτασίας από </a:t>
            </a:r>
            <a:r>
              <a:rPr lang="en-US" sz="2000" dirty="0" smtClean="0"/>
              <a:t>77 </a:t>
            </a:r>
            <a:r>
              <a:rPr lang="el-GR" sz="2000" dirty="0" smtClean="0"/>
              <a:t>σε</a:t>
            </a:r>
            <a:r>
              <a:rPr lang="en-US" sz="2000" dirty="0" smtClean="0"/>
              <a:t> 59% </a:t>
            </a:r>
            <a:r>
              <a:rPr lang="el-GR" sz="2000" dirty="0" smtClean="0"/>
              <a:t>με αργές βαθιές αναπνοές, βήχα και παροχέτευση των βρογχικών εκκρίσεων</a:t>
            </a:r>
            <a:r>
              <a:rPr lang="en-US" sz="2000" dirty="0" smtClean="0"/>
              <a:t> </a:t>
            </a:r>
            <a:r>
              <a:rPr lang="en-US" sz="1600" dirty="0" smtClean="0"/>
              <a:t>(Wiklander &amp; Norlin, 1957)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000" dirty="0" smtClean="0"/>
              <a:t>Μειώθηκε η εμφάνιση πνευμονικών επιπλοκών από</a:t>
            </a:r>
            <a:r>
              <a:rPr lang="en-US" sz="2000" dirty="0" smtClean="0"/>
              <a:t> 47.7% </a:t>
            </a:r>
            <a:r>
              <a:rPr lang="el-GR" sz="2000" dirty="0" smtClean="0"/>
              <a:t>σε</a:t>
            </a:r>
            <a:r>
              <a:rPr lang="en-US" sz="2000" dirty="0" smtClean="0"/>
              <a:t>21.4</a:t>
            </a:r>
            <a:r>
              <a:rPr lang="el-GR" sz="2000" dirty="0" smtClean="0"/>
              <a:t>%</a:t>
            </a:r>
            <a:r>
              <a:rPr lang="en-US" sz="2000" dirty="0" smtClean="0"/>
              <a:t> </a:t>
            </a:r>
            <a:r>
              <a:rPr lang="el-GR" sz="2000" dirty="0" smtClean="0"/>
              <a:t>με αναπνοή διακοπτόμενης θετικής πίεσης  ή σπιρόμετρο κινήτρου ή αργές βαθιές αναπνοές και βήχα</a:t>
            </a:r>
            <a:r>
              <a:rPr lang="en-US" sz="2000" dirty="0" smtClean="0"/>
              <a:t> </a:t>
            </a:r>
            <a:r>
              <a:rPr lang="el-GR" sz="1600" dirty="0" smtClean="0"/>
              <a:t>(</a:t>
            </a:r>
            <a:r>
              <a:rPr lang="en-US" sz="1600" dirty="0" smtClean="0"/>
              <a:t>Celli et al.</a:t>
            </a:r>
            <a:r>
              <a:rPr lang="el-GR" sz="1600" dirty="0" smtClean="0"/>
              <a:t>,</a:t>
            </a:r>
            <a:r>
              <a:rPr lang="en-US" sz="1600" dirty="0" smtClean="0"/>
              <a:t> 1984</a:t>
            </a:r>
            <a:r>
              <a:rPr lang="el-GR" sz="1600" dirty="0" smtClean="0"/>
              <a:t>)</a:t>
            </a:r>
            <a:endParaRPr lang="el-G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64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latin typeface="Calibri" pitchFamily="34" charset="0"/>
              </a:rPr>
              <a:t>Ερευνητική τεκμηρίωση </a:t>
            </a:r>
            <a:r>
              <a:rPr lang="el-GR" sz="3600" dirty="0" smtClean="0">
                <a:latin typeface="Calibri" pitchFamily="34" charset="0"/>
              </a:rPr>
              <a:t>για την Φ/Θ </a:t>
            </a:r>
            <a:br>
              <a:rPr lang="el-GR" sz="3600" dirty="0" smtClean="0">
                <a:latin typeface="Calibri" pitchFamily="34" charset="0"/>
              </a:rPr>
            </a:br>
            <a:r>
              <a:rPr lang="el-GR" sz="3600" dirty="0" smtClean="0">
                <a:latin typeface="Calibri" pitchFamily="34" charset="0"/>
              </a:rPr>
              <a:t>στην ατελεκτασία-πνευμονία </a:t>
            </a:r>
            <a:r>
              <a:rPr lang="el-GR" sz="2800" b="0" dirty="0" smtClean="0">
                <a:latin typeface="Calibri" pitchFamily="34" charset="0"/>
              </a:rPr>
              <a:t>(3 </a:t>
            </a:r>
            <a:r>
              <a:rPr lang="el-GR" sz="2800" b="0" dirty="0">
                <a:latin typeface="Calibri" pitchFamily="34" charset="0"/>
              </a:rPr>
              <a:t>από 4)</a:t>
            </a:r>
            <a:endParaRPr lang="el-GR" sz="1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l-GR" sz="2400" b="1" dirty="0" smtClean="0">
                <a:solidFill>
                  <a:srgbClr val="820000"/>
                </a:solidFill>
              </a:rPr>
              <a:t>Η συστηματική ανασκόπηση των </a:t>
            </a:r>
            <a:r>
              <a:rPr lang="en-US" sz="2400" b="1" dirty="0" smtClean="0">
                <a:solidFill>
                  <a:srgbClr val="820000"/>
                </a:solidFill>
              </a:rPr>
              <a:t>Pasquina et al</a:t>
            </a:r>
            <a:r>
              <a:rPr lang="el-GR" sz="2400" b="1" dirty="0" smtClean="0">
                <a:solidFill>
                  <a:srgbClr val="820000"/>
                </a:solidFill>
              </a:rPr>
              <a:t>.</a:t>
            </a:r>
            <a:r>
              <a:rPr lang="en-US" sz="2400" b="1" dirty="0" smtClean="0">
                <a:solidFill>
                  <a:srgbClr val="820000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(</a:t>
            </a:r>
            <a:r>
              <a:rPr lang="en-US" sz="2400" b="1" dirty="0" smtClean="0">
                <a:solidFill>
                  <a:srgbClr val="820000"/>
                </a:solidFill>
              </a:rPr>
              <a:t>2003</a:t>
            </a:r>
            <a:r>
              <a:rPr lang="el-GR" sz="2400" b="1" dirty="0" smtClean="0">
                <a:solidFill>
                  <a:srgbClr val="820000"/>
                </a:solidFill>
              </a:rPr>
              <a:t>) </a:t>
            </a:r>
            <a:r>
              <a:rPr lang="el-GR" sz="2400" dirty="0" smtClean="0"/>
              <a:t>έδειξε ότι </a:t>
            </a:r>
            <a:r>
              <a:rPr lang="en-US" sz="2400" dirty="0" smtClean="0"/>
              <a:t> </a:t>
            </a:r>
            <a:r>
              <a:rPr lang="el-GR" sz="2400" b="1" dirty="0" smtClean="0"/>
              <a:t>μετά από χειρουργείο καρδιάς</a:t>
            </a:r>
            <a:r>
              <a:rPr lang="el-GR" sz="2400" dirty="0" smtClean="0"/>
              <a:t>, η εφαρμογή τεχνικών αναπνευστικής φυσικοθεραπείας, σπιρόμετρου κινήτρου, συνεχούς θετικής πίεσης (</a:t>
            </a:r>
            <a:r>
              <a:rPr lang="en-US" sz="2400" dirty="0" smtClean="0"/>
              <a:t>CPAP)</a:t>
            </a:r>
            <a:r>
              <a:rPr lang="el-GR" sz="2400" dirty="0" smtClean="0"/>
              <a:t> και αναπνοής διακοπτόμενης θετικής πίεσης μπορεί να μειώσει την εμφάνιση της ατελεκτασίας από</a:t>
            </a:r>
            <a:r>
              <a:rPr lang="en-US" sz="2400" dirty="0" smtClean="0"/>
              <a:t> 15</a:t>
            </a:r>
            <a:r>
              <a:rPr lang="el-GR" sz="2400" dirty="0" smtClean="0"/>
              <a:t>% μέχρι </a:t>
            </a:r>
            <a:r>
              <a:rPr lang="en-US" sz="2400" dirty="0" smtClean="0"/>
              <a:t>98%</a:t>
            </a:r>
            <a:r>
              <a:rPr lang="el-GR" sz="2400" dirty="0" smtClean="0"/>
              <a:t>, της πνευμονίας από </a:t>
            </a:r>
            <a:r>
              <a:rPr lang="en-US" sz="2400" dirty="0" smtClean="0"/>
              <a:t> 0</a:t>
            </a:r>
            <a:r>
              <a:rPr lang="el-GR" sz="2400" dirty="0" smtClean="0"/>
              <a:t>% μέχρι </a:t>
            </a:r>
            <a:r>
              <a:rPr lang="en-US" sz="2400" dirty="0" smtClean="0"/>
              <a:t>20%</a:t>
            </a:r>
            <a:r>
              <a:rPr lang="el-GR" sz="2400" dirty="0" smtClean="0"/>
              <a:t> καθώς επίσης να αυξήσει τη Ζ.Χ. από </a:t>
            </a:r>
            <a:r>
              <a:rPr lang="en-US" sz="2400" dirty="0" smtClean="0"/>
              <a:t>37</a:t>
            </a:r>
            <a:r>
              <a:rPr lang="el-GR" sz="2400" dirty="0" smtClean="0"/>
              <a:t>% μέχρι </a:t>
            </a:r>
            <a:r>
              <a:rPr lang="en-US" sz="2400" dirty="0" smtClean="0"/>
              <a:t>72% </a:t>
            </a:r>
            <a:r>
              <a:rPr lang="el-GR" sz="2400" dirty="0" smtClean="0"/>
              <a:t>και τον </a:t>
            </a:r>
            <a:r>
              <a:rPr lang="en-US" sz="2400" dirty="0" smtClean="0"/>
              <a:t>FEV1 </a:t>
            </a:r>
            <a:r>
              <a:rPr lang="el-GR" sz="2400" dirty="0" smtClean="0"/>
              <a:t>από </a:t>
            </a:r>
            <a:r>
              <a:rPr lang="en-US" sz="2400" dirty="0" smtClean="0"/>
              <a:t>34</a:t>
            </a:r>
            <a:r>
              <a:rPr lang="el-GR" sz="2400" dirty="0" smtClean="0"/>
              <a:t>% μέχρι</a:t>
            </a:r>
            <a:r>
              <a:rPr lang="en-US" sz="2400" dirty="0" smtClean="0"/>
              <a:t>72%</a:t>
            </a:r>
            <a:r>
              <a:rPr lang="el-GR" sz="2400" dirty="0" smtClean="0"/>
              <a:t> </a:t>
            </a:r>
            <a:endParaRPr lang="el-GR" sz="1800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l-GR" sz="24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l-GR" sz="2400" b="1" dirty="0" smtClean="0">
                <a:sym typeface="Wingdings 3" pitchFamily="18" charset="2"/>
              </a:rPr>
              <a:t>Μετά από χειρουργείο καρδιάς</a:t>
            </a:r>
            <a:r>
              <a:rPr lang="el-GR" sz="2400" dirty="0" smtClean="0">
                <a:sym typeface="Wingdings 3" pitchFamily="18" charset="2"/>
              </a:rPr>
              <a:t>, 30 αργές βαθιές αναπνοές αρκούν για να μειώσουν </a:t>
            </a:r>
            <a:r>
              <a:rPr lang="el-GR" sz="2400" u="sng" dirty="0" smtClean="0">
                <a:sym typeface="Wingdings 3" pitchFamily="18" charset="2"/>
              </a:rPr>
              <a:t>άμεσα </a:t>
            </a:r>
            <a:r>
              <a:rPr lang="el-GR" sz="2400" dirty="0" smtClean="0">
                <a:sym typeface="Wingdings 3" pitchFamily="18" charset="2"/>
              </a:rPr>
              <a:t>την ατελεκτατική περιοχή και να βελτιώσουν την </a:t>
            </a:r>
            <a:r>
              <a:rPr lang="en-US" sz="2400" dirty="0" smtClean="0">
                <a:sym typeface="Wingdings 3" pitchFamily="18" charset="2"/>
              </a:rPr>
              <a:t>PO2</a:t>
            </a:r>
            <a:r>
              <a:rPr lang="el-GR" sz="2400" dirty="0" smtClean="0">
                <a:sym typeface="Wingdings 3" pitchFamily="18" charset="2"/>
              </a:rPr>
              <a:t> </a:t>
            </a:r>
            <a:r>
              <a:rPr lang="el-GR" sz="1800" dirty="0" smtClean="0">
                <a:sym typeface="Wingdings 3" pitchFamily="18" charset="2"/>
              </a:rPr>
              <a:t>(</a:t>
            </a:r>
            <a:r>
              <a:rPr lang="en-US" sz="1800" dirty="0" smtClean="0">
                <a:sym typeface="Wingdings 3" pitchFamily="18" charset="2"/>
              </a:rPr>
              <a:t>Westerdahl et al</a:t>
            </a:r>
            <a:r>
              <a:rPr lang="el-GR" sz="1800" dirty="0" smtClean="0">
                <a:sym typeface="Wingdings 3" pitchFamily="18" charset="2"/>
              </a:rPr>
              <a:t>.,</a:t>
            </a:r>
            <a:r>
              <a:rPr lang="en-US" sz="1800" dirty="0" smtClean="0">
                <a:sym typeface="Wingdings 3" pitchFamily="18" charset="2"/>
              </a:rPr>
              <a:t> 2003)</a:t>
            </a:r>
            <a:endParaRPr lang="el-GR" sz="1800" dirty="0" smtClean="0"/>
          </a:p>
          <a:p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96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latin typeface="Calibri" pitchFamily="34" charset="0"/>
              </a:rPr>
              <a:t>Ερευνητική τεκμηρίωση </a:t>
            </a:r>
            <a:r>
              <a:rPr lang="el-GR" sz="3600" dirty="0" smtClean="0">
                <a:latin typeface="Calibri" pitchFamily="34" charset="0"/>
              </a:rPr>
              <a:t>για την Φ/Θ </a:t>
            </a:r>
            <a:br>
              <a:rPr lang="el-GR" sz="3600" dirty="0" smtClean="0">
                <a:latin typeface="Calibri" pitchFamily="34" charset="0"/>
              </a:rPr>
            </a:br>
            <a:r>
              <a:rPr lang="el-GR" sz="3600" dirty="0" smtClean="0">
                <a:latin typeface="Calibri" pitchFamily="34" charset="0"/>
              </a:rPr>
              <a:t>στην ατελεκτασία-πνευμονία </a:t>
            </a:r>
            <a:r>
              <a:rPr lang="el-GR" sz="2800" b="0" dirty="0" smtClean="0">
                <a:latin typeface="Calibri" pitchFamily="34" charset="0"/>
              </a:rPr>
              <a:t>(4 </a:t>
            </a:r>
            <a:r>
              <a:rPr lang="el-GR" sz="2800" b="0" dirty="0">
                <a:latin typeface="Calibri" pitchFamily="34" charset="0"/>
              </a:rPr>
              <a:t>από 4)</a:t>
            </a:r>
            <a:endParaRPr lang="el-GR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el-GR" sz="9600" b="1" dirty="0" smtClean="0">
                <a:solidFill>
                  <a:srgbClr val="820000"/>
                </a:solidFill>
                <a:sym typeface="Wingdings 3" pitchFamily="18" charset="2"/>
              </a:rPr>
              <a:t>Η ατελεκτασία σε </a:t>
            </a:r>
            <a:r>
              <a:rPr lang="el-GR" sz="9600" b="1" dirty="0" smtClean="0">
                <a:sym typeface="Wingdings 3" pitchFamily="18" charset="2"/>
              </a:rPr>
              <a:t>βαρέως πάσχοντες </a:t>
            </a:r>
            <a:r>
              <a:rPr lang="el-GR" sz="9600" dirty="0" smtClean="0">
                <a:sym typeface="Wingdings 3" pitchFamily="18" charset="2"/>
              </a:rPr>
              <a:t>λύνεται με αναπνευστική Φ/Θ σε ποσοστό 70% με:</a:t>
            </a:r>
            <a:endParaRPr lang="el-GR" sz="9600" dirty="0">
              <a:sym typeface="Wingdings 3" pitchFamily="18" charset="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9600" dirty="0" smtClean="0">
                <a:sym typeface="Wingdings 3" pitchFamily="18" charset="2"/>
              </a:rPr>
              <a:t>Αλλαγή </a:t>
            </a:r>
            <a:r>
              <a:rPr lang="el-GR" sz="9600" dirty="0">
                <a:sym typeface="Wingdings 3" pitchFamily="18" charset="2"/>
              </a:rPr>
              <a:t>θέσης κάθε 1-2 ώρες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9600" dirty="0" smtClean="0"/>
              <a:t>Ενυδάτωση, εισπνοή υδρατμών,  βλεννολυτικά / αποχρεμπτικά, κ.λ.π.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9600" dirty="0" smtClean="0">
                <a:sym typeface="Wingdings 3" pitchFamily="18" charset="2"/>
              </a:rPr>
              <a:t>Τεχνικές παροχέτευσης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9600" dirty="0" smtClean="0">
                <a:sym typeface="Wingdings 3" pitchFamily="18" charset="2"/>
              </a:rPr>
              <a:t>Κινητοποίηση </a:t>
            </a:r>
            <a:endParaRPr lang="el-GR" sz="9600" dirty="0">
              <a:sym typeface="Wingdings 3" pitchFamily="18" charset="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9600" dirty="0" smtClean="0">
                <a:sym typeface="Wingdings 3" pitchFamily="18" charset="2"/>
              </a:rPr>
              <a:t>Αργές </a:t>
            </a:r>
            <a:r>
              <a:rPr lang="el-GR" sz="9600" dirty="0">
                <a:sym typeface="Wingdings 3" pitchFamily="18" charset="2"/>
              </a:rPr>
              <a:t>βαθιές </a:t>
            </a:r>
            <a:r>
              <a:rPr lang="el-GR" sz="9600" dirty="0" smtClean="0">
                <a:sym typeface="Wingdings 3" pitchFamily="18" charset="2"/>
              </a:rPr>
              <a:t>αναπνοές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9600" dirty="0" smtClean="0">
                <a:sym typeface="Wingdings 3" pitchFamily="18" charset="2"/>
              </a:rPr>
              <a:t>Σπιρόμετρο κινήτρου προκαθορισμένης ροής-όγκου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5934670"/>
            <a:ext cx="694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+mn-lt"/>
              </a:rPr>
              <a:t>(Gosselink, 2008;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Zeppos, 2007; Stiller, 2007; Zeppos, 2007; Berney</a:t>
            </a:r>
            <a:r>
              <a:rPr lang="el-GR" dirty="0">
                <a:latin typeface="+mn-lt"/>
              </a:rPr>
              <a:t> &amp;</a:t>
            </a:r>
            <a:r>
              <a:rPr lang="en-US" dirty="0">
                <a:latin typeface="+mn-lt"/>
              </a:rPr>
              <a:t> Denehy, 2003;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Pryor, 200</a:t>
            </a:r>
            <a:r>
              <a:rPr lang="el-GR" dirty="0">
                <a:latin typeface="+mn-lt"/>
              </a:rPr>
              <a:t>2; </a:t>
            </a:r>
            <a:r>
              <a:rPr lang="en-US" dirty="0">
                <a:latin typeface="+mn-lt"/>
              </a:rPr>
              <a:t>Ntoumenopoulos, 2002;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Stiller, 2000</a:t>
            </a:r>
            <a:r>
              <a:rPr lang="el-GR" dirty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99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latin typeface="Calibri" pitchFamily="34" charset="0"/>
              </a:rPr>
              <a:t>5</a:t>
            </a:r>
            <a:r>
              <a:rPr lang="en-US" sz="4000" b="1" dirty="0" smtClean="0">
                <a:latin typeface="Calibri" pitchFamily="34" charset="0"/>
              </a:rPr>
              <a:t>. </a:t>
            </a:r>
            <a:r>
              <a:rPr lang="el-GR" sz="4000" b="1" dirty="0" smtClean="0">
                <a:latin typeface="Calibri" pitchFamily="34" charset="0"/>
              </a:rPr>
              <a:t>Παθήσεις του Υπεζοκώτα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5472608" cy="1512168"/>
          </a:xfrm>
          <a:noFill/>
          <a:ln>
            <a:solidFill>
              <a:srgbClr val="82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Πνευμοθώρακας:</a:t>
            </a:r>
            <a:r>
              <a:rPr lang="el-GR" sz="24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</a:rPr>
              <a:t>Είσοδος </a:t>
            </a:r>
            <a:r>
              <a:rPr lang="el-GR" sz="2400" dirty="0">
                <a:latin typeface="Calibri" pitchFamily="34" charset="0"/>
              </a:rPr>
              <a:t>αέρα στον </a:t>
            </a:r>
            <a:r>
              <a:rPr lang="el-GR" sz="2400" dirty="0" smtClean="0">
                <a:latin typeface="Calibri" pitchFamily="34" charset="0"/>
              </a:rPr>
              <a:t>υπεζωκωτικό </a:t>
            </a:r>
            <a:r>
              <a:rPr lang="el-GR" sz="2400" dirty="0">
                <a:latin typeface="Calibri" pitchFamily="34" charset="0"/>
              </a:rPr>
              <a:t>χώρο (από τον πνεύμονα ή από το θωρακικό τοίχωμα</a:t>
            </a:r>
            <a:r>
              <a:rPr lang="el-GR" sz="2400" dirty="0" smtClean="0">
                <a:latin typeface="Calibri" pitchFamily="34" charset="0"/>
              </a:rPr>
              <a:t>)</a:t>
            </a:r>
            <a:r>
              <a:rPr lang="el-GR" sz="2000" b="1" dirty="0" smtClean="0">
                <a:latin typeface="Calibri" pitchFamily="34" charset="0"/>
              </a:rPr>
              <a:t>                                                                                                                                          </a:t>
            </a:r>
            <a:endParaRPr lang="el-GR" sz="1900" dirty="0">
              <a:latin typeface="Calibri" pitchFamily="34" charset="0"/>
            </a:endParaRPr>
          </a:p>
          <a:p>
            <a:pPr>
              <a:buNone/>
            </a:pPr>
            <a:endParaRPr lang="el-GR" sz="1800" dirty="0" smtClean="0">
              <a:hlinkClick r:id="rId2"/>
            </a:endParaRPr>
          </a:p>
          <a:p>
            <a:pPr>
              <a:buNone/>
            </a:pPr>
            <a:endParaRPr lang="el-GR" sz="2000" b="1" dirty="0" smtClean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23528" y="4797152"/>
            <a:ext cx="139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dirty="0">
                <a:latin typeface="Calibri" pitchFamily="34" charset="0"/>
              </a:rPr>
              <a:t>(</a:t>
            </a:r>
            <a:r>
              <a:rPr lang="en-US" dirty="0">
                <a:latin typeface="Calibri" pitchFamily="34" charset="0"/>
              </a:rPr>
              <a:t>West, 2004)</a:t>
            </a:r>
            <a:endParaRPr lang="el-GR" dirty="0"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609427"/>
              </p:ext>
            </p:extLst>
          </p:nvPr>
        </p:nvGraphicFramePr>
        <p:xfrm>
          <a:off x="323528" y="3147699"/>
          <a:ext cx="5472608" cy="1371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36304"/>
                <a:gridCol w="273630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820000"/>
                          </a:solidFill>
                        </a:rPr>
                        <a:t>ΑΥΤΟΜΑΤΟΣ</a:t>
                      </a:r>
                      <a:endParaRPr lang="el-GR" sz="2400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820000"/>
                          </a:solidFill>
                        </a:rPr>
                        <a:t>ΤΡΑΥΜΑΤΙΚΟΣ</a:t>
                      </a:r>
                      <a:endParaRPr lang="el-GR" sz="2400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ΠΡΩΤΟΠΑΘΗΣ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ΙΑΤΡΟΓΕΝΗΣ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/>
                        <a:t>ΔΕΥΤΕΡΟΠΑΘΗΣ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67" y="1267200"/>
            <a:ext cx="2699465" cy="324192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7 - Ορθογώνιο"/>
          <p:cNvSpPr/>
          <p:nvPr/>
        </p:nvSpPr>
        <p:spPr>
          <a:xfrm>
            <a:off x="5884067" y="4566319"/>
            <a:ext cx="3083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Pneumothorax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Janet Fong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2009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free for reuse for non commercial purposes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3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/>
          </a:bodyPr>
          <a:lstStyle/>
          <a:p>
            <a:r>
              <a:rPr lang="el-GR" b="1" dirty="0" smtClean="0"/>
              <a:t>Αιτίες</a:t>
            </a:r>
            <a:r>
              <a:rPr lang="en-US" b="1" dirty="0" smtClean="0"/>
              <a:t> </a:t>
            </a:r>
            <a:r>
              <a:rPr lang="el-GR" b="1" dirty="0" smtClean="0"/>
              <a:t>Πνευμοθώρακα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n-US" sz="2400" dirty="0">
                <a:hlinkClick r:id="rId2" tooltip="Τραύμα"/>
              </a:rPr>
              <a:t>T</a:t>
            </a:r>
            <a:r>
              <a:rPr lang="el-GR" sz="2400" dirty="0" smtClean="0">
                <a:hlinkClick r:id="rId2" tooltip="Τραύμα"/>
              </a:rPr>
              <a:t>ραύμα</a:t>
            </a:r>
            <a:endParaRPr lang="el-GR" sz="2400" dirty="0" smtClean="0"/>
          </a:p>
          <a:p>
            <a:pPr>
              <a:lnSpc>
                <a:spcPct val="120000"/>
              </a:lnSpc>
              <a:spcAft>
                <a:spcPts val="3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/>
              <a:t>Τραύμα</a:t>
            </a:r>
            <a:r>
              <a:rPr lang="en-US" sz="2400" dirty="0" smtClean="0"/>
              <a:t> </a:t>
            </a:r>
            <a:r>
              <a:rPr lang="el-GR" sz="2400" dirty="0" smtClean="0"/>
              <a:t>του </a:t>
            </a:r>
            <a:r>
              <a:rPr lang="el-GR" sz="2400" dirty="0"/>
              <a:t>τοιχωματικού </a:t>
            </a:r>
            <a:r>
              <a:rPr lang="el-GR" sz="2400" dirty="0" smtClean="0"/>
              <a:t>ή σπλαχνικού </a:t>
            </a:r>
            <a:r>
              <a:rPr lang="el-GR" sz="2400" dirty="0"/>
              <a:t>υπεζωκότα </a:t>
            </a:r>
            <a:r>
              <a:rPr lang="el-GR" sz="2400" dirty="0" smtClean="0"/>
              <a:t>(#πλευρών)</a:t>
            </a:r>
          </a:p>
          <a:p>
            <a:pPr>
              <a:lnSpc>
                <a:spcPct val="120000"/>
              </a:lnSpc>
              <a:spcAft>
                <a:spcPts val="3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/>
              <a:t>Τοποθέτηση </a:t>
            </a:r>
            <a:r>
              <a:rPr lang="el-GR" sz="2400" dirty="0"/>
              <a:t>κεντρικής φλεβικής </a:t>
            </a:r>
            <a:r>
              <a:rPr lang="el-GR" sz="2400" dirty="0" smtClean="0"/>
              <a:t>γραμμής</a:t>
            </a:r>
            <a:endParaRPr lang="el-GR" sz="2400" dirty="0"/>
          </a:p>
          <a:p>
            <a:pPr>
              <a:lnSpc>
                <a:spcPct val="120000"/>
              </a:lnSpc>
              <a:spcAft>
                <a:spcPts val="3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/>
              <a:t>Μετατροπή </a:t>
            </a:r>
            <a:r>
              <a:rPr lang="el-GR" sz="2400" dirty="0"/>
              <a:t>ιδιοπαθή, αυτόματου ή απλού πνευμοθώρακα σε υπό </a:t>
            </a:r>
            <a:r>
              <a:rPr lang="el-GR" sz="2400" dirty="0" smtClean="0"/>
              <a:t>τάση</a:t>
            </a:r>
          </a:p>
          <a:p>
            <a:pPr>
              <a:lnSpc>
                <a:spcPct val="120000"/>
              </a:lnSpc>
              <a:spcAft>
                <a:spcPts val="3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/>
              <a:t>Αποτυχημένη </a:t>
            </a:r>
            <a:r>
              <a:rPr lang="el-GR" sz="2400" dirty="0"/>
              <a:t>απόπειρα μετατροπής </a:t>
            </a:r>
            <a:r>
              <a:rPr lang="el-GR" sz="2400" dirty="0" smtClean="0"/>
              <a:t>ανοιχτού πνευμοθώρακα </a:t>
            </a:r>
            <a:r>
              <a:rPr lang="el-GR" sz="2400" dirty="0"/>
              <a:t>σε </a:t>
            </a:r>
            <a:r>
              <a:rPr lang="el-GR" sz="2400" dirty="0" smtClean="0"/>
              <a:t>κλειστό</a:t>
            </a:r>
          </a:p>
          <a:p>
            <a:pPr>
              <a:lnSpc>
                <a:spcPct val="120000"/>
              </a:lnSpc>
              <a:spcAft>
                <a:spcPts val="3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/>
              <a:t>Θωρακικές </a:t>
            </a:r>
            <a:r>
              <a:rPr lang="el-GR" sz="2400" dirty="0"/>
              <a:t>συμπιέσεις κατά την </a:t>
            </a:r>
            <a:r>
              <a:rPr lang="el-GR" sz="2400" dirty="0" smtClean="0"/>
              <a:t>καρδιοαναπνευστική αναζωογόνηση</a:t>
            </a:r>
          </a:p>
          <a:p>
            <a:pPr>
              <a:lnSpc>
                <a:spcPct val="120000"/>
              </a:lnSpc>
              <a:spcAft>
                <a:spcPts val="3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/>
              <a:t>Πνευμοπεριτόναιο</a:t>
            </a:r>
            <a:endParaRPr lang="el-G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716016" y="5943375"/>
            <a:ext cx="3209340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300"/>
              </a:spcAft>
              <a:buClr>
                <a:srgbClr val="820000"/>
              </a:buClr>
            </a:pPr>
            <a:r>
              <a:rPr lang="en-US" dirty="0">
                <a:latin typeface="+mj-lt"/>
              </a:rPr>
              <a:t>(Noppen </a:t>
            </a:r>
            <a:r>
              <a:rPr lang="el-GR" dirty="0">
                <a:latin typeface="+mj-lt"/>
              </a:rPr>
              <a:t>&amp;</a:t>
            </a:r>
            <a:r>
              <a:rPr lang="en-US" dirty="0">
                <a:latin typeface="+mj-lt"/>
              </a:rPr>
              <a:t> De Keukeleire, 2008)</a:t>
            </a: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83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latin typeface="Calibri" pitchFamily="34" charset="0"/>
              </a:rPr>
              <a:t>Χαρακτηριστικά Πνευμοθώρακα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196752"/>
            <a:ext cx="5688632" cy="388843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820000"/>
              </a:buClr>
            </a:pPr>
            <a:r>
              <a:rPr lang="el-GR" sz="4400" dirty="0" smtClean="0">
                <a:latin typeface="Calibri" pitchFamily="34" charset="0"/>
              </a:rPr>
              <a:t>Σύμπτωση πνεύμονα</a:t>
            </a:r>
            <a:endParaRPr lang="el-GR" sz="4400" dirty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</a:pPr>
            <a:r>
              <a:rPr lang="el-GR" sz="4400" dirty="0" smtClean="0">
                <a:latin typeface="Calibri" pitchFamily="34" charset="0"/>
              </a:rPr>
              <a:t>Ατελεκτασία</a:t>
            </a:r>
            <a:endParaRPr lang="el-GR" sz="4400" dirty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</a:pPr>
            <a:r>
              <a:rPr lang="el-GR" sz="4400" dirty="0" smtClean="0">
                <a:latin typeface="Calibri" pitchFamily="34" charset="0"/>
              </a:rPr>
              <a:t>Προβολή πλευρών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</a:pPr>
            <a:r>
              <a:rPr lang="el-GR" sz="4400" dirty="0" smtClean="0">
                <a:latin typeface="Calibri" pitchFamily="34" charset="0"/>
              </a:rPr>
              <a:t>Κατάσπαση </a:t>
            </a:r>
            <a:r>
              <a:rPr lang="el-GR" sz="4400" dirty="0">
                <a:latin typeface="Calibri" pitchFamily="34" charset="0"/>
              </a:rPr>
              <a:t>σύστοιχου διαφράγματος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</a:pPr>
            <a:r>
              <a:rPr lang="el-GR" sz="4400" dirty="0">
                <a:latin typeface="Calibri" pitchFamily="34" charset="0"/>
              </a:rPr>
              <a:t>Πόνος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820000"/>
              </a:buClr>
            </a:pPr>
            <a:r>
              <a:rPr lang="el-GR" sz="4400" dirty="0" smtClean="0">
                <a:latin typeface="Calibri" pitchFamily="34" charset="0"/>
              </a:rPr>
              <a:t>Δύσπνοια, με αιφνίδια έναρξη </a:t>
            </a:r>
            <a:r>
              <a:rPr lang="el-GR" sz="4400" dirty="0">
                <a:latin typeface="Calibri" pitchFamily="34" charset="0"/>
              </a:rPr>
              <a:t>στην </a:t>
            </a:r>
            <a:r>
              <a:rPr lang="el-GR" sz="4400" dirty="0" smtClean="0">
                <a:latin typeface="Calibri" pitchFamily="34" charset="0"/>
              </a:rPr>
              <a:t>ηρεμία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925451" y="6295385"/>
            <a:ext cx="3138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en-US" dirty="0">
                <a:latin typeface="+mn-lt"/>
              </a:rPr>
              <a:t>Noppen </a:t>
            </a:r>
            <a:r>
              <a:rPr lang="el-GR" dirty="0">
                <a:latin typeface="+mn-lt"/>
              </a:rPr>
              <a:t>&amp;</a:t>
            </a:r>
            <a:r>
              <a:rPr lang="en-US" dirty="0">
                <a:latin typeface="+mn-lt"/>
              </a:rPr>
              <a:t> De Keukeleire, 2008)</a:t>
            </a:r>
            <a:endParaRPr lang="el-GR" dirty="0">
              <a:latin typeface="+mn-lt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15" y="1370045"/>
            <a:ext cx="2774749" cy="3147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1768" y="4941168"/>
            <a:ext cx="838669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820000"/>
              </a:buClr>
              <a:buFont typeface="Arial" pitchFamily="34" charset="0"/>
              <a:buChar char="•"/>
            </a:pPr>
            <a:r>
              <a:rPr lang="el-GR" sz="2400" dirty="0">
                <a:latin typeface="Calibri" pitchFamily="34" charset="0"/>
              </a:rPr>
              <a:t>Η ένταση της δύσπνοιας σχετίζεται με το μέγεθος του πνευμοθώρακα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820000"/>
              </a:buClr>
              <a:buFont typeface="Arial" pitchFamily="34" charset="0"/>
              <a:buChar char="•"/>
            </a:pPr>
            <a:r>
              <a:rPr lang="el-GR" sz="2400" dirty="0">
                <a:latin typeface="Calibri" pitchFamily="34" charset="0"/>
              </a:rPr>
              <a:t>Μειωμένη κινητικότητα θώρακα στην πάσχουσα πλευρά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rgbClr val="820000"/>
              </a:buClr>
              <a:buFont typeface="Arial" pitchFamily="34" charset="0"/>
              <a:buChar char="•"/>
            </a:pPr>
            <a:r>
              <a:rPr lang="el-GR" sz="2400" dirty="0">
                <a:latin typeface="Calibri" pitchFamily="34" charset="0"/>
              </a:rPr>
              <a:t>Μειωμένη </a:t>
            </a:r>
            <a:r>
              <a:rPr lang="en-US" sz="2400" dirty="0" smtClean="0">
                <a:latin typeface="Calibri" pitchFamily="34" charset="0"/>
              </a:rPr>
              <a:t>F</a:t>
            </a:r>
            <a:r>
              <a:rPr lang="el-GR" sz="2400" dirty="0" smtClean="0">
                <a:latin typeface="Calibri" pitchFamily="34" charset="0"/>
              </a:rPr>
              <a:t>.</a:t>
            </a:r>
            <a:r>
              <a:rPr lang="en-US" sz="2400" dirty="0" smtClean="0">
                <a:latin typeface="Calibri" pitchFamily="34" charset="0"/>
              </a:rPr>
              <a:t>E</a:t>
            </a:r>
            <a:r>
              <a:rPr lang="el-GR" sz="2400" dirty="0" smtClean="0">
                <a:latin typeface="Calibri" pitchFamily="34" charset="0"/>
              </a:rPr>
              <a:t>.</a:t>
            </a:r>
            <a:r>
              <a:rPr lang="en-US" sz="2400" dirty="0" smtClean="0">
                <a:latin typeface="Calibri" pitchFamily="34" charset="0"/>
              </a:rPr>
              <a:t>V</a:t>
            </a:r>
            <a:r>
              <a:rPr lang="en-US" sz="2400" baseline="-25000" dirty="0" smtClean="0"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, </a:t>
            </a:r>
            <a:r>
              <a:rPr lang="en-US" sz="2400" dirty="0" smtClean="0">
                <a:latin typeface="Calibri" pitchFamily="34" charset="0"/>
              </a:rPr>
              <a:t>F</a:t>
            </a:r>
            <a:r>
              <a:rPr lang="el-GR" sz="2400" dirty="0" smtClean="0">
                <a:latin typeface="Calibri" pitchFamily="34" charset="0"/>
              </a:rPr>
              <a:t>.</a:t>
            </a:r>
            <a:r>
              <a:rPr lang="en-US" sz="2400" dirty="0" smtClean="0">
                <a:latin typeface="Calibri" pitchFamily="34" charset="0"/>
              </a:rPr>
              <a:t>V</a:t>
            </a:r>
            <a:r>
              <a:rPr lang="el-GR" sz="2400" dirty="0" smtClean="0">
                <a:latin typeface="Calibri" pitchFamily="34" charset="0"/>
              </a:rPr>
              <a:t>.</a:t>
            </a:r>
            <a:r>
              <a:rPr lang="en-US" sz="2400" dirty="0" smtClean="0">
                <a:latin typeface="Calibri" pitchFamily="34" charset="0"/>
              </a:rPr>
              <a:t>C</a:t>
            </a:r>
            <a:r>
              <a:rPr lang="el-GR" sz="2400" dirty="0" smtClean="0">
                <a:latin typeface="Calibri" pitchFamily="34" charset="0"/>
              </a:rPr>
              <a:t>.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0" name="7 - Ορθογώνιο"/>
          <p:cNvSpPr/>
          <p:nvPr/>
        </p:nvSpPr>
        <p:spPr>
          <a:xfrm>
            <a:off x="5868144" y="4543263"/>
            <a:ext cx="2880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Pneumothorax 001 cs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Petrus Adamus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CC BY-SA 3.0 CZ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66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b="1" dirty="0" smtClean="0">
                <a:latin typeface="Calibri" pitchFamily="34" charset="0"/>
              </a:rPr>
              <a:t>Χαρακτηριστικά Περιοριστικών </a:t>
            </a:r>
            <a:r>
              <a:rPr lang="el-GR" sz="3800" b="1" dirty="0">
                <a:latin typeface="Calibri" pitchFamily="34" charset="0"/>
              </a:rPr>
              <a:t>Παθήσεων</a:t>
            </a:r>
            <a:endParaRPr lang="el-GR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168352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Clr>
                <a:srgbClr val="820000"/>
              </a:buClr>
              <a:buSzPct val="120000"/>
              <a:defRPr/>
            </a:pPr>
            <a:r>
              <a:rPr lang="el-GR" sz="2400" dirty="0" smtClean="0">
                <a:latin typeface="Calibri" pitchFamily="34" charset="0"/>
              </a:rPr>
              <a:t>Μειωμένη </a:t>
            </a:r>
            <a:r>
              <a:rPr lang="el-GR" sz="2400" dirty="0">
                <a:latin typeface="Calibri" pitchFamily="34" charset="0"/>
              </a:rPr>
              <a:t>Ζ.Χ</a:t>
            </a:r>
            <a:r>
              <a:rPr lang="el-GR" sz="2400" dirty="0" smtClean="0">
                <a:latin typeface="Calibri" pitchFamily="34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820000"/>
              </a:buClr>
              <a:buSzPct val="120000"/>
              <a:defRPr/>
            </a:pPr>
            <a:r>
              <a:rPr lang="el-GR" sz="2400" dirty="0" smtClean="0">
                <a:latin typeface="Calibri" pitchFamily="34" charset="0"/>
              </a:rPr>
              <a:t>Μειωμένη λειτουργική υπολειπόμενη χωρητικότητα (</a:t>
            </a:r>
            <a:r>
              <a:rPr lang="en-US" sz="2400" dirty="0" smtClean="0">
                <a:latin typeface="Calibri" pitchFamily="34" charset="0"/>
              </a:rPr>
              <a:t>FRC</a:t>
            </a:r>
            <a:r>
              <a:rPr lang="el-GR" sz="2400" dirty="0" smtClean="0">
                <a:latin typeface="Calibri" pitchFamily="34" charset="0"/>
              </a:rPr>
              <a:t>)</a:t>
            </a:r>
            <a:endParaRPr lang="el-GR" sz="2400" dirty="0">
              <a:latin typeface="Calibri" pitchFamily="34" charset="0"/>
            </a:endParaRPr>
          </a:p>
          <a:p>
            <a:pPr>
              <a:spcBef>
                <a:spcPct val="50000"/>
              </a:spcBef>
              <a:buClr>
                <a:srgbClr val="820000"/>
              </a:buClr>
              <a:buSzPct val="120000"/>
              <a:defRPr/>
            </a:pPr>
            <a:r>
              <a:rPr lang="el-GR" sz="2400" dirty="0" smtClean="0">
                <a:latin typeface="Calibri" pitchFamily="34" charset="0"/>
              </a:rPr>
              <a:t>Μικροί πνευμονικοί όγκοι</a:t>
            </a:r>
            <a:endParaRPr lang="el-GR" sz="2400" dirty="0">
              <a:latin typeface="Calibri" pitchFamily="34" charset="0"/>
            </a:endParaRPr>
          </a:p>
          <a:p>
            <a:pPr>
              <a:spcBef>
                <a:spcPct val="50000"/>
              </a:spcBef>
              <a:buClr>
                <a:srgbClr val="820000"/>
              </a:buClr>
              <a:buSzPct val="120000"/>
              <a:defRPr/>
            </a:pPr>
            <a:r>
              <a:rPr lang="el-GR" sz="2400" dirty="0" smtClean="0">
                <a:latin typeface="Calibri" pitchFamily="34" charset="0"/>
              </a:rPr>
              <a:t>Φυσιολογική </a:t>
            </a:r>
            <a:r>
              <a:rPr lang="el-GR" sz="2400" dirty="0">
                <a:latin typeface="Calibri" pitchFamily="34" charset="0"/>
              </a:rPr>
              <a:t>αντίσταση </a:t>
            </a:r>
            <a:r>
              <a:rPr lang="el-GR" sz="2400" dirty="0" smtClean="0">
                <a:latin typeface="Calibri" pitchFamily="34" charset="0"/>
              </a:rPr>
              <a:t>αεραγωγών</a:t>
            </a: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ct val="50000"/>
              </a:spcBef>
              <a:buClr>
                <a:schemeClr val="hlink"/>
              </a:buClr>
              <a:buSzPct val="12000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l-G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</a:t>
            </a:r>
          </a:p>
          <a:p>
            <a:pPr marL="609600" indent="-609600">
              <a:spcBef>
                <a:spcPct val="50000"/>
              </a:spcBef>
              <a:buClr>
                <a:schemeClr val="hlink"/>
              </a:buClr>
              <a:buSzPct val="120000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					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243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Bef>
                <a:spcPct val="50000"/>
              </a:spcBef>
              <a:buClr>
                <a:schemeClr val="hlink"/>
              </a:buClr>
              <a:buSzPct val="120000"/>
              <a:buNone/>
              <a:defRPr/>
            </a:pP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>
                <a:latin typeface="Calibri" pitchFamily="34" charset="0"/>
              </a:rPr>
              <a:t>Budweiser et </a:t>
            </a:r>
            <a:r>
              <a:rPr lang="en-US" dirty="0" smtClean="0">
                <a:latin typeface="Calibri" pitchFamily="34" charset="0"/>
              </a:rPr>
              <a:t>al</a:t>
            </a:r>
            <a:r>
              <a:rPr lang="el-GR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2006)</a:t>
            </a:r>
            <a:r>
              <a:rPr lang="el-GR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latin typeface="Calibri" pitchFamily="34" charset="0"/>
              </a:rPr>
              <a:t>Αυτόματος </a:t>
            </a:r>
            <a:r>
              <a:rPr lang="el-GR" sz="4000" b="1" dirty="0" smtClean="0">
                <a:latin typeface="Calibri" pitchFamily="34" charset="0"/>
              </a:rPr>
              <a:t>πνευμοθώρακας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/>
              <a:t>Είναι η πιο συχνή </a:t>
            </a:r>
            <a:r>
              <a:rPr lang="el-GR" sz="2400" dirty="0" smtClean="0"/>
              <a:t>μορφή</a:t>
            </a:r>
          </a:p>
          <a:p>
            <a:pPr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/>
              <a:t>Προκαλείται </a:t>
            </a:r>
            <a:r>
              <a:rPr lang="el-GR" sz="2400" dirty="0"/>
              <a:t>από ρήξη μιας μικρής υπο-υπεζωκοτικής φυσαλίδας </a:t>
            </a:r>
            <a:r>
              <a:rPr lang="el-GR" sz="2400" dirty="0" smtClean="0"/>
              <a:t>της </a:t>
            </a:r>
            <a:r>
              <a:rPr lang="el-GR" sz="2400" dirty="0"/>
              <a:t>επιφάνειας του πνεύμονα στην κορυφή </a:t>
            </a:r>
            <a:r>
              <a:rPr lang="el-GR" sz="2400" dirty="0" smtClean="0"/>
              <a:t>του</a:t>
            </a:r>
          </a:p>
          <a:p>
            <a:pPr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/>
              <a:t>Συμβαίνει </a:t>
            </a:r>
            <a:r>
              <a:rPr lang="el-GR" sz="2400" dirty="0"/>
              <a:t>σε υψηλόσωμους, νεαρούς </a:t>
            </a:r>
            <a:r>
              <a:rPr lang="el-GR" sz="2400" dirty="0" smtClean="0"/>
              <a:t>άνδρες</a:t>
            </a:r>
          </a:p>
          <a:p>
            <a:pPr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/>
              <a:t>Σχετίζεται </a:t>
            </a:r>
            <a:r>
              <a:rPr lang="el-GR" sz="2400" dirty="0"/>
              <a:t>με μεγάλες μηχανικές τάσεις στην άνω ζώνη του </a:t>
            </a:r>
            <a:r>
              <a:rPr lang="el-GR" sz="2400" dirty="0" smtClean="0"/>
              <a:t>πνεύμονα</a:t>
            </a:r>
          </a:p>
          <a:p>
            <a:pPr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/>
              <a:t>Αιφνίδιο </a:t>
            </a:r>
            <a:r>
              <a:rPr lang="el-GR" sz="2400" dirty="0"/>
              <a:t>άλγος συνοδευόμενο από δύσπνοια στην </a:t>
            </a:r>
            <a:r>
              <a:rPr lang="el-GR" sz="2400" dirty="0" smtClean="0"/>
              <a:t>ηρεμία</a:t>
            </a:r>
          </a:p>
          <a:p>
            <a:pPr>
              <a:spcAft>
                <a:spcPts val="600"/>
              </a:spcAft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 smtClean="0"/>
              <a:t>Απορροφάται </a:t>
            </a:r>
            <a:r>
              <a:rPr lang="el-GR" sz="2400" dirty="0"/>
              <a:t>βαθμιαία, διότι το άθροισμα των μερικών πιέσεων στο φλεβικό αίμα είναι σημαντικά χαμηλότερο από την ατμοσφαιρική </a:t>
            </a:r>
            <a:r>
              <a:rPr lang="el-GR" sz="2400" dirty="0" smtClean="0"/>
              <a:t>πίεση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332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(Noppen </a:t>
            </a:r>
            <a:r>
              <a:rPr lang="el-GR" dirty="0">
                <a:latin typeface="+mn-lt"/>
              </a:rPr>
              <a:t>&amp;</a:t>
            </a:r>
            <a:r>
              <a:rPr lang="en-US" dirty="0">
                <a:latin typeface="+mn-lt"/>
              </a:rPr>
              <a:t> De Keukeleire, 2008)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6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latin typeface="Calibri" pitchFamily="34" charset="0"/>
              </a:rPr>
              <a:t>Πνευμοθώρακας υπό </a:t>
            </a:r>
            <a:r>
              <a:rPr lang="el-GR" sz="4000" b="1" dirty="0" smtClean="0">
                <a:latin typeface="Calibri" pitchFamily="34" charset="0"/>
              </a:rPr>
              <a:t>τάση </a:t>
            </a:r>
            <a:r>
              <a:rPr lang="el-GR" sz="3200" b="0" dirty="0" smtClean="0">
                <a:latin typeface="Calibri" pitchFamily="34" charset="0"/>
              </a:rPr>
              <a:t>(1 </a:t>
            </a:r>
            <a:r>
              <a:rPr lang="el-GR" sz="3200" b="0" dirty="0">
                <a:latin typeface="Calibri" pitchFamily="34" charset="0"/>
              </a:rPr>
              <a:t>από </a:t>
            </a:r>
            <a:r>
              <a:rPr lang="el-GR" sz="3200" b="0" dirty="0" smtClean="0">
                <a:latin typeface="Calibri" pitchFamily="34" charset="0"/>
              </a:rPr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>
                <a:latin typeface="Calibri" pitchFamily="34" charset="0"/>
              </a:rPr>
              <a:t>	Σε </a:t>
            </a:r>
            <a:r>
              <a:rPr lang="el-GR" sz="2400" dirty="0">
                <a:latin typeface="Calibri" pitchFamily="34" charset="0"/>
              </a:rPr>
              <a:t>μικρό ποσοστό του αυτόματου πνευμοθώρακα υπάρχει 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βαλβιδικός μηχανισμός </a:t>
            </a:r>
            <a:r>
              <a:rPr lang="el-GR" sz="2400" dirty="0">
                <a:latin typeface="Calibri" pitchFamily="34" charset="0"/>
              </a:rPr>
              <a:t>μεταξύ </a:t>
            </a:r>
            <a:r>
              <a:rPr lang="el-GR" sz="2400" dirty="0" smtClean="0">
                <a:latin typeface="Calibri" pitchFamily="34" charset="0"/>
              </a:rPr>
              <a:t>πνεύμονα και υπεζωκοτικού </a:t>
            </a:r>
            <a:r>
              <a:rPr lang="el-GR" sz="2400" dirty="0">
                <a:latin typeface="Calibri" pitchFamily="34" charset="0"/>
              </a:rPr>
              <a:t>χώρου</a:t>
            </a:r>
          </a:p>
          <a:p>
            <a:pPr>
              <a:buNone/>
            </a:pPr>
            <a:r>
              <a:rPr lang="el-GR" sz="2400" dirty="0" smtClean="0">
                <a:latin typeface="Calibri" pitchFamily="34" charset="0"/>
              </a:rPr>
              <a:t>					</a:t>
            </a: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↓</a:t>
            </a:r>
            <a:endParaRPr lang="el-GR" sz="2400" b="1" dirty="0">
              <a:solidFill>
                <a:srgbClr val="820000"/>
              </a:solidFill>
              <a:latin typeface="Calibri" pitchFamily="34" charset="0"/>
            </a:endParaRPr>
          </a:p>
          <a:p>
            <a:pPr>
              <a:buClr>
                <a:schemeClr val="tx1"/>
              </a:buClr>
              <a:buNone/>
            </a:pP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  <a:sym typeface="Wingdings 3" pitchFamily="18" charset="2"/>
              </a:rPr>
              <a:t>	</a:t>
            </a:r>
          </a:p>
          <a:p>
            <a:pPr>
              <a:buClr>
                <a:schemeClr val="tx1"/>
              </a:buClr>
              <a:buNone/>
            </a:pP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  <a:sym typeface="Wingdings 3" pitchFamily="18" charset="2"/>
              </a:rPr>
              <a:t>	</a:t>
            </a: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ένα 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μεγάλο πνευμοθώρακα</a:t>
            </a:r>
            <a:r>
              <a:rPr lang="el-GR" sz="2400" dirty="0">
                <a:latin typeface="Calibri" pitchFamily="34" charset="0"/>
              </a:rPr>
              <a:t>, όπου η πίεση μπορεί να είναι μεγαλύτερη από την ατμοσφαιρική και να παρεμποδίζεται </a:t>
            </a:r>
            <a:r>
              <a:rPr lang="el-GR" sz="2400" dirty="0" smtClean="0">
                <a:latin typeface="Calibri" pitchFamily="34" charset="0"/>
              </a:rPr>
              <a:t>η </a:t>
            </a:r>
            <a:r>
              <a:rPr lang="el-GR" sz="2400" dirty="0">
                <a:latin typeface="Calibri" pitchFamily="34" charset="0"/>
              </a:rPr>
              <a:t>φλεβική επιστροφή στο θώρακα</a:t>
            </a:r>
          </a:p>
          <a:p>
            <a:pPr marL="0" indent="0">
              <a:buNone/>
            </a:pPr>
            <a:r>
              <a:rPr lang="el-GR" sz="1700" b="1" dirty="0" smtClean="0"/>
              <a:t>                                                                                                      </a:t>
            </a:r>
            <a:r>
              <a:rPr lang="en-US" sz="1700" b="1" dirty="0" smtClean="0"/>
              <a:t>(</a:t>
            </a:r>
            <a:r>
              <a:rPr lang="en-US" sz="1700" dirty="0"/>
              <a:t>Noppen </a:t>
            </a:r>
            <a:r>
              <a:rPr lang="el-GR" sz="1700" dirty="0" smtClean="0"/>
              <a:t>&amp;</a:t>
            </a:r>
            <a:r>
              <a:rPr lang="en-US" sz="1700" dirty="0" smtClean="0"/>
              <a:t> </a:t>
            </a:r>
            <a:r>
              <a:rPr lang="en-US" sz="1700" dirty="0"/>
              <a:t>De </a:t>
            </a:r>
            <a:r>
              <a:rPr lang="en-US" sz="1700" dirty="0" smtClean="0"/>
              <a:t>Keukeleire, 2008)</a:t>
            </a:r>
          </a:p>
          <a:p>
            <a:endParaRPr lang="el-GR" sz="2000" b="1" dirty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96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alibri" pitchFamily="34" charset="0"/>
              </a:rPr>
              <a:t>Πνευμοθώρακας υπό τάση </a:t>
            </a:r>
            <a:r>
              <a:rPr lang="el-GR" sz="3200" b="0" dirty="0" smtClean="0">
                <a:latin typeface="Calibri" pitchFamily="34" charset="0"/>
              </a:rPr>
              <a:t>(2 </a:t>
            </a:r>
            <a:r>
              <a:rPr lang="el-GR" sz="3200" b="0" dirty="0">
                <a:latin typeface="Calibri" pitchFamily="34" charset="0"/>
              </a:rPr>
              <a:t>από 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400" dirty="0">
                <a:latin typeface="Calibri" pitchFamily="34" charset="0"/>
              </a:rPr>
              <a:t>Επείγον ιατρικό </a:t>
            </a:r>
            <a:r>
              <a:rPr lang="el-GR" sz="2400" dirty="0" smtClean="0">
                <a:latin typeface="Calibri" pitchFamily="34" charset="0"/>
              </a:rPr>
              <a:t>πρόβλημα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>
                <a:latin typeface="Calibri" pitchFamily="34" charset="0"/>
              </a:rPr>
              <a:t>Αυξανόμενη </a:t>
            </a:r>
            <a:r>
              <a:rPr lang="el-GR" sz="2400" dirty="0">
                <a:latin typeface="Calibri" pitchFamily="34" charset="0"/>
              </a:rPr>
              <a:t>αναπνευστική </a:t>
            </a:r>
            <a:r>
              <a:rPr lang="el-GR" sz="2400" dirty="0" smtClean="0">
                <a:latin typeface="Calibri" pitchFamily="34" charset="0"/>
              </a:rPr>
              <a:t>δυσχέρεια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>
                <a:latin typeface="Calibri" pitchFamily="34" charset="0"/>
              </a:rPr>
              <a:t>Ταχυκαρδία</a:t>
            </a:r>
            <a:endParaRPr lang="el-GR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2400" dirty="0" smtClean="0">
                <a:latin typeface="Calibri" pitchFamily="34" charset="0"/>
              </a:rPr>
              <a:t>Σημεία </a:t>
            </a:r>
            <a:r>
              <a:rPr lang="el-GR" sz="2400" dirty="0">
                <a:latin typeface="Calibri" pitchFamily="34" charset="0"/>
              </a:rPr>
              <a:t>μετακίνησης του </a:t>
            </a:r>
            <a:r>
              <a:rPr lang="el-GR" sz="2400" dirty="0" smtClean="0">
                <a:latin typeface="Calibri" pitchFamily="34" charset="0"/>
              </a:rPr>
              <a:t>μεσοθωρακίου</a:t>
            </a:r>
            <a:endParaRPr lang="el-GR" sz="2400" dirty="0">
              <a:latin typeface="Calibri" pitchFamily="34" charset="0"/>
            </a:endParaRPr>
          </a:p>
          <a:p>
            <a:pPr>
              <a:buNone/>
            </a:pPr>
            <a:endParaRPr lang="el-GR" sz="24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l-GR" sz="2600" b="1" dirty="0" smtClean="0">
                <a:solidFill>
                  <a:srgbClr val="820000"/>
                </a:solidFill>
                <a:latin typeface="Calibri" pitchFamily="34" charset="0"/>
              </a:rPr>
              <a:t>Θεραπεία:</a:t>
            </a:r>
          </a:p>
          <a:p>
            <a:pPr>
              <a:buFont typeface="Wingdings" pitchFamily="2" charset="2"/>
              <a:buChar char="§"/>
            </a:pPr>
            <a:r>
              <a:rPr lang="el-GR" sz="2400" dirty="0" smtClean="0">
                <a:latin typeface="Calibri" pitchFamily="34" charset="0"/>
              </a:rPr>
              <a:t>Ανακούφιση </a:t>
            </a:r>
            <a:r>
              <a:rPr lang="el-GR" sz="2400" dirty="0">
                <a:latin typeface="Calibri" pitchFamily="34" charset="0"/>
              </a:rPr>
              <a:t>από την πίεση με την είσοδο σωλήνα (</a:t>
            </a:r>
            <a:r>
              <a:rPr lang="en-US" sz="2400" dirty="0">
                <a:latin typeface="Calibri" pitchFamily="34" charset="0"/>
              </a:rPr>
              <a:t>billao</a:t>
            </a:r>
            <a:r>
              <a:rPr lang="el-GR" sz="2400" dirty="0">
                <a:latin typeface="Calibri" pitchFamily="34" charset="0"/>
              </a:rPr>
              <a:t>) μέσω του θωρακικού </a:t>
            </a:r>
            <a:r>
              <a:rPr lang="el-GR" sz="2400" dirty="0" smtClean="0">
                <a:latin typeface="Calibri" pitchFamily="34" charset="0"/>
              </a:rPr>
              <a:t>τοιχώματος</a:t>
            </a:r>
            <a:r>
              <a:rPr lang="el-GR" sz="2400" dirty="0" smtClean="0"/>
              <a:t> </a:t>
            </a:r>
          </a:p>
          <a:p>
            <a:pPr algn="r">
              <a:buNone/>
            </a:pPr>
            <a:r>
              <a:rPr lang="el-GR" sz="2400" b="1" dirty="0" smtClean="0"/>
              <a:t>	</a:t>
            </a:r>
            <a:r>
              <a:rPr lang="en-US" sz="1600" b="1" dirty="0" smtClean="0"/>
              <a:t>(</a:t>
            </a:r>
            <a:r>
              <a:rPr lang="en-US" sz="1600" dirty="0" smtClean="0"/>
              <a:t>Noppen </a:t>
            </a:r>
            <a:r>
              <a:rPr lang="el-GR" sz="1600" dirty="0" smtClean="0"/>
              <a:t>&amp;</a:t>
            </a:r>
            <a:r>
              <a:rPr lang="en-US" sz="1600" dirty="0" smtClean="0"/>
              <a:t> De Keukeleire, 2008)</a:t>
            </a:r>
            <a:endParaRPr lang="el-GR" sz="1600" b="1" dirty="0">
              <a:latin typeface="Calibri" pitchFamily="34" charset="0"/>
            </a:endParaRPr>
          </a:p>
          <a:p>
            <a:pPr>
              <a:buFontTx/>
              <a:buChar char="•"/>
            </a:pPr>
            <a:endParaRPr lang="el-GR" sz="2400" b="1" dirty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3068960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9552" y="1124744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 smtClean="0">
                <a:latin typeface="Calibri" pitchFamily="34" charset="0"/>
              </a:rPr>
              <a:t>Υπεζωκοτική συλλογή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600" dirty="0">
                <a:latin typeface="Calibri" pitchFamily="34" charset="0"/>
              </a:rPr>
              <a:t>Αναφέρεται </a:t>
            </a:r>
            <a:r>
              <a:rPr lang="el-GR" sz="2600" dirty="0" smtClean="0">
                <a:latin typeface="Calibri" pitchFamily="34" charset="0"/>
              </a:rPr>
              <a:t>στην </a:t>
            </a:r>
            <a:r>
              <a:rPr lang="el-GR" sz="2600" dirty="0">
                <a:latin typeface="Calibri" pitchFamily="34" charset="0"/>
              </a:rPr>
              <a:t>παρουσία υγρού στην υπεζωκοτική κοιλότητα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600" dirty="0">
                <a:latin typeface="Calibri" pitchFamily="34" charset="0"/>
              </a:rPr>
              <a:t>Δεν είναι πάθηση, συνοδεύει σοβαρές παθήσεις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600" dirty="0" smtClean="0">
                <a:latin typeface="Calibri" pitchFamily="34" charset="0"/>
              </a:rPr>
              <a:t>Προκαλεί </a:t>
            </a:r>
            <a:r>
              <a:rPr lang="el-GR" sz="2600" dirty="0">
                <a:latin typeface="Calibri" pitchFamily="34" charset="0"/>
              </a:rPr>
              <a:t>δύσπνοια </a:t>
            </a:r>
            <a:r>
              <a:rPr lang="el-GR" sz="2600" dirty="0" smtClean="0">
                <a:latin typeface="Calibri" pitchFamily="34" charset="0"/>
              </a:rPr>
              <a:t>(μεγάλη </a:t>
            </a:r>
            <a:r>
              <a:rPr lang="el-GR" sz="2600" dirty="0">
                <a:latin typeface="Calibri" pitchFamily="34" charset="0"/>
              </a:rPr>
              <a:t>συλλογή) κ </a:t>
            </a:r>
            <a:r>
              <a:rPr lang="el-GR" sz="2600" dirty="0" smtClean="0">
                <a:latin typeface="Calibri" pitchFamily="34" charset="0"/>
              </a:rPr>
              <a:t>πόνο</a:t>
            </a:r>
            <a:endParaRPr lang="el-GR" sz="2600" dirty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600" dirty="0" smtClean="0">
                <a:latin typeface="Calibri" pitchFamily="34" charset="0"/>
              </a:rPr>
              <a:t>Παρατηρείται μειωμένη </a:t>
            </a:r>
            <a:r>
              <a:rPr lang="el-GR" sz="2600" dirty="0">
                <a:latin typeface="Calibri" pitchFamily="34" charset="0"/>
              </a:rPr>
              <a:t>κινητικότητα του θώρακα στην πάσχουσα πλευρά</a:t>
            </a:r>
          </a:p>
          <a:p>
            <a:endParaRPr lang="el-GR" sz="2400" b="1" dirty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600" b="1" dirty="0">
                <a:latin typeface="Calibri" pitchFamily="34" charset="0"/>
              </a:rPr>
              <a:t>Οι υπεζωκοτικές συλλογές διαχωρίζονται σε: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Tx/>
              <a:buChar char="•"/>
            </a:pPr>
            <a:r>
              <a:rPr lang="el-GR" sz="2600" b="1" dirty="0" smtClean="0">
                <a:solidFill>
                  <a:srgbClr val="820000"/>
                </a:solidFill>
                <a:latin typeface="Calibri" pitchFamily="34" charset="0"/>
              </a:rPr>
              <a:t>Εξιδρώματα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2600" dirty="0">
                <a:latin typeface="Calibri" pitchFamily="34" charset="0"/>
              </a:rPr>
              <a:t>[κακοήθειες, λοιμώξεις</a:t>
            </a:r>
            <a:r>
              <a:rPr lang="el-GR" sz="2600" dirty="0" smtClean="0">
                <a:latin typeface="Calibri" pitchFamily="34" charset="0"/>
              </a:rPr>
              <a:t>]</a:t>
            </a:r>
            <a:endParaRPr lang="el-GR" sz="2600" dirty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Tx/>
              <a:buChar char="•"/>
            </a:pPr>
            <a:r>
              <a:rPr lang="el-GR" sz="2600" b="1" dirty="0">
                <a:solidFill>
                  <a:srgbClr val="820000"/>
                </a:solidFill>
                <a:latin typeface="Calibri" pitchFamily="34" charset="0"/>
              </a:rPr>
              <a:t>Διιδρώματα</a:t>
            </a:r>
            <a:r>
              <a:rPr lang="el-GR" sz="26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</a:rPr>
              <a:t>[</a:t>
            </a:r>
            <a:r>
              <a:rPr lang="el-GR" sz="2600" dirty="0">
                <a:latin typeface="Calibri" pitchFamily="34" charset="0"/>
              </a:rPr>
              <a:t>μεγάλη περιεκτικότητα σε </a:t>
            </a:r>
            <a:r>
              <a:rPr lang="el-GR" sz="2600" dirty="0" smtClean="0">
                <a:latin typeface="Calibri" pitchFamily="34" charset="0"/>
              </a:rPr>
              <a:t>πρωτεΐνη </a:t>
            </a:r>
            <a:r>
              <a:rPr lang="el-GR" sz="2600" dirty="0">
                <a:latin typeface="Calibri" pitchFamily="34" charset="0"/>
              </a:rPr>
              <a:t>κ γαλακτική δεϋδρογενάση (</a:t>
            </a:r>
            <a:r>
              <a:rPr lang="en-US" sz="2600" dirty="0">
                <a:latin typeface="Calibri" pitchFamily="34" charset="0"/>
              </a:rPr>
              <a:t>LDH)</a:t>
            </a:r>
            <a:r>
              <a:rPr lang="el-GR" sz="2600" dirty="0">
                <a:latin typeface="Calibri" pitchFamily="34" charset="0"/>
              </a:rPr>
              <a:t>]</a:t>
            </a:r>
            <a:r>
              <a:rPr lang="en-US" sz="2600" b="1" dirty="0">
                <a:latin typeface="Calibri" pitchFamily="34" charset="0"/>
              </a:rPr>
              <a:t> </a:t>
            </a:r>
            <a:r>
              <a:rPr lang="el-GR" sz="2600" b="1" dirty="0">
                <a:solidFill>
                  <a:srgbClr val="004A82"/>
                </a:solidFill>
                <a:latin typeface="Calibri" pitchFamily="34" charset="0"/>
                <a:sym typeface="Wingdings 3" pitchFamily="18" charset="2"/>
              </a:rPr>
              <a:t> </a:t>
            </a:r>
            <a:r>
              <a:rPr lang="el-GR" sz="2600" b="1" dirty="0">
                <a:solidFill>
                  <a:srgbClr val="004A82"/>
                </a:solidFill>
                <a:latin typeface="Calibri" pitchFamily="34" charset="0"/>
              </a:rPr>
              <a:t>καρδιακή ανεπάρκεια και οιδηματώδεις καταστάσεις</a:t>
            </a:r>
            <a:r>
              <a:rPr lang="en-US" sz="2600" b="1" dirty="0" smtClean="0">
                <a:solidFill>
                  <a:srgbClr val="004A82"/>
                </a:solidFill>
                <a:latin typeface="Calibri" pitchFamily="34" charset="0"/>
              </a:rPr>
              <a:t>]</a:t>
            </a:r>
            <a:endParaRPr lang="el-GR" sz="2600" b="1" dirty="0">
              <a:solidFill>
                <a:srgbClr val="004A82"/>
              </a:solidFill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Tx/>
              <a:buChar char="•"/>
            </a:pPr>
            <a:r>
              <a:rPr lang="el-GR" sz="2600" b="1" dirty="0" smtClean="0">
                <a:solidFill>
                  <a:srgbClr val="820000"/>
                </a:solidFill>
                <a:latin typeface="Calibri" pitchFamily="34" charset="0"/>
              </a:rPr>
              <a:t>Ποικιλίες</a:t>
            </a:r>
            <a:r>
              <a:rPr lang="el-GR" sz="2600" b="1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l-GR" sz="2600" b="1" dirty="0">
                <a:solidFill>
                  <a:srgbClr val="004A82"/>
                </a:solidFill>
                <a:latin typeface="Calibri" pitchFamily="34" charset="0"/>
              </a:rPr>
              <a:t>εμπύημα, αιμοθώρακας, </a:t>
            </a:r>
            <a:r>
              <a:rPr lang="el-GR" sz="2600" b="1" dirty="0" smtClean="0">
                <a:solidFill>
                  <a:srgbClr val="004A82"/>
                </a:solidFill>
                <a:latin typeface="Calibri" pitchFamily="34" charset="0"/>
              </a:rPr>
              <a:t>χυλοθώρακας </a:t>
            </a:r>
            <a:endParaRPr lang="en-US" sz="2600" b="1" dirty="0" smtClean="0">
              <a:solidFill>
                <a:srgbClr val="004A82"/>
              </a:solidFill>
              <a:latin typeface="Calibri" pitchFamily="34" charset="0"/>
            </a:endParaRPr>
          </a:p>
          <a:p>
            <a:pPr>
              <a:buNone/>
            </a:pP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43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dirty="0" smtClean="0">
                <a:latin typeface="Calibri" pitchFamily="34" charset="0"/>
              </a:rPr>
              <a:t>(</a:t>
            </a:r>
            <a:r>
              <a:rPr lang="en-US" dirty="0">
                <a:latin typeface="Calibri" pitchFamily="34" charset="0"/>
              </a:rPr>
              <a:t>West, 2004</a:t>
            </a:r>
            <a:r>
              <a:rPr lang="el-GR" dirty="0">
                <a:latin typeface="Calibri" pitchFamily="34" charset="0"/>
              </a:rPr>
              <a:t>)</a:t>
            </a:r>
            <a:r>
              <a:rPr lang="el-GR" dirty="0">
                <a:latin typeface="Calibri" pitchFamily="34" charset="0"/>
                <a:sym typeface="Wingdings 3" pitchFamily="18" charset="2"/>
              </a:rPr>
              <a:t> </a:t>
            </a:r>
            <a:endParaRPr lang="el-GR" dirty="0"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1124744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9552" y="3356992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5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Calibri" pitchFamily="34" charset="0"/>
              </a:rPr>
              <a:t>Ερευνητική τεκμηρίωση </a:t>
            </a:r>
            <a:r>
              <a:rPr lang="el-GR" sz="3200" b="0" dirty="0" smtClean="0">
                <a:latin typeface="Calibri" pitchFamily="34" charset="0"/>
              </a:rPr>
              <a:t>(1 </a:t>
            </a:r>
            <a:r>
              <a:rPr lang="el-GR" sz="3200" b="0" dirty="0">
                <a:latin typeface="Calibri" pitchFamily="34" charset="0"/>
              </a:rPr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2600" b="1" dirty="0" smtClean="0">
                <a:solidFill>
                  <a:srgbClr val="820000"/>
                </a:solidFill>
                <a:latin typeface="Calibri" pitchFamily="34" charset="0"/>
              </a:rPr>
              <a:t>Σε </a:t>
            </a:r>
            <a:r>
              <a:rPr lang="el-GR" sz="2600" b="1" dirty="0">
                <a:solidFill>
                  <a:srgbClr val="820000"/>
                </a:solidFill>
                <a:latin typeface="Calibri" pitchFamily="34" charset="0"/>
              </a:rPr>
              <a:t>μικρή/μέτρια </a:t>
            </a:r>
            <a:r>
              <a:rPr lang="el-GR" sz="2600" b="1" dirty="0" smtClean="0">
                <a:solidFill>
                  <a:srgbClr val="820000"/>
                </a:solidFill>
                <a:latin typeface="Calibri" pitchFamily="34" charset="0"/>
              </a:rPr>
              <a:t>υπεζωκοτική συλλογή</a:t>
            </a:r>
            <a:r>
              <a:rPr lang="el-GR" sz="2600" b="1" dirty="0">
                <a:solidFill>
                  <a:srgbClr val="820000"/>
                </a:solidFill>
                <a:latin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el-GR" sz="2400" dirty="0" smtClean="0">
                <a:latin typeface="Calibri" pitchFamily="34" charset="0"/>
              </a:rPr>
              <a:t>Η</a:t>
            </a:r>
            <a:r>
              <a:rPr lang="el-GR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l-GR" sz="2400" b="1" dirty="0">
                <a:solidFill>
                  <a:srgbClr val="004A82"/>
                </a:solidFill>
                <a:latin typeface="Calibri" pitchFamily="34" charset="0"/>
              </a:rPr>
              <a:t>Φ/Θ</a:t>
            </a:r>
            <a:r>
              <a:rPr lang="el-GR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συμβάλλει στην πρόληψη της ατελεκτασίας και </a:t>
            </a:r>
            <a:r>
              <a:rPr lang="el-GR" sz="2400" dirty="0" smtClean="0">
                <a:latin typeface="Calibri" pitchFamily="34" charset="0"/>
              </a:rPr>
              <a:t>στη βελτίωση </a:t>
            </a:r>
            <a:r>
              <a:rPr lang="el-GR" sz="2400" dirty="0">
                <a:latin typeface="Calibri" pitchFamily="34" charset="0"/>
              </a:rPr>
              <a:t>του </a:t>
            </a:r>
            <a:r>
              <a:rPr lang="en-US" sz="2400" dirty="0">
                <a:latin typeface="Calibri" pitchFamily="34" charset="0"/>
              </a:rPr>
              <a:t>PO</a:t>
            </a:r>
            <a:r>
              <a:rPr lang="en-US" sz="2400" baseline="-25000" dirty="0">
                <a:latin typeface="Calibri" pitchFamily="34" charset="0"/>
              </a:rPr>
              <a:t>2 </a:t>
            </a:r>
            <a:r>
              <a:rPr lang="el-GR" sz="2400" dirty="0">
                <a:latin typeface="Calibri" pitchFamily="34" charset="0"/>
              </a:rPr>
              <a:t>με:</a:t>
            </a:r>
          </a:p>
          <a:p>
            <a:pPr>
              <a:buFontTx/>
              <a:buChar char="•"/>
            </a:pPr>
            <a:r>
              <a:rPr lang="el-GR" sz="2400" dirty="0" smtClean="0">
                <a:latin typeface="Calibri" pitchFamily="34" charset="0"/>
              </a:rPr>
              <a:t>Τοποθέτηση </a:t>
            </a:r>
            <a:r>
              <a:rPr lang="el-GR" sz="2400" dirty="0">
                <a:latin typeface="Calibri" pitchFamily="34" charset="0"/>
              </a:rPr>
              <a:t>του πάσχοντος ημιθωρακίου </a:t>
            </a:r>
            <a:r>
              <a:rPr lang="el-GR" sz="2400" dirty="0" smtClean="0">
                <a:latin typeface="Calibri" pitchFamily="34" charset="0"/>
              </a:rPr>
              <a:t>προς τα επάνω </a:t>
            </a:r>
            <a:endParaRPr lang="el-GR" sz="24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l-GR" sz="2400" dirty="0" smtClean="0">
                <a:latin typeface="Calibri" pitchFamily="34" charset="0"/>
              </a:rPr>
              <a:t>Αργές, </a:t>
            </a:r>
            <a:r>
              <a:rPr lang="el-GR" sz="2400" dirty="0">
                <a:latin typeface="Calibri" pitchFamily="34" charset="0"/>
              </a:rPr>
              <a:t>βαθιές αναπνοές</a:t>
            </a:r>
            <a:r>
              <a:rPr lang="el-GR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endParaRPr lang="el-GR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l-GR" sz="2600" b="1" dirty="0" smtClean="0">
                <a:solidFill>
                  <a:srgbClr val="820000"/>
                </a:solidFill>
                <a:latin typeface="Calibri" pitchFamily="34" charset="0"/>
              </a:rPr>
              <a:t>Σε </a:t>
            </a:r>
            <a:r>
              <a:rPr lang="el-GR" sz="2600" b="1" dirty="0">
                <a:solidFill>
                  <a:srgbClr val="820000"/>
                </a:solidFill>
                <a:latin typeface="Calibri" pitchFamily="34" charset="0"/>
              </a:rPr>
              <a:t>μεγάλη </a:t>
            </a:r>
            <a:r>
              <a:rPr lang="el-GR" sz="2600" b="1" dirty="0" smtClean="0">
                <a:solidFill>
                  <a:srgbClr val="820000"/>
                </a:solidFill>
                <a:latin typeface="Calibri" pitchFamily="34" charset="0"/>
              </a:rPr>
              <a:t>υπεζωκοτική συλλογή και </a:t>
            </a:r>
            <a:r>
              <a:rPr lang="el-GR" sz="2600" b="1" dirty="0">
                <a:solidFill>
                  <a:srgbClr val="820000"/>
                </a:solidFill>
                <a:latin typeface="Calibri" pitchFamily="34" charset="0"/>
              </a:rPr>
              <a:t>μέχρι να παροχετευθεί το υγρό:</a:t>
            </a:r>
          </a:p>
          <a:p>
            <a:pPr marL="0" indent="0">
              <a:buNone/>
            </a:pPr>
            <a:r>
              <a:rPr lang="el-GR" sz="2400" dirty="0" smtClean="0">
                <a:latin typeface="Calibri" pitchFamily="34" charset="0"/>
              </a:rPr>
              <a:t>Η</a:t>
            </a:r>
            <a:r>
              <a:rPr lang="el-GR" sz="2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l-GR" sz="2400" b="1" dirty="0">
                <a:solidFill>
                  <a:srgbClr val="004A82"/>
                </a:solidFill>
                <a:latin typeface="Calibri" pitchFamily="34" charset="0"/>
              </a:rPr>
              <a:t>Φ/Θ</a:t>
            </a:r>
            <a:r>
              <a:rPr lang="el-GR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συμβάλλει στην ανακούφιση από τη δύσπνοια, τον πόνο κ στη βελτίωση του </a:t>
            </a:r>
            <a:r>
              <a:rPr lang="en-US" sz="2400" dirty="0">
                <a:latin typeface="Calibri" pitchFamily="34" charset="0"/>
              </a:rPr>
              <a:t>PO2 </a:t>
            </a:r>
            <a:r>
              <a:rPr lang="el-GR" sz="2400" dirty="0">
                <a:latin typeface="Calibri" pitchFamily="34" charset="0"/>
              </a:rPr>
              <a:t>με:</a:t>
            </a:r>
          </a:p>
          <a:p>
            <a:pPr>
              <a:buFontTx/>
              <a:buChar char="•"/>
            </a:pPr>
            <a:r>
              <a:rPr lang="el-GR" sz="2400" dirty="0" smtClean="0">
                <a:latin typeface="Calibri" pitchFamily="34" charset="0"/>
              </a:rPr>
              <a:t>Τοποθέτηση </a:t>
            </a:r>
            <a:r>
              <a:rPr lang="el-GR" sz="2400" dirty="0">
                <a:latin typeface="Calibri" pitchFamily="34" charset="0"/>
              </a:rPr>
              <a:t>του πάσχοντος ημιθωρακίου </a:t>
            </a:r>
            <a:r>
              <a:rPr lang="el-GR" sz="2400" dirty="0" smtClean="0">
                <a:latin typeface="Calibri" pitchFamily="34" charset="0"/>
              </a:rPr>
              <a:t>προς τα κάτω </a:t>
            </a:r>
            <a:r>
              <a:rPr lang="el-GR" sz="2400" dirty="0">
                <a:latin typeface="Calibri" pitchFamily="34" charset="0"/>
              </a:rPr>
              <a:t>κ</a:t>
            </a:r>
          </a:p>
          <a:p>
            <a:pPr>
              <a:buFontTx/>
              <a:buChar char="•"/>
            </a:pPr>
            <a:r>
              <a:rPr lang="el-GR" sz="2400" dirty="0" smtClean="0">
                <a:latin typeface="Calibri" pitchFamily="34" charset="0"/>
              </a:rPr>
              <a:t>Αργές-βαθιές </a:t>
            </a:r>
            <a:r>
              <a:rPr lang="el-GR" sz="2400" dirty="0">
                <a:latin typeface="Calibri" pitchFamily="34" charset="0"/>
              </a:rPr>
              <a:t>αναπνοές</a:t>
            </a:r>
            <a:r>
              <a:rPr lang="el-GR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860032" y="5927595"/>
            <a:ext cx="3765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( Pryor &amp; Prasad, 2002</a:t>
            </a:r>
            <a:r>
              <a:rPr lang="el-GR" dirty="0">
                <a:latin typeface="Calibri" pitchFamily="34" charset="0"/>
              </a:rPr>
              <a:t>; </a:t>
            </a:r>
            <a:r>
              <a:rPr lang="en-US" dirty="0">
                <a:latin typeface="Calibri" pitchFamily="34" charset="0"/>
              </a:rPr>
              <a:t>Hough, 2001)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80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latin typeface="Calibri" pitchFamily="34" charset="0"/>
              </a:rPr>
              <a:t>Ερευνητική τεκμηρίωση </a:t>
            </a:r>
            <a:r>
              <a:rPr lang="el-GR" sz="3200" b="0" dirty="0" smtClean="0">
                <a:latin typeface="Calibri" pitchFamily="34" charset="0"/>
              </a:rPr>
              <a:t>(2 </a:t>
            </a:r>
            <a:r>
              <a:rPr lang="el-GR" sz="3200" b="0" dirty="0">
                <a:latin typeface="Calibri" pitchFamily="34" charset="0"/>
              </a:rPr>
              <a:t>από 2)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sz="3400" b="1" dirty="0" smtClean="0">
                <a:solidFill>
                  <a:srgbClr val="820000"/>
                </a:solidFill>
                <a:latin typeface="Calibri" pitchFamily="34" charset="0"/>
              </a:rPr>
              <a:t>Μετά </a:t>
            </a:r>
            <a:r>
              <a:rPr lang="el-GR" sz="3400" b="1" dirty="0">
                <a:solidFill>
                  <a:srgbClr val="820000"/>
                </a:solidFill>
                <a:latin typeface="Calibri" pitchFamily="34" charset="0"/>
              </a:rPr>
              <a:t>την παροχέτευση του υγρού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r>
              <a:rPr lang="el-GR" sz="3100" dirty="0" smtClean="0">
                <a:latin typeface="Calibri" pitchFamily="34" charset="0"/>
              </a:rPr>
              <a:t>Η</a:t>
            </a:r>
            <a:r>
              <a:rPr lang="el-GR" sz="31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l-GR" sz="3100" b="1" dirty="0">
                <a:solidFill>
                  <a:srgbClr val="820000"/>
                </a:solidFill>
                <a:latin typeface="Calibri" pitchFamily="34" charset="0"/>
              </a:rPr>
              <a:t>Φ/Θ</a:t>
            </a:r>
            <a:r>
              <a:rPr lang="el-GR" sz="31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l-GR" sz="3100" dirty="0">
                <a:latin typeface="Calibri" pitchFamily="34" charset="0"/>
              </a:rPr>
              <a:t>αποσκοπεί: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100" dirty="0" smtClean="0">
                <a:latin typeface="Calibri" pitchFamily="34" charset="0"/>
              </a:rPr>
              <a:t>Στην </a:t>
            </a:r>
            <a:r>
              <a:rPr lang="el-GR" sz="3100" dirty="0">
                <a:latin typeface="Calibri" pitchFamily="34" charset="0"/>
              </a:rPr>
              <a:t>αποκατάσταση των πνευμονικών όγκων κ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100" dirty="0" smtClean="0">
                <a:latin typeface="Calibri" pitchFamily="34" charset="0"/>
              </a:rPr>
              <a:t>Στη </a:t>
            </a:r>
            <a:r>
              <a:rPr lang="el-GR" sz="3100" dirty="0">
                <a:latin typeface="Calibri" pitchFamily="34" charset="0"/>
              </a:rPr>
              <a:t>βελτίωση της </a:t>
            </a:r>
            <a:r>
              <a:rPr lang="en-US" sz="3100" dirty="0">
                <a:latin typeface="Calibri" pitchFamily="34" charset="0"/>
              </a:rPr>
              <a:t>PO2 </a:t>
            </a:r>
            <a:endParaRPr lang="el-GR" sz="3100" dirty="0">
              <a:latin typeface="Calibri" pitchFamily="34" charset="0"/>
            </a:endParaRPr>
          </a:p>
          <a:p>
            <a:pPr>
              <a:buNone/>
            </a:pPr>
            <a:endParaRPr lang="el-GR" sz="3400" b="1" dirty="0">
              <a:latin typeface="Calibri" pitchFamily="34" charset="0"/>
            </a:endParaRPr>
          </a:p>
          <a:p>
            <a:pPr>
              <a:buNone/>
            </a:pPr>
            <a:r>
              <a:rPr lang="el-GR" sz="3400" b="1" dirty="0" smtClean="0">
                <a:solidFill>
                  <a:srgbClr val="820000"/>
                </a:solidFill>
                <a:latin typeface="Calibri" pitchFamily="34" charset="0"/>
              </a:rPr>
              <a:t>Προτείνονται:</a:t>
            </a:r>
            <a:endParaRPr lang="el-GR" sz="3400" b="1" dirty="0">
              <a:solidFill>
                <a:srgbClr val="820000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3100" dirty="0" smtClean="0">
                <a:latin typeface="Calibri" pitchFamily="34" charset="0"/>
                <a:sym typeface="Wingdings 3" pitchFamily="18" charset="2"/>
              </a:rPr>
              <a:t>Σπιρόμετρο κινήτρου  </a:t>
            </a:r>
            <a:r>
              <a:rPr lang="el-GR" sz="3100" dirty="0">
                <a:latin typeface="Calibri" pitchFamily="34" charset="0"/>
                <a:sym typeface="Wingdings 3" pitchFamily="18" charset="2"/>
              </a:rPr>
              <a:t>προκαθορισμένης </a:t>
            </a:r>
            <a:r>
              <a:rPr lang="el-GR" sz="3100" dirty="0" smtClean="0">
                <a:latin typeface="Calibri" pitchFamily="34" charset="0"/>
                <a:sym typeface="Wingdings 3" pitchFamily="18" charset="2"/>
              </a:rPr>
              <a:t>ροής</a:t>
            </a:r>
            <a:r>
              <a:rPr lang="en-US" sz="3100" dirty="0" smtClean="0">
                <a:latin typeface="Calibri" pitchFamily="34" charset="0"/>
                <a:sym typeface="Wingdings 3" pitchFamily="18" charset="2"/>
              </a:rPr>
              <a:t>-</a:t>
            </a:r>
            <a:r>
              <a:rPr lang="el-GR" sz="3100" dirty="0" smtClean="0">
                <a:latin typeface="Calibri" pitchFamily="34" charset="0"/>
                <a:sym typeface="Wingdings 3" pitchFamily="18" charset="2"/>
              </a:rPr>
              <a:t>όγκου</a:t>
            </a:r>
            <a:endParaRPr lang="el-GR" sz="3100" dirty="0">
              <a:latin typeface="Calibri" pitchFamily="34" charset="0"/>
              <a:sym typeface="Wingdings 3" pitchFamily="18" charset="2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3100" dirty="0" smtClean="0">
                <a:latin typeface="Calibri" pitchFamily="34" charset="0"/>
                <a:sym typeface="Wingdings 3" pitchFamily="18" charset="2"/>
              </a:rPr>
              <a:t>Αργές-βαθιές </a:t>
            </a:r>
            <a:r>
              <a:rPr lang="el-GR" sz="3100" dirty="0">
                <a:latin typeface="Calibri" pitchFamily="34" charset="0"/>
                <a:sym typeface="Wingdings 3" pitchFamily="18" charset="2"/>
              </a:rPr>
              <a:t>αναπνοές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3100" dirty="0" smtClean="0">
                <a:latin typeface="Calibri" pitchFamily="34" charset="0"/>
                <a:sym typeface="Wingdings 3" pitchFamily="18" charset="2"/>
              </a:rPr>
              <a:t>Κινήσεις </a:t>
            </a:r>
            <a:r>
              <a:rPr lang="el-GR" sz="3100" dirty="0">
                <a:latin typeface="Calibri" pitchFamily="34" charset="0"/>
                <a:sym typeface="Wingdings 3" pitchFamily="18" charset="2"/>
              </a:rPr>
              <a:t>άνω άκρων </a:t>
            </a:r>
            <a:r>
              <a:rPr lang="el-GR" sz="3100" dirty="0" smtClean="0">
                <a:latin typeface="Calibri" pitchFamily="34" charset="0"/>
                <a:sym typeface="Wingdings 3" pitchFamily="18" charset="2"/>
              </a:rPr>
              <a:t>στη διάρκεια της </a:t>
            </a:r>
            <a:r>
              <a:rPr lang="el-GR" sz="3100" dirty="0">
                <a:latin typeface="Calibri" pitchFamily="34" charset="0"/>
                <a:sym typeface="Wingdings 3" pitchFamily="18" charset="2"/>
              </a:rPr>
              <a:t>εισπνοή (λίγες επαναλήψεις με μεγάλα διαστήματα ανάπαυσης κ γνώμονα τον </a:t>
            </a:r>
            <a:r>
              <a:rPr lang="en-US" sz="3100" dirty="0">
                <a:latin typeface="Calibri" pitchFamily="34" charset="0"/>
                <a:sym typeface="Wingdings 3" pitchFamily="18" charset="2"/>
              </a:rPr>
              <a:t>SatO</a:t>
            </a:r>
            <a:r>
              <a:rPr lang="en-US" sz="3100" baseline="-25000" dirty="0">
                <a:latin typeface="Calibri" pitchFamily="34" charset="0"/>
                <a:sym typeface="Wingdings 3" pitchFamily="18" charset="2"/>
              </a:rPr>
              <a:t>2</a:t>
            </a:r>
            <a:endParaRPr lang="el-GR" sz="3100" baseline="-25000" dirty="0">
              <a:latin typeface="Calibri" pitchFamily="34" charset="0"/>
              <a:sym typeface="Wingdings 3" pitchFamily="18" charset="2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4694"/>
            <a:ext cx="3845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( </a:t>
            </a:r>
            <a:r>
              <a:rPr lang="en-US" dirty="0">
                <a:latin typeface="Calibri" pitchFamily="34" charset="0"/>
              </a:rPr>
              <a:t>Pryor &amp; Prasad, 2002</a:t>
            </a:r>
            <a:r>
              <a:rPr lang="el-GR" dirty="0">
                <a:latin typeface="Calibri" pitchFamily="34" charset="0"/>
              </a:rPr>
              <a:t>; </a:t>
            </a:r>
            <a:r>
              <a:rPr lang="en-US" dirty="0">
                <a:latin typeface="Calibri" pitchFamily="34" charset="0"/>
              </a:rPr>
              <a:t>Hough, 2001) </a:t>
            </a:r>
            <a:endParaRPr lang="el-GR" dirty="0">
              <a:latin typeface="Calibri" pitchFamily="34" charset="0"/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95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>
                <a:latin typeface="Calibri" pitchFamily="34" charset="0"/>
              </a:rPr>
              <a:t>6. Παθήσεις του Θωρακικού </a:t>
            </a:r>
            <a:r>
              <a:rPr lang="el-GR" dirty="0" smtClean="0">
                <a:latin typeface="Calibri" pitchFamily="34" charset="0"/>
              </a:rPr>
              <a:t>Τοιχώματος</a:t>
            </a:r>
            <a:endParaRPr lang="el-GR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84250" indent="-609600">
              <a:buClr>
                <a:srgbClr val="820000"/>
              </a:buClr>
              <a:buFont typeface="Wingdings" pitchFamily="2" charset="2"/>
              <a:buChar char="q"/>
            </a:pPr>
            <a:r>
              <a:rPr lang="el-GR" b="1" dirty="0">
                <a:latin typeface="Calibri" pitchFamily="34" charset="0"/>
              </a:rPr>
              <a:t>Κυφοσκολίωση</a:t>
            </a:r>
          </a:p>
          <a:p>
            <a:pPr marL="984250" indent="-609600">
              <a:buClr>
                <a:srgbClr val="820000"/>
              </a:buClr>
              <a:buFont typeface="Wingdings" pitchFamily="2" charset="2"/>
              <a:buChar char="q"/>
            </a:pPr>
            <a:endParaRPr lang="el-GR" b="1" dirty="0">
              <a:latin typeface="Calibri" pitchFamily="34" charset="0"/>
            </a:endParaRPr>
          </a:p>
          <a:p>
            <a:pPr marL="984250" indent="-609600">
              <a:buClr>
                <a:srgbClr val="820000"/>
              </a:buClr>
              <a:buFont typeface="Wingdings" pitchFamily="2" charset="2"/>
              <a:buChar char="q"/>
            </a:pPr>
            <a:r>
              <a:rPr lang="el-GR" b="1" dirty="0">
                <a:latin typeface="Calibri" pitchFamily="34" charset="0"/>
              </a:rPr>
              <a:t>Αγκυλοποιητική </a:t>
            </a:r>
            <a:r>
              <a:rPr lang="el-GR" b="1" dirty="0" smtClean="0">
                <a:latin typeface="Calibri" pitchFamily="34" charset="0"/>
              </a:rPr>
              <a:t>Σπονδυλαρθρίτιδα-Α.Σ.</a:t>
            </a:r>
            <a:endParaRPr lang="el-GR" b="1" dirty="0">
              <a:latin typeface="Calibri" pitchFamily="34" charset="0"/>
            </a:endParaRPr>
          </a:p>
          <a:p>
            <a:pPr marL="984250" indent="-609600">
              <a:buClr>
                <a:srgbClr val="820000"/>
              </a:buClr>
              <a:buFont typeface="Wingdings" pitchFamily="2" charset="2"/>
              <a:buChar char="q"/>
            </a:pPr>
            <a:endParaRPr lang="el-GR" b="1" dirty="0">
              <a:latin typeface="Calibri" pitchFamily="34" charset="0"/>
            </a:endParaRPr>
          </a:p>
          <a:p>
            <a:pPr marL="984250" indent="-609600">
              <a:buClr>
                <a:srgbClr val="820000"/>
              </a:buClr>
              <a:buFont typeface="Wingdings" pitchFamily="2" charset="2"/>
              <a:buChar char="q"/>
            </a:pPr>
            <a:r>
              <a:rPr lang="el-GR" b="1" dirty="0">
                <a:latin typeface="Calibri" pitchFamily="34" charset="0"/>
              </a:rPr>
              <a:t>Νοσογόνος παχυσαρκία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06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latin typeface="Calibri" pitchFamily="34" charset="0"/>
              </a:rPr>
              <a:t>Κυφοσκολίωση </a:t>
            </a:r>
            <a:r>
              <a:rPr lang="el-GR" sz="3200" b="0" dirty="0">
                <a:latin typeface="Calibri" pitchFamily="34" charset="0"/>
              </a:rPr>
              <a:t>(1 από 2)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3234"/>
            <a:ext cx="6696744" cy="43204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l-GR" sz="2800" b="1" dirty="0" smtClean="0">
                <a:solidFill>
                  <a:srgbClr val="820000"/>
                </a:solidFill>
                <a:latin typeface="Calibri" pitchFamily="34" charset="0"/>
              </a:rPr>
              <a:t>Συμπτώματα</a:t>
            </a:r>
            <a:endParaRPr lang="el-GR" sz="2800" b="1" dirty="0">
              <a:solidFill>
                <a:srgbClr val="820000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el-GR" sz="2400" b="1" dirty="0">
                <a:solidFill>
                  <a:srgbClr val="004A82"/>
                </a:solidFill>
                <a:latin typeface="Calibri" pitchFamily="34" charset="0"/>
              </a:rPr>
              <a:t>Αρχικά: </a:t>
            </a:r>
          </a:p>
          <a:p>
            <a:pPr marL="354013" indent="95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400" dirty="0" smtClean="0">
                <a:latin typeface="Calibri" pitchFamily="34" charset="0"/>
              </a:rPr>
              <a:t>Δύσπνοια </a:t>
            </a:r>
            <a:r>
              <a:rPr lang="el-GR" sz="2400" dirty="0">
                <a:latin typeface="Calibri" pitchFamily="34" charset="0"/>
              </a:rPr>
              <a:t>στην κόπωση, ταχεία κ επιπόλαιη αναπνοή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el-GR" sz="2400" b="1" dirty="0">
                <a:solidFill>
                  <a:srgbClr val="004A82"/>
                </a:solidFill>
                <a:latin typeface="Calibri" pitchFamily="34" charset="0"/>
              </a:rPr>
              <a:t>Αργότερα: </a:t>
            </a:r>
            <a:endParaRPr lang="el-GR" sz="2400" b="1" dirty="0" smtClean="0">
              <a:solidFill>
                <a:srgbClr val="004A82"/>
              </a:solidFill>
              <a:latin typeface="Calibri" pitchFamily="34" charset="0"/>
            </a:endParaRPr>
          </a:p>
          <a:p>
            <a:pPr marL="363538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400" dirty="0" smtClean="0">
                <a:latin typeface="Calibri" pitchFamily="34" charset="0"/>
              </a:rPr>
              <a:t>Υποξαιμία </a:t>
            </a:r>
            <a:r>
              <a:rPr lang="el-GR" sz="2400" dirty="0">
                <a:latin typeface="Calibri" pitchFamily="34" charset="0"/>
              </a:rPr>
              <a:t>(ανισότητα </a:t>
            </a:r>
            <a:r>
              <a:rPr lang="en-US" sz="2400" dirty="0">
                <a:latin typeface="Calibri" pitchFamily="34" charset="0"/>
              </a:rPr>
              <a:t>V/Q</a:t>
            </a:r>
            <a:r>
              <a:rPr lang="el-GR" sz="2400" dirty="0" smtClean="0">
                <a:latin typeface="Calibri" pitchFamily="34" charset="0"/>
              </a:rPr>
              <a:t>), σταδιακά </a:t>
            </a:r>
            <a:r>
              <a:rPr lang="el-GR" sz="2400" dirty="0">
                <a:latin typeface="Calibri" pitchFamily="34" charset="0"/>
              </a:rPr>
              <a:t>υπερκαπνία (υποαερισμός) κ πνευμονική καρδία (ανεπάρκεια </a:t>
            </a:r>
            <a:r>
              <a:rPr lang="el-GR" sz="2400" dirty="0" smtClean="0">
                <a:latin typeface="Calibri" pitchFamily="34" charset="0"/>
              </a:rPr>
              <a:t>δεξιάς </a:t>
            </a:r>
            <a:r>
              <a:rPr lang="el-GR" sz="2400" dirty="0">
                <a:latin typeface="Calibri" pitchFamily="34" charset="0"/>
              </a:rPr>
              <a:t>κοιλίας)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endParaRPr lang="el-GR" sz="3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716016" y="5411351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( Pryor &amp; Prasad, 2002</a:t>
            </a:r>
            <a:r>
              <a:rPr lang="el-GR" dirty="0">
                <a:latin typeface="Calibri" pitchFamily="34" charset="0"/>
              </a:rPr>
              <a:t>; </a:t>
            </a:r>
            <a:r>
              <a:rPr lang="en-US" dirty="0">
                <a:latin typeface="Calibri" pitchFamily="34" charset="0"/>
              </a:rPr>
              <a:t>Hough, 2001) </a:t>
            </a:r>
            <a:r>
              <a:rPr lang="el-GR" dirty="0">
                <a:latin typeface="Calibri" pitchFamily="34" charset="0"/>
              </a:rPr>
              <a:t>	</a:t>
            </a:r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10" y="1340768"/>
            <a:ext cx="2371260" cy="2139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- Ορθογώνιο"/>
          <p:cNvSpPr/>
          <p:nvPr/>
        </p:nvSpPr>
        <p:spPr>
          <a:xfrm>
            <a:off x="6263680" y="3480098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Kyphoscoliosis </a:t>
            </a:r>
            <a:r>
              <a:rPr lang="en-US" sz="1200" dirty="0">
                <a:latin typeface="+mn-lt"/>
                <a:hlinkClick r:id="rId3"/>
              </a:rPr>
              <a:t>hereditary sensory autonomic neuropathy </a:t>
            </a:r>
            <a:r>
              <a:rPr lang="en-US" sz="1200" dirty="0" smtClean="0">
                <a:latin typeface="+mn-lt"/>
                <a:hlinkClick r:id="rId3"/>
              </a:rPr>
              <a:t>III</a:t>
            </a:r>
            <a:r>
              <a:rPr lang="en-US" sz="1200" dirty="0" smtClean="0"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Stevenfruitsmaak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</a:t>
            </a:r>
          </a:p>
          <a:p>
            <a:pPr algn="ctr"/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53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latin typeface="Calibri" pitchFamily="34" charset="0"/>
              </a:rPr>
              <a:t>Κυφοσκολίωση </a:t>
            </a:r>
            <a:r>
              <a:rPr lang="el-GR" sz="3200" b="0" dirty="0" smtClean="0">
                <a:latin typeface="Calibri" pitchFamily="34" charset="0"/>
              </a:rPr>
              <a:t>(2 </a:t>
            </a:r>
            <a:r>
              <a:rPr lang="el-GR" sz="3200" b="0" dirty="0">
                <a:latin typeface="Calibri" pitchFamily="34" charset="0"/>
              </a:rPr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73616" cy="48965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4500" b="1" dirty="0" smtClean="0">
                <a:solidFill>
                  <a:srgbClr val="820000"/>
                </a:solidFill>
                <a:latin typeface="Calibri" pitchFamily="34" charset="0"/>
              </a:rPr>
              <a:t>Συμπτώματα</a:t>
            </a:r>
            <a:endParaRPr lang="el-GR" sz="4500" b="1" dirty="0">
              <a:solidFill>
                <a:srgbClr val="820000"/>
              </a:solidFill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800" dirty="0" smtClean="0">
                <a:latin typeface="Calibri" pitchFamily="34" charset="0"/>
              </a:rPr>
              <a:t>Μειωμένοι </a:t>
            </a:r>
            <a:r>
              <a:rPr lang="el-GR" sz="3800" dirty="0">
                <a:latin typeface="Calibri" pitchFamily="34" charset="0"/>
              </a:rPr>
              <a:t>πνευμονικοί όγκοι (Ωοειδές σχήμα θώρακα)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800" dirty="0">
                <a:latin typeface="Calibri" pitchFamily="34" charset="0"/>
              </a:rPr>
              <a:t>Φυσιολογικές αντιστάσεις αεραγωγών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800" dirty="0">
                <a:latin typeface="Calibri" pitchFamily="34" charset="0"/>
              </a:rPr>
              <a:t>Ατεκτασία </a:t>
            </a:r>
            <a:endParaRPr lang="el-GR" sz="3800" dirty="0" smtClean="0">
              <a:latin typeface="Calibri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800" dirty="0" smtClean="0">
                <a:latin typeface="Calibri" pitchFamily="34" charset="0"/>
              </a:rPr>
              <a:t>Αυξημένο </a:t>
            </a:r>
            <a:r>
              <a:rPr lang="el-GR" sz="3800" dirty="0">
                <a:latin typeface="Calibri" pitchFamily="34" charset="0"/>
              </a:rPr>
              <a:t>έργο αναπνοής </a:t>
            </a:r>
            <a:r>
              <a:rPr lang="el-GR" sz="3800" dirty="0" smtClean="0">
                <a:latin typeface="Calibri" pitchFamily="34" charset="0"/>
              </a:rPr>
              <a:t>(</a:t>
            </a:r>
            <a:r>
              <a:rPr lang="el-GR" sz="3800" dirty="0">
                <a:latin typeface="Calibri" pitchFamily="34" charset="0"/>
              </a:rPr>
              <a:t>ενεργοποίηση </a:t>
            </a:r>
            <a:r>
              <a:rPr lang="el-GR" sz="3800" dirty="0" smtClean="0">
                <a:latin typeface="Calibri" pitchFamily="34" charset="0"/>
              </a:rPr>
              <a:t>επικουρικών μυών)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800" dirty="0" smtClean="0">
                <a:latin typeface="Calibri" pitchFamily="34" charset="0"/>
              </a:rPr>
              <a:t>Ανεπάρκεια </a:t>
            </a:r>
            <a:r>
              <a:rPr lang="el-GR" sz="3800" dirty="0">
                <a:latin typeface="Calibri" pitchFamily="34" charset="0"/>
              </a:rPr>
              <a:t>αναπνευστικής αντλίας (αλλαγή στο σχήμα </a:t>
            </a:r>
            <a:r>
              <a:rPr lang="el-GR" sz="3800" dirty="0" smtClean="0">
                <a:latin typeface="Calibri" pitchFamily="34" charset="0"/>
              </a:rPr>
              <a:t>του διαφράγματος </a:t>
            </a:r>
            <a:r>
              <a:rPr lang="el-GR" sz="3800" b="1" dirty="0" smtClean="0">
                <a:latin typeface="Calibri" pitchFamily="34" charset="0"/>
              </a:rPr>
              <a:t>→ </a:t>
            </a:r>
            <a:r>
              <a:rPr lang="el-GR" sz="3800" dirty="0" smtClean="0">
                <a:latin typeface="Calibri" pitchFamily="34" charset="0"/>
              </a:rPr>
              <a:t>κόπωση </a:t>
            </a:r>
            <a:r>
              <a:rPr lang="el-GR" sz="3800" b="1" dirty="0" smtClean="0">
                <a:latin typeface="Calibri" pitchFamily="34" charset="0"/>
              </a:rPr>
              <a:t>→</a:t>
            </a:r>
            <a:r>
              <a:rPr lang="el-GR" sz="3800" dirty="0" smtClean="0">
                <a:latin typeface="Calibri" pitchFamily="34" charset="0"/>
              </a:rPr>
              <a:t> </a:t>
            </a:r>
            <a:r>
              <a:rPr lang="el-GR" sz="3800" dirty="0">
                <a:latin typeface="Calibri" pitchFamily="34" charset="0"/>
              </a:rPr>
              <a:t>υποαερισμός)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800" dirty="0" smtClean="0">
                <a:latin typeface="Calibri" pitchFamily="34" charset="0"/>
              </a:rPr>
              <a:t>Δύσπνοια, </a:t>
            </a:r>
            <a:r>
              <a:rPr lang="el-GR" sz="3800" dirty="0">
                <a:latin typeface="Calibri" pitchFamily="34" charset="0"/>
              </a:rPr>
              <a:t>αρχικά στην άσκηση κ αργότερα </a:t>
            </a:r>
            <a:r>
              <a:rPr lang="el-GR" sz="3800" dirty="0" smtClean="0">
                <a:latin typeface="Calibri" pitchFamily="34" charset="0"/>
              </a:rPr>
              <a:t>και στην ηρεμία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800" dirty="0" smtClean="0">
                <a:latin typeface="Calibri" pitchFamily="34" charset="0"/>
              </a:rPr>
              <a:t>Σημαντικός αποκορεσμός στη διάρκεια της άσκησης</a:t>
            </a:r>
            <a:endParaRPr lang="el-GR" sz="29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004048" y="5877272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( Pryor &amp; Prasad, 2002</a:t>
            </a:r>
            <a:r>
              <a:rPr lang="el-GR" dirty="0">
                <a:latin typeface="Calibri" pitchFamily="34" charset="0"/>
              </a:rPr>
              <a:t>; </a:t>
            </a:r>
            <a:r>
              <a:rPr lang="en-US" dirty="0">
                <a:latin typeface="Calibri" pitchFamily="34" charset="0"/>
              </a:rPr>
              <a:t>Hough, 2001) </a:t>
            </a:r>
            <a:r>
              <a:rPr lang="el-GR" dirty="0">
                <a:latin typeface="Calibri" pitchFamily="34" charset="0"/>
              </a:rPr>
              <a:t>	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11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/>
              <a:t>Αναπνευστική Φυσικοθεραπεία στην Κυφοσκολίωση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61206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3700" b="1" dirty="0" smtClean="0">
                <a:solidFill>
                  <a:srgbClr val="820000"/>
                </a:solidFill>
              </a:rPr>
              <a:t>Στόχοι:</a:t>
            </a:r>
            <a:endParaRPr lang="el-GR" sz="3700" b="1" dirty="0">
              <a:solidFill>
                <a:srgbClr val="820000"/>
              </a:solidFill>
            </a:endParaRPr>
          </a:p>
          <a:p>
            <a:pPr>
              <a:buFontTx/>
              <a:buChar char="•"/>
            </a:pPr>
            <a:r>
              <a:rPr lang="el-GR" sz="3700" dirty="0" smtClean="0"/>
              <a:t>Επανεκπαίδευση του αναπνευστικού πρότυπου (αργές-βαθιές αναπνοές)</a:t>
            </a:r>
          </a:p>
          <a:p>
            <a:pPr>
              <a:buFontTx/>
              <a:buChar char="•"/>
            </a:pPr>
            <a:r>
              <a:rPr lang="el-GR" sz="3700" dirty="0" smtClean="0"/>
              <a:t>Αύξηση του πνευμονικού αερισμού (μη επεμβατικός αερισμός)</a:t>
            </a:r>
          </a:p>
          <a:p>
            <a:pPr>
              <a:buFontTx/>
              <a:buChar char="•"/>
            </a:pPr>
            <a:r>
              <a:rPr lang="el-GR" sz="3700" dirty="0" smtClean="0"/>
              <a:t>Διατήρηση των πνευμονικών όγκων</a:t>
            </a:r>
          </a:p>
          <a:p>
            <a:pPr>
              <a:buFontTx/>
              <a:buChar char="•"/>
            </a:pPr>
            <a:r>
              <a:rPr lang="el-GR" sz="3700" dirty="0" smtClean="0"/>
              <a:t>Διατήρηση </a:t>
            </a:r>
            <a:r>
              <a:rPr lang="el-GR" sz="3700" dirty="0"/>
              <a:t>της </a:t>
            </a:r>
            <a:r>
              <a:rPr lang="en-US" sz="3700" dirty="0"/>
              <a:t>PO2 </a:t>
            </a:r>
            <a:endParaRPr lang="el-GR" sz="3700" dirty="0"/>
          </a:p>
          <a:p>
            <a:pPr>
              <a:buFontTx/>
              <a:buChar char="•"/>
            </a:pPr>
            <a:r>
              <a:rPr lang="el-GR" sz="3700" dirty="0"/>
              <a:t>Διατήρηση της κινητικότητας του </a:t>
            </a:r>
            <a:r>
              <a:rPr lang="el-GR" sz="3700" dirty="0" smtClean="0"/>
              <a:t>θώρακα</a:t>
            </a:r>
            <a:r>
              <a:rPr lang="en-US" sz="3800" dirty="0" smtClean="0"/>
              <a:t>				</a:t>
            </a:r>
            <a:r>
              <a:rPr lang="el-GR" sz="2900" dirty="0" smtClean="0">
                <a:latin typeface="Calibri" pitchFamily="34" charset="0"/>
              </a:rPr>
              <a:t> </a:t>
            </a:r>
            <a:r>
              <a:rPr lang="en-US" sz="2900" dirty="0" smtClean="0">
                <a:latin typeface="Calibri" pitchFamily="34" charset="0"/>
              </a:rPr>
              <a:t>(Servera et al</a:t>
            </a:r>
            <a:r>
              <a:rPr lang="el-GR" sz="2900" dirty="0" smtClean="0">
                <a:latin typeface="Calibri" pitchFamily="34" charset="0"/>
              </a:rPr>
              <a:t>.,</a:t>
            </a:r>
            <a:r>
              <a:rPr lang="en-US" sz="2900" dirty="0" smtClean="0">
                <a:latin typeface="Calibri" pitchFamily="34" charset="0"/>
              </a:rPr>
              <a:t> 2010</a:t>
            </a:r>
            <a:r>
              <a:rPr lang="el-GR" sz="2900" dirty="0" smtClean="0">
                <a:latin typeface="Calibri" pitchFamily="34" charset="0"/>
              </a:rPr>
              <a:t>;</a:t>
            </a:r>
            <a:r>
              <a:rPr lang="en-US" sz="2900" dirty="0" smtClean="0">
                <a:latin typeface="Calibri" pitchFamily="34" charset="0"/>
              </a:rPr>
              <a:t> Pryor &amp; Prasad, 2002</a:t>
            </a:r>
            <a:r>
              <a:rPr lang="el-GR" sz="2900" dirty="0" smtClean="0">
                <a:latin typeface="Calibri" pitchFamily="34" charset="0"/>
              </a:rPr>
              <a:t>; </a:t>
            </a:r>
            <a:r>
              <a:rPr lang="en-US" sz="2900" dirty="0" smtClean="0">
                <a:latin typeface="Calibri" pitchFamily="34" charset="0"/>
              </a:rPr>
              <a:t>Hough, 2001) </a:t>
            </a:r>
            <a:endParaRPr lang="el-GR" sz="29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l-GR" sz="1300" b="1" i="1" dirty="0"/>
              <a:t> </a:t>
            </a:r>
            <a:r>
              <a:rPr lang="el-GR" sz="1300" b="1" i="1" dirty="0" smtClean="0"/>
              <a:t>       </a:t>
            </a:r>
          </a:p>
          <a:p>
            <a:pPr marL="0" indent="0">
              <a:buNone/>
            </a:pPr>
            <a:r>
              <a:rPr lang="el-GR" sz="4500" b="1" dirty="0" smtClean="0">
                <a:solidFill>
                  <a:srgbClr val="004A82"/>
                </a:solidFill>
              </a:rPr>
              <a:t>Ερευνητική τεκμηρίωση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500" dirty="0" smtClean="0"/>
              <a:t>O </a:t>
            </a:r>
            <a:r>
              <a:rPr lang="el-GR" sz="3500" dirty="0" smtClean="0"/>
              <a:t>μη επεμβατικός αερισμός βελτιώνει την κλινική και φυσιολογική απάντηση (</a:t>
            </a:r>
            <a:r>
              <a:rPr lang="en-US" sz="3500" dirty="0" smtClean="0"/>
              <a:t>PH, PO2, PCO2</a:t>
            </a:r>
            <a:r>
              <a:rPr lang="el-GR" sz="3500" dirty="0" smtClean="0"/>
              <a:t>) στην άσκηση, μειώνοντας τη δύσπνοια </a:t>
            </a:r>
            <a:r>
              <a:rPr lang="en-US" sz="3500" dirty="0" smtClean="0"/>
              <a:t>	</a:t>
            </a:r>
            <a:r>
              <a:rPr lang="en-US" sz="3800" dirty="0" smtClean="0"/>
              <a:t> </a:t>
            </a:r>
            <a:r>
              <a:rPr lang="el-GR" sz="2900" dirty="0" smtClean="0"/>
              <a:t>(</a:t>
            </a:r>
            <a:r>
              <a:rPr lang="en-US" sz="2900" dirty="0" smtClean="0"/>
              <a:t>Servera et al</a:t>
            </a:r>
            <a:r>
              <a:rPr lang="el-GR" sz="2900" dirty="0" smtClean="0"/>
              <a:t>.,</a:t>
            </a:r>
            <a:r>
              <a:rPr lang="en-US" sz="2900" dirty="0" smtClean="0"/>
              <a:t> 2010</a:t>
            </a:r>
            <a:r>
              <a:rPr lang="el-GR" sz="2900" dirty="0" smtClean="0"/>
              <a:t>)</a:t>
            </a:r>
            <a:endParaRPr lang="en-US" sz="2900" dirty="0" smtClean="0"/>
          </a:p>
          <a:p>
            <a:pPr marL="0" indent="0">
              <a:buFont typeface="Wingdings" pitchFamily="2" charset="2"/>
              <a:buChar char="ü"/>
            </a:pPr>
            <a:endParaRPr lang="en-US" sz="3800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sz="3500" dirty="0" smtClean="0"/>
              <a:t>Συστήνεται υποστήριξη με συμπληρωματικό οξυγόνο και συνεχής παρακολούθηση του </a:t>
            </a:r>
            <a:r>
              <a:rPr lang="en-US" sz="3500" dirty="0" smtClean="0"/>
              <a:t>SatO2 </a:t>
            </a:r>
            <a:r>
              <a:rPr lang="el-GR" sz="3500" dirty="0" smtClean="0"/>
              <a:t>κατά την άσκηση </a:t>
            </a:r>
            <a:r>
              <a:rPr lang="en-US" sz="3800" dirty="0" smtClean="0"/>
              <a:t>			 </a:t>
            </a:r>
            <a:r>
              <a:rPr lang="el-GR" sz="2900" dirty="0" smtClean="0">
                <a:latin typeface="Calibri" pitchFamily="34" charset="0"/>
              </a:rPr>
              <a:t>(</a:t>
            </a:r>
            <a:r>
              <a:rPr lang="en-US" sz="2900" dirty="0" smtClean="0">
                <a:latin typeface="Calibri" pitchFamily="34" charset="0"/>
              </a:rPr>
              <a:t>Meecham et al</a:t>
            </a:r>
            <a:r>
              <a:rPr lang="el-GR" sz="2900" dirty="0" smtClean="0">
                <a:latin typeface="Calibri" pitchFamily="34" charset="0"/>
              </a:rPr>
              <a:t>.,</a:t>
            </a:r>
            <a:r>
              <a:rPr lang="en-US" sz="2900" dirty="0" smtClean="0">
                <a:latin typeface="Calibri" pitchFamily="34" charset="0"/>
              </a:rPr>
              <a:t> 199</a:t>
            </a:r>
            <a:r>
              <a:rPr lang="el-GR" sz="2900" dirty="0" smtClean="0">
                <a:latin typeface="Calibri" pitchFamily="34" charset="0"/>
              </a:rPr>
              <a:t>5)</a:t>
            </a:r>
            <a:endParaRPr lang="el-GR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386104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latin typeface="+mn-lt"/>
              </a:rPr>
              <a:t>Παθοφυσιολογικοί Μηχανισμοί</a:t>
            </a:r>
            <a:r>
              <a:rPr lang="en-US" sz="3600" b="1" dirty="0" smtClean="0">
                <a:latin typeface="+mn-lt"/>
              </a:rPr>
              <a:t> </a:t>
            </a:r>
            <a:r>
              <a:rPr lang="el-GR" sz="3600" b="1" dirty="0" smtClean="0">
                <a:latin typeface="+mn-lt"/>
              </a:rPr>
              <a:t>Περιοριστικών Παθήσεων</a:t>
            </a:r>
            <a:endParaRPr lang="el-GR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 fontScale="92500" lnSpcReduction="20000"/>
          </a:bodyPr>
          <a:lstStyle/>
          <a:p>
            <a:r>
              <a:rPr lang="el-GR" sz="2800" b="1" dirty="0" smtClean="0">
                <a:solidFill>
                  <a:srgbClr val="820000"/>
                </a:solidFill>
              </a:rPr>
              <a:t>Μείωση της ενδοτικότητας των πνευμόνων και θωρακικού τοιχώματος</a:t>
            </a:r>
            <a:endParaRPr lang="el-GR" sz="2800" b="1" dirty="0">
              <a:solidFill>
                <a:srgbClr val="820000"/>
              </a:solidFill>
            </a:endParaRPr>
          </a:p>
          <a:p>
            <a:pPr marL="361950" indent="0">
              <a:buFont typeface="Courier New" pitchFamily="49" charset="0"/>
              <a:buChar char="o"/>
            </a:pPr>
            <a:r>
              <a:rPr lang="el-GR" sz="2600" dirty="0" smtClean="0"/>
              <a:t> Μειώνεται η ελαστικότητα των </a:t>
            </a:r>
            <a:r>
              <a:rPr lang="el-GR" sz="2600" dirty="0"/>
              <a:t>θωρακικών τοιχωμάτων </a:t>
            </a:r>
            <a:r>
              <a:rPr lang="el-GR" sz="2600" dirty="0" smtClean="0"/>
              <a:t>και πνευμόνων </a:t>
            </a:r>
          </a:p>
          <a:p>
            <a:pPr marL="361950" indent="0">
              <a:buFont typeface="Courier New" pitchFamily="49" charset="0"/>
              <a:buChar char="o"/>
            </a:pPr>
            <a:r>
              <a:rPr lang="el-GR" sz="2600" dirty="0" smtClean="0"/>
              <a:t> Οι πνεύμονες γίνονται πι</a:t>
            </a:r>
            <a:r>
              <a:rPr lang="en-US" sz="2600" dirty="0" smtClean="0"/>
              <a:t>o</a:t>
            </a:r>
            <a:r>
              <a:rPr lang="el-GR" sz="2600" dirty="0" smtClean="0"/>
              <a:t> </a:t>
            </a:r>
            <a:r>
              <a:rPr lang="el-GR" sz="2600" dirty="0"/>
              <a:t>δύσκαμπτοι </a:t>
            </a:r>
            <a:r>
              <a:rPr lang="el-GR" sz="2600" dirty="0" smtClean="0"/>
              <a:t>και αυξάνεται η </a:t>
            </a:r>
            <a:r>
              <a:rPr lang="el-GR" sz="2600" dirty="0"/>
              <a:t>αντίσταση στην </a:t>
            </a:r>
            <a:r>
              <a:rPr lang="el-GR" sz="2600" dirty="0" smtClean="0"/>
              <a:t>έκπτυξή τους</a:t>
            </a:r>
            <a:endParaRPr lang="en-US" sz="2600" dirty="0" smtClean="0"/>
          </a:p>
          <a:p>
            <a:endParaRPr lang="el-GR" sz="2400" dirty="0"/>
          </a:p>
          <a:p>
            <a:r>
              <a:rPr lang="el-GR" sz="2800" b="1" dirty="0" smtClean="0">
                <a:solidFill>
                  <a:srgbClr val="820000"/>
                </a:solidFill>
              </a:rPr>
              <a:t>Μείωση πνευμονικών όγκων και χωρητικοτήτων </a:t>
            </a:r>
            <a:endParaRPr lang="en-US" sz="2800" b="1" dirty="0" smtClean="0">
              <a:solidFill>
                <a:srgbClr val="820000"/>
              </a:solidFill>
            </a:endParaRPr>
          </a:p>
          <a:p>
            <a:endParaRPr lang="el-GR" sz="2400" dirty="0" smtClean="0"/>
          </a:p>
          <a:p>
            <a:r>
              <a:rPr lang="el-GR" sz="2800" b="1" dirty="0" smtClean="0">
                <a:solidFill>
                  <a:srgbClr val="820000"/>
                </a:solidFill>
              </a:rPr>
              <a:t>Αύξηση αναπνευστικού έργου</a:t>
            </a:r>
          </a:p>
          <a:p>
            <a:pPr marL="361950" indent="0">
              <a:buNone/>
            </a:pPr>
            <a:r>
              <a:rPr lang="el-GR" sz="2600" dirty="0" smtClean="0"/>
              <a:t>Με </a:t>
            </a:r>
            <a:r>
              <a:rPr lang="el-GR" sz="2600" dirty="0"/>
              <a:t>την περιοριστική δυσλειτουργία </a:t>
            </a:r>
            <a:r>
              <a:rPr lang="el-GR" sz="2600" dirty="0" smtClean="0"/>
              <a:t>των πνευμόνων, αυξάνεται το έργο της </a:t>
            </a:r>
            <a:r>
              <a:rPr lang="el-GR" sz="2600" dirty="0"/>
              <a:t>αναπνοής </a:t>
            </a:r>
            <a:r>
              <a:rPr lang="el-GR" sz="2600" dirty="0" smtClean="0"/>
              <a:t>προκειμένου να </a:t>
            </a:r>
            <a:r>
              <a:rPr lang="el-GR" sz="2600" dirty="0"/>
              <a:t>υπερνικήσει τη </a:t>
            </a:r>
            <a:r>
              <a:rPr lang="el-GR" sz="2600" dirty="0" smtClean="0"/>
              <a:t>μειωμένη ελαστικότητα των πνευμόνων </a:t>
            </a:r>
            <a:r>
              <a:rPr lang="el-GR" sz="2600" b="1" dirty="0" smtClean="0">
                <a:solidFill>
                  <a:srgbClr val="820000"/>
                </a:solidFill>
              </a:rPr>
              <a:t>→</a:t>
            </a:r>
            <a:r>
              <a:rPr lang="el-GR" sz="2600" dirty="0" smtClean="0"/>
              <a:t> αύξηση της αναπνευστικής συχνότητας</a:t>
            </a:r>
            <a:endParaRPr lang="el-G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 (Scarlata et </a:t>
            </a:r>
            <a:r>
              <a:rPr lang="en-US" dirty="0" smtClean="0">
                <a:latin typeface="Calibri" pitchFamily="34" charset="0"/>
              </a:rPr>
              <a:t>al</a:t>
            </a:r>
            <a:r>
              <a:rPr lang="el-GR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2012 ) </a:t>
            </a:r>
            <a:r>
              <a:rPr lang="el-GR" dirty="0">
                <a:latin typeface="Calibri" pitchFamily="34" charset="0"/>
              </a:rPr>
              <a:t>	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98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79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000" b="1" dirty="0">
                <a:latin typeface="Calibri" pitchFamily="34" charset="0"/>
              </a:rPr>
              <a:t>Αγκυλοποιητική </a:t>
            </a:r>
            <a:r>
              <a:rPr lang="el-GR" sz="4000" b="1" dirty="0" smtClean="0">
                <a:latin typeface="Calibri" pitchFamily="34" charset="0"/>
              </a:rPr>
              <a:t>Σπονδυλαρθρίτιδα-Α.Σ.</a:t>
            </a:r>
            <a:r>
              <a:rPr lang="el-GR" b="0" dirty="0" smtClean="0">
                <a:latin typeface="Calibri" pitchFamily="34" charset="0"/>
              </a:rPr>
              <a:t> </a:t>
            </a:r>
            <a:r>
              <a:rPr lang="el-GR" sz="2700" b="0" dirty="0">
                <a:latin typeface="Calibri" pitchFamily="34" charset="0"/>
              </a:rPr>
              <a:t>(1 από 2)</a:t>
            </a:r>
            <a:endParaRPr lang="el-GR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7088760" cy="37444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9600" dirty="0" smtClean="0"/>
              <a:t>Μειωμένη </a:t>
            </a:r>
            <a:r>
              <a:rPr lang="en-US" sz="9600" dirty="0" smtClean="0"/>
              <a:t>F</a:t>
            </a:r>
            <a:r>
              <a:rPr lang="el-GR" sz="9600" dirty="0" smtClean="0"/>
              <a:t>.</a:t>
            </a:r>
            <a:r>
              <a:rPr lang="en-US" sz="9600" dirty="0" smtClean="0"/>
              <a:t>V</a:t>
            </a:r>
            <a:r>
              <a:rPr lang="el-GR" sz="9600" dirty="0" smtClean="0"/>
              <a:t>.</a:t>
            </a:r>
            <a:r>
              <a:rPr lang="en-US" sz="9600" dirty="0" smtClean="0"/>
              <a:t>C</a:t>
            </a:r>
            <a:r>
              <a:rPr lang="el-GR" sz="9600" dirty="0" smtClean="0"/>
              <a:t>.</a:t>
            </a:r>
            <a:r>
              <a:rPr lang="en-US" sz="9600" dirty="0" smtClean="0"/>
              <a:t>, T</a:t>
            </a:r>
            <a:r>
              <a:rPr lang="el-GR" sz="9600" dirty="0" smtClean="0"/>
              <a:t>.</a:t>
            </a:r>
            <a:r>
              <a:rPr lang="en-US" sz="9600" dirty="0" smtClean="0"/>
              <a:t>L</a:t>
            </a:r>
            <a:r>
              <a:rPr lang="el-GR" sz="9600" dirty="0" smtClean="0"/>
              <a:t>.</a:t>
            </a:r>
            <a:r>
              <a:rPr lang="en-US" sz="9600" dirty="0" smtClean="0"/>
              <a:t>C</a:t>
            </a:r>
            <a:r>
              <a:rPr lang="el-GR" sz="9600" dirty="0" smtClean="0"/>
              <a:t>.</a:t>
            </a:r>
            <a:endParaRPr lang="el-GR" sz="9600" dirty="0"/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9600" dirty="0"/>
              <a:t>Ανισότητα </a:t>
            </a:r>
            <a:r>
              <a:rPr lang="en-US" sz="9600" dirty="0"/>
              <a:t>V/Q</a:t>
            </a:r>
            <a:endParaRPr lang="el-GR" sz="9600" dirty="0"/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9600" dirty="0"/>
              <a:t>Φυσιολογικό διάφραγμα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9600" dirty="0"/>
              <a:t>Φυσιολογικό πνευμονικό </a:t>
            </a:r>
            <a:r>
              <a:rPr lang="el-GR" sz="9600" dirty="0" smtClean="0"/>
              <a:t>παρέγχυμα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9600" dirty="0" smtClean="0"/>
              <a:t>Φυσιολογικές</a:t>
            </a:r>
            <a:r>
              <a:rPr lang="el-GR" sz="9600" dirty="0"/>
              <a:t>: </a:t>
            </a:r>
            <a:r>
              <a:rPr lang="en-US" sz="9600" dirty="0"/>
              <a:t>FEV/FVC% </a:t>
            </a:r>
            <a:r>
              <a:rPr lang="el-GR" sz="9600" dirty="0"/>
              <a:t>κ αντιστάσεις αεραγωγών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9600" dirty="0"/>
              <a:t>Δεν παρατηρείται αναπνευστική ανεπάρκεια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9600" dirty="0"/>
              <a:t>Δύσπνοια μόνο μετά από </a:t>
            </a:r>
            <a:r>
              <a:rPr lang="el-GR" sz="9600" dirty="0" smtClean="0"/>
              <a:t>κόπωση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980727"/>
            <a:ext cx="3080725" cy="3086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65638" y="6082150"/>
            <a:ext cx="143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dirty="0" smtClean="0">
                <a:latin typeface="Calibri" pitchFamily="34" charset="0"/>
              </a:rPr>
              <a:t>(</a:t>
            </a:r>
            <a:r>
              <a:rPr lang="en-US" dirty="0">
                <a:latin typeface="Calibri" pitchFamily="34" charset="0"/>
              </a:rPr>
              <a:t>West, 2004</a:t>
            </a:r>
            <a:r>
              <a:rPr lang="el-GR" dirty="0">
                <a:latin typeface="Calibri" pitchFamily="34" charset="0"/>
              </a:rPr>
              <a:t>)</a:t>
            </a:r>
            <a:r>
              <a:rPr lang="el-GR" dirty="0">
                <a:latin typeface="Calibri" pitchFamily="34" charset="0"/>
                <a:sym typeface="Wingdings 3" pitchFamily="18" charset="2"/>
              </a:rPr>
              <a:t> 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764704"/>
            <a:ext cx="5328592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Προοδευτική αγκύλωση των σπονδυλικών αρθρώσεων κ πλευρών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Μειωμένη κινητικότητα </a:t>
            </a:r>
            <a:r>
              <a:rPr lang="el-GR" sz="2400" dirty="0" smtClean="0">
                <a:latin typeface="+mn-lt"/>
              </a:rPr>
              <a:t>θώρακα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rgbClr val="004A82"/>
              </a:buClr>
              <a:buFont typeface="Wingdings" panose="05000000000000000000" pitchFamily="2" charset="2"/>
              <a:buChar char="§"/>
            </a:pPr>
            <a:r>
              <a:rPr lang="el-GR" sz="2400" dirty="0" smtClean="0">
                <a:latin typeface="+mn-lt"/>
              </a:rPr>
              <a:t>Θώρακας </a:t>
            </a:r>
            <a:r>
              <a:rPr lang="el-GR" sz="2400" dirty="0">
                <a:latin typeface="+mn-lt"/>
              </a:rPr>
              <a:t>σε εισπνευστική θέση</a:t>
            </a:r>
          </a:p>
        </p:txBody>
      </p:sp>
      <p:sp>
        <p:nvSpPr>
          <p:cNvPr id="9" name="7 - Ορθογώνιο"/>
          <p:cNvSpPr/>
          <p:nvPr/>
        </p:nvSpPr>
        <p:spPr>
          <a:xfrm>
            <a:off x="5868143" y="4067434"/>
            <a:ext cx="3098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Ankylosing process</a:t>
            </a:r>
            <a:r>
              <a:rPr lang="en-US" sz="1200" dirty="0" smtClean="0"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Senseiwa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42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Calibri" pitchFamily="34" charset="0"/>
              </a:rPr>
              <a:t>Αγκυλοποιητική </a:t>
            </a:r>
            <a:r>
              <a:rPr lang="el-GR" dirty="0" smtClean="0">
                <a:latin typeface="Calibri" pitchFamily="34" charset="0"/>
              </a:rPr>
              <a:t>Σπονδυλαρθρίτιδα-Α.Σ.</a:t>
            </a:r>
            <a:r>
              <a:rPr lang="el-GR" b="0" dirty="0" smtClean="0">
                <a:latin typeface="Calibri" pitchFamily="34" charset="0"/>
              </a:rPr>
              <a:t> </a:t>
            </a:r>
            <a:r>
              <a:rPr lang="el-GR" sz="2700" b="0" dirty="0" smtClean="0">
                <a:latin typeface="Calibri" pitchFamily="34" charset="0"/>
              </a:rPr>
              <a:t>(2 </a:t>
            </a:r>
            <a:r>
              <a:rPr lang="el-GR" sz="2700" b="0" dirty="0">
                <a:latin typeface="Calibri" pitchFamily="34" charset="0"/>
              </a:rPr>
              <a:t>από 2)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323528" y="980728"/>
            <a:ext cx="4068452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600" b="1" dirty="0" smtClean="0"/>
              <a:t> </a:t>
            </a:r>
            <a:r>
              <a:rPr lang="el-GR" sz="2600" b="1" dirty="0">
                <a:solidFill>
                  <a:srgbClr val="820000"/>
                </a:solidFill>
              </a:rPr>
              <a:t>Το διάφραγμα </a:t>
            </a:r>
          </a:p>
          <a:p>
            <a:r>
              <a:rPr lang="el-GR" sz="2400" dirty="0"/>
              <a:t>Αντισταθμίζει λειτουργικά την ακαμψία του θώρακα</a:t>
            </a:r>
          </a:p>
          <a:p>
            <a:r>
              <a:rPr lang="el-GR" sz="2400" dirty="0"/>
              <a:t>Διατηρεί φυσιολογικούς αναπνευστικούς όγκους</a:t>
            </a:r>
          </a:p>
          <a:p>
            <a:r>
              <a:rPr lang="el-GR" sz="2400" dirty="0"/>
              <a:t>Εμποδίζει την εμφάνιση δύσπνοιας στην ηρεμία</a:t>
            </a:r>
            <a:r>
              <a:rPr lang="en-US" sz="2400" dirty="0"/>
              <a:t>	</a:t>
            </a:r>
            <a:endParaRPr lang="en-US" sz="2400" dirty="0" smtClean="0"/>
          </a:p>
          <a:p>
            <a:pPr marL="354013" indent="0">
              <a:buNone/>
            </a:pPr>
            <a:r>
              <a:rPr lang="en-US" sz="1800" dirty="0" smtClean="0"/>
              <a:t>(West, 2004</a:t>
            </a:r>
            <a:r>
              <a:rPr lang="el-GR" sz="1800" dirty="0" smtClean="0"/>
              <a:t>;</a:t>
            </a:r>
            <a:r>
              <a:rPr lang="en-US" sz="1800" dirty="0" smtClean="0"/>
              <a:t> Pryor </a:t>
            </a:r>
            <a:r>
              <a:rPr lang="en-US" sz="1800" dirty="0"/>
              <a:t>&amp; Prasad, 2002</a:t>
            </a:r>
            <a:r>
              <a:rPr lang="el-GR" sz="1800" dirty="0"/>
              <a:t>; </a:t>
            </a:r>
            <a:r>
              <a:rPr lang="en-US" sz="1800" dirty="0"/>
              <a:t>Hough, </a:t>
            </a:r>
            <a:r>
              <a:rPr lang="en-US" sz="1800" dirty="0" smtClean="0"/>
              <a:t>2001)</a:t>
            </a:r>
            <a:endParaRPr lang="el-GR" sz="1800" dirty="0"/>
          </a:p>
          <a:p>
            <a:pPr>
              <a:buNone/>
            </a:pP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395536" y="465313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Στην </a:t>
            </a:r>
            <a:r>
              <a:rPr lang="el-GR" sz="2400" dirty="0">
                <a:latin typeface="+mn-lt"/>
              </a:rPr>
              <a:t>ύπτια θέση, η συμμετοχή του διαφράγματος </a:t>
            </a:r>
            <a:r>
              <a:rPr lang="el-GR" sz="2400" dirty="0" smtClean="0"/>
              <a:t>στην ήρεμη αναπνοή (</a:t>
            </a:r>
            <a:r>
              <a:rPr lang="en-US" sz="2400" dirty="0" smtClean="0"/>
              <a:t>T.V.</a:t>
            </a:r>
            <a:r>
              <a:rPr lang="el-GR" sz="2400" dirty="0" smtClean="0"/>
              <a:t>) </a:t>
            </a:r>
            <a:r>
              <a:rPr lang="el-GR" sz="2400" dirty="0" smtClean="0">
                <a:latin typeface="+mn-lt"/>
              </a:rPr>
              <a:t>σε </a:t>
            </a:r>
            <a:r>
              <a:rPr lang="el-GR" sz="2400" dirty="0">
                <a:latin typeface="+mn-lt"/>
              </a:rPr>
              <a:t>άτομα με και χωρίς Α.Σ. </a:t>
            </a:r>
            <a:r>
              <a:rPr lang="el-GR" sz="2400" dirty="0" smtClean="0">
                <a:latin typeface="+mn-lt"/>
              </a:rPr>
              <a:t>ήταν  ~ </a:t>
            </a:r>
            <a:r>
              <a:rPr lang="en-US" sz="2400" dirty="0" smtClean="0">
                <a:latin typeface="+mn-lt"/>
              </a:rPr>
              <a:t>84.8% </a:t>
            </a:r>
            <a:r>
              <a:rPr lang="el-GR" sz="2400" dirty="0" smtClean="0">
                <a:latin typeface="+mn-lt"/>
              </a:rPr>
              <a:t>και </a:t>
            </a:r>
          </a:p>
          <a:p>
            <a:r>
              <a:rPr lang="el-GR" sz="2400" dirty="0" smtClean="0">
                <a:latin typeface="+mn-lt"/>
              </a:rPr>
              <a:t>~ </a:t>
            </a:r>
            <a:r>
              <a:rPr lang="en-US" sz="2400" dirty="0" smtClean="0">
                <a:latin typeface="+mn-lt"/>
              </a:rPr>
              <a:t>68.4% </a:t>
            </a:r>
            <a:r>
              <a:rPr lang="el-GR" sz="2400" dirty="0" smtClean="0">
                <a:latin typeface="+mn-lt"/>
              </a:rPr>
              <a:t>αντίστοιχα </a:t>
            </a:r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Josenhans et al.</a:t>
            </a:r>
            <a:r>
              <a:rPr lang="el-GR" sz="2000" dirty="0" smtClean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1971</a:t>
            </a:r>
            <a:r>
              <a:rPr lang="el-GR" sz="2000" dirty="0" smtClean="0">
                <a:latin typeface="+mn-lt"/>
              </a:rPr>
              <a:t>).</a:t>
            </a:r>
            <a:endParaRPr lang="el-GR" sz="2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799"/>
            <a:ext cx="4139952" cy="2180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7 - Ορθογώνιο"/>
          <p:cNvSpPr/>
          <p:nvPr/>
        </p:nvSpPr>
        <p:spPr>
          <a:xfrm>
            <a:off x="5020686" y="3879044"/>
            <a:ext cx="3098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Postural_changes_in_AS (1)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 tooltip="author profile"/>
              </a:rPr>
              <a:t>Dr Elmuhtady M SAID, MRCP,MRCPS,Dip Gast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CC BY-ND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4653136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8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latin typeface="Calibri" pitchFamily="34" charset="0"/>
              </a:rPr>
              <a:t>Αγκυλοποιητική Σπονδυλαρθρίτιδα </a:t>
            </a:r>
            <a:r>
              <a:rPr lang="el-GR" sz="4000" b="1" dirty="0" smtClean="0">
                <a:latin typeface="Calibri" pitchFamily="34" charset="0"/>
              </a:rPr>
              <a:t>Ερευνητική τεκμηρίωση </a:t>
            </a:r>
            <a:r>
              <a:rPr lang="el-GR" sz="3200" b="0" dirty="0" smtClean="0">
                <a:latin typeface="Calibri" pitchFamily="34" charset="0"/>
              </a:rPr>
              <a:t>(1 </a:t>
            </a:r>
            <a:r>
              <a:rPr lang="el-GR" sz="3200" b="0" dirty="0">
                <a:latin typeface="Calibri" pitchFamily="34" charset="0"/>
              </a:rPr>
              <a:t>από 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3732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l-GR" sz="2800" b="1" dirty="0" smtClean="0">
                <a:solidFill>
                  <a:srgbClr val="820000"/>
                </a:solidFill>
              </a:rPr>
              <a:t>Ένα πρόγραμμα Πνευμονικής Αποκατάστασης </a:t>
            </a:r>
            <a:r>
              <a:rPr lang="el-GR" sz="2800" dirty="0" smtClean="0"/>
              <a:t>με κινητοποίηση Σ.Σ, διατάσεις και αναπνευστικές ασκήσεις (αργές, βαθιές αναπνοές-θωρακική έκπτυξη), διάρκειας 6 εβδομάδων, συγκριτικά με τη φυσικοθεραπεία ρουτίνας, βελτίωσε σημαντικά την κινητικότητα, τη δραστηριότητα και την λειτουργική ικανότητα (</a:t>
            </a:r>
            <a:r>
              <a:rPr lang="en-US" sz="1900" dirty="0" smtClean="0"/>
              <a:t>Fernández-de-las-</a:t>
            </a:r>
            <a:r>
              <a:rPr lang="en-US" sz="1900" dirty="0" err="1" smtClean="0"/>
              <a:t>Peñas</a:t>
            </a:r>
            <a:r>
              <a:rPr lang="el-GR" sz="1900" dirty="0" smtClean="0"/>
              <a:t> </a:t>
            </a:r>
            <a:r>
              <a:rPr lang="en-US" sz="1900" dirty="0" smtClean="0"/>
              <a:t>et al.</a:t>
            </a:r>
            <a:r>
              <a:rPr lang="el-GR" sz="1900" dirty="0" smtClean="0"/>
              <a:t>,</a:t>
            </a:r>
            <a:r>
              <a:rPr lang="en-US" sz="1900" dirty="0" smtClean="0"/>
              <a:t> 2005</a:t>
            </a:r>
            <a:r>
              <a:rPr lang="el-GR" sz="1900" dirty="0" smtClean="0"/>
              <a:t>)</a:t>
            </a:r>
            <a:endParaRPr lang="en-US" sz="1900" dirty="0" smtClean="0"/>
          </a:p>
          <a:p>
            <a:pPr>
              <a:lnSpc>
                <a:spcPct val="120000"/>
              </a:lnSpc>
            </a:pPr>
            <a:r>
              <a:rPr lang="el-GR" sz="2800" b="1" dirty="0" smtClean="0">
                <a:solidFill>
                  <a:srgbClr val="820000"/>
                </a:solidFill>
              </a:rPr>
              <a:t>Ένα πρόγραμμα πνευμονικής αποκατάστασης στο σπίτι</a:t>
            </a:r>
            <a:r>
              <a:rPr lang="el-GR" sz="2800" dirty="0" smtClean="0"/>
              <a:t>, για 6 εβδομάδες ,με αναπνευστικές ασκήσεις (αργές ,βαθιές αναπνοές-θωρακική έκπτυξη) και ασκήσεις άνω-κάτω άκρων βελτίωσε σημαντικά τη θωρακική έκπτυξη, την </a:t>
            </a:r>
            <a:r>
              <a:rPr lang="en-US" sz="2800" dirty="0" smtClean="0"/>
              <a:t>Pimax</a:t>
            </a:r>
            <a:r>
              <a:rPr lang="el-GR" sz="2800" dirty="0" smtClean="0"/>
              <a:t>, την </a:t>
            </a:r>
            <a:r>
              <a:rPr lang="en-US" sz="2800" dirty="0" smtClean="0"/>
              <a:t>PEmax</a:t>
            </a:r>
            <a:r>
              <a:rPr lang="el-GR" sz="2800" dirty="0" smtClean="0"/>
              <a:t> και τη λειτουργικότητα , χωρίς σημαντική βελτίωση της αντοχής </a:t>
            </a:r>
            <a:r>
              <a:rPr lang="en-US" sz="1900" dirty="0" smtClean="0"/>
              <a:t>(Ozgur et al.</a:t>
            </a:r>
            <a:r>
              <a:rPr lang="el-GR" sz="1900" dirty="0" smtClean="0"/>
              <a:t>,</a:t>
            </a:r>
            <a:r>
              <a:rPr lang="en-US" sz="1900" dirty="0" smtClean="0"/>
              <a:t> 2009)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30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96144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l-GR" sz="4400" dirty="0" smtClean="0">
                <a:latin typeface="Calibri" pitchFamily="34" charset="0"/>
              </a:rPr>
              <a:t>Αγκυλοποιητική Σπονδυλαρθρίτιδα Ερευνητική τεκμηρίωση </a:t>
            </a:r>
            <a:r>
              <a:rPr lang="el-GR" sz="3600" b="0" dirty="0">
                <a:latin typeface="Calibri" pitchFamily="34" charset="0"/>
              </a:rPr>
              <a:t>(2 από 2)</a:t>
            </a:r>
            <a:endParaRPr lang="el-GR" sz="2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l-GR" dirty="0" smtClean="0"/>
          </a:p>
          <a:p>
            <a:r>
              <a:rPr lang="el-GR" sz="2400" b="1" dirty="0" smtClean="0">
                <a:solidFill>
                  <a:srgbClr val="820000"/>
                </a:solidFill>
              </a:rPr>
              <a:t>Ένα πρόγραμμα Πνευμονικής Αποκατάστασης, </a:t>
            </a:r>
            <a:r>
              <a:rPr lang="el-GR" sz="2400" dirty="0" smtClean="0"/>
              <a:t>με αερόβια άσκηση, διατάσεις και αναπνευστικές ασκήσεις για </a:t>
            </a:r>
            <a:r>
              <a:rPr lang="en-US" sz="2400" dirty="0" smtClean="0"/>
              <a:t>3 </a:t>
            </a:r>
            <a:r>
              <a:rPr lang="el-GR" sz="2400" dirty="0" smtClean="0"/>
              <a:t>μήνες, συγκριτικά με απλή ιατρική παρακολούθηση, έδειξε σημαντική αύξηση στη θωρακική έκπτυξη, στην κινητοποίηση της Σ.Σ. και στη Ζ.Χ. </a:t>
            </a:r>
            <a:r>
              <a:rPr lang="el-GR" sz="1600" dirty="0" smtClean="0"/>
              <a:t>(</a:t>
            </a:r>
            <a:r>
              <a:rPr lang="en-US" sz="1600" dirty="0" smtClean="0"/>
              <a:t>Ince et al., 2006</a:t>
            </a:r>
            <a:r>
              <a:rPr lang="el-GR" sz="1600" dirty="0" smtClean="0"/>
              <a:t>)</a:t>
            </a:r>
            <a:endParaRPr lang="el-GR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20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Νοσογόνος Παχυσαρκία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9600" b="1" dirty="0"/>
              <a:t>Η παχυσαρκία αποτελεί σημαντικό φορτίο για το </a:t>
            </a:r>
            <a:r>
              <a:rPr lang="el-GR" sz="9600" b="1" dirty="0" smtClean="0"/>
              <a:t>αναπνευστικό</a:t>
            </a:r>
          </a:p>
          <a:p>
            <a:pPr>
              <a:buNone/>
            </a:pPr>
            <a:r>
              <a:rPr lang="el-GR" sz="9600" b="1" dirty="0" smtClean="0"/>
              <a:t>σύστημα, </a:t>
            </a:r>
            <a:r>
              <a:rPr lang="el-GR" sz="9600" b="1" dirty="0"/>
              <a:t>αφού </a:t>
            </a:r>
            <a:r>
              <a:rPr lang="el-GR" sz="9600" b="1" dirty="0" smtClean="0"/>
              <a:t>επηρεάζει</a:t>
            </a:r>
            <a:r>
              <a:rPr lang="en-US" sz="9600" b="1" dirty="0" smtClean="0"/>
              <a:t>:</a:t>
            </a:r>
          </a:p>
          <a:p>
            <a:pPr>
              <a:buNone/>
            </a:pPr>
            <a:endParaRPr lang="el-GR" sz="9600" b="1" dirty="0" smtClean="0"/>
          </a:p>
          <a:p>
            <a:pPr>
              <a:buNone/>
            </a:pPr>
            <a:endParaRPr lang="el-GR" sz="9600" b="1" dirty="0" smtClean="0"/>
          </a:p>
          <a:p>
            <a:pPr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9600" dirty="0" smtClean="0"/>
              <a:t>Αναπνεόμενους όγκους</a:t>
            </a:r>
          </a:p>
          <a:p>
            <a:pPr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9600" dirty="0" smtClean="0"/>
              <a:t>Λειτουργία </a:t>
            </a:r>
            <a:r>
              <a:rPr lang="el-GR" sz="9600" dirty="0"/>
              <a:t>αναπνευστικών </a:t>
            </a:r>
            <a:r>
              <a:rPr lang="el-GR" sz="9600" dirty="0" smtClean="0"/>
              <a:t>μυών</a:t>
            </a:r>
          </a:p>
          <a:p>
            <a:pPr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9600" dirty="0" smtClean="0"/>
              <a:t>Έργο </a:t>
            </a:r>
            <a:r>
              <a:rPr lang="el-GR" sz="9600" dirty="0"/>
              <a:t>της </a:t>
            </a:r>
            <a:r>
              <a:rPr lang="el-GR" sz="9600" dirty="0" smtClean="0"/>
              <a:t>αναπνοής</a:t>
            </a:r>
          </a:p>
          <a:p>
            <a:pPr>
              <a:buClr>
                <a:srgbClr val="004A82"/>
              </a:buClr>
              <a:buFont typeface="Wingdings" panose="05000000000000000000" pitchFamily="2" charset="2"/>
              <a:buChar char="q"/>
            </a:pPr>
            <a:r>
              <a:rPr lang="el-GR" sz="9600" dirty="0"/>
              <a:t>Ρ</a:t>
            </a:r>
            <a:r>
              <a:rPr lang="el-GR" sz="9600" dirty="0" smtClean="0"/>
              <a:t>ύθμιση </a:t>
            </a:r>
            <a:r>
              <a:rPr lang="el-GR" sz="9600" dirty="0"/>
              <a:t>του </a:t>
            </a:r>
            <a:r>
              <a:rPr lang="el-GR" sz="9600" dirty="0" smtClean="0"/>
              <a:t>αερισμού</a:t>
            </a:r>
          </a:p>
          <a:p>
            <a:pPr>
              <a:buNone/>
            </a:pPr>
            <a:endParaRPr lang="el-GR" sz="9600" b="1" dirty="0" smtClean="0"/>
          </a:p>
          <a:p>
            <a:pPr marL="0" indent="0">
              <a:buNone/>
            </a:pPr>
            <a:endParaRPr lang="el-GR" sz="8000" dirty="0"/>
          </a:p>
          <a:p>
            <a:pPr marL="0" indent="0" algn="r">
              <a:buNone/>
            </a:pPr>
            <a:r>
              <a:rPr lang="en-US" sz="4900" dirty="0" smtClean="0"/>
              <a:t>	</a:t>
            </a:r>
            <a:r>
              <a:rPr lang="el-GR" sz="7200" dirty="0" smtClean="0"/>
              <a:t>(</a:t>
            </a:r>
            <a:r>
              <a:rPr lang="en-US" sz="7200" dirty="0" smtClean="0"/>
              <a:t>Zammit et al., 2010)</a:t>
            </a:r>
            <a:endParaRPr lang="el-GR" sz="7200" dirty="0" smtClean="0"/>
          </a:p>
          <a:p>
            <a:pPr marL="0" indent="0">
              <a:buNone/>
            </a:pPr>
            <a:r>
              <a:rPr lang="el-GR" sz="6400" dirty="0" smtClean="0"/>
              <a:t>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l-GR" sz="4900" dirty="0" smtClean="0"/>
              <a:t>                                                                                                                </a:t>
            </a:r>
            <a:endParaRPr lang="en-US" sz="4900" dirty="0"/>
          </a:p>
          <a:p>
            <a:pPr marL="0" indent="0">
              <a:buNone/>
            </a:pPr>
            <a:r>
              <a:rPr lang="el-GR" sz="6400" dirty="0" smtClean="0"/>
              <a:t>                                                                                                                                                      </a:t>
            </a:r>
            <a:endParaRPr lang="el-GR" sz="6400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348880"/>
            <a:ext cx="2171700" cy="21050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91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latin typeface="Calibri" pitchFamily="34" charset="0"/>
              </a:rPr>
              <a:t>7</a:t>
            </a:r>
            <a:r>
              <a:rPr lang="el-GR" sz="4000" b="1" dirty="0" smtClean="0">
                <a:latin typeface="Calibri" pitchFamily="34" charset="0"/>
              </a:rPr>
              <a:t>. Νευρομυ</a:t>
            </a:r>
            <a:r>
              <a:rPr lang="el-GR" dirty="0" smtClean="0">
                <a:latin typeface="Calibri" pitchFamily="34" charset="0"/>
              </a:rPr>
              <a:t>ϊ</a:t>
            </a:r>
            <a:r>
              <a:rPr lang="el-GR" sz="4000" b="1" dirty="0" smtClean="0">
                <a:latin typeface="Calibri" pitchFamily="34" charset="0"/>
              </a:rPr>
              <a:t>κές Διαταραχές </a:t>
            </a:r>
            <a:r>
              <a:rPr lang="el-GR" sz="3200" b="0" dirty="0">
                <a:latin typeface="Calibri" pitchFamily="34" charset="0"/>
              </a:rPr>
              <a:t>(1 από 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5283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l-GR" sz="2600" b="1" dirty="0">
                <a:solidFill>
                  <a:srgbClr val="820000"/>
                </a:solidFill>
                <a:latin typeface="Calibri" pitchFamily="34" charset="0"/>
              </a:rPr>
              <a:t>Παθήσεις οι οποίες προσβάλλουν τους μυς της αναπνοής </a:t>
            </a:r>
            <a:endParaRPr lang="en-US" sz="2600" b="1" dirty="0" smtClean="0">
              <a:solidFill>
                <a:srgbClr val="820000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l-GR" sz="2600" b="1" dirty="0" smtClean="0">
                <a:solidFill>
                  <a:srgbClr val="820000"/>
                </a:solidFill>
                <a:latin typeface="Calibri" pitchFamily="34" charset="0"/>
              </a:rPr>
              <a:t>ή </a:t>
            </a:r>
            <a:r>
              <a:rPr lang="el-GR" sz="2600" b="1" dirty="0">
                <a:solidFill>
                  <a:srgbClr val="820000"/>
                </a:solidFill>
                <a:latin typeface="Calibri" pitchFamily="34" charset="0"/>
              </a:rPr>
              <a:t>τη </a:t>
            </a:r>
            <a:r>
              <a:rPr lang="el-GR" sz="2600" b="1" dirty="0" smtClean="0">
                <a:solidFill>
                  <a:srgbClr val="820000"/>
                </a:solidFill>
                <a:latin typeface="Calibri" pitchFamily="34" charset="0"/>
              </a:rPr>
              <a:t>νεύρωσή τους: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>
                <a:latin typeface="Calibri" pitchFamily="34" charset="0"/>
              </a:rPr>
              <a:t>Πολυομυελίτιδα</a:t>
            </a:r>
            <a:endParaRPr lang="el-GR" sz="2400" dirty="0">
              <a:latin typeface="Calibri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>
                <a:latin typeface="Calibri" pitchFamily="34" charset="0"/>
              </a:rPr>
              <a:t>Σύνδρομο </a:t>
            </a:r>
            <a:r>
              <a:rPr lang="en-US" sz="2400" dirty="0" smtClean="0">
                <a:latin typeface="Calibri" pitchFamily="34" charset="0"/>
              </a:rPr>
              <a:t>Guilain-Barré</a:t>
            </a:r>
            <a:endParaRPr lang="el-GR" sz="2400" dirty="0">
              <a:latin typeface="Calibri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>
                <a:latin typeface="Calibri" pitchFamily="34" charset="0"/>
              </a:rPr>
              <a:t>Πλάγια </a:t>
            </a:r>
            <a:r>
              <a:rPr lang="el-GR" sz="2400" dirty="0">
                <a:latin typeface="Calibri" pitchFamily="34" charset="0"/>
              </a:rPr>
              <a:t>μυατροφική </a:t>
            </a:r>
            <a:r>
              <a:rPr lang="el-GR" sz="2400" dirty="0" smtClean="0">
                <a:latin typeface="Calibri" pitchFamily="34" charset="0"/>
              </a:rPr>
              <a:t>σκλήρυνση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>
                <a:latin typeface="Calibri" pitchFamily="34" charset="0"/>
              </a:rPr>
              <a:t>Μυασθένεια </a:t>
            </a:r>
            <a:r>
              <a:rPr lang="en-US" sz="2400" dirty="0" smtClean="0">
                <a:latin typeface="Calibri" pitchFamily="34" charset="0"/>
              </a:rPr>
              <a:t>Gravis</a:t>
            </a:r>
            <a:endParaRPr lang="el-GR" sz="2400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>
                <a:latin typeface="Calibri" pitchFamily="34" charset="0"/>
              </a:rPr>
              <a:t>Μυϊκές </a:t>
            </a:r>
            <a:r>
              <a:rPr lang="el-GR" sz="2400" dirty="0">
                <a:latin typeface="Calibri" pitchFamily="34" charset="0"/>
              </a:rPr>
              <a:t>δυστροφίες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endParaRPr lang="el-GR" b="1" dirty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448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dirty="0">
                <a:latin typeface="Calibri" pitchFamily="34" charset="0"/>
              </a:rPr>
              <a:t> (</a:t>
            </a:r>
            <a:r>
              <a:rPr lang="en-US" dirty="0">
                <a:latin typeface="Calibri" pitchFamily="34" charset="0"/>
              </a:rPr>
              <a:t>West, 2004</a:t>
            </a:r>
            <a:r>
              <a:rPr lang="el-GR" dirty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01" y="2120935"/>
            <a:ext cx="2515106" cy="1855589"/>
          </a:xfrm>
          <a:prstGeom prst="snip2DiagRect">
            <a:avLst>
              <a:gd name="adj1" fmla="val 0"/>
              <a:gd name="adj2" fmla="val 100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008" y="3849128"/>
            <a:ext cx="2497317" cy="2697103"/>
          </a:xfrm>
          <a:prstGeom prst="snip2DiagRect">
            <a:avLst>
              <a:gd name="adj1" fmla="val 0"/>
              <a:gd name="adj2" fmla="val 885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7 - Ορθογώνιο"/>
          <p:cNvSpPr/>
          <p:nvPr/>
        </p:nvSpPr>
        <p:spPr>
          <a:xfrm>
            <a:off x="3770008" y="6589698"/>
            <a:ext cx="2602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childrenshospital.org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1" name="7 - Ορθογώνιο"/>
          <p:cNvSpPr/>
          <p:nvPr/>
        </p:nvSpPr>
        <p:spPr>
          <a:xfrm>
            <a:off x="6100358" y="4011615"/>
            <a:ext cx="2602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gardenrain.wordpress.com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02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alibri" pitchFamily="34" charset="0"/>
              </a:rPr>
              <a:t>7. </a:t>
            </a:r>
            <a:r>
              <a:rPr lang="el-GR" dirty="0" smtClean="0">
                <a:latin typeface="Calibri" pitchFamily="34" charset="0"/>
              </a:rPr>
              <a:t>Νευρομυϊκές Διαταραχές </a:t>
            </a:r>
            <a:r>
              <a:rPr lang="el-GR" sz="3200" b="0" dirty="0" smtClean="0">
                <a:latin typeface="Calibri" pitchFamily="34" charset="0"/>
              </a:rPr>
              <a:t>(2 </a:t>
            </a:r>
            <a:r>
              <a:rPr lang="el-GR" sz="3200" b="0" dirty="0">
                <a:latin typeface="Calibri" pitchFamily="34" charset="0"/>
              </a:rPr>
              <a:t>από 2)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l-GR" sz="2600" dirty="0"/>
              <a:t>Νοσήματα που έχουν σχέση με τις κατιούσες νωτιαίες δέσμες</a:t>
            </a:r>
          </a:p>
          <a:p>
            <a:pPr marL="719138" indent="-3651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b="1" dirty="0" smtClean="0">
                <a:solidFill>
                  <a:srgbClr val="820000"/>
                </a:solidFill>
              </a:rPr>
              <a:t>Τραύματα</a:t>
            </a:r>
            <a:r>
              <a:rPr lang="el-GR" sz="2400" b="1" dirty="0">
                <a:solidFill>
                  <a:srgbClr val="820000"/>
                </a:solidFill>
              </a:rPr>
              <a:t>, απομυελίνωση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l-GR" sz="2600" dirty="0" smtClean="0"/>
              <a:t>Νοσήματα </a:t>
            </a:r>
            <a:r>
              <a:rPr lang="el-GR" sz="2600" dirty="0"/>
              <a:t>που έχουν σχέση με τον κατώτερο κινητικό νευρώνα</a:t>
            </a:r>
          </a:p>
          <a:p>
            <a:pPr marL="719138" indent="-3651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b="1" dirty="0" smtClean="0">
                <a:solidFill>
                  <a:srgbClr val="820000"/>
                </a:solidFill>
              </a:rPr>
              <a:t>Νοσήματα </a:t>
            </a:r>
            <a:r>
              <a:rPr lang="el-GR" sz="2400" b="1" dirty="0">
                <a:solidFill>
                  <a:srgbClr val="820000"/>
                </a:solidFill>
              </a:rPr>
              <a:t>των κινητικών 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πυρήνων στο </a:t>
            </a:r>
            <a:r>
              <a:rPr lang="el-GR" sz="2400" b="1" dirty="0" smtClean="0">
                <a:solidFill>
                  <a:srgbClr val="820000"/>
                </a:solidFill>
              </a:rPr>
              <a:t>Ν. Μ.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l-GR" sz="2600" dirty="0" smtClean="0"/>
              <a:t>Νοσήματα των περιφερικών νεύρων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l-GR" sz="2600" dirty="0" smtClean="0"/>
              <a:t>Νοσήματα </a:t>
            </a:r>
            <a:r>
              <a:rPr lang="el-GR" sz="2600" dirty="0"/>
              <a:t>της </a:t>
            </a:r>
            <a:r>
              <a:rPr lang="el-GR" sz="2600" dirty="0" smtClean="0"/>
              <a:t>νευρομυϊκής </a:t>
            </a:r>
            <a:r>
              <a:rPr lang="el-GR" sz="2600" dirty="0"/>
              <a:t>σύναψης </a:t>
            </a:r>
          </a:p>
          <a:p>
            <a:pPr marL="719138" indent="-3651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b="1" dirty="0" smtClean="0">
                <a:solidFill>
                  <a:srgbClr val="820000"/>
                </a:solidFill>
              </a:rPr>
              <a:t>Βαριά μυασθένεια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l-GR" sz="2600" dirty="0" smtClean="0"/>
              <a:t>Νοσήματα των μυών                                                              </a:t>
            </a:r>
            <a:endParaRPr lang="el-GR" sz="26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1448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dirty="0">
                <a:latin typeface="Calibri" pitchFamily="34" charset="0"/>
              </a:rPr>
              <a:t> (</a:t>
            </a:r>
            <a:r>
              <a:rPr lang="en-US" dirty="0">
                <a:latin typeface="Calibri" pitchFamily="34" charset="0"/>
              </a:rPr>
              <a:t>West, 2004</a:t>
            </a:r>
            <a:r>
              <a:rPr lang="el-GR" dirty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Συμπτώματα </a:t>
            </a:r>
            <a:r>
              <a:rPr lang="el-GR" sz="3600" dirty="0" smtClean="0">
                <a:latin typeface="Calibri" pitchFamily="34" charset="0"/>
              </a:rPr>
              <a:t>Νευρομυϊκών</a:t>
            </a:r>
            <a:r>
              <a:rPr lang="el-GR" sz="3600" b="1" dirty="0" smtClean="0">
                <a:latin typeface="+mn-lt"/>
              </a:rPr>
              <a:t> Διαταραχών</a:t>
            </a:r>
            <a:endParaRPr lang="el-GR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1340768"/>
            <a:ext cx="8229600" cy="1512168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l-GR" sz="2600" b="1" dirty="0" smtClean="0">
                <a:solidFill>
                  <a:srgbClr val="820000"/>
                </a:solidFill>
              </a:rPr>
              <a:t>Κόπωση</a:t>
            </a:r>
            <a:r>
              <a:rPr lang="el-GR" sz="2600" b="1" dirty="0" smtClean="0"/>
              <a:t> </a:t>
            </a:r>
            <a:r>
              <a:rPr lang="el-GR" sz="2600" dirty="0" smtClean="0"/>
              <a:t>αναπνευστικών – περιφερικών μυών</a:t>
            </a:r>
          </a:p>
          <a:p>
            <a:pPr>
              <a:buClr>
                <a:schemeClr val="tx1"/>
              </a:buClr>
              <a:buNone/>
            </a:pPr>
            <a:endParaRPr lang="el-GR" sz="2600" dirty="0" smtClean="0"/>
          </a:p>
          <a:p>
            <a:pPr>
              <a:buFont typeface="Wingdings" pitchFamily="2" charset="2"/>
              <a:buChar char="§"/>
            </a:pPr>
            <a:r>
              <a:rPr lang="el-GR" sz="2600" dirty="0" smtClean="0"/>
              <a:t>Χαμηλή ποιότητα ζωής </a:t>
            </a:r>
            <a:endParaRPr lang="en-US" sz="2600" dirty="0" smtClean="0"/>
          </a:p>
          <a:p>
            <a:pPr>
              <a:buNone/>
            </a:pPr>
            <a:r>
              <a:rPr lang="el-GR" sz="2400" b="1" dirty="0" smtClean="0"/>
              <a:t> </a:t>
            </a:r>
            <a:endParaRPr lang="el-GR" sz="2400" b="1" dirty="0"/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448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dirty="0">
                <a:latin typeface="Calibri" pitchFamily="34" charset="0"/>
              </a:rPr>
              <a:t> (</a:t>
            </a:r>
            <a:r>
              <a:rPr lang="en-US" dirty="0">
                <a:latin typeface="Calibri" pitchFamily="34" charset="0"/>
              </a:rPr>
              <a:t>West, 2004</a:t>
            </a:r>
            <a:r>
              <a:rPr lang="el-GR" dirty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3212976"/>
            <a:ext cx="7920880" cy="830997"/>
          </a:xfrm>
          <a:prstGeom prst="rect">
            <a:avLst/>
          </a:prstGeom>
          <a:ln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400" b="1" dirty="0">
                <a:latin typeface="+mn-lt"/>
              </a:rPr>
              <a:t>Σοβαρότερες είναι οι</a:t>
            </a:r>
            <a:r>
              <a:rPr lang="en-US" sz="2400" b="1" dirty="0">
                <a:latin typeface="+mn-lt"/>
              </a:rPr>
              <a:t> </a:t>
            </a:r>
            <a:r>
              <a:rPr lang="el-GR" sz="2400" b="1" dirty="0">
                <a:latin typeface="+mn-lt"/>
              </a:rPr>
              <a:t>διαταραχές στους εισπνευστικούς </a:t>
            </a:r>
            <a:r>
              <a:rPr lang="el-GR" sz="2400" b="1" dirty="0" smtClean="0">
                <a:latin typeface="+mn-lt"/>
              </a:rPr>
              <a:t>μυς </a:t>
            </a:r>
            <a:r>
              <a:rPr lang="el-GR" sz="2400" b="1" dirty="0">
                <a:latin typeface="+mn-lt"/>
              </a:rPr>
              <a:t>και </a:t>
            </a:r>
            <a:r>
              <a:rPr lang="el-GR" sz="2400" b="1" dirty="0" smtClean="0">
                <a:latin typeface="+mn-lt"/>
              </a:rPr>
              <a:t>κυρίως </a:t>
            </a:r>
            <a:r>
              <a:rPr lang="el-GR" sz="2400" b="1" dirty="0">
                <a:latin typeface="+mn-lt"/>
              </a:rPr>
              <a:t>στο διάφραγμα </a:t>
            </a:r>
          </a:p>
        </p:txBody>
      </p:sp>
    </p:spTree>
    <p:extLst>
      <p:ext uri="{BB962C8B-B14F-4D97-AF65-F5344CB8AC3E}">
        <p14:creationId xmlns:p14="http://schemas.microsoft.com/office/powerpoint/2010/main" val="39332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l-GR" sz="3600" b="1" dirty="0" smtClean="0">
                <a:latin typeface="Calibri" pitchFamily="34" charset="0"/>
              </a:rPr>
              <a:t>Πνευμονική λειτουργία στις Νευρομυϊκές </a:t>
            </a:r>
            <a:r>
              <a:rPr lang="el-GR" sz="3600" b="1" dirty="0">
                <a:latin typeface="Calibri" pitchFamily="34" charset="0"/>
              </a:rPr>
              <a:t>Διαταραχές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sz="9600" dirty="0"/>
              <a:t>Μειωμένες </a:t>
            </a:r>
            <a:r>
              <a:rPr lang="en-US" sz="9600" dirty="0" smtClean="0"/>
              <a:t>F</a:t>
            </a:r>
            <a:r>
              <a:rPr lang="el-GR" sz="9600" dirty="0" smtClean="0"/>
              <a:t>.</a:t>
            </a:r>
            <a:r>
              <a:rPr lang="en-US" sz="9600" dirty="0" smtClean="0"/>
              <a:t>V</a:t>
            </a:r>
            <a:r>
              <a:rPr lang="el-GR" sz="9600" dirty="0" smtClean="0"/>
              <a:t>.</a:t>
            </a:r>
            <a:r>
              <a:rPr lang="en-US" sz="9600" dirty="0" smtClean="0"/>
              <a:t>C</a:t>
            </a:r>
            <a:r>
              <a:rPr lang="en-US" sz="9600" dirty="0"/>
              <a:t>, </a:t>
            </a:r>
            <a:r>
              <a:rPr lang="en-US" sz="9600" dirty="0" smtClean="0"/>
              <a:t>T</a:t>
            </a:r>
            <a:r>
              <a:rPr lang="el-GR" sz="9600" dirty="0" smtClean="0"/>
              <a:t>.</a:t>
            </a:r>
            <a:r>
              <a:rPr lang="en-US" sz="9600" dirty="0" smtClean="0"/>
              <a:t>L</a:t>
            </a:r>
            <a:r>
              <a:rPr lang="el-GR" sz="9600" dirty="0" smtClean="0"/>
              <a:t>.</a:t>
            </a:r>
            <a:r>
              <a:rPr lang="en-US" sz="9600" dirty="0" smtClean="0"/>
              <a:t>C</a:t>
            </a:r>
            <a:r>
              <a:rPr lang="en-US" sz="9600" dirty="0"/>
              <a:t>, </a:t>
            </a:r>
            <a:r>
              <a:rPr lang="en-US" sz="9600" dirty="0" smtClean="0"/>
              <a:t>F</a:t>
            </a:r>
            <a:r>
              <a:rPr lang="el-GR" sz="9600" dirty="0" smtClean="0"/>
              <a:t>.</a:t>
            </a:r>
            <a:r>
              <a:rPr lang="en-US" sz="9600" dirty="0" smtClean="0"/>
              <a:t>E</a:t>
            </a:r>
            <a:r>
              <a:rPr lang="el-GR" sz="9600" dirty="0" smtClean="0"/>
              <a:t>.</a:t>
            </a:r>
            <a:r>
              <a:rPr lang="en-US" sz="9600" dirty="0" smtClean="0"/>
              <a:t>V1</a:t>
            </a:r>
            <a:r>
              <a:rPr lang="en-US" sz="9600" dirty="0"/>
              <a:t>, </a:t>
            </a:r>
            <a:r>
              <a:rPr lang="en-US" sz="9600" dirty="0" smtClean="0"/>
              <a:t>I.C.</a:t>
            </a:r>
            <a:endParaRPr lang="el-GR" sz="9600" dirty="0" smtClean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sz="9600" dirty="0" smtClean="0"/>
              <a:t>Εγκατάσταση της δύσπνοιας όταν </a:t>
            </a:r>
            <a:r>
              <a:rPr lang="el-GR" sz="9600" dirty="0"/>
              <a:t>προσβληθεί το </a:t>
            </a:r>
            <a:r>
              <a:rPr lang="el-GR" sz="9600" dirty="0" smtClean="0"/>
              <a:t>διάφραγμα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sz="9600" dirty="0" smtClean="0"/>
              <a:t>Κατάληξη: η </a:t>
            </a:r>
            <a:r>
              <a:rPr lang="el-GR" sz="9600" dirty="0"/>
              <a:t>αναπνευστική </a:t>
            </a:r>
            <a:r>
              <a:rPr lang="el-GR" sz="9600" dirty="0" smtClean="0"/>
              <a:t>ανεπάρκεια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l-GR" sz="9600" dirty="0" smtClean="0"/>
              <a:t>Υποαερισμός </a:t>
            </a:r>
            <a:r>
              <a:rPr lang="el-GR" sz="9600" dirty="0"/>
              <a:t>(υποξυγοναιμία, υπερκαπνία</a:t>
            </a:r>
            <a:r>
              <a:rPr lang="el-GR" sz="9600" dirty="0" smtClean="0"/>
              <a:t>)</a:t>
            </a:r>
            <a:endParaRPr lang="el-GR" sz="9600" dirty="0"/>
          </a:p>
          <a:p>
            <a:pPr marL="0" indent="0">
              <a:buNone/>
            </a:pPr>
            <a:endParaRPr lang="el-GR" sz="9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9600" b="1" dirty="0" smtClean="0">
                <a:solidFill>
                  <a:srgbClr val="820000"/>
                </a:solidFill>
              </a:rPr>
              <a:t>Σε </a:t>
            </a:r>
            <a:r>
              <a:rPr lang="el-GR" sz="9600" b="1" dirty="0">
                <a:solidFill>
                  <a:srgbClr val="820000"/>
                </a:solidFill>
              </a:rPr>
              <a:t>παράλυση του διαφράγματος:</a:t>
            </a:r>
          </a:p>
          <a:p>
            <a:pPr>
              <a:lnSpc>
                <a:spcPct val="12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l-GR" sz="9600" dirty="0"/>
              <a:t>Παράδοξη </a:t>
            </a:r>
            <a:r>
              <a:rPr lang="el-GR" sz="9600" dirty="0" smtClean="0"/>
              <a:t>αναπνοή</a:t>
            </a:r>
          </a:p>
          <a:p>
            <a:pPr>
              <a:lnSpc>
                <a:spcPct val="12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l-GR" sz="9600" dirty="0" smtClean="0"/>
              <a:t>Υποξυγοναιμία</a:t>
            </a:r>
            <a:endParaRPr lang="el-GR" sz="9600" dirty="0"/>
          </a:p>
          <a:p>
            <a:pPr>
              <a:lnSpc>
                <a:spcPct val="12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l-GR" sz="9600" dirty="0" smtClean="0"/>
              <a:t>Υπερκαπνία</a:t>
            </a:r>
            <a:endParaRPr lang="el-GR" sz="9600" dirty="0"/>
          </a:p>
          <a:p>
            <a:pPr>
              <a:lnSpc>
                <a:spcPct val="12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l-GR" sz="9600" dirty="0" smtClean="0"/>
              <a:t>Δύσπνοια</a:t>
            </a:r>
            <a:endParaRPr lang="el-GR" sz="9600" dirty="0"/>
          </a:p>
          <a:p>
            <a:pPr>
              <a:lnSpc>
                <a:spcPct val="12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l-GR" sz="9600" dirty="0" smtClean="0"/>
              <a:t>Αναπνευστική οξέωση</a:t>
            </a:r>
            <a:r>
              <a:rPr lang="en-US" sz="9600" dirty="0" smtClean="0"/>
              <a:t>			</a:t>
            </a:r>
            <a:endParaRPr lang="el-GR" sz="6000" dirty="0"/>
          </a:p>
          <a:p>
            <a:pPr marL="0" indent="0">
              <a:buNone/>
            </a:pPr>
            <a:r>
              <a:rPr lang="el-GR" sz="6400" dirty="0"/>
              <a:t> </a:t>
            </a:r>
            <a:r>
              <a:rPr lang="el-GR" sz="6400" dirty="0" smtClean="0"/>
              <a:t>                                                                                                                                                      </a:t>
            </a:r>
            <a:endParaRPr lang="el-GR" sz="64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448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dirty="0">
                <a:latin typeface="Calibri" pitchFamily="34" charset="0"/>
              </a:rPr>
              <a:t> (</a:t>
            </a:r>
            <a:r>
              <a:rPr lang="en-US" dirty="0">
                <a:latin typeface="Calibri" pitchFamily="34" charset="0"/>
              </a:rPr>
              <a:t>West, 2004</a:t>
            </a:r>
            <a:r>
              <a:rPr lang="el-GR" dirty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3356992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96"/>
            <a:ext cx="9144000" cy="1368152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l-GR" sz="3200" b="1" dirty="0" smtClean="0">
                <a:latin typeface="Calibri" pitchFamily="34" charset="0"/>
              </a:rPr>
              <a:t>Αναπνευστική φυσικοθεραπεία-Αναπνευστική Αποκατάσταση σε Νευρομυϊκές </a:t>
            </a:r>
            <a:r>
              <a:rPr lang="el-GR" sz="3200" b="1" dirty="0">
                <a:latin typeface="Calibri" pitchFamily="34" charset="0"/>
              </a:rPr>
              <a:t>Διαταραχές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Φ/Θ 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στόχοι:</a:t>
            </a:r>
          </a:p>
          <a:p>
            <a:pPr>
              <a:buFont typeface="Wingdings" pitchFamily="2" charset="2"/>
              <a:buChar char="q"/>
            </a:pPr>
            <a:r>
              <a:rPr lang="el-GR" sz="2300" dirty="0" smtClean="0">
                <a:latin typeface="Calibri" pitchFamily="34" charset="0"/>
              </a:rPr>
              <a:t>Βελτίωση </a:t>
            </a:r>
            <a:r>
              <a:rPr lang="el-GR" sz="2300" dirty="0">
                <a:latin typeface="Calibri" pitchFamily="34" charset="0"/>
              </a:rPr>
              <a:t>του πνευμονικού </a:t>
            </a:r>
            <a:r>
              <a:rPr lang="el-GR" sz="2300" dirty="0" smtClean="0">
                <a:latin typeface="Calibri" pitchFamily="34" charset="0"/>
              </a:rPr>
              <a:t>αερισμού</a:t>
            </a:r>
          </a:p>
          <a:p>
            <a:pPr>
              <a:buFont typeface="Wingdings" pitchFamily="2" charset="2"/>
              <a:buChar char="q"/>
            </a:pPr>
            <a:r>
              <a:rPr lang="el-GR" sz="2300" dirty="0" smtClean="0">
                <a:latin typeface="Calibri" pitchFamily="34" charset="0"/>
              </a:rPr>
              <a:t>Ανακούφιση </a:t>
            </a:r>
            <a:r>
              <a:rPr lang="el-GR" sz="2300" dirty="0">
                <a:latin typeface="Calibri" pitchFamily="34" charset="0"/>
              </a:rPr>
              <a:t>από τη </a:t>
            </a:r>
            <a:r>
              <a:rPr lang="el-GR" sz="2300" dirty="0" smtClean="0">
                <a:latin typeface="Calibri" pitchFamily="34" charset="0"/>
              </a:rPr>
              <a:t>δύσπνοια</a:t>
            </a:r>
          </a:p>
          <a:p>
            <a:pPr>
              <a:buFont typeface="Wingdings" pitchFamily="2" charset="2"/>
              <a:buChar char="q"/>
            </a:pPr>
            <a:r>
              <a:rPr lang="el-GR" sz="2300" dirty="0" smtClean="0">
                <a:latin typeface="Calibri" pitchFamily="34" charset="0"/>
              </a:rPr>
              <a:t>Βελτίωση </a:t>
            </a:r>
            <a:r>
              <a:rPr lang="el-GR" sz="2300" dirty="0">
                <a:latin typeface="Calibri" pitchFamily="34" charset="0"/>
              </a:rPr>
              <a:t>της  </a:t>
            </a:r>
            <a:r>
              <a:rPr lang="en-US" sz="2300" dirty="0">
                <a:latin typeface="Calibri" pitchFamily="34" charset="0"/>
              </a:rPr>
              <a:t>PO2 </a:t>
            </a:r>
            <a:endParaRPr lang="el-GR" sz="23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300" dirty="0" smtClean="0">
                <a:latin typeface="Calibri" pitchFamily="34" charset="0"/>
              </a:rPr>
              <a:t>Βελτίωση </a:t>
            </a:r>
            <a:r>
              <a:rPr lang="el-GR" sz="2300" dirty="0">
                <a:latin typeface="Calibri" pitchFamily="34" charset="0"/>
              </a:rPr>
              <a:t>των πνευμονικών </a:t>
            </a:r>
            <a:r>
              <a:rPr lang="el-GR" sz="2300" dirty="0" smtClean="0">
                <a:latin typeface="Calibri" pitchFamily="34" charset="0"/>
              </a:rPr>
              <a:t>όγκων</a:t>
            </a:r>
          </a:p>
          <a:p>
            <a:pPr>
              <a:buFont typeface="Wingdings" pitchFamily="2" charset="2"/>
              <a:buChar char="q"/>
            </a:pPr>
            <a:r>
              <a:rPr lang="el-GR" sz="2300" dirty="0" smtClean="0">
                <a:latin typeface="Calibri" pitchFamily="34" charset="0"/>
              </a:rPr>
              <a:t>Βελτίωση </a:t>
            </a:r>
            <a:r>
              <a:rPr lang="el-GR" sz="2300" dirty="0">
                <a:latin typeface="Calibri" pitchFamily="34" charset="0"/>
              </a:rPr>
              <a:t>της δύναμης των αναπνευστικών </a:t>
            </a:r>
            <a:r>
              <a:rPr lang="el-GR" sz="2300" dirty="0" smtClean="0">
                <a:latin typeface="Calibri" pitchFamily="34" charset="0"/>
              </a:rPr>
              <a:t>και περιφερικών μυών</a:t>
            </a:r>
            <a:endParaRPr lang="el-GR" sz="2300" dirty="0">
              <a:latin typeface="Calibri" pitchFamily="34" charset="0"/>
            </a:endParaRPr>
          </a:p>
          <a:p>
            <a:endParaRPr lang="en-US" sz="2400" b="1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572000" y="6478363"/>
            <a:ext cx="381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( </a:t>
            </a:r>
            <a:r>
              <a:rPr lang="en-US" dirty="0">
                <a:latin typeface="Calibri" pitchFamily="34" charset="0"/>
              </a:rPr>
              <a:t>Pryor &amp; Prasad, 2002</a:t>
            </a:r>
            <a:r>
              <a:rPr lang="el-GR" dirty="0">
                <a:latin typeface="Calibri" pitchFamily="34" charset="0"/>
              </a:rPr>
              <a:t>; </a:t>
            </a:r>
            <a:r>
              <a:rPr lang="en-US" dirty="0">
                <a:latin typeface="Calibri" pitchFamily="34" charset="0"/>
              </a:rPr>
              <a:t>Hough, </a:t>
            </a:r>
            <a:r>
              <a:rPr lang="en-US" dirty="0" smtClean="0">
                <a:latin typeface="Calibri" pitchFamily="34" charset="0"/>
              </a:rPr>
              <a:t>2001</a:t>
            </a:r>
            <a:r>
              <a:rPr lang="el-GR" dirty="0">
                <a:latin typeface="Calibri" pitchFamily="34" charset="0"/>
              </a:rPr>
              <a:t>)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54056" y="4123872"/>
            <a:ext cx="789035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Προτείνονται: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el-GR" sz="2300" dirty="0" smtClean="0">
                <a:latin typeface="Calibri" pitchFamily="34" charset="0"/>
              </a:rPr>
              <a:t>Αργές-βαθιές </a:t>
            </a:r>
            <a:r>
              <a:rPr lang="el-GR" sz="2300" dirty="0">
                <a:latin typeface="Calibri" pitchFamily="34" charset="0"/>
              </a:rPr>
              <a:t>αναπνοές 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el-GR" sz="2300" dirty="0" smtClean="0">
                <a:latin typeface="Calibri" pitchFamily="34" charset="0"/>
              </a:rPr>
              <a:t>Αποκατάσταση πνευμονικών όγκων με </a:t>
            </a:r>
            <a:r>
              <a:rPr lang="el-GR" sz="2300" dirty="0">
                <a:latin typeface="Calibri" pitchFamily="34" charset="0"/>
              </a:rPr>
              <a:t>σπιρόμετρο κινήτρου προκαθορισμένου όγκου-ροής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el-GR" sz="2300" dirty="0">
                <a:latin typeface="Calibri" pitchFamily="34" charset="0"/>
              </a:rPr>
              <a:t>Αερόβια άσκηση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el-GR" sz="2300" dirty="0">
                <a:latin typeface="Calibri" pitchFamily="34" charset="0"/>
              </a:rPr>
              <a:t>Μη επεμβατικός αερισμός</a:t>
            </a:r>
            <a:endParaRPr lang="el-GR" sz="23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latin typeface="Calibri" pitchFamily="34" charset="0"/>
              </a:rPr>
              <a:t>Κατηγοριοποίηση </a:t>
            </a:r>
            <a:r>
              <a:rPr lang="el-GR" sz="3600" b="1" dirty="0">
                <a:latin typeface="Calibri" pitchFamily="34" charset="0"/>
              </a:rPr>
              <a:t>Περιοριστικών Παθήσεων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5194920" cy="4752528"/>
          </a:xfrm>
        </p:spPr>
        <p:txBody>
          <a:bodyPr>
            <a:normAutofit/>
          </a:bodyPr>
          <a:lstStyle/>
          <a:p>
            <a:pPr>
              <a:buClr>
                <a:srgbClr val="820000"/>
              </a:buClr>
              <a:buFont typeface="Wingdings" pitchFamily="2" charset="2"/>
              <a:buChar char="Ø"/>
            </a:pPr>
            <a:r>
              <a:rPr lang="el-GR" sz="2400" dirty="0" smtClean="0"/>
              <a:t>Ενδογενείς</a:t>
            </a:r>
            <a:r>
              <a:rPr lang="en-US" sz="2400" dirty="0" smtClean="0"/>
              <a:t> </a:t>
            </a:r>
            <a:r>
              <a:rPr lang="el-GR" sz="2400" dirty="0" smtClean="0"/>
              <a:t>πνευμονικές παθήσεις </a:t>
            </a:r>
            <a:r>
              <a:rPr lang="el-GR" sz="1800" dirty="0" smtClean="0"/>
              <a:t>(παθήσεις πνευμονικού </a:t>
            </a:r>
            <a:r>
              <a:rPr lang="el-GR" sz="1900" dirty="0" smtClean="0"/>
              <a:t>παρεγχύματος) </a:t>
            </a:r>
            <a:endParaRPr lang="en-US" sz="1900" dirty="0" smtClean="0"/>
          </a:p>
          <a:p>
            <a:pPr>
              <a:buClr>
                <a:srgbClr val="820000"/>
              </a:buClr>
              <a:buNone/>
            </a:pPr>
            <a:endParaRPr lang="el-GR" sz="1900" dirty="0" smtClean="0"/>
          </a:p>
          <a:p>
            <a:pPr>
              <a:buClr>
                <a:srgbClr val="820000"/>
              </a:buClr>
              <a:buFont typeface="Wingdings" pitchFamily="2" charset="2"/>
              <a:buChar char="Ø"/>
            </a:pPr>
            <a:r>
              <a:rPr lang="el-GR" sz="2400" dirty="0" smtClean="0"/>
              <a:t>Εξωγενείς</a:t>
            </a:r>
            <a:r>
              <a:rPr lang="en-US" sz="2400" dirty="0" smtClean="0"/>
              <a:t> </a:t>
            </a:r>
            <a:r>
              <a:rPr lang="el-GR" sz="2400" dirty="0" smtClean="0"/>
              <a:t>πνευμονικές παθήσεις </a:t>
            </a:r>
            <a:r>
              <a:rPr lang="el-GR" sz="1900" dirty="0" smtClean="0"/>
              <a:t>(εκτός πνευμονικού παρεγχύματος)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78040"/>
            <a:ext cx="2754821" cy="3891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88668"/>
            <a:ext cx="2214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Bef>
                <a:spcPct val="50000"/>
              </a:spcBef>
              <a:buClr>
                <a:schemeClr val="hlink"/>
              </a:buClr>
              <a:buSzPct val="120000"/>
              <a:buNone/>
              <a:defRPr/>
            </a:pPr>
            <a:r>
              <a:rPr lang="en-US" dirty="0">
                <a:latin typeface="Calibri" pitchFamily="34" charset="0"/>
              </a:rPr>
              <a:t> (Scarlata et </a:t>
            </a:r>
            <a:r>
              <a:rPr lang="en-US" dirty="0" smtClean="0">
                <a:latin typeface="Calibri" pitchFamily="34" charset="0"/>
              </a:rPr>
              <a:t>al</a:t>
            </a:r>
            <a:r>
              <a:rPr lang="el-GR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2012)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5796136" y="5593453"/>
            <a:ext cx="27548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Fig. 3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Respiratory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Physiology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Dr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Fred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Roberts,Royal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Devon &amp; Exeter Hospitals, Exeter,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UK,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Update in Anaesthesia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Physiology,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Issue 12 (2000) Article 11: Page 2 of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</a:t>
            </a:r>
            <a:endParaRPr lang="el-GR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4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 pitchFamily="34" charset="0"/>
              </a:rPr>
              <a:t>Νευρομυϊκές Διαταραχές </a:t>
            </a:r>
            <a:br>
              <a:rPr lang="el-GR" dirty="0" smtClean="0">
                <a:latin typeface="Calibri" pitchFamily="34" charset="0"/>
              </a:rPr>
            </a:br>
            <a:r>
              <a:rPr lang="el-GR" sz="4000" b="1" dirty="0" smtClean="0"/>
              <a:t>Ερευνητική τεκμηρίωση </a:t>
            </a:r>
            <a:r>
              <a:rPr lang="el-GR" sz="3100" b="0" dirty="0" smtClean="0">
                <a:latin typeface="Calibri" pitchFamily="34" charset="0"/>
              </a:rPr>
              <a:t>(1 από 4)</a:t>
            </a:r>
            <a:endParaRPr lang="el-GR" sz="1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Τα προγράμματα Πνευμονικής Αποκατάστασης: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400" dirty="0" smtClean="0"/>
              <a:t>[επανεκπαίδευση αναπνευστικού πρότυπου, άσκηση αναπνευστικών μυών, αερόβια άσκηση (βάδιση, ασκήσεις άνω-κάτω άκρων), συμβουλευτικές συνεδρίες] </a:t>
            </a:r>
            <a:endParaRPr lang="en-US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Βελτιώνουν τη δύναμη και την αντοχή των αναπνευστικών μυών καθώς επίσης την ποιότητα ζωής</a:t>
            </a:r>
            <a:endParaRPr lang="en-US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Μειώνουν τη δύσπνοια εξίσου όπως και σε ασθενείς με ΧΑΠ</a:t>
            </a:r>
            <a:endParaRPr lang="el-GR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080" y="6220891"/>
            <a:ext cx="787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dirty="0">
                <a:latin typeface="+mn-lt"/>
              </a:rPr>
              <a:t>(</a:t>
            </a:r>
            <a:r>
              <a:rPr lang="en-US" dirty="0">
                <a:latin typeface="+mn-lt"/>
              </a:rPr>
              <a:t>Kagaya et al </a:t>
            </a:r>
            <a:r>
              <a:rPr lang="el-GR" dirty="0" smtClean="0">
                <a:latin typeface="+mn-lt"/>
              </a:rPr>
              <a:t>.,</a:t>
            </a:r>
            <a:r>
              <a:rPr lang="en-US" dirty="0" smtClean="0">
                <a:latin typeface="+mn-lt"/>
              </a:rPr>
              <a:t>2009</a:t>
            </a:r>
            <a:r>
              <a:rPr lang="en-US" dirty="0">
                <a:latin typeface="+mn-lt"/>
              </a:rPr>
              <a:t>; Gosselink, 2006; Ferreira et </a:t>
            </a:r>
            <a:r>
              <a:rPr lang="en-US" dirty="0" smtClean="0">
                <a:latin typeface="+mn-lt"/>
              </a:rPr>
              <a:t>al</a:t>
            </a:r>
            <a:r>
              <a:rPr lang="el-GR" dirty="0" smtClean="0">
                <a:latin typeface="+mn-lt"/>
              </a:rPr>
              <a:t>.,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2006; Ando et </a:t>
            </a:r>
            <a:r>
              <a:rPr lang="en-US" dirty="0" smtClean="0">
                <a:latin typeface="+mn-lt"/>
              </a:rPr>
              <a:t>al</a:t>
            </a:r>
            <a:r>
              <a:rPr lang="el-GR" dirty="0" smtClean="0">
                <a:latin typeface="+mn-lt"/>
              </a:rPr>
              <a:t>.,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2003</a:t>
            </a:r>
            <a:r>
              <a:rPr lang="el-GR" dirty="0">
                <a:latin typeface="+mn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44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latin typeface="Calibri" pitchFamily="34" charset="0"/>
              </a:rPr>
              <a:t>Νευρομυϊκές Διαταραχές </a:t>
            </a:r>
            <a:br>
              <a:rPr lang="el-GR" sz="3600" dirty="0" smtClean="0">
                <a:latin typeface="Calibri" pitchFamily="34" charset="0"/>
              </a:rPr>
            </a:br>
            <a:r>
              <a:rPr lang="el-GR" sz="3600" b="1" dirty="0" smtClean="0"/>
              <a:t>Ερευνητική τεκμηρίωση </a:t>
            </a:r>
            <a:r>
              <a:rPr lang="el-GR" sz="2800" b="0" dirty="0" smtClean="0">
                <a:latin typeface="Calibri" pitchFamily="34" charset="0"/>
              </a:rPr>
              <a:t>(2 </a:t>
            </a:r>
            <a:r>
              <a:rPr lang="el-GR" sz="2800" b="0" dirty="0">
                <a:latin typeface="Calibri" pitchFamily="34" charset="0"/>
              </a:rPr>
              <a:t>από 4)</a:t>
            </a:r>
            <a:endParaRPr lang="el-GR" sz="1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Η πολυπαραγοντική προσέγγιση </a:t>
            </a:r>
            <a:r>
              <a:rPr lang="el-GR" sz="2400" dirty="0" smtClean="0"/>
              <a:t>στους ασθενείς με νευρομυϊκές παθήσεις και αναπνευστική ανεπάρκεια με:</a:t>
            </a:r>
          </a:p>
          <a:p>
            <a:pPr marL="0" indent="0">
              <a:buNone/>
            </a:pPr>
            <a:endParaRPr lang="el-GR" sz="2400" dirty="0" smtClean="0"/>
          </a:p>
          <a:p>
            <a:pPr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Φ/Θ ρουτίνας</a:t>
            </a:r>
          </a:p>
          <a:p>
            <a:pPr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Κατάλληλη διατροφή και ευρωστία για την αντιμετώπιση των πρώιμων συμπτωμάτων νέας λοίμωξης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Μη επεμβατικό αερισμό</a:t>
            </a:r>
          </a:p>
          <a:p>
            <a:pPr>
              <a:buClr>
                <a:srgbClr val="820000"/>
              </a:buCl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	φαίνεται ότι βελτιώνει την ποιότητα ζωής </a:t>
            </a:r>
            <a:r>
              <a:rPr lang="el-GR" sz="1800" dirty="0" smtClean="0"/>
              <a:t>(</a:t>
            </a:r>
            <a:r>
              <a:rPr lang="en-US" sz="1800" dirty="0" smtClean="0"/>
              <a:t>Garner &amp; Amin</a:t>
            </a:r>
            <a:r>
              <a:rPr lang="el-GR" sz="1800" dirty="0" smtClean="0"/>
              <a:t>, 2006)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	</a:t>
            </a:r>
            <a:endParaRPr lang="el-GR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94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+mn-lt"/>
              </a:rPr>
              <a:t>Νευρομυϊκές Διαταραχές </a:t>
            </a:r>
            <a:br>
              <a:rPr lang="el-GR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Ερευνητική τεκμηρίωση </a:t>
            </a:r>
            <a:r>
              <a:rPr lang="el-GR" sz="3100" b="0" dirty="0" smtClean="0">
                <a:latin typeface="Calibri" pitchFamily="34" charset="0"/>
              </a:rPr>
              <a:t>(3 </a:t>
            </a:r>
            <a:r>
              <a:rPr lang="el-GR" sz="3100" b="0" dirty="0">
                <a:latin typeface="Calibri" pitchFamily="34" charset="0"/>
              </a:rPr>
              <a:t>από 4)</a:t>
            </a:r>
            <a:endParaRPr lang="el-GR" sz="31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l-GR" sz="2400" dirty="0" smtClean="0"/>
              <a:t>Σε ασθενείς με νευρομυϊκές παθήσεις εμπλέκεται η δυσλειτουργία των αναπνευστικών και σκελετικών μυών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l-GR" sz="2400" b="1" dirty="0" smtClean="0"/>
              <a:t>Προτείνονται:</a:t>
            </a:r>
          </a:p>
          <a:p>
            <a:pPr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Ήπια αερόβια άσκηση</a:t>
            </a:r>
          </a:p>
          <a:p>
            <a:pPr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Διατάσεις</a:t>
            </a:r>
          </a:p>
          <a:p>
            <a:pPr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Μη επεμβατικός αερισμός</a:t>
            </a:r>
          </a:p>
          <a:p>
            <a:pPr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Νευρομυϊκός ηλεκτρικός ερεθισμός </a:t>
            </a:r>
          </a:p>
          <a:p>
            <a:pPr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Η άσκηση των αναπνευστικών μυών αντενδείκνυται σε περίπτωση υπερκαπνίας ή μειωμένης Ζ.Χ. </a:t>
            </a:r>
          </a:p>
          <a:p>
            <a:pPr>
              <a:buClr>
                <a:srgbClr val="820000"/>
              </a:buClr>
              <a:buNone/>
            </a:pPr>
            <a:endParaRPr lang="el-G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2492896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0" y="648866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20000"/>
              </a:buClr>
              <a:buNone/>
            </a:pPr>
            <a:r>
              <a:rPr lang="el-GR" dirty="0" smtClean="0"/>
              <a:t>(</a:t>
            </a:r>
            <a:r>
              <a:rPr lang="en-US" dirty="0" smtClean="0"/>
              <a:t>Aboussouan, 2009)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3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+mn-lt"/>
              </a:rPr>
              <a:t>Νευρομυϊκές Διαταραχές </a:t>
            </a:r>
            <a:br>
              <a:rPr lang="el-GR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Ερευνητική τεκμηρίωση </a:t>
            </a:r>
            <a:r>
              <a:rPr lang="el-GR" sz="3100" b="0" dirty="0" smtClean="0">
                <a:latin typeface="Calibri" pitchFamily="34" charset="0"/>
              </a:rPr>
              <a:t>(4 </a:t>
            </a:r>
            <a:r>
              <a:rPr lang="el-GR" sz="3100" b="0" dirty="0">
                <a:latin typeface="Calibri" pitchFamily="34" charset="0"/>
              </a:rPr>
              <a:t>από 4)</a:t>
            </a:r>
            <a:endParaRPr lang="el-GR" sz="1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2400" b="1" dirty="0" smtClean="0"/>
              <a:t>Σε άτομα με ολική διατομή νωτιαίου μυελού </a:t>
            </a:r>
            <a:r>
              <a:rPr lang="el-GR" sz="2400" dirty="0" smtClean="0"/>
              <a:t>(Α5-Α8) </a:t>
            </a:r>
            <a:r>
              <a:rPr lang="en-US" sz="2400" dirty="0" smtClean="0"/>
              <a:t>(</a:t>
            </a:r>
            <a:r>
              <a:rPr lang="el-GR" sz="2400" dirty="0" smtClean="0"/>
              <a:t>τουλάχιστον 1 χρόνο μετά τον τραυματισμό</a:t>
            </a:r>
            <a:r>
              <a:rPr lang="en-US" sz="2400" dirty="0" smtClean="0"/>
              <a:t>)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 smtClean="0"/>
              <a:t>   O</a:t>
            </a:r>
            <a:r>
              <a:rPr lang="el-GR" sz="2400" dirty="0" smtClean="0"/>
              <a:t>ι βαθιές αναπνοές με ή χωρίς αντίσταση μπορεί να </a:t>
            </a:r>
            <a:r>
              <a:rPr lang="en-US" sz="2400" dirty="0" smtClean="0"/>
              <a:t>  	</a:t>
            </a:r>
            <a:r>
              <a:rPr lang="el-GR" sz="2400" dirty="0" smtClean="0"/>
              <a:t>βελτιώσουν το αναπνευστικό πρότυπο </a:t>
            </a:r>
          </a:p>
          <a:p>
            <a:pPr>
              <a:lnSpc>
                <a:spcPct val="110000"/>
              </a:lnSpc>
              <a:buClr>
                <a:srgbClr val="820000"/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Οι βαθιές αναπνοές έχουν τη μεγαλύτερη δυνατή επίδραση στην αύξηση των πνευμονικών όγκων και ροών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0" y="6488668"/>
            <a:ext cx="196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(Bodin et al.</a:t>
            </a:r>
            <a:r>
              <a:rPr lang="el-GR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 2003)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4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Βιβλιογραφία </a:t>
            </a:r>
            <a:r>
              <a:rPr lang="el-GR" sz="3200" b="0" dirty="0" smtClean="0"/>
              <a:t>(1 από</a:t>
            </a:r>
            <a:r>
              <a:rPr lang="en-US" sz="3200" b="0" dirty="0" smtClean="0"/>
              <a:t> 4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Aboussouan</a:t>
            </a:r>
            <a:r>
              <a:rPr lang="el-GR" sz="2400" dirty="0" smtClean="0"/>
              <a:t> </a:t>
            </a:r>
            <a:r>
              <a:rPr lang="en-US" sz="2400" dirty="0" smtClean="0"/>
              <a:t>LS. Mechanisms of exercise limitation and pulmonary rehabilitation for patients with neuromuscular disease. Chronic Respiratory Disease, 2009; </a:t>
            </a:r>
            <a:r>
              <a:rPr lang="el-GR" sz="2400" dirty="0" smtClean="0"/>
              <a:t>6(4</a:t>
            </a:r>
            <a:r>
              <a:rPr lang="en-US" sz="2400" dirty="0" smtClean="0"/>
              <a:t>):</a:t>
            </a:r>
            <a:r>
              <a:rPr lang="el-GR" sz="2400" dirty="0" smtClean="0"/>
              <a:t>231–249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n-US" sz="2400" dirty="0" smtClean="0"/>
              <a:t>Baughman RP, Costabel U, dy Bois RM. Treatment of sarcoidosis. Clin Chest Med, 2008;</a:t>
            </a:r>
            <a:r>
              <a:rPr lang="el-GR" sz="2400" dirty="0" smtClean="0"/>
              <a:t> </a:t>
            </a:r>
            <a:r>
              <a:rPr lang="en-US" sz="2400" dirty="0" smtClean="0"/>
              <a:t>29(3):533-48. </a:t>
            </a:r>
            <a:endParaRPr lang="el-GR" sz="2400" dirty="0" smtClean="0"/>
          </a:p>
          <a:p>
            <a:r>
              <a:rPr lang="en-US" sz="2400" dirty="0" smtClean="0"/>
              <a:t>Bodin P, Kreuter M, Bake B, et al. Breathing patterns during breathing exercises in persons with tetraplegia. </a:t>
            </a:r>
            <a:r>
              <a:rPr lang="it-IT" sz="2400" dirty="0" smtClean="0"/>
              <a:t>Spinal Cord, 2003; 41:290–295.</a:t>
            </a:r>
          </a:p>
          <a:p>
            <a:r>
              <a:rPr lang="it-IT" sz="2400" dirty="0" smtClean="0"/>
              <a:t>Budweiser S, Moertl M, Jörres RA, et al. </a:t>
            </a:r>
            <a:r>
              <a:rPr lang="en-US" sz="2400" dirty="0" smtClean="0"/>
              <a:t>Respiratory muscle training in restrictive thoracic disease: A randomized controlled trial. Arch Phys Med Rehabil, 2006; 87(12):1559-65.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8603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Βιβλιογραφία </a:t>
            </a:r>
            <a:r>
              <a:rPr lang="el-GR" sz="3200" b="0" dirty="0" smtClean="0"/>
              <a:t>(2 από</a:t>
            </a:r>
            <a:r>
              <a:rPr lang="en-US" sz="3200" b="0" dirty="0" smtClean="0"/>
              <a:t> 4</a:t>
            </a:r>
            <a:r>
              <a:rPr lang="el-GR" sz="3200" b="0" dirty="0" smtClean="0"/>
              <a:t>)</a:t>
            </a:r>
            <a:endParaRPr lang="el-G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Du Bois RM. Strategies for treating idiopathic pulmonary fibrosis. Nat Rev Drug Discov, 2010; 9:129</a:t>
            </a:r>
            <a:r>
              <a:rPr lang="el-GR" sz="2400" dirty="0" smtClean="0"/>
              <a:t>-135. </a:t>
            </a:r>
            <a:endParaRPr lang="en-US" sz="2400" dirty="0" smtClean="0"/>
          </a:p>
          <a:p>
            <a:r>
              <a:rPr lang="en-US" sz="2400" dirty="0" smtClean="0"/>
              <a:t>Ince</a:t>
            </a:r>
            <a:r>
              <a:rPr lang="el-GR" sz="2400" dirty="0" smtClean="0"/>
              <a:t> </a:t>
            </a:r>
            <a:r>
              <a:rPr lang="en-US" sz="2400" dirty="0" smtClean="0"/>
              <a:t>G, Sarpel T, Durgun B, et al. Effects of a Multimodal Exercise Program for people with Ankylosing Spondylitis. Phys Ther, 2006; 86:924-935.</a:t>
            </a:r>
          </a:p>
          <a:p>
            <a:r>
              <a:rPr lang="en-US" sz="2400" dirty="0" smtClean="0"/>
              <a:t>Khan F, Nag L. Guillain-Barré syndrome: An update in rehabilitation. International Journal of Therapy and Rehabilitation, 2009; 16(8):451 – 460. </a:t>
            </a:r>
          </a:p>
          <a:p>
            <a:r>
              <a:rPr lang="en-US" sz="2400" dirty="0" smtClean="0"/>
              <a:t>Medinger AE, Khouri S, Rohatgi PK. Sarcoidosis: The value of exercise testing. Chest, 2001;</a:t>
            </a:r>
            <a:r>
              <a:rPr lang="el-GR" sz="2400" dirty="0" smtClean="0"/>
              <a:t> 120:93–101.</a:t>
            </a:r>
          </a:p>
          <a:p>
            <a:pPr>
              <a:buNone/>
            </a:pPr>
            <a:endParaRPr lang="el-GR" sz="2400" b="1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68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Βιβλιογραφία </a:t>
            </a:r>
            <a:r>
              <a:rPr lang="el-GR" sz="3200" b="0" dirty="0" smtClean="0"/>
              <a:t>(</a:t>
            </a:r>
            <a:r>
              <a:rPr lang="en-US" sz="3200" b="0" dirty="0" smtClean="0"/>
              <a:t>3</a:t>
            </a:r>
            <a:r>
              <a:rPr lang="el-GR" sz="3200" b="0" dirty="0" smtClean="0"/>
              <a:t> από</a:t>
            </a:r>
            <a:r>
              <a:rPr lang="en-US" sz="3200" b="0" dirty="0" smtClean="0"/>
              <a:t> 4</a:t>
            </a:r>
            <a:r>
              <a:rPr lang="el-GR" sz="3200" b="0" dirty="0" smtClean="0"/>
              <a:t>)</a:t>
            </a:r>
            <a:endPara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Noppen M, de Keukeleire T. Pneumothorax. Respiration, 2008; 76 (2):121–7. </a:t>
            </a:r>
            <a:endParaRPr lang="el-GR" sz="2400" dirty="0" smtClean="0"/>
          </a:p>
          <a:p>
            <a:r>
              <a:rPr lang="en-US" sz="2400" dirty="0" smtClean="0"/>
              <a:t>Pasquina P, Tramer MR, Walder B.</a:t>
            </a:r>
            <a:r>
              <a:rPr lang="el-GR" sz="2400" dirty="0" smtClean="0"/>
              <a:t> </a:t>
            </a:r>
            <a:r>
              <a:rPr lang="en-US" sz="2400" dirty="0" smtClean="0"/>
              <a:t>Prophylactic respiratory physiotherapy after cardiac surgery:</a:t>
            </a:r>
            <a:r>
              <a:rPr lang="el-GR" sz="2400" dirty="0" smtClean="0"/>
              <a:t> </a:t>
            </a:r>
            <a:r>
              <a:rPr lang="en-US" sz="2400" dirty="0" smtClean="0"/>
              <a:t>Systematic review. </a:t>
            </a:r>
            <a:r>
              <a:rPr lang="nl-NL" sz="2400" dirty="0" smtClean="0"/>
              <a:t>BMJ, 2003; 327:1-6.</a:t>
            </a:r>
          </a:p>
          <a:p>
            <a:r>
              <a:rPr lang="en-US" sz="2400" dirty="0" smtClean="0"/>
              <a:t>Scalera NM, File TM. How long should we treat community-acquired pneumonia?. Curr Opin Infect Dis, </a:t>
            </a:r>
            <a:r>
              <a:rPr lang="el-GR" sz="2400" dirty="0" smtClean="0"/>
              <a:t>2007; </a:t>
            </a:r>
            <a:r>
              <a:rPr lang="en-US" sz="2400" dirty="0" smtClean="0"/>
              <a:t>20(2):177–81.</a:t>
            </a:r>
            <a:endParaRPr lang="el-GR" sz="2400" dirty="0" smtClean="0"/>
          </a:p>
          <a:p>
            <a:r>
              <a:rPr lang="en-US" sz="2400" dirty="0" smtClean="0"/>
              <a:t>Selman M, Pardo A. Update in diffuse parenchymal lung disease 2012. Am J Respir Crit Care Med, 2013; 187(9):920-5. </a:t>
            </a:r>
            <a:endParaRPr lang="el-GR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endParaRPr lang="el-GR" sz="2400" b="1" dirty="0" smtClean="0"/>
          </a:p>
          <a:p>
            <a:pPr>
              <a:buNone/>
            </a:pPr>
            <a:endParaRPr lang="el-G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603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Βιβλιογραφία </a:t>
            </a:r>
            <a:r>
              <a:rPr lang="el-GR" sz="3200" b="0" dirty="0" smtClean="0"/>
              <a:t>(</a:t>
            </a:r>
            <a:r>
              <a:rPr lang="en-US" sz="3200" b="0" dirty="0" smtClean="0"/>
              <a:t>4</a:t>
            </a:r>
            <a:r>
              <a:rPr lang="el-GR" sz="3200" b="0" dirty="0" smtClean="0"/>
              <a:t> από</a:t>
            </a:r>
            <a:r>
              <a:rPr lang="en-US" sz="3200" b="0" dirty="0" smtClean="0"/>
              <a:t> 4</a:t>
            </a:r>
            <a:r>
              <a:rPr lang="el-GR" sz="3200" b="0" dirty="0" smtClean="0"/>
              <a:t>)</a:t>
            </a:r>
            <a:endPara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Sisson </a:t>
            </a:r>
            <a:r>
              <a:rPr lang="en-US" sz="2400" dirty="0"/>
              <a:t>TH, Mendez M, Choi K, et al. Targeted injury of type II alveolar epithelial cells induces pulmonary fibrosis. Am J Respir Crit Care </a:t>
            </a:r>
            <a:r>
              <a:rPr lang="en-US" sz="2400" dirty="0" smtClean="0"/>
              <a:t>Med, </a:t>
            </a:r>
            <a:r>
              <a:rPr lang="en-US" sz="2400" dirty="0"/>
              <a:t>2010; 181:254 - 263. </a:t>
            </a:r>
            <a:endParaRPr lang="el-GR" sz="2400" dirty="0"/>
          </a:p>
          <a:p>
            <a:r>
              <a:rPr lang="en-US" sz="2400" dirty="0" smtClean="0"/>
              <a:t>Spruit MA, Thomeer MJ, Gosselink R, et al. Skeletal muscle weakness in patients with sarcoidosis</a:t>
            </a:r>
            <a:r>
              <a:rPr lang="el-GR" sz="2400" dirty="0" smtClean="0"/>
              <a:t> </a:t>
            </a:r>
            <a:r>
              <a:rPr lang="en-US" sz="2400" dirty="0" smtClean="0"/>
              <a:t>and its relationship with exercise intolerance and reduced health status. Thorax, 2005; 60: 32–38.</a:t>
            </a:r>
            <a:endParaRPr lang="el-GR" sz="2400" dirty="0" smtClean="0"/>
          </a:p>
          <a:p>
            <a:r>
              <a:rPr lang="en-US" sz="2400" dirty="0" smtClean="0"/>
              <a:t>Thomas JA, McIntosh JM. Are incentive spirometry, intermittent positive pressure breathing, and deep breathing exercises effective in the prevention of postoperative pulmonary complications after upper abdominal surgery? A Systematic Overview and Meta-analysis. Phys Ther, 1994; 74:3-10.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603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528" y="1484784"/>
            <a:ext cx="4320480" cy="32361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Τίτλος 6"/>
          <p:cNvSpPr>
            <a:spLocks noGrp="1"/>
          </p:cNvSpPr>
          <p:nvPr>
            <p:ph type="ctrTitle"/>
          </p:nvPr>
        </p:nvSpPr>
        <p:spPr>
          <a:xfrm>
            <a:off x="683568" y="318031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Τέλος Ενότητας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2" name="Υπότιτλος 7"/>
          <p:cNvSpPr txBox="1">
            <a:spLocks/>
          </p:cNvSpPr>
          <p:nvPr/>
        </p:nvSpPr>
        <p:spPr>
          <a:xfrm>
            <a:off x="1369368" y="5211264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 smtClean="0"/>
              <a:t>Σας ευχαριστώ πολύ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3774693" y="4801124"/>
            <a:ext cx="15757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latin typeface="+mj-lt"/>
                <a:hlinkClick r:id="rId4"/>
              </a:rPr>
              <a:t>syl101.wordpress.com</a:t>
            </a:r>
            <a:endParaRPr lang="el-GR" sz="1200" dirty="0">
              <a:latin typeface="+mj-lt"/>
            </a:endParaRPr>
          </a:p>
        </p:txBody>
      </p:sp>
      <p:grpSp>
        <p:nvGrpSpPr>
          <p:cNvPr id="8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3" name="Picture 12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4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>
                <a:solidFill>
                  <a:schemeClr val="tx1"/>
                </a:solidFill>
              </a:rPr>
              <a:t>Σημειώματα</a:t>
            </a:r>
            <a:endParaRPr lang="el-GR" sz="4400" cap="none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76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 smtClean="0">
                <a:latin typeface="+mn-lt"/>
              </a:rPr>
              <a:t>Ορισμός Πνευμονικού Παρεγχύματος</a:t>
            </a:r>
            <a:endParaRPr lang="el-GR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002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l-GR" sz="2400" dirty="0" smtClean="0"/>
              <a:t>Είναι η </a:t>
            </a:r>
            <a:r>
              <a:rPr lang="el-GR" sz="2400" dirty="0"/>
              <a:t>μοίρα του αναπνευστικού συστήματος </a:t>
            </a:r>
            <a:r>
              <a:rPr lang="el-GR" sz="2400" dirty="0" smtClean="0"/>
              <a:t>πέρα από τα</a:t>
            </a:r>
            <a:r>
              <a:rPr lang="en-US" sz="2400" dirty="0" smtClean="0"/>
              <a:t> </a:t>
            </a:r>
            <a:r>
              <a:rPr lang="el-GR" sz="2400" dirty="0" smtClean="0"/>
              <a:t>τελικά βρογχιόλια όπου λαμβάνει χώρα η </a:t>
            </a:r>
            <a:r>
              <a:rPr lang="el-GR" sz="2400" dirty="0"/>
              <a:t>ανταλλαγή των αερίων μεταξύ αίματος </a:t>
            </a:r>
            <a:r>
              <a:rPr lang="el-GR" sz="2400" dirty="0" smtClean="0"/>
              <a:t>και εισπνεομένου αέρα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/>
              <a:t>(Selman &amp; Pardo, 2013)</a:t>
            </a:r>
            <a:r>
              <a:rPr lang="en-US" sz="2000" dirty="0" smtClean="0"/>
              <a:t>                                                                 </a:t>
            </a:r>
            <a:endParaRPr lang="el-GR" sz="2000" dirty="0" smtClean="0"/>
          </a:p>
          <a:p>
            <a:pPr marL="0" indent="0" algn="just">
              <a:buNone/>
            </a:pPr>
            <a:endParaRPr lang="el-GR" sz="2000" dirty="0" smtClean="0"/>
          </a:p>
          <a:p>
            <a:pPr marL="0" indent="0" algn="just">
              <a:buNone/>
            </a:pPr>
            <a:endParaRPr lang="el-GR" sz="2000" dirty="0" smtClean="0"/>
          </a:p>
          <a:p>
            <a:pPr marL="0" indent="0" algn="just">
              <a:buNone/>
            </a:pPr>
            <a:endParaRPr lang="el-GR" sz="2000" dirty="0" smtClean="0"/>
          </a:p>
          <a:p>
            <a:pPr marL="0" indent="0" algn="just">
              <a:buNone/>
            </a:pPr>
            <a:endParaRPr lang="el-GR" sz="2000" dirty="0" smtClean="0"/>
          </a:p>
          <a:p>
            <a:pPr marL="0" indent="0" algn="just">
              <a:buNone/>
            </a:pPr>
            <a:endParaRPr lang="el-GR" sz="2000" dirty="0" smtClean="0"/>
          </a:p>
          <a:p>
            <a:pPr marL="0" indent="0" algn="just">
              <a:buNone/>
            </a:pPr>
            <a:endParaRPr lang="el-GR" sz="2000" dirty="0" smtClean="0"/>
          </a:p>
          <a:p>
            <a:pPr marL="0" indent="0" algn="just">
              <a:buNone/>
            </a:pPr>
            <a:r>
              <a:rPr lang="el-GR" sz="1600" b="1" dirty="0" smtClean="0">
                <a:latin typeface="Calibri" pitchFamily="34" charset="0"/>
              </a:rPr>
              <a:t>								</a:t>
            </a:r>
            <a:endParaRPr lang="el-G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79" y="2996952"/>
            <a:ext cx="4267643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2719762" y="5517232"/>
            <a:ext cx="37044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respi-gam.net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Γεώργιος &amp; Αλέξανδρος Μαθιουδάκης</a:t>
            </a:r>
          </a:p>
        </p:txBody>
      </p:sp>
    </p:spTree>
    <p:extLst>
      <p:ext uri="{BB962C8B-B14F-4D97-AF65-F5344CB8AC3E}">
        <p14:creationId xmlns:p14="http://schemas.microsoft.com/office/powerpoint/2010/main" val="19483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Ειρήνη </a:t>
            </a:r>
            <a:r>
              <a:rPr lang="el-GR" sz="2000" dirty="0" smtClean="0"/>
              <a:t>Γραμματοπούλου</a:t>
            </a:r>
            <a:r>
              <a:rPr lang="en-US" sz="2000" dirty="0" smtClean="0"/>
              <a:t>, </a:t>
            </a:r>
            <a:r>
              <a:rPr lang="el-GR" sz="2000" dirty="0">
                <a:solidFill>
                  <a:prstClr val="black"/>
                </a:solidFill>
              </a:rPr>
              <a:t>Γεώργιος Μήτσιου</a:t>
            </a:r>
            <a:r>
              <a:rPr lang="el-GR" sz="2000" dirty="0" smtClean="0"/>
              <a:t> </a:t>
            </a:r>
            <a:r>
              <a:rPr lang="el-GR" sz="2000" dirty="0"/>
              <a:t>2014. Ειρήνη </a:t>
            </a:r>
            <a:r>
              <a:rPr lang="el-GR" sz="2000" dirty="0" smtClean="0"/>
              <a:t>Γραμματοπούλου</a:t>
            </a:r>
            <a:r>
              <a:rPr lang="en-US" sz="2000" dirty="0" smtClean="0"/>
              <a:t>, </a:t>
            </a:r>
            <a:r>
              <a:rPr lang="el-GR" sz="2000" dirty="0">
                <a:solidFill>
                  <a:prstClr val="black"/>
                </a:solidFill>
              </a:rPr>
              <a:t>Γεώργιος </a:t>
            </a:r>
            <a:r>
              <a:rPr lang="el-GR" sz="2000" dirty="0" smtClean="0">
                <a:solidFill>
                  <a:prstClr val="black"/>
                </a:solidFill>
              </a:rPr>
              <a:t>Μήτσιου</a:t>
            </a:r>
            <a:r>
              <a:rPr lang="el-GR" sz="2000" dirty="0" smtClean="0"/>
              <a:t>. </a:t>
            </a:r>
            <a:r>
              <a:rPr lang="el-GR" sz="2000" dirty="0"/>
              <a:t>«Αναπνευστική Φυσικοθεραπεία. Ενότητα </a:t>
            </a:r>
            <a:r>
              <a:rPr lang="el-GR" sz="2000" dirty="0" smtClean="0"/>
              <a:t>10: </a:t>
            </a:r>
            <a:r>
              <a:rPr lang="el-GR" sz="2000" dirty="0"/>
              <a:t>Η Αναπνευστική Φυσικοθεραπεία στις Περιοριστικές </a:t>
            </a:r>
            <a:r>
              <a:rPr lang="el-GR" sz="2000" dirty="0" smtClean="0"/>
              <a:t>Παθήσεις».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749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2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8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061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997"/>
            <a:ext cx="9144000" cy="108012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latin typeface="+mn-lt"/>
              </a:rPr>
              <a:t>Χαρακτηριστικά  Πνευμονικού Παρεγχύματος</a:t>
            </a:r>
            <a:endParaRPr lang="el-GR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04056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Το πνευμονικό παρέγχυμα αποτελείται από</a:t>
            </a:r>
            <a:r>
              <a:rPr lang="en-US" sz="2600" b="1" dirty="0" smtClean="0">
                <a:solidFill>
                  <a:srgbClr val="820000"/>
                </a:solidFill>
              </a:rPr>
              <a:t>:</a:t>
            </a:r>
            <a:endParaRPr lang="el-GR" sz="2600" b="1" dirty="0" smtClean="0">
              <a:solidFill>
                <a:srgbClr val="82000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l-GR" sz="2400" dirty="0" smtClean="0"/>
              <a:t>Την κυψελιδο</a:t>
            </a:r>
            <a:r>
              <a:rPr lang="en-US" sz="2400" dirty="0" smtClean="0"/>
              <a:t>-</a:t>
            </a:r>
            <a:r>
              <a:rPr lang="el-GR" sz="2400" dirty="0" smtClean="0"/>
              <a:t>τριχοειδική </a:t>
            </a:r>
            <a:r>
              <a:rPr lang="el-GR" sz="2400" dirty="0"/>
              <a:t>μεμβράνη </a:t>
            </a:r>
          </a:p>
          <a:p>
            <a:pPr algn="just">
              <a:buFont typeface="Wingdings" pitchFamily="2" charset="2"/>
              <a:buChar char="q"/>
            </a:pPr>
            <a:r>
              <a:rPr lang="el-GR" sz="2400" dirty="0" smtClean="0"/>
              <a:t>Το διάμεσο συνδετικό ιστό 			</a:t>
            </a:r>
          </a:p>
          <a:p>
            <a:pPr algn="just">
              <a:buFont typeface="Wingdings" pitchFamily="2" charset="2"/>
              <a:buChar char="q"/>
            </a:pPr>
            <a:r>
              <a:rPr lang="el-GR" sz="2400" dirty="0" smtClean="0"/>
              <a:t>Την επιφανειοδραστική ουσία και τα ανοσολογικά </a:t>
            </a:r>
            <a:r>
              <a:rPr lang="el-GR" sz="2400" dirty="0"/>
              <a:t> </a:t>
            </a:r>
            <a:r>
              <a:rPr lang="el-GR" sz="2400" dirty="0" smtClean="0"/>
              <a:t>κυτταρικά στοιχεία</a:t>
            </a:r>
          </a:p>
          <a:p>
            <a:pPr algn="just">
              <a:buFont typeface="Wingdings" pitchFamily="2" charset="2"/>
              <a:buChar char="q"/>
            </a:pPr>
            <a:r>
              <a:rPr lang="el-GR" sz="2400" dirty="0" smtClean="0"/>
              <a:t>Τα επιθηλιακά κύτταρα </a:t>
            </a:r>
            <a:r>
              <a:rPr lang="el-GR" sz="2400" dirty="0"/>
              <a:t>(</a:t>
            </a:r>
            <a:r>
              <a:rPr lang="el-GR" sz="2400" dirty="0" smtClean="0"/>
              <a:t>πνευμονοκύτταρα </a:t>
            </a:r>
            <a:r>
              <a:rPr lang="el-GR" sz="2400" dirty="0"/>
              <a:t>τύπου Ι και ΙΙ, ενδοθηλιακά κύτταρα των πνευμονικών τριχοειδών, κύτταρα του διαμέσου </a:t>
            </a:r>
            <a:r>
              <a:rPr lang="el-GR" sz="2400" dirty="0" smtClean="0"/>
              <a:t>ιστού)</a:t>
            </a:r>
          </a:p>
          <a:p>
            <a:pPr algn="just">
              <a:buFont typeface="Wingdings" pitchFamily="2" charset="2"/>
              <a:buChar char="q"/>
            </a:pPr>
            <a:r>
              <a:rPr lang="el-GR" sz="2400" dirty="0" smtClean="0"/>
              <a:t>Το πλάσμα και το ερυθρό αιμοσφαίριο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</a:t>
            </a:r>
            <a:endParaRPr lang="el-GR" sz="2000" dirty="0" smtClean="0"/>
          </a:p>
          <a:p>
            <a:pPr marL="0" indent="0" algn="just">
              <a:buNone/>
            </a:pPr>
            <a:r>
              <a:rPr lang="el-GR" sz="1600" dirty="0" smtClean="0"/>
              <a:t>                                                                                                                                            </a:t>
            </a:r>
            <a:endParaRPr lang="en-US" sz="1600" dirty="0">
              <a:latin typeface="Calibri" pitchFamily="34" charset="0"/>
            </a:endParaRPr>
          </a:p>
          <a:p>
            <a:pPr marL="0" indent="0" algn="just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dirty="0">
                <a:latin typeface="+mn-lt"/>
              </a:rPr>
              <a:t>(Selman &amp; Pardo, 2013</a:t>
            </a:r>
            <a:r>
              <a:rPr lang="en-US" dirty="0" smtClean="0">
                <a:latin typeface="+mn-lt"/>
              </a:rPr>
              <a:t>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71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120000"/>
              <a:defRPr/>
            </a:pPr>
            <a:r>
              <a:rPr lang="el-GR" dirty="0" smtClean="0">
                <a:latin typeface="Calibri" pitchFamily="34" charset="0"/>
              </a:rPr>
              <a:t>Επιθηλιακά κύτταρα </a:t>
            </a:r>
            <a:r>
              <a:rPr lang="el-GR" sz="3200" b="0" dirty="0" smtClean="0">
                <a:latin typeface="Calibri" pitchFamily="34" charset="0"/>
              </a:rPr>
              <a:t>(1 από 2)</a:t>
            </a:r>
            <a:endParaRPr lang="el-GR" sz="3200" b="0" dirty="0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spcBef>
                <a:spcPct val="50000"/>
              </a:spcBef>
              <a:buClr>
                <a:schemeClr val="hlink"/>
              </a:buClr>
              <a:buSzPct val="120000"/>
              <a:buNone/>
              <a:defRPr/>
            </a:pPr>
            <a:r>
              <a:rPr lang="el-GR" sz="2600" b="1" dirty="0" smtClean="0">
                <a:solidFill>
                  <a:srgbClr val="820000"/>
                </a:solidFill>
                <a:latin typeface="Calibri" pitchFamily="34" charset="0"/>
              </a:rPr>
              <a:t>Επιθηλιακό </a:t>
            </a:r>
            <a:r>
              <a:rPr lang="el-GR" sz="2600" b="1" dirty="0">
                <a:solidFill>
                  <a:srgbClr val="820000"/>
                </a:solidFill>
                <a:latin typeface="Calibri" pitchFamily="34" charset="0"/>
              </a:rPr>
              <a:t>κύτταρο τύπου </a:t>
            </a:r>
            <a:r>
              <a:rPr lang="en-US" sz="2600" b="1" dirty="0">
                <a:solidFill>
                  <a:srgbClr val="820000"/>
                </a:solidFill>
                <a:latin typeface="Calibri" pitchFamily="34" charset="0"/>
              </a:rPr>
              <a:t>I</a:t>
            </a:r>
            <a:r>
              <a:rPr lang="el-GR" sz="2600" b="1" dirty="0">
                <a:solidFill>
                  <a:srgbClr val="820000"/>
                </a:solidFill>
                <a:latin typeface="Calibri" pitchFamily="34" charset="0"/>
              </a:rPr>
              <a:t>:</a:t>
            </a:r>
          </a:p>
          <a:p>
            <a:pPr marL="0" indent="0">
              <a:spcBef>
                <a:spcPct val="50000"/>
              </a:spcBef>
              <a:buClr>
                <a:schemeClr val="hlink"/>
              </a:buClr>
              <a:buSzPct val="120000"/>
              <a:buNone/>
              <a:defRPr/>
            </a:pPr>
            <a:r>
              <a:rPr lang="el-GR" sz="2400" dirty="0" smtClean="0">
                <a:latin typeface="Calibri" pitchFamily="34" charset="0"/>
              </a:rPr>
              <a:t>Είναι </a:t>
            </a:r>
            <a:r>
              <a:rPr lang="el-GR" sz="2400" dirty="0">
                <a:latin typeface="Calibri" pitchFamily="34" charset="0"/>
              </a:rPr>
              <a:t>το κύριο δομικό κύτταρο του κυψελιδικού τοιχώματος κ επιστρώνει όλη την κυψελιδική </a:t>
            </a:r>
            <a:r>
              <a:rPr lang="el-GR" sz="2400" dirty="0" smtClean="0">
                <a:latin typeface="Calibri" pitchFamily="34" charset="0"/>
              </a:rPr>
              <a:t>επιφάνεια</a:t>
            </a:r>
          </a:p>
          <a:p>
            <a:pPr marL="0" indent="0">
              <a:spcBef>
                <a:spcPts val="2400"/>
              </a:spcBef>
              <a:buClr>
                <a:schemeClr val="hlink"/>
              </a:buClr>
              <a:buSzPct val="120000"/>
              <a:buNone/>
              <a:defRPr/>
            </a:pPr>
            <a:r>
              <a:rPr lang="el-GR" sz="2600" b="1" dirty="0" smtClean="0">
                <a:solidFill>
                  <a:srgbClr val="820000"/>
                </a:solidFill>
                <a:latin typeface="Calibri" pitchFamily="34" charset="0"/>
              </a:rPr>
              <a:t>Επιθηλιακό </a:t>
            </a:r>
            <a:r>
              <a:rPr lang="el-GR" sz="2600" b="1" dirty="0">
                <a:solidFill>
                  <a:srgbClr val="820000"/>
                </a:solidFill>
                <a:latin typeface="Calibri" pitchFamily="34" charset="0"/>
              </a:rPr>
              <a:t>κύτταρο τύπου </a:t>
            </a:r>
            <a:r>
              <a:rPr lang="en-US" sz="2600" b="1" dirty="0">
                <a:solidFill>
                  <a:srgbClr val="820000"/>
                </a:solidFill>
                <a:latin typeface="Calibri" pitchFamily="34" charset="0"/>
              </a:rPr>
              <a:t>I</a:t>
            </a:r>
            <a:r>
              <a:rPr lang="el-GR" sz="2600" b="1" dirty="0" smtClean="0">
                <a:solidFill>
                  <a:srgbClr val="820000"/>
                </a:solidFill>
                <a:latin typeface="Calibri" pitchFamily="34" charset="0"/>
              </a:rPr>
              <a:t>Ι</a:t>
            </a:r>
            <a:r>
              <a:rPr lang="en-US" sz="2600" b="1" dirty="0" smtClean="0">
                <a:solidFill>
                  <a:srgbClr val="820000"/>
                </a:solidFill>
                <a:latin typeface="Calibri" pitchFamily="34" charset="0"/>
              </a:rPr>
              <a:t>:</a:t>
            </a:r>
            <a:endParaRPr lang="el-GR" sz="2600" b="1" dirty="0">
              <a:solidFill>
                <a:srgbClr val="8200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Char char="ü"/>
              <a:defRPr/>
            </a:pPr>
            <a:r>
              <a:rPr lang="el-GR" sz="2400" dirty="0">
                <a:latin typeface="Calibri" pitchFamily="34" charset="0"/>
              </a:rPr>
              <a:t>Δίνει ελάχιστη δομική υποστήριξη στο κυψελιδικό τοίχωμα αλλά είναι πολύ ενεργό μεταβολικά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Char char="ü"/>
              <a:defRPr/>
            </a:pPr>
            <a:r>
              <a:rPr lang="el-GR" sz="2400" dirty="0">
                <a:latin typeface="Calibri" pitchFamily="34" charset="0"/>
              </a:rPr>
              <a:t>Σχηματίζεται από το ενδοπλασματικό δίκτυο, περνάει από τη συσκευή </a:t>
            </a:r>
            <a:r>
              <a:rPr lang="en-US" sz="2400" dirty="0">
                <a:latin typeface="Calibri" pitchFamily="34" charset="0"/>
              </a:rPr>
              <a:t>golgi </a:t>
            </a:r>
            <a:r>
              <a:rPr lang="el-GR" sz="2400" dirty="0">
                <a:latin typeface="Calibri" pitchFamily="34" charset="0"/>
              </a:rPr>
              <a:t>και στη συνέχεια αποβάλλεται στον κυψελιδικό χώρο για να σχηματίσει </a:t>
            </a:r>
            <a:r>
              <a:rPr lang="el-GR" sz="2400" b="1" dirty="0">
                <a:solidFill>
                  <a:srgbClr val="004A82"/>
                </a:solidFill>
                <a:latin typeface="Calibri" pitchFamily="34" charset="0"/>
              </a:rPr>
              <a:t>τον επιφανειο-δραστικό παράγοντα </a:t>
            </a:r>
            <a:endParaRPr lang="en-US" sz="2400" b="1" dirty="0">
              <a:solidFill>
                <a:srgbClr val="004A82"/>
              </a:solidFill>
              <a:latin typeface="Calibri" pitchFamily="34" charset="0"/>
            </a:endParaRPr>
          </a:p>
          <a:p>
            <a:pPr marL="0" indent="0">
              <a:spcBef>
                <a:spcPct val="50000"/>
              </a:spcBef>
              <a:buClr>
                <a:schemeClr val="hlink"/>
              </a:buClr>
              <a:buSzPct val="120000"/>
              <a:buNone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	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	</a:t>
            </a:r>
            <a:endParaRPr lang="el-GR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0" y="6498894"/>
            <a:ext cx="1380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defRPr/>
            </a:pPr>
            <a:r>
              <a:rPr lang="el-GR" dirty="0">
                <a:latin typeface="Calibri" pitchFamily="34" charset="0"/>
              </a:rPr>
              <a:t>(</a:t>
            </a:r>
            <a:r>
              <a:rPr lang="en-US" dirty="0">
                <a:latin typeface="Calibri" pitchFamily="34" charset="0"/>
              </a:rPr>
              <a:t>West, 2004</a:t>
            </a:r>
            <a:r>
              <a:rPr lang="el-GR" dirty="0">
                <a:latin typeface="Calibri" pitchFamily="34" charset="0"/>
              </a:rPr>
              <a:t>)</a:t>
            </a:r>
            <a:endParaRPr lang="el-GR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dfc7e23682cc1f1c5556b5caec946498a713ec6"/>
</p:tagLst>
</file>

<file path=ppt/theme/theme1.xml><?xml version="1.0" encoding="utf-8"?>
<a:theme xmlns:a="http://schemas.openxmlformats.org/drawingml/2006/main" name="OC_template_updated">
  <a:themeElements>
    <a:clrScheme name="Custom 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5148</TotalTime>
  <Words>4621</Words>
  <Application>Microsoft Office PowerPoint</Application>
  <PresentationFormat>Προβολή στην οθόνη (4:3)</PresentationFormat>
  <Paragraphs>720</Paragraphs>
  <Slides>74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74</vt:i4>
      </vt:variant>
    </vt:vector>
  </HeadingPairs>
  <TitlesOfParts>
    <vt:vector size="76" baseType="lpstr">
      <vt:lpstr>OC_template_updated</vt:lpstr>
      <vt:lpstr>1_OC_template_updated</vt:lpstr>
      <vt:lpstr>Αναπνευστική Φυσικοθεραπεία</vt:lpstr>
      <vt:lpstr>Η Αναπνευστική Φυσικοθεραπεία στις Περιοριστικές Παθήσεις</vt:lpstr>
      <vt:lpstr>Ορισμός Περιοριστικών Παθήσεων</vt:lpstr>
      <vt:lpstr>Χαρακτηριστικά Περιοριστικών Παθήσεων</vt:lpstr>
      <vt:lpstr>Παθοφυσιολογικοί Μηχανισμοί Περιοριστικών Παθήσεων</vt:lpstr>
      <vt:lpstr>Κατηγοριοποίηση Περιοριστικών Παθήσεων</vt:lpstr>
      <vt:lpstr>Ορισμός Πνευμονικού Παρεγχύματος</vt:lpstr>
      <vt:lpstr>Χαρακτηριστικά  Πνευμονικού Παρεγχύματος</vt:lpstr>
      <vt:lpstr>Επιθηλιακά κύτταρα (1 από 2)</vt:lpstr>
      <vt:lpstr>Επιθηλιακά κύτταρα (2 από 2)</vt:lpstr>
      <vt:lpstr>Διάμεσος ιστός</vt:lpstr>
      <vt:lpstr>1. Διάμεση Πνευμονική Ίνωση (1 από 5)</vt:lpstr>
      <vt:lpstr>1. Διάμεση Πνευμονική Ίνωση (2 από 5)</vt:lpstr>
      <vt:lpstr>1. Διάμεση Πνευμονική Ίνωση (3 από 5)</vt:lpstr>
      <vt:lpstr>1. Διάμεση Πνευμονική Ίνωση (4 από 5)</vt:lpstr>
      <vt:lpstr>1. Διάμεση Πνευμονική Ίνωση (5 από 5)</vt:lpstr>
      <vt:lpstr>2. Σαρκοείδωση (1 από 2)</vt:lpstr>
      <vt:lpstr>2. Σαρκοείδωση (2 από 2)</vt:lpstr>
      <vt:lpstr>Ταξινόμηση-Κλινικά χαρακτηριστικά της Σαρκοείδωσης</vt:lpstr>
      <vt:lpstr> Συχνότητα προσβολής οργάνων από τη Σαρκοείδωση </vt:lpstr>
      <vt:lpstr>Συμπτώματα της Σαρκοείδωσης</vt:lpstr>
      <vt:lpstr>Πνευμονική Αποκατάσταση  στη Σαρκοείδωση </vt:lpstr>
      <vt:lpstr>Ερευνητική τεκμηρίωση της Πνευμονικής Αποκατάστασης στη Σαρκοείδωση</vt:lpstr>
      <vt:lpstr>3. Πνευμονία (1 από 7)</vt:lpstr>
      <vt:lpstr>3. Πνευμονία (2 από 7)</vt:lpstr>
      <vt:lpstr>3. Πνευμονία (3 από 7)</vt:lpstr>
      <vt:lpstr>3. Πνευμονία: Συμπτώματα (4 από 7)</vt:lpstr>
      <vt:lpstr>3. Πνευμονία: Συμπτώματα Πνευμονίας  (5 από 7)</vt:lpstr>
      <vt:lpstr>3. Πνευμονία (6 από 7)</vt:lpstr>
      <vt:lpstr>3. Πνευμονία (7 από 7)</vt:lpstr>
      <vt:lpstr>4. Ατελεκτασία (1 από 2)</vt:lpstr>
      <vt:lpstr>4. Ατελεκτασία (2 από 2)</vt:lpstr>
      <vt:lpstr>Ερευνητική τεκμηρίωση για την Φ/Θ  στην ατελεκτασία-πνευμονία (1 από 4)</vt:lpstr>
      <vt:lpstr>Ερευνητική τεκμηρίωση για την Φ/Θ  στην ατελεκτασία-πνευμονία (2 από 4)</vt:lpstr>
      <vt:lpstr>Ερευνητική τεκμηρίωση για την Φ/Θ  στην ατελεκτασία-πνευμονία (3 από 4)</vt:lpstr>
      <vt:lpstr>Ερευνητική τεκμηρίωση για την Φ/Θ  στην ατελεκτασία-πνευμονία (4 από 4)</vt:lpstr>
      <vt:lpstr>5. Παθήσεις του Υπεζοκώτα</vt:lpstr>
      <vt:lpstr>Αιτίες Πνευμοθώρακα</vt:lpstr>
      <vt:lpstr>Χαρακτηριστικά Πνευμοθώρακα</vt:lpstr>
      <vt:lpstr>Αυτόματος πνευμοθώρακας</vt:lpstr>
      <vt:lpstr>Πνευμοθώρακας υπό τάση (1 από 2)</vt:lpstr>
      <vt:lpstr>Πνευμοθώρακας υπό τάση (2 από 2)</vt:lpstr>
      <vt:lpstr>Υπεζωκοτική συλλογή</vt:lpstr>
      <vt:lpstr>Ερευνητική τεκμηρίωση (1 από 2)</vt:lpstr>
      <vt:lpstr>Ερευνητική τεκμηρίωση (2 από 2)</vt:lpstr>
      <vt:lpstr>6. Παθήσεις του Θωρακικού Τοιχώματος</vt:lpstr>
      <vt:lpstr>Κυφοσκολίωση (1 από 2)</vt:lpstr>
      <vt:lpstr>Κυφοσκολίωση (2 από 2)</vt:lpstr>
      <vt:lpstr>Αναπνευστική Φυσικοθεραπεία στην Κυφοσκολίωση</vt:lpstr>
      <vt:lpstr>Αγκυλοποιητική Σπονδυλαρθρίτιδα-Α.Σ. (1 από 2)</vt:lpstr>
      <vt:lpstr>Αγκυλοποιητική Σπονδυλαρθρίτιδα-Α.Σ. (2 από 2)</vt:lpstr>
      <vt:lpstr>Αγκυλοποιητική Σπονδυλαρθρίτιδα Ερευνητική τεκμηρίωση (1 από 2)</vt:lpstr>
      <vt:lpstr>Αγκυλοποιητική Σπονδυλαρθρίτιδα Ερευνητική τεκμηρίωση (2 από 2)</vt:lpstr>
      <vt:lpstr>Νοσογόνος Παχυσαρκία</vt:lpstr>
      <vt:lpstr>7. Νευρομυϊκές Διαταραχές (1 από 2)</vt:lpstr>
      <vt:lpstr>7. Νευρομυϊκές Διαταραχές (2 από 2)</vt:lpstr>
      <vt:lpstr>Συμπτώματα Νευρομυϊκών Διαταραχών</vt:lpstr>
      <vt:lpstr> Πνευμονική λειτουργία στις Νευρομυϊκές Διαταραχές</vt:lpstr>
      <vt:lpstr> Αναπνευστική φυσικοθεραπεία-Αναπνευστική Αποκατάσταση σε Νευρομυϊκές Διαταραχές</vt:lpstr>
      <vt:lpstr>Νευρομυϊκές Διαταραχές  Ερευνητική τεκμηρίωση (1 από 4)</vt:lpstr>
      <vt:lpstr>Νευρομυϊκές Διαταραχές  Ερευνητική τεκμηρίωση (2 από 4)</vt:lpstr>
      <vt:lpstr>Νευρομυϊκές Διαταραχές  Ερευνητική τεκμηρίωση (3 από 4)</vt:lpstr>
      <vt:lpstr>Νευρομυϊκές Διαταραχές  Ερευνητική τεκμηρίωση (4 από 4)</vt:lpstr>
      <vt:lpstr>Βιβλιογραφία (1 από 4)</vt:lpstr>
      <vt:lpstr>Βιβλιογραφία (2 από 4)</vt:lpstr>
      <vt:lpstr>Βιβλιογραφία (3 από 4)</vt:lpstr>
      <vt:lpstr>Βιβλιογραφία (4 από 4)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434</cp:revision>
  <dcterms:created xsi:type="dcterms:W3CDTF">2013-05-10T09:22:19Z</dcterms:created>
  <dcterms:modified xsi:type="dcterms:W3CDTF">2015-05-21T10:29:21Z</dcterms:modified>
</cp:coreProperties>
</file>