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88"/>
  </p:notesMasterIdLst>
  <p:handoutMasterIdLst>
    <p:handoutMasterId r:id="rId89"/>
  </p:handoutMasterIdLst>
  <p:sldIdLst>
    <p:sldId id="256" r:id="rId4"/>
    <p:sldId id="272" r:id="rId5"/>
    <p:sldId id="273" r:id="rId6"/>
    <p:sldId id="321" r:id="rId7"/>
    <p:sldId id="274" r:id="rId8"/>
    <p:sldId id="275" r:id="rId9"/>
    <p:sldId id="276" r:id="rId10"/>
    <p:sldId id="277" r:id="rId11"/>
    <p:sldId id="322" r:id="rId12"/>
    <p:sldId id="278" r:id="rId13"/>
    <p:sldId id="323" r:id="rId14"/>
    <p:sldId id="279" r:id="rId15"/>
    <p:sldId id="280" r:id="rId16"/>
    <p:sldId id="281" r:id="rId17"/>
    <p:sldId id="324" r:id="rId18"/>
    <p:sldId id="282" r:id="rId19"/>
    <p:sldId id="283" r:id="rId20"/>
    <p:sldId id="325" r:id="rId21"/>
    <p:sldId id="284" r:id="rId22"/>
    <p:sldId id="285" r:id="rId23"/>
    <p:sldId id="286" r:id="rId24"/>
    <p:sldId id="287" r:id="rId25"/>
    <p:sldId id="288" r:id="rId26"/>
    <p:sldId id="326" r:id="rId27"/>
    <p:sldId id="289" r:id="rId28"/>
    <p:sldId id="290" r:id="rId29"/>
    <p:sldId id="327" r:id="rId30"/>
    <p:sldId id="291" r:id="rId31"/>
    <p:sldId id="292" r:id="rId32"/>
    <p:sldId id="293" r:id="rId33"/>
    <p:sldId id="294" r:id="rId34"/>
    <p:sldId id="328" r:id="rId35"/>
    <p:sldId id="295" r:id="rId36"/>
    <p:sldId id="329" r:id="rId37"/>
    <p:sldId id="330" r:id="rId38"/>
    <p:sldId id="296" r:id="rId39"/>
    <p:sldId id="331" r:id="rId40"/>
    <p:sldId id="332" r:id="rId41"/>
    <p:sldId id="297" r:id="rId42"/>
    <p:sldId id="333" r:id="rId43"/>
    <p:sldId id="298" r:id="rId44"/>
    <p:sldId id="299" r:id="rId45"/>
    <p:sldId id="334" r:id="rId46"/>
    <p:sldId id="300" r:id="rId47"/>
    <p:sldId id="335" r:id="rId48"/>
    <p:sldId id="301" r:id="rId49"/>
    <p:sldId id="336" r:id="rId50"/>
    <p:sldId id="337" r:id="rId51"/>
    <p:sldId id="302" r:id="rId52"/>
    <p:sldId id="338" r:id="rId53"/>
    <p:sldId id="303" r:id="rId54"/>
    <p:sldId id="304" r:id="rId55"/>
    <p:sldId id="339" r:id="rId56"/>
    <p:sldId id="305" r:id="rId57"/>
    <p:sldId id="340" r:id="rId58"/>
    <p:sldId id="306" r:id="rId59"/>
    <p:sldId id="341" r:id="rId60"/>
    <p:sldId id="307" r:id="rId61"/>
    <p:sldId id="342" r:id="rId62"/>
    <p:sldId id="308" r:id="rId63"/>
    <p:sldId id="309" r:id="rId64"/>
    <p:sldId id="343" r:id="rId65"/>
    <p:sldId id="310" r:id="rId66"/>
    <p:sldId id="344" r:id="rId67"/>
    <p:sldId id="311" r:id="rId68"/>
    <p:sldId id="312" r:id="rId69"/>
    <p:sldId id="313" r:id="rId70"/>
    <p:sldId id="314" r:id="rId71"/>
    <p:sldId id="315" r:id="rId72"/>
    <p:sldId id="345" r:id="rId73"/>
    <p:sldId id="316" r:id="rId74"/>
    <p:sldId id="317" r:id="rId75"/>
    <p:sldId id="346" r:id="rId76"/>
    <p:sldId id="318" r:id="rId77"/>
    <p:sldId id="347" r:id="rId78"/>
    <p:sldId id="319" r:id="rId79"/>
    <p:sldId id="348" r:id="rId80"/>
    <p:sldId id="257" r:id="rId81"/>
    <p:sldId id="262" r:id="rId82"/>
    <p:sldId id="264" r:id="rId83"/>
    <p:sldId id="267" r:id="rId84"/>
    <p:sldId id="268" r:id="rId85"/>
    <p:sldId id="269" r:id="rId86"/>
    <p:sldId id="270" r:id="rId87"/>
  </p:sldIdLst>
  <p:sldSz cx="9144000" cy="6858000" type="screen4x3"/>
  <p:notesSz cx="7104063" cy="10234613"/>
  <p:custDataLst>
    <p:tags r:id="rId9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ture.com/nchembio/journal/v2/n4/fig_tab/nchembio0406-175_F1.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11</a:t>
            </a:r>
            <a:r>
              <a:rPr lang="el-GR" sz="2600" dirty="0" smtClean="0"/>
              <a:t>:</a:t>
            </a:r>
            <a:r>
              <a:rPr lang="en-US" sz="2600" dirty="0" smtClean="0"/>
              <a:t> </a:t>
            </a:r>
            <a:r>
              <a:rPr lang="el-GR" sz="2600" dirty="0"/>
              <a:t>Διμορφισμός του εγκεφάλου </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9/15</a:t>
            </a:r>
            <a:endParaRPr lang="en-US" sz="2800" b="1" dirty="0"/>
          </a:p>
        </p:txBody>
      </p:sp>
      <p:sp>
        <p:nvSpPr>
          <p:cNvPr id="3" name="Θέση περιεχομένου 2"/>
          <p:cNvSpPr>
            <a:spLocks noGrp="1"/>
          </p:cNvSpPr>
          <p:nvPr>
            <p:ph idx="1"/>
          </p:nvPr>
        </p:nvSpPr>
        <p:spPr/>
        <p:txBody>
          <a:bodyPr>
            <a:noAutofit/>
          </a:bodyPr>
          <a:lstStyle/>
          <a:p>
            <a:r>
              <a:rPr lang="el-GR" dirty="0"/>
              <a:t>Προέκυψαν δύο υποθέσεις</a:t>
            </a:r>
            <a:r>
              <a:rPr lang="el-GR" dirty="0" smtClean="0"/>
              <a:t>.</a:t>
            </a:r>
            <a:r>
              <a:rPr lang="el-GR" dirty="0"/>
              <a:t> </a:t>
            </a:r>
            <a:endParaRPr lang="en-US" dirty="0"/>
          </a:p>
          <a:p>
            <a:pPr marL="457200" indent="-457200">
              <a:buFont typeface="+mj-lt"/>
              <a:buAutoNum type="arabicPeriod"/>
            </a:pPr>
            <a:r>
              <a:rPr lang="el-GR" dirty="0" smtClean="0"/>
              <a:t>Αν </a:t>
            </a:r>
            <a:r>
              <a:rPr lang="el-GR" dirty="0"/>
              <a:t>η φυλετική διαφορά στο κύκλωμα κελαηδήματος οφειλόταν αποκλειστικά στην παρουσία των ορμονών  πριν από την γέννηση, τότε και οι δύο πλευρές του πουλιού θα ήταν εξίσου </a:t>
            </a:r>
            <a:r>
              <a:rPr lang="el-GR" dirty="0" err="1"/>
              <a:t>αρρενοποιημένες</a:t>
            </a:r>
            <a:r>
              <a:rPr lang="el-GR" dirty="0"/>
              <a:t>. </a:t>
            </a:r>
            <a:endParaRPr lang="en-US" dirty="0"/>
          </a:p>
          <a:p>
            <a:pPr marL="457200" indent="-457200">
              <a:buFont typeface="+mj-lt"/>
              <a:buAutoNum type="arabicPeriod"/>
            </a:pPr>
            <a:r>
              <a:rPr lang="el-GR" dirty="0" smtClean="0"/>
              <a:t>Αν </a:t>
            </a:r>
            <a:r>
              <a:rPr lang="el-GR" dirty="0"/>
              <a:t>το γενετικό φύλο των κυττάρων ήταν σημαντικό στην σεξουαλική διαφοροποίηση, τότε οι δύο πλευρές του εγκεφάλου θα ήταν διαφορετικές. Σε τέτοια περίπτωση, ο φυσιολογικός ρόλος της ορμόνης θα έπρεπε να αυξήσει την γενετική επίδραση αντί να προκαλέσει φυλετική διαφορά.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97599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10/15</a:t>
            </a:r>
            <a:endParaRPr lang="en-US" sz="2800" b="1" dirty="0"/>
          </a:p>
        </p:txBody>
      </p:sp>
      <p:sp>
        <p:nvSpPr>
          <p:cNvPr id="3" name="Θέση περιεχομένου 2"/>
          <p:cNvSpPr>
            <a:spLocks noGrp="1"/>
          </p:cNvSpPr>
          <p:nvPr>
            <p:ph idx="1"/>
          </p:nvPr>
        </p:nvSpPr>
        <p:spPr/>
        <p:txBody>
          <a:bodyPr>
            <a:noAutofit/>
          </a:bodyPr>
          <a:lstStyle/>
          <a:p>
            <a:r>
              <a:rPr lang="el-GR" dirty="0" smtClean="0"/>
              <a:t>Τα </a:t>
            </a:r>
            <a:r>
              <a:rPr lang="el-GR" dirty="0"/>
              <a:t>ευρήματα του </a:t>
            </a:r>
            <a:r>
              <a:rPr lang="en-US" dirty="0"/>
              <a:t>Agate</a:t>
            </a:r>
            <a:r>
              <a:rPr lang="el-GR" dirty="0"/>
              <a:t> και των συνεργατών του επιβεβαιώνουν την δεύτερη υπόθεση. </a:t>
            </a:r>
            <a:endParaRPr lang="el-GR" dirty="0" smtClean="0"/>
          </a:p>
          <a:p>
            <a:r>
              <a:rPr lang="el-GR" dirty="0" smtClean="0"/>
              <a:t>Το </a:t>
            </a:r>
            <a:r>
              <a:rPr lang="el-GR" dirty="0"/>
              <a:t>νευρικό κύκλωμα του κελαηδήματος ήταν αρσενικό στο αρσενικό μέρος του σώματος. </a:t>
            </a:r>
            <a:endParaRPr lang="el-GR" dirty="0" smtClean="0"/>
          </a:p>
          <a:p>
            <a:r>
              <a:rPr lang="el-GR" dirty="0" smtClean="0"/>
              <a:t>Αυτή </a:t>
            </a:r>
            <a:r>
              <a:rPr lang="el-GR" dirty="0"/>
              <a:t>δομική διαφορά μπορεί να εξηγηθεί μόνον με την γενετική διαφορά στον εγκέφαλο που ήταν εν μέρει ανεξάρτητη των επιδράσεων των ορμονών.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7584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11/15</a:t>
            </a:r>
            <a:endParaRPr lang="en-US" sz="2800" b="1" dirty="0"/>
          </a:p>
        </p:txBody>
      </p:sp>
      <p:sp>
        <p:nvSpPr>
          <p:cNvPr id="3" name="Θέση περιεχομένου 2"/>
          <p:cNvSpPr>
            <a:spLocks noGrp="1"/>
          </p:cNvSpPr>
          <p:nvPr>
            <p:ph idx="1"/>
          </p:nvPr>
        </p:nvSpPr>
        <p:spPr>
          <a:xfrm>
            <a:off x="323528" y="1196752"/>
            <a:ext cx="8712968" cy="5661248"/>
          </a:xfrm>
        </p:spPr>
        <p:txBody>
          <a:bodyPr>
            <a:noAutofit/>
          </a:bodyPr>
          <a:lstStyle/>
          <a:p>
            <a:pPr>
              <a:lnSpc>
                <a:spcPct val="105000"/>
              </a:lnSpc>
              <a:spcBef>
                <a:spcPts val="600"/>
              </a:spcBef>
            </a:pPr>
            <a:r>
              <a:rPr lang="el-GR" sz="2100" dirty="0"/>
              <a:t>Στα 1849, ο </a:t>
            </a:r>
            <a:r>
              <a:rPr lang="en-US" sz="2100" dirty="0"/>
              <a:t>Berthold</a:t>
            </a:r>
            <a:r>
              <a:rPr lang="el-GR" sz="2100" dirty="0"/>
              <a:t> έκανε το πρώτο του πείραμα για να δείξει την ύπαρξη και λειτουργία των ορμονών, των χημικών δηλαδή που εκκρίνονται από έναν ενδοκρινή αδένα. </a:t>
            </a:r>
            <a:endParaRPr lang="el-GR" sz="2100" dirty="0" smtClean="0"/>
          </a:p>
          <a:p>
            <a:pPr>
              <a:lnSpc>
                <a:spcPct val="105000"/>
              </a:lnSpc>
              <a:spcBef>
                <a:spcPts val="600"/>
              </a:spcBef>
            </a:pPr>
            <a:r>
              <a:rPr lang="el-GR" sz="2100" dirty="0" smtClean="0"/>
              <a:t>Ο </a:t>
            </a:r>
            <a:r>
              <a:rPr lang="en-US" sz="2100" dirty="0"/>
              <a:t>Berthold</a:t>
            </a:r>
            <a:r>
              <a:rPr lang="el-GR" sz="2100" dirty="0"/>
              <a:t> αφαίρεσε τους όρχεις από έναν πετεινό και βρήκε ότι ο πετεινός δεν λαλούσε. Ούτε έδειχνε σεξουαλική ή επιθετική συμπεριφορά. </a:t>
            </a:r>
            <a:endParaRPr lang="en-US" sz="2100" dirty="0"/>
          </a:p>
          <a:p>
            <a:pPr>
              <a:lnSpc>
                <a:spcPct val="105000"/>
              </a:lnSpc>
              <a:spcBef>
                <a:spcPts val="600"/>
              </a:spcBef>
            </a:pPr>
            <a:r>
              <a:rPr lang="el-GR" sz="2100" dirty="0"/>
              <a:t>Ο </a:t>
            </a:r>
            <a:r>
              <a:rPr lang="en-US" sz="2100" dirty="0"/>
              <a:t>Berthold</a:t>
            </a:r>
            <a:r>
              <a:rPr lang="el-GR" sz="2100" dirty="0"/>
              <a:t> </a:t>
            </a:r>
            <a:r>
              <a:rPr lang="el-GR" sz="2100" dirty="0" err="1"/>
              <a:t>επενεμφύτευσε</a:t>
            </a:r>
            <a:r>
              <a:rPr lang="el-GR" sz="2100" dirty="0"/>
              <a:t> έναν </a:t>
            </a:r>
            <a:r>
              <a:rPr lang="el-GR" sz="2100" dirty="0" err="1"/>
              <a:t>όρχι</a:t>
            </a:r>
            <a:r>
              <a:rPr lang="el-GR" sz="2100" dirty="0"/>
              <a:t> στον πετεινό και εκείνος άρχισε να λαλεί και να δείχνει ξανά σεξουαλική και επιθετική συμπεριφορά. Ο εμφυτευμένος όρχις δε εγκατέστησε νευρικές συνδέσεις, και ο </a:t>
            </a:r>
            <a:r>
              <a:rPr lang="en-US" sz="2100" dirty="0"/>
              <a:t>Berthold</a:t>
            </a:r>
            <a:r>
              <a:rPr lang="el-GR" sz="2100" dirty="0"/>
              <a:t> συμπέρανε ότι </a:t>
            </a:r>
            <a:r>
              <a:rPr lang="el-GR" sz="2100" dirty="0" smtClean="0"/>
              <a:t>έπρεπε </a:t>
            </a:r>
            <a:r>
              <a:rPr lang="el-GR" sz="2100" dirty="0"/>
              <a:t>να εκκρίνει μια χημική ουσία στην κυκλοφορία του πετεινού που επηρέαζε την συμπεριφορά του ζώου. Αυτήν την ουσία που σήμερα γνωρίζουμε ότι είναι η τεστοστερόνη και που είναι υπεύθυνη για τα αρσενικά χαρακτηριστικά. </a:t>
            </a:r>
            <a:endParaRPr lang="el-GR" sz="2100" dirty="0" smtClean="0"/>
          </a:p>
          <a:p>
            <a:pPr>
              <a:lnSpc>
                <a:spcPct val="105000"/>
              </a:lnSpc>
              <a:spcBef>
                <a:spcPts val="600"/>
              </a:spcBef>
            </a:pPr>
            <a:r>
              <a:rPr lang="el-GR" sz="2100" dirty="0" smtClean="0"/>
              <a:t>Αυτό </a:t>
            </a:r>
            <a:r>
              <a:rPr lang="el-GR" sz="2100" dirty="0"/>
              <a:t>που έκανε ο </a:t>
            </a:r>
            <a:r>
              <a:rPr lang="en-US" sz="2100" dirty="0"/>
              <a:t>Berthold</a:t>
            </a:r>
            <a:r>
              <a:rPr lang="el-GR" sz="2100" dirty="0"/>
              <a:t> </a:t>
            </a:r>
            <a:r>
              <a:rPr lang="el-GR" sz="2100" dirty="0" err="1" smtClean="0"/>
              <a:t>επανεμφυτεύοντας</a:t>
            </a:r>
            <a:r>
              <a:rPr lang="el-GR" sz="2100" dirty="0" smtClean="0"/>
              <a:t> </a:t>
            </a:r>
            <a:r>
              <a:rPr lang="el-GR" sz="2100" dirty="0"/>
              <a:t>τον </a:t>
            </a:r>
            <a:r>
              <a:rPr lang="el-GR" sz="2100" dirty="0" err="1"/>
              <a:t>όρχι</a:t>
            </a:r>
            <a:r>
              <a:rPr lang="el-GR" sz="2100" dirty="0"/>
              <a:t>, μπορούμε να το επιτύχουμε δίνοντας τεστοστερόνη σε ένα ευνουχισμένο πετεινό. Η ορμόνη είναι αρκετή ώστε ο πετεινός να συμπεριφερθεί ξανά ως πετεινός (με όρχεις).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73465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12/15</a:t>
            </a:r>
            <a:endParaRPr lang="en-US" sz="2800" b="1" dirty="0"/>
          </a:p>
        </p:txBody>
      </p:sp>
      <p:sp>
        <p:nvSpPr>
          <p:cNvPr id="3" name="Θέση περιεχομένου 2"/>
          <p:cNvSpPr>
            <a:spLocks noGrp="1"/>
          </p:cNvSpPr>
          <p:nvPr>
            <p:ph idx="1"/>
          </p:nvPr>
        </p:nvSpPr>
        <p:spPr/>
        <p:txBody>
          <a:bodyPr/>
          <a:lstStyle/>
          <a:p>
            <a:r>
              <a:rPr lang="el-GR" dirty="0"/>
              <a:t>Η επίδραση της τεστοστερόνης δείχνει κάποιους τρόπους με τους οποίους η ορμόνη προκαλεί αρσενική συμπεριφορά.  </a:t>
            </a:r>
            <a:endParaRPr lang="el-GR" dirty="0" smtClean="0"/>
          </a:p>
          <a:p>
            <a:r>
              <a:rPr lang="el-GR" dirty="0" smtClean="0"/>
              <a:t>Η </a:t>
            </a:r>
            <a:r>
              <a:rPr lang="el-GR" dirty="0"/>
              <a:t>τεστοστερόνη αρχίζει αλλαγές στο μέγεθος και την εμφάνιση του αρσενικού </a:t>
            </a:r>
            <a:r>
              <a:rPr lang="el-GR" dirty="0" smtClean="0"/>
              <a:t>σώματος.</a:t>
            </a:r>
          </a:p>
          <a:p>
            <a:r>
              <a:rPr lang="el-GR" dirty="0" smtClean="0"/>
              <a:t>Στον </a:t>
            </a:r>
            <a:r>
              <a:rPr lang="el-GR" dirty="0"/>
              <a:t>πετεινό, πχ, η τεστοστερόνη προκαλεί το διακριτό φτέρωμα και λοφίο, και ενεργοποιεί άλλα φυλετικά όργανα.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18666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13/15</a:t>
            </a:r>
            <a:endParaRPr lang="en-US" sz="2800" b="1" dirty="0"/>
          </a:p>
        </p:txBody>
      </p:sp>
      <p:sp>
        <p:nvSpPr>
          <p:cNvPr id="3" name="Θέση περιεχομένου 2"/>
          <p:cNvSpPr>
            <a:spLocks noGrp="1"/>
          </p:cNvSpPr>
          <p:nvPr>
            <p:ph idx="1"/>
          </p:nvPr>
        </p:nvSpPr>
        <p:spPr/>
        <p:txBody>
          <a:bodyPr>
            <a:noAutofit/>
          </a:bodyPr>
          <a:lstStyle/>
          <a:p>
            <a:r>
              <a:rPr lang="el-GR" dirty="0"/>
              <a:t>Τα στεροειδή διαχέονται γρήγορα από τον τόπο σύνθεσής τους στα ενδοκρινικά όργανα συμπεριλαμβανομένων των </a:t>
            </a:r>
            <a:r>
              <a:rPr lang="el-GR" dirty="0" err="1"/>
              <a:t>γονάδων</a:t>
            </a:r>
            <a:r>
              <a:rPr lang="el-GR" dirty="0"/>
              <a:t> και του φλοιού των επινεφριδίων, περνώντας γρήγορα μέσα από τις κυτταρικές μεμβράνες. </a:t>
            </a:r>
            <a:endParaRPr lang="el-GR" dirty="0" smtClean="0"/>
          </a:p>
          <a:p>
            <a:r>
              <a:rPr lang="el-GR" dirty="0" smtClean="0"/>
              <a:t>Εισέρχονται </a:t>
            </a:r>
            <a:r>
              <a:rPr lang="el-GR" dirty="0"/>
              <a:t>στα κύτταρα-στόχους με τον ίδιο τρόπο και δρουν στο κυτταρικό </a:t>
            </a:r>
            <a:r>
              <a:rPr lang="en-US" dirty="0"/>
              <a:t>DNA</a:t>
            </a:r>
            <a:r>
              <a:rPr lang="el-GR" dirty="0"/>
              <a:t> για να αυξήσουν ή να ελαττώσουν την παραγωγή των πρωτεϊνών. </a:t>
            </a:r>
            <a:endParaRPr lang="el-GR" dirty="0" smtClean="0"/>
          </a:p>
          <a:p>
            <a:r>
              <a:rPr lang="el-GR" dirty="0" smtClean="0"/>
              <a:t>Αντίθετα </a:t>
            </a:r>
            <a:r>
              <a:rPr lang="el-GR" dirty="0"/>
              <a:t>οι πρωτεϊνικές ορμόνες δεσμεύονται στην μεμβράνη των κυττάρων-στόχων και δρουν μέσω δεύτερου μεταβιβαστή</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4716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14/15</a:t>
            </a:r>
            <a:endParaRPr lang="en-US" sz="2800" b="1" dirty="0"/>
          </a:p>
        </p:txBody>
      </p:sp>
      <p:sp>
        <p:nvSpPr>
          <p:cNvPr id="3" name="Θέση περιεχομένου 2"/>
          <p:cNvSpPr>
            <a:spLocks noGrp="1"/>
          </p:cNvSpPr>
          <p:nvPr>
            <p:ph idx="1"/>
          </p:nvPr>
        </p:nvSpPr>
        <p:spPr/>
        <p:txBody>
          <a:bodyPr>
            <a:noAutofit/>
          </a:bodyPr>
          <a:lstStyle/>
          <a:p>
            <a:r>
              <a:rPr lang="el-GR" dirty="0" smtClean="0"/>
              <a:t>Τα </a:t>
            </a:r>
            <a:r>
              <a:rPr lang="el-GR" dirty="0" err="1"/>
              <a:t>γοναδικά</a:t>
            </a:r>
            <a:r>
              <a:rPr lang="el-GR" dirty="0"/>
              <a:t> στεροειδή ελέγχουν αναπαραγωγικές λειτουργίες. Αφ’ ενός καθοδηγούν το σώμα να παράγει ανδρικές και θηλυκές ορμόνες, αφ’ ετέρου επηρεάζουν την σεξουαλική συμπεριφορά, την σύλληψη των παιδιών, και στην γυναίκα </a:t>
            </a:r>
            <a:r>
              <a:rPr lang="el-GR" dirty="0" smtClean="0"/>
              <a:t>ειδικότερα, τον </a:t>
            </a:r>
            <a:r>
              <a:rPr lang="el-GR" dirty="0"/>
              <a:t>έλεγχο του μηνιαίου κύκλου, την γέννηση των </a:t>
            </a:r>
            <a:r>
              <a:rPr lang="el-GR" dirty="0" smtClean="0"/>
              <a:t>βρεφών, </a:t>
            </a:r>
            <a:r>
              <a:rPr lang="el-GR" dirty="0"/>
              <a:t>την έκκριση του γάλακτος μέσω της </a:t>
            </a:r>
            <a:r>
              <a:rPr lang="el-GR" dirty="0" err="1"/>
              <a:t>προλακτίνης</a:t>
            </a:r>
            <a:r>
              <a:rPr lang="el-GR" dirty="0"/>
              <a:t> και της </a:t>
            </a:r>
            <a:r>
              <a:rPr lang="el-GR" dirty="0" err="1"/>
              <a:t>ωκυτοκίνης</a:t>
            </a:r>
            <a:r>
              <a:rPr lang="el-GR" dirty="0"/>
              <a:t>. </a:t>
            </a:r>
            <a:endParaRPr lang="el-GR" dirty="0" smtClean="0"/>
          </a:p>
          <a:p>
            <a:r>
              <a:rPr lang="el-GR" dirty="0" smtClean="0"/>
              <a:t>Και </a:t>
            </a:r>
            <a:r>
              <a:rPr lang="el-GR" dirty="0"/>
              <a:t>παρότι υπάρχουν πολλά ανοιχτά ερωτηματικά για το πώς επιτυγχάνονται όλα τα ανωτέρω, τα </a:t>
            </a:r>
            <a:r>
              <a:rPr lang="el-GR" dirty="0" err="1"/>
              <a:t>γοναδικά</a:t>
            </a:r>
            <a:r>
              <a:rPr lang="el-GR" dirty="0"/>
              <a:t> στεροειδή, όχι μόνον επηρεάζουν όλα τα όργανα του σώματος, αλλά έχουν στόχο και τον εγκέφαλο όπου ενεργοποιούν εκεί στόχους και συστήματα λειτουργίας</a:t>
            </a:r>
            <a:r>
              <a:rPr lang="el-GR" dirty="0" smtClean="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65745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500" dirty="0"/>
              <a:t>Ορμόνες και ανάπτυξη του εγκεφάλου</a:t>
            </a:r>
            <a:r>
              <a:rPr lang="en-US" sz="3500" dirty="0"/>
              <a:t> </a:t>
            </a:r>
            <a:r>
              <a:rPr lang="en-US" sz="3000" b="0" dirty="0" smtClean="0"/>
              <a:t>15/15</a:t>
            </a:r>
            <a:endParaRPr lang="en-US" sz="2800" dirty="0"/>
          </a:p>
        </p:txBody>
      </p:sp>
      <p:sp>
        <p:nvSpPr>
          <p:cNvPr id="3" name="Θέση περιεχομένου 2"/>
          <p:cNvSpPr>
            <a:spLocks noGrp="1"/>
          </p:cNvSpPr>
          <p:nvPr>
            <p:ph idx="1"/>
          </p:nvPr>
        </p:nvSpPr>
        <p:spPr>
          <a:xfrm>
            <a:off x="457200" y="1196752"/>
            <a:ext cx="8435280" cy="5661248"/>
          </a:xfrm>
        </p:spPr>
        <p:txBody>
          <a:bodyPr>
            <a:normAutofit fontScale="92500" lnSpcReduction="10000"/>
          </a:bodyPr>
          <a:lstStyle/>
          <a:p>
            <a:r>
              <a:rPr lang="el-GR" dirty="0"/>
              <a:t>Σχεδόν κάθε νευρώνας στον εγκέφαλο περιέχει υποδοχείς στους οποίους διάφορες ορμόνες δρουν. Πχ, εκτός από το να επηρεάζουν φυλετικά όργανα και εμφάνιση στον πετεινό, η τεστοστερόνη μπορεί να έχει ιδιότητες </a:t>
            </a:r>
            <a:r>
              <a:rPr lang="el-GR" dirty="0" err="1"/>
              <a:t>νευρομεταβιβαστή</a:t>
            </a:r>
            <a:r>
              <a:rPr lang="el-GR" dirty="0"/>
              <a:t> στα νευρικά κύτταρα, ιδίως νευρώνες που ελέγχουν το λάλημα, αρσενική συμπεριφορά και επιθετικότητα. </a:t>
            </a:r>
            <a:endParaRPr lang="el-GR" dirty="0" smtClean="0"/>
          </a:p>
          <a:p>
            <a:r>
              <a:rPr lang="el-GR" dirty="0" smtClean="0"/>
              <a:t>Σε </a:t>
            </a:r>
            <a:r>
              <a:rPr lang="el-GR" dirty="0"/>
              <a:t>αυτούς τους νευρώνες, η τεστοστερόνη μεταφέρεται στον πυρήνα, όπου ενεργοποιεί γονίδια. Τα γονίδια, με την σειρά τους, πυροδοτούν την σύνθεση πρωτεϊνών που χρειάζονται για τις κυτταρικές διαδικασίες που παράγουν την αρσενική συμπεριφορά του πετεινού. </a:t>
            </a:r>
            <a:endParaRPr lang="el-GR" dirty="0" smtClean="0"/>
          </a:p>
          <a:p>
            <a:r>
              <a:rPr lang="el-GR" dirty="0" smtClean="0"/>
              <a:t>Έτσι</a:t>
            </a:r>
            <a:r>
              <a:rPr lang="el-GR" dirty="0"/>
              <a:t>, ο πετεινός δημιουργεί αρσενικό σώμα αλλά και αρσενικό εγκέφαλο. Εννοείται ότι οι φυλετικές ορμόνες έχουν αρχίσει να δρουν πριν από την γέννηση και σε όλη την διάρκεια της </a:t>
            </a:r>
            <a:r>
              <a:rPr lang="el-GR" dirty="0" err="1"/>
              <a:t>μετεμβρυικής</a:t>
            </a:r>
            <a:r>
              <a:rPr lang="el-GR" dirty="0"/>
              <a:t> </a:t>
            </a:r>
            <a:r>
              <a:rPr lang="el-GR" dirty="0" smtClean="0"/>
              <a:t>ζωής.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77856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Η </a:t>
            </a:r>
            <a:r>
              <a:rPr lang="el-GR" b="1" dirty="0" err="1" smtClean="0"/>
              <a:t>οργανωσιακή</a:t>
            </a:r>
            <a:r>
              <a:rPr lang="el-GR" b="1" dirty="0" smtClean="0"/>
              <a:t> υπόθεση</a:t>
            </a:r>
            <a:r>
              <a:rPr lang="en-US" b="1" dirty="0" smtClean="0"/>
              <a:t> </a:t>
            </a:r>
            <a:r>
              <a:rPr lang="en-US" sz="3000" b="0" dirty="0" smtClean="0"/>
              <a:t>1/2</a:t>
            </a:r>
            <a:endParaRPr lang="en-US" sz="3000" b="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dirty="0"/>
              <a:t>Η </a:t>
            </a:r>
            <a:r>
              <a:rPr lang="el-GR" dirty="0" err="1"/>
              <a:t>οργανωσιακή</a:t>
            </a:r>
            <a:r>
              <a:rPr lang="el-GR" dirty="0"/>
              <a:t> υπόθεση προτείνει ότι οι δράσεις των ορμονών στην διάρκεια της ανάπτυξης αλλάζουν την διαφοροποίηση των ιστών. </a:t>
            </a:r>
            <a:endParaRPr lang="el-GR" dirty="0" smtClean="0"/>
          </a:p>
          <a:p>
            <a:r>
              <a:rPr lang="el-GR" dirty="0" smtClean="0"/>
              <a:t>Έτσι</a:t>
            </a:r>
            <a:r>
              <a:rPr lang="el-GR" dirty="0"/>
              <a:t>, η τεστοστερόνη </a:t>
            </a:r>
            <a:r>
              <a:rPr lang="el-GR" dirty="0" err="1"/>
              <a:t>αρρενοποιεί</a:t>
            </a:r>
            <a:r>
              <a:rPr lang="el-GR" dirty="0"/>
              <a:t> τον εγκέφαλο γρήγορα στην ζωή καθώς προσλαμβάνεται από τα νευρικά κύτταρα όπου </a:t>
            </a:r>
            <a:r>
              <a:rPr lang="el-GR" dirty="0" smtClean="0"/>
              <a:t>μετατρέπεται </a:t>
            </a:r>
            <a:r>
              <a:rPr lang="el-GR" dirty="0"/>
              <a:t>σε οιστρογόνα από το ένζυμο </a:t>
            </a:r>
            <a:r>
              <a:rPr lang="el-GR" dirty="0" err="1"/>
              <a:t>αρωματάση</a:t>
            </a:r>
            <a:r>
              <a:rPr lang="el-GR" dirty="0"/>
              <a:t>. </a:t>
            </a:r>
            <a:endParaRPr lang="el-GR" dirty="0" smtClean="0"/>
          </a:p>
          <a:p>
            <a:r>
              <a:rPr lang="el-GR" dirty="0" smtClean="0"/>
              <a:t>Τα </a:t>
            </a:r>
            <a:r>
              <a:rPr lang="el-GR" dirty="0"/>
              <a:t>οιστρογόνα δρουν σε υποδοχείς οιστρογόνων ώστε να αρχίσουν μια αλυσίδα γεγονότων που περιλαμβάνουν την ενεργοποίηση ορισμένων γονιδίων στον κυτταρικό πυρήνα. Αυτά τα γονίδια τότε συνεισφέρουν στην </a:t>
            </a:r>
            <a:r>
              <a:rPr lang="el-GR" dirty="0" err="1"/>
              <a:t>αρρενοποίηση</a:t>
            </a:r>
            <a:r>
              <a:rPr lang="el-GR" dirty="0"/>
              <a:t> των εγκεφαλικών κυττάρων και στις αλληλεπιδράσεις τους με άλλα εγκεφαλικά κύτταρα.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6928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Η </a:t>
            </a:r>
            <a:r>
              <a:rPr lang="el-GR" b="1" dirty="0" err="1" smtClean="0"/>
              <a:t>οργανωσιακή</a:t>
            </a:r>
            <a:r>
              <a:rPr lang="el-GR" b="1" dirty="0" smtClean="0"/>
              <a:t> υπόθεση</a:t>
            </a:r>
            <a:r>
              <a:rPr lang="en-US" b="1" dirty="0" smtClean="0"/>
              <a:t> </a:t>
            </a:r>
            <a:r>
              <a:rPr lang="en-US" sz="3000" b="0" dirty="0"/>
              <a:t>2</a:t>
            </a:r>
            <a:r>
              <a:rPr lang="en-US" sz="3000" b="0" dirty="0" smtClean="0"/>
              <a:t>/2</a:t>
            </a:r>
            <a:endParaRPr lang="en-US" sz="3000" b="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dirty="0" smtClean="0"/>
              <a:t>Μπορεί </a:t>
            </a:r>
            <a:r>
              <a:rPr lang="el-GR" dirty="0"/>
              <a:t>να φαίνεται παράξενο ότι ορμόνες που συνήθως συνδυάζονται με τα θήλεα άτομα, </a:t>
            </a:r>
            <a:r>
              <a:rPr lang="el-GR" dirty="0" err="1"/>
              <a:t>αρρενοποιούν</a:t>
            </a:r>
            <a:r>
              <a:rPr lang="el-GR" dirty="0"/>
              <a:t> τον ανδρικό εγκέφαλο. </a:t>
            </a:r>
            <a:endParaRPr lang="el-GR" dirty="0" smtClean="0"/>
          </a:p>
          <a:p>
            <a:r>
              <a:rPr lang="el-GR" dirty="0" smtClean="0"/>
              <a:t>Η </a:t>
            </a:r>
            <a:r>
              <a:rPr lang="el-GR" dirty="0" err="1"/>
              <a:t>οιστραδιόλη</a:t>
            </a:r>
            <a:r>
              <a:rPr lang="el-GR" dirty="0"/>
              <a:t> δεν έχει την ίδια επίδραση στον θήλυ εγκέφαλο, διότι τα θήλεα άτομα έχουν ειδικό ένζυμο που δεσμεύει τα οιστρογόνα και παρεμποδίζει την είσοδό της στον εγκέφαλο. </a:t>
            </a:r>
            <a:endParaRPr lang="el-GR" dirty="0" smtClean="0"/>
          </a:p>
          <a:p>
            <a:r>
              <a:rPr lang="el-GR" dirty="0" smtClean="0"/>
              <a:t>Οι </a:t>
            </a:r>
            <a:r>
              <a:rPr lang="el-GR" dirty="0"/>
              <a:t>ορμόνες συνεισφέρουν στις εκπληκτικές διαφορές στην εγκεφαλική και γνωσιακή λειτουργία.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07785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Α</a:t>
            </a:r>
            <a:r>
              <a:rPr lang="el-GR" b="1" dirty="0" smtClean="0"/>
              <a:t>νδρικός και θηλυκός εγκέφαλος </a:t>
            </a:r>
            <a:r>
              <a:rPr lang="el-GR" sz="3000" b="0" dirty="0" smtClean="0"/>
              <a:t>1/6</a:t>
            </a:r>
            <a:endParaRPr lang="en-US" sz="3000" b="0" dirty="0"/>
          </a:p>
        </p:txBody>
      </p:sp>
      <p:sp>
        <p:nvSpPr>
          <p:cNvPr id="3" name="Θέση περιεχομένου 2"/>
          <p:cNvSpPr>
            <a:spLocks noGrp="1"/>
          </p:cNvSpPr>
          <p:nvPr>
            <p:ph idx="1"/>
          </p:nvPr>
        </p:nvSpPr>
        <p:spPr>
          <a:xfrm>
            <a:off x="457200" y="1124744"/>
            <a:ext cx="8291264" cy="5733256"/>
          </a:xfrm>
        </p:spPr>
        <p:txBody>
          <a:bodyPr>
            <a:normAutofit fontScale="92500" lnSpcReduction="10000"/>
          </a:bodyPr>
          <a:lstStyle/>
          <a:p>
            <a:r>
              <a:rPr lang="el-GR" dirty="0"/>
              <a:t>Ο ανδρικός εγκέφαλος είναι ελαφρά μεγαλύτερος από τον θηλυκό μετά από διορθώσεις όσον αφορά το μέγεθος σώματος και το δεξιό ημισφαίριο είναι κάπως μεγαλύτερο από το αριστερό στους άρρενες. </a:t>
            </a:r>
            <a:endParaRPr lang="el-GR" dirty="0" smtClean="0"/>
          </a:p>
          <a:p>
            <a:r>
              <a:rPr lang="el-GR" dirty="0" smtClean="0"/>
              <a:t>Ο </a:t>
            </a:r>
            <a:r>
              <a:rPr lang="el-GR" dirty="0"/>
              <a:t>θηλυκός εγκέφαλος έχει μεγαλύτερη αναλογία τόσο γλυκόζης όσο και αιματικής ροής. </a:t>
            </a:r>
            <a:endParaRPr lang="el-GR" dirty="0" smtClean="0"/>
          </a:p>
          <a:p>
            <a:r>
              <a:rPr lang="el-GR" dirty="0" smtClean="0"/>
              <a:t>Υπάρχει </a:t>
            </a:r>
            <a:r>
              <a:rPr lang="el-GR" dirty="0"/>
              <a:t>επίσης ένας αριθμός διαφορών όσον αφορά το μέγεθος σε διάφορες περιοχές του εγκεφάλου συμπεριλαμβανομένων πυρήνων του υποθαλάμου που σχετίζονται με την σεξουαλική λειτουργία, μέρη του </a:t>
            </a:r>
            <a:r>
              <a:rPr lang="el-GR" dirty="0" err="1"/>
              <a:t>μεσολοβίου</a:t>
            </a:r>
            <a:r>
              <a:rPr lang="el-GR" dirty="0"/>
              <a:t> που είναι μεγαλύτερα στα θήλεα και πιθανώς μια ελαφρά μεγαλύτερη γλωσσική περιοχή στον θήλυ εγκέφαλο. </a:t>
            </a:r>
            <a:endParaRPr lang="en-US" dirty="0"/>
          </a:p>
          <a:p>
            <a:r>
              <a:rPr lang="el-GR" dirty="0"/>
              <a:t>Σ</a:t>
            </a:r>
            <a:r>
              <a:rPr lang="el-GR" dirty="0" smtClean="0"/>
              <a:t>τα </a:t>
            </a:r>
            <a:r>
              <a:rPr lang="el-GR" dirty="0"/>
              <a:t>ανωτέρω στηρίζονται οι φυλετικές </a:t>
            </a:r>
            <a:r>
              <a:rPr lang="el-GR" dirty="0" err="1"/>
              <a:t>γνωσιακές</a:t>
            </a:r>
            <a:r>
              <a:rPr lang="el-GR" dirty="0"/>
              <a:t> διαφορές που παρατηρούνται. Αυτές εξαρτώνται και από την συνεχή κυκλοφορία των φυλετικών ορμονών.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9799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900" b="1" dirty="0" smtClean="0"/>
              <a:t>Ορμόνες και ανάπτυξη του εγκεφάλου</a:t>
            </a:r>
            <a:r>
              <a:rPr lang="en-US" sz="3900" b="1" dirty="0" smtClean="0"/>
              <a:t> </a:t>
            </a:r>
            <a:r>
              <a:rPr lang="en-US" sz="3300" b="0" dirty="0" smtClean="0"/>
              <a:t>1/15</a:t>
            </a:r>
            <a:endParaRPr lang="en-US" sz="3300" b="0" dirty="0"/>
          </a:p>
        </p:txBody>
      </p:sp>
      <p:sp>
        <p:nvSpPr>
          <p:cNvPr id="3" name="Θέση περιεχομένου 2"/>
          <p:cNvSpPr>
            <a:spLocks noGrp="1"/>
          </p:cNvSpPr>
          <p:nvPr>
            <p:ph idx="1"/>
          </p:nvPr>
        </p:nvSpPr>
        <p:spPr/>
        <p:txBody>
          <a:bodyPr>
            <a:normAutofit lnSpcReduction="10000"/>
          </a:bodyPr>
          <a:lstStyle/>
          <a:p>
            <a:r>
              <a:rPr lang="el-GR" dirty="0"/>
              <a:t>Είναι φανερό ότι οι ορμόνες επηρεάζουν την ανάπτυξη του εγκεφάλου. Ένας ανδρικός εγκέφαλος και ένας θηλυκός δεν είναι το ίδιο. </a:t>
            </a:r>
            <a:endParaRPr lang="en-US" dirty="0"/>
          </a:p>
          <a:p>
            <a:r>
              <a:rPr lang="el-GR" dirty="0"/>
              <a:t>Παλαιότερα, οι επιδράσεις της τεστοστερόνης στον εγκέφαλο θεωρήθηκαν ασήμαντες, διότι η ορμόνη πιστευόταν ότι επηρέαζε πρωταρχικά περιοχές του εγκεφάλου που σχετίζονταν με την σεξουαλική συμπεριφορά, αλλά όχι με τις ανώτερες </a:t>
            </a:r>
            <a:r>
              <a:rPr lang="el-GR" dirty="0" smtClean="0"/>
              <a:t>λειτουργίες.</a:t>
            </a:r>
          </a:p>
          <a:p>
            <a:r>
              <a:rPr lang="el-GR" dirty="0" smtClean="0"/>
              <a:t>Τώρα </a:t>
            </a:r>
            <a:r>
              <a:rPr lang="el-GR" dirty="0"/>
              <a:t>πια γνωρίζουμε ότι </a:t>
            </a:r>
            <a:r>
              <a:rPr lang="el-GR" dirty="0" smtClean="0"/>
              <a:t>η τεστοστερόνη </a:t>
            </a:r>
            <a:r>
              <a:rPr lang="el-GR" dirty="0"/>
              <a:t>αλλάζει την δομή των κυττάρων σε πολλές περιοχές του φλοιού, με διάφορες </a:t>
            </a:r>
            <a:r>
              <a:rPr lang="el-GR" dirty="0" err="1"/>
              <a:t>συμπεριφερολογικές</a:t>
            </a:r>
            <a:r>
              <a:rPr lang="el-GR" dirty="0"/>
              <a:t> συνέπειες που επηρεάζουν και την γνωσιακή λειτουργία.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01884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Ανδρικός και θηλυκός εγκέφαλος </a:t>
            </a:r>
            <a:r>
              <a:rPr lang="el-GR" sz="3000" b="0" dirty="0" smtClean="0"/>
              <a:t>2/6</a:t>
            </a:r>
            <a:endParaRPr lang="en-US" sz="3200" b="1" dirty="0"/>
          </a:p>
        </p:txBody>
      </p:sp>
      <p:sp>
        <p:nvSpPr>
          <p:cNvPr id="3" name="Θέση περιεχομένου 2"/>
          <p:cNvSpPr>
            <a:spLocks noGrp="1"/>
          </p:cNvSpPr>
          <p:nvPr>
            <p:ph idx="1"/>
          </p:nvPr>
        </p:nvSpPr>
        <p:spPr>
          <a:xfrm>
            <a:off x="457200" y="1124744"/>
            <a:ext cx="8229600" cy="5832648"/>
          </a:xfrm>
        </p:spPr>
        <p:txBody>
          <a:bodyPr>
            <a:normAutofit fontScale="92500" lnSpcReduction="10000"/>
          </a:bodyPr>
          <a:lstStyle/>
          <a:p>
            <a:r>
              <a:rPr lang="el-GR" dirty="0"/>
              <a:t>Μια μεγάλη επίδραση που έχουν οι φυλετικές ορμόνες στον εγκέφαλο είναι στον υποθάλαμο, ειδικά στην προοπτική περιοχή του μέσου υποθαλάμου. </a:t>
            </a:r>
            <a:endParaRPr lang="el-GR" dirty="0" smtClean="0"/>
          </a:p>
          <a:p>
            <a:r>
              <a:rPr lang="el-GR" dirty="0" smtClean="0"/>
              <a:t>Αλλά </a:t>
            </a:r>
            <a:r>
              <a:rPr lang="el-GR" dirty="0"/>
              <a:t>οργανωτικές επιδράσεις λειτουργούν και σε άλλες περιοχές του νευρικού συστήματος, ιδιαίτερα στα αμύγδαλα, τον προμετωπιαίο φλοιό και την σπονδυλική στήλη. Αυτές οι σχετιζόμενες με το φύλο διαφορές στο κεντρικό νευρικό σύστημα έχουν </a:t>
            </a:r>
            <a:r>
              <a:rPr lang="el-GR" dirty="0" err="1"/>
              <a:t>συμπεριφερολογική</a:t>
            </a:r>
            <a:r>
              <a:rPr lang="el-GR" dirty="0"/>
              <a:t> σημασία. </a:t>
            </a:r>
            <a:endParaRPr lang="el-GR" dirty="0" smtClean="0"/>
          </a:p>
          <a:p>
            <a:r>
              <a:rPr lang="el-GR" dirty="0" smtClean="0"/>
              <a:t>Έτσι </a:t>
            </a:r>
            <a:r>
              <a:rPr lang="el-GR" dirty="0"/>
              <a:t>και αλλιώς τα τελετουργικά ερωτοτροπίας διαφέρουν ανάμεσα στα φύλα, καθώς και οι συμπεριφορές συνουσίας, με τα θήλεα </a:t>
            </a:r>
            <a:r>
              <a:rPr lang="el-GR" dirty="0" smtClean="0"/>
              <a:t>ν</a:t>
            </a:r>
            <a:r>
              <a:rPr lang="el-GR" dirty="0"/>
              <a:t>α</a:t>
            </a:r>
            <a:r>
              <a:rPr lang="el-GR" dirty="0" smtClean="0"/>
              <a:t> </a:t>
            </a:r>
            <a:r>
              <a:rPr lang="el-GR" dirty="0"/>
              <a:t>έχουν σεξουαλικές επαναληπτικές συμπεριφορές και οι άρρενες σεξουαλική συμπεριφορά τοποθέτησης (</a:t>
            </a:r>
            <a:r>
              <a:rPr lang="en-US" dirty="0"/>
              <a:t>mounting</a:t>
            </a:r>
            <a:r>
              <a:rPr lang="el-GR" dirty="0"/>
              <a:t>). </a:t>
            </a:r>
            <a:endParaRPr lang="el-GR" dirty="0" smtClean="0"/>
          </a:p>
          <a:p>
            <a:r>
              <a:rPr lang="el-GR" dirty="0" smtClean="0"/>
              <a:t>Η </a:t>
            </a:r>
            <a:r>
              <a:rPr lang="el-GR" dirty="0"/>
              <a:t>παραγωγή αυτών των σεξουαλικών διαφορών εξαρτάται από την δράση των </a:t>
            </a:r>
            <a:r>
              <a:rPr lang="el-GR" dirty="0" err="1"/>
              <a:t>γοναδικών</a:t>
            </a:r>
            <a:r>
              <a:rPr lang="el-GR" dirty="0"/>
              <a:t> ορμονών στον εγκέφαλο τόσο στην ανάπτυξη όσο και στην </a:t>
            </a:r>
            <a:r>
              <a:rPr lang="el-GR" dirty="0" smtClean="0"/>
              <a:t>ενηλικίωση.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4340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Ανδρικός και θηλυκός εγκέφαλος </a:t>
            </a:r>
            <a:r>
              <a:rPr lang="el-GR" sz="3000" b="0" dirty="0" smtClean="0"/>
              <a:t>3/6</a:t>
            </a:r>
            <a:endParaRPr lang="en-US" sz="3200" b="1" dirty="0"/>
          </a:p>
        </p:txBody>
      </p:sp>
      <p:sp>
        <p:nvSpPr>
          <p:cNvPr id="3" name="Θέση περιεχομένου 2"/>
          <p:cNvSpPr>
            <a:spLocks noGrp="1"/>
          </p:cNvSpPr>
          <p:nvPr>
            <p:ph idx="1"/>
          </p:nvPr>
        </p:nvSpPr>
        <p:spPr>
          <a:xfrm>
            <a:off x="457200" y="1124744"/>
            <a:ext cx="8229600" cy="5832648"/>
          </a:xfrm>
        </p:spPr>
        <p:txBody>
          <a:bodyPr>
            <a:normAutofit fontScale="92500" lnSpcReduction="10000"/>
          </a:bodyPr>
          <a:lstStyle/>
          <a:p>
            <a:r>
              <a:rPr lang="el-GR" dirty="0"/>
              <a:t>Ο φυλετικός διμορφισμός, η διαφορετική ανάπτυξη εγκεφαλικών περιοχών στα δύο φύλα, αρχίζει από μια περίπλοκη σειρά βημάτων. </a:t>
            </a:r>
            <a:endParaRPr lang="el-GR" dirty="0" smtClean="0"/>
          </a:p>
          <a:p>
            <a:r>
              <a:rPr lang="el-GR" dirty="0" smtClean="0"/>
              <a:t>Κύτταρα </a:t>
            </a:r>
            <a:r>
              <a:rPr lang="el-GR" dirty="0"/>
              <a:t>στον εγκέφαλο παράγουν </a:t>
            </a:r>
            <a:r>
              <a:rPr lang="el-GR" dirty="0" err="1"/>
              <a:t>αρωματάση</a:t>
            </a:r>
            <a:r>
              <a:rPr lang="el-GR" dirty="0"/>
              <a:t>, ένα ένζυμο που μετατρέπει την τεστοστερόνη σε </a:t>
            </a:r>
            <a:r>
              <a:rPr lang="el-GR" dirty="0" err="1"/>
              <a:t>οιστραδιόλη</a:t>
            </a:r>
            <a:r>
              <a:rPr lang="el-GR" dirty="0"/>
              <a:t>. Επομένως, όπως έχει ήδη αναφερθεί μια θηλυκή ορμόνη </a:t>
            </a:r>
            <a:r>
              <a:rPr lang="el-GR" dirty="0" err="1"/>
              <a:t>αρρενοποιεί</a:t>
            </a:r>
            <a:r>
              <a:rPr lang="el-GR" dirty="0"/>
              <a:t> τον εγκέφαλο. Τα θήλεα δεν </a:t>
            </a:r>
            <a:r>
              <a:rPr lang="el-GR" dirty="0" err="1"/>
              <a:t>αρρενοποιούνται</a:t>
            </a:r>
            <a:r>
              <a:rPr lang="el-GR" dirty="0"/>
              <a:t> παρουσία οιστρογόνων, διότι τα έμβρυα και των δύο φύλων παράγουν στο ήπαρ ένα ένζυμο (άλφα </a:t>
            </a:r>
            <a:r>
              <a:rPr lang="el-GR" dirty="0" smtClean="0"/>
              <a:t>φετοπρωτεΐνη</a:t>
            </a:r>
            <a:r>
              <a:rPr lang="el-GR" dirty="0"/>
              <a:t>) που δεσμεύει τα οιστρογόνα που γίνονται έτσι ανίκανα να εισέλθουν στους νευρώνες. </a:t>
            </a:r>
            <a:endParaRPr lang="el-GR" dirty="0" smtClean="0"/>
          </a:p>
          <a:p>
            <a:r>
              <a:rPr lang="el-GR" dirty="0" smtClean="0"/>
              <a:t>Η </a:t>
            </a:r>
            <a:r>
              <a:rPr lang="el-GR" dirty="0"/>
              <a:t>τεστοστερόνη δεν επηρεάζεται από </a:t>
            </a:r>
            <a:r>
              <a:rPr lang="el-GR" dirty="0" err="1"/>
              <a:t>αλφα</a:t>
            </a:r>
            <a:r>
              <a:rPr lang="el-GR" dirty="0"/>
              <a:t> </a:t>
            </a:r>
            <a:r>
              <a:rPr lang="el-GR" dirty="0" smtClean="0"/>
              <a:t>φετοπρωτεΐνη </a:t>
            </a:r>
            <a:r>
              <a:rPr lang="el-GR" dirty="0"/>
              <a:t>και έτσι εισέρχεται στους νευρώνες </a:t>
            </a:r>
            <a:r>
              <a:rPr lang="el-GR" dirty="0" smtClean="0"/>
              <a:t>όπου </a:t>
            </a:r>
            <a:r>
              <a:rPr lang="el-GR" dirty="0"/>
              <a:t>μετατρέπεται σε </a:t>
            </a:r>
            <a:r>
              <a:rPr lang="el-GR" dirty="0" err="1"/>
              <a:t>οιστραδιόλη</a:t>
            </a:r>
            <a:r>
              <a:rPr lang="el-GR" dirty="0"/>
              <a:t>.</a:t>
            </a:r>
            <a:endParaRPr lang="en-US" dirty="0"/>
          </a:p>
          <a:p>
            <a:r>
              <a:rPr lang="el-GR" dirty="0"/>
              <a:t>Οι </a:t>
            </a:r>
            <a:r>
              <a:rPr lang="el-GR" dirty="0" err="1" smtClean="0"/>
              <a:t>οργανωσιακές</a:t>
            </a:r>
            <a:r>
              <a:rPr lang="el-GR" dirty="0" smtClean="0"/>
              <a:t> </a:t>
            </a:r>
            <a:r>
              <a:rPr lang="el-GR" dirty="0"/>
              <a:t>δράσεις της τεστοστερόνης φαίνονται καθαρά στην προοπτική περιοχή του υποθαλάμου, που παίζει κριτικό ρόλο στην </a:t>
            </a:r>
            <a:r>
              <a:rPr lang="el-GR" dirty="0" err="1"/>
              <a:t>συνουσιακή</a:t>
            </a:r>
            <a:r>
              <a:rPr lang="el-GR" dirty="0"/>
              <a:t> συμπεριφορά των αρσενικών ποντικιών.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33414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Ανδρικός και θηλυκός εγκέφαλος </a:t>
            </a:r>
            <a:r>
              <a:rPr lang="el-GR" sz="3000" b="0" dirty="0" smtClean="0"/>
              <a:t>4/6</a:t>
            </a:r>
            <a:endParaRPr lang="en-US" sz="3200" b="1" dirty="0"/>
          </a:p>
        </p:txBody>
      </p:sp>
      <p:sp>
        <p:nvSpPr>
          <p:cNvPr id="3" name="Θέση περιεχομένου 2"/>
          <p:cNvSpPr>
            <a:spLocks noGrp="1"/>
          </p:cNvSpPr>
          <p:nvPr>
            <p:ph idx="1"/>
          </p:nvPr>
        </p:nvSpPr>
        <p:spPr/>
        <p:txBody>
          <a:bodyPr>
            <a:normAutofit fontScale="92500"/>
          </a:bodyPr>
          <a:lstStyle/>
          <a:p>
            <a:r>
              <a:rPr lang="el-GR" dirty="0"/>
              <a:t>Συγκρίνοντας αυτήν την περιοχή σε άρρενα και θήλεα, οι </a:t>
            </a:r>
            <a:r>
              <a:rPr lang="en-US" dirty="0"/>
              <a:t>R Gorski</a:t>
            </a:r>
            <a:r>
              <a:rPr lang="el-GR" dirty="0"/>
              <a:t> (1984) και οι συνεργάτες του βρήκαν έναν πυρήνα περίπου πέντε φορές μεγαλύτερο στα άρρενα από ότι στα θήλεα. </a:t>
            </a:r>
            <a:endParaRPr lang="el-GR" dirty="0" smtClean="0"/>
          </a:p>
          <a:p>
            <a:r>
              <a:rPr lang="el-GR" dirty="0" smtClean="0"/>
              <a:t>Το </a:t>
            </a:r>
            <a:r>
              <a:rPr lang="el-GR" dirty="0"/>
              <a:t>πιο σημαντικό είναι ότι ο φυλετικός διμορφισμός της προοπτικής περιοχής μπορεί να αλλάξει με χειρισμούς των </a:t>
            </a:r>
            <a:r>
              <a:rPr lang="el-GR" dirty="0" err="1"/>
              <a:t>γοναδικών</a:t>
            </a:r>
            <a:r>
              <a:rPr lang="el-GR" dirty="0"/>
              <a:t> ορμονών στην διάρκεια της ανάπτυξης. </a:t>
            </a:r>
            <a:endParaRPr lang="el-GR" dirty="0" smtClean="0"/>
          </a:p>
          <a:p>
            <a:r>
              <a:rPr lang="el-GR" dirty="0" smtClean="0"/>
              <a:t>Ο </a:t>
            </a:r>
            <a:r>
              <a:rPr lang="el-GR" dirty="0"/>
              <a:t>ευνουχισμός των αρσενικών ποντικιών στην γέννηση οδηγεί σε μικρότερη προοπτική περιοχή, ενώ χορηγώντας σε </a:t>
            </a:r>
            <a:r>
              <a:rPr lang="el-GR" dirty="0" smtClean="0"/>
              <a:t>νεογνικά </a:t>
            </a:r>
            <a:r>
              <a:rPr lang="el-GR" dirty="0"/>
              <a:t>θήλεα τεστοστερόνη αυξάνει το μέγεθος της προοπτικής περιοχής. </a:t>
            </a:r>
            <a:endParaRPr lang="el-GR" dirty="0" smtClean="0"/>
          </a:p>
          <a:p>
            <a:r>
              <a:rPr lang="el-GR" dirty="0" smtClean="0"/>
              <a:t>Οι </a:t>
            </a:r>
            <a:r>
              <a:rPr lang="el-GR" dirty="0" err="1"/>
              <a:t>οργανωσιακές</a:t>
            </a:r>
            <a:r>
              <a:rPr lang="el-GR" dirty="0"/>
              <a:t> επιδράσεις των </a:t>
            </a:r>
            <a:r>
              <a:rPr lang="el-GR" dirty="0" err="1"/>
              <a:t>γοναδικών</a:t>
            </a:r>
            <a:r>
              <a:rPr lang="el-GR" dirty="0"/>
              <a:t> ορμονών είναι πολύ πιο δύσκολο να μελετηθούν στους ανθρώπους.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29764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Ανδρικός και θηλυκός εγκέφαλος </a:t>
            </a:r>
            <a:r>
              <a:rPr lang="el-GR" sz="3000" b="0" dirty="0" smtClean="0"/>
              <a:t>5/6</a:t>
            </a:r>
            <a:endParaRPr lang="en-US" sz="3200" b="1" dirty="0"/>
          </a:p>
        </p:txBody>
      </p:sp>
      <p:sp>
        <p:nvSpPr>
          <p:cNvPr id="3" name="Θέση περιεχομένου 2"/>
          <p:cNvSpPr>
            <a:spLocks noGrp="1"/>
          </p:cNvSpPr>
          <p:nvPr>
            <p:ph idx="1"/>
          </p:nvPr>
        </p:nvSpPr>
        <p:spPr/>
        <p:txBody>
          <a:bodyPr>
            <a:noAutofit/>
          </a:bodyPr>
          <a:lstStyle/>
          <a:p>
            <a:r>
              <a:rPr lang="el-GR" dirty="0"/>
              <a:t>Η </a:t>
            </a:r>
            <a:r>
              <a:rPr lang="el-GR" dirty="0" err="1"/>
              <a:t>ενεργοποιητική</a:t>
            </a:r>
            <a:r>
              <a:rPr lang="el-GR" dirty="0"/>
              <a:t> επίδραση των οιστρογόνων φαίνεται καθαρά στα κύτταρα του </a:t>
            </a:r>
            <a:r>
              <a:rPr lang="el-GR" dirty="0" err="1"/>
              <a:t>ιπποκάμπου</a:t>
            </a:r>
            <a:r>
              <a:rPr lang="el-GR" dirty="0"/>
              <a:t>. Όταν τα επίπεδα των οιστρογόνων είναι υψηλά, εμφανίζονται περισσότερες </a:t>
            </a:r>
            <a:r>
              <a:rPr lang="el-GR" dirty="0" err="1"/>
              <a:t>δενδριτικές</a:t>
            </a:r>
            <a:r>
              <a:rPr lang="el-GR" dirty="0"/>
              <a:t> άκανθες και περισσότερες συνάψεις. </a:t>
            </a:r>
            <a:endParaRPr lang="el-GR" dirty="0" smtClean="0"/>
          </a:p>
          <a:p>
            <a:r>
              <a:rPr lang="el-GR" dirty="0" smtClean="0"/>
              <a:t>Οι </a:t>
            </a:r>
            <a:r>
              <a:rPr lang="el-GR" dirty="0"/>
              <a:t>νευρικές διαφορές στην διάρκεια του κύκλου του οίστρου είναι σημαντικές, αν θεωρήσουμε ότι στον θήλυ ιππόκαμπο, τα κύτταρα συνεχώς αλλάζουν τις συνδέσεις τους κάθε 4 ημέρες στην διάρκεια της ενηλικίωσης του ζώου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79951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Ανδρικός και θηλυκός εγκέφαλος </a:t>
            </a:r>
            <a:r>
              <a:rPr lang="el-GR" sz="3000" b="0" dirty="0" smtClean="0"/>
              <a:t>6/6</a:t>
            </a:r>
            <a:endParaRPr lang="en-US" sz="3200" b="1" dirty="0"/>
          </a:p>
        </p:txBody>
      </p:sp>
      <p:sp>
        <p:nvSpPr>
          <p:cNvPr id="3" name="Θέση περιεχομένου 2"/>
          <p:cNvSpPr>
            <a:spLocks noGrp="1"/>
          </p:cNvSpPr>
          <p:nvPr>
            <p:ph idx="1"/>
          </p:nvPr>
        </p:nvSpPr>
        <p:spPr/>
        <p:txBody>
          <a:bodyPr>
            <a:noAutofit/>
          </a:bodyPr>
          <a:lstStyle/>
          <a:p>
            <a:r>
              <a:rPr lang="el-GR" dirty="0" smtClean="0"/>
              <a:t>Στα </a:t>
            </a:r>
            <a:r>
              <a:rPr lang="el-GR" dirty="0"/>
              <a:t>άρρενα, η τεστοστερόνη ενεργοποιεί την σεξουαλική συμπεριφορά με δύο διακριτούς τρόπους. </a:t>
            </a:r>
            <a:endParaRPr lang="el-GR" dirty="0" smtClean="0"/>
          </a:p>
          <a:p>
            <a:r>
              <a:rPr lang="el-GR" dirty="0" smtClean="0"/>
              <a:t>Πρώτα</a:t>
            </a:r>
            <a:r>
              <a:rPr lang="el-GR" dirty="0"/>
              <a:t>, οι δράσεις της τεστοστερόνης στα αμύγδαλα του </a:t>
            </a:r>
            <a:r>
              <a:rPr lang="el-GR" dirty="0" err="1"/>
              <a:t>μεταιχμιακού</a:t>
            </a:r>
            <a:r>
              <a:rPr lang="el-GR" dirty="0"/>
              <a:t> συστήματος σχετίζεται με την κινητοποίηση για την ανεύρεση της σεξουαλικής δραστηριότητας. </a:t>
            </a:r>
            <a:endParaRPr lang="el-GR" dirty="0" smtClean="0"/>
          </a:p>
          <a:p>
            <a:r>
              <a:rPr lang="el-GR" dirty="0" smtClean="0"/>
              <a:t>Δεύτερον </a:t>
            </a:r>
            <a:r>
              <a:rPr lang="el-GR" dirty="0"/>
              <a:t>οι δράσεις της τεστοστερόνης στον υποθάλαμο χρειάζονται για να προκαλέσουν </a:t>
            </a:r>
            <a:r>
              <a:rPr lang="el-GR" dirty="0" err="1"/>
              <a:t>συνουσιακή</a:t>
            </a:r>
            <a:r>
              <a:rPr lang="el-GR" dirty="0"/>
              <a:t> συμπεριφορά.</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14524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Ο </a:t>
            </a:r>
            <a:r>
              <a:rPr lang="el-GR" b="1" dirty="0"/>
              <a:t>υποθάλαμος, τα αμύγδαλα και η σεξουαλική </a:t>
            </a:r>
            <a:r>
              <a:rPr lang="el-GR" b="1" dirty="0" smtClean="0"/>
              <a:t>συμπεριφορά </a:t>
            </a:r>
            <a:r>
              <a:rPr lang="el-GR" sz="3000" b="0" dirty="0" smtClean="0"/>
              <a:t>1/4</a:t>
            </a:r>
            <a:endParaRPr lang="en-US" sz="3000" b="0" dirty="0"/>
          </a:p>
        </p:txBody>
      </p:sp>
      <p:sp>
        <p:nvSpPr>
          <p:cNvPr id="3" name="Θέση περιεχομένου 2"/>
          <p:cNvSpPr>
            <a:spLocks noGrp="1"/>
          </p:cNvSpPr>
          <p:nvPr>
            <p:ph idx="1"/>
          </p:nvPr>
        </p:nvSpPr>
        <p:spPr>
          <a:xfrm>
            <a:off x="457200" y="1340768"/>
            <a:ext cx="8229600" cy="5517232"/>
          </a:xfrm>
        </p:spPr>
        <p:txBody>
          <a:bodyPr>
            <a:normAutofit/>
          </a:bodyPr>
          <a:lstStyle/>
          <a:p>
            <a:r>
              <a:rPr lang="el-GR" sz="2300" dirty="0"/>
              <a:t>Ο υποθάλαμος είναι κριτική δομή που ελέγχει την </a:t>
            </a:r>
            <a:r>
              <a:rPr lang="el-GR" sz="2300" dirty="0" err="1"/>
              <a:t>συνουσιακή</a:t>
            </a:r>
            <a:r>
              <a:rPr lang="el-GR" sz="2300" dirty="0"/>
              <a:t> συμπεριφορά στους άρρενες αλλά και στις </a:t>
            </a:r>
            <a:r>
              <a:rPr lang="el-GR" sz="2300" dirty="0" err="1"/>
              <a:t>θήλεις</a:t>
            </a:r>
            <a:r>
              <a:rPr lang="el-GR" sz="2300" dirty="0"/>
              <a:t>. </a:t>
            </a:r>
            <a:endParaRPr lang="el-GR" sz="2300" dirty="0" smtClean="0"/>
          </a:p>
          <a:p>
            <a:r>
              <a:rPr lang="el-GR" sz="2300" dirty="0" smtClean="0"/>
              <a:t>Ο </a:t>
            </a:r>
            <a:r>
              <a:rPr lang="el-GR" sz="2300" dirty="0" err="1"/>
              <a:t>μεσοκοιλιακός</a:t>
            </a:r>
            <a:r>
              <a:rPr lang="el-GR" sz="2300" dirty="0"/>
              <a:t> υποθάλαμος ελέγχει την θηλυκή θέση </a:t>
            </a:r>
            <a:r>
              <a:rPr lang="el-GR" sz="2300" dirty="0" smtClean="0"/>
              <a:t>συνουσίας, που </a:t>
            </a:r>
            <a:r>
              <a:rPr lang="el-GR" sz="2300" dirty="0"/>
              <a:t>στα τετράποδα ονομάζεται λόρδωση και είναι δημιουργία σχήματος τόξου προς τα πίσω και ανόρθωση του γλουτού καθώς το θηλυκό αλλιώς πως παραμένει τελείως ακίνητο. </a:t>
            </a:r>
            <a:endParaRPr lang="el-GR" sz="2300" dirty="0" smtClean="0"/>
          </a:p>
          <a:p>
            <a:r>
              <a:rPr lang="el-GR" sz="2300" dirty="0" smtClean="0"/>
              <a:t>Καταστροφή </a:t>
            </a:r>
            <a:r>
              <a:rPr lang="el-GR" sz="2300" dirty="0"/>
              <a:t>του </a:t>
            </a:r>
            <a:r>
              <a:rPr lang="el-GR" sz="2300" dirty="0" err="1"/>
              <a:t>μεσοκοιλιακού</a:t>
            </a:r>
            <a:r>
              <a:rPr lang="el-GR" sz="2300" dirty="0"/>
              <a:t> υποθαλάμου καταργεί την λόρδωση. Ο ρόλος του </a:t>
            </a:r>
            <a:r>
              <a:rPr lang="el-GR" sz="2300" dirty="0" err="1"/>
              <a:t>μεσοκοιλιακού</a:t>
            </a:r>
            <a:r>
              <a:rPr lang="el-GR" sz="2300" dirty="0"/>
              <a:t> υποθαλάμου είναι διττός. </a:t>
            </a:r>
            <a:r>
              <a:rPr lang="el-GR" sz="2300" dirty="0" smtClean="0"/>
              <a:t>Ελέγχει </a:t>
            </a:r>
            <a:r>
              <a:rPr lang="el-GR" sz="2300" dirty="0"/>
              <a:t>το νευρικό κύκλωμα που προκαλεί λόρδωση και επηρεάζει τις ορμονικές αλλαγές στα θηλυκά </a:t>
            </a:r>
            <a:r>
              <a:rPr lang="el-GR" sz="2300" dirty="0" smtClean="0"/>
              <a:t>στη </a:t>
            </a:r>
            <a:r>
              <a:rPr lang="el-GR" sz="2300" dirty="0"/>
              <a:t>διάρκεια της συνουσίας.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11609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5040560"/>
          </a:xfrm>
        </p:spPr>
        <p:txBody>
          <a:bodyPr>
            <a:noAutofit/>
          </a:bodyPr>
          <a:lstStyle/>
          <a:p>
            <a:r>
              <a:rPr lang="el-GR" sz="2300" dirty="0"/>
              <a:t>Στα άρρενα, ο νευρικός έλεγχος της σεξουαλικής συμπεριφοράς είναι κάπως πιο </a:t>
            </a:r>
            <a:r>
              <a:rPr lang="el-GR" sz="2300" dirty="0" smtClean="0"/>
              <a:t>πολύπλοκος. </a:t>
            </a:r>
            <a:r>
              <a:rPr lang="el-GR" sz="2300" dirty="0"/>
              <a:t>Η μέση προοπτική περιοχή, που είναι μεγαλύτερη στα άρρενα σε σχέση με τα θήλεα, ελέγχει την συνουσία. Βλάβη στην μέση προοπτική περιοχή καταστέλλει την </a:t>
            </a:r>
            <a:r>
              <a:rPr lang="el-GR" sz="2300" dirty="0" err="1"/>
              <a:t>συνουσιακή</a:t>
            </a:r>
            <a:r>
              <a:rPr lang="el-GR" sz="2300" dirty="0"/>
              <a:t> επίδοση, ενώ ηλεκτρική διέγερση στην περιοχή αυτή ενεργοποιεί την συνουσία, όταν όμως η τεστοστερόνη κυκλοφορεί στο αίμα. Παραδόξως, ωστόσο, παρότι η καταστροφή της μέσης προοπτικής περιοχής σταματά τα άρρενα από την συνουσία, δεν παύουν να δείχνουν ενδιαφέρον για δεκτικά θήλεα. Πχ πίθηκοι με βλάβες στην μέση προοπτική περιοχή δεν συνουσιάζονται με δεκτικούς </a:t>
            </a:r>
            <a:r>
              <a:rPr lang="el-GR" sz="2300" dirty="0" err="1"/>
              <a:t>θήλεις</a:t>
            </a:r>
            <a:r>
              <a:rPr lang="el-GR" sz="2300" dirty="0"/>
              <a:t> πιθήκους, αλλά αυνανίζονται καθώς τους κοιτούν μέσα στο δωμάτιο.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Ο </a:t>
            </a:r>
            <a:r>
              <a:rPr lang="el-GR" b="1" dirty="0"/>
              <a:t>υποθάλαμος, τα αμύγδαλα και η σεξουαλική </a:t>
            </a:r>
            <a:r>
              <a:rPr lang="el-GR" b="1" dirty="0" smtClean="0"/>
              <a:t>συμπεριφορά </a:t>
            </a:r>
            <a:r>
              <a:rPr lang="el-GR" sz="3000" b="0" dirty="0"/>
              <a:t>2</a:t>
            </a:r>
            <a:r>
              <a:rPr lang="el-GR" sz="3000" b="0" dirty="0" smtClean="0"/>
              <a:t>/4</a:t>
            </a:r>
            <a:endParaRPr lang="en-US" sz="3000" b="0" dirty="0"/>
          </a:p>
        </p:txBody>
      </p:sp>
    </p:spTree>
    <p:extLst>
      <p:ext uri="{BB962C8B-B14F-4D97-AF65-F5344CB8AC3E}">
        <p14:creationId xmlns:p14="http://schemas.microsoft.com/office/powerpoint/2010/main" val="95865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472608"/>
          </a:xfrm>
        </p:spPr>
        <p:txBody>
          <a:bodyPr>
            <a:noAutofit/>
          </a:bodyPr>
          <a:lstStyle/>
          <a:p>
            <a:r>
              <a:rPr lang="el-GR" sz="2200" dirty="0" smtClean="0"/>
              <a:t>Στα </a:t>
            </a:r>
            <a:r>
              <a:rPr lang="el-GR" sz="2200" dirty="0"/>
              <a:t>1990, ο </a:t>
            </a:r>
            <a:r>
              <a:rPr lang="en-US" sz="2200" dirty="0"/>
              <a:t>B </a:t>
            </a:r>
            <a:r>
              <a:rPr lang="en-US" sz="2200" dirty="0" err="1"/>
              <a:t>Everitt</a:t>
            </a:r>
            <a:r>
              <a:rPr lang="el-GR" sz="2200" dirty="0"/>
              <a:t> μελέτησε με ένα εφευρετικό τρόπο αυτό το φαινόμενο. Σχεδίασε μια συσκευή που επέτρεπε στα άρρενα ποντίκια να πατούν ένα μοχλό που να δίνει δεκτικά θήλεα ποντίκια. Αφού τα άρρενα ποντίκια έμαθαν να χρησιμοποιούν τον μοχλό, προκλήθηκαν βλάβες στην μέση προοπτική περιοχή του υποθαλάμου τους. Ακόμη πίεζαν τον μοχλό για να έχουν πρόσβαση σε δεκτικά θήλεα, αλλά δεν συνουσιάζονταν με αυτά. Άρα, η μέση προοπτική περιοχή ελέγχει την συνουσία, αλλά δεν ελέγχει την σεξουαλική κινητοποίηση. Η δομή που ελέγχει την σεξουαλική κινητοποίηση φαίνεται να είναι τα αμύγδαλα. Όταν ο </a:t>
            </a:r>
            <a:r>
              <a:rPr lang="en-US" sz="2200" dirty="0" err="1"/>
              <a:t>Everitt</a:t>
            </a:r>
            <a:r>
              <a:rPr lang="el-GR" sz="2200" dirty="0"/>
              <a:t> εκπαίδευσε αρσενικά ποντίκια σε αυτήν την συσκευή και μετά προκαλούσε βλάβες στα αμύγδαλα, αυτά δεν πατούσαν πια τον μοχλό ώστε να έχουν πρόσβαση σε δεκτικά θηλυκά, αλλά θα συνουσιάζονταν με θηλυκά αν τους τα </a:t>
            </a:r>
            <a:r>
              <a:rPr lang="el-GR" sz="2200" dirty="0" smtClean="0"/>
              <a:t>προμήθευαν.</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Ο </a:t>
            </a:r>
            <a:r>
              <a:rPr lang="el-GR" b="1" dirty="0"/>
              <a:t>υποθάλαμος, τα αμύγδαλα και η σεξουαλική </a:t>
            </a:r>
            <a:r>
              <a:rPr lang="el-GR" b="1" dirty="0" smtClean="0"/>
              <a:t>συμπεριφορά </a:t>
            </a:r>
            <a:r>
              <a:rPr lang="el-GR" sz="3000" b="0" dirty="0"/>
              <a:t>3</a:t>
            </a:r>
            <a:r>
              <a:rPr lang="el-GR" sz="3000" b="0" dirty="0" smtClean="0"/>
              <a:t>/4</a:t>
            </a:r>
            <a:endParaRPr lang="en-US" sz="3000" b="0" dirty="0"/>
          </a:p>
        </p:txBody>
      </p:sp>
    </p:spTree>
    <p:extLst>
      <p:ext uri="{BB962C8B-B14F-4D97-AF65-F5344CB8AC3E}">
        <p14:creationId xmlns:p14="http://schemas.microsoft.com/office/powerpoint/2010/main" val="28170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rmAutofit lnSpcReduction="10000"/>
          </a:bodyPr>
          <a:lstStyle/>
          <a:p>
            <a:r>
              <a:rPr lang="el-GR" dirty="0"/>
              <a:t>Άρα, ο υποθάλαμος ελέγχει την </a:t>
            </a:r>
            <a:r>
              <a:rPr lang="el-GR" dirty="0" err="1"/>
              <a:t>συνουσιακή</a:t>
            </a:r>
            <a:r>
              <a:rPr lang="el-GR" dirty="0"/>
              <a:t> συμπεριφορά και στα άρρενα και στα θήλεα. </a:t>
            </a:r>
            <a:endParaRPr lang="el-GR" dirty="0" smtClean="0"/>
          </a:p>
          <a:p>
            <a:r>
              <a:rPr lang="el-GR" dirty="0" smtClean="0"/>
              <a:t>Στα </a:t>
            </a:r>
            <a:r>
              <a:rPr lang="el-GR" dirty="0"/>
              <a:t>άρρενα, </a:t>
            </a:r>
            <a:r>
              <a:rPr lang="el-GR" dirty="0" smtClean="0"/>
              <a:t>η αμυγδαλή επηρεάζει την </a:t>
            </a:r>
            <a:r>
              <a:rPr lang="el-GR" dirty="0"/>
              <a:t>σεξουαλική κινητοποίηση, και ίσως να το </a:t>
            </a:r>
            <a:r>
              <a:rPr lang="el-GR" dirty="0" smtClean="0"/>
              <a:t>κάνει και </a:t>
            </a:r>
            <a:r>
              <a:rPr lang="el-GR" dirty="0"/>
              <a:t>στα θήλεα είδη που η σεξουαλική συμπεριφορά δεν είναι τόσο συνδεδεμένη με τις ωοθηκικές ορμόνες (περιλαμβάνεται και το ανθρώπινο είδος). </a:t>
            </a:r>
            <a:endParaRPr lang="el-GR" dirty="0" smtClean="0"/>
          </a:p>
          <a:p>
            <a:r>
              <a:rPr lang="el-GR" dirty="0" smtClean="0"/>
              <a:t>Είναι πιθανόν η αμυγδαλή να παίζει ρόλο </a:t>
            </a:r>
            <a:r>
              <a:rPr lang="el-GR" dirty="0"/>
              <a:t>κλειδί στην σεξουαλική κινητοποίηση και για τους άνδρες και για τις γυναίκες στο ανθρώπινο είδος</a:t>
            </a:r>
            <a:r>
              <a:rPr lang="el-GR" dirty="0" smtClean="0"/>
              <a:t>.</a:t>
            </a:r>
          </a:p>
          <a:p>
            <a:pPr marL="0" indent="0">
              <a:buNone/>
            </a:pPr>
            <a:r>
              <a:rPr lang="el-GR" dirty="0" smtClean="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Ο </a:t>
            </a:r>
            <a:r>
              <a:rPr lang="el-GR" b="1" dirty="0"/>
              <a:t>υποθάλαμος, τα αμύγδαλα και η σεξουαλική </a:t>
            </a:r>
            <a:r>
              <a:rPr lang="el-GR" b="1" dirty="0" smtClean="0"/>
              <a:t>συμπεριφορά </a:t>
            </a:r>
            <a:r>
              <a:rPr lang="el-GR" sz="3000" b="0" dirty="0"/>
              <a:t>4</a:t>
            </a:r>
            <a:r>
              <a:rPr lang="el-GR" sz="3000" b="0" dirty="0" smtClean="0"/>
              <a:t>/4</a:t>
            </a:r>
            <a:endParaRPr lang="en-US" sz="3000" b="0" dirty="0"/>
          </a:p>
        </p:txBody>
      </p:sp>
    </p:spTree>
    <p:extLst>
      <p:ext uri="{BB962C8B-B14F-4D97-AF65-F5344CB8AC3E}">
        <p14:creationId xmlns:p14="http://schemas.microsoft.com/office/powerpoint/2010/main" val="4118783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Οιστρογονικός</a:t>
            </a:r>
            <a:r>
              <a:rPr lang="el-GR" b="1" dirty="0" smtClean="0"/>
              <a:t> υποδοχέας</a:t>
            </a:r>
            <a:endParaRPr lang="en-US" b="1" dirty="0"/>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3688" y="1052737"/>
            <a:ext cx="5616624" cy="5408390"/>
          </a:xfrm>
          <a:prstGeom prst="rect">
            <a:avLst/>
          </a:prstGeom>
          <a:noFill/>
          <a:ln>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5" name="Ορθογώνιο 4"/>
          <p:cNvSpPr/>
          <p:nvPr/>
        </p:nvSpPr>
        <p:spPr>
          <a:xfrm>
            <a:off x="2411760" y="6461126"/>
            <a:ext cx="4572000" cy="276999"/>
          </a:xfrm>
          <a:prstGeom prst="rect">
            <a:avLst/>
          </a:prstGeom>
        </p:spPr>
        <p:txBody>
          <a:bodyPr>
            <a:spAutoFit/>
          </a:bodyPr>
          <a:lstStyle/>
          <a:p>
            <a:pPr algn="ctr"/>
            <a:r>
              <a:rPr lang="en-US" sz="1200" dirty="0" smtClean="0">
                <a:latin typeface="+mn-lt"/>
                <a:hlinkClick r:id="rId3"/>
              </a:rPr>
              <a:t>nature.com</a:t>
            </a:r>
            <a:endParaRPr lang="el-GR" sz="1200" dirty="0">
              <a:latin typeface="+mn-lt"/>
            </a:endParaRPr>
          </a:p>
        </p:txBody>
      </p:sp>
    </p:spTree>
    <p:extLst>
      <p:ext uri="{BB962C8B-B14F-4D97-AF65-F5344CB8AC3E}">
        <p14:creationId xmlns:p14="http://schemas.microsoft.com/office/powerpoint/2010/main" val="348502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2/15</a:t>
            </a:r>
            <a:endParaRPr lang="en-US" sz="2800" b="1" dirty="0"/>
          </a:p>
        </p:txBody>
      </p:sp>
      <p:sp>
        <p:nvSpPr>
          <p:cNvPr id="3" name="Θέση περιεχομένου 2"/>
          <p:cNvSpPr>
            <a:spLocks noGrp="1"/>
          </p:cNvSpPr>
          <p:nvPr>
            <p:ph idx="1"/>
          </p:nvPr>
        </p:nvSpPr>
        <p:spPr/>
        <p:txBody>
          <a:bodyPr>
            <a:noAutofit/>
          </a:bodyPr>
          <a:lstStyle/>
          <a:p>
            <a:r>
              <a:rPr lang="el-GR" dirty="0"/>
              <a:t>Παρότι οι μεγαλύτερες επιδράσεις των </a:t>
            </a:r>
            <a:r>
              <a:rPr lang="el-GR" dirty="0" err="1"/>
              <a:t>γοναδικών</a:t>
            </a:r>
            <a:r>
              <a:rPr lang="el-GR" dirty="0"/>
              <a:t> ορμονών επισυμβαίνουν στην πρώτη ανάπτυξη, ο ρόλος τους ωστόσο δεν τελειώνει στην νεογνική ηλικία. </a:t>
            </a:r>
            <a:endParaRPr lang="el-GR" dirty="0" smtClean="0"/>
          </a:p>
          <a:p>
            <a:r>
              <a:rPr lang="el-GR" dirty="0" smtClean="0"/>
              <a:t>Οι </a:t>
            </a:r>
            <a:r>
              <a:rPr lang="el-GR" dirty="0" err="1"/>
              <a:t>γοναδικές</a:t>
            </a:r>
            <a:r>
              <a:rPr lang="el-GR" dirty="0"/>
              <a:t> ορμόνες (συμπεριλαμβανομένων και της τεστοστερόνης και των οιστρογόνων που παράγονται από τις ωοθήκες των θηλέων) συνεχίζουν να επηρεάζουν την δομή του εγκεφάλου σε όλη την διάρκεια της ζωής των ζώων (και των ανθρώπων).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522560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Η κλασσική </a:t>
            </a:r>
            <a:r>
              <a:rPr lang="el-GR" b="1" dirty="0" err="1" smtClean="0"/>
              <a:t>οργανωσιακή</a:t>
            </a:r>
            <a:r>
              <a:rPr lang="el-GR" b="1" dirty="0" smtClean="0"/>
              <a:t> υπόθεση</a:t>
            </a:r>
            <a:endParaRPr lang="en-US" b="1" dirty="0"/>
          </a:p>
        </p:txBody>
      </p:sp>
      <p:sp>
        <p:nvSpPr>
          <p:cNvPr id="3" name="Θέση περιεχομένου 2"/>
          <p:cNvSpPr>
            <a:spLocks noGrp="1"/>
          </p:cNvSpPr>
          <p:nvPr>
            <p:ph idx="1"/>
          </p:nvPr>
        </p:nvSpPr>
        <p:spPr>
          <a:xfrm>
            <a:off x="457200" y="1052736"/>
            <a:ext cx="8229600" cy="5832648"/>
          </a:xfrm>
        </p:spPr>
        <p:txBody>
          <a:bodyPr>
            <a:normAutofit fontScale="92500" lnSpcReduction="10000"/>
          </a:bodyPr>
          <a:lstStyle/>
          <a:p>
            <a:r>
              <a:rPr lang="el-GR" dirty="0"/>
              <a:t>Η κλασσική </a:t>
            </a:r>
            <a:r>
              <a:rPr lang="el-GR" dirty="0" err="1"/>
              <a:t>οργανωσιακή</a:t>
            </a:r>
            <a:r>
              <a:rPr lang="el-GR" dirty="0"/>
              <a:t> υπόθεση αναφέρει ευρήματα που έχουν προέλθει από </a:t>
            </a:r>
            <a:r>
              <a:rPr lang="el-GR" dirty="0" err="1"/>
              <a:t>συμπεριφερολογικές</a:t>
            </a:r>
            <a:r>
              <a:rPr lang="el-GR" dirty="0"/>
              <a:t> μελέτες σε πρωτεύοντα και μπορεί να συνοψισθεί ως </a:t>
            </a:r>
            <a:r>
              <a:rPr lang="el-GR" dirty="0" smtClean="0"/>
              <a:t>εξής:</a:t>
            </a:r>
            <a:endParaRPr lang="en-US" dirty="0"/>
          </a:p>
          <a:p>
            <a:pPr marL="457200" indent="-457200">
              <a:buFont typeface="+mj-lt"/>
              <a:buAutoNum type="arabicPeriod"/>
            </a:pPr>
            <a:r>
              <a:rPr lang="el-GR" dirty="0" smtClean="0"/>
              <a:t>Τα </a:t>
            </a:r>
            <a:r>
              <a:rPr lang="el-GR" dirty="0"/>
              <a:t>ανδρογόνα οργανώνουν την ανδρικού τύπου συμπεριφορά στον εγκέφαλο ανεξάρτητα από το γενετικό φύλο. </a:t>
            </a:r>
            <a:endParaRPr lang="en-US" dirty="0"/>
          </a:p>
          <a:p>
            <a:pPr marL="457200" indent="-457200">
              <a:buFont typeface="+mj-lt"/>
              <a:buAutoNum type="arabicPeriod"/>
            </a:pPr>
            <a:r>
              <a:rPr lang="el-GR" dirty="0" smtClean="0"/>
              <a:t>Η </a:t>
            </a:r>
            <a:r>
              <a:rPr lang="el-GR" dirty="0" err="1"/>
              <a:t>οργανωσιακή</a:t>
            </a:r>
            <a:r>
              <a:rPr lang="el-GR" dirty="0"/>
              <a:t> επίδραση είναι αμετάκλητη (</a:t>
            </a:r>
            <a:r>
              <a:rPr lang="en-US" dirty="0"/>
              <a:t>imprinting effect</a:t>
            </a:r>
            <a:r>
              <a:rPr lang="el-GR" dirty="0"/>
              <a:t>) και επισυμβαίνει σε μια κριτική περίοδο ή σε ένα παράθυρο χρόνου στην ανάπτυξη. Επίσης, η </a:t>
            </a:r>
            <a:r>
              <a:rPr lang="el-GR" dirty="0" err="1"/>
              <a:t>νευροενδοκρινική</a:t>
            </a:r>
            <a:r>
              <a:rPr lang="el-GR" dirty="0"/>
              <a:t> έρευνα πιστεύει ότι τα στεροειδή έχουν μια επίδραση </a:t>
            </a:r>
            <a:r>
              <a:rPr lang="en-US" dirty="0"/>
              <a:t>imprinting </a:t>
            </a:r>
            <a:r>
              <a:rPr lang="el-GR" dirty="0"/>
              <a:t>στην διαφοροποίηση του </a:t>
            </a:r>
            <a:r>
              <a:rPr lang="el-GR" dirty="0" err="1"/>
              <a:t>υποθαλαμουποφυσιακού</a:t>
            </a:r>
            <a:r>
              <a:rPr lang="el-GR" dirty="0"/>
              <a:t> άξονα. </a:t>
            </a:r>
            <a:endParaRPr lang="en-US" dirty="0"/>
          </a:p>
          <a:p>
            <a:pPr marL="457200" indent="-457200">
              <a:buFont typeface="+mj-lt"/>
              <a:buAutoNum type="arabicPeriod"/>
            </a:pPr>
            <a:r>
              <a:rPr lang="el-GR" dirty="0" smtClean="0"/>
              <a:t>Η </a:t>
            </a:r>
            <a:r>
              <a:rPr lang="el-GR" dirty="0" err="1"/>
              <a:t>οργανωσιακή</a:t>
            </a:r>
            <a:r>
              <a:rPr lang="el-GR" dirty="0"/>
              <a:t> ορμόνη προέρχεται από τις </a:t>
            </a:r>
            <a:r>
              <a:rPr lang="el-GR" dirty="0" err="1"/>
              <a:t>γονάδες</a:t>
            </a:r>
            <a:r>
              <a:rPr lang="el-GR" dirty="0"/>
              <a:t> του </a:t>
            </a:r>
            <a:r>
              <a:rPr lang="el-GR" dirty="0" err="1"/>
              <a:t>ετερογαμετικού</a:t>
            </a:r>
            <a:r>
              <a:rPr lang="el-GR" dirty="0"/>
              <a:t> φύλου.</a:t>
            </a:r>
            <a:endParaRPr lang="en-US" dirty="0"/>
          </a:p>
          <a:p>
            <a:pPr marL="457200" indent="-457200">
              <a:buFont typeface="+mj-lt"/>
              <a:buAutoNum type="arabicPeriod"/>
            </a:pPr>
            <a:r>
              <a:rPr lang="el-GR" dirty="0" smtClean="0"/>
              <a:t>Τα </a:t>
            </a:r>
            <a:r>
              <a:rPr lang="el-GR" dirty="0" err="1"/>
              <a:t>γοναδικά</a:t>
            </a:r>
            <a:r>
              <a:rPr lang="el-GR" dirty="0"/>
              <a:t> στεροειδή που εκκρίνονται στην ενήλικο ζωή χρειάζονται για να ενεργοποιούν την ειδική φυλετική </a:t>
            </a:r>
            <a:r>
              <a:rPr lang="el-GR" dirty="0" smtClean="0"/>
              <a:t>κυκλοφορία.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68771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b="1" dirty="0" smtClean="0"/>
              <a:t>Φυλετικά </a:t>
            </a:r>
            <a:r>
              <a:rPr lang="el-GR" sz="3400" b="1" dirty="0" err="1" smtClean="0"/>
              <a:t>διμορφικές</a:t>
            </a:r>
            <a:r>
              <a:rPr lang="el-GR" sz="3400" b="1" dirty="0" smtClean="0"/>
              <a:t> δομές των θηλαστικών </a:t>
            </a:r>
            <a:r>
              <a:rPr lang="el-GR" sz="3000" b="0" dirty="0" smtClean="0"/>
              <a:t>1/8</a:t>
            </a:r>
            <a:endParaRPr lang="en-US" sz="3000" b="0" dirty="0"/>
          </a:p>
        </p:txBody>
      </p:sp>
      <p:sp>
        <p:nvSpPr>
          <p:cNvPr id="3" name="Θέση περιεχομένου 2"/>
          <p:cNvSpPr>
            <a:spLocks noGrp="1"/>
          </p:cNvSpPr>
          <p:nvPr>
            <p:ph idx="1"/>
          </p:nvPr>
        </p:nvSpPr>
        <p:spPr>
          <a:xfrm>
            <a:off x="323528" y="1196752"/>
            <a:ext cx="8686800" cy="5472608"/>
          </a:xfrm>
        </p:spPr>
        <p:txBody>
          <a:bodyPr>
            <a:noAutofit/>
          </a:bodyPr>
          <a:lstStyle/>
          <a:p>
            <a:r>
              <a:rPr lang="el-GR" sz="2200" dirty="0"/>
              <a:t>Όσον αφορά τις φυλετικά </a:t>
            </a:r>
            <a:r>
              <a:rPr lang="el-GR" sz="2200" dirty="0" err="1"/>
              <a:t>διμορφικές</a:t>
            </a:r>
            <a:r>
              <a:rPr lang="el-GR" sz="2200" dirty="0"/>
              <a:t> δομές των θηλαστικών γενικά είναι μεγαλύτερες και περιλαμβάνουν περισσότερα κυτταρικά στοιχεία στους άρρενες. Αυτό όπως βλέπουμε είναι σίγουρο για τον </a:t>
            </a:r>
            <a:r>
              <a:rPr lang="el-GR" sz="2200" dirty="0" err="1"/>
              <a:t>υποθαλαμικό</a:t>
            </a:r>
            <a:r>
              <a:rPr lang="el-GR" sz="2200" dirty="0"/>
              <a:t> πυρήνα (</a:t>
            </a:r>
            <a:r>
              <a:rPr lang="en-US" sz="2200" dirty="0"/>
              <a:t>SDN</a:t>
            </a:r>
            <a:r>
              <a:rPr lang="el-GR" sz="2200" dirty="0"/>
              <a:t>-</a:t>
            </a:r>
            <a:r>
              <a:rPr lang="en-US" sz="2200" dirty="0"/>
              <a:t>POA</a:t>
            </a:r>
            <a:r>
              <a:rPr lang="el-GR" sz="2200" dirty="0"/>
              <a:t>) καθώς και τον πρόσθιο υποθάλαμο για πολλά είδη. </a:t>
            </a:r>
            <a:endParaRPr lang="el-GR" sz="2200" dirty="0" smtClean="0"/>
          </a:p>
          <a:p>
            <a:r>
              <a:rPr lang="el-GR" sz="2200" dirty="0" smtClean="0"/>
              <a:t>Οι </a:t>
            </a:r>
            <a:r>
              <a:rPr lang="el-GR" sz="2200" dirty="0"/>
              <a:t>ανατομικές φυλετικές διαφορές δεν περιορίζονται στον υποθάλαμο</a:t>
            </a:r>
            <a:r>
              <a:rPr lang="el-GR" sz="2200" dirty="0" smtClean="0"/>
              <a:t>.</a:t>
            </a:r>
          </a:p>
          <a:p>
            <a:r>
              <a:rPr lang="el-GR" sz="2200" dirty="0" smtClean="0"/>
              <a:t>Επίσης </a:t>
            </a:r>
            <a:r>
              <a:rPr lang="el-GR" sz="2200" dirty="0"/>
              <a:t>ο οπτικός φλοιός του ποντικού είναι παχύτερος και περιέχει περισσότερος νευρώνες και κύτταρα </a:t>
            </a:r>
            <a:r>
              <a:rPr lang="el-GR" sz="2200" dirty="0" err="1"/>
              <a:t>γλοίας</a:t>
            </a:r>
            <a:r>
              <a:rPr lang="el-GR" sz="2200" dirty="0"/>
              <a:t> στα αρσενικά. Ο αρσενικός ιππόκαμπος περιλαμβάνει περισσότερα κοκκιώδη κύτταρα από ότι ο θηλυκός. Στα ποντίκια υπάρχουν διαφορές στο οσφρητικό αλλά και το </a:t>
            </a:r>
            <a:r>
              <a:rPr lang="el-GR" sz="2200" dirty="0" err="1"/>
              <a:t>μεταιχμιακό</a:t>
            </a:r>
            <a:r>
              <a:rPr lang="el-GR" sz="2200" dirty="0"/>
              <a:t> σύστημα. Ωστόσο όσον αφορά τον διμορφισμό, τα αντίθετα από τα συνήθη έχουν παρατηρηθεί στον </a:t>
            </a:r>
            <a:r>
              <a:rPr lang="en-US" sz="2200" dirty="0"/>
              <a:t>bed nucleus of the </a:t>
            </a:r>
            <a:r>
              <a:rPr lang="en-US" sz="2200" dirty="0" err="1"/>
              <a:t>stria</a:t>
            </a:r>
            <a:r>
              <a:rPr lang="en-US" sz="2200" dirty="0"/>
              <a:t> </a:t>
            </a:r>
            <a:r>
              <a:rPr lang="en-US" sz="2200" dirty="0" err="1" smtClean="0"/>
              <a:t>terminalis</a:t>
            </a:r>
            <a:r>
              <a:rPr lang="el-GR" sz="2200" dirty="0" smtClean="0"/>
              <a:t> (</a:t>
            </a:r>
            <a:r>
              <a:rPr lang="en-US" sz="2200" dirty="0" smtClean="0"/>
              <a:t>BNST)</a:t>
            </a:r>
            <a:r>
              <a:rPr 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04840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2/8</a:t>
            </a:r>
            <a:endParaRPr lang="en-US" sz="2800" b="1" dirty="0"/>
          </a:p>
        </p:txBody>
      </p:sp>
      <p:sp>
        <p:nvSpPr>
          <p:cNvPr id="3" name="Θέση περιεχομένου 2"/>
          <p:cNvSpPr>
            <a:spLocks noGrp="1"/>
          </p:cNvSpPr>
          <p:nvPr>
            <p:ph idx="1"/>
          </p:nvPr>
        </p:nvSpPr>
        <p:spPr/>
        <p:txBody>
          <a:bodyPr>
            <a:noAutofit/>
          </a:bodyPr>
          <a:lstStyle/>
          <a:p>
            <a:r>
              <a:rPr lang="el-GR" dirty="0" smtClean="0"/>
              <a:t>Φυσικά </a:t>
            </a:r>
            <a:r>
              <a:rPr lang="el-GR" dirty="0"/>
              <a:t>πολύ δραματικές αλλαγές φυλετικά φαίνονται στον εγκέφαλο </a:t>
            </a:r>
            <a:r>
              <a:rPr lang="en-US" dirty="0" err="1"/>
              <a:t>o</a:t>
            </a:r>
            <a:r>
              <a:rPr lang="el-GR" dirty="0" err="1" smtClean="0"/>
              <a:t>ρισμένων</a:t>
            </a:r>
            <a:r>
              <a:rPr lang="el-GR" dirty="0" smtClean="0"/>
              <a:t> </a:t>
            </a:r>
            <a:r>
              <a:rPr lang="el-GR" dirty="0"/>
              <a:t>πουλιών που τραγουδούν. Ωστόσο, δεν είναι όλα υπέρ του αρσενικού είδους. Πχ σ</a:t>
            </a:r>
            <a:r>
              <a:rPr lang="el-GR" dirty="0" smtClean="0"/>
              <a:t>την </a:t>
            </a:r>
            <a:r>
              <a:rPr lang="el-GR" dirty="0" err="1"/>
              <a:t>περικοιλιακή</a:t>
            </a:r>
            <a:r>
              <a:rPr lang="el-GR" dirty="0"/>
              <a:t> περιοχή του υποθαλάμου ο αριθμός των </a:t>
            </a:r>
            <a:r>
              <a:rPr lang="el-GR" dirty="0" err="1"/>
              <a:t>δοπαμινεργικών</a:t>
            </a:r>
            <a:r>
              <a:rPr lang="el-GR" dirty="0"/>
              <a:t> νευρώνων υπερέχει στα θήλεα καθώς και ο αριθμός των </a:t>
            </a:r>
            <a:r>
              <a:rPr lang="el-GR" dirty="0" err="1"/>
              <a:t>μονοαμινεργικών</a:t>
            </a:r>
            <a:r>
              <a:rPr lang="el-GR" dirty="0"/>
              <a:t> νευρώνων στον </a:t>
            </a:r>
            <a:r>
              <a:rPr lang="el-GR" dirty="0" err="1"/>
              <a:t>υπομέλανα</a:t>
            </a:r>
            <a:r>
              <a:rPr lang="el-GR" dirty="0"/>
              <a:t> τόπο (ποντίκια). Υπεροχή στους </a:t>
            </a:r>
            <a:r>
              <a:rPr lang="el-GR" dirty="0" err="1"/>
              <a:t>θήλεις</a:t>
            </a:r>
            <a:r>
              <a:rPr lang="el-GR" dirty="0"/>
              <a:t> νευρώνες έχει βρεθεί και για τους </a:t>
            </a:r>
            <a:r>
              <a:rPr lang="en-US" dirty="0"/>
              <a:t>GABA</a:t>
            </a:r>
            <a:r>
              <a:rPr lang="el-GR" dirty="0"/>
              <a:t> </a:t>
            </a:r>
            <a:r>
              <a:rPr lang="el-GR" dirty="0" smtClean="0"/>
              <a:t>(ραβδωτό σώμα ποντικού). </a:t>
            </a:r>
            <a:r>
              <a:rPr lang="el-GR" dirty="0"/>
              <a:t>Επίσης, το αυτό έχει αναφερθεί και για </a:t>
            </a:r>
            <a:r>
              <a:rPr lang="el-GR" dirty="0" err="1"/>
              <a:t>νευροπεπτίδια</a:t>
            </a:r>
            <a:r>
              <a:rPr lang="el-GR" dirty="0"/>
              <a:t> όπως το </a:t>
            </a:r>
            <a:r>
              <a:rPr lang="en-US" dirty="0"/>
              <a:t>CGRP</a:t>
            </a:r>
            <a:r>
              <a:rPr lang="el-GR" dirty="0"/>
              <a:t>, η </a:t>
            </a:r>
            <a:r>
              <a:rPr lang="el-GR" dirty="0" err="1"/>
              <a:t>ωκυτοκίνη</a:t>
            </a:r>
            <a:r>
              <a:rPr lang="el-GR" dirty="0"/>
              <a:t> και η </a:t>
            </a:r>
            <a:r>
              <a:rPr lang="el-GR" dirty="0" err="1"/>
              <a:t>προλακτίνη</a:t>
            </a:r>
            <a:r>
              <a:rPr lang="el-GR" dirty="0"/>
              <a:t>. Στους άρρενες εγκεφάλους είναι ωστόσο υψηλότερα τα ποσοστά των νευρώνων </a:t>
            </a:r>
            <a:r>
              <a:rPr lang="el-GR" dirty="0" err="1"/>
              <a:t>αργινίνης</a:t>
            </a:r>
            <a:r>
              <a:rPr lang="el-GR" dirty="0"/>
              <a:t> </a:t>
            </a:r>
            <a:r>
              <a:rPr lang="el-GR" dirty="0" err="1"/>
              <a:t>βαζοπρεσίνης</a:t>
            </a:r>
            <a:r>
              <a:rPr lang="el-GR" dirty="0"/>
              <a:t> και </a:t>
            </a:r>
            <a:r>
              <a:rPr lang="el-GR" dirty="0" err="1"/>
              <a:t>χολεκυστοκινλίνης</a:t>
            </a:r>
            <a:r>
              <a:rPr lang="el-GR" dirty="0"/>
              <a:t> (</a:t>
            </a:r>
            <a:r>
              <a:rPr lang="en-US" dirty="0"/>
              <a:t>CCK</a:t>
            </a:r>
            <a:r>
              <a:rPr lang="el-GR" dirty="0"/>
              <a:t>) (ραβδωτό σώμα ποντικού).</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04971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3/8</a:t>
            </a:r>
            <a:endParaRPr lang="en-US" sz="2800" b="1" dirty="0"/>
          </a:p>
        </p:txBody>
      </p:sp>
      <p:sp>
        <p:nvSpPr>
          <p:cNvPr id="3" name="Θέση περιεχομένου 2"/>
          <p:cNvSpPr>
            <a:spLocks noGrp="1"/>
          </p:cNvSpPr>
          <p:nvPr>
            <p:ph idx="1"/>
          </p:nvPr>
        </p:nvSpPr>
        <p:spPr/>
        <p:txBody>
          <a:bodyPr>
            <a:noAutofit/>
          </a:bodyPr>
          <a:lstStyle/>
          <a:p>
            <a:r>
              <a:rPr lang="el-GR" dirty="0"/>
              <a:t>Δεν έχει παρατηρηθεί ότι η τεστοστερόνη είναι υπεύθυνη για </a:t>
            </a:r>
            <a:r>
              <a:rPr lang="el-GR" dirty="0" err="1"/>
              <a:t>νευρογένεση</a:t>
            </a:r>
            <a:r>
              <a:rPr lang="el-GR" dirty="0"/>
              <a:t> στην μεγέθυνση του </a:t>
            </a:r>
            <a:r>
              <a:rPr lang="el-GR" dirty="0" err="1"/>
              <a:t>υποθαλαμικού</a:t>
            </a:r>
            <a:r>
              <a:rPr lang="el-GR" dirty="0"/>
              <a:t> πυρήνα (</a:t>
            </a:r>
            <a:r>
              <a:rPr lang="en-US" dirty="0"/>
              <a:t>SDN</a:t>
            </a:r>
            <a:r>
              <a:rPr lang="el-GR" dirty="0"/>
              <a:t>-</a:t>
            </a:r>
            <a:r>
              <a:rPr lang="en-US" dirty="0"/>
              <a:t>POA</a:t>
            </a:r>
            <a:r>
              <a:rPr lang="el-GR" dirty="0"/>
              <a:t>). Στην διάρκεια της πρώτης </a:t>
            </a:r>
            <a:r>
              <a:rPr lang="el-GR" dirty="0" err="1"/>
              <a:t>μετεμβρυικής</a:t>
            </a:r>
            <a:r>
              <a:rPr lang="el-GR" dirty="0"/>
              <a:t> περιόδου φαίνεται οι νευρώνες του φλοιού στα θηλυκά ζώα πολλαπλασιάζονται σε διαφορετικούς ρυθμούς ενώ των αρρένων πιο ομοιόμορφα. Μπορεί να οφείλεται σε διαφορετικούς ρυθμούς μετανάστευσης των νευροβλαστών. Όσον αφορά τον κυτταρικό θάνατο δεν γνωρίζουμε αν αυτός προκαλείται από την πυροδότηση ενός κυτταρικού προγράμματος θανάτου ή αν συμμετέχει ένα εξωτερικό σήμα όπως η ύπαρξη ή η απουσία ή απομάκρυνση ενός </a:t>
            </a:r>
            <a:r>
              <a:rPr lang="el-GR" dirty="0" err="1"/>
              <a:t>νευροτροφικού</a:t>
            </a:r>
            <a:r>
              <a:rPr lang="el-GR" dirty="0"/>
              <a:t> παράγοντα.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82870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4/8</a:t>
            </a:r>
            <a:endParaRPr lang="en-US" sz="2800" b="1" dirty="0"/>
          </a:p>
        </p:txBody>
      </p:sp>
      <p:sp>
        <p:nvSpPr>
          <p:cNvPr id="3" name="Θέση περιεχομένου 2"/>
          <p:cNvSpPr>
            <a:spLocks noGrp="1"/>
          </p:cNvSpPr>
          <p:nvPr>
            <p:ph idx="1"/>
          </p:nvPr>
        </p:nvSpPr>
        <p:spPr>
          <a:xfrm>
            <a:off x="457200" y="1196752"/>
            <a:ext cx="8229600" cy="5328592"/>
          </a:xfrm>
        </p:spPr>
        <p:txBody>
          <a:bodyPr>
            <a:noAutofit/>
          </a:bodyPr>
          <a:lstStyle/>
          <a:p>
            <a:r>
              <a:rPr lang="el-GR" sz="2300" dirty="0" smtClean="0"/>
              <a:t>Υπάρχουν </a:t>
            </a:r>
            <a:r>
              <a:rPr lang="el-GR" sz="2300" dirty="0"/>
              <a:t>ενδείξεις για την συμμετοχή των </a:t>
            </a:r>
            <a:r>
              <a:rPr lang="el-GR" sz="2300" dirty="0" err="1"/>
              <a:t>γοναδικών</a:t>
            </a:r>
            <a:r>
              <a:rPr lang="el-GR" sz="2300" dirty="0"/>
              <a:t> </a:t>
            </a:r>
            <a:r>
              <a:rPr lang="el-GR" sz="2300" dirty="0" smtClean="0"/>
              <a:t>στεροειδών σε </a:t>
            </a:r>
            <a:r>
              <a:rPr lang="el-GR" sz="2300" dirty="0"/>
              <a:t>κυτταρικό πρόγραμμα θανάτου. Διότι, το </a:t>
            </a:r>
            <a:r>
              <a:rPr lang="el-GR" sz="2300" dirty="0" err="1"/>
              <a:t>πρωτοογκογονίδιο</a:t>
            </a:r>
            <a:r>
              <a:rPr lang="el-GR" sz="2300" dirty="0"/>
              <a:t> </a:t>
            </a:r>
            <a:r>
              <a:rPr lang="en-US" sz="2300" dirty="0" err="1"/>
              <a:t>Raf</a:t>
            </a:r>
            <a:r>
              <a:rPr lang="el-GR" sz="2300" dirty="0"/>
              <a:t>-1 έχει βρεθεί σε υψηλότερες ποσότητες στον θηλυκό υποθάλαμο (σε διπλά επίπεδα) και φαίνεται να επηρεάζεται από την τεστοστερόνη. </a:t>
            </a:r>
            <a:endParaRPr lang="el-GR" sz="2300" dirty="0" smtClean="0"/>
          </a:p>
          <a:p>
            <a:r>
              <a:rPr lang="el-GR" sz="2300" dirty="0" smtClean="0"/>
              <a:t>Το </a:t>
            </a:r>
            <a:r>
              <a:rPr lang="en-US" sz="2300" dirty="0" err="1"/>
              <a:t>Raf</a:t>
            </a:r>
            <a:r>
              <a:rPr lang="el-GR" sz="2300" dirty="0"/>
              <a:t>-1 είναι μια πρωτεϊνική </a:t>
            </a:r>
            <a:r>
              <a:rPr lang="el-GR" sz="2300" dirty="0" err="1"/>
              <a:t>κινάση</a:t>
            </a:r>
            <a:r>
              <a:rPr lang="el-GR" sz="2300" dirty="0"/>
              <a:t> που εμπλέκεται ως σήμα κλειδί στο μεταγωγικό μονοπάτι που τελικά επηρεάζει παράγοντες μεταγραφής όπως το </a:t>
            </a:r>
            <a:r>
              <a:rPr lang="en-US" sz="2300" dirty="0"/>
              <a:t>c</a:t>
            </a:r>
            <a:r>
              <a:rPr lang="el-GR" sz="2300" dirty="0"/>
              <a:t>-</a:t>
            </a:r>
            <a:r>
              <a:rPr lang="en-US" sz="2300" dirty="0" err="1"/>
              <a:t>fos</a:t>
            </a:r>
            <a:r>
              <a:rPr lang="el-GR" sz="2300" dirty="0"/>
              <a:t>. </a:t>
            </a:r>
            <a:endParaRPr lang="el-GR" sz="2300" dirty="0" smtClean="0"/>
          </a:p>
          <a:p>
            <a:r>
              <a:rPr lang="el-GR" sz="2300" dirty="0" smtClean="0"/>
              <a:t>Η </a:t>
            </a:r>
            <a:r>
              <a:rPr lang="el-GR" sz="2300" dirty="0"/>
              <a:t>δε ενεργοποίηση του </a:t>
            </a:r>
            <a:r>
              <a:rPr lang="en-US" sz="2300" dirty="0"/>
              <a:t>c</a:t>
            </a:r>
            <a:r>
              <a:rPr lang="el-GR" sz="2300" dirty="0"/>
              <a:t>-</a:t>
            </a:r>
            <a:r>
              <a:rPr lang="en-US" sz="2300" dirty="0" err="1"/>
              <a:t>fos</a:t>
            </a:r>
            <a:r>
              <a:rPr lang="en-US" sz="2300" dirty="0"/>
              <a:t> </a:t>
            </a:r>
            <a:r>
              <a:rPr lang="el-GR" sz="2300" dirty="0"/>
              <a:t>μπορεί να είναι σημαντικό βήμα στον προγραμματισμένο κυτταρικό θάνατο. Τα οιστρογόνα από την μια έχουν δειχθεί να ενεργοποιούν το  </a:t>
            </a:r>
            <a:r>
              <a:rPr lang="en-US" sz="2300" dirty="0"/>
              <a:t>c</a:t>
            </a:r>
            <a:r>
              <a:rPr lang="el-GR" sz="2300" dirty="0"/>
              <a:t>-</a:t>
            </a:r>
            <a:r>
              <a:rPr lang="en-US" sz="2300" dirty="0" err="1"/>
              <a:t>fos</a:t>
            </a:r>
            <a:r>
              <a:rPr lang="el-GR" sz="2300" dirty="0"/>
              <a:t>, από την άλλη έχουν φανεί να επιτείνουν την βιωσιμότητα των νευρώνων.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8928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5/8</a:t>
            </a:r>
            <a:endParaRPr lang="en-US" sz="2800" b="1" dirty="0"/>
          </a:p>
        </p:txBody>
      </p:sp>
      <p:sp>
        <p:nvSpPr>
          <p:cNvPr id="3" name="Θέση περιεχομένου 2"/>
          <p:cNvSpPr>
            <a:spLocks noGrp="1"/>
          </p:cNvSpPr>
          <p:nvPr>
            <p:ph idx="1"/>
          </p:nvPr>
        </p:nvSpPr>
        <p:spPr>
          <a:xfrm>
            <a:off x="457200" y="1196752"/>
            <a:ext cx="8229600" cy="5400600"/>
          </a:xfrm>
        </p:spPr>
        <p:txBody>
          <a:bodyPr>
            <a:noAutofit/>
          </a:bodyPr>
          <a:lstStyle/>
          <a:p>
            <a:r>
              <a:rPr lang="el-GR" dirty="0" err="1" smtClean="0"/>
              <a:t>Νευροτροφικές</a:t>
            </a:r>
            <a:r>
              <a:rPr lang="el-GR" dirty="0" smtClean="0"/>
              <a:t> </a:t>
            </a:r>
            <a:r>
              <a:rPr lang="el-GR" dirty="0"/>
              <a:t>επιδράσεις έχουν βρεθεί και από τα ανδρογόνα τα οποία δείχνουν να επιτείνουν την επιβίωση των νευρώνων. </a:t>
            </a:r>
            <a:endParaRPr lang="el-GR" dirty="0" smtClean="0"/>
          </a:p>
          <a:p>
            <a:r>
              <a:rPr lang="el-GR" dirty="0" smtClean="0"/>
              <a:t>Στον </a:t>
            </a:r>
            <a:r>
              <a:rPr lang="el-GR" dirty="0"/>
              <a:t>εγκέφαλο του </a:t>
            </a:r>
            <a:r>
              <a:rPr lang="en-US" dirty="0"/>
              <a:t>zebra finch </a:t>
            </a:r>
            <a:r>
              <a:rPr lang="el-GR" dirty="0"/>
              <a:t>πριν τις 30-40 μέρες δεν υπάρχει διαφορά στο μέγεθος των πυρήνων του τραγουδιού. Μετά από αυτήν την περίοδο, η διαφοροποίηση φαίνεται να οφείλεται στο ότι στο θήλυ μέρος παρατηρείται κυτταρική απώλεια. </a:t>
            </a:r>
            <a:r>
              <a:rPr lang="el-GR" dirty="0" smtClean="0"/>
              <a:t>Το </a:t>
            </a:r>
            <a:r>
              <a:rPr lang="el-GR" dirty="0"/>
              <a:t>πρόβλημα είναι να γνωρίσουμε πιο ακριβώς </a:t>
            </a:r>
            <a:r>
              <a:rPr lang="el-GR" dirty="0" err="1"/>
              <a:t>στεροειδές</a:t>
            </a:r>
            <a:r>
              <a:rPr lang="el-GR" dirty="0"/>
              <a:t> προκαλεί αυτό το φαινόμενο. Θα ήταν ενδιαφέρον να γνωρίσουμε αν είναι τα οιστρογόνα που προέρχονται από μετατροπή των ανδρογόνων τοπικά στον </a:t>
            </a:r>
            <a:r>
              <a:rPr lang="el-GR" dirty="0" smtClean="0"/>
              <a:t>εγκέφαλο.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97113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6/8</a:t>
            </a:r>
            <a:endParaRPr lang="en-US" sz="2800" b="1" dirty="0"/>
          </a:p>
        </p:txBody>
      </p:sp>
      <p:sp>
        <p:nvSpPr>
          <p:cNvPr id="3" name="Θέση περιεχομένου 2"/>
          <p:cNvSpPr>
            <a:spLocks noGrp="1"/>
          </p:cNvSpPr>
          <p:nvPr>
            <p:ph idx="1"/>
          </p:nvPr>
        </p:nvSpPr>
        <p:spPr/>
        <p:txBody>
          <a:bodyPr>
            <a:noAutofit/>
          </a:bodyPr>
          <a:lstStyle/>
          <a:p>
            <a:r>
              <a:rPr lang="el-GR" dirty="0"/>
              <a:t>Μια άλλη περίπτωση είναι το μέγεθος των νευρώνων. Σε περιοχές φυλετικού διμορφισμού, συχνά συναντάμε μεγαλύτερους νευρώνες στους άρρενες παρά στους </a:t>
            </a:r>
            <a:r>
              <a:rPr lang="el-GR" dirty="0" err="1"/>
              <a:t>θήλεις</a:t>
            </a:r>
            <a:r>
              <a:rPr lang="el-GR" dirty="0"/>
              <a:t>. Αυτό μπορεί να αφορά τόσο το κυτταρικό σώμα όσο και το </a:t>
            </a:r>
            <a:r>
              <a:rPr lang="el-GR" dirty="0" err="1"/>
              <a:t>δενδριτικό</a:t>
            </a:r>
            <a:r>
              <a:rPr lang="el-GR" dirty="0"/>
              <a:t> δένδρο. Στο άρρεν καναρίνι, πχ οι νευρώνες στην πάνω από το </a:t>
            </a:r>
            <a:r>
              <a:rPr lang="el-GR" dirty="0" smtClean="0"/>
              <a:t>ραβδωτό σώμα περιοχή </a:t>
            </a:r>
            <a:r>
              <a:rPr lang="el-GR" dirty="0"/>
              <a:t>εμφανίζουν πολύ μεγαλύτερο </a:t>
            </a:r>
            <a:r>
              <a:rPr lang="el-GR" dirty="0" err="1"/>
              <a:t>δενδριτικό</a:t>
            </a:r>
            <a:r>
              <a:rPr lang="el-GR" dirty="0"/>
              <a:t> δένδρο. Στα ποντίκια στον </a:t>
            </a:r>
            <a:r>
              <a:rPr lang="en-US" dirty="0" smtClean="0"/>
              <a:t>SON</a:t>
            </a:r>
            <a:r>
              <a:rPr lang="el-GR" dirty="0"/>
              <a:t>-</a:t>
            </a:r>
            <a:r>
              <a:rPr lang="en-US" dirty="0" smtClean="0"/>
              <a:t>POA </a:t>
            </a:r>
            <a:r>
              <a:rPr lang="el-GR" dirty="0"/>
              <a:t>πυρήνα στα άρρενα έχει παρατηρηθεί πολύ μεγαλύτερη ανάπτυξη τόσο των κυττάρων όσο και των νευρώνων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986309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7/8</a:t>
            </a:r>
            <a:endParaRPr lang="en-US" sz="2800" b="1" dirty="0"/>
          </a:p>
        </p:txBody>
      </p:sp>
      <p:sp>
        <p:nvSpPr>
          <p:cNvPr id="3" name="Θέση περιεχομένου 2"/>
          <p:cNvSpPr>
            <a:spLocks noGrp="1"/>
          </p:cNvSpPr>
          <p:nvPr>
            <p:ph idx="1"/>
          </p:nvPr>
        </p:nvSpPr>
        <p:spPr/>
        <p:txBody>
          <a:bodyPr>
            <a:noAutofit/>
          </a:bodyPr>
          <a:lstStyle/>
          <a:p>
            <a:r>
              <a:rPr lang="el-GR" sz="2300" dirty="0" smtClean="0"/>
              <a:t>Παρόμοιες </a:t>
            </a:r>
            <a:r>
              <a:rPr lang="el-GR" sz="2300" dirty="0"/>
              <a:t>παρατηρήσεις έχουν γίνει και για τον ενήλικα οπτικό φλοιό των αρρένων </a:t>
            </a:r>
            <a:r>
              <a:rPr lang="el-GR" sz="2300" dirty="0" smtClean="0"/>
              <a:t>ποντικιών. Η </a:t>
            </a:r>
            <a:r>
              <a:rPr lang="el-GR" sz="2300" dirty="0" err="1"/>
              <a:t>συναπτική</a:t>
            </a:r>
            <a:r>
              <a:rPr lang="el-GR" sz="2300" dirty="0"/>
              <a:t> δε σύνδεση μπορεί να υποκρύπτει και τις φυλετικές εγκεφαλικές διαφορές του διμορφισμού και μια και οι άρρενες έχουν μεγαλύτερους νευρώνες αναμένουμε και η </a:t>
            </a:r>
            <a:r>
              <a:rPr lang="el-GR" sz="2300" dirty="0" err="1"/>
              <a:t>συναπτική</a:t>
            </a:r>
            <a:r>
              <a:rPr lang="el-GR" sz="2300" dirty="0"/>
              <a:t> τους διασύνδεση να είναι </a:t>
            </a:r>
            <a:r>
              <a:rPr lang="el-GR" sz="2300" dirty="0" smtClean="0"/>
              <a:t>μεγαλύτερη. Και </a:t>
            </a:r>
            <a:r>
              <a:rPr lang="el-GR" sz="2300" dirty="0"/>
              <a:t>όμως έχει δειχτεί μεγαλύτερη πυκνότητα ακάνθων </a:t>
            </a:r>
            <a:r>
              <a:rPr lang="el-GR" sz="2300" dirty="0" err="1"/>
              <a:t>δενδριτών</a:t>
            </a:r>
            <a:r>
              <a:rPr lang="el-GR" sz="2300" dirty="0"/>
              <a:t> στην προοπτική περιοχή του υποθαλάμου, άλλες δε μελέτες δεν παρατήρησαν διαφορές μεταξύ των φύλων των </a:t>
            </a:r>
            <a:r>
              <a:rPr lang="el-GR" sz="2300" dirty="0" err="1"/>
              <a:t>πειραματοζώων</a:t>
            </a:r>
            <a:r>
              <a:rPr lang="el-GR" sz="2300" dirty="0"/>
              <a:t>, όπως πχ στην μέση κοιλιακή περιοχή του υποθαλάμου. Στα άρρενα όμως ποντίκια υπάρχει μεγαλύτερο ποσοστό </a:t>
            </a:r>
            <a:r>
              <a:rPr lang="el-GR" sz="2300" dirty="0" err="1"/>
              <a:t>δενδριτικών</a:t>
            </a:r>
            <a:r>
              <a:rPr lang="el-GR" sz="2300" dirty="0"/>
              <a:t> ακάνθων και συνάψεων στον </a:t>
            </a:r>
            <a:r>
              <a:rPr lang="el-GR" sz="2300" dirty="0" err="1"/>
              <a:t>υπερχιασματικό</a:t>
            </a:r>
            <a:r>
              <a:rPr lang="el-GR" sz="2300" dirty="0"/>
              <a:t> πυρήνα.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748362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Φυλετικά </a:t>
            </a:r>
            <a:r>
              <a:rPr lang="el-GR" sz="3400" dirty="0" err="1"/>
              <a:t>διμορφικές</a:t>
            </a:r>
            <a:r>
              <a:rPr lang="el-GR" sz="3400" dirty="0"/>
              <a:t> δομές των θηλαστικών </a:t>
            </a:r>
            <a:r>
              <a:rPr lang="el-GR" sz="3000" b="0" dirty="0" smtClean="0"/>
              <a:t>8/8</a:t>
            </a:r>
            <a:endParaRPr lang="en-US" sz="2800" b="1" dirty="0"/>
          </a:p>
        </p:txBody>
      </p:sp>
      <p:sp>
        <p:nvSpPr>
          <p:cNvPr id="3" name="Θέση περιεχομένου 2"/>
          <p:cNvSpPr>
            <a:spLocks noGrp="1"/>
          </p:cNvSpPr>
          <p:nvPr>
            <p:ph idx="1"/>
          </p:nvPr>
        </p:nvSpPr>
        <p:spPr>
          <a:xfrm>
            <a:off x="457200" y="1124744"/>
            <a:ext cx="8435280" cy="5661248"/>
          </a:xfrm>
        </p:spPr>
        <p:txBody>
          <a:bodyPr>
            <a:noAutofit/>
          </a:bodyPr>
          <a:lstStyle/>
          <a:p>
            <a:r>
              <a:rPr lang="el-GR" sz="2200" dirty="0" smtClean="0"/>
              <a:t>Όσον </a:t>
            </a:r>
            <a:r>
              <a:rPr lang="el-GR" sz="2200" dirty="0"/>
              <a:t>αφορά την ανάπτυξη του άξονα, που μπορεί να προκαλείται από ένα είδος </a:t>
            </a:r>
            <a:r>
              <a:rPr lang="el-GR" sz="2200" dirty="0" err="1"/>
              <a:t>στεροειδούς</a:t>
            </a:r>
            <a:r>
              <a:rPr lang="el-GR" sz="2200" dirty="0"/>
              <a:t> σε σχέση με ένα άλλο και άρα να συμμετέχει στον φυλετικό διμορφισμό του εγκεφάλου. Τόσο η τεστοστερόνη όσο και η </a:t>
            </a:r>
            <a:r>
              <a:rPr lang="el-GR" sz="2200" dirty="0" err="1"/>
              <a:t>οιστραδιόλη</a:t>
            </a:r>
            <a:r>
              <a:rPr lang="el-GR" sz="2200" dirty="0"/>
              <a:t> μπορούν να προκαλέσουν την αύξηση των </a:t>
            </a:r>
            <a:r>
              <a:rPr lang="el-GR" sz="2200" dirty="0" err="1"/>
              <a:t>νευριτών</a:t>
            </a:r>
            <a:r>
              <a:rPr lang="el-GR" sz="2200" dirty="0"/>
              <a:t>, όπως έχει φανεί σε </a:t>
            </a:r>
            <a:r>
              <a:rPr lang="en-US" sz="2200" dirty="0"/>
              <a:t>in vitro </a:t>
            </a:r>
            <a:r>
              <a:rPr lang="el-GR" sz="2200" dirty="0"/>
              <a:t>καλλιέργειες. Στον αναπτυσσόμενο εγκέφαλο υπάρχουν φαίνεται περισσότερο υψηλές συγκεντρώσεις </a:t>
            </a:r>
            <a:r>
              <a:rPr lang="el-GR" sz="2200" dirty="0" err="1"/>
              <a:t>γοναδικών</a:t>
            </a:r>
            <a:r>
              <a:rPr lang="el-GR" sz="2200" dirty="0"/>
              <a:t> στεροειδών από ότι στον ενήλικα, η δε </a:t>
            </a:r>
            <a:r>
              <a:rPr lang="el-GR" sz="2200" dirty="0" err="1"/>
              <a:t>οιστραδιόλη</a:t>
            </a:r>
            <a:r>
              <a:rPr lang="el-GR" sz="2200" dirty="0"/>
              <a:t> μπορεί έτσι και αλλιώς σε μεγάλο μέρος να προέρχεται από την τοπική τεστοστερόνη. Είναι επίσης γνωστό ότι στην ανάπτυξη δημιουργούνται πολλές συνάψεις οι οποίες μετά ελαττώνονται στον αριθμό με απομάκρυνση της περίσσειας. Σε αυτήν την διαδικασία είναι πιθανό να εμπλέκονται φυλετικά </a:t>
            </a:r>
            <a:r>
              <a:rPr lang="el-GR" sz="2200" dirty="0" err="1"/>
              <a:t>διμορφικοί</a:t>
            </a:r>
            <a:r>
              <a:rPr lang="el-GR" sz="2200" dirty="0"/>
              <a:t> μηχανισμοί. Τα στεροειδή έχουν σχετιστεί με την πλαστικότητα (</a:t>
            </a:r>
            <a:r>
              <a:rPr lang="en-US" sz="2200" dirty="0"/>
              <a:t>remodeling</a:t>
            </a:r>
            <a:r>
              <a:rPr lang="el-GR" sz="2200" dirty="0"/>
              <a:t>) πράγμα που το βλέπουμε στον τοξοειδή πυρήνα των ποντικιών την περίοδο του </a:t>
            </a:r>
            <a:r>
              <a:rPr lang="el-GR" sz="2200" dirty="0" smtClean="0"/>
              <a:t>οίστρου.</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68069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t>Εγκέφαλος </a:t>
            </a:r>
            <a:r>
              <a:rPr lang="el-GR" b="1" dirty="0"/>
              <a:t>και σεξουαλική </a:t>
            </a:r>
            <a:r>
              <a:rPr lang="el-GR" b="1" dirty="0" smtClean="0"/>
              <a:t>συμπεριφορά </a:t>
            </a:r>
            <a:r>
              <a:rPr lang="el-GR" sz="3000" b="0" dirty="0" smtClean="0"/>
              <a:t>1/10</a:t>
            </a:r>
            <a:endParaRPr lang="en-US" sz="3000" b="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a:t>Φαίνεται λοιπόν από τις έρευνες ότι ο εγκέφαλος αποτελεί τον κύριο ρυθμιστή της σεξουαλικής συμπεριφοράς και η εμπλεκόμενη περιοχή είναι ο υποθάλαμος μέσω της επίδρασής του στην </a:t>
            </a:r>
            <a:r>
              <a:rPr lang="el-GR" dirty="0" smtClean="0"/>
              <a:t>πρόσθια </a:t>
            </a:r>
            <a:r>
              <a:rPr lang="el-GR" dirty="0"/>
              <a:t>υπόφυση. </a:t>
            </a:r>
            <a:endParaRPr lang="el-GR" dirty="0" smtClean="0"/>
          </a:p>
          <a:p>
            <a:r>
              <a:rPr lang="el-GR" dirty="0" smtClean="0"/>
              <a:t>Με </a:t>
            </a:r>
            <a:r>
              <a:rPr lang="el-GR" dirty="0"/>
              <a:t>την μέσω της υπόφυσης έκκριση των ανδρογόνων (όρχεις) και οιστρογόνων (ωοθήκες) επέρχεται δράση στον υποθάλαμο και πυροδότηση της σεξουαλικής συμπεριφοράς.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65865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3/15</a:t>
            </a:r>
            <a:endParaRPr lang="en-US" sz="2800" b="1" dirty="0"/>
          </a:p>
        </p:txBody>
      </p:sp>
      <p:sp>
        <p:nvSpPr>
          <p:cNvPr id="3" name="Θέση περιεχομένου 2"/>
          <p:cNvSpPr>
            <a:spLocks noGrp="1"/>
          </p:cNvSpPr>
          <p:nvPr>
            <p:ph idx="1"/>
          </p:nvPr>
        </p:nvSpPr>
        <p:spPr/>
        <p:txBody>
          <a:bodyPr>
            <a:noAutofit/>
          </a:bodyPr>
          <a:lstStyle/>
          <a:p>
            <a:r>
              <a:rPr lang="el-GR" dirty="0" smtClean="0"/>
              <a:t>Στην </a:t>
            </a:r>
            <a:r>
              <a:rPr lang="el-GR" dirty="0"/>
              <a:t>πραγματικότητα, αφαίρεση των ωοθηκών σε ποντίκια εργαστηρίου μέσης ηλικίας οδηγεί σε </a:t>
            </a:r>
            <a:r>
              <a:rPr lang="el-GR" dirty="0" err="1"/>
              <a:t>εκσεσημασμένη</a:t>
            </a:r>
            <a:r>
              <a:rPr lang="el-GR" dirty="0"/>
              <a:t> αύξηση των </a:t>
            </a:r>
            <a:r>
              <a:rPr lang="el-GR" dirty="0" err="1"/>
              <a:t>δενδριτών</a:t>
            </a:r>
            <a:r>
              <a:rPr lang="el-GR" dirty="0"/>
              <a:t> και παραγωγή περισσοτέρων νευρογλοιακών κυττάρων στον φλοιό του εγκεφάλου. </a:t>
            </a:r>
            <a:endParaRPr lang="el-GR" dirty="0" smtClean="0"/>
          </a:p>
          <a:p>
            <a:r>
              <a:rPr lang="el-GR" dirty="0" smtClean="0"/>
              <a:t>Αυτή </a:t>
            </a:r>
            <a:r>
              <a:rPr lang="el-GR" dirty="0"/>
              <a:t>η διάσπαρτη νευρική αλλαγή στον φλοιό που σχετίζεται με την απώλεια οιστρογόνων έχει και σημασία στην θεραπεία των </a:t>
            </a:r>
            <a:r>
              <a:rPr lang="el-GR" dirty="0" err="1"/>
              <a:t>μετεμμηνοπαυσιακών</a:t>
            </a:r>
            <a:r>
              <a:rPr lang="el-GR" dirty="0"/>
              <a:t> </a:t>
            </a:r>
            <a:r>
              <a:rPr lang="el-GR" dirty="0" smtClean="0"/>
              <a:t>γυναικών.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77775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2/10</a:t>
            </a:r>
            <a:endParaRPr lang="en-US"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smtClean="0"/>
              <a:t>Είναι </a:t>
            </a:r>
            <a:r>
              <a:rPr lang="el-GR" dirty="0"/>
              <a:t>γεγονός ότι ο υποθάλαμος περιέχει νευρικά κύτταρα ευαίσθητα σε </a:t>
            </a:r>
            <a:r>
              <a:rPr lang="el-GR" dirty="0" smtClean="0"/>
              <a:t>διάφορες </a:t>
            </a:r>
            <a:r>
              <a:rPr lang="el-GR" dirty="0"/>
              <a:t>ουσίες. Ανάμεσα σε αυτά υπάρχουν και νευρικά κύτταρα σε ορμόνες φύλου. Η ευαισθησία αυτή έγινε αρχικά εμφανής σε πειραματόζωα που είχαν αφαιρεθεί οι γεννητικοί αδένες και διοχετεύονταν ορμόνες κατ’ ευθείαν στον εγκέφαλο. Όταν στα θηλυκά ποντίκια που είχαν υποβληθεί σε αυτήν την διαδικασία εμφυτεύθηκαν στον </a:t>
            </a:r>
            <a:r>
              <a:rPr lang="el-GR" dirty="0" err="1"/>
              <a:t>μεσοκοιλιακό</a:t>
            </a:r>
            <a:r>
              <a:rPr lang="el-GR" dirty="0"/>
              <a:t> υποθάλαμο οιστρογόνα και προγεστερόνη, προκλήθηκε συμπεριφορά </a:t>
            </a:r>
            <a:r>
              <a:rPr lang="el-GR" dirty="0" smtClean="0"/>
              <a:t>θηλυκού.</a:t>
            </a:r>
          </a:p>
          <a:p>
            <a:r>
              <a:rPr lang="el-GR" dirty="0" smtClean="0"/>
              <a:t>Η </a:t>
            </a:r>
            <a:r>
              <a:rPr lang="el-GR" dirty="0"/>
              <a:t>σεξουαλική συμπεριφορά σε ένα αρσενικό ζώο προκλήθηκε όταν εμφυτεύθηκαν στην μέση προοπτική του υποθαλάμου όχι μόνον τεστοστερόνη αλλά και </a:t>
            </a:r>
            <a:r>
              <a:rPr lang="el-GR" dirty="0" smtClean="0"/>
              <a:t>οιστρογόνα.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168317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3/10</a:t>
            </a:r>
            <a:endParaRPr lang="en-US" sz="310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sz="2200" dirty="0" smtClean="0"/>
              <a:t>Αυτό </a:t>
            </a:r>
            <a:r>
              <a:rPr lang="el-GR" sz="2200" dirty="0"/>
              <a:t>που προέκυψε από τις πρώτες αυτές μελέτες, είναι η ένδειξη ότι η διοχέτευση </a:t>
            </a:r>
            <a:r>
              <a:rPr lang="el-GR" sz="2200" dirty="0" smtClean="0"/>
              <a:t>οιστρογόνων </a:t>
            </a:r>
            <a:r>
              <a:rPr lang="el-GR" sz="2200" dirty="0"/>
              <a:t>μπορεί να ενεργοποιήσει διαφορετικούς τύπους σεξουαλικής συμπεριφοράς (αρσενικής-θηλυκής), ανάλογα με την περιοχή του υποθαλάμου όπου γίνεται η διοχέτευση. </a:t>
            </a:r>
            <a:endParaRPr lang="el-GR" sz="2200" dirty="0" smtClean="0"/>
          </a:p>
          <a:p>
            <a:r>
              <a:rPr lang="el-GR" sz="2200" dirty="0" smtClean="0"/>
              <a:t>Τα </a:t>
            </a:r>
            <a:r>
              <a:rPr lang="el-GR" sz="2200" dirty="0"/>
              <a:t>οιστρογόνα προκαλούν θηλυκή συμπεριφορά στα θηλυκά ζώα όταν </a:t>
            </a:r>
            <a:r>
              <a:rPr lang="el-GR" sz="2200" dirty="0" err="1" smtClean="0"/>
              <a:t>ενίενται</a:t>
            </a:r>
            <a:r>
              <a:rPr lang="el-GR" sz="2200" dirty="0" smtClean="0"/>
              <a:t> </a:t>
            </a:r>
            <a:r>
              <a:rPr lang="el-GR" sz="2200" dirty="0"/>
              <a:t>στον </a:t>
            </a:r>
            <a:r>
              <a:rPr lang="el-GR" sz="2200" dirty="0" err="1"/>
              <a:t>μεσοκοιλιακό</a:t>
            </a:r>
            <a:r>
              <a:rPr lang="el-GR" sz="2200" dirty="0"/>
              <a:t> υποθάλαμο και αρσενική συμπεριφορά </a:t>
            </a:r>
            <a:r>
              <a:rPr lang="el-GR" sz="2200" dirty="0" smtClean="0"/>
              <a:t>σε </a:t>
            </a:r>
            <a:r>
              <a:rPr lang="el-GR" sz="2200" dirty="0"/>
              <a:t>άρρενα ζώα όταν εμφυτεύονται στην μέση προοπτική περιοχή του </a:t>
            </a:r>
            <a:r>
              <a:rPr lang="el-GR" sz="2200" dirty="0" smtClean="0"/>
              <a:t>υποθαλάμου. </a:t>
            </a:r>
          </a:p>
          <a:p>
            <a:r>
              <a:rPr lang="el-GR" sz="2200" dirty="0" smtClean="0"/>
              <a:t>Αυτό </a:t>
            </a:r>
            <a:r>
              <a:rPr lang="el-GR" sz="2200" dirty="0"/>
              <a:t>δείχνει ότι στα ποντίκια τουλάχιστον, η σεξουαλική συμπεριφορά ελέγχεται περισσότερο από την περιοχή του υποθαλάμου, παρά από τις ορμόνες που προκαλούν τον ερεθισμό. Άρα, αναμένεται ότι καταστροφή των περιοχών αυτών θα πρέπει να καταργεί τις σεξουαλικές συμπεριφορές.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73873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4/10</a:t>
            </a:r>
            <a:endParaRPr lang="en-US" sz="3100" dirty="0"/>
          </a:p>
        </p:txBody>
      </p:sp>
      <p:sp>
        <p:nvSpPr>
          <p:cNvPr id="3" name="Θέση περιεχομένου 2"/>
          <p:cNvSpPr>
            <a:spLocks noGrp="1"/>
          </p:cNvSpPr>
          <p:nvPr>
            <p:ph idx="1"/>
          </p:nvPr>
        </p:nvSpPr>
        <p:spPr/>
        <p:txBody>
          <a:bodyPr>
            <a:noAutofit/>
          </a:bodyPr>
          <a:lstStyle/>
          <a:p>
            <a:r>
              <a:rPr lang="el-GR" dirty="0" smtClean="0"/>
              <a:t>Υπάρχουν </a:t>
            </a:r>
            <a:r>
              <a:rPr lang="el-GR" dirty="0"/>
              <a:t>ενδείξεις ότι τουλάχιστον σε αρσενικά ποντίκια, καταστροφή επηρεάζει περισσότερο την ικανότητα εκτέλεσης της σεξουαλικής συμπεριφοράς </a:t>
            </a:r>
            <a:r>
              <a:rPr lang="el-GR" dirty="0" smtClean="0"/>
              <a:t>και λιγότερο </a:t>
            </a:r>
            <a:r>
              <a:rPr lang="el-GR" dirty="0"/>
              <a:t>την σεξουαλική </a:t>
            </a:r>
            <a:r>
              <a:rPr lang="el-GR" dirty="0" smtClean="0"/>
              <a:t>ορμή.</a:t>
            </a:r>
          </a:p>
          <a:p>
            <a:r>
              <a:rPr lang="el-GR" dirty="0" smtClean="0"/>
              <a:t>Και </a:t>
            </a:r>
            <a:r>
              <a:rPr lang="el-GR" dirty="0"/>
              <a:t>ενώ </a:t>
            </a:r>
            <a:r>
              <a:rPr lang="el-GR" dirty="0" smtClean="0"/>
              <a:t>αρχικά κάθε </a:t>
            </a:r>
            <a:r>
              <a:rPr lang="el-GR" dirty="0"/>
              <a:t>σεξουαλική συμπεριφορά είχε συνδεθεί με μια μόνον ορμόνη (αρσενική με την τεστοστερόνη και θηλυκή με τα οιστρογόνα), φαίνεται ότι ενέσεις ορμονών από μόνες τους δεν καθορίζουν απαραίτητα την φύση της σεξουαλικής συμπεριφοράς.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14496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5/10</a:t>
            </a:r>
            <a:endParaRPr lang="en-US" sz="3100" dirty="0"/>
          </a:p>
        </p:txBody>
      </p:sp>
      <p:sp>
        <p:nvSpPr>
          <p:cNvPr id="3" name="Θέση περιεχομένου 2"/>
          <p:cNvSpPr>
            <a:spLocks noGrp="1"/>
          </p:cNvSpPr>
          <p:nvPr>
            <p:ph idx="1"/>
          </p:nvPr>
        </p:nvSpPr>
        <p:spPr/>
        <p:txBody>
          <a:bodyPr>
            <a:noAutofit/>
          </a:bodyPr>
          <a:lstStyle/>
          <a:p>
            <a:r>
              <a:rPr lang="el-GR" sz="2300" dirty="0" smtClean="0"/>
              <a:t>Στο </a:t>
            </a:r>
            <a:r>
              <a:rPr lang="el-GR" sz="2300" dirty="0"/>
              <a:t>εργαστήριο, όταν σε αρσενικά ποντίκια που εμφανίζουν θηλυκή συμπεριφορά </a:t>
            </a:r>
            <a:r>
              <a:rPr lang="el-GR" sz="2300" dirty="0" err="1"/>
              <a:t>ενίεται</a:t>
            </a:r>
            <a:r>
              <a:rPr lang="el-GR" sz="2300" dirty="0"/>
              <a:t> </a:t>
            </a:r>
            <a:r>
              <a:rPr lang="el-GR" sz="2300" dirty="0" smtClean="0"/>
              <a:t>τεστοστερόνη, δεν </a:t>
            </a:r>
            <a:r>
              <a:rPr lang="el-GR" sz="2300" dirty="0" err="1"/>
              <a:t>αρρενοποιείται</a:t>
            </a:r>
            <a:r>
              <a:rPr lang="el-GR" sz="2300" dirty="0"/>
              <a:t> η συμπεριφορά τους αλλά επιτείνεται η θηλυπρεπής στάση τους. Αλλά και σε ομοφυλόφιλα άτομα (άνδρες και γυναίκες) στα οποία χορηγήθηκαν ενέσεις με ορμόνες (οιστρογόνα στις γυναίκες και τεστοστερόνη στους άνδρες), δεν έγιναν λιγότερο ομοφυλόφιλα, αλλά απλά αυξήθηκε η σεξουαλική συμπεριφορά τους προς το ίδιο φύλο. </a:t>
            </a:r>
            <a:endParaRPr lang="el-GR" sz="2300" dirty="0" smtClean="0"/>
          </a:p>
          <a:p>
            <a:r>
              <a:rPr lang="el-GR" sz="2300" dirty="0" smtClean="0"/>
              <a:t>Αυτά </a:t>
            </a:r>
            <a:r>
              <a:rPr lang="el-GR" sz="2300" dirty="0"/>
              <a:t>εισηγούνται ότι υπάρχουν δομικές διαφορές μεταξύ αρσενικών και θηλυκών εγκεφάλων τουλάχιστον για τα ποντίκια με τον </a:t>
            </a:r>
            <a:r>
              <a:rPr lang="el-GR" sz="2300" dirty="0" err="1"/>
              <a:t>μεσοκοιλιακό</a:t>
            </a:r>
            <a:r>
              <a:rPr lang="el-GR" sz="2300" dirty="0"/>
              <a:t> υποθάλαμο να εφορεύει της θηλυκής σεξουαλικής συμπεριφοράς και την μέση προοπτική περιοχή της αρσενικής. </a:t>
            </a:r>
            <a:endParaRPr lang="en-US" sz="2300" dirty="0"/>
          </a:p>
          <a:p>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387574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6/10</a:t>
            </a:r>
            <a:endParaRPr lang="en-US" sz="310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a:t>Σε ποντίκια βέβαια έχει βρεθεί ότι ερεθισμός του </a:t>
            </a:r>
            <a:r>
              <a:rPr lang="el-GR" dirty="0" smtClean="0"/>
              <a:t>πρόσθιου </a:t>
            </a:r>
            <a:r>
              <a:rPr lang="el-GR" dirty="0" err="1"/>
              <a:t>κοιλιοπλαγίου</a:t>
            </a:r>
            <a:r>
              <a:rPr lang="el-GR" dirty="0"/>
              <a:t> υποθαλάμου προκαλεί στύση, ερεθισμός της έσω </a:t>
            </a:r>
            <a:r>
              <a:rPr lang="el-GR" dirty="0" err="1"/>
              <a:t>προσθιοεγκεφαλικής</a:t>
            </a:r>
            <a:r>
              <a:rPr lang="el-GR" dirty="0"/>
              <a:t> δεσμίδας προκαλεί απλώς εκσπερμάτιση, ενώ ερεθισμός του προσθίου υποθαλάμου προκαλεί την συνολική συμπεριφορά συνουσίας με εκσπερμάτιση. </a:t>
            </a:r>
            <a:endParaRPr lang="el-GR" dirty="0" smtClean="0"/>
          </a:p>
          <a:p>
            <a:r>
              <a:rPr lang="el-GR" dirty="0" smtClean="0"/>
              <a:t>Επίσης</a:t>
            </a:r>
            <a:r>
              <a:rPr lang="el-GR" dirty="0"/>
              <a:t>, ευρήματα διαφοροποίησης του εγκεφάλου στον άνθρωπο παρουσίασε ο </a:t>
            </a:r>
            <a:r>
              <a:rPr lang="en-US" dirty="0" err="1"/>
              <a:t>LeVay</a:t>
            </a:r>
            <a:r>
              <a:rPr lang="en-US" dirty="0"/>
              <a:t> </a:t>
            </a:r>
            <a:r>
              <a:rPr lang="el-GR" dirty="0"/>
              <a:t>που τα εντόπισε στον </a:t>
            </a:r>
            <a:r>
              <a:rPr lang="el-GR" dirty="0" err="1"/>
              <a:t>μεσεγκεφαλικό</a:t>
            </a:r>
            <a:r>
              <a:rPr lang="el-GR" dirty="0"/>
              <a:t> πυρήνα ΙΝΑΗ3 </a:t>
            </a:r>
            <a:r>
              <a:rPr lang="el-GR" dirty="0" smtClean="0"/>
              <a:t>τον οποίο </a:t>
            </a:r>
            <a:r>
              <a:rPr lang="el-GR" dirty="0"/>
              <a:t>συσχέτισε με τον ερωτικό προσανατολισμό (</a:t>
            </a:r>
            <a:r>
              <a:rPr lang="en-US" dirty="0" err="1"/>
              <a:t>LeVay</a:t>
            </a:r>
            <a:r>
              <a:rPr lang="el-GR" dirty="0"/>
              <a:t>, 1991).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484840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7/10</a:t>
            </a:r>
            <a:endParaRPr lang="en-US" sz="310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smtClean="0"/>
              <a:t>Συγκεκριμένα</a:t>
            </a:r>
            <a:r>
              <a:rPr lang="el-GR" dirty="0"/>
              <a:t>, ο πυρήνας ΙΝΑΗ1 είναι ευρύτερος στους άνδρες, αλλά άλλες μελέτες δεν έδειξαν διαφορά. Ο ΙΝΑΗ2 άλλες μελέτες έδειξαν ότι είναι ευρύτερος στους άνδρες, άλλες δεν έδειξαν διαφορές. Επίσης, ο ΙΝΑΗ3 βρέθηκε ευρύτερος στους άνδρες, και άλλες ότι είναι ευρύτερος στους ετερόφυλους άνδρες από ότι στους ομοφυλόφιλους άνδρες και τις γυναίκες. Επίσης ο ΙΝΑΗ4 δεν έδειξε διαφορές στα </a:t>
            </a:r>
            <a:r>
              <a:rPr lang="el-GR" dirty="0" smtClean="0"/>
              <a:t>φύλα.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14630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8/10</a:t>
            </a:r>
            <a:endParaRPr lang="en-US" sz="3100" dirty="0"/>
          </a:p>
        </p:txBody>
      </p:sp>
      <p:sp>
        <p:nvSpPr>
          <p:cNvPr id="3" name="Θέση περιεχομένου 2"/>
          <p:cNvSpPr>
            <a:spLocks noGrp="1"/>
          </p:cNvSpPr>
          <p:nvPr>
            <p:ph idx="1"/>
          </p:nvPr>
        </p:nvSpPr>
        <p:spPr>
          <a:xfrm>
            <a:off x="457200" y="1196752"/>
            <a:ext cx="8229600" cy="5184576"/>
          </a:xfrm>
        </p:spPr>
        <p:txBody>
          <a:bodyPr>
            <a:noAutofit/>
          </a:bodyPr>
          <a:lstStyle/>
          <a:p>
            <a:r>
              <a:rPr lang="el-GR" dirty="0"/>
              <a:t>Καταστροφή της μέσης προοπτικής περιοχής (</a:t>
            </a:r>
            <a:r>
              <a:rPr lang="en-US" dirty="0" err="1"/>
              <a:t>mPOA</a:t>
            </a:r>
            <a:r>
              <a:rPr lang="el-GR" dirty="0"/>
              <a:t>) δείχνει ότι η περιοχή αυτή είναι απαραίτητη για το κίνητρο και την ολοκλήρωση της σεξουαλικής συμπεριφοράς. Στην περίπτωση αυτή έχουν ανιχνευθεί </a:t>
            </a:r>
            <a:r>
              <a:rPr lang="el-GR" dirty="0" err="1"/>
              <a:t>ενδορφίνες</a:t>
            </a:r>
            <a:r>
              <a:rPr lang="el-GR" dirty="0"/>
              <a:t> και κυρίως β-</a:t>
            </a:r>
            <a:r>
              <a:rPr lang="el-GR" dirty="0" err="1"/>
              <a:t>ενδορφίνη</a:t>
            </a:r>
            <a:r>
              <a:rPr lang="el-GR" dirty="0"/>
              <a:t>. Η συνουσία φαίνεται ότι αυξάνει τα ενδογενή </a:t>
            </a:r>
            <a:r>
              <a:rPr lang="el-GR" dirty="0" err="1"/>
              <a:t>οπιοειδή</a:t>
            </a:r>
            <a:r>
              <a:rPr lang="el-GR" dirty="0"/>
              <a:t> στον αρσενικό ποντικό. </a:t>
            </a:r>
            <a:endParaRPr lang="el-GR" dirty="0" smtClean="0"/>
          </a:p>
          <a:p>
            <a:r>
              <a:rPr lang="el-GR" dirty="0" smtClean="0"/>
              <a:t>Φαίνεται </a:t>
            </a:r>
            <a:r>
              <a:rPr lang="el-GR" dirty="0"/>
              <a:t>ότι η παρουσία της β-</a:t>
            </a:r>
            <a:r>
              <a:rPr lang="el-GR" dirty="0" err="1"/>
              <a:t>ενδορφίνης</a:t>
            </a:r>
            <a:r>
              <a:rPr lang="el-GR" dirty="0"/>
              <a:t> στην  </a:t>
            </a:r>
            <a:r>
              <a:rPr lang="en-US" dirty="0" err="1"/>
              <a:t>mPOA</a:t>
            </a:r>
            <a:r>
              <a:rPr lang="el-GR" dirty="0"/>
              <a:t> αναστέλλει την σεξουαλική διαδικασία και εμπλέκεται πιθανόν στο αίσθημα του κορεσμού. Φαίνεται ότι η χορήγηση της </a:t>
            </a:r>
            <a:r>
              <a:rPr lang="el-GR" dirty="0" err="1"/>
              <a:t>απομορφίνης</a:t>
            </a:r>
            <a:r>
              <a:rPr lang="el-GR" dirty="0"/>
              <a:t> (αγωνιστή της </a:t>
            </a:r>
            <a:r>
              <a:rPr lang="el-GR" dirty="0" err="1"/>
              <a:t>δοπαμίνης</a:t>
            </a:r>
            <a:r>
              <a:rPr lang="el-GR" dirty="0"/>
              <a:t>) στην </a:t>
            </a:r>
            <a:r>
              <a:rPr lang="en-US" dirty="0" err="1"/>
              <a:t>mPOA</a:t>
            </a:r>
            <a:r>
              <a:rPr lang="el-GR" dirty="0"/>
              <a:t> διευκολύνει την συμπεριφορά της συνουσίας στον αρσενικό ποντικό.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718169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9/10</a:t>
            </a:r>
            <a:endParaRPr lang="en-US" sz="3100" dirty="0"/>
          </a:p>
        </p:txBody>
      </p:sp>
      <p:sp>
        <p:nvSpPr>
          <p:cNvPr id="3" name="Θέση περιεχομένου 2"/>
          <p:cNvSpPr>
            <a:spLocks noGrp="1"/>
          </p:cNvSpPr>
          <p:nvPr>
            <p:ph idx="1"/>
          </p:nvPr>
        </p:nvSpPr>
        <p:spPr>
          <a:xfrm>
            <a:off x="457200" y="1196752"/>
            <a:ext cx="8229600" cy="5184576"/>
          </a:xfrm>
        </p:spPr>
        <p:txBody>
          <a:bodyPr>
            <a:noAutofit/>
          </a:bodyPr>
          <a:lstStyle/>
          <a:p>
            <a:r>
              <a:rPr lang="el-GR" dirty="0" smtClean="0"/>
              <a:t>Μικρότερες </a:t>
            </a:r>
            <a:r>
              <a:rPr lang="el-GR" dirty="0"/>
              <a:t>δόσεις όμως δρουν ανασταλτικά. Μελέτες δείχνουν ότι ο λόγος </a:t>
            </a:r>
            <a:r>
              <a:rPr lang="en-US" dirty="0"/>
              <a:t>D</a:t>
            </a:r>
            <a:r>
              <a:rPr lang="el-GR" dirty="0"/>
              <a:t>2/</a:t>
            </a:r>
            <a:r>
              <a:rPr lang="en-US" dirty="0"/>
              <a:t>D</a:t>
            </a:r>
            <a:r>
              <a:rPr lang="el-GR" dirty="0"/>
              <a:t>1 υποδοχέων επηρεάζει την έναρξη της συμπεριφοράς συνουσίας και τον ουδό της εκσπερμάτισης. Μικρή αύξηση της </a:t>
            </a:r>
            <a:r>
              <a:rPr lang="el-GR" dirty="0" err="1"/>
              <a:t>δ</a:t>
            </a:r>
            <a:r>
              <a:rPr lang="el-GR" dirty="0" err="1" smtClean="0"/>
              <a:t>οπαμίνης</a:t>
            </a:r>
            <a:r>
              <a:rPr lang="el-GR" dirty="0" smtClean="0"/>
              <a:t> </a:t>
            </a:r>
            <a:r>
              <a:rPr lang="el-GR" dirty="0"/>
              <a:t>μπορεί να διευκολύνει την στύση μέσω των </a:t>
            </a:r>
            <a:r>
              <a:rPr lang="en-US" dirty="0"/>
              <a:t>D</a:t>
            </a:r>
            <a:r>
              <a:rPr lang="el-GR" dirty="0"/>
              <a:t>2 υποδοχέων και υψηλά επίπεδα </a:t>
            </a:r>
            <a:r>
              <a:rPr lang="el-GR" dirty="0" err="1"/>
              <a:t>δ</a:t>
            </a:r>
            <a:r>
              <a:rPr lang="el-GR" dirty="0" err="1" smtClean="0"/>
              <a:t>οπαμίνης</a:t>
            </a:r>
            <a:r>
              <a:rPr lang="el-GR" dirty="0" smtClean="0"/>
              <a:t> </a:t>
            </a:r>
            <a:r>
              <a:rPr lang="el-GR" dirty="0"/>
              <a:t>μπορεί να θέτουν σε λειτουργία την προπαρασκευαστική φάση της εκσπερμάτισης. Στην σεξουαλική συμπεριφορά των </a:t>
            </a:r>
            <a:r>
              <a:rPr lang="el-GR" dirty="0" smtClean="0"/>
              <a:t>πειραματόζωων, </a:t>
            </a:r>
            <a:r>
              <a:rPr lang="el-GR" dirty="0"/>
              <a:t>φαίνονται ότι τα εξωτερικά οσφρητικά ερεθίσματα ενεργοποιούνται μέσω της </a:t>
            </a:r>
            <a:r>
              <a:rPr lang="el-GR" dirty="0" err="1"/>
              <a:t>φλοιοπλάγιας</a:t>
            </a:r>
            <a:r>
              <a:rPr lang="el-GR" dirty="0"/>
              <a:t> αμυγδαλής, ενώ τα εσωτερικά από το </a:t>
            </a:r>
            <a:r>
              <a:rPr lang="el-GR" dirty="0" err="1"/>
              <a:t>δοπαμινεργικό</a:t>
            </a:r>
            <a:r>
              <a:rPr lang="el-GR" dirty="0"/>
              <a:t> σύστημα του επικλινούς πυρήνα.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86465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Εγκέφαλος και σεξουαλική συμπεριφορά </a:t>
            </a:r>
            <a:r>
              <a:rPr lang="el-GR" sz="3000" b="0" dirty="0" smtClean="0"/>
              <a:t>10/10</a:t>
            </a:r>
            <a:endParaRPr lang="en-US" sz="3100" dirty="0"/>
          </a:p>
        </p:txBody>
      </p:sp>
      <p:sp>
        <p:nvSpPr>
          <p:cNvPr id="3" name="Θέση περιεχομένου 2"/>
          <p:cNvSpPr>
            <a:spLocks noGrp="1"/>
          </p:cNvSpPr>
          <p:nvPr>
            <p:ph idx="1"/>
          </p:nvPr>
        </p:nvSpPr>
        <p:spPr>
          <a:xfrm>
            <a:off x="457200" y="1196752"/>
            <a:ext cx="8229600" cy="5184576"/>
          </a:xfrm>
        </p:spPr>
        <p:txBody>
          <a:bodyPr>
            <a:noAutofit/>
          </a:bodyPr>
          <a:lstStyle/>
          <a:p>
            <a:r>
              <a:rPr lang="el-GR" dirty="0" smtClean="0"/>
              <a:t>Οι </a:t>
            </a:r>
            <a:r>
              <a:rPr lang="el-GR" dirty="0"/>
              <a:t>οδοί ενεργοποιούνται μέσω της </a:t>
            </a:r>
            <a:r>
              <a:rPr lang="el-GR" dirty="0" err="1"/>
              <a:t>βασικοπλαγίας</a:t>
            </a:r>
            <a:r>
              <a:rPr lang="el-GR" dirty="0"/>
              <a:t> αμυγδαλής. Με αυτόν τον τρόπο φαίνεται ότι ξεκινά η σεξουαλική διαδικασία συνουσίας, που </a:t>
            </a:r>
            <a:r>
              <a:rPr lang="el-GR" dirty="0" err="1"/>
              <a:t>εφορεύεται</a:t>
            </a:r>
            <a:r>
              <a:rPr lang="el-GR" dirty="0"/>
              <a:t> από την μέση προοπτική περιοχή. Η αλληλεπίδραση μεταξύ προβλέψεων και σεξουαλικής ορμής φαίνεται ότι ελέγχεται από την μεταβίβαση </a:t>
            </a:r>
            <a:r>
              <a:rPr lang="el-GR" dirty="0" err="1"/>
              <a:t>δ</a:t>
            </a:r>
            <a:r>
              <a:rPr lang="el-GR" dirty="0" err="1" smtClean="0"/>
              <a:t>οπαμίνης</a:t>
            </a:r>
            <a:r>
              <a:rPr lang="el-GR" dirty="0" smtClean="0"/>
              <a:t> </a:t>
            </a:r>
            <a:r>
              <a:rPr lang="el-GR" dirty="0"/>
              <a:t>στον επικλινή πυρήνα. Ο επικλινής πυρήνας και η κοιλιακή μοίρα της </a:t>
            </a:r>
            <a:r>
              <a:rPr lang="el-GR" dirty="0" err="1" smtClean="0"/>
              <a:t>ωχράς</a:t>
            </a:r>
            <a:r>
              <a:rPr lang="el-GR" dirty="0" smtClean="0"/>
              <a:t> </a:t>
            </a:r>
            <a:r>
              <a:rPr lang="el-GR" dirty="0"/>
              <a:t>σφαίρας αποτελούν πιθανώς το πεδίο ανταγωνισμού της αλληλεπίδρασης μεταξύ σεξουαλικού κινήτρου και της σεξουαλικής </a:t>
            </a:r>
            <a:r>
              <a:rPr lang="el-GR" dirty="0" smtClean="0"/>
              <a:t>συμπεριφοράς.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789342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1/7</a:t>
            </a:r>
            <a:endParaRPr lang="en-US" sz="3000" b="0"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dirty="0"/>
              <a:t>Αναφέρθηκε ότι για την συμπεριφορά </a:t>
            </a:r>
            <a:r>
              <a:rPr lang="el-GR" dirty="0" smtClean="0"/>
              <a:t>αναπαραγωγής, η </a:t>
            </a:r>
            <a:r>
              <a:rPr lang="el-GR" dirty="0"/>
              <a:t>περιοχή που επηρεάζεται στα θηλυκά είναι η </a:t>
            </a:r>
            <a:r>
              <a:rPr lang="el-GR" dirty="0" err="1"/>
              <a:t>μεσοκοιλιακή</a:t>
            </a:r>
            <a:r>
              <a:rPr lang="el-GR" dirty="0"/>
              <a:t> περιοχή του υποθαλάμου, ενώ στα αρσενικά η μέση προοπτική περιοχή. Όμως, είναι γεγονός ότι οι ορμόνες γενικά οδεύουν και στις δύο περιοχές και παραμένει το ερώτημα γιατί οι ορμόνες ενεργοποιούν το </a:t>
            </a:r>
            <a:r>
              <a:rPr lang="el-GR" dirty="0" err="1"/>
              <a:t>μεσοκοιλιακό</a:t>
            </a:r>
            <a:r>
              <a:rPr lang="el-GR" dirty="0"/>
              <a:t> υποθάλαμο στους </a:t>
            </a:r>
            <a:r>
              <a:rPr lang="el-GR" dirty="0" err="1"/>
              <a:t>θήλεις</a:t>
            </a:r>
            <a:r>
              <a:rPr lang="el-GR" dirty="0"/>
              <a:t> και την προοπτική περιοχή στους άρρενες. Πιθανή απάντηση αποτελεί το γεγονός ότι υπάρχουν δομικές διαφορές μεταξύ θηλυκού και αρσενικού εγκεφάλου, τέτοιες που καθιστούν τον </a:t>
            </a:r>
            <a:r>
              <a:rPr lang="el-GR" dirty="0" err="1"/>
              <a:t>μεσοκοιλιακό</a:t>
            </a:r>
            <a:r>
              <a:rPr lang="el-GR" dirty="0"/>
              <a:t> υποθάλαμο πιο ευαίσθητο στα θηλυκά ζώα και την μέση προοπτική περιοχή στα άρρενα.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428223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4/15</a:t>
            </a:r>
            <a:endParaRPr lang="en-US" sz="2800" b="1" dirty="0"/>
          </a:p>
        </p:txBody>
      </p:sp>
      <p:sp>
        <p:nvSpPr>
          <p:cNvPr id="3" name="Θέση περιεχομένου 2"/>
          <p:cNvSpPr>
            <a:spLocks noGrp="1"/>
          </p:cNvSpPr>
          <p:nvPr>
            <p:ph idx="1"/>
          </p:nvPr>
        </p:nvSpPr>
        <p:spPr/>
        <p:txBody>
          <a:bodyPr>
            <a:normAutofit/>
          </a:bodyPr>
          <a:lstStyle/>
          <a:p>
            <a:r>
              <a:rPr lang="el-GR" dirty="0"/>
              <a:t>Συμπερασματικά, οι </a:t>
            </a:r>
            <a:r>
              <a:rPr lang="el-GR" dirty="0" err="1"/>
              <a:t>γοναδικές</a:t>
            </a:r>
            <a:r>
              <a:rPr lang="el-GR" dirty="0"/>
              <a:t> ορμόνες αλλάζουν μετά την βασική ανάπτυξη των νευρώνων, σμιλεύουν την φύση των αλλαγών της εμπειρίας στον εγκέφαλο, και επηρεάζουν την δομή των νευρώνων στην διάρκεια της </a:t>
            </a:r>
            <a:r>
              <a:rPr lang="el-GR" dirty="0" smtClean="0"/>
              <a:t>ζωής.</a:t>
            </a:r>
          </a:p>
          <a:p>
            <a:r>
              <a:rPr lang="el-GR" dirty="0" smtClean="0"/>
              <a:t>Αυτές </a:t>
            </a:r>
            <a:r>
              <a:rPr lang="el-GR" dirty="0"/>
              <a:t>οι νευρικές επιδράσεις των </a:t>
            </a:r>
            <a:r>
              <a:rPr lang="el-GR" dirty="0" err="1"/>
              <a:t>γοναδικών</a:t>
            </a:r>
            <a:r>
              <a:rPr lang="el-GR" dirty="0"/>
              <a:t> ορμονών πρέπει να λαμβάνονται υπ’ όψη από εκείνους που πιστεύουν ότι οι </a:t>
            </a:r>
            <a:r>
              <a:rPr lang="el-GR" dirty="0" err="1"/>
              <a:t>συμπεριφερολογικές</a:t>
            </a:r>
            <a:r>
              <a:rPr lang="el-GR" dirty="0"/>
              <a:t> διαφορές μεταξύ αρρένων και θηλέων είναι μόνον το αποτέλεσμα των περιβαλλοντικών εμπειριών.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808417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507288" cy="5517232"/>
          </a:xfrm>
        </p:spPr>
        <p:txBody>
          <a:bodyPr>
            <a:noAutofit/>
          </a:bodyPr>
          <a:lstStyle/>
          <a:p>
            <a:r>
              <a:rPr lang="el-GR" sz="2200" dirty="0" smtClean="0"/>
              <a:t>Γενικά </a:t>
            </a:r>
            <a:r>
              <a:rPr lang="el-GR" sz="2200" dirty="0"/>
              <a:t>τα οιστρογόνα φαίνεται ότι δρουν στον κοιλιακό έσω πυρήνα και στην </a:t>
            </a:r>
            <a:r>
              <a:rPr lang="el-GR" sz="2200" dirty="0" err="1"/>
              <a:t>μεσεγκεφαλική</a:t>
            </a:r>
            <a:r>
              <a:rPr lang="el-GR" sz="2200" dirty="0"/>
              <a:t> κεντρική φαιά ουσία αυξάνοντας τον βαθμό της λόρδωσης. Επίσης, η προγεστερόνη δρα στον κοιλιακό έσω πυρήνα και την προοπτική περιοχή αυξάνοντας τον βαθμό της λόρδωσης παρουσία οιστρογόνων. Η </a:t>
            </a:r>
            <a:r>
              <a:rPr lang="el-GR" sz="2200" dirty="0" err="1"/>
              <a:t>νορεπινεφρίνη</a:t>
            </a:r>
            <a:r>
              <a:rPr lang="el-GR" sz="2200" dirty="0"/>
              <a:t> δρα στον κοιλιακό πυρήνα και την προοπτική περιοχή ρυθμίζοντας υποδοχείς της </a:t>
            </a:r>
            <a:r>
              <a:rPr lang="el-GR" sz="2200" dirty="0" smtClean="0"/>
              <a:t>προγεστερόνης</a:t>
            </a:r>
            <a:r>
              <a:rPr lang="el-GR" sz="2200" dirty="0"/>
              <a:t>. Η </a:t>
            </a:r>
            <a:r>
              <a:rPr lang="el-GR" sz="2200" dirty="0" err="1"/>
              <a:t>ακετυλοχολίνη</a:t>
            </a:r>
            <a:r>
              <a:rPr lang="el-GR" sz="2200" dirty="0"/>
              <a:t> δρα στον κοιλιακό έσω πυρήνα και την μέση προοπτική περιοχή ρυθμίζοντας τον βαθμό της λόρδωσης παρουσία στεροειδών. Η </a:t>
            </a:r>
            <a:r>
              <a:rPr lang="el-GR" sz="2200" dirty="0" err="1"/>
              <a:t>σεροτονίνη</a:t>
            </a:r>
            <a:r>
              <a:rPr lang="el-GR" sz="2200" dirty="0"/>
              <a:t> αναστέλλει την σεξουαλική συμπεριφορά. Η </a:t>
            </a:r>
            <a:r>
              <a:rPr lang="el-GR" sz="2200" dirty="0" err="1"/>
              <a:t>γοναδοτρόπος</a:t>
            </a:r>
            <a:r>
              <a:rPr lang="el-GR" sz="2200" dirty="0"/>
              <a:t> ορμόνη δρα στην </a:t>
            </a:r>
            <a:r>
              <a:rPr lang="el-GR" sz="2200" dirty="0" err="1"/>
              <a:t>μεσεγκεφαλική</a:t>
            </a:r>
            <a:r>
              <a:rPr lang="el-GR" sz="2200" dirty="0"/>
              <a:t> κεντρική φαιά ουσία </a:t>
            </a:r>
            <a:r>
              <a:rPr lang="el-GR" sz="2200" dirty="0" smtClean="0"/>
              <a:t>επαυξάνοντας </a:t>
            </a:r>
            <a:r>
              <a:rPr lang="el-GR" sz="2200" dirty="0"/>
              <a:t>την αντίδραση της </a:t>
            </a:r>
            <a:r>
              <a:rPr lang="el-GR" sz="2200" dirty="0" err="1"/>
              <a:t>οιστραδιόλης</a:t>
            </a:r>
            <a:r>
              <a:rPr lang="el-GR" sz="2200" dirty="0"/>
              <a:t>. Επίσης η </a:t>
            </a:r>
            <a:r>
              <a:rPr lang="el-GR" sz="2200" dirty="0" err="1"/>
              <a:t>προλακτίνη</a:t>
            </a:r>
            <a:r>
              <a:rPr lang="el-GR" sz="2200" dirty="0"/>
              <a:t> δρα στην </a:t>
            </a:r>
            <a:r>
              <a:rPr lang="el-GR" sz="2200" dirty="0" err="1"/>
              <a:t>μεσεγκεφαλική</a:t>
            </a:r>
            <a:r>
              <a:rPr lang="el-GR" sz="2200" dirty="0"/>
              <a:t> κεντρική φαιά ουσία ε</a:t>
            </a:r>
            <a:r>
              <a:rPr lang="el-GR" sz="2200" dirty="0" smtClean="0"/>
              <a:t>παυξάνοντας </a:t>
            </a:r>
            <a:r>
              <a:rPr lang="el-GR" sz="2200" dirty="0"/>
              <a:t>την αντίδραση της </a:t>
            </a:r>
            <a:r>
              <a:rPr lang="el-GR" sz="2200" dirty="0" err="1" smtClean="0"/>
              <a:t>οιστραδιόλης</a:t>
            </a:r>
            <a:r>
              <a:rPr lang="el-GR" sz="2200" dirty="0" smtClean="0"/>
              <a:t>.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2/7</a:t>
            </a:r>
            <a:endParaRPr lang="en-US" sz="3000" b="0" dirty="0"/>
          </a:p>
        </p:txBody>
      </p:sp>
    </p:spTree>
    <p:extLst>
      <p:ext uri="{BB962C8B-B14F-4D97-AF65-F5344CB8AC3E}">
        <p14:creationId xmlns:p14="http://schemas.microsoft.com/office/powerpoint/2010/main" val="1511709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rmAutofit/>
          </a:bodyPr>
          <a:lstStyle/>
          <a:p>
            <a:r>
              <a:rPr lang="el-GR" dirty="0"/>
              <a:t>Γενικά επίσης, η τεστοστερόνη δρα στην προοπτική περιοχή και ελέγχει την συμπεριφορά επιβήτορα. Η </a:t>
            </a:r>
            <a:r>
              <a:rPr lang="el-GR" dirty="0" err="1"/>
              <a:t>οιστραδιόλη</a:t>
            </a:r>
            <a:r>
              <a:rPr lang="el-GR" dirty="0"/>
              <a:t> δρα στην αμυγδαλή και ελέγχει τα κίνητρα της σεξουαλικής συμπεριφοράς. Επίσης, η </a:t>
            </a:r>
            <a:r>
              <a:rPr lang="el-GR" dirty="0" err="1"/>
              <a:t>δ</a:t>
            </a:r>
            <a:r>
              <a:rPr lang="el-GR" dirty="0" err="1" smtClean="0"/>
              <a:t>οπαμίνη</a:t>
            </a:r>
            <a:r>
              <a:rPr lang="el-GR" dirty="0" smtClean="0"/>
              <a:t> </a:t>
            </a:r>
            <a:r>
              <a:rPr lang="el-GR" dirty="0"/>
              <a:t>του </a:t>
            </a:r>
            <a:r>
              <a:rPr lang="el-GR" dirty="0" err="1"/>
              <a:t>μεταιχμιακού</a:t>
            </a:r>
            <a:r>
              <a:rPr lang="el-GR" dirty="0"/>
              <a:t> συστήματος δρα στην αμυγδαλή και επίσης ελέγχει τα κίνητρα της σεξουαλικής συμπεριφοράς. Η </a:t>
            </a:r>
            <a:r>
              <a:rPr lang="el-GR" dirty="0" err="1"/>
              <a:t>δ</a:t>
            </a:r>
            <a:r>
              <a:rPr lang="el-GR" dirty="0" err="1" smtClean="0"/>
              <a:t>οπαμίνη</a:t>
            </a:r>
            <a:r>
              <a:rPr lang="el-GR" dirty="0" smtClean="0"/>
              <a:t> </a:t>
            </a:r>
            <a:r>
              <a:rPr lang="el-GR" dirty="0"/>
              <a:t>του υποθαλάμου δρα στην προοπτική περιοχή </a:t>
            </a:r>
            <a:r>
              <a:rPr lang="el-GR" dirty="0" smtClean="0"/>
              <a:t>και ελέγχει </a:t>
            </a:r>
            <a:r>
              <a:rPr lang="el-GR" dirty="0"/>
              <a:t>την συμπεριφορά του επιβήτορα. Η </a:t>
            </a:r>
            <a:r>
              <a:rPr lang="el-GR" dirty="0" err="1"/>
              <a:t>γοναδοτρόπος</a:t>
            </a:r>
            <a:r>
              <a:rPr lang="el-GR" dirty="0"/>
              <a:t> ορμόνη δρα στην προοπτική περιοχή και </a:t>
            </a:r>
            <a:r>
              <a:rPr lang="el-GR" dirty="0" smtClean="0"/>
              <a:t>επίσης ελέγχει </a:t>
            </a:r>
            <a:r>
              <a:rPr lang="el-GR" dirty="0"/>
              <a:t>την συμπεριφορά επιβήτορα. Οι </a:t>
            </a:r>
            <a:r>
              <a:rPr lang="el-GR" dirty="0" err="1"/>
              <a:t>ενδορφίνες</a:t>
            </a:r>
            <a:r>
              <a:rPr lang="el-GR" dirty="0"/>
              <a:t> δρουν στην προοπτική περιοχή επαυξάνοντας την συμπεριφορά </a:t>
            </a:r>
            <a:r>
              <a:rPr lang="el-GR" dirty="0" smtClean="0"/>
              <a:t>επιβήτορα.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3/7</a:t>
            </a:r>
            <a:endParaRPr lang="en-US" sz="3000" b="0" dirty="0"/>
          </a:p>
        </p:txBody>
      </p:sp>
    </p:spTree>
    <p:extLst>
      <p:ext uri="{BB962C8B-B14F-4D97-AF65-F5344CB8AC3E}">
        <p14:creationId xmlns:p14="http://schemas.microsoft.com/office/powerpoint/2010/main" val="2507965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400600"/>
          </a:xfrm>
        </p:spPr>
        <p:txBody>
          <a:bodyPr>
            <a:noAutofit/>
          </a:bodyPr>
          <a:lstStyle/>
          <a:p>
            <a:r>
              <a:rPr lang="el-GR" sz="2200" dirty="0"/>
              <a:t>Όπως ανεφέρθη, οι </a:t>
            </a:r>
            <a:r>
              <a:rPr lang="en-US" sz="2200" dirty="0"/>
              <a:t>Gorski et al</a:t>
            </a:r>
            <a:r>
              <a:rPr lang="el-GR" sz="2200" dirty="0"/>
              <a:t>. (1978) ανακάλυψαν ότι ο δίμορφος πυρήνας του φύλου της προοπτικής περιοχής ήταν 5-6 φορές μεγαλύτερος στον αρσενικό εγκέφαλο σε σχέση με τον θηλυκό. </a:t>
            </a:r>
            <a:endParaRPr lang="el-GR" sz="2200" dirty="0" smtClean="0"/>
          </a:p>
          <a:p>
            <a:r>
              <a:rPr lang="el-GR" sz="2200" dirty="0" smtClean="0"/>
              <a:t>Ο </a:t>
            </a:r>
            <a:r>
              <a:rPr lang="el-GR" sz="2200" dirty="0"/>
              <a:t>δίμορφος πυρήνας του φύλου της προοπτικής περιοχής ελέγχει την σεξουαλική συμπεριφορά του αρσενικού ποντικιού. Η τομή δε σε αυτόν τον πυρήνα καταργεί την σεξουαλική συμπεριφορά του αρσενικού, αλλά με την </a:t>
            </a:r>
            <a:r>
              <a:rPr lang="el-GR" sz="2200" dirty="0" smtClean="0"/>
              <a:t>προϋπόθεση </a:t>
            </a:r>
            <a:r>
              <a:rPr lang="el-GR" sz="2200" dirty="0"/>
              <a:t>ότι το ζώο στερείται σεξουαλικής εμπειρίας. Αντίθετα, ζώα με σεξουαλική εμπειρία που υπέστησαν τομές στην περιοχή, δεν παρουσίασαν μεγάλες μεταβολές στην σεξουαλική συμπεριφορά τους. </a:t>
            </a:r>
            <a:endParaRPr lang="el-GR" sz="2200" dirty="0" smtClean="0"/>
          </a:p>
          <a:p>
            <a:r>
              <a:rPr lang="el-GR" sz="2200" dirty="0" smtClean="0"/>
              <a:t>Που </a:t>
            </a:r>
            <a:r>
              <a:rPr lang="el-GR" sz="2200" dirty="0"/>
              <a:t>σημαίνει ότι η σεξουαλική εμπειρία μπορεί να ελέγχεται και από άλλες περιοχές, εκτός από τον δίμορφο </a:t>
            </a:r>
            <a:r>
              <a:rPr lang="el-GR" sz="2200" dirty="0" smtClean="0"/>
              <a:t>πυρήνα.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4/7</a:t>
            </a:r>
            <a:endParaRPr lang="en-US" sz="3000" b="0" dirty="0"/>
          </a:p>
        </p:txBody>
      </p:sp>
    </p:spTree>
    <p:extLst>
      <p:ext uri="{BB962C8B-B14F-4D97-AF65-F5344CB8AC3E}">
        <p14:creationId xmlns:p14="http://schemas.microsoft.com/office/powerpoint/2010/main" val="205309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96544"/>
          </a:xfrm>
        </p:spPr>
        <p:txBody>
          <a:bodyPr>
            <a:noAutofit/>
          </a:bodyPr>
          <a:lstStyle/>
          <a:p>
            <a:r>
              <a:rPr lang="el-GR" sz="2300" dirty="0"/>
              <a:t>Γ</a:t>
            </a:r>
            <a:r>
              <a:rPr lang="el-GR" sz="2300" dirty="0" smtClean="0"/>
              <a:t>ίνεται </a:t>
            </a:r>
            <a:r>
              <a:rPr lang="el-GR" sz="2300" dirty="0"/>
              <a:t>κατανοητό το γιατί τα οιστρογόνα όταν εμφυτεύονται στον </a:t>
            </a:r>
            <a:r>
              <a:rPr lang="el-GR" sz="2300" dirty="0" err="1"/>
              <a:t>μεσοκοιλιακό</a:t>
            </a:r>
            <a:r>
              <a:rPr lang="el-GR" sz="2300" dirty="0"/>
              <a:t> πυρήνα του υποθαλάμου (θηλυκή περιοχή) σε θηλυκό με ωοθηκεκτομή, προκαλούν θηλυκή συμπεριφορά. Δεν γίνεται κατανοητό όμως το γιατί η εμφύτευση οιστρογόνων στην προοπτική περιοχή (αρσενική περιοχή) σε ένα ευνουχισμένο αρσενικό να παράγει αρσενική </a:t>
            </a:r>
            <a:r>
              <a:rPr lang="el-GR" sz="2300" dirty="0" smtClean="0"/>
              <a:t>συμπεριφορά.</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5/7</a:t>
            </a:r>
            <a:endParaRPr lang="en-US" sz="3000" b="0" dirty="0"/>
          </a:p>
        </p:txBody>
      </p:sp>
    </p:spTree>
    <p:extLst>
      <p:ext uri="{BB962C8B-B14F-4D97-AF65-F5344CB8AC3E}">
        <p14:creationId xmlns:p14="http://schemas.microsoft.com/office/powerpoint/2010/main" val="2661569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200" dirty="0"/>
              <a:t>Μελέτες δείχνουν ότι ο αρσενικός εγκέφαλος περιέχει υποδοχείς ευαίσθητους στα οιστρογόνα (προσδιορισμός με </a:t>
            </a:r>
            <a:r>
              <a:rPr lang="el-GR" sz="2200" dirty="0" err="1"/>
              <a:t>αυτοραδιογραφία</a:t>
            </a:r>
            <a:r>
              <a:rPr lang="el-GR" sz="2200" dirty="0"/>
              <a:t>) και κυρίως σε 4 περιοχές όπως τον </a:t>
            </a:r>
            <a:r>
              <a:rPr lang="el-GR" sz="2200" dirty="0" err="1"/>
              <a:t>μεσοκοιλιακό</a:t>
            </a:r>
            <a:r>
              <a:rPr lang="el-GR" sz="2200" dirty="0"/>
              <a:t> υποθάλαμο, την μέση προοπτική περιοχή, την διαφραγματική περιοχή και τον ιππόκαμπο. Οι ευαίσθητοι υποδοχείς βρίσκονται και στον αρσενικό και στον θηλυκό εγκέφαλο. </a:t>
            </a:r>
            <a:endParaRPr lang="el-GR" sz="2200" dirty="0" smtClean="0"/>
          </a:p>
          <a:p>
            <a:r>
              <a:rPr lang="el-GR" sz="2200" dirty="0" smtClean="0"/>
              <a:t>Το </a:t>
            </a:r>
            <a:r>
              <a:rPr lang="el-GR" sz="2200" dirty="0"/>
              <a:t>ερώτημα βέβαια είναι γιατί υπάρχουν ευαίσθητοι </a:t>
            </a:r>
            <a:r>
              <a:rPr lang="el-GR" sz="2200" dirty="0" err="1"/>
              <a:t>οιστρογονικοί</a:t>
            </a:r>
            <a:r>
              <a:rPr lang="el-GR" sz="2200" dirty="0"/>
              <a:t> υποδοχείς στον αρσενικό </a:t>
            </a:r>
            <a:r>
              <a:rPr lang="el-GR" sz="2200" dirty="0" smtClean="0"/>
              <a:t>εγκέφαλο.</a:t>
            </a:r>
          </a:p>
          <a:p>
            <a:r>
              <a:rPr lang="el-GR" sz="2200" dirty="0" smtClean="0"/>
              <a:t>Τελικά</a:t>
            </a:r>
            <a:r>
              <a:rPr lang="el-GR" sz="2200" dirty="0"/>
              <a:t>, τα οιστρογόνα παράγονται εκεί μετά από την </a:t>
            </a:r>
            <a:r>
              <a:rPr lang="el-GR" sz="2200" dirty="0" err="1"/>
              <a:t>αρωματοποίηση</a:t>
            </a:r>
            <a:r>
              <a:rPr lang="el-GR" sz="2200" dirty="0"/>
              <a:t> της </a:t>
            </a:r>
            <a:r>
              <a:rPr lang="el-GR" sz="2200" dirty="0" err="1"/>
              <a:t>τεστοστρόνης</a:t>
            </a:r>
            <a:r>
              <a:rPr lang="el-GR" sz="2200" dirty="0"/>
              <a:t>. Αυτό παρατηρήθηκε με την χορήγηση ραδιενεργού τεστοστερόνης που μετατρέπεται σε </a:t>
            </a:r>
            <a:r>
              <a:rPr lang="el-GR" sz="2200" dirty="0" err="1"/>
              <a:t>ραδιενεργο</a:t>
            </a:r>
            <a:r>
              <a:rPr lang="el-GR" sz="2200" dirty="0"/>
              <a:t> </a:t>
            </a:r>
            <a:r>
              <a:rPr lang="el-GR" sz="2200" dirty="0" err="1"/>
              <a:t>οιστραδιόλη</a:t>
            </a:r>
            <a:r>
              <a:rPr lang="el-GR" sz="2200" dirty="0"/>
              <a:t> (λόγω της </a:t>
            </a:r>
            <a:r>
              <a:rPr lang="el-GR" sz="2200" dirty="0" err="1"/>
              <a:t>αρωματοποίησης</a:t>
            </a:r>
            <a:r>
              <a:rPr lang="el-GR" sz="2200" dirty="0" smtClean="0"/>
              <a:t>) (βλ και ανωτέρω).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6/7</a:t>
            </a:r>
            <a:endParaRPr lang="en-US" sz="3000" b="0" dirty="0"/>
          </a:p>
        </p:txBody>
      </p:sp>
    </p:spTree>
    <p:extLst>
      <p:ext uri="{BB962C8B-B14F-4D97-AF65-F5344CB8AC3E}">
        <p14:creationId xmlns:p14="http://schemas.microsoft.com/office/powerpoint/2010/main" val="1096423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Στα </a:t>
            </a:r>
            <a:r>
              <a:rPr lang="el-GR" dirty="0"/>
              <a:t>άρρενα ποντίκια δεν φαίνεται να είναι η τεστοστερόνη που προκαλεί την αρσενική συμπεριφορά, αλλά τα οιστρογόνα που παράγονται από την τεστοστερόνη. </a:t>
            </a:r>
            <a:endParaRPr lang="el-GR" dirty="0" smtClean="0"/>
          </a:p>
          <a:p>
            <a:r>
              <a:rPr lang="el-GR" dirty="0" smtClean="0"/>
              <a:t>Ωστόσο</a:t>
            </a:r>
            <a:r>
              <a:rPr lang="el-GR" dirty="0"/>
              <a:t>, δεν είναι μόνον τα οιστρογόνα που αποκαθιστούν την αρσενική συμπεριφορά σε ευνουχισμένα </a:t>
            </a:r>
            <a:r>
              <a:rPr lang="el-GR" dirty="0" smtClean="0"/>
              <a:t>ζώα</a:t>
            </a:r>
            <a:r>
              <a:rPr lang="en-US" dirty="0" smtClean="0"/>
              <a:t>. O </a:t>
            </a:r>
            <a:r>
              <a:rPr lang="el-GR" dirty="0" smtClean="0"/>
              <a:t> </a:t>
            </a:r>
            <a:r>
              <a:rPr lang="el-GR" dirty="0"/>
              <a:t>συνδυασμός χορήγησης οιστρογόνων και </a:t>
            </a:r>
            <a:r>
              <a:rPr lang="el-GR" dirty="0" err="1"/>
              <a:t>διυδροτεστοστερόνης</a:t>
            </a:r>
            <a:r>
              <a:rPr lang="el-GR" dirty="0"/>
              <a:t> </a:t>
            </a:r>
            <a:r>
              <a:rPr lang="el-GR" dirty="0" smtClean="0"/>
              <a:t>(</a:t>
            </a:r>
            <a:r>
              <a:rPr lang="en-US" dirty="0" smtClean="0"/>
              <a:t>DHT) </a:t>
            </a:r>
            <a:r>
              <a:rPr lang="el-GR" dirty="0" smtClean="0"/>
              <a:t>(που </a:t>
            </a:r>
            <a:r>
              <a:rPr lang="el-GR" dirty="0"/>
              <a:t>δεν μετατρέπεται σε οιστρογόνα) </a:t>
            </a:r>
            <a:r>
              <a:rPr lang="el-GR" dirty="0" smtClean="0"/>
              <a:t>αποκαθιστά </a:t>
            </a:r>
            <a:r>
              <a:rPr lang="el-GR" dirty="0"/>
              <a:t>την λειτουργία.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b="1" dirty="0" smtClean="0"/>
              <a:t>Θηλυκός </a:t>
            </a:r>
            <a:r>
              <a:rPr lang="el-GR" b="1" dirty="0"/>
              <a:t>και αρσενικός </a:t>
            </a:r>
            <a:r>
              <a:rPr lang="el-GR" b="1" dirty="0" smtClean="0"/>
              <a:t>εγκέφαλος</a:t>
            </a:r>
            <a:br>
              <a:rPr lang="el-GR" b="1" dirty="0" smtClean="0"/>
            </a:br>
            <a:r>
              <a:rPr lang="el-GR" sz="3000" b="0" dirty="0" smtClean="0"/>
              <a:t>Δράσεις </a:t>
            </a:r>
            <a:r>
              <a:rPr lang="el-GR" sz="3000" b="0" dirty="0" err="1"/>
              <a:t>νευρομεταβιβαστών</a:t>
            </a:r>
            <a:r>
              <a:rPr lang="el-GR" sz="3000" b="0" dirty="0"/>
              <a:t> και </a:t>
            </a:r>
            <a:r>
              <a:rPr lang="el-GR" sz="3000" b="0" dirty="0" smtClean="0"/>
              <a:t>ορμονών 7/7</a:t>
            </a:r>
            <a:endParaRPr lang="en-US" sz="3000" b="0" dirty="0"/>
          </a:p>
        </p:txBody>
      </p:sp>
    </p:spTree>
    <p:extLst>
      <p:ext uri="{BB962C8B-B14F-4D97-AF65-F5344CB8AC3E}">
        <p14:creationId xmlns:p14="http://schemas.microsoft.com/office/powerpoint/2010/main" val="3520059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224136"/>
          </a:xfrm>
        </p:spPr>
        <p:txBody>
          <a:bodyPr>
            <a:noAutofit/>
          </a:bodyPr>
          <a:lstStyle/>
          <a:p>
            <a:r>
              <a:rPr lang="el-GR" b="1" dirty="0" smtClean="0"/>
              <a:t>Οι </a:t>
            </a:r>
            <a:r>
              <a:rPr lang="el-GR" b="1" dirty="0"/>
              <a:t>περιοχές του εγκεφάλου που εμπλέκονται στην σεξουαλική λειτουργία </a:t>
            </a:r>
            <a:r>
              <a:rPr lang="el-GR" sz="3000" b="0" dirty="0" smtClean="0"/>
              <a:t>1/2</a:t>
            </a:r>
            <a:endParaRPr lang="en-US" sz="3000" b="0" dirty="0"/>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a:t>Οι περιοχές του εγκεφάλου που εμπλέκονται στην σεξουαλική λειτουργία δεν έχουν εντοπιστεί ακριβώς. Πιστεύεται ότι ερεθισμός στον </a:t>
            </a:r>
            <a:r>
              <a:rPr lang="el-GR" dirty="0" err="1"/>
              <a:t>πλαγιοπίσθιο</a:t>
            </a:r>
            <a:r>
              <a:rPr lang="el-GR" dirty="0"/>
              <a:t> υποθάλαμο σε ποντίκια προκαλεί στύση, ερεθισμός της μέσης επιμήκους δεσμίδας προκαλεί μόνο εκσπερμάτιση, ενώ ερεθισμός του οπίσθιου υποθαλάμου προκαλεί όλη την αλληλουχία της συμπεριφοράς συνουσίας, αρχίζοντας από την ανάβαση του αρσενικού στο </a:t>
            </a:r>
            <a:r>
              <a:rPr lang="el-GR" dirty="0" smtClean="0"/>
              <a:t>θηλυκό και </a:t>
            </a:r>
            <a:r>
              <a:rPr lang="el-GR" dirty="0"/>
              <a:t>καταλήγοντας στην εκσπερμάτιση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1602169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4896544"/>
          </a:xfrm>
        </p:spPr>
        <p:txBody>
          <a:bodyPr>
            <a:noAutofit/>
          </a:bodyPr>
          <a:lstStyle/>
          <a:p>
            <a:r>
              <a:rPr lang="el-GR" dirty="0" smtClean="0"/>
              <a:t>Αφαίρεση </a:t>
            </a:r>
            <a:r>
              <a:rPr lang="el-GR" dirty="0"/>
              <a:t>των κροταφικών λοβών σε αρσενικούς γάτους, έδειξε ότι τα ζώα δεν μπορούν να κάνουν επιλογή των σεξουαλικών αντικειμένων. Σε θηλυκές γάτες δεν παρατηρείται τέτοια συμπεριφορά. </a:t>
            </a:r>
            <a:endParaRPr lang="el-GR" dirty="0" smtClean="0"/>
          </a:p>
          <a:p>
            <a:r>
              <a:rPr lang="el-GR" dirty="0" smtClean="0"/>
              <a:t>Παρόμοια </a:t>
            </a:r>
            <a:r>
              <a:rPr lang="el-GR" dirty="0"/>
              <a:t>ευρήματα έχουμε δει σε βλάβες του φλοιού, όπου παραβλάπτεται περισσότερο η συμπεριφορά του αρσενικού από εκείνη του θηλυκού. </a:t>
            </a:r>
            <a:endParaRPr lang="el-GR" dirty="0" smtClean="0"/>
          </a:p>
          <a:p>
            <a:r>
              <a:rPr lang="el-GR" dirty="0" smtClean="0"/>
              <a:t>Σύμφωνα </a:t>
            </a:r>
            <a:r>
              <a:rPr lang="el-GR" dirty="0"/>
              <a:t>με τις τρέχουσες απόψεις, η σεξουαλική συμπεριφορά του αρσενικού ζώου είναι πολύ πιο πολύπλοκη και απαιτεί την ακεραιότητα του νευρικού συστήματος. </a:t>
            </a:r>
            <a:r>
              <a:rPr lang="el-GR" dirty="0" smtClean="0"/>
              <a:t>Βλάβες </a:t>
            </a:r>
            <a:r>
              <a:rPr lang="el-GR" dirty="0"/>
              <a:t>επηρεάζουν περισσότερο την διαδικασία της σεξουαλικότητας παρά το </a:t>
            </a:r>
            <a:r>
              <a:rPr lang="el-GR" dirty="0" smtClean="0"/>
              <a:t>κίνητρο.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6" name="Τίτλος 1"/>
          <p:cNvSpPr>
            <a:spLocks noGrp="1"/>
          </p:cNvSpPr>
          <p:nvPr>
            <p:ph type="title"/>
          </p:nvPr>
        </p:nvSpPr>
        <p:spPr>
          <a:xfrm>
            <a:off x="0" y="116632"/>
            <a:ext cx="9144000" cy="1224136"/>
          </a:xfrm>
        </p:spPr>
        <p:txBody>
          <a:bodyPr>
            <a:noAutofit/>
          </a:bodyPr>
          <a:lstStyle/>
          <a:p>
            <a:r>
              <a:rPr lang="el-GR" b="1" dirty="0" smtClean="0"/>
              <a:t>Οι </a:t>
            </a:r>
            <a:r>
              <a:rPr lang="el-GR" b="1" dirty="0"/>
              <a:t>περιοχές του εγκεφάλου που εμπλέκονται στην σεξουαλική λειτουργία </a:t>
            </a:r>
            <a:r>
              <a:rPr lang="el-GR" sz="3000" b="0" dirty="0"/>
              <a:t>2</a:t>
            </a:r>
            <a:r>
              <a:rPr lang="el-GR" sz="3000" b="0" dirty="0" smtClean="0"/>
              <a:t>/2</a:t>
            </a:r>
            <a:endParaRPr lang="en-US" sz="3000" b="0" dirty="0"/>
          </a:p>
        </p:txBody>
      </p:sp>
    </p:spTree>
    <p:extLst>
      <p:ext uri="{BB962C8B-B14F-4D97-AF65-F5344CB8AC3E}">
        <p14:creationId xmlns:p14="http://schemas.microsoft.com/office/powerpoint/2010/main" val="1835979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t>Ανάπτυξη </a:t>
            </a:r>
            <a:r>
              <a:rPr lang="el-GR" b="1" dirty="0"/>
              <a:t>της σεξουαλικής </a:t>
            </a:r>
            <a:r>
              <a:rPr lang="el-GR" b="1" dirty="0" smtClean="0"/>
              <a:t>συμπεριφοράς </a:t>
            </a:r>
            <a:r>
              <a:rPr lang="el-GR" sz="3000" b="0" dirty="0" smtClean="0"/>
              <a:t>1/7</a:t>
            </a:r>
            <a:r>
              <a:rPr lang="el-GR" b="1" dirty="0" smtClean="0"/>
              <a:t> </a:t>
            </a:r>
            <a:endParaRPr lang="en-US" dirty="0"/>
          </a:p>
        </p:txBody>
      </p:sp>
      <p:sp>
        <p:nvSpPr>
          <p:cNvPr id="3" name="Θέση περιεχομένου 2"/>
          <p:cNvSpPr>
            <a:spLocks noGrp="1"/>
          </p:cNvSpPr>
          <p:nvPr>
            <p:ph idx="1"/>
          </p:nvPr>
        </p:nvSpPr>
        <p:spPr/>
        <p:txBody>
          <a:bodyPr>
            <a:noAutofit/>
          </a:bodyPr>
          <a:lstStyle/>
          <a:p>
            <a:r>
              <a:rPr lang="el-GR" dirty="0"/>
              <a:t>Στα κατώτερα ζώα φαίνεται ότι η ανάπτυξη της σεξουαλικότητας εξαρτάται όχι μόνον από τους γεννητικούς αδένες, αλλά και από την ύπαρξη των κατάλληλων εγκεφαλικών κυκλωμάτων σε σχέση με το είδος της συμπεριφοράς. </a:t>
            </a:r>
            <a:endParaRPr lang="el-GR" dirty="0" smtClean="0"/>
          </a:p>
          <a:p>
            <a:r>
              <a:rPr lang="el-GR" dirty="0" smtClean="0"/>
              <a:t>Ο </a:t>
            </a:r>
            <a:r>
              <a:rPr lang="el-GR" dirty="0"/>
              <a:t>εμβρυικός εγκέφαλος έχει την ικανότητα ανάπτυξης και των δύο τύπων κυκλωμάτων και ο οριστικός τύπος που τελικά αναδεικνύεται καθορίζεται από τις ορμόνες.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1138063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2/7</a:t>
            </a:r>
            <a:r>
              <a:rPr lang="el-GR" dirty="0" smtClean="0"/>
              <a:t> </a:t>
            </a:r>
            <a:endParaRPr lang="en-US" sz="3100" dirty="0"/>
          </a:p>
        </p:txBody>
      </p:sp>
      <p:sp>
        <p:nvSpPr>
          <p:cNvPr id="3" name="Θέση περιεχομένου 2"/>
          <p:cNvSpPr>
            <a:spLocks noGrp="1"/>
          </p:cNvSpPr>
          <p:nvPr>
            <p:ph idx="1"/>
          </p:nvPr>
        </p:nvSpPr>
        <p:spPr/>
        <p:txBody>
          <a:bodyPr>
            <a:noAutofit/>
          </a:bodyPr>
          <a:lstStyle/>
          <a:p>
            <a:r>
              <a:rPr lang="el-GR" dirty="0" smtClean="0"/>
              <a:t>Αν </a:t>
            </a:r>
            <a:r>
              <a:rPr lang="el-GR" dirty="0"/>
              <a:t>υπάρχουν ανδρογόνα στην διάρκεια της διαφοροποίησης, αναπτύσσονται αρσενικά κυκλώματα και αρσενική συμπεριφορά, αν δεν υπάρχουν ανδρογόνα, αναπτύσσονται θηλυκά κυκλώματα και αντίστοιχη συμπεριφορά. </a:t>
            </a:r>
            <a:endParaRPr lang="el-GR" dirty="0" smtClean="0"/>
          </a:p>
          <a:p>
            <a:r>
              <a:rPr lang="el-GR" dirty="0" smtClean="0"/>
              <a:t>Και </a:t>
            </a:r>
            <a:r>
              <a:rPr lang="el-GR" dirty="0"/>
              <a:t>εννοείται ότι πολλές από τις γνώσεις έχουν προέλθει από την ανακάλυψη του δίμορφου πυρήνα του φύλου της προοπτικής περιοχής που είναι 5-6 φορές μεγαλύτερος στους αρσενικούς ποντικούς.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55437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5/15</a:t>
            </a:r>
            <a:endParaRPr lang="en-US" sz="2800" b="1" dirty="0"/>
          </a:p>
        </p:txBody>
      </p:sp>
      <p:sp>
        <p:nvSpPr>
          <p:cNvPr id="3" name="Θέση περιεχομένου 2"/>
          <p:cNvSpPr>
            <a:spLocks noGrp="1"/>
          </p:cNvSpPr>
          <p:nvPr>
            <p:ph idx="1"/>
          </p:nvPr>
        </p:nvSpPr>
        <p:spPr/>
        <p:txBody>
          <a:bodyPr>
            <a:normAutofit lnSpcReduction="10000"/>
          </a:bodyPr>
          <a:lstStyle/>
          <a:p>
            <a:r>
              <a:rPr lang="el-GR" dirty="0"/>
              <a:t>Εν μέρει βέβαια, είναι αλήθεια ότι οι περιβαλλοντικοί παράγοντες ασκούν μεγάλη επιρροή. </a:t>
            </a:r>
            <a:endParaRPr lang="el-GR" dirty="0" smtClean="0"/>
          </a:p>
          <a:p>
            <a:r>
              <a:rPr lang="el-GR" dirty="0" smtClean="0"/>
              <a:t>Αλλά </a:t>
            </a:r>
            <a:r>
              <a:rPr lang="el-GR" dirty="0"/>
              <a:t>ένας λόγος που το επιτυγχάνουν είναι το γεγονός της διαφοράς μεταξύ των αρρένων και των θηλέων εγκεφάλων εν αρχή, διότι, ακόμη και τα ίδια γεγονότα βιώνονται με δομικά διαφορετικούς εγκεφάλους και επίσης μπορεί να οδηγούν σε διαφορετικές επιδράσεις στον εγκέφαλο. </a:t>
            </a:r>
            <a:endParaRPr lang="el-GR" dirty="0" smtClean="0"/>
          </a:p>
          <a:p>
            <a:r>
              <a:rPr lang="el-GR" dirty="0" smtClean="0"/>
              <a:t>Το </a:t>
            </a:r>
            <a:r>
              <a:rPr lang="el-GR" dirty="0"/>
              <a:t>σημαντικό είναι να μην αρνείται κανείς την παρουσία φυλετικών διαφορών στην οργάνωση και λειτουργία του εγκεφάλου, αλλά να κατανοεί τον βαθμό που οι νευρολογικές διαφορές συνεισφέρουν στις παρατηρούμενες διαφορές της συμπεριφοράς.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607879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3/7</a:t>
            </a:r>
            <a:r>
              <a:rPr lang="el-GR" dirty="0" smtClean="0"/>
              <a:t> </a:t>
            </a:r>
            <a:endParaRPr lang="en-US" sz="2800" dirty="0"/>
          </a:p>
        </p:txBody>
      </p:sp>
      <p:sp>
        <p:nvSpPr>
          <p:cNvPr id="3" name="Θέση περιεχομένου 2"/>
          <p:cNvSpPr>
            <a:spLocks noGrp="1"/>
          </p:cNvSpPr>
          <p:nvPr>
            <p:ph idx="1"/>
          </p:nvPr>
        </p:nvSpPr>
        <p:spPr>
          <a:xfrm>
            <a:off x="457200" y="1196752"/>
            <a:ext cx="8229600" cy="5472608"/>
          </a:xfrm>
        </p:spPr>
        <p:txBody>
          <a:bodyPr>
            <a:normAutofit/>
          </a:bodyPr>
          <a:lstStyle/>
          <a:p>
            <a:r>
              <a:rPr lang="el-GR" dirty="0"/>
              <a:t>Αν δε οι αρσενικοί ποντικοί ευνουχιστούν με την γέννησή τους, αναπτύσσεται μικρότερος δίμορφος πυρήνας του φύλου και έτσι παρουσιάζεται θηλυκού τύπου συμπεριφορά (ή λιγότερο αρσενική). </a:t>
            </a:r>
            <a:endParaRPr lang="el-GR" dirty="0" smtClean="0"/>
          </a:p>
          <a:p>
            <a:r>
              <a:rPr lang="el-GR" dirty="0" smtClean="0"/>
              <a:t>Αν </a:t>
            </a:r>
            <a:r>
              <a:rPr lang="el-GR" dirty="0"/>
              <a:t>στα θηλυκά ποντίκια χορηγηθούν κατά την γέννηση ανδρογόνα, αναπτύσσεται μεγαλύτερος δίμορφος πυρήνας του φύλου και έτσι παρουσιάζεται </a:t>
            </a:r>
            <a:r>
              <a:rPr lang="el-GR" dirty="0" err="1" smtClean="0"/>
              <a:t>αρσενικόμορφη</a:t>
            </a:r>
            <a:r>
              <a:rPr lang="el-GR" dirty="0" smtClean="0"/>
              <a:t> συμπεριφορά. </a:t>
            </a:r>
          </a:p>
          <a:p>
            <a:r>
              <a:rPr lang="el-GR" dirty="0" smtClean="0"/>
              <a:t>Μεταβολές </a:t>
            </a:r>
            <a:r>
              <a:rPr lang="el-GR" dirty="0"/>
              <a:t>στα επίπεδα των ανδρογόνων στα ενήλικα αρσενικά ή θηλυκά ποντίκια (ευνουχισμός για τα αρσενικά ή ενέσεις ανδρογόνων στα θηλυκά, δεν επιδρούν στον δίμορφο πυρήνα του φύλου.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2694145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4/7</a:t>
            </a:r>
            <a:r>
              <a:rPr lang="el-GR" dirty="0" smtClean="0"/>
              <a:t> </a:t>
            </a:r>
            <a:endParaRPr lang="en-US" dirty="0"/>
          </a:p>
        </p:txBody>
      </p:sp>
      <p:sp>
        <p:nvSpPr>
          <p:cNvPr id="3" name="Θέση περιεχομένου 2"/>
          <p:cNvSpPr>
            <a:spLocks noGrp="1"/>
          </p:cNvSpPr>
          <p:nvPr>
            <p:ph idx="1"/>
          </p:nvPr>
        </p:nvSpPr>
        <p:spPr>
          <a:xfrm>
            <a:off x="457200" y="1196752"/>
            <a:ext cx="8507288" cy="5661248"/>
          </a:xfrm>
        </p:spPr>
        <p:txBody>
          <a:bodyPr>
            <a:noAutofit/>
          </a:bodyPr>
          <a:lstStyle/>
          <a:p>
            <a:r>
              <a:rPr lang="el-GR" sz="2200" dirty="0"/>
              <a:t>Οι ορμόνες αρχίζουν να παράγονται από την δεύτερη εβδομάδα ανάλογα με το φύλο, κάτω από την επίδραση των οποίων σχηματίζονται τα γεννητικά όργανα. Ως έχει αναφερθεί, αν ο συνδυασμός των χρωματοσωμάτων είναι ΧΥ, τότε χρειάζονται επιπρόσθετοι παράγοντες ώστε από τα οιστρογόνα να παραχθούν ανδρογόνα που θα δώσουν εντολές δημιουργίας γεννητικών οργάνων άρρενος. </a:t>
            </a:r>
            <a:endParaRPr lang="el-GR" sz="2200" dirty="0" smtClean="0"/>
          </a:p>
          <a:p>
            <a:r>
              <a:rPr lang="el-GR" sz="2200" dirty="0" smtClean="0"/>
              <a:t>Η </a:t>
            </a:r>
            <a:r>
              <a:rPr lang="el-GR" sz="2200" dirty="0"/>
              <a:t>κρίσιμη περίοδος για την φυλετική διαφοροποίηση αντιστοιχεί σε ένα χρονικό διάστημα όπου ο εγκέφαλος είναι ευαίσθητος σε ένα ευρύ φάσμα στεροειδών. Όσο παράδοξο και να φαίνεται, ο κανόνας που ελέγχει την σεξουαλική διαφοροποίηση στον εμβρυικό αρσενικό εγκέφαλο, είναι το ότι αν υπάρχουν οιστρογόνα, αναπτύσσονται αρσενικά κυκλώματα, αν δεν υπάρχουν οιστρογόνα αναπτύσσονται θηλυκά κυκλώματα.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4016037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5/7</a:t>
            </a:r>
            <a:r>
              <a:rPr lang="el-GR" dirty="0" smtClean="0"/>
              <a:t> </a:t>
            </a:r>
            <a:endParaRPr lang="en-US" dirty="0"/>
          </a:p>
        </p:txBody>
      </p:sp>
      <p:sp>
        <p:nvSpPr>
          <p:cNvPr id="3" name="Θέση περιεχομένου 2"/>
          <p:cNvSpPr>
            <a:spLocks noGrp="1"/>
          </p:cNvSpPr>
          <p:nvPr>
            <p:ph idx="1"/>
          </p:nvPr>
        </p:nvSpPr>
        <p:spPr/>
        <p:txBody>
          <a:bodyPr>
            <a:noAutofit/>
          </a:bodyPr>
          <a:lstStyle/>
          <a:p>
            <a:r>
              <a:rPr lang="el-GR" dirty="0" smtClean="0"/>
              <a:t>Το </a:t>
            </a:r>
            <a:r>
              <a:rPr lang="el-GR" dirty="0"/>
              <a:t>πρόβλημα παραμένει στο τι προστατεύει τον θηλυκό εγκέφαλο από τα δικά του οιστρογόνα. </a:t>
            </a:r>
            <a:endParaRPr lang="el-GR" dirty="0" smtClean="0"/>
          </a:p>
          <a:p>
            <a:r>
              <a:rPr lang="el-GR" dirty="0" smtClean="0"/>
              <a:t>Και </a:t>
            </a:r>
            <a:r>
              <a:rPr lang="el-GR" dirty="0"/>
              <a:t>η απάντηση δόθηκε από την ύπαρξη του ενζύμου </a:t>
            </a:r>
            <a:r>
              <a:rPr lang="el-GR" dirty="0" err="1" smtClean="0"/>
              <a:t>εμβρυοπρωτεΐνη</a:t>
            </a:r>
            <a:r>
              <a:rPr lang="el-GR" dirty="0" smtClean="0"/>
              <a:t> </a:t>
            </a:r>
            <a:r>
              <a:rPr lang="en-US" dirty="0" smtClean="0"/>
              <a:t>(</a:t>
            </a:r>
            <a:r>
              <a:rPr lang="el-GR" dirty="0" smtClean="0"/>
              <a:t>βλ. και </a:t>
            </a:r>
            <a:r>
              <a:rPr lang="el-GR" dirty="0" err="1" smtClean="0"/>
              <a:t>φετοπρωτείνη</a:t>
            </a:r>
            <a:r>
              <a:rPr lang="el-GR" dirty="0" smtClean="0"/>
              <a:t>) α</a:t>
            </a:r>
            <a:r>
              <a:rPr lang="el-GR" dirty="0"/>
              <a:t>. </a:t>
            </a:r>
            <a:endParaRPr lang="el-GR" dirty="0" smtClean="0"/>
          </a:p>
          <a:p>
            <a:r>
              <a:rPr lang="el-GR" dirty="0" smtClean="0"/>
              <a:t>Η </a:t>
            </a:r>
            <a:r>
              <a:rPr lang="el-GR" dirty="0" err="1" smtClean="0"/>
              <a:t>εμβυοπρωτεΐνη</a:t>
            </a:r>
            <a:r>
              <a:rPr lang="el-GR" dirty="0" smtClean="0"/>
              <a:t> </a:t>
            </a:r>
            <a:r>
              <a:rPr lang="el-GR" dirty="0"/>
              <a:t>α παράγεται από το ήπαρ του εμβρύου (και όχι του ενηλίκου) και εμφανίζεται στο αίμα και στο ΕΝΥ. Βασική λειτουργία της είναι να καταστρέφει </a:t>
            </a:r>
            <a:r>
              <a:rPr lang="el-GR" dirty="0" smtClean="0"/>
              <a:t>τα </a:t>
            </a:r>
            <a:r>
              <a:rPr lang="el-GR" dirty="0"/>
              <a:t>οιστρογόνα πριν φτάσουν στον εγκέφαλο του θηλυκού </a:t>
            </a:r>
            <a:r>
              <a:rPr lang="el-GR" dirty="0" smtClean="0"/>
              <a:t>εμβρύου.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526801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6/7</a:t>
            </a:r>
            <a:r>
              <a:rPr lang="el-GR" dirty="0" smtClean="0"/>
              <a:t> </a:t>
            </a:r>
            <a:endParaRPr lang="en-US" dirty="0"/>
          </a:p>
        </p:txBody>
      </p:sp>
      <p:sp>
        <p:nvSpPr>
          <p:cNvPr id="3" name="Θέση περιεχομένου 2"/>
          <p:cNvSpPr>
            <a:spLocks noGrp="1"/>
          </p:cNvSpPr>
          <p:nvPr>
            <p:ph idx="1"/>
          </p:nvPr>
        </p:nvSpPr>
        <p:spPr>
          <a:xfrm>
            <a:off x="457200" y="1196752"/>
            <a:ext cx="8579296" cy="5040560"/>
          </a:xfrm>
        </p:spPr>
        <p:txBody>
          <a:bodyPr>
            <a:noAutofit/>
          </a:bodyPr>
          <a:lstStyle/>
          <a:p>
            <a:r>
              <a:rPr lang="el-GR" sz="2200" dirty="0"/>
              <a:t>Έτσι, τα οιστρογόνα του θηλυκού εμβρύου παράγονται στις ωοθήκες, μεταφέρονται στο αίμα, όπου και καταστρέφονται από την </a:t>
            </a:r>
            <a:r>
              <a:rPr lang="el-GR" sz="2200" dirty="0" smtClean="0"/>
              <a:t>εμβρυοπρωτεΐνη </a:t>
            </a:r>
            <a:r>
              <a:rPr lang="el-GR" sz="2200" dirty="0"/>
              <a:t>α και επομένως δεν φθάνουν στον εγκέφαλο του θηλυκού. Ο λόγος που η </a:t>
            </a:r>
            <a:r>
              <a:rPr lang="el-GR" sz="2200" dirty="0" smtClean="0"/>
              <a:t>εμβρυοπρωτεΐνη </a:t>
            </a:r>
            <a:r>
              <a:rPr lang="el-GR" sz="2200" dirty="0"/>
              <a:t>δεν επιδρά στα οιστρογόνα του άρρενος είναι το ότι αυτά δεν μεταφέρονται στο αίμα. </a:t>
            </a:r>
            <a:endParaRPr lang="el-GR" sz="2200" dirty="0" smtClean="0"/>
          </a:p>
          <a:p>
            <a:r>
              <a:rPr lang="el-GR" sz="2200" dirty="0" smtClean="0"/>
              <a:t>Παράγονται </a:t>
            </a:r>
            <a:r>
              <a:rPr lang="el-GR" sz="2200" dirty="0"/>
              <a:t>στον εγκέφαλο από την τεστοστερόνη με </a:t>
            </a:r>
            <a:r>
              <a:rPr lang="el-GR" sz="2200" dirty="0" err="1"/>
              <a:t>αρωματοποίηση</a:t>
            </a:r>
            <a:r>
              <a:rPr lang="el-GR" sz="2200" dirty="0"/>
              <a:t>. Έτσι, δεν υφίστανται την καταστροφική επίδραση της </a:t>
            </a:r>
            <a:r>
              <a:rPr lang="el-GR" sz="2200" dirty="0" smtClean="0"/>
              <a:t>εμβρυοπρωτεΐνης </a:t>
            </a:r>
            <a:r>
              <a:rPr lang="el-GR" sz="2200" dirty="0"/>
              <a:t>α, επιτρέποντας την </a:t>
            </a:r>
            <a:r>
              <a:rPr lang="el-GR" sz="2200" dirty="0" err="1"/>
              <a:t>αρρενοποίηση</a:t>
            </a:r>
            <a:r>
              <a:rPr lang="el-GR" sz="2200" dirty="0"/>
              <a:t> του εγκεφάλου των αρσενικών ποντικών. Έτσι, η αρρενωπότητα προκύπτει από 2 διαφορετικές επιδράσεις της </a:t>
            </a:r>
            <a:r>
              <a:rPr lang="el-GR" sz="2200" dirty="0" smtClean="0"/>
              <a:t>τεστοστερόνης στους </a:t>
            </a:r>
            <a:r>
              <a:rPr lang="el-GR" sz="2200" dirty="0"/>
              <a:t>ιστούς του </a:t>
            </a:r>
            <a:r>
              <a:rPr lang="el-GR" sz="2200" dirty="0" smtClean="0"/>
              <a:t>σώματος. Η </a:t>
            </a:r>
            <a:r>
              <a:rPr lang="el-GR" sz="2200" dirty="0" err="1"/>
              <a:t>αρρενοποίηση</a:t>
            </a:r>
            <a:r>
              <a:rPr lang="el-GR" sz="2200" dirty="0"/>
              <a:t> του εγκεφάλου </a:t>
            </a:r>
            <a:r>
              <a:rPr lang="el-GR" sz="2200" dirty="0" err="1"/>
              <a:t>διαμεσολαβείται</a:t>
            </a:r>
            <a:r>
              <a:rPr lang="el-GR" sz="2200" dirty="0"/>
              <a:t> από τα οιστρογόνα που προέρχονται από την </a:t>
            </a:r>
            <a:r>
              <a:rPr lang="el-GR" sz="2200" dirty="0" err="1"/>
              <a:t>αρωματοποίηση</a:t>
            </a:r>
            <a:r>
              <a:rPr lang="el-GR" sz="2200" dirty="0"/>
              <a:t> της τεστοστερόνης, ενώ η </a:t>
            </a:r>
            <a:r>
              <a:rPr lang="el-GR" sz="2200" dirty="0" err="1"/>
              <a:t>διαμορφοποίηση</a:t>
            </a:r>
            <a:r>
              <a:rPr lang="el-GR" sz="2200" dirty="0"/>
              <a:t> του σώματος από την </a:t>
            </a:r>
            <a:r>
              <a:rPr lang="el-GR" sz="2200" dirty="0" err="1"/>
              <a:t>διυδροτεστοστερόνη</a:t>
            </a:r>
            <a:r>
              <a:rPr lang="el-GR" sz="2200" dirty="0"/>
              <a:t> (</a:t>
            </a:r>
            <a:r>
              <a:rPr lang="en-US" sz="2200" dirty="0"/>
              <a:t>DHT</a:t>
            </a:r>
            <a:r>
              <a:rPr lang="el-GR" sz="2200" dirty="0"/>
              <a:t>).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38769885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Ανάπτυξη της σεξουαλικής συμπεριφοράς </a:t>
            </a:r>
            <a:r>
              <a:rPr lang="el-GR" sz="3000" b="0" dirty="0" smtClean="0"/>
              <a:t>7/7</a:t>
            </a:r>
            <a:r>
              <a:rPr lang="el-GR" dirty="0" smtClean="0"/>
              <a:t> </a:t>
            </a:r>
            <a:endParaRPr lang="en-US" dirty="0"/>
          </a:p>
        </p:txBody>
      </p:sp>
      <p:sp>
        <p:nvSpPr>
          <p:cNvPr id="3" name="Θέση περιεχομένου 2"/>
          <p:cNvSpPr>
            <a:spLocks noGrp="1"/>
          </p:cNvSpPr>
          <p:nvPr>
            <p:ph idx="1"/>
          </p:nvPr>
        </p:nvSpPr>
        <p:spPr>
          <a:xfrm>
            <a:off x="457200" y="1196752"/>
            <a:ext cx="8579296" cy="5040560"/>
          </a:xfrm>
        </p:spPr>
        <p:txBody>
          <a:bodyPr>
            <a:noAutofit/>
          </a:bodyPr>
          <a:lstStyle/>
          <a:p>
            <a:r>
              <a:rPr lang="el-GR" sz="2200" dirty="0" smtClean="0"/>
              <a:t>Οι </a:t>
            </a:r>
            <a:r>
              <a:rPr lang="el-GR" sz="2200" dirty="0"/>
              <a:t>ιστοί μπορούν να </a:t>
            </a:r>
            <a:r>
              <a:rPr lang="el-GR" sz="2200" dirty="0" smtClean="0"/>
              <a:t>μετατρέπουν </a:t>
            </a:r>
            <a:r>
              <a:rPr lang="el-GR" sz="2200" dirty="0"/>
              <a:t>την τεστοστερόνη ανάλογα με τα ένζυμα που </a:t>
            </a:r>
            <a:r>
              <a:rPr lang="el-GR" sz="2200" dirty="0" smtClean="0"/>
              <a:t>διαθέτουν. </a:t>
            </a:r>
            <a:r>
              <a:rPr lang="el-GR" sz="2200" dirty="0"/>
              <a:t>Η </a:t>
            </a:r>
            <a:r>
              <a:rPr lang="el-GR" sz="2200" dirty="0" err="1"/>
              <a:t>διυδροτεστοστερόνη</a:t>
            </a:r>
            <a:r>
              <a:rPr lang="el-GR" sz="2200" dirty="0"/>
              <a:t> (</a:t>
            </a:r>
            <a:r>
              <a:rPr lang="en-US" sz="2200" dirty="0"/>
              <a:t>DHT</a:t>
            </a:r>
            <a:r>
              <a:rPr lang="el-GR" sz="2200" dirty="0"/>
              <a:t>) συντίθεται στα κύτταρα που </a:t>
            </a:r>
            <a:r>
              <a:rPr lang="el-GR" sz="2200" dirty="0" smtClean="0"/>
              <a:t>διαθέτουν </a:t>
            </a:r>
            <a:r>
              <a:rPr lang="el-GR" sz="2200" dirty="0"/>
              <a:t>την 5</a:t>
            </a:r>
            <a:r>
              <a:rPr lang="el-GR" sz="2200" baseline="30000" dirty="0"/>
              <a:t>α</a:t>
            </a:r>
            <a:r>
              <a:rPr lang="el-GR" sz="2200" dirty="0"/>
              <a:t> </a:t>
            </a:r>
            <a:r>
              <a:rPr lang="el-GR" sz="2200" dirty="0" err="1"/>
              <a:t>αναγωγάση</a:t>
            </a:r>
            <a:r>
              <a:rPr lang="el-GR" sz="2200" dirty="0"/>
              <a:t> και η </a:t>
            </a:r>
            <a:r>
              <a:rPr lang="el-GR" sz="2200" dirty="0" err="1"/>
              <a:t>οιστραδιόλη</a:t>
            </a:r>
            <a:r>
              <a:rPr lang="el-GR" sz="2200" dirty="0"/>
              <a:t> σε αυτά που περιέχουν </a:t>
            </a:r>
            <a:r>
              <a:rPr lang="el-GR" sz="2200" dirty="0" err="1" smtClean="0"/>
              <a:t>αρωματάση</a:t>
            </a:r>
            <a:r>
              <a:rPr lang="el-GR" sz="2200" dirty="0" smtClean="0"/>
              <a:t>.</a:t>
            </a:r>
          </a:p>
          <a:p>
            <a:r>
              <a:rPr lang="el-GR" sz="2200" dirty="0" smtClean="0"/>
              <a:t>Όταν </a:t>
            </a:r>
            <a:r>
              <a:rPr lang="el-GR" sz="2200" dirty="0"/>
              <a:t>σε αρσενικά ποντίκια χορηγείται αναστολέας της </a:t>
            </a:r>
            <a:r>
              <a:rPr lang="el-GR" sz="2200" dirty="0" err="1"/>
              <a:t>αρωματάσης</a:t>
            </a:r>
            <a:r>
              <a:rPr lang="el-GR" sz="2200" dirty="0"/>
              <a:t> (</a:t>
            </a:r>
            <a:r>
              <a:rPr lang="en-US" sz="2200" dirty="0"/>
              <a:t>ATD</a:t>
            </a:r>
            <a:r>
              <a:rPr lang="el-GR" sz="2200" dirty="0"/>
              <a:t>) που εμποδίζει την μετατροπή της τεστοστερόνης σε οιστρογόνα στον εγκέφαλο, τα ποντίκια γίνονται αμφισεξουαλικά και δείχνουν προτίμηση σε θηλυκούς ποντικούς στο τέλος της σκοτεινής φάσης και αρσενικούς ποντικούς στην αρχή της σκοτεινής φάσης. Οι αμφισεξουαλικοί ποντικοί εμφανίζουν αυξημένο αριθμό νευρώνων με έκφραση </a:t>
            </a:r>
            <a:r>
              <a:rPr lang="el-GR" sz="2200" dirty="0" err="1" smtClean="0"/>
              <a:t>βασοπρεσσίνης</a:t>
            </a:r>
            <a:r>
              <a:rPr lang="el-GR" sz="2200" dirty="0" smtClean="0"/>
              <a:t> </a:t>
            </a:r>
            <a:r>
              <a:rPr lang="en-US" sz="2200" dirty="0" smtClean="0"/>
              <a:t>(AVP) </a:t>
            </a:r>
            <a:r>
              <a:rPr lang="el-GR" sz="2200" dirty="0" smtClean="0"/>
              <a:t>στον </a:t>
            </a:r>
            <a:r>
              <a:rPr lang="el-GR" sz="2200" dirty="0" err="1"/>
              <a:t>υπερχιασματικό</a:t>
            </a:r>
            <a:r>
              <a:rPr lang="el-GR" sz="2200" dirty="0"/>
              <a:t> </a:t>
            </a:r>
            <a:r>
              <a:rPr lang="el-GR" sz="2200" dirty="0" smtClean="0"/>
              <a:t>πυρήνα.</a:t>
            </a:r>
            <a:endParaRPr lang="en-US"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7184683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b="1" dirty="0" smtClean="0"/>
              <a:t>Νευρωνική </a:t>
            </a:r>
            <a:r>
              <a:rPr lang="el-GR" sz="3400" b="1" dirty="0"/>
              <a:t>ανάπτυξη συγκινησιακών </a:t>
            </a:r>
            <a:r>
              <a:rPr lang="el-GR" sz="3400" b="1" dirty="0" smtClean="0"/>
              <a:t>μνημών </a:t>
            </a:r>
            <a:r>
              <a:rPr lang="el-GR" sz="3000" b="0" dirty="0" smtClean="0"/>
              <a:t>1/4</a:t>
            </a:r>
            <a:endParaRPr lang="en-US" sz="3000" b="0" dirty="0"/>
          </a:p>
        </p:txBody>
      </p:sp>
      <p:sp>
        <p:nvSpPr>
          <p:cNvPr id="3" name="Θέση περιεχομένου 2"/>
          <p:cNvSpPr>
            <a:spLocks noGrp="1"/>
          </p:cNvSpPr>
          <p:nvPr>
            <p:ph idx="1"/>
          </p:nvPr>
        </p:nvSpPr>
        <p:spPr>
          <a:xfrm>
            <a:off x="457200" y="1196752"/>
            <a:ext cx="8363272" cy="5832648"/>
          </a:xfrm>
        </p:spPr>
        <p:txBody>
          <a:bodyPr>
            <a:normAutofit fontScale="92500" lnSpcReduction="10000"/>
          </a:bodyPr>
          <a:lstStyle/>
          <a:p>
            <a:r>
              <a:rPr lang="el-GR" dirty="0" smtClean="0"/>
              <a:t>Το αν οι συγκινησιακές μνήμες είναι ρητές ή άρρητες δεν μας είναι ακριβώς γνωστό. </a:t>
            </a:r>
          </a:p>
          <a:p>
            <a:r>
              <a:rPr lang="el-GR" dirty="0" smtClean="0"/>
              <a:t>Φαίνεται να είναι και τα δύο. </a:t>
            </a:r>
          </a:p>
          <a:p>
            <a:r>
              <a:rPr lang="el-GR" dirty="0" smtClean="0"/>
              <a:t>Σίγουρα μερικοί άνθρωποι μπορεί να αντιδρούν με φόβο σε ειδικά ερεθίσματα με τα οποία ταυτίζονται ή εντοπίζουν, αλλά ωστόσο, μπορεί να φοβούνται καταστάσεις για τις οποίες δεν φαίνεται να έχουν ειδικές μνήμες. </a:t>
            </a:r>
          </a:p>
          <a:p>
            <a:r>
              <a:rPr lang="el-GR" dirty="0" smtClean="0"/>
              <a:t>Πράγματι, μια συχνή παθολογία είναι η διαταραχή πανικού όπου οι άνθρωποι δείχνουν έντονη αγωνία αλλά δεν μπορούν να εντοπίσουν την ειδική αιτία. </a:t>
            </a:r>
          </a:p>
          <a:p>
            <a:r>
              <a:rPr lang="el-GR" dirty="0" smtClean="0"/>
              <a:t>Έτσι, είναι λογικό η συγκινησιακή μνήμη να ειδωθεί ως ειδική μορφή μνήμης. Η συγκινησιακή μνήμη έχει ένα μοναδικό ανατομικό στοιχείο, τα αμύγδαλα (αμυγδαλή). Η συγκινησιακή μνήμη μελετήθηκε εκτενώς μέσω του φόβου, με σύνδεση με ενοχλητικά ερεθίσματα.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1021006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Νευρωνική ανάπτυξη συγκινησιακών μνημών </a:t>
            </a:r>
            <a:r>
              <a:rPr lang="el-GR" sz="3000" b="0" dirty="0" smtClean="0"/>
              <a:t>2/4</a:t>
            </a:r>
            <a:endParaRPr lang="en-US" sz="36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20000"/>
          </a:bodyPr>
          <a:lstStyle/>
          <a:p>
            <a:r>
              <a:rPr lang="el-GR" dirty="0"/>
              <a:t>Ο </a:t>
            </a:r>
            <a:r>
              <a:rPr lang="en-US" dirty="0"/>
              <a:t>M Davis</a:t>
            </a:r>
            <a:r>
              <a:rPr lang="el-GR" dirty="0"/>
              <a:t> (1992) &amp; </a:t>
            </a:r>
            <a:r>
              <a:rPr lang="en-US" dirty="0"/>
              <a:t>J </a:t>
            </a:r>
            <a:r>
              <a:rPr lang="en-US" dirty="0" err="1"/>
              <a:t>LeDoux</a:t>
            </a:r>
            <a:r>
              <a:rPr lang="el-GR" dirty="0"/>
              <a:t> (1995) χρησιμοποίησαν αυτόν τον τύπο πειράματος για να δείξουν ότι τα αμύγδαλα είναι κρίσιμα για την συγκινησιακή μνήμη. </a:t>
            </a:r>
            <a:endParaRPr lang="el-GR" dirty="0" smtClean="0"/>
          </a:p>
          <a:p>
            <a:r>
              <a:rPr lang="el-GR" dirty="0" smtClean="0"/>
              <a:t>Βλάβη </a:t>
            </a:r>
            <a:r>
              <a:rPr lang="el-GR" dirty="0"/>
              <a:t>στα αμύγδαλα καταργεί την συγκινησιακή μνήμη, αλλά έχει μικρή επίδραση στην ρητή και άρρητη μνήμη. </a:t>
            </a:r>
            <a:endParaRPr lang="en-US" dirty="0"/>
          </a:p>
          <a:p>
            <a:r>
              <a:rPr lang="el-GR" dirty="0"/>
              <a:t>Τα αμύγδαλα έχουν στενές συνδέσεις με τον μέσο κροταφικό φλοιό καθώς και με το υπόλοιπο του φλοιού. </a:t>
            </a:r>
            <a:endParaRPr lang="el-GR" dirty="0" smtClean="0"/>
          </a:p>
          <a:p>
            <a:r>
              <a:rPr lang="el-GR" dirty="0" smtClean="0"/>
              <a:t>Στέλνουν </a:t>
            </a:r>
            <a:r>
              <a:rPr lang="el-GR" dirty="0"/>
              <a:t>προεκτάσεις σε δομές που ελέγχουν αυτόνομες απαντήσεις, τον υποθάλαμο και τον φλοιό γύρω από τον αγωγό (</a:t>
            </a:r>
            <a:r>
              <a:rPr lang="en-US" dirty="0"/>
              <a:t>PAG</a:t>
            </a:r>
            <a:r>
              <a:rPr lang="el-GR" dirty="0"/>
              <a:t>) του εγκεφαλικού στελέχους. </a:t>
            </a:r>
            <a:endParaRPr lang="el-GR" dirty="0" smtClean="0"/>
          </a:p>
          <a:p>
            <a:r>
              <a:rPr lang="el-GR" dirty="0" smtClean="0"/>
              <a:t>Επιπρόσθετα</a:t>
            </a:r>
            <a:r>
              <a:rPr lang="el-GR" dirty="0"/>
              <a:t>, τα αμύγδαλα συνδέονται με το σύστημα άρρητης μνήμης μέσω συνδέσεων με τα βασικά γάγγλια. Τα αμύγδαλα έχουν προβολές που ελέγχουν ανατομικές λειτουργίες όπως η αρτηριακή πίεση και ο καρδιακός ρυθμός καθώς και συνδέσεις με τον υποθάλαμο. Ο φόβος δεν είναι η μόνη συγκινησιακή μνήμη που κωδικοποιείται από τα αμύγδαλα.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18244623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Νευρωνική ανάπτυξη συγκινησιακών μνημών </a:t>
            </a:r>
            <a:r>
              <a:rPr lang="el-GR" sz="3000" b="0" dirty="0" smtClean="0"/>
              <a:t>3/4</a:t>
            </a:r>
            <a:endParaRPr lang="en-US" sz="36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10000"/>
          </a:bodyPr>
          <a:lstStyle/>
          <a:p>
            <a:r>
              <a:rPr lang="el-GR" dirty="0"/>
              <a:t>Μια μελέτη σε </a:t>
            </a:r>
            <a:r>
              <a:rPr lang="el-GR" dirty="0" err="1" smtClean="0"/>
              <a:t>ανοϊκούς</a:t>
            </a:r>
            <a:r>
              <a:rPr lang="el-GR" dirty="0" smtClean="0"/>
              <a:t> </a:t>
            </a:r>
            <a:r>
              <a:rPr lang="el-GR" dirty="0"/>
              <a:t>ασθενείς από τον </a:t>
            </a:r>
            <a:r>
              <a:rPr lang="en-US" dirty="0" smtClean="0"/>
              <a:t>Sainsbury</a:t>
            </a:r>
            <a:r>
              <a:rPr lang="el-GR" dirty="0"/>
              <a:t> </a:t>
            </a:r>
            <a:r>
              <a:rPr lang="el-GR" dirty="0" smtClean="0"/>
              <a:t>και </a:t>
            </a:r>
            <a:r>
              <a:rPr lang="en-US" dirty="0" err="1" smtClean="0"/>
              <a:t>Coristine</a:t>
            </a:r>
            <a:r>
              <a:rPr lang="el-GR" dirty="0" smtClean="0"/>
              <a:t> </a:t>
            </a:r>
            <a:r>
              <a:rPr lang="el-GR" dirty="0"/>
              <a:t>(1986) το αποδεικνύει. Αυτοί οι ασθενείς είχαν σημαντικές </a:t>
            </a:r>
            <a:r>
              <a:rPr lang="el-GR" dirty="0" err="1"/>
              <a:t>φλοιικές</a:t>
            </a:r>
            <a:r>
              <a:rPr lang="el-GR" dirty="0"/>
              <a:t> διαταραχές αλλά άθικτα αμύγδαλα. </a:t>
            </a:r>
            <a:endParaRPr lang="el-GR" dirty="0" smtClean="0"/>
          </a:p>
          <a:p>
            <a:r>
              <a:rPr lang="el-GR" dirty="0" smtClean="0"/>
              <a:t>Οι </a:t>
            </a:r>
            <a:r>
              <a:rPr lang="el-GR" dirty="0"/>
              <a:t>ερευνητές πρώτα έδειξαν ότι η ικανότητα των ασθενών να αναγνωρίζουν φωτογραφίες στενών συγγενών που είχαν δει πριν δυο εβδομάδες ήταν επηρεασμένη. Το καθήκον ήταν να εντοπίσουν ποιο από τα πρόσωπα τους άρεσε πιο πολύ. </a:t>
            </a:r>
            <a:endParaRPr lang="el-GR" dirty="0" smtClean="0"/>
          </a:p>
          <a:p>
            <a:r>
              <a:rPr lang="el-GR" dirty="0" smtClean="0"/>
              <a:t>Παρότι </a:t>
            </a:r>
            <a:r>
              <a:rPr lang="el-GR" dirty="0"/>
              <a:t>οι ασθενείς δεν αναγνώριζαν τα πρόσωπα στις φωτογραφίες, σίγουρα προτιμούσαν τους συγγενείς τους. </a:t>
            </a:r>
            <a:endParaRPr lang="el-GR" dirty="0" smtClean="0"/>
          </a:p>
          <a:p>
            <a:r>
              <a:rPr lang="el-GR" dirty="0" smtClean="0"/>
              <a:t>Αυτό </a:t>
            </a:r>
            <a:r>
              <a:rPr lang="el-GR" dirty="0"/>
              <a:t>υποστηρίζει, ότι παρότι η ρητή και ίσως άρρητη μνήμη για τον συγγενή είχε παρέλθει, ωστόσο είχαν ακόμη την συγκινησιακή μνήμη που οδηγούσε τις προτιμήσεις τους. </a:t>
            </a:r>
            <a:endParaRPr lang="el-GR" dirty="0" smtClean="0"/>
          </a:p>
          <a:p>
            <a:r>
              <a:rPr lang="el-GR" dirty="0" smtClean="0"/>
              <a:t>Οι </a:t>
            </a:r>
            <a:r>
              <a:rPr lang="el-GR" dirty="0"/>
              <a:t>συγκινησιακά διεγερτικές εμπειρίες τείνουν να ενθυμούνται ζωηρά, και αυτό έχει δειχθεί τόσο σε ανθρώπους όσο και σε ζώα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5821507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Νευρωνική ανάπτυξη συγκινησιακών μνημών </a:t>
            </a:r>
            <a:r>
              <a:rPr lang="el-GR" sz="3000" b="0" dirty="0" smtClean="0"/>
              <a:t>4/4</a:t>
            </a:r>
            <a:endParaRPr lang="en-US" sz="2800" dirty="0"/>
          </a:p>
        </p:txBody>
      </p:sp>
      <p:sp>
        <p:nvSpPr>
          <p:cNvPr id="3" name="Θέση περιεχομένου 2"/>
          <p:cNvSpPr>
            <a:spLocks noGrp="1"/>
          </p:cNvSpPr>
          <p:nvPr>
            <p:ph idx="1"/>
          </p:nvPr>
        </p:nvSpPr>
        <p:spPr>
          <a:xfrm>
            <a:off x="467544" y="1196752"/>
            <a:ext cx="8496944" cy="5661248"/>
          </a:xfrm>
        </p:spPr>
        <p:txBody>
          <a:bodyPr>
            <a:normAutofit fontScale="92500" lnSpcReduction="10000"/>
          </a:bodyPr>
          <a:lstStyle/>
          <a:p>
            <a:r>
              <a:rPr lang="el-GR" dirty="0"/>
              <a:t>Ο </a:t>
            </a:r>
            <a:r>
              <a:rPr lang="en-US" dirty="0"/>
              <a:t>J </a:t>
            </a:r>
            <a:r>
              <a:rPr lang="en-US" dirty="0" err="1"/>
              <a:t>McGaugh</a:t>
            </a:r>
            <a:r>
              <a:rPr lang="el-GR" dirty="0"/>
              <a:t> (2004) συμπέρανε ότι οι συγκινησιακά σημαντικές εμπειρίες, τόσο οι ευχάριστες όσο και οι δυσάρεστες, πρέπει να ενεργοποιούν ορμονικά και εγκεφαλικά συστήματα που δρουν ως σφραγίδες σε αυτές τις ζωηρές μνήμες. </a:t>
            </a:r>
            <a:endParaRPr lang="el-GR" dirty="0" smtClean="0"/>
          </a:p>
          <a:p>
            <a:r>
              <a:rPr lang="el-GR" dirty="0" smtClean="0"/>
              <a:t>Πρόσεξε </a:t>
            </a:r>
            <a:r>
              <a:rPr lang="el-GR" dirty="0"/>
              <a:t>ότι πολλά νευρικά συστήματα συμμετέχουν, αλλά τα </a:t>
            </a:r>
            <a:r>
              <a:rPr lang="el-GR" dirty="0" err="1"/>
              <a:t>βασικοπλάγια</a:t>
            </a:r>
            <a:r>
              <a:rPr lang="el-GR" dirty="0"/>
              <a:t> αμύγδαλα (πλάγιος </a:t>
            </a:r>
            <a:r>
              <a:rPr lang="el-GR" dirty="0" err="1"/>
              <a:t>αμυγδαλοειδής</a:t>
            </a:r>
            <a:r>
              <a:rPr lang="el-GR" dirty="0"/>
              <a:t> πυρήνας) ήταν κριτικά. </a:t>
            </a:r>
            <a:endParaRPr lang="el-GR" dirty="0" smtClean="0"/>
          </a:p>
          <a:p>
            <a:r>
              <a:rPr lang="el-GR" dirty="0" smtClean="0"/>
              <a:t>Η </a:t>
            </a:r>
            <a:r>
              <a:rPr lang="el-GR" dirty="0"/>
              <a:t>γενική ιδέα είναι ότι τα βασιζόμενα στις συγκινήσεις ορμονικά και χημικά συστήματα (</a:t>
            </a:r>
            <a:r>
              <a:rPr lang="el-GR" dirty="0" err="1"/>
              <a:t>χολινεργικά</a:t>
            </a:r>
            <a:r>
              <a:rPr lang="el-GR" dirty="0"/>
              <a:t> και </a:t>
            </a:r>
            <a:r>
              <a:rPr lang="el-GR" dirty="0" err="1"/>
              <a:t>νοραδρενεργικά</a:t>
            </a:r>
            <a:r>
              <a:rPr lang="el-GR" dirty="0"/>
              <a:t>) διεγείρουν τα αμύγδαλα, που με την σειρά τους τροποποιούν την εγκατάσταση των κυκλωμάτων μνήμης στο υπόλοιπο του εγκεφάλου, ιδίως τις μέσες κροταφικές και προμετωπιαίες περιοχές και τα βασικά γάγγλια. </a:t>
            </a:r>
            <a:endParaRPr lang="el-GR" dirty="0" smtClean="0"/>
          </a:p>
          <a:p>
            <a:r>
              <a:rPr lang="el-GR" dirty="0" smtClean="0"/>
              <a:t>Άτομα </a:t>
            </a:r>
            <a:r>
              <a:rPr lang="el-GR" dirty="0"/>
              <a:t>με βλάβη στα αμύγδαλα δεν αναμένεται να έχουν αυξημένη μνήμη για συναισθηματικά γεγονότα και πραγματικά δεν </a:t>
            </a:r>
            <a:r>
              <a:rPr lang="el-GR" dirty="0" smtClean="0"/>
              <a:t>έχουν.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654609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Περίληψη</a:t>
            </a:r>
            <a:r>
              <a:rPr lang="en-US" b="1" dirty="0"/>
              <a:t>-</a:t>
            </a:r>
            <a:r>
              <a:rPr lang="el-GR" b="1" dirty="0"/>
              <a:t>Φυλετική </a:t>
            </a:r>
            <a:r>
              <a:rPr lang="el-GR" b="1" dirty="0" smtClean="0"/>
              <a:t>διαφοροποίηση </a:t>
            </a:r>
            <a:br>
              <a:rPr lang="el-GR" b="1" dirty="0" smtClean="0"/>
            </a:br>
            <a:r>
              <a:rPr lang="el-GR" b="1" dirty="0" smtClean="0"/>
              <a:t>του εγκεφάλου </a:t>
            </a:r>
            <a:r>
              <a:rPr lang="el-GR" sz="3000" b="0" dirty="0" smtClean="0"/>
              <a:t>1/3</a:t>
            </a:r>
            <a:endParaRPr lang="en-US" sz="3000" b="0" dirty="0"/>
          </a:p>
        </p:txBody>
      </p:sp>
      <p:sp>
        <p:nvSpPr>
          <p:cNvPr id="3" name="Θέση περιεχομένου 2"/>
          <p:cNvSpPr>
            <a:spLocks noGrp="1"/>
          </p:cNvSpPr>
          <p:nvPr>
            <p:ph idx="1"/>
          </p:nvPr>
        </p:nvSpPr>
        <p:spPr>
          <a:xfrm>
            <a:off x="457200" y="1340768"/>
            <a:ext cx="8229600" cy="5040560"/>
          </a:xfrm>
        </p:spPr>
        <p:txBody>
          <a:bodyPr>
            <a:noAutofit/>
          </a:bodyPr>
          <a:lstStyle/>
          <a:p>
            <a:pPr lvl="0"/>
            <a:r>
              <a:rPr lang="el-GR" dirty="0"/>
              <a:t>Έχουμε ενδείξεις ότι η </a:t>
            </a:r>
            <a:r>
              <a:rPr lang="el-GR" dirty="0" err="1"/>
              <a:t>αρρενοποίηση</a:t>
            </a:r>
            <a:r>
              <a:rPr lang="el-GR" dirty="0"/>
              <a:t> του εγκεφάλου γίνεται μέσω της </a:t>
            </a:r>
            <a:r>
              <a:rPr lang="el-GR" dirty="0" err="1"/>
              <a:t>οιστραδιόλης</a:t>
            </a:r>
            <a:r>
              <a:rPr lang="el-GR" dirty="0"/>
              <a:t> που είναι προϊόν </a:t>
            </a:r>
            <a:r>
              <a:rPr lang="el-GR" dirty="0" err="1"/>
              <a:t>αρωματοποίησης</a:t>
            </a:r>
            <a:r>
              <a:rPr lang="el-GR" dirty="0"/>
              <a:t> της τεστοστερόνης από το ένζυμο </a:t>
            </a:r>
            <a:r>
              <a:rPr lang="el-GR" dirty="0" err="1"/>
              <a:t>αρωματάση</a:t>
            </a:r>
            <a:r>
              <a:rPr lang="el-GR" dirty="0"/>
              <a:t>. </a:t>
            </a:r>
            <a:endParaRPr lang="en-US" dirty="0"/>
          </a:p>
          <a:p>
            <a:pPr lvl="0"/>
            <a:r>
              <a:rPr lang="el-GR" dirty="0"/>
              <a:t>Η </a:t>
            </a:r>
            <a:r>
              <a:rPr lang="el-GR" dirty="0" err="1"/>
              <a:t>αρρενοποίηση</a:t>
            </a:r>
            <a:r>
              <a:rPr lang="el-GR" dirty="0"/>
              <a:t> του σώματος γίνεται μέσω της </a:t>
            </a:r>
            <a:r>
              <a:rPr lang="el-GR" dirty="0" err="1"/>
              <a:t>διυδροτεστοστερόνης</a:t>
            </a:r>
            <a:r>
              <a:rPr lang="el-GR" dirty="0"/>
              <a:t> που είναι προϊόν αναγωγής της τεστοστερόνης από το ένζυμο </a:t>
            </a:r>
            <a:r>
              <a:rPr lang="el-GR" dirty="0" err="1"/>
              <a:t>αναγωγάση</a:t>
            </a:r>
            <a:r>
              <a:rPr lang="el-GR" dirty="0"/>
              <a:t>.</a:t>
            </a:r>
            <a:endParaRPr lang="en-US" dirty="0"/>
          </a:p>
          <a:p>
            <a:pPr lvl="0"/>
            <a:r>
              <a:rPr lang="el-GR" dirty="0"/>
              <a:t>Η φυλετικά </a:t>
            </a:r>
            <a:r>
              <a:rPr lang="el-GR" dirty="0" err="1"/>
              <a:t>διμορφική</a:t>
            </a:r>
            <a:r>
              <a:rPr lang="el-GR" dirty="0"/>
              <a:t> περιοχή του πρόσθιου υποθαλάμου ελέγχει την έκκριση </a:t>
            </a:r>
            <a:r>
              <a:rPr lang="el-GR" dirty="0" err="1"/>
              <a:t>γοναδοτροφινών</a:t>
            </a:r>
            <a:r>
              <a:rPr lang="el-GR" dirty="0"/>
              <a:t> </a:t>
            </a:r>
            <a:r>
              <a:rPr lang="el-GR" dirty="0" smtClean="0"/>
              <a:t>και Α</a:t>
            </a:r>
            <a:r>
              <a:rPr lang="en-US" dirty="0" smtClean="0"/>
              <a:t>VP </a:t>
            </a:r>
            <a:r>
              <a:rPr lang="el-GR" dirty="0" smtClean="0"/>
              <a:t>και περιέχει </a:t>
            </a:r>
            <a:r>
              <a:rPr lang="el-GR" dirty="0"/>
              <a:t>3-4 φορές πιο πολλά </a:t>
            </a:r>
            <a:r>
              <a:rPr lang="el-GR" dirty="0" err="1"/>
              <a:t>δοπαμινεργικά</a:t>
            </a:r>
            <a:r>
              <a:rPr lang="el-GR" dirty="0"/>
              <a:t> κύτταρα στα θήλεα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2803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6/15</a:t>
            </a:r>
            <a:endParaRPr lang="en-US" sz="2800" b="1" dirty="0"/>
          </a:p>
        </p:txBody>
      </p:sp>
      <p:sp>
        <p:nvSpPr>
          <p:cNvPr id="3" name="Θέση περιεχομένου 2"/>
          <p:cNvSpPr>
            <a:spLocks noGrp="1"/>
          </p:cNvSpPr>
          <p:nvPr>
            <p:ph idx="1"/>
          </p:nvPr>
        </p:nvSpPr>
        <p:spPr/>
        <p:txBody>
          <a:bodyPr>
            <a:normAutofit lnSpcReduction="10000"/>
          </a:bodyPr>
          <a:lstStyle/>
          <a:p>
            <a:r>
              <a:rPr lang="el-GR" dirty="0"/>
              <a:t>Μια άλλη σημαντική ερώτηση σχετικά με τις ορμονικές επιδράσεις στην ανάπτυξη του εγκεφάλου είναι το αν υπάρχουν διαφορές στην εγκεφαλική οργάνωση που είναι ανεξάρτητες από την ορμονική λειτουργία. </a:t>
            </a:r>
            <a:endParaRPr lang="el-GR" dirty="0" smtClean="0"/>
          </a:p>
          <a:p>
            <a:r>
              <a:rPr lang="el-GR" dirty="0" smtClean="0"/>
              <a:t>Με </a:t>
            </a:r>
            <a:r>
              <a:rPr lang="el-GR" dirty="0"/>
              <a:t>άλλα λόγια, υπάρχουν διαφορές στην δράση των γονιδίων των φυλετικών χρωματοσωμάτων που δεν σχετίζονται με τις </a:t>
            </a:r>
            <a:r>
              <a:rPr lang="el-GR" dirty="0" err="1"/>
              <a:t>γοναδικές</a:t>
            </a:r>
            <a:r>
              <a:rPr lang="el-GR" dirty="0"/>
              <a:t> ορμόνες; </a:t>
            </a:r>
            <a:endParaRPr lang="el-GR" dirty="0" smtClean="0"/>
          </a:p>
          <a:p>
            <a:r>
              <a:rPr lang="el-GR" dirty="0" smtClean="0"/>
              <a:t>Παρότι </a:t>
            </a:r>
            <a:r>
              <a:rPr lang="el-GR" dirty="0"/>
              <a:t>λίγα είναι γνωστά για τέτοιες </a:t>
            </a:r>
            <a:r>
              <a:rPr lang="el-GR" dirty="0" err="1"/>
              <a:t>γοναδικές</a:t>
            </a:r>
            <a:r>
              <a:rPr lang="el-GR" dirty="0"/>
              <a:t> επιδράσεις στους ανθρώπους, τα αποτελέσματα μελετών στα πουλιά δείχνουν καθαρά ότι οι γενετικές επιδράσεις στα εγκεφαλικά κύτταρα μπορεί πραγματικά να συνεισφέρουν στην φυλετική διαφοροποίηση.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02121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Autofit/>
          </a:bodyPr>
          <a:lstStyle/>
          <a:p>
            <a:pPr lvl="0"/>
            <a:r>
              <a:rPr lang="el-GR" dirty="0" smtClean="0"/>
              <a:t>Και </a:t>
            </a:r>
            <a:r>
              <a:rPr lang="el-GR" dirty="0"/>
              <a:t>ενώ παλαιότερες υποθέσεις έδιναν μεγαλύτερη θέση στα στεροειδή όσον αφορά την φυλετική διαφοροποίηση του εγκεφάλου, σήμερα πιστεύουμε ότι και άλλοι παράγοντες παρεμβαίνουν. </a:t>
            </a:r>
            <a:endParaRPr lang="en-US" dirty="0"/>
          </a:p>
          <a:p>
            <a:pPr lvl="0"/>
            <a:r>
              <a:rPr lang="el-GR" dirty="0"/>
              <a:t>Τα δυο γονίδια του Υ χρωμοσώματος (</a:t>
            </a:r>
            <a:r>
              <a:rPr lang="en-US" dirty="0"/>
              <a:t>SRY</a:t>
            </a:r>
            <a:r>
              <a:rPr lang="el-GR" dirty="0"/>
              <a:t>και </a:t>
            </a:r>
            <a:r>
              <a:rPr lang="en-US" dirty="0"/>
              <a:t>ZFY</a:t>
            </a:r>
            <a:r>
              <a:rPr lang="el-GR" dirty="0"/>
              <a:t>) αντιγράφονται στον υποθάλαμο, τον μετωπιαίο και τον κροταφικό λοβό του ενήλικου άρρενος εγκεφάλου.</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Περίληψη</a:t>
            </a:r>
            <a:r>
              <a:rPr lang="en-US" b="1" dirty="0"/>
              <a:t>-</a:t>
            </a:r>
            <a:r>
              <a:rPr lang="el-GR" b="1" dirty="0"/>
              <a:t>Φυλετική </a:t>
            </a:r>
            <a:r>
              <a:rPr lang="el-GR" b="1" dirty="0" smtClean="0"/>
              <a:t>διαφοροποίηση </a:t>
            </a:r>
            <a:br>
              <a:rPr lang="el-GR" b="1" dirty="0" smtClean="0"/>
            </a:br>
            <a:r>
              <a:rPr lang="el-GR" b="1" dirty="0" smtClean="0"/>
              <a:t>του εγκεφάλου </a:t>
            </a:r>
            <a:r>
              <a:rPr lang="el-GR" sz="3000" b="0" dirty="0"/>
              <a:t>2</a:t>
            </a:r>
            <a:r>
              <a:rPr lang="el-GR" sz="3000" b="0" dirty="0" smtClean="0"/>
              <a:t>/3</a:t>
            </a:r>
            <a:endParaRPr lang="en-US" sz="3000" b="0" dirty="0"/>
          </a:p>
        </p:txBody>
      </p:sp>
    </p:spTree>
    <p:extLst>
      <p:ext uri="{BB962C8B-B14F-4D97-AF65-F5344CB8AC3E}">
        <p14:creationId xmlns:p14="http://schemas.microsoft.com/office/powerpoint/2010/main" val="38337796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616624"/>
          </a:xfrm>
        </p:spPr>
        <p:txBody>
          <a:bodyPr>
            <a:normAutofit fontScale="92500" lnSpcReduction="10000"/>
          </a:bodyPr>
          <a:lstStyle/>
          <a:p>
            <a:pPr lvl="0"/>
            <a:r>
              <a:rPr lang="el-GR" dirty="0"/>
              <a:t>Ειδικά σε πειραματόζωα, πάνω από 50 γονίδια για φυλετική διαφοροποίηση έχουν δείξει διαφόρου τύπου έκφραση, πολύ πριν την </a:t>
            </a:r>
            <a:r>
              <a:rPr lang="el-GR" dirty="0" err="1"/>
              <a:t>γοναδική</a:t>
            </a:r>
            <a:r>
              <a:rPr lang="el-GR" dirty="0"/>
              <a:t> διαφοροποίηση που μας δείχνει ότι γενετικοί παράγοντες μπορεί να επηρεάζουν την εγκεφαλική σεξουαλική διαφοροποίηση</a:t>
            </a:r>
            <a:r>
              <a:rPr lang="el-GR" dirty="0" smtClean="0"/>
              <a:t>.</a:t>
            </a:r>
          </a:p>
          <a:p>
            <a:pPr lvl="0"/>
            <a:r>
              <a:rPr lang="el-GR" dirty="0" smtClean="0"/>
              <a:t>Ο </a:t>
            </a:r>
            <a:r>
              <a:rPr lang="en-US" dirty="0"/>
              <a:t>NGF</a:t>
            </a:r>
            <a:r>
              <a:rPr lang="el-GR" dirty="0"/>
              <a:t> επίσης ελέγχει την σεξουαλική διαφοροποίηση του εγκεφάλου. </a:t>
            </a:r>
            <a:endParaRPr lang="el-GR" dirty="0" smtClean="0"/>
          </a:p>
          <a:p>
            <a:pPr lvl="0"/>
            <a:r>
              <a:rPr lang="el-GR" dirty="0" smtClean="0"/>
              <a:t>Γενικά </a:t>
            </a:r>
            <a:r>
              <a:rPr lang="el-GR" dirty="0"/>
              <a:t>οι τροφικοί παράγοντες παρεμβαίνουν στα μονοπάτια αντιγραφής και η ανάπτυξη και διαφοροποίηση των νευρώνων επιτυγχάνεται.</a:t>
            </a:r>
            <a:endParaRPr lang="en-US" dirty="0"/>
          </a:p>
          <a:p>
            <a:pPr lvl="0"/>
            <a:r>
              <a:rPr lang="el-GR" dirty="0"/>
              <a:t>Η σεξουαλική ωρίμανση του υποθαλάμου γίνεται πολύ αργότερα από όσο νομίζαμε στο παρελθόν, άρα θα πρέπει να υπάρχει μεγάλη αλληλεπίδραση άλλων ορμονών, χημικών στοιχείων και ψυχοκοινωνικών παραγόντων.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Περίληψη</a:t>
            </a:r>
            <a:r>
              <a:rPr lang="en-US" b="1" dirty="0"/>
              <a:t>-</a:t>
            </a:r>
            <a:r>
              <a:rPr lang="el-GR" b="1" dirty="0"/>
              <a:t>Φυλετική </a:t>
            </a:r>
            <a:r>
              <a:rPr lang="el-GR" b="1" dirty="0" smtClean="0"/>
              <a:t>διαφοροποίηση </a:t>
            </a:r>
            <a:br>
              <a:rPr lang="el-GR" b="1" dirty="0" smtClean="0"/>
            </a:br>
            <a:r>
              <a:rPr lang="el-GR" b="1" dirty="0" smtClean="0"/>
              <a:t>του εγκεφάλου </a:t>
            </a:r>
            <a:r>
              <a:rPr lang="el-GR" sz="3000" b="0" dirty="0"/>
              <a:t>3</a:t>
            </a:r>
            <a:r>
              <a:rPr lang="el-GR" sz="3000" b="0" dirty="0" smtClean="0"/>
              <a:t>/3</a:t>
            </a:r>
            <a:endParaRPr lang="en-US" sz="3000" b="0" dirty="0"/>
          </a:p>
        </p:txBody>
      </p:sp>
    </p:spTree>
    <p:extLst>
      <p:ext uri="{BB962C8B-B14F-4D97-AF65-F5344CB8AC3E}">
        <p14:creationId xmlns:p14="http://schemas.microsoft.com/office/powerpoint/2010/main" val="23057604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smtClean="0"/>
              <a:t>1/6</a:t>
            </a:r>
            <a:endParaRPr lang="en-US" sz="2800" b="0" dirty="0"/>
          </a:p>
        </p:txBody>
      </p:sp>
      <p:sp>
        <p:nvSpPr>
          <p:cNvPr id="3" name="Θέση περιεχομένου 2"/>
          <p:cNvSpPr>
            <a:spLocks noGrp="1"/>
          </p:cNvSpPr>
          <p:nvPr>
            <p:ph idx="1"/>
          </p:nvPr>
        </p:nvSpPr>
        <p:spPr>
          <a:xfrm>
            <a:off x="457200" y="1268760"/>
            <a:ext cx="8229600" cy="5040560"/>
          </a:xfrm>
        </p:spPr>
        <p:txBody>
          <a:bodyPr>
            <a:noAutofit/>
          </a:bodyPr>
          <a:lstStyle/>
          <a:p>
            <a:r>
              <a:rPr lang="el-GR" dirty="0"/>
              <a:t>Η εφηβική ηλικία συνοδεύεται από μεγάλη ανεξαρτησία. Οι έφηβοι, τείνουν να είναι όλο και περισσότερο διεκδικητικοί. Η ανεξαρτησία τους αυτή οφείλεται, εν μέρει, σε αλλαγές στον εγκέφαλο, οι οποίες προετοιμάζουν το έδαφος για τη σημαντική πρόοδο που σημειώνεται στις γνωστικές δυνατότητες κατά τη διάρκεια της εφηβείας. </a:t>
            </a:r>
            <a:endParaRPr lang="en-US" dirty="0"/>
          </a:p>
          <a:p>
            <a:r>
              <a:rPr lang="el-GR" dirty="0"/>
              <a:t>Καθώς ο αριθμός των νευρώνων συνεχίζει να αυξάνεται και οι διασυνδέσεις μεταξύ τους γίνονται περισσότερες και πολύπλοκες, ο τρόπος σκέψης του εφήβου γίνεται και αυτός πιο σύνθετος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1247224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229600" cy="5040560"/>
          </a:xfrm>
        </p:spPr>
        <p:txBody>
          <a:bodyPr>
            <a:noAutofit/>
          </a:bodyPr>
          <a:lstStyle/>
          <a:p>
            <a:r>
              <a:rPr lang="el-GR" dirty="0" smtClean="0"/>
              <a:t>Κατά </a:t>
            </a:r>
            <a:r>
              <a:rPr lang="el-GR" dirty="0"/>
              <a:t>τη διάρκεια της εφηβείας ο εγκέφαλος </a:t>
            </a:r>
            <a:r>
              <a:rPr lang="el-GR" dirty="0" err="1"/>
              <a:t>υπερπαράγει</a:t>
            </a:r>
            <a:r>
              <a:rPr lang="el-GR" dirty="0"/>
              <a:t> φαιά ουσία η οποία αργότερα μειώνεται σε ποσοστό 1% με 2% το χρόνο, μέσω της διαδικασίας του «κλαδέματος». Ο ρυθμός της </a:t>
            </a:r>
            <a:r>
              <a:rPr lang="el-GR" dirty="0" err="1"/>
              <a:t>εμμυέλωσης</a:t>
            </a:r>
            <a:r>
              <a:rPr lang="el-GR" dirty="0"/>
              <a:t>, της διαδικασίας κατά την οποία τα νευρικά κύτταρα προστατεύονται με επιφανειακή μόνωση από τα </a:t>
            </a:r>
            <a:r>
              <a:rPr lang="el-GR" dirty="0" err="1"/>
              <a:t>λιποκύτταρα</a:t>
            </a:r>
            <a:r>
              <a:rPr lang="el-GR" dirty="0"/>
              <a:t> αυξάνεται και η διαδικασία αυτή συνεχίζει να καθιστά αποτελεσματικότερη τη μεταβίβαση των νευρικών </a:t>
            </a:r>
            <a:r>
              <a:rPr lang="el-GR" dirty="0" smtClean="0"/>
              <a:t>μηνυμάτων</a:t>
            </a:r>
            <a:r>
              <a:rPr lang="en-US" dirty="0" smtClean="0"/>
              <a:t>-</a:t>
            </a:r>
            <a:r>
              <a:rPr lang="el-GR" dirty="0" smtClean="0"/>
              <a:t>ώσεων</a:t>
            </a:r>
            <a:r>
              <a:rPr lang="el-GR" dirty="0"/>
              <a:t>. Τόσο η διαδικασία του κλαδέματος όσο και η </a:t>
            </a:r>
            <a:r>
              <a:rPr lang="el-GR" dirty="0" err="1"/>
              <a:t>εμμυέλωση</a:t>
            </a:r>
            <a:r>
              <a:rPr lang="el-GR" dirty="0"/>
              <a:t> συμβάλλουν στην αύξηση των γνωστικών ικανοτήτων του εφήβου.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a:t>2</a:t>
            </a:r>
            <a:r>
              <a:rPr lang="el-GR" sz="2800" b="0" dirty="0" smtClean="0"/>
              <a:t>/6</a:t>
            </a:r>
            <a:endParaRPr lang="en-US" sz="2800" b="0" dirty="0"/>
          </a:p>
        </p:txBody>
      </p:sp>
    </p:spTree>
    <p:extLst>
      <p:ext uri="{BB962C8B-B14F-4D97-AF65-F5344CB8AC3E}">
        <p14:creationId xmlns:p14="http://schemas.microsoft.com/office/powerpoint/2010/main" val="1484842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a:t>Μια ειδική περιοχή του εγκεφάλου στην οποία συντελείται αξιοσημείωτη ανάπτυξη  κατά την εφηβεία είναι ο προμετωπιαίος φλοιός, του οποίου η ανάπτυξη ολοκληρώνεται στα πρώτα χρόνια της 3ης δεκαετίας της ζωής. Ο προμετωπιαίος φλοιός είναι το τμήμα του εγκεφάλου το οποίο επιτρέπει στο άτομο να σκέπτεται, να αξιολογεί και να προβαίνει σε συνθήκες κρίσεις, με ένα μοναδικά ανθρώπινο τρόπο. Στην ανάπτυξη του προμετωπιαίου φλοιού οφείλονται οι ιδιαίτερα πολύπλοκες νοητικές δεξιότητες που κατακτώνται κατά την εφηβική ηλικία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a:t>3</a:t>
            </a:r>
            <a:r>
              <a:rPr lang="el-GR" sz="2800" b="0" dirty="0" smtClean="0"/>
              <a:t>/6</a:t>
            </a:r>
            <a:endParaRPr lang="en-US" sz="2800" b="0" dirty="0"/>
          </a:p>
        </p:txBody>
      </p:sp>
    </p:spTree>
    <p:extLst>
      <p:ext uri="{BB962C8B-B14F-4D97-AF65-F5344CB8AC3E}">
        <p14:creationId xmlns:p14="http://schemas.microsoft.com/office/powerpoint/2010/main" val="40590482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Κατά </a:t>
            </a:r>
            <a:r>
              <a:rPr lang="el-GR" dirty="0"/>
              <a:t>τη διάρκεια της εφηβείας, ο προμετωπιαίος φλοιός επικοινωνεί αποτελεσματικότερα με τα υπόλοιπα τμήματα του εγκεφάλου. Το γεγονός αυτό βοηθά στη δημιουργία ενός συστήματος επικοινωνίας εντός του εγκεφάλου το οποίο είναι ευρύτερα κατανεμημένο και περισσότερο σύνθετο, επιτρέποντας στις διαφορετικές περιοχές του εγκεφάλου να επεξεργάζονται αποτελεσματικότερα τις πληροφορίες. Επίσης ο προμετωπιαίος φλοιός παρέχει τη δυνατότητα για έλεγχο των παρορμήσεων. Αντί απλώς να αντιδρά σε συναισθήματα, όπως ο θυμός ή η οργή, το άτομο με πλήρως ανεπτυγμένο προμετωπιαίο φλοιό είναι ικανό να καταστέλλει την επιθυμία του για δράση η οποία εκπηγάζει από αυτά τα συναισθήματα.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a:t>4</a:t>
            </a:r>
            <a:r>
              <a:rPr lang="el-GR" sz="2800" b="0" dirty="0" smtClean="0"/>
              <a:t>/6</a:t>
            </a:r>
            <a:endParaRPr lang="en-US" sz="2800" b="0" dirty="0"/>
          </a:p>
        </p:txBody>
      </p:sp>
    </p:spTree>
    <p:extLst>
      <p:ext uri="{BB962C8B-B14F-4D97-AF65-F5344CB8AC3E}">
        <p14:creationId xmlns:p14="http://schemas.microsoft.com/office/powerpoint/2010/main" val="5611416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a:t>Επειδή κατά τη διάρκεια της εφηβείας ο προμετωπιαίος φλοιός δεν έχει ακόμη ωριμάσει βιολογικά, η ικανότητα καταστολής των παρορμήσεων δεν είναι πλήρως ανεπτυγμένη. Αυτή η απουσία βιολογικής ωρίμανσης της συγκεκριμένης εγκεφαλικής δομής μπορεί να οδηγήσει στη ριψοκίνδυνη και παρορμητική συμπεριφορά η οποία χαρακτηρίζει την εφηβεία, όπως και σε ακόμη πιο ακραίες συμπεριφορές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a:t>5</a:t>
            </a:r>
            <a:r>
              <a:rPr lang="el-GR" sz="2800" b="0" dirty="0" smtClean="0"/>
              <a:t>/6</a:t>
            </a:r>
            <a:endParaRPr lang="en-US" sz="2800" b="0" dirty="0"/>
          </a:p>
        </p:txBody>
      </p:sp>
    </p:spTree>
    <p:extLst>
      <p:ext uri="{BB962C8B-B14F-4D97-AF65-F5344CB8AC3E}">
        <p14:creationId xmlns:p14="http://schemas.microsoft.com/office/powerpoint/2010/main" val="846658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Η </a:t>
            </a:r>
            <a:r>
              <a:rPr lang="el-GR" dirty="0"/>
              <a:t>ανάπτυξη του εφηβικού εγκεφάλου συνεπάγεται επίσης αλλαγές σε περιοχές που συνδέονται με την παραγωγή </a:t>
            </a:r>
            <a:r>
              <a:rPr lang="el-GR" dirty="0" err="1" smtClean="0"/>
              <a:t>δοπαμίνης</a:t>
            </a:r>
            <a:r>
              <a:rPr lang="el-GR" dirty="0" smtClean="0"/>
              <a:t> </a:t>
            </a:r>
            <a:r>
              <a:rPr lang="el-GR" dirty="0"/>
              <a:t>και την ευαισθησία του οργανισμού στην ουσία αυτή. Οι αλλαγές αυτές καθιστούν τον έφηβο λιγότερο ευάλωτο στις επιδράσεις του αλκοόλ και έτσι ο έφηβος χρειάζεται μεγαλύτερη ποσότητα αλκοόλ για να βιώσει </a:t>
            </a:r>
            <a:r>
              <a:rPr lang="el-GR" dirty="0" smtClean="0"/>
              <a:t>την «ικανοποίησή» που </a:t>
            </a:r>
            <a:r>
              <a:rPr lang="el-GR" dirty="0"/>
              <a:t>προσφέρει η ουσία αυτή. Επιπλέον, οι αλλαγές στην ευαισθησία στην </a:t>
            </a:r>
            <a:r>
              <a:rPr lang="el-GR" dirty="0" err="1"/>
              <a:t>δ</a:t>
            </a:r>
            <a:r>
              <a:rPr lang="el-GR" dirty="0" err="1" smtClean="0"/>
              <a:t>οπαμίνη</a:t>
            </a:r>
            <a:r>
              <a:rPr lang="el-GR" dirty="0" smtClean="0"/>
              <a:t> </a:t>
            </a:r>
            <a:r>
              <a:rPr lang="el-GR" dirty="0"/>
              <a:t>είναι πιθανό να καταστήσουν τον έφηβο περισσότερο ευαίσθητο στις επιδράσεις του στρες, οδηγώντας τον σε ακόμη μεγαλύτερη κατανάλωση </a:t>
            </a:r>
            <a:r>
              <a:rPr lang="el-GR" dirty="0" smtClean="0"/>
              <a:t>αλκοόλ.</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Ανάπτυξη του εγκεφάλου και σκέψη στην εφηβεία: προετοιμασία για την γνωστική ωρίμανση </a:t>
            </a:r>
            <a:r>
              <a:rPr lang="el-GR" sz="2800" b="0" dirty="0"/>
              <a:t>6</a:t>
            </a:r>
            <a:r>
              <a:rPr lang="el-GR" sz="2800" b="0" dirty="0" smtClean="0"/>
              <a:t>/6</a:t>
            </a:r>
            <a:endParaRPr lang="en-US" sz="2800" b="0" dirty="0"/>
          </a:p>
        </p:txBody>
      </p:sp>
    </p:spTree>
    <p:extLst>
      <p:ext uri="{BB962C8B-B14F-4D97-AF65-F5344CB8AC3E}">
        <p14:creationId xmlns:p14="http://schemas.microsoft.com/office/powerpoint/2010/main" val="1178835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7/15</a:t>
            </a:r>
            <a:endParaRPr lang="en-US" sz="2800" b="1" dirty="0"/>
          </a:p>
        </p:txBody>
      </p:sp>
      <p:sp>
        <p:nvSpPr>
          <p:cNvPr id="3" name="Θέση περιεχομένου 2"/>
          <p:cNvSpPr>
            <a:spLocks noGrp="1"/>
          </p:cNvSpPr>
          <p:nvPr>
            <p:ph idx="1"/>
          </p:nvPr>
        </p:nvSpPr>
        <p:spPr/>
        <p:txBody>
          <a:bodyPr>
            <a:noAutofit/>
          </a:bodyPr>
          <a:lstStyle/>
          <a:p>
            <a:r>
              <a:rPr lang="el-GR" dirty="0"/>
              <a:t>Πουλιά, όπως οι σπίνοι παρουσιάζουν έναν ιδιαίτερα ενδιαφέροντα διμορφισμό εγκεφάλου (δύο διαφορετικές μορφές) που συνδέεται με το τραγούδι. Τα αρσενικά κελαηδούν, τα θηλυκά όχι. Αυτή η φυλετική διαφορά είναι απ’ ευθείας σχετιζόμενη με το νευρικό κύκλωμα του κελαηδήματος που υπάρχει στα αρσενικά αλλά λείπει από τα θηλυκά. </a:t>
            </a:r>
            <a:endParaRPr lang="en-US" dirty="0"/>
          </a:p>
          <a:p>
            <a:r>
              <a:rPr lang="el-GR" dirty="0"/>
              <a:t>Ο </a:t>
            </a:r>
            <a:r>
              <a:rPr lang="en-US" dirty="0"/>
              <a:t>R Agate</a:t>
            </a:r>
            <a:r>
              <a:rPr lang="el-GR" dirty="0"/>
              <a:t> (2003) και οι συνεργάτες του μελέτησαν τον εγκέφαλο ενός σπάνιου είδους σπίνου (</a:t>
            </a:r>
            <a:r>
              <a:rPr lang="en-US" dirty="0"/>
              <a:t>zebra finch</a:t>
            </a:r>
            <a:r>
              <a:rPr lang="el-GR" dirty="0"/>
              <a:t>), ένα </a:t>
            </a:r>
            <a:r>
              <a:rPr lang="el-GR" dirty="0" err="1"/>
              <a:t>γυναικανδρόμορφο</a:t>
            </a:r>
            <a:r>
              <a:rPr lang="el-GR" dirty="0"/>
              <a:t> πουλί που εμφανίζει χαρακτηριστικά και των δύο φύλων.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647123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a:t>
            </a:r>
            <a:r>
              <a:rPr lang="en-US" sz="2000" dirty="0" smtClean="0"/>
              <a:t>11:</a:t>
            </a:r>
            <a:r>
              <a:rPr lang="el-GR" sz="2000" dirty="0"/>
              <a:t> Διμορφισμός του εγκεφάλου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dirty="0"/>
              <a:t>Ορμόνες και ανάπτυξη του εγκεφάλου</a:t>
            </a:r>
            <a:r>
              <a:rPr lang="en-US" sz="3500" dirty="0"/>
              <a:t> </a:t>
            </a:r>
            <a:r>
              <a:rPr lang="en-US" sz="3000" b="0" dirty="0" smtClean="0"/>
              <a:t>8/15</a:t>
            </a:r>
            <a:endParaRPr lang="en-US" sz="2800" b="1" dirty="0"/>
          </a:p>
        </p:txBody>
      </p:sp>
      <p:sp>
        <p:nvSpPr>
          <p:cNvPr id="3" name="Θέση περιεχομένου 2"/>
          <p:cNvSpPr>
            <a:spLocks noGrp="1"/>
          </p:cNvSpPr>
          <p:nvPr>
            <p:ph idx="1"/>
          </p:nvPr>
        </p:nvSpPr>
        <p:spPr/>
        <p:txBody>
          <a:bodyPr>
            <a:noAutofit/>
          </a:bodyPr>
          <a:lstStyle/>
          <a:p>
            <a:r>
              <a:rPr lang="el-GR" dirty="0" smtClean="0"/>
              <a:t>Η </a:t>
            </a:r>
            <a:r>
              <a:rPr lang="el-GR" dirty="0"/>
              <a:t>γενετική ανάλυση δείχνει ότι τα κύτταρα του μισού εγκεφάλου και σώματος είναι γενετικά θήλεα και του άλλου μισού </a:t>
            </a:r>
            <a:r>
              <a:rPr lang="el-GR" dirty="0" smtClean="0"/>
              <a:t>άρρενα.</a:t>
            </a:r>
          </a:p>
          <a:p>
            <a:r>
              <a:rPr lang="el-GR" dirty="0" smtClean="0"/>
              <a:t>Επειδή </a:t>
            </a:r>
            <a:r>
              <a:rPr lang="el-GR" dirty="0"/>
              <a:t>και τα δύο μισά του σώματος του πουλιού είχαν εκτεθεί στις ίδιες ορμόνες στο αίμα στην διάρκεια της προγεννητικής ανάπτυξης, η επίδραση των αρσενικών και θηλυκών γονιδίων στο κύκλωμα του </a:t>
            </a:r>
            <a:r>
              <a:rPr lang="el-GR" dirty="0" smtClean="0"/>
              <a:t>κελαηδ</a:t>
            </a:r>
            <a:r>
              <a:rPr lang="el-GR" dirty="0"/>
              <a:t>ή</a:t>
            </a:r>
            <a:r>
              <a:rPr lang="el-GR" dirty="0" smtClean="0"/>
              <a:t>ματος </a:t>
            </a:r>
            <a:r>
              <a:rPr lang="el-GR" dirty="0"/>
              <a:t>εξετάστηκαν ώστε να καθοριστεί πως τα γονίδια και οι ορμόνες </a:t>
            </a:r>
            <a:r>
              <a:rPr lang="el-GR" dirty="0" smtClean="0"/>
              <a:t>αλληλεπιδρούν.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572694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197</TotalTime>
  <Words>7758</Words>
  <Application>Microsoft Office PowerPoint</Application>
  <PresentationFormat>Προβολή στην οθόνη (4:3)</PresentationFormat>
  <Paragraphs>398</Paragraphs>
  <Slides>84</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84</vt:i4>
      </vt:variant>
    </vt:vector>
  </HeadingPairs>
  <TitlesOfParts>
    <vt:vector size="87" baseType="lpstr">
      <vt:lpstr>template</vt:lpstr>
      <vt:lpstr>1_OC_template_updated</vt:lpstr>
      <vt:lpstr>2_OC_template_updated</vt:lpstr>
      <vt:lpstr>Νευροφυσιολογία</vt:lpstr>
      <vt:lpstr>Ορμόνες και ανάπτυξη του εγκεφάλου 1/15</vt:lpstr>
      <vt:lpstr>Ορμόνες και ανάπτυξη του εγκεφάλου 2/15</vt:lpstr>
      <vt:lpstr>Ορμόνες και ανάπτυξη του εγκεφάλου 3/15</vt:lpstr>
      <vt:lpstr>Ορμόνες και ανάπτυξη του εγκεφάλου 4/15</vt:lpstr>
      <vt:lpstr>Ορμόνες και ανάπτυξη του εγκεφάλου 5/15</vt:lpstr>
      <vt:lpstr>Ορμόνες και ανάπτυξη του εγκεφάλου 6/15</vt:lpstr>
      <vt:lpstr>Ορμόνες και ανάπτυξη του εγκεφάλου 7/15</vt:lpstr>
      <vt:lpstr>Ορμόνες και ανάπτυξη του εγκεφάλου 8/15</vt:lpstr>
      <vt:lpstr>Ορμόνες και ανάπτυξη του εγκεφάλου 9/15</vt:lpstr>
      <vt:lpstr>Ορμόνες και ανάπτυξη του εγκεφάλου 10/15</vt:lpstr>
      <vt:lpstr>Ορμόνες και ανάπτυξη του εγκεφάλου 11/15</vt:lpstr>
      <vt:lpstr>Ορμόνες και ανάπτυξη του εγκεφάλου 12/15</vt:lpstr>
      <vt:lpstr>Ορμόνες και ανάπτυξη του εγκεφάλου 13/15</vt:lpstr>
      <vt:lpstr>Ορμόνες και ανάπτυξη του εγκεφάλου 14/15</vt:lpstr>
      <vt:lpstr>Ορμόνες και ανάπτυξη του εγκεφάλου 15/15</vt:lpstr>
      <vt:lpstr>Η οργανωσιακή υπόθεση 1/2</vt:lpstr>
      <vt:lpstr>Η οργανωσιακή υπόθεση 2/2</vt:lpstr>
      <vt:lpstr>Ανδρικός και θηλυκός εγκέφαλος 1/6</vt:lpstr>
      <vt:lpstr>Ανδρικός και θηλυκός εγκέφαλος 2/6</vt:lpstr>
      <vt:lpstr>Ανδρικός και θηλυκός εγκέφαλος 3/6</vt:lpstr>
      <vt:lpstr>Ανδρικός και θηλυκός εγκέφαλος 4/6</vt:lpstr>
      <vt:lpstr>Ανδρικός και θηλυκός εγκέφαλος 5/6</vt:lpstr>
      <vt:lpstr>Ανδρικός και θηλυκός εγκέφαλος 6/6</vt:lpstr>
      <vt:lpstr>Ο υποθάλαμος, τα αμύγδαλα και η σεξουαλική συμπεριφορά 1/4</vt:lpstr>
      <vt:lpstr>Ο υποθάλαμος, τα αμύγδαλα και η σεξουαλική συμπεριφορά 2/4</vt:lpstr>
      <vt:lpstr>Ο υποθάλαμος, τα αμύγδαλα και η σεξουαλική συμπεριφορά 3/4</vt:lpstr>
      <vt:lpstr>Ο υποθάλαμος, τα αμύγδαλα και η σεξουαλική συμπεριφορά 4/4</vt:lpstr>
      <vt:lpstr>Οιστρογονικός υποδοχέας</vt:lpstr>
      <vt:lpstr>Η κλασσική οργανωσιακή υπόθεση</vt:lpstr>
      <vt:lpstr>Φυλετικά διμορφικές δομές των θηλαστικών 1/8</vt:lpstr>
      <vt:lpstr>Φυλετικά διμορφικές δομές των θηλαστικών 2/8</vt:lpstr>
      <vt:lpstr>Φυλετικά διμορφικές δομές των θηλαστικών 3/8</vt:lpstr>
      <vt:lpstr>Φυλετικά διμορφικές δομές των θηλαστικών 4/8</vt:lpstr>
      <vt:lpstr>Φυλετικά διμορφικές δομές των θηλαστικών 5/8</vt:lpstr>
      <vt:lpstr>Φυλετικά διμορφικές δομές των θηλαστικών 6/8</vt:lpstr>
      <vt:lpstr>Φυλετικά διμορφικές δομές των θηλαστικών 7/8</vt:lpstr>
      <vt:lpstr>Φυλετικά διμορφικές δομές των θηλαστικών 8/8</vt:lpstr>
      <vt:lpstr>Εγκέφαλος και σεξουαλική συμπεριφορά 1/10</vt:lpstr>
      <vt:lpstr>Εγκέφαλος και σεξουαλική συμπεριφορά 2/10</vt:lpstr>
      <vt:lpstr>Εγκέφαλος και σεξουαλική συμπεριφορά 3/10</vt:lpstr>
      <vt:lpstr>Εγκέφαλος και σεξουαλική συμπεριφορά 4/10</vt:lpstr>
      <vt:lpstr>Εγκέφαλος και σεξουαλική συμπεριφορά 5/10</vt:lpstr>
      <vt:lpstr>Εγκέφαλος και σεξουαλική συμπεριφορά 6/10</vt:lpstr>
      <vt:lpstr>Εγκέφαλος και σεξουαλική συμπεριφορά 7/10</vt:lpstr>
      <vt:lpstr>Εγκέφαλος και σεξουαλική συμπεριφορά 8/10</vt:lpstr>
      <vt:lpstr>Εγκέφαλος και σεξουαλική συμπεριφορά 9/10</vt:lpstr>
      <vt:lpstr>Εγκέφαλος και σεξουαλική συμπεριφορά 10/10</vt:lpstr>
      <vt:lpstr>Θηλυκός και αρσενικός εγκέφαλος Δράσεις νευρομεταβιβαστών και ορμονών 1/7</vt:lpstr>
      <vt:lpstr>Θηλυκός και αρσενικός εγκέφαλος Δράσεις νευρομεταβιβαστών και ορμονών 2/7</vt:lpstr>
      <vt:lpstr>Θηλυκός και αρσενικός εγκέφαλος Δράσεις νευρομεταβιβαστών και ορμονών 3/7</vt:lpstr>
      <vt:lpstr>Θηλυκός και αρσενικός εγκέφαλος Δράσεις νευρομεταβιβαστών και ορμονών 4/7</vt:lpstr>
      <vt:lpstr>Θηλυκός και αρσενικός εγκέφαλος Δράσεις νευρομεταβιβαστών και ορμονών 5/7</vt:lpstr>
      <vt:lpstr>Θηλυκός και αρσενικός εγκέφαλος Δράσεις νευρομεταβιβαστών και ορμονών 6/7</vt:lpstr>
      <vt:lpstr>Θηλυκός και αρσενικός εγκέφαλος Δράσεις νευρομεταβιβαστών και ορμονών 7/7</vt:lpstr>
      <vt:lpstr>Οι περιοχές του εγκεφάλου που εμπλέκονται στην σεξουαλική λειτουργία 1/2</vt:lpstr>
      <vt:lpstr>Οι περιοχές του εγκεφάλου που εμπλέκονται στην σεξουαλική λειτουργία 2/2</vt:lpstr>
      <vt:lpstr>Ανάπτυξη της σεξουαλικής συμπεριφοράς 1/7 </vt:lpstr>
      <vt:lpstr>Ανάπτυξη της σεξουαλικής συμπεριφοράς 2/7 </vt:lpstr>
      <vt:lpstr>Ανάπτυξη της σεξουαλικής συμπεριφοράς 3/7 </vt:lpstr>
      <vt:lpstr>Ανάπτυξη της σεξουαλικής συμπεριφοράς 4/7 </vt:lpstr>
      <vt:lpstr>Ανάπτυξη της σεξουαλικής συμπεριφοράς 5/7 </vt:lpstr>
      <vt:lpstr>Ανάπτυξη της σεξουαλικής συμπεριφοράς 6/7 </vt:lpstr>
      <vt:lpstr>Ανάπτυξη της σεξουαλικής συμπεριφοράς 7/7 </vt:lpstr>
      <vt:lpstr>Νευρωνική ανάπτυξη συγκινησιακών μνημών 1/4</vt:lpstr>
      <vt:lpstr>Νευρωνική ανάπτυξη συγκινησιακών μνημών 2/4</vt:lpstr>
      <vt:lpstr>Νευρωνική ανάπτυξη συγκινησιακών μνημών 3/4</vt:lpstr>
      <vt:lpstr>Νευρωνική ανάπτυξη συγκινησιακών μνημών 4/4</vt:lpstr>
      <vt:lpstr>Περίληψη-Φυλετική διαφοροποίηση  του εγκεφάλου 1/3</vt:lpstr>
      <vt:lpstr>Περίληψη-Φυλετική διαφοροποίηση  του εγκεφάλου 2/3</vt:lpstr>
      <vt:lpstr>Περίληψη-Φυλετική διαφοροποίηση  του εγκεφάλου 3/3</vt:lpstr>
      <vt:lpstr>Ανάπτυξη του εγκεφάλου και σκέψη στην εφηβεία: προετοιμασία για την γνωστική ωρίμανση 1/6</vt:lpstr>
      <vt:lpstr>Ανάπτυξη του εγκεφάλου και σκέψη στην εφηβεία: προετοιμασία για την γνωστική ωρίμανση 2/6</vt:lpstr>
      <vt:lpstr>Ανάπτυξη του εγκεφάλου και σκέψη στην εφηβεία: προετοιμασία για την γνωστική ωρίμανση 3/6</vt:lpstr>
      <vt:lpstr>Ανάπτυξη του εγκεφάλου και σκέψη στην εφηβεία: προετοιμασία για την γνωστική ωρίμανση 4/6</vt:lpstr>
      <vt:lpstr>Ανάπτυξη του εγκεφάλου και σκέψη στην εφηβεία: προετοιμασία για την γνωστική ωρίμανση 5/6</vt:lpstr>
      <vt:lpstr>Ανάπτυξη του εγκεφάλου και σκέψη στην εφηβεία: προετοιμασία για την γνωστική ωρίμανση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41</cp:revision>
  <dcterms:created xsi:type="dcterms:W3CDTF">2015-08-04T09:34:51Z</dcterms:created>
  <dcterms:modified xsi:type="dcterms:W3CDTF">2015-09-03T11:17:18Z</dcterms:modified>
</cp:coreProperties>
</file>