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  <p:sldMasterId id="2147483729" r:id="rId5"/>
  </p:sldMasterIdLst>
  <p:notesMasterIdLst>
    <p:notesMasterId r:id="rId42"/>
  </p:notesMasterIdLst>
  <p:handoutMasterIdLst>
    <p:handoutMasterId r:id="rId43"/>
  </p:handoutMasterIdLst>
  <p:sldIdLst>
    <p:sldId id="29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7" r:id="rId35"/>
    <p:sldId id="262" r:id="rId36"/>
    <p:sldId id="264" r:id="rId37"/>
    <p:sldId id="298" r:id="rId38"/>
    <p:sldId id="299" r:id="rId39"/>
    <p:sldId id="266" r:id="rId40"/>
    <p:sldId id="296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F9B15-1206-48BF-B3C0-6423D21A1445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5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4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0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6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6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2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80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2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4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2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3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4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0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6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17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9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6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5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8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5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9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1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2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2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4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40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1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3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7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1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5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2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2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0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0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1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6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2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0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Βελτιστοποίηση Ενεργειακών Συστημάτων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Eργαστήριο Matlab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4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Συστήματα Γραμμικών Εξισώσεων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Δ. Μητσούδης, Π. Πρεντάκης 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Τμήμα </a:t>
            </a:r>
            <a:r>
              <a:rPr lang="el-GR" sz="2800" dirty="0"/>
              <a:t>Μηχανικών Ενεργειακής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5420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Συστήματα Γραμμικών Εξισώσεων </a:t>
            </a:r>
            <a:r>
              <a:rPr lang="en-US" dirty="0"/>
              <a:t/>
            </a:r>
            <a:br>
              <a:rPr lang="en-US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8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9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4800"/>
                  </a:spcBef>
                  <a:buFont typeface="Wingdings" panose="05000000000000000000" pitchFamily="2" charset="2"/>
                  <a:buChar char="Ø"/>
                </a:pPr>
                <a:r>
                  <a:rPr lang="el-GR" sz="2400" dirty="0"/>
                  <a:t>Έτσι το σύστημα εκφράζεται με την εξίσωση: 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400" dirty="0" smtClean="0"/>
              </a:p>
              <a:p>
                <a:pPr>
                  <a:spcBef>
                    <a:spcPts val="4800"/>
                  </a:spcBef>
                  <a:buFont typeface="Wingdings" panose="05000000000000000000" pitchFamily="2" charset="2"/>
                  <a:buChar char="Ø"/>
                </a:pPr>
                <a:r>
                  <a:rPr lang="el-GR" sz="2400" dirty="0" smtClean="0"/>
                  <a:t>Όπου</a:t>
                </a:r>
                <a:r>
                  <a:rPr lang="el-GR" sz="2400" dirty="0"/>
                  <a:t>: </a:t>
                </a:r>
              </a:p>
              <a:p>
                <a:pPr lvl="1">
                  <a:spcBef>
                    <a:spcPts val="3000"/>
                  </a:spcBef>
                  <a:buFont typeface="Arial" panose="020B0604020202020204" pitchFamily="34" charset="0"/>
                  <a:buChar char="•"/>
                </a:pPr>
                <a:r>
                  <a:rPr lang="el-GR" sz="2200" dirty="0"/>
                  <a:t>Α ένας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𝑛𝑥𝑚</m:t>
                    </m:r>
                  </m:oMath>
                </a14:m>
                <a:r>
                  <a:rPr lang="el-GR" sz="2200" dirty="0"/>
                  <a:t> πίνακας </a:t>
                </a:r>
              </a:p>
              <a:p>
                <a:pPr lvl="1">
                  <a:spcBef>
                    <a:spcPts val="3000"/>
                  </a:spcBef>
                  <a:buFont typeface="Arial" panose="020B0604020202020204" pitchFamily="34" charset="0"/>
                  <a:buChar char="•"/>
                </a:pPr>
                <a:r>
                  <a:rPr lang="el-GR" sz="2200" dirty="0"/>
                  <a:t>x ένα είναι διάνυσμα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l-GR" sz="2200" dirty="0"/>
              </a:p>
              <a:p>
                <a:pPr lvl="1">
                  <a:spcBef>
                    <a:spcPts val="3000"/>
                  </a:spcBef>
                  <a:buFont typeface="Arial" panose="020B0604020202020204" pitchFamily="34" charset="0"/>
                  <a:buChar char="•"/>
                </a:pPr>
                <a:r>
                  <a:rPr lang="el-GR" sz="2200" dirty="0"/>
                  <a:t>b ένα διάνυσμα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𝑛𝑥</m:t>
                    </m:r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l-GR" sz="22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Συστήματα Γραμμικών Εξισώσεων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9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9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/>
              <a:t>Για την επίλυση του συστήματος παρουσιάζονται στη συνέχεια 3 τρόποι: </a:t>
            </a:r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Μέθοδος </a:t>
            </a:r>
            <a:r>
              <a:rPr lang="el-GR" sz="2200" dirty="0" smtClean="0"/>
              <a:t>Cramer</a:t>
            </a:r>
            <a:r>
              <a:rPr lang="en-US" sz="2200" dirty="0" smtClean="0"/>
              <a:t>,</a:t>
            </a:r>
            <a:r>
              <a:rPr lang="el-GR" sz="2200" dirty="0" smtClean="0"/>
              <a:t> </a:t>
            </a:r>
            <a:endParaRPr lang="el-GR" sz="2200" dirty="0"/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Μέθοδος </a:t>
            </a:r>
            <a:r>
              <a:rPr lang="el-GR" sz="2200" dirty="0" smtClean="0"/>
              <a:t>Αντίστροφου</a:t>
            </a:r>
            <a:r>
              <a:rPr lang="en-US" sz="2200" dirty="0" smtClean="0"/>
              <a:t>,</a:t>
            </a:r>
            <a:endParaRPr lang="el-GR" sz="2200" dirty="0"/>
          </a:p>
          <a:p>
            <a:pPr lvl="1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Μέθοδος </a:t>
            </a:r>
            <a:r>
              <a:rPr lang="el-GR" sz="2200" dirty="0" smtClean="0"/>
              <a:t>Gauss</a:t>
            </a:r>
            <a:r>
              <a:rPr lang="en-US" sz="2200" dirty="0" smtClean="0"/>
              <a:t>.</a:t>
            </a:r>
            <a:endParaRPr lang="el-GR" sz="22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Παράδειγμα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Να λυθεί το σύστημα: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1988840"/>
                <a:ext cx="6336704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88840"/>
                <a:ext cx="6336704" cy="12714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/>
          <a:lstStyle/>
          <a:p>
            <a:r>
              <a:rPr lang="el-GR" sz="2400" dirty="0"/>
              <a:t>Να λυθεί το σύστημα: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844824"/>
                <a:ext cx="3528392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44824"/>
                <a:ext cx="3528392" cy="12714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7544" y="3440298"/>
            <a:ext cx="30243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</a:rPr>
              <a:t>Ορίζουμε τα </a:t>
            </a:r>
            <a:r>
              <a:rPr lang="en-US" sz="2400" dirty="0">
                <a:solidFill>
                  <a:prstClr val="black"/>
                </a:solidFill>
              </a:rPr>
              <a:t>A, b </a:t>
            </a:r>
          </a:p>
          <a:p>
            <a:pPr fontAlgn="auto"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Picture 2" title="Παράδειγμ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34607"/>
            <a:ext cx="3781425" cy="4461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Ορθογώνιο 8"/>
          <p:cNvSpPr/>
          <p:nvPr/>
        </p:nvSpPr>
        <p:spPr>
          <a:xfrm>
            <a:off x="5139693" y="1726266"/>
            <a:ext cx="30780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&gt;&gt; Α = [1 2 3; 2 3 4; 4 2 5]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A =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1     2     3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2     3     4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4     2     5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&gt;&gt; b = [4; 5; 1]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b =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4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5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>
                <a:solidFill>
                  <a:prstClr val="black"/>
                </a:solidFill>
                <a:latin typeface="Calibri"/>
              </a:rPr>
              <a:t>     1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</a:t>
            </a:r>
            <a:r>
              <a:rPr lang="el-GR" sz="4400" dirty="0" smtClean="0"/>
              <a:t>Cramer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800200"/>
          </a:xfrm>
        </p:spPr>
        <p:txBody>
          <a:bodyPr>
            <a:normAutofit/>
          </a:bodyPr>
          <a:lstStyle/>
          <a:p>
            <a:r>
              <a:rPr lang="el-GR" sz="2800" dirty="0"/>
              <a:t>Η μέθοδος Cramer εφαρμόζεται σε τετραγωνικούς πίνακες </a:t>
            </a:r>
            <a:r>
              <a:rPr lang="el-GR" sz="2800" b="1" dirty="0"/>
              <a:t>A </a:t>
            </a:r>
            <a:r>
              <a:rPr lang="el-GR" sz="2800" dirty="0"/>
              <a:t>με ορίζουσα συντελεστών διαφορετικής του μηδενός.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</a:t>
            </a:r>
            <a:r>
              <a:rPr lang="el-GR" sz="4400" dirty="0" smtClean="0"/>
              <a:t>Cramer</a:t>
            </a:r>
            <a:br>
              <a:rPr lang="el-GR" sz="4400" dirty="0" smtClean="0"/>
            </a:br>
            <a:r>
              <a:rPr lang="el-GR" sz="3600" b="0" dirty="0" smtClean="0"/>
              <a:t>(2 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618856" cy="504056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Η μέθοδος Cramer εφαρμόζεται σε τετραγωνικούς πίνακες A με ορίζουσα συντελεστών διαφορετικής του μηδενός</a:t>
            </a:r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800000"/>
                </a:solidFill>
              </a:rPr>
              <a:t>det(A): </a:t>
            </a:r>
            <a:r>
              <a:rPr lang="el-GR" sz="2400" b="1" dirty="0"/>
              <a:t>υπολογισμός της ορίζουσας</a:t>
            </a:r>
          </a:p>
          <a:p>
            <a:endParaRPr lang="el-GR" dirty="0"/>
          </a:p>
        </p:txBody>
      </p:sp>
      <p:pic>
        <p:nvPicPr>
          <p:cNvPr id="5" name="Picture 2" title="Λύση με τη μέθοδο Cr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37920"/>
            <a:ext cx="3781425" cy="507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6 - TextBox"/>
          <p:cNvSpPr txBox="1"/>
          <p:nvPr/>
        </p:nvSpPr>
        <p:spPr>
          <a:xfrm>
            <a:off x="5332869" y="1700808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det(A)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Cramer</a:t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64815"/>
            <a:ext cx="4546848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Η μέθοδος Cramer εφαρμόζεται σε τετραγωνικούς πίνακες A με ορίζουσα συντελεστών διαφορετικής του μηδενός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00000"/>
                </a:solidFill>
              </a:rPr>
              <a:t>det(A): </a:t>
            </a:r>
            <a:r>
              <a:rPr lang="el-GR" sz="2400" dirty="0"/>
              <a:t>υπολογισμός της ορίζουσας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l-GR" sz="2400" b="1" dirty="0"/>
              <a:t>έλεγχος αν η ορίζουσα είναι </a:t>
            </a:r>
            <a:r>
              <a:rPr lang="el-GR" sz="2400" b="1" dirty="0" smtClean="0"/>
              <a:t>≠0</a:t>
            </a:r>
            <a:r>
              <a:rPr lang="el-GR" sz="2400" b="1" dirty="0"/>
              <a:t>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Εδώ είναι και έτσι συνεχίζουμε στον υπολογισμό των υποοριζουσών</a:t>
            </a:r>
          </a:p>
          <a:p>
            <a:endParaRPr lang="el-GR" sz="2400" dirty="0"/>
          </a:p>
        </p:txBody>
      </p:sp>
      <p:pic>
        <p:nvPicPr>
          <p:cNvPr id="5" name="Picture 2" title="Λύση με τη μέθοδο Cr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941" y="1264815"/>
            <a:ext cx="3467487" cy="4649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6 - TextBox"/>
          <p:cNvSpPr txBox="1"/>
          <p:nvPr/>
        </p:nvSpPr>
        <p:spPr>
          <a:xfrm>
            <a:off x="5508104" y="170080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det(A)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Cramer</a:t>
            </a:r>
            <a:br>
              <a:rPr lang="el-GR" sz="4400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81611"/>
            <a:ext cx="4834880" cy="5040560"/>
          </a:xfrm>
        </p:spPr>
        <p:txBody>
          <a:bodyPr/>
          <a:lstStyle/>
          <a:p>
            <a:r>
              <a:rPr lang="el-GR" sz="2400" dirty="0"/>
              <a:t>Πάρε ένα αντίγραφο D1 του πίνακα Α (να μην εμφανιστεί το αποτέλεσμα)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Picture 2" title="Λύση με τη μέθοδο Cr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340" y="1279367"/>
            <a:ext cx="3653173" cy="4898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5508104" y="1628800"/>
            <a:ext cx="2567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det(A)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D1 = A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;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Cramer</a:t>
            </a:r>
            <a:br>
              <a:rPr lang="el-GR" sz="4400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504056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Πάρε ένα αντίγραφο D1 του πίνακα Α (να μην εμφανιστεί το αποτέλεσμα)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Άλλαξε την </a:t>
            </a:r>
            <a:r>
              <a:rPr lang="el-GR" sz="2400" dirty="0" smtClean="0"/>
              <a:t>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 </a:t>
            </a:r>
            <a:r>
              <a:rPr lang="el-GR" sz="2400" dirty="0"/>
              <a:t>στήλη του πίνακα Α με την στήλη των σταθερών όρων (b)</a:t>
            </a:r>
          </a:p>
          <a:p>
            <a:endParaRPr lang="el-GR" dirty="0"/>
          </a:p>
        </p:txBody>
      </p:sp>
      <p:pic>
        <p:nvPicPr>
          <p:cNvPr id="6" name="Picture 2" title="Λύση με τη μέθοδο Cr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78349"/>
            <a:ext cx="3609058" cy="4839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5561013" y="1556792"/>
            <a:ext cx="2927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det(A)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D1 = A;  D1(:, 1) = b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D1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4     2     3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5     3     4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Cramer</a:t>
            </a:r>
            <a:br>
              <a:rPr lang="el-GR" sz="4400" dirty="0"/>
            </a:br>
            <a:r>
              <a:rPr lang="el-GR" sz="3600" b="0" dirty="0" smtClean="0"/>
              <a:t>(6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27984" y="1286946"/>
            <a:ext cx="4546848" cy="377059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Πάρε ένα αντίγραφο D1 του πίνακα Α (να μην εμφανιστεί το αποτέλεσμα)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Άλλαξε την </a:t>
            </a:r>
            <a:r>
              <a:rPr lang="el-GR" sz="2400" dirty="0" smtClean="0"/>
              <a:t>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 </a:t>
            </a:r>
            <a:r>
              <a:rPr lang="el-GR" sz="2400" dirty="0"/>
              <a:t>στήλη του πίνακα Α με την στήλη των σταθερών όρων (b)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Κάνε τα ανάλογα για τους D2 και D3</a:t>
            </a:r>
          </a:p>
          <a:p>
            <a:endParaRPr lang="el-GR" dirty="0"/>
          </a:p>
        </p:txBody>
      </p:sp>
      <p:pic>
        <p:nvPicPr>
          <p:cNvPr id="5" name="Picture 2" title="Λύση με τη μέθοδο Cra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997449" cy="5360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6 - TextBox"/>
          <p:cNvSpPr txBox="1"/>
          <p:nvPr/>
        </p:nvSpPr>
        <p:spPr>
          <a:xfrm>
            <a:off x="539936" y="1560086"/>
            <a:ext cx="3276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D1 = A;  D1(:, 1) = b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D1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4     2     3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5     3     4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D2 = A;  D2(:, 2) = b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D2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1     4     3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2     5     4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4     1     5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D3 = A; D3(:, 3) = b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D3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2     3     5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4     2     1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l-GR" dirty="0" smtClean="0"/>
              <a:t>Περιεχόμενα</a:t>
            </a:r>
            <a:endParaRPr lang="tr-T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800" dirty="0" smtClean="0"/>
              <a:t>Γενικά για τα συστήματα γραμμικών εξισώσεων,</a:t>
            </a:r>
          </a:p>
          <a:p>
            <a:pPr>
              <a:spcBef>
                <a:spcPts val="1200"/>
              </a:spcBef>
            </a:pPr>
            <a:r>
              <a:rPr lang="el-GR" sz="2800" dirty="0" smtClean="0"/>
              <a:t>Μετασχηματισμός σε εξίσωση διανυσμάτων,</a:t>
            </a:r>
          </a:p>
          <a:p>
            <a:pPr>
              <a:spcBef>
                <a:spcPts val="1200"/>
              </a:spcBef>
            </a:pPr>
            <a:r>
              <a:rPr lang="el-GR" sz="2800" dirty="0" smtClean="0"/>
              <a:t>Λύση με τη μέθοδο Cramer</a:t>
            </a:r>
            <a:r>
              <a:rPr lang="el-GR" sz="2800" dirty="0"/>
              <a:t>,</a:t>
            </a:r>
            <a:endParaRPr lang="el-GR" sz="2800" dirty="0" smtClean="0"/>
          </a:p>
          <a:p>
            <a:pPr>
              <a:spcBef>
                <a:spcPts val="1200"/>
              </a:spcBef>
            </a:pPr>
            <a:r>
              <a:rPr lang="el-GR" sz="2800" dirty="0" smtClean="0"/>
              <a:t>Λύση με τη μέθοδο Αντίστροφου,</a:t>
            </a:r>
          </a:p>
          <a:p>
            <a:pPr>
              <a:spcBef>
                <a:spcPts val="1200"/>
              </a:spcBef>
            </a:pPr>
            <a:r>
              <a:rPr lang="el-GR" sz="2800" dirty="0" smtClean="0"/>
              <a:t>Λύση με τη μέθοδο </a:t>
            </a:r>
            <a:r>
              <a:rPr lang="en-GB" sz="2800" dirty="0" smtClean="0"/>
              <a:t>Gauss</a:t>
            </a:r>
            <a:r>
              <a:rPr lang="el-GR" sz="2800" dirty="0" smtClean="0"/>
              <a:t>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7"/>
    </mc:Choice>
    <mc:Fallback xmlns="">
      <p:transition spd="slow" advTm="2631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Cramer</a:t>
            </a:r>
            <a:br>
              <a:rPr lang="el-GR" sz="4400" dirty="0"/>
            </a:br>
            <a:r>
              <a:rPr lang="el-GR" sz="3600" b="0" dirty="0" smtClean="0"/>
              <a:t>(7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 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762872" cy="1656184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Υπολόγισε την λύση του </a:t>
            </a:r>
            <a:r>
              <a:rPr lang="el-GR" sz="2400" dirty="0" smtClean="0"/>
              <a:t>συστήματος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Θυμίζουμε: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3024336"/>
                <a:ext cx="3744416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24336"/>
                <a:ext cx="3744416" cy="9142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title="Λύση με τη μέθοδο Cra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485" y="1285558"/>
            <a:ext cx="3781425" cy="507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5136897" y="1648698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x = [det(D1); det(D2); det(D3)]/det(A)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x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-1.4000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1.8000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0.6000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6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</a:t>
            </a:r>
            <a:r>
              <a:rPr lang="el-GR" sz="4400" dirty="0" smtClean="0"/>
              <a:t>Αντίστροφου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600" b="0" dirty="0" smtClean="0"/>
              <a:t>(1 </a:t>
            </a:r>
            <a:r>
              <a:rPr lang="el-GR" sz="3600" b="0" dirty="0" smtClean="0"/>
              <a:t>από 4)</a:t>
            </a:r>
            <a:endParaRPr lang="el-GR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l-GR" sz="2400" dirty="0"/>
                  <a:t>Η μέθοδος αντιστρόφου πίνακα εφαρμόζεται σε τετραγωνικούς πίνακες </a:t>
                </a:r>
                <a:r>
                  <a:rPr lang="en-US" sz="2400" b="1" dirty="0"/>
                  <a:t>A</a:t>
                </a:r>
                <a:r>
                  <a:rPr lang="el-GR" sz="2400" dirty="0"/>
                  <a:t> με ορίζουσα συντελεστών διάφορης του μηδενός </a:t>
                </a:r>
              </a:p>
              <a:p>
                <a:pPr>
                  <a:lnSpc>
                    <a:spcPct val="150000"/>
                  </a:lnSpc>
                  <a:spcBef>
                    <a:spcPts val="1800"/>
                  </a:spcBef>
                </a:pPr>
                <a:r>
                  <a:rPr lang="el-GR" sz="2400" dirty="0"/>
                  <a:t>Τότε: </a:t>
                </a:r>
                <a:r>
                  <a:rPr lang="el-GR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l-GR" sz="2400" b="1" i="1" baseline="30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b="1" i="1" baseline="30000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l-GR" sz="24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Αντίστροφου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4474840" cy="5040560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l-GR" sz="2400" dirty="0"/>
                  <a:t>Η μέθοδος αντιστρόφου πίνακα εφαρμόζεται σε τετραγωνικούς πίνακες A με ορίζουσα συντελεστών διάφορης του μηδενός </a:t>
                </a:r>
              </a:p>
              <a:p>
                <a:pPr>
                  <a:spcBef>
                    <a:spcPts val="1200"/>
                  </a:spcBef>
                </a:pPr>
                <a:r>
                  <a:rPr lang="el-GR" sz="2400" dirty="0" smtClean="0"/>
                  <a:t>Τότε: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GR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l-GR" sz="2400" b="1" i="1" baseline="30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b="1" i="1" baseline="30000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l-GR" sz="2400" b="1" dirty="0"/>
              </a:p>
              <a:p>
                <a:pPr>
                  <a:spcBef>
                    <a:spcPts val="1200"/>
                  </a:spcBef>
                </a:pPr>
                <a:r>
                  <a:rPr lang="el-GR" sz="2400" b="1" dirty="0" smtClean="0"/>
                  <a:t>Εδώ </a:t>
                </a:r>
                <a:r>
                  <a:rPr lang="el-GR" sz="2400" b="1" dirty="0"/>
                  <a:t>η ορίζουσα γνωρίζουμε ότι είναι διάφορη του 0</a:t>
                </a:r>
              </a:p>
              <a:p>
                <a:pPr>
                  <a:spcBef>
                    <a:spcPts val="1200"/>
                  </a:spcBef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4474840" cy="5040560"/>
              </a:xfrm>
              <a:blipFill rotWithShape="0">
                <a:blip r:embed="rId2"/>
                <a:stretch>
                  <a:fillRect l="-177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title="Λύση με τη μέθοδο Αντίστροφο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997" y="1196752"/>
            <a:ext cx="3651484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6 - TextBox"/>
          <p:cNvSpPr txBox="1"/>
          <p:nvPr/>
        </p:nvSpPr>
        <p:spPr>
          <a:xfrm>
            <a:off x="5522105" y="1628800"/>
            <a:ext cx="3123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det(A)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Αντίστροφου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3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4978896" cy="5040560"/>
              </a:xfrm>
            </p:spPr>
            <p:txBody>
              <a:bodyPr/>
              <a:lstStyle/>
              <a:p>
                <a:pPr>
                  <a:spcBef>
                    <a:spcPts val="2400"/>
                  </a:spcBef>
                </a:pPr>
                <a:r>
                  <a:rPr lang="el-GR" sz="2400" dirty="0"/>
                  <a:t>Η μέθοδος αντιστρόφου πίνακα εφαρμόζεται σε τετραγωνικούς πίνακες </a:t>
                </a:r>
                <a:r>
                  <a:rPr lang="en-US" sz="2400" b="1" dirty="0"/>
                  <a:t>A</a:t>
                </a:r>
                <a:r>
                  <a:rPr lang="el-GR" sz="2400" dirty="0"/>
                  <a:t> με ορίζουσα συντελεστών διάφορης του μηδενός </a:t>
                </a:r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Τότε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l-GR" sz="2400" b="1" i="1" baseline="30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b="1" i="1" baseline="30000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l-GR" sz="2400" b="1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Εδώ η ορίζουσα γνωρίζουμε ότι είναι διάφορη του 0</a:t>
                </a:r>
              </a:p>
              <a:p>
                <a:pPr>
                  <a:spcBef>
                    <a:spcPts val="2400"/>
                  </a:spcBef>
                </a:pPr>
                <a:r>
                  <a:rPr lang="fr-FR" sz="2400" b="1" dirty="0">
                    <a:solidFill>
                      <a:srgbClr val="800000"/>
                    </a:solidFill>
                  </a:rPr>
                  <a:t>inv(A)</a:t>
                </a:r>
                <a:r>
                  <a:rPr lang="el-GR" sz="2400" b="1" dirty="0">
                    <a:solidFill>
                      <a:srgbClr val="800000"/>
                    </a:solidFill>
                  </a:rPr>
                  <a:t>:</a:t>
                </a:r>
                <a:r>
                  <a:rPr lang="el-GR" sz="2400" b="1" dirty="0"/>
                  <a:t> υπολογισμός του αντίστροφου πίνακα του Α</a:t>
                </a:r>
              </a:p>
              <a:p>
                <a:pPr>
                  <a:spcBef>
                    <a:spcPts val="2400"/>
                  </a:spcBef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4978896" cy="5040560"/>
              </a:xfrm>
              <a:blipFill rotWithShape="0">
                <a:blip r:embed="rId2"/>
                <a:stretch>
                  <a:fillRect l="-1591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title="Λύση με τη μέθοδο Αντίστροφο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85558"/>
            <a:ext cx="3781425" cy="5070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6 - TextBox"/>
          <p:cNvSpPr txBox="1"/>
          <p:nvPr/>
        </p:nvSpPr>
        <p:spPr>
          <a:xfrm>
            <a:off x="5372472" y="1666558"/>
            <a:ext cx="327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det(A)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A_inv = inv(A)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A_inv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-1.4000    0.8000    0.2000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-1.2000    1.4000   -0.4000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1.6000   -1.2000    0.2000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Αντίστροφου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0" dirty="0" smtClean="0"/>
              <a:t>(</a:t>
            </a:r>
            <a:r>
              <a:rPr lang="el-GR" sz="3600" b="0" dirty="0" smtClean="0"/>
              <a:t>4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140932" y="1196752"/>
                <a:ext cx="4824536" cy="5040560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l-GR" sz="2400" dirty="0"/>
                  <a:t>Η μέθοδος αντιστρόφου πίνακα εφαρμόζεται σε τετραγωνικούς πίνακες </a:t>
                </a:r>
                <a:r>
                  <a:rPr lang="en-US" sz="2400" b="1" dirty="0"/>
                  <a:t>A</a:t>
                </a:r>
                <a:r>
                  <a:rPr lang="el-GR" sz="2400" dirty="0"/>
                  <a:t> με ορίζουσα συντελεστών διάφορης του μηδενός </a:t>
                </a:r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Τότε: </a:t>
                </a:r>
                <a:r>
                  <a:rPr lang="el-GR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l-GR" sz="2400" b="1" i="1" baseline="30000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b="1" i="1" baseline="30000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l-GR" sz="24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l-GR" sz="2400" b="1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Εδώ η ορίζουσα γνωρίζουμε ότι είναι διάφορη του 0</a:t>
                </a:r>
              </a:p>
              <a:p>
                <a:pPr>
                  <a:spcBef>
                    <a:spcPts val="1800"/>
                  </a:spcBef>
                </a:pPr>
                <a:r>
                  <a:rPr lang="fr-FR" sz="2400" dirty="0"/>
                  <a:t>inv(A)</a:t>
                </a:r>
                <a:r>
                  <a:rPr lang="el-GR" sz="2400" dirty="0"/>
                  <a:t>: υπολογισμός του αντίστροφου πίνακα του Α</a:t>
                </a:r>
              </a:p>
              <a:p>
                <a:pPr>
                  <a:spcBef>
                    <a:spcPts val="1800"/>
                  </a:spcBef>
                </a:pPr>
                <a:r>
                  <a:rPr lang="el-GR" sz="2400" b="1" dirty="0"/>
                  <a:t>Υπολογισμός της λύσης του συστήματος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40932" y="1196752"/>
                <a:ext cx="4824536" cy="5040560"/>
              </a:xfrm>
              <a:blipFill rotWithShape="0">
                <a:blip r:embed="rId3"/>
                <a:stretch>
                  <a:fillRect l="-1641" t="-1693" b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title="Λύση με τη μέθοδο Αντίστροφο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22" y="1159373"/>
            <a:ext cx="4027371" cy="54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6 - TextBox"/>
          <p:cNvSpPr txBox="1"/>
          <p:nvPr/>
        </p:nvSpPr>
        <p:spPr>
          <a:xfrm>
            <a:off x="407955" y="1469775"/>
            <a:ext cx="3276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det(A)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A_inv = inv(A)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A_inv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-1.4000    0.8000    0.2000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-1.2000    1.4000   -0.4000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1.6000   -1.2000    0.2000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x = A_inv*b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x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-1.4000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1.8000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0.6000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</a:t>
            </a:r>
            <a:r>
              <a:rPr lang="el-GR" sz="4400" dirty="0" smtClean="0"/>
              <a:t>Gauss</a:t>
            </a:r>
            <a:br>
              <a:rPr lang="el-GR" sz="4400" dirty="0" smtClean="0"/>
            </a:br>
            <a:r>
              <a:rPr lang="el-GR" sz="3600" b="0" dirty="0" smtClean="0"/>
              <a:t>(1 από 5)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00"/>
              </a:spcBef>
              <a:buFont typeface="Wingdings" panose="05000000000000000000" pitchFamily="2" charset="2"/>
              <a:buChar char="Ø"/>
            </a:pPr>
            <a:r>
              <a:rPr lang="el-GR" sz="2400" dirty="0"/>
              <a:t>Με τη μέθοδο Gauss to ΜΑΤLAB παράγει πάντοτε λύση 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ακόμη και αν ο </a:t>
            </a:r>
            <a:r>
              <a:rPr lang="el-GR" sz="2200" b="1" dirty="0"/>
              <a:t>A </a:t>
            </a:r>
            <a:r>
              <a:rPr lang="el-GR" sz="2200" dirty="0"/>
              <a:t>δεν είναι </a:t>
            </a:r>
            <a:r>
              <a:rPr lang="el-GR" sz="2200" dirty="0" smtClean="0"/>
              <a:t>τετραγωνικός, 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Ή η ορίζουσά του είναι </a:t>
            </a:r>
            <a:r>
              <a:rPr lang="el-GR" sz="2200" dirty="0" smtClean="0"/>
              <a:t>μηδέν, </a:t>
            </a:r>
            <a:endParaRPr lang="el-GR" sz="22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200" dirty="0"/>
              <a:t>Λύση προσεγγιστική και όχι ακριβής (ελαχιστοποιεί κάποιο τετραγωνικό σφάλμα, γι’ αυτό και ονομάζεται μέθοδος ελαχίστων τετραγώνων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spcBef>
                <a:spcPts val="4800"/>
              </a:spcBef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800000"/>
                </a:solidFill>
              </a:rPr>
              <a:t>Για το λόγο αυτό θέλει προσοχή!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Gauss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28800"/>
            <a:ext cx="4618856" cy="244827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Από την αρχική εξίσωση: Αx=b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Απαλοιφή κατά Gauss</a:t>
            </a:r>
          </a:p>
          <a:p>
            <a:endParaRPr lang="el-GR" dirty="0"/>
          </a:p>
        </p:txBody>
      </p:sp>
      <p:pic>
        <p:nvPicPr>
          <p:cNvPr id="5" name="Picture 2" title="Λύση με τη μέθοδο Gau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000" y="1332000"/>
            <a:ext cx="3751213" cy="503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6 - TextBox"/>
          <p:cNvSpPr txBox="1"/>
          <p:nvPr/>
        </p:nvSpPr>
        <p:spPr>
          <a:xfrm>
            <a:off x="5436096" y="1686112"/>
            <a:ext cx="3106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x = A\b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x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-1.4000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1.8000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0.6000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Gauss</a:t>
            </a:r>
            <a:br>
              <a:rPr lang="el-GR" sz="4400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258816" cy="504056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Από την αρχική εξίσωση: </a:t>
            </a:r>
            <a:r>
              <a:rPr lang="el-GR" sz="2400" b="1" dirty="0"/>
              <a:t>Αx=b</a:t>
            </a:r>
          </a:p>
          <a:p>
            <a:pPr>
              <a:spcBef>
                <a:spcPts val="2400"/>
              </a:spcBef>
            </a:pPr>
            <a:r>
              <a:rPr lang="el-GR" sz="2400" dirty="0"/>
              <a:t>Απαλοιφή κατά Gauss</a:t>
            </a:r>
          </a:p>
          <a:p>
            <a:pPr>
              <a:spcBef>
                <a:spcPts val="2400"/>
              </a:spcBef>
            </a:pPr>
            <a:r>
              <a:rPr lang="el-GR" sz="2400" b="1" dirty="0"/>
              <a:t>Έλεγχος αν η λύση είναι ακριβής</a:t>
            </a:r>
          </a:p>
          <a:p>
            <a:endParaRPr lang="el-GR" dirty="0"/>
          </a:p>
        </p:txBody>
      </p:sp>
      <p:pic>
        <p:nvPicPr>
          <p:cNvPr id="5" name="Picture 2" title="Λύση με τη μέθοδο Gau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000" y="1332000"/>
            <a:ext cx="3674349" cy="4927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6 - TextBox"/>
          <p:cNvSpPr txBox="1"/>
          <p:nvPr/>
        </p:nvSpPr>
        <p:spPr>
          <a:xfrm>
            <a:off x="5467281" y="1918166"/>
            <a:ext cx="3276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x = A\b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x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-1.4000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1.8000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0.6000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A*x 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4.0000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5.0000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1.0000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Gauss</a:t>
            </a:r>
            <a:br>
              <a:rPr lang="el-GR" sz="4400" dirty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834880" cy="504056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l-GR" sz="2400" dirty="0"/>
              <a:t>Από την αρχική εξίσωση: </a:t>
            </a:r>
            <a:r>
              <a:rPr lang="el-GR" sz="2400" b="1" dirty="0"/>
              <a:t>Α</a:t>
            </a:r>
            <a:r>
              <a:rPr lang="en-US" sz="2400" b="1" dirty="0"/>
              <a:t>x=b</a:t>
            </a:r>
          </a:p>
          <a:p>
            <a:pPr>
              <a:spcBef>
                <a:spcPts val="3000"/>
              </a:spcBef>
            </a:pPr>
            <a:r>
              <a:rPr lang="fr-FR" sz="2400" dirty="0"/>
              <a:t>Απαλοιφή κατά Gauss</a:t>
            </a:r>
          </a:p>
          <a:p>
            <a:pPr>
              <a:spcBef>
                <a:spcPts val="3000"/>
              </a:spcBef>
            </a:pPr>
            <a:r>
              <a:rPr lang="fr-FR" sz="2400" dirty="0"/>
              <a:t>Έλεγχος αν η λύση είναι ακριβής</a:t>
            </a:r>
          </a:p>
          <a:p>
            <a:pPr>
              <a:spcBef>
                <a:spcPts val="3000"/>
              </a:spcBef>
            </a:pPr>
            <a:r>
              <a:rPr lang="fr-FR" sz="2400" b="1" dirty="0"/>
              <a:t>επειδή το αποτέλεσμα είναι ίσο με b η λύση είναι ακριβής</a:t>
            </a:r>
            <a:endParaRPr lang="el-GR" sz="2400" b="1" dirty="0"/>
          </a:p>
          <a:p>
            <a:endParaRPr lang="el-GR" dirty="0"/>
          </a:p>
        </p:txBody>
      </p:sp>
      <p:pic>
        <p:nvPicPr>
          <p:cNvPr id="5" name="Picture 2" title="Λύση με τη μέθοδο Gau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000" y="1332000"/>
            <a:ext cx="3709417" cy="4974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6 - TextBox"/>
          <p:cNvSpPr txBox="1"/>
          <p:nvPr/>
        </p:nvSpPr>
        <p:spPr>
          <a:xfrm>
            <a:off x="5580112" y="1803178"/>
            <a:ext cx="327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x = A\b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x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-1.4000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1.8000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0.6000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A*x 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4.0000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5.0000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1.0000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fr-FR" dirty="0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Λύση με τη μέθοδο Gauss</a:t>
            </a:r>
            <a:br>
              <a:rPr lang="el-GR" sz="4400" dirty="0"/>
            </a:b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0" y="1396335"/>
            <a:ext cx="4258816" cy="3528392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Παράδειγμα όπου η τάξη του πίνακα (δηλαδή ο μέγιστος υποπίνακας με ορίζουσα μη-μηδενική) είναι 2</a:t>
            </a:r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800000"/>
                </a:solidFill>
              </a:rPr>
              <a:t>Είναι ακριβής;</a:t>
            </a:r>
          </a:p>
          <a:p>
            <a:endParaRPr lang="el-GR" dirty="0"/>
          </a:p>
        </p:txBody>
      </p:sp>
      <p:pic>
        <p:nvPicPr>
          <p:cNvPr id="5" name="Picture 2" title="Λύση με τη μέθοδο Gau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119933" cy="5524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6 - TextBox"/>
          <p:cNvSpPr txBox="1"/>
          <p:nvPr/>
        </p:nvSpPr>
        <p:spPr>
          <a:xfrm>
            <a:off x="652491" y="1363365"/>
            <a:ext cx="327660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Α = [1 2 3 4; 2 3 4 5; 1 3 5 7];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b = [1; 2; 3];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x = A\b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Warning: Rank deficient, rank=2 tol=8.4260e-015.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x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-0.1515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    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    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0.4242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Συστήματα Γραμμικών Εξισώσεων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(1 από </a:t>
            </a:r>
            <a:r>
              <a:rPr lang="en-US" sz="3600" b="0" dirty="0" smtClean="0"/>
              <a:t>9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8746" y="2492896"/>
                <a:ext cx="6186509" cy="1753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……………………………………………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746" y="2492896"/>
                <a:ext cx="6186509" cy="1753878"/>
              </a:xfrm>
              <a:prstGeom prst="rect">
                <a:avLst/>
              </a:prstGeom>
              <a:blipFill rotWithShape="0"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9208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Επίλυση του συστήματος: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04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Σαμαράκου, Δ. Μητσούδης, Π. Πρεντάκης 2014. Μ. Σαμαράκου, Δ. Μητσούδης, Π. Πρεντάκης</a:t>
            </a:r>
            <a:r>
              <a:rPr lang="el-GR" sz="2000" dirty="0" smtClean="0"/>
              <a:t>. </a:t>
            </a:r>
            <a:r>
              <a:rPr lang="el-GR" sz="2000" dirty="0"/>
              <a:t>«Βελτιστοποίηση Ενεργειακών Συστημάτων</a:t>
            </a:r>
            <a:br>
              <a:rPr lang="el-GR" sz="2000" dirty="0"/>
            </a:br>
            <a:r>
              <a:rPr lang="el-GR" sz="2000" dirty="0"/>
              <a:t>Eργαστήριο </a:t>
            </a:r>
            <a:r>
              <a:rPr lang="el-GR" sz="2000" dirty="0" smtClean="0"/>
              <a:t>Matlab. Ενότητα </a:t>
            </a:r>
            <a:r>
              <a:rPr lang="en-US" sz="2000" dirty="0" smtClean="0"/>
              <a:t>4:</a:t>
            </a:r>
            <a:r>
              <a:rPr lang="el-GR" sz="2000" dirty="0"/>
              <a:t> Συστήματα Γραμμικών Εξισώσεων».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6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52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Συστήματα Γραμμικών Εξισώσεων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(2 από </a:t>
            </a:r>
            <a:r>
              <a:rPr lang="en-US" sz="3600" b="0" dirty="0" smtClean="0"/>
              <a:t>9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456976"/>
            <a:ext cx="8229600" cy="765198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Επίλυση του συστήματος: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1520" y="1979167"/>
                <a:ext cx="6186509" cy="151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……………………………………………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520" y="1979167"/>
                <a:ext cx="6186509" cy="1516634"/>
              </a:xfrm>
              <a:prstGeom prst="rect">
                <a:avLst/>
              </a:prstGeom>
              <a:blipFill rotWithShape="0">
                <a:blip r:embed="rId2"/>
                <a:stretch>
                  <a:fillRect b="-120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-6350" y="3619900"/>
            <a:ext cx="36703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Ορίζουμε τους πίνακες: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0246" y="4566838"/>
                <a:ext cx="3561424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  <m: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𝑛𝑚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6" y="4566838"/>
                <a:ext cx="3561424" cy="1452962"/>
              </a:xfrm>
              <a:prstGeom prst="rect">
                <a:avLst/>
              </a:prstGeom>
              <a:blipFill rotWithShape="0">
                <a:blip r:embed="rId3"/>
                <a:stretch>
                  <a:fillRect l="-25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- Έλλειψη"/>
          <p:cNvSpPr/>
          <p:nvPr/>
        </p:nvSpPr>
        <p:spPr>
          <a:xfrm>
            <a:off x="3851920" y="2010575"/>
            <a:ext cx="4195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1" name="10 - Ευθύγραμμο βέλος σύνδεσης"/>
          <p:cNvCxnSpPr>
            <a:stCxn id="9" idx="3"/>
          </p:cNvCxnSpPr>
          <p:nvPr/>
        </p:nvCxnSpPr>
        <p:spPr>
          <a:xfrm flipH="1">
            <a:off x="1475656" y="2400820"/>
            <a:ext cx="2437698" cy="23200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Έλλειψη"/>
          <p:cNvSpPr/>
          <p:nvPr/>
        </p:nvSpPr>
        <p:spPr>
          <a:xfrm>
            <a:off x="4932040" y="2010575"/>
            <a:ext cx="4195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3" name="12 - Ευθύγραμμο βέλος σύνδεσης"/>
          <p:cNvCxnSpPr>
            <a:stCxn id="12" idx="3"/>
          </p:cNvCxnSpPr>
          <p:nvPr/>
        </p:nvCxnSpPr>
        <p:spPr>
          <a:xfrm flipH="1">
            <a:off x="2280958" y="2400820"/>
            <a:ext cx="2712516" cy="23200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6633348" y="1961950"/>
            <a:ext cx="557503" cy="520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flipH="1">
            <a:off x="3491880" y="2400820"/>
            <a:ext cx="3223114" cy="22960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Έλλειψη"/>
          <p:cNvSpPr/>
          <p:nvPr/>
        </p:nvSpPr>
        <p:spPr>
          <a:xfrm>
            <a:off x="6633349" y="3063907"/>
            <a:ext cx="557503" cy="555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7" name="16 - Ευθύγραμμο βέλος σύνδεσης"/>
          <p:cNvCxnSpPr>
            <a:stCxn id="16" idx="3"/>
          </p:cNvCxnSpPr>
          <p:nvPr/>
        </p:nvCxnSpPr>
        <p:spPr>
          <a:xfrm flipH="1">
            <a:off x="3491881" y="3538477"/>
            <a:ext cx="3223112" cy="21947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Συστήματα Γραμμικών Εξισώσεων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</a:t>
            </a:r>
            <a:r>
              <a:rPr lang="en-US" sz="3600" b="0" dirty="0" smtClean="0"/>
              <a:t>3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9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456976"/>
            <a:ext cx="8229600" cy="765198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Επίλυση του συστήματος: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41520" y="1979167"/>
                <a:ext cx="6186509" cy="151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……………………………………………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520" y="1979167"/>
                <a:ext cx="6186509" cy="1516634"/>
              </a:xfrm>
              <a:prstGeom prst="rect">
                <a:avLst/>
              </a:prstGeom>
              <a:blipFill rotWithShape="0">
                <a:blip r:embed="rId2"/>
                <a:stretch>
                  <a:fillRect b="-120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-6350" y="3619900"/>
            <a:ext cx="36703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Ορίζουμε τους πίνακες: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0246" y="4566838"/>
                <a:ext cx="3561424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  <m: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𝑛𝑚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6" y="4566838"/>
                <a:ext cx="3561424" cy="1452962"/>
              </a:xfrm>
              <a:prstGeom prst="rect">
                <a:avLst/>
              </a:prstGeom>
              <a:blipFill rotWithShape="0">
                <a:blip r:embed="rId3"/>
                <a:stretch>
                  <a:fillRect l="-25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71420" y="5108653"/>
                <a:ext cx="24784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420" y="5108653"/>
                <a:ext cx="247843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- Έλλειψη"/>
          <p:cNvSpPr/>
          <p:nvPr/>
        </p:nvSpPr>
        <p:spPr>
          <a:xfrm>
            <a:off x="4182090" y="2025198"/>
            <a:ext cx="4195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4391840" y="2492896"/>
            <a:ext cx="909047" cy="28109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Έλλειψη"/>
          <p:cNvSpPr/>
          <p:nvPr/>
        </p:nvSpPr>
        <p:spPr>
          <a:xfrm>
            <a:off x="5300887" y="2025198"/>
            <a:ext cx="4195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3" name="12 - Ευθύγραμμο βέλος σύνδεσης"/>
          <p:cNvCxnSpPr>
            <a:stCxn id="12" idx="3"/>
          </p:cNvCxnSpPr>
          <p:nvPr/>
        </p:nvCxnSpPr>
        <p:spPr>
          <a:xfrm>
            <a:off x="5362321" y="2415443"/>
            <a:ext cx="289799" cy="2924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7092281" y="2025197"/>
            <a:ext cx="432048" cy="474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flipH="1">
            <a:off x="6372200" y="2427485"/>
            <a:ext cx="749994" cy="28658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Συστήματα Γραμμικών Εξισώσεων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</a:t>
            </a:r>
            <a:r>
              <a:rPr lang="en-US" sz="3600" b="0" dirty="0"/>
              <a:t>4</a:t>
            </a:r>
            <a:r>
              <a:rPr lang="el-GR" sz="3600" b="0" dirty="0" smtClean="0"/>
              <a:t> από </a:t>
            </a:r>
            <a:r>
              <a:rPr lang="en-US" sz="3600" b="0" dirty="0" smtClean="0"/>
              <a:t>9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456976"/>
            <a:ext cx="8229600" cy="765198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Επίλυση του συστήματος: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8415" y="1885726"/>
                <a:ext cx="6186509" cy="151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……………………………………………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15" y="1885726"/>
                <a:ext cx="6186509" cy="1516634"/>
              </a:xfrm>
              <a:prstGeom prst="rect">
                <a:avLst/>
              </a:prstGeom>
              <a:blipFill rotWithShape="0">
                <a:blip r:embed="rId2"/>
                <a:stretch>
                  <a:fillRect b="-1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-6350" y="3619900"/>
            <a:ext cx="36703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Ορίζουμε τους πίνακες: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0246" y="4566838"/>
                <a:ext cx="3561424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  <m: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</m:t>
                        </m:r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l-GR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l-GR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𝑛𝑚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6" y="4566838"/>
                <a:ext cx="3561424" cy="1452962"/>
              </a:xfrm>
              <a:prstGeom prst="rect">
                <a:avLst/>
              </a:prstGeom>
              <a:blipFill rotWithShape="0">
                <a:blip r:embed="rId3"/>
                <a:stretch>
                  <a:fillRect l="-25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71420" y="5108653"/>
                <a:ext cx="24784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420" y="5108653"/>
                <a:ext cx="247843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30482" y="4316705"/>
                <a:ext cx="1481239" cy="1349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l-GR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482" y="4316705"/>
                <a:ext cx="1481239" cy="1349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- Έλλειψη"/>
          <p:cNvSpPr/>
          <p:nvPr/>
        </p:nvSpPr>
        <p:spPr>
          <a:xfrm>
            <a:off x="6011263" y="1864802"/>
            <a:ext cx="4195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6430763" y="2093402"/>
            <a:ext cx="1525613" cy="2343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Έλλειψη"/>
          <p:cNvSpPr/>
          <p:nvPr/>
        </p:nvSpPr>
        <p:spPr>
          <a:xfrm>
            <a:off x="6011263" y="2322002"/>
            <a:ext cx="4195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>
            <a:off x="6430763" y="2644043"/>
            <a:ext cx="1525613" cy="2225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6027551" y="2927943"/>
            <a:ext cx="432048" cy="474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5" name="14 - Ευθύγραμμο βέλος σύνδεσης"/>
          <p:cNvCxnSpPr>
            <a:stCxn id="14" idx="4"/>
          </p:cNvCxnSpPr>
          <p:nvPr/>
        </p:nvCxnSpPr>
        <p:spPr>
          <a:xfrm>
            <a:off x="6243575" y="3402360"/>
            <a:ext cx="1712801" cy="19371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Συστήματα Γραμμικών Εξισώσεων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l-GR" sz="3600" b="0" dirty="0" smtClean="0"/>
              <a:t>(</a:t>
            </a:r>
            <a:r>
              <a:rPr lang="en-US" sz="3600" b="0" dirty="0"/>
              <a:t>5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9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Επίλυση του συστήματος: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07704" y="1772816"/>
                <a:ext cx="5040560" cy="175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…………………………………………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772816"/>
                <a:ext cx="5040560" cy="17571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8 - Έλλειψη"/>
          <p:cNvSpPr/>
          <p:nvPr/>
        </p:nvSpPr>
        <p:spPr>
          <a:xfrm>
            <a:off x="2627784" y="1772816"/>
            <a:ext cx="563516" cy="553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800000"/>
              </a:solidFill>
            </a:endParaRPr>
          </a:p>
        </p:txBody>
      </p:sp>
      <p:cxnSp>
        <p:nvCxnSpPr>
          <p:cNvPr id="9" name="9 - Ευθύγραμμο βέλος σύνδεσης"/>
          <p:cNvCxnSpPr>
            <a:stCxn id="8" idx="4"/>
          </p:cNvCxnSpPr>
          <p:nvPr/>
        </p:nvCxnSpPr>
        <p:spPr>
          <a:xfrm>
            <a:off x="2909542" y="2326435"/>
            <a:ext cx="2468794" cy="27517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8 - Έλλειψη"/>
          <p:cNvSpPr/>
          <p:nvPr/>
        </p:nvSpPr>
        <p:spPr>
          <a:xfrm>
            <a:off x="3707904" y="1772816"/>
            <a:ext cx="557242" cy="560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800000"/>
              </a:solidFill>
            </a:endParaRPr>
          </a:p>
        </p:txBody>
      </p:sp>
      <p:cxnSp>
        <p:nvCxnSpPr>
          <p:cNvPr id="11" name="9 - Ευθύγραμμο βέλος σύνδεσης"/>
          <p:cNvCxnSpPr>
            <a:stCxn id="10" idx="4"/>
          </p:cNvCxnSpPr>
          <p:nvPr/>
        </p:nvCxnSpPr>
        <p:spPr>
          <a:xfrm>
            <a:off x="3986525" y="2332943"/>
            <a:ext cx="1646709" cy="27452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8 - Έλλειψη"/>
          <p:cNvSpPr/>
          <p:nvPr/>
        </p:nvSpPr>
        <p:spPr>
          <a:xfrm>
            <a:off x="5508104" y="1772816"/>
            <a:ext cx="648072" cy="6062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800000"/>
              </a:solidFill>
            </a:endParaRPr>
          </a:p>
        </p:txBody>
      </p:sp>
      <p:cxnSp>
        <p:nvCxnSpPr>
          <p:cNvPr id="13" name="13 - Ευθύγραμμο βέλος σύνδεσης"/>
          <p:cNvCxnSpPr>
            <a:stCxn id="12" idx="4"/>
          </p:cNvCxnSpPr>
          <p:nvPr/>
        </p:nvCxnSpPr>
        <p:spPr>
          <a:xfrm>
            <a:off x="5832140" y="2379026"/>
            <a:ext cx="571621" cy="2749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Ορθογώνιο 21"/>
          <p:cNvSpPr/>
          <p:nvPr/>
        </p:nvSpPr>
        <p:spPr>
          <a:xfrm>
            <a:off x="457200" y="3874600"/>
            <a:ext cx="3477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Ορίζουμε τους πίνακες: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6090" y="4603106"/>
                <a:ext cx="3509570" cy="126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90" y="4603106"/>
                <a:ext cx="3509570" cy="12661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89397" y="4955239"/>
                <a:ext cx="28631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397" y="4955239"/>
                <a:ext cx="286313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Συστήματα Γραμμικών Εξισώσεων </a:t>
            </a:r>
            <a:r>
              <a:rPr lang="en-US" dirty="0"/>
              <a:t/>
            </a:r>
            <a:br>
              <a:rPr lang="en-US" dirty="0"/>
            </a:br>
            <a:r>
              <a:rPr lang="el-GR" sz="3600" b="0" dirty="0" smtClean="0"/>
              <a:t>(</a:t>
            </a:r>
            <a:r>
              <a:rPr lang="en-US" sz="3600" b="0" dirty="0" smtClean="0"/>
              <a:t>6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9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r>
              <a:rPr lang="el-GR" sz="2400" dirty="0"/>
              <a:t>Επίλυση του συστήματος: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1720" y="1735305"/>
                <a:ext cx="5328592" cy="175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……………………………………..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735305"/>
                <a:ext cx="5328592" cy="17571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67544" y="4259505"/>
            <a:ext cx="3477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Ορίζουμε τους πίνακες: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6053" y="4761741"/>
                <a:ext cx="2520280" cy="145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………………..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53" y="4761741"/>
                <a:ext cx="2520280" cy="14529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44843" y="5257389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843" y="5257389"/>
                <a:ext cx="266429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27912" y="4749815"/>
                <a:ext cx="1584176" cy="146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912" y="4749815"/>
                <a:ext cx="1584176" cy="1464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8 - Έλλειψη"/>
          <p:cNvSpPr/>
          <p:nvPr/>
        </p:nvSpPr>
        <p:spPr>
          <a:xfrm>
            <a:off x="6524639" y="1778415"/>
            <a:ext cx="4195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1" name="9 - Ευθύγραμμο βέλος σύνδεσης"/>
          <p:cNvCxnSpPr>
            <a:stCxn id="10" idx="5"/>
          </p:cNvCxnSpPr>
          <p:nvPr/>
        </p:nvCxnSpPr>
        <p:spPr>
          <a:xfrm>
            <a:off x="6882705" y="2168660"/>
            <a:ext cx="1001663" cy="270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8 - Έλλειψη"/>
          <p:cNvSpPr/>
          <p:nvPr/>
        </p:nvSpPr>
        <p:spPr>
          <a:xfrm>
            <a:off x="6483701" y="2226233"/>
            <a:ext cx="4195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4" name="9 - Ευθύγραμμο βέλος σύνδεσης"/>
          <p:cNvCxnSpPr/>
          <p:nvPr/>
        </p:nvCxnSpPr>
        <p:spPr>
          <a:xfrm>
            <a:off x="6847105" y="2672322"/>
            <a:ext cx="918634" cy="2552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8 - Έλλειψη"/>
          <p:cNvSpPr/>
          <p:nvPr/>
        </p:nvSpPr>
        <p:spPr>
          <a:xfrm>
            <a:off x="6536788" y="2915354"/>
            <a:ext cx="4195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17" name="9 - Ευθύγραμμο βέλος σύνδεσης"/>
          <p:cNvCxnSpPr/>
          <p:nvPr/>
        </p:nvCxnSpPr>
        <p:spPr>
          <a:xfrm>
            <a:off x="6869933" y="3331724"/>
            <a:ext cx="918634" cy="25528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Συστήματα Γραμμικών Εξισώσεων </a:t>
            </a:r>
            <a:r>
              <a:rPr lang="en-US" dirty="0"/>
              <a:t/>
            </a:r>
            <a:br>
              <a:rPr lang="en-US" dirty="0"/>
            </a:br>
            <a:r>
              <a:rPr lang="el-GR" sz="3600" b="0" dirty="0" smtClean="0"/>
              <a:t>(</a:t>
            </a:r>
            <a:r>
              <a:rPr lang="en-US" sz="3600" b="0" dirty="0"/>
              <a:t>7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9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/>
          <a:lstStyle/>
          <a:p>
            <a:r>
              <a:rPr lang="el-GR" sz="2400" dirty="0"/>
              <a:t>Επίλυση του συστήματος: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1720" y="1735305"/>
                <a:ext cx="5328592" cy="175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……………………………………..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735305"/>
                <a:ext cx="5328592" cy="17571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67544" y="4259505"/>
            <a:ext cx="3477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Ορίζουμε τους πίνακες: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6053" y="4761741"/>
                <a:ext cx="2520280" cy="145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………………..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l-GR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𝑛𝑚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53" y="4761741"/>
                <a:ext cx="2520280" cy="14529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44843" y="5257389"/>
                <a:ext cx="2664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843" y="5257389"/>
                <a:ext cx="266429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27912" y="4749815"/>
                <a:ext cx="1584176" cy="1464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24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912" y="4749815"/>
                <a:ext cx="1584176" cy="14648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bb890b815a22952a1ed0c7ff8dc813fc5be64d"/>
</p:tagLst>
</file>

<file path=ppt/theme/theme1.xml><?xml version="1.0" encoding="utf-8"?>
<a:theme xmlns:a="http://schemas.openxmlformats.org/drawingml/2006/main" name="OC_template_updated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Προσαρμοσμένο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3007</Words>
  <Application>Microsoft Office PowerPoint</Application>
  <PresentationFormat>Προβολή στην οθόνη (4:3)</PresentationFormat>
  <Paragraphs>341</Paragraphs>
  <Slides>36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36</vt:i4>
      </vt:variant>
    </vt:vector>
  </HeadingPairs>
  <TitlesOfParts>
    <vt:vector size="41" baseType="lpstr">
      <vt:lpstr>OC_template_updated</vt:lpstr>
      <vt:lpstr>1_OC_template_updated</vt:lpstr>
      <vt:lpstr>2_OC_template_updated</vt:lpstr>
      <vt:lpstr>3_OC_template_updated</vt:lpstr>
      <vt:lpstr>4_OC_template_updated</vt:lpstr>
      <vt:lpstr>Βελτιστοποίηση Ενεργειακών Συστημάτων Eργαστήριο Matlab </vt:lpstr>
      <vt:lpstr>Περιεχόμενα</vt:lpstr>
      <vt:lpstr>Συστήματα Γραμμικών Εξισώσεων  (1 από 9)</vt:lpstr>
      <vt:lpstr>Συστήματα Γραμμικών Εξισώσεων  (2 από 9)</vt:lpstr>
      <vt:lpstr>Συστήματα Γραμμικών Εξισώσεων  (3 από 9)</vt:lpstr>
      <vt:lpstr>Συστήματα Γραμμικών Εξισώσεων  (4 από 9)</vt:lpstr>
      <vt:lpstr>Συστήματα Γραμμικών Εξισώσεων  (5 από 9)</vt:lpstr>
      <vt:lpstr>Συστήματα Γραμμικών Εξισώσεων  (6 από 9)</vt:lpstr>
      <vt:lpstr>Συστήματα Γραμμικών Εξισώσεων  (7 από 9)</vt:lpstr>
      <vt:lpstr>Συστήματα Γραμμικών Εξισώσεων  (8 από 9)</vt:lpstr>
      <vt:lpstr>Συστήματα Γραμμικών Εξισώσεων  (9 από 9)</vt:lpstr>
      <vt:lpstr>Παράδειγμα (1 από 2)</vt:lpstr>
      <vt:lpstr>Παράδειγμα (2 από 2)</vt:lpstr>
      <vt:lpstr>Λύση με τη μέθοδο Cramer (1 από 7) </vt:lpstr>
      <vt:lpstr>Λύση με τη μέθοδο Cramer (2 από 7) </vt:lpstr>
      <vt:lpstr>Λύση με τη μέθοδο Cramer (3 από 7) </vt:lpstr>
      <vt:lpstr>Λύση με τη μέθοδο Cramer (4 από 7) </vt:lpstr>
      <vt:lpstr>Λύση με τη μέθοδο Cramer (5 από 7) </vt:lpstr>
      <vt:lpstr>Λύση με τη μέθοδο Cramer (6 από 7) </vt:lpstr>
      <vt:lpstr>Λύση με τη μέθοδο Cramer (7 από 7) </vt:lpstr>
      <vt:lpstr>Λύση με τη μέθοδο Αντίστροφου (1 από 4)</vt:lpstr>
      <vt:lpstr>Λύση με τη μέθοδο Αντίστροφου (2 από 4)</vt:lpstr>
      <vt:lpstr>Λύση με τη μέθοδο Αντίστροφου (3 από 4)</vt:lpstr>
      <vt:lpstr>Λύση με τη μέθοδο Αντίστροφου (4 από 4)</vt:lpstr>
      <vt:lpstr>Λύση με τη μέθοδο Gauss (1 από 5)</vt:lpstr>
      <vt:lpstr>Λύση με τη μέθοδο Gauss (2 από 5)</vt:lpstr>
      <vt:lpstr>Λύση με τη μέθοδο Gauss (3 από 5)</vt:lpstr>
      <vt:lpstr>Λύση με τη μέθοδο Gauss (4 από 5)</vt:lpstr>
      <vt:lpstr>Λύση με τη μέθοδο Gauss (5 από 5)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43</cp:revision>
  <dcterms:created xsi:type="dcterms:W3CDTF">2013-03-04T13:35:19Z</dcterms:created>
  <dcterms:modified xsi:type="dcterms:W3CDTF">2015-06-11T08:56:47Z</dcterms:modified>
</cp:coreProperties>
</file>