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57" r:id="rId32"/>
    <p:sldId id="262" r:id="rId33"/>
    <p:sldId id="264" r:id="rId34"/>
    <p:sldId id="297" r:id="rId35"/>
    <p:sldId id="298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30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541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778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4830-2AA6-4022-9170-4F40AEF1CC54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94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3C14EE-286D-4376-97E7-F9CF48416226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99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 </a:t>
            </a:r>
            <a:r>
              <a:rPr lang="el-GR" sz="2600" dirty="0"/>
              <a:t>Αναιμία Χρόνιας </a:t>
            </a:r>
            <a:r>
              <a:rPr lang="el-GR" sz="2600" dirty="0" smtClean="0"/>
              <a:t>Νόσου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σε Κακοήθειες Υπάρχει ΑΧΝ;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Διήθηση του μυελού των οστών από κακοήθη </a:t>
            </a:r>
            <a:r>
              <a:rPr lang="el-GR" sz="2400" dirty="0" smtClean="0"/>
              <a:t>κύτταρα.</a:t>
            </a:r>
            <a:endParaRPr lang="el-GR" sz="2400" dirty="0"/>
          </a:p>
          <a:p>
            <a:r>
              <a:rPr lang="el-GR" sz="2400" dirty="0"/>
              <a:t>Διαταραχές στα πρόδρομα κύτταρα της ερυθράς σειράς από παραγωγή:</a:t>
            </a:r>
          </a:p>
          <a:p>
            <a:pPr lvl="1" indent="-387350"/>
            <a:r>
              <a:rPr lang="el-GR" sz="2400" dirty="0" err="1" smtClean="0"/>
              <a:t>Φλεγμονώδων</a:t>
            </a:r>
            <a:r>
              <a:rPr lang="el-GR" sz="2400" dirty="0" smtClean="0"/>
              <a:t> </a:t>
            </a:r>
            <a:r>
              <a:rPr lang="el-GR" sz="2400" dirty="0" err="1" smtClean="0"/>
              <a:t>κυτταροκινών</a:t>
            </a:r>
            <a:r>
              <a:rPr lang="el-GR" sz="2400" dirty="0" smtClean="0"/>
              <a:t>,</a:t>
            </a:r>
            <a:endParaRPr lang="el-GR" sz="2400" dirty="0"/>
          </a:p>
          <a:p>
            <a:pPr lvl="1" indent="-387350"/>
            <a:r>
              <a:rPr lang="el-GR" sz="2400" dirty="0" smtClean="0"/>
              <a:t>Ελευθέρων </a:t>
            </a:r>
            <a:r>
              <a:rPr lang="el-GR" sz="2400" dirty="0"/>
              <a:t>ριζών </a:t>
            </a:r>
            <a:r>
              <a:rPr lang="el-GR" sz="2400" dirty="0" smtClean="0"/>
              <a:t>οξυγόνου.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18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Ηπατίτιδα – </a:t>
            </a:r>
            <a:r>
              <a:rPr lang="en-US"/>
              <a:t>HIV </a:t>
            </a:r>
            <a:r>
              <a:rPr lang="el-GR"/>
              <a:t>και ΑΧΝ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/>
          </a:bodyPr>
          <a:lstStyle/>
          <a:p>
            <a:r>
              <a:rPr lang="el-GR" sz="2400" dirty="0"/>
              <a:t>Προσβολή του μυελού των </a:t>
            </a:r>
            <a:r>
              <a:rPr lang="el-GR" sz="2400" dirty="0" smtClean="0"/>
              <a:t>οστών.</a:t>
            </a:r>
            <a:endParaRPr lang="el-GR" sz="2400" dirty="0"/>
          </a:p>
          <a:p>
            <a:r>
              <a:rPr lang="el-GR" sz="2400" dirty="0"/>
              <a:t>Ανεπάρκεια </a:t>
            </a:r>
            <a:r>
              <a:rPr lang="el-GR" sz="2400" dirty="0" err="1" smtClean="0"/>
              <a:t>ερυθροποιητίνης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4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el-GR" sz="2400" b="1" dirty="0"/>
              <a:t>Παθολογική ομοιόσταση </a:t>
            </a:r>
            <a:r>
              <a:rPr lang="en-US" sz="2400" b="1" dirty="0"/>
              <a:t>Fe </a:t>
            </a:r>
            <a:r>
              <a:rPr lang="el-GR" sz="2400" b="1" dirty="0"/>
              <a:t>μέσω παραγωγής </a:t>
            </a:r>
            <a:r>
              <a:rPr lang="el-GR" sz="2400" b="1" dirty="0" err="1"/>
              <a:t>φλεγμονώδων</a:t>
            </a:r>
            <a:r>
              <a:rPr lang="el-GR" sz="2400" b="1" dirty="0"/>
              <a:t> </a:t>
            </a:r>
            <a:r>
              <a:rPr lang="el-GR" sz="2400" b="1" dirty="0" err="1"/>
              <a:t>κυτταροκινών</a:t>
            </a:r>
            <a:endParaRPr lang="el-GR" sz="2400" b="1" dirty="0"/>
          </a:p>
          <a:p>
            <a:pPr lvl="1">
              <a:lnSpc>
                <a:spcPct val="110000"/>
              </a:lnSpc>
            </a:pPr>
            <a:r>
              <a:rPr lang="en-US" sz="2400" dirty="0" err="1" smtClean="0"/>
              <a:t>TNFa</a:t>
            </a:r>
            <a:r>
              <a:rPr lang="en-US" sz="2400" dirty="0" smtClean="0"/>
              <a:t> </a:t>
            </a:r>
            <a:r>
              <a:rPr lang="en-US" sz="2400" dirty="0"/>
              <a:t>or IL-1 </a:t>
            </a:r>
            <a:r>
              <a:rPr lang="el-GR" sz="2400" dirty="0"/>
              <a:t>προκαλούν αύξηση </a:t>
            </a:r>
            <a:r>
              <a:rPr lang="el-GR" sz="2400" dirty="0" err="1" smtClean="0"/>
              <a:t>φεριτίνης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719138" indent="0">
              <a:lnSpc>
                <a:spcPct val="110000"/>
              </a:lnSpc>
              <a:buNone/>
            </a:pPr>
            <a:r>
              <a:rPr lang="el-GR" sz="2400" dirty="0" smtClean="0"/>
              <a:t>Αυξημένη </a:t>
            </a:r>
            <a:r>
              <a:rPr lang="el-GR" sz="2400" dirty="0"/>
              <a:t>αποθήκευση </a:t>
            </a:r>
            <a:r>
              <a:rPr lang="en-US" sz="2400" dirty="0"/>
              <a:t>Fe </a:t>
            </a:r>
            <a:r>
              <a:rPr lang="el-GR" sz="2400" dirty="0" err="1"/>
              <a:t>στό</a:t>
            </a:r>
            <a:r>
              <a:rPr lang="el-GR" sz="2400" dirty="0"/>
              <a:t> ΔΕΣ με ταυτόχρονη μείωση στον ορό και </a:t>
            </a:r>
            <a:r>
              <a:rPr lang="el-GR" sz="2400" dirty="0" err="1" smtClean="0"/>
              <a:t>υπερφερριτιναιμία</a:t>
            </a:r>
            <a:r>
              <a:rPr lang="el-GR" sz="2400" dirty="0" smtClean="0"/>
              <a:t>.</a:t>
            </a:r>
            <a:endParaRPr lang="el-GR" sz="2400" dirty="0"/>
          </a:p>
          <a:p>
            <a:pPr lvl="1" indent="-298450">
              <a:lnSpc>
                <a:spcPct val="110000"/>
              </a:lnSpc>
            </a:pPr>
            <a:r>
              <a:rPr lang="el-GR" sz="2400" dirty="0" smtClean="0"/>
              <a:t>Ι</a:t>
            </a:r>
            <a:r>
              <a:rPr lang="en-US" sz="2400" dirty="0"/>
              <a:t>L-6 </a:t>
            </a:r>
            <a:r>
              <a:rPr lang="el-GR" sz="2400" dirty="0"/>
              <a:t>προκαλεί αύξηση </a:t>
            </a:r>
            <a:r>
              <a:rPr lang="el-GR" sz="2400" dirty="0" err="1" smtClean="0"/>
              <a:t>φεριτίνης</a:t>
            </a:r>
            <a:r>
              <a:rPr lang="el-GR" sz="2400" dirty="0" smtClean="0"/>
              <a:t> </a:t>
            </a:r>
            <a:r>
              <a:rPr lang="el-GR" sz="2400" dirty="0"/>
              <a:t>και παραγωγή </a:t>
            </a:r>
            <a:r>
              <a:rPr lang="el-GR" sz="2400" dirty="0" err="1" smtClean="0"/>
              <a:t>εψιδίνης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719138" indent="0">
              <a:lnSpc>
                <a:spcPct val="110000"/>
              </a:lnSpc>
              <a:buNone/>
            </a:pPr>
            <a:r>
              <a:rPr lang="en-US" sz="2400" dirty="0"/>
              <a:t>Fe </a:t>
            </a:r>
            <a:r>
              <a:rPr lang="el-GR" sz="2400" dirty="0"/>
              <a:t>αυξημένος στο ΔΕΣ. </a:t>
            </a:r>
            <a:r>
              <a:rPr lang="el-GR" sz="2400" dirty="0" smtClean="0"/>
              <a:t>Ελάττωση </a:t>
            </a:r>
            <a:r>
              <a:rPr lang="el-GR" sz="2400" dirty="0"/>
              <a:t>απορρόφησης από εντερικό επιθήλιο. </a:t>
            </a:r>
            <a:r>
              <a:rPr lang="el-GR" sz="2400" dirty="0" smtClean="0"/>
              <a:t>Ταυτόχρονη </a:t>
            </a:r>
            <a:r>
              <a:rPr lang="el-GR" sz="2400" dirty="0"/>
              <a:t>μείωση στον ορό και </a:t>
            </a:r>
            <a:r>
              <a:rPr lang="el-GR" sz="2400" dirty="0" err="1" smtClean="0"/>
              <a:t>υπερφερριτιναιμία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7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Παθοφυσιολογία</a:t>
            </a:r>
            <a:r>
              <a:rPr lang="el-GR" dirty="0"/>
              <a:t> </a:t>
            </a:r>
            <a:r>
              <a:rPr lang="el-GR" sz="3000" b="0" dirty="0" smtClean="0"/>
              <a:t>2/6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indent="-298450">
              <a:lnSpc>
                <a:spcPct val="110000"/>
              </a:lnSpc>
            </a:pPr>
            <a:r>
              <a:rPr lang="en-US" sz="2400" dirty="0" smtClean="0"/>
              <a:t>IL-10</a:t>
            </a:r>
            <a:r>
              <a:rPr lang="el-GR" sz="2400" dirty="0" smtClean="0"/>
              <a:t> </a:t>
            </a:r>
            <a:r>
              <a:rPr lang="el-GR" sz="2400" dirty="0"/>
              <a:t>αυξημένη παραγωγή </a:t>
            </a:r>
            <a:r>
              <a:rPr lang="el-GR" sz="2400" dirty="0" err="1" smtClean="0"/>
              <a:t>φεριτίνης</a:t>
            </a:r>
            <a:r>
              <a:rPr lang="el-GR" sz="2400" dirty="0" smtClean="0"/>
              <a:t> </a:t>
            </a:r>
            <a:r>
              <a:rPr lang="el-GR" sz="2400" dirty="0"/>
              <a:t>και αύξηση έκφρασης υποδοχέων </a:t>
            </a:r>
            <a:r>
              <a:rPr lang="el-GR" sz="2400" dirty="0" err="1" smtClean="0"/>
              <a:t>τρανφερίνης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719138" indent="0">
              <a:lnSpc>
                <a:spcPct val="110000"/>
              </a:lnSpc>
              <a:buNone/>
            </a:pPr>
            <a:r>
              <a:rPr lang="el-GR" sz="2400" dirty="0"/>
              <a:t>Στα </a:t>
            </a:r>
            <a:r>
              <a:rPr lang="el-GR" sz="2400" dirty="0" err="1"/>
              <a:t>μακροφάγα</a:t>
            </a:r>
            <a:r>
              <a:rPr lang="el-GR" sz="2400" dirty="0"/>
              <a:t> παρατηρείται αυξημένη πρόσληψη και αποθήκευση του συνδεδεμένου με την </a:t>
            </a:r>
            <a:r>
              <a:rPr lang="el-GR" sz="2400" dirty="0" err="1"/>
              <a:t>τρανφερίνη</a:t>
            </a:r>
            <a:r>
              <a:rPr lang="el-GR" sz="2400" dirty="0"/>
              <a:t> </a:t>
            </a:r>
            <a:r>
              <a:rPr lang="en-US" sz="2400" dirty="0"/>
              <a:t>Fe </a:t>
            </a:r>
            <a:r>
              <a:rPr lang="el-GR" sz="2400" dirty="0"/>
              <a:t>με ταυτόχρονη μείωση στον ορό και </a:t>
            </a:r>
            <a:r>
              <a:rPr lang="el-GR" sz="2400" dirty="0" err="1" smtClean="0"/>
              <a:t>υπερφερριτιναιμία</a:t>
            </a:r>
            <a:r>
              <a:rPr lang="el-GR" sz="2400" dirty="0" smtClean="0"/>
              <a:t>.</a:t>
            </a:r>
            <a:endParaRPr lang="el-GR" sz="2400" dirty="0"/>
          </a:p>
          <a:p>
            <a:pPr lvl="1" indent="-298450">
              <a:lnSpc>
                <a:spcPct val="110000"/>
              </a:lnSpc>
            </a:pPr>
            <a:r>
              <a:rPr lang="el-GR" sz="2400" dirty="0" err="1" smtClean="0"/>
              <a:t>Ιντερφερόνη</a:t>
            </a:r>
            <a:r>
              <a:rPr lang="el-GR" sz="2400" dirty="0" smtClean="0"/>
              <a:t>-γ </a:t>
            </a:r>
            <a:r>
              <a:rPr lang="el-GR" sz="2400" dirty="0"/>
              <a:t>ή </a:t>
            </a:r>
            <a:r>
              <a:rPr lang="el-GR" sz="2400" dirty="0" err="1"/>
              <a:t>λιποσακχαρίτες</a:t>
            </a:r>
            <a:r>
              <a:rPr lang="el-GR" sz="2400" dirty="0"/>
              <a:t> διεγείρουν τη σύνθεση της πρωτεΐνης </a:t>
            </a:r>
            <a:r>
              <a:rPr lang="en-US" sz="2400" dirty="0"/>
              <a:t>DMT1 (</a:t>
            </a:r>
            <a:r>
              <a:rPr lang="el-GR" sz="2400" dirty="0"/>
              <a:t>μεταφορέα </a:t>
            </a:r>
            <a:r>
              <a:rPr lang="en-US" sz="2400" dirty="0"/>
              <a:t>Fe+2) </a:t>
            </a:r>
            <a:r>
              <a:rPr lang="el-GR" sz="2400" dirty="0"/>
              <a:t>και ελαττώνουν την έκφραση </a:t>
            </a:r>
            <a:r>
              <a:rPr lang="el-GR" sz="2400" dirty="0" err="1" smtClean="0"/>
              <a:t>φερροπορτίνης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719138" indent="0">
              <a:lnSpc>
                <a:spcPct val="110000"/>
              </a:lnSpc>
              <a:buNone/>
            </a:pPr>
            <a:r>
              <a:rPr lang="el-GR" sz="2400" dirty="0"/>
              <a:t>Αυξημένη πρόσληψη από τα </a:t>
            </a:r>
            <a:r>
              <a:rPr lang="el-GR" sz="2400" dirty="0" err="1"/>
              <a:t>μακροφάγα</a:t>
            </a:r>
            <a:r>
              <a:rPr lang="el-GR" sz="2400" dirty="0"/>
              <a:t> του </a:t>
            </a:r>
            <a:r>
              <a:rPr lang="en-US" sz="2400" dirty="0"/>
              <a:t>Fe </a:t>
            </a:r>
            <a:r>
              <a:rPr lang="el-GR" sz="2400" dirty="0"/>
              <a:t>και διαταραχή της </a:t>
            </a:r>
            <a:r>
              <a:rPr lang="el-GR" sz="2400" dirty="0" smtClean="0"/>
              <a:t>επανακυκλοφορίας </a:t>
            </a:r>
            <a:r>
              <a:rPr lang="el-GR" sz="2400" dirty="0"/>
              <a:t>του με ταυτόχρονη μείωση στον ορό και </a:t>
            </a:r>
            <a:r>
              <a:rPr lang="el-GR" sz="2400" dirty="0" err="1" smtClean="0"/>
              <a:t>υπερφερριτιναιμία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0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Παθοφυσιολογία</a:t>
            </a:r>
            <a:r>
              <a:rPr lang="el-GR" dirty="0"/>
              <a:t> </a:t>
            </a:r>
            <a:r>
              <a:rPr lang="el-GR" sz="3000" b="0" dirty="0" smtClean="0"/>
              <a:t>3/6</a:t>
            </a:r>
            <a:endParaRPr lang="el-G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+mj-lt"/>
              <a:buAutoNum type="arabicPeriod" startAt="2"/>
            </a:pPr>
            <a:r>
              <a:rPr lang="el-GR" sz="2400" b="1" dirty="0" smtClean="0"/>
              <a:t>Ελάττωση </a:t>
            </a:r>
            <a:r>
              <a:rPr lang="el-GR" sz="2400" b="1" dirty="0"/>
              <a:t>της ζωής των </a:t>
            </a:r>
            <a:r>
              <a:rPr lang="el-GR" sz="2400" b="1" dirty="0" err="1"/>
              <a:t>ερυθροκυττάρων</a:t>
            </a:r>
            <a:endParaRPr lang="el-GR" sz="2400" b="1" dirty="0"/>
          </a:p>
          <a:p>
            <a:pPr lvl="1"/>
            <a:r>
              <a:rPr lang="en-US" sz="2400" dirty="0" err="1" smtClean="0"/>
              <a:t>TNFa</a:t>
            </a:r>
            <a:r>
              <a:rPr lang="el-GR" sz="2400" dirty="0"/>
              <a:t>, παραγωγή </a:t>
            </a:r>
            <a:r>
              <a:rPr lang="el-GR" sz="2400" dirty="0" smtClean="0"/>
              <a:t>ελευθέρων </a:t>
            </a:r>
            <a:r>
              <a:rPr lang="el-GR" sz="2400" dirty="0"/>
              <a:t>ριζών οξυγόνου</a:t>
            </a:r>
          </a:p>
          <a:p>
            <a:pPr marL="538163"/>
            <a:r>
              <a:rPr lang="el-GR" sz="2400" dirty="0"/>
              <a:t>Βλάβη στα ερυθροκύτταρα και </a:t>
            </a:r>
            <a:r>
              <a:rPr lang="el-GR" sz="2400" dirty="0" smtClean="0"/>
              <a:t>φαγοκυττάρωση</a:t>
            </a:r>
            <a:r>
              <a:rPr lang="el-GR" sz="2400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5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Παθοφυσιολογία</a:t>
            </a:r>
            <a:r>
              <a:rPr lang="el-GR" dirty="0"/>
              <a:t> </a:t>
            </a:r>
            <a:r>
              <a:rPr lang="el-GR" sz="3000" b="0" dirty="0" smtClean="0"/>
              <a:t>4/6</a:t>
            </a:r>
            <a:endParaRPr lang="el-G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+mj-lt"/>
              <a:buAutoNum type="arabicPeriod" startAt="3"/>
            </a:pPr>
            <a:r>
              <a:rPr lang="el-GR" sz="2400" b="1" dirty="0" smtClean="0"/>
              <a:t>Διαταραχές </a:t>
            </a:r>
            <a:r>
              <a:rPr lang="el-GR" sz="2400" b="1" dirty="0"/>
              <a:t>του πολλαπλασιασμού των πρόδρομων κυττάρων της ερυθράς σειράς</a:t>
            </a:r>
          </a:p>
          <a:p>
            <a:pPr lvl="1"/>
            <a:r>
              <a:rPr lang="el-GR" sz="2400" dirty="0" err="1" smtClean="0"/>
              <a:t>Ιντερφερόνη</a:t>
            </a:r>
            <a:r>
              <a:rPr lang="el-GR" sz="2400" dirty="0" smtClean="0"/>
              <a:t>-γ</a:t>
            </a:r>
            <a:r>
              <a:rPr lang="el-GR" sz="2400" dirty="0"/>
              <a:t>, </a:t>
            </a:r>
            <a:r>
              <a:rPr lang="en-US" sz="2400" dirty="0"/>
              <a:t>IL-1, </a:t>
            </a:r>
            <a:r>
              <a:rPr lang="en-US" sz="2400" dirty="0" err="1"/>
              <a:t>TNFa</a:t>
            </a:r>
            <a:r>
              <a:rPr lang="en-US" sz="2400" dirty="0"/>
              <a:t>. </a:t>
            </a:r>
            <a:r>
              <a:rPr lang="el-GR" sz="2400" dirty="0"/>
              <a:t>Αναστέλλουν τη διαφοροποίηση και τον πολλαπλασιασμό των κυττάρων της ερυθράς σειράς. Αυξάνουν αποθήκευση </a:t>
            </a:r>
            <a:r>
              <a:rPr lang="en-US" sz="2400" dirty="0"/>
              <a:t>Fe </a:t>
            </a:r>
            <a:r>
              <a:rPr lang="el-GR" sz="2400" dirty="0"/>
              <a:t>στο ΔΕΣ. Προκαλούν παραγωγή </a:t>
            </a:r>
            <a:r>
              <a:rPr lang="el-GR" sz="2400" dirty="0" smtClean="0"/>
              <a:t>ελεύθερων </a:t>
            </a:r>
            <a:r>
              <a:rPr lang="el-GR" sz="2400" dirty="0"/>
              <a:t>ριζών και </a:t>
            </a:r>
            <a:r>
              <a:rPr lang="el-GR" sz="2400" dirty="0" smtClean="0"/>
              <a:t>αναστέλλουν </a:t>
            </a:r>
            <a:r>
              <a:rPr lang="el-GR" sz="2400" dirty="0"/>
              <a:t>τη δράση των </a:t>
            </a:r>
            <a:r>
              <a:rPr lang="el-GR" sz="2400" dirty="0" err="1"/>
              <a:t>ερυθροκυτταρικών</a:t>
            </a:r>
            <a:r>
              <a:rPr lang="el-GR" sz="2400" dirty="0"/>
              <a:t> </a:t>
            </a:r>
            <a:r>
              <a:rPr lang="el-GR" sz="2400" dirty="0" smtClean="0"/>
              <a:t>ενζύμων.</a:t>
            </a:r>
            <a:endParaRPr lang="el-GR" sz="2400" dirty="0"/>
          </a:p>
          <a:p>
            <a:pPr marL="609600" indent="-609600"/>
            <a:r>
              <a:rPr lang="el-GR" sz="2400" dirty="0"/>
              <a:t>Ελάττωση </a:t>
            </a:r>
            <a:r>
              <a:rPr lang="el-GR" sz="2400" dirty="0" smtClean="0"/>
              <a:t>έκφρασης </a:t>
            </a:r>
            <a:r>
              <a:rPr lang="el-GR" sz="2400" dirty="0"/>
              <a:t>υποδοχέα </a:t>
            </a:r>
            <a:r>
              <a:rPr lang="el-GR" sz="2400" dirty="0" err="1"/>
              <a:t>ερυθροποιητίνης</a:t>
            </a:r>
            <a:r>
              <a:rPr lang="el-GR" sz="2400" dirty="0"/>
              <a:t> και αυξημένη απόπτωση με αποτέλεσμα </a:t>
            </a:r>
            <a:r>
              <a:rPr lang="el-GR" sz="2400" dirty="0" smtClean="0"/>
              <a:t>αναιμία.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6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Παθοφυσιολογία</a:t>
            </a:r>
            <a:r>
              <a:rPr lang="el-GR" dirty="0"/>
              <a:t> </a:t>
            </a:r>
            <a:r>
              <a:rPr lang="el-GR" sz="3000" b="0" dirty="0" smtClean="0"/>
              <a:t>5/6</a:t>
            </a:r>
            <a:endParaRPr lang="el-GR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87350"/>
            <a:r>
              <a:rPr lang="el-GR" sz="2400" dirty="0" smtClean="0"/>
              <a:t>Α1 </a:t>
            </a:r>
            <a:r>
              <a:rPr lang="el-GR" sz="2400" dirty="0" err="1" smtClean="0"/>
              <a:t>αντιθριψίνη</a:t>
            </a:r>
            <a:r>
              <a:rPr lang="el-GR" sz="2400" dirty="0"/>
              <a:t>. Προκαλεί ελάττωση απορρόφησης </a:t>
            </a:r>
            <a:r>
              <a:rPr lang="en-US" sz="2400" dirty="0" smtClean="0"/>
              <a:t>Fe</a:t>
            </a:r>
            <a:r>
              <a:rPr lang="el-GR" sz="2400" dirty="0" smtClean="0"/>
              <a:t>.</a:t>
            </a:r>
            <a:endParaRPr lang="el-GR" sz="2400" dirty="0"/>
          </a:p>
          <a:p>
            <a:pPr indent="-387350"/>
            <a:r>
              <a:rPr lang="el-GR" sz="2400" dirty="0" err="1" smtClean="0"/>
              <a:t>Νεοπλασματικά</a:t>
            </a:r>
            <a:r>
              <a:rPr lang="el-GR" sz="2400" dirty="0" smtClean="0"/>
              <a:t> </a:t>
            </a:r>
            <a:r>
              <a:rPr lang="el-GR" sz="2400" dirty="0"/>
              <a:t>κύτταρα ή μικρόβια διηθούν το μυελό, καταναλώνουν βιταμίνη και </a:t>
            </a:r>
            <a:r>
              <a:rPr lang="el-GR" sz="2400" dirty="0" smtClean="0"/>
              <a:t>παράγουν </a:t>
            </a:r>
            <a:r>
              <a:rPr lang="el-GR" sz="2400" dirty="0"/>
              <a:t>παράγοντες </a:t>
            </a:r>
            <a:r>
              <a:rPr lang="el-GR" sz="2400" dirty="0" smtClean="0"/>
              <a:t>φλεγμονής.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62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Παθοφυσιολογία</a:t>
            </a:r>
            <a:r>
              <a:rPr lang="el-GR" dirty="0"/>
              <a:t> </a:t>
            </a:r>
            <a:r>
              <a:rPr lang="el-GR" sz="3000" b="0" dirty="0" smtClean="0"/>
              <a:t>6/6</a:t>
            </a:r>
            <a:endParaRPr lang="el-GR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+mj-lt"/>
              <a:buAutoNum type="arabicPeriod" startAt="4"/>
            </a:pPr>
            <a:r>
              <a:rPr lang="el-GR" sz="2400" b="1" dirty="0" smtClean="0"/>
              <a:t>Διαταραχές </a:t>
            </a:r>
            <a:r>
              <a:rPr lang="el-GR" sz="2400" b="1" dirty="0" err="1"/>
              <a:t>ερυθροποιητίνης</a:t>
            </a:r>
            <a:endParaRPr lang="el-GR" sz="2400" b="1" dirty="0"/>
          </a:p>
          <a:p>
            <a:pPr lvl="1"/>
            <a:r>
              <a:rPr lang="en-US" sz="2400" dirty="0" smtClean="0"/>
              <a:t>IL-1</a:t>
            </a:r>
            <a:r>
              <a:rPr lang="en-US" sz="2400" dirty="0"/>
              <a:t>, </a:t>
            </a:r>
            <a:r>
              <a:rPr lang="en-US" sz="2400" dirty="0" err="1"/>
              <a:t>TNFa</a:t>
            </a:r>
            <a:r>
              <a:rPr lang="en-US" sz="2400" dirty="0"/>
              <a:t>, </a:t>
            </a:r>
            <a:r>
              <a:rPr lang="el-GR" sz="2400" dirty="0"/>
              <a:t>αναστέλλουν παραγωγή </a:t>
            </a:r>
            <a:r>
              <a:rPr lang="en-US" sz="2400" dirty="0" err="1" smtClean="0"/>
              <a:t>Epo</a:t>
            </a:r>
            <a:r>
              <a:rPr lang="el-GR" sz="2400" dirty="0" smtClean="0"/>
              <a:t>.</a:t>
            </a:r>
            <a:endParaRPr lang="en-US" sz="2400" dirty="0"/>
          </a:p>
          <a:p>
            <a:pPr lvl="1"/>
            <a:r>
              <a:rPr lang="el-GR" sz="2400" dirty="0" err="1" smtClean="0"/>
              <a:t>ιντερφερόνη</a:t>
            </a:r>
            <a:r>
              <a:rPr lang="el-GR" sz="2400" dirty="0" smtClean="0"/>
              <a:t>-γ</a:t>
            </a:r>
            <a:r>
              <a:rPr lang="el-GR" sz="2400" dirty="0"/>
              <a:t>, </a:t>
            </a:r>
            <a:r>
              <a:rPr lang="en-US" sz="2400" dirty="0"/>
              <a:t>IL-1, </a:t>
            </a:r>
            <a:r>
              <a:rPr lang="en-US" sz="2400" dirty="0" err="1"/>
              <a:t>TNFa</a:t>
            </a:r>
            <a:r>
              <a:rPr lang="en-US" sz="2400" dirty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επηρεάζουν </a:t>
            </a:r>
            <a:r>
              <a:rPr lang="el-GR" sz="2400" dirty="0"/>
              <a:t>την ανταπόκριση των πρόδρομων κυττάρων της ερυθράς σειράς στην </a:t>
            </a:r>
            <a:r>
              <a:rPr lang="en-US" sz="2400" dirty="0" err="1" smtClean="0"/>
              <a:t>Epo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1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127125" y="2126184"/>
            <a:ext cx="1667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latin typeface="+mn-lt"/>
              </a:rPr>
              <a:t>Νεοπλάσματα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276600" y="2126184"/>
            <a:ext cx="2494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latin typeface="+mn-lt"/>
              </a:rPr>
              <a:t>Αυτοάνοσα νοσήματα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248400" y="2089671"/>
            <a:ext cx="130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latin typeface="+mn-lt"/>
              </a:rPr>
              <a:t>Λοιμώξεις </a:t>
            </a:r>
          </a:p>
        </p:txBody>
      </p:sp>
      <p:sp>
        <p:nvSpPr>
          <p:cNvPr id="26638" name="AutoShape 14"/>
          <p:cNvSpPr>
            <a:spLocks/>
          </p:cNvSpPr>
          <p:nvPr/>
        </p:nvSpPr>
        <p:spPr bwMode="auto">
          <a:xfrm rot="5400000" flipV="1">
            <a:off x="4038600" y="990600"/>
            <a:ext cx="685800" cy="4648200"/>
          </a:xfrm>
          <a:prstGeom prst="rightBrace">
            <a:avLst>
              <a:gd name="adj1" fmla="val 56481"/>
              <a:gd name="adj2" fmla="val 50000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590800" y="3733800"/>
            <a:ext cx="4050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latin typeface="+mn-lt"/>
              </a:rPr>
              <a:t>Διέγερση ανοσολογικών μηχανισμών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838200" y="4495800"/>
            <a:ext cx="9906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974725" y="476091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INF-</a:t>
            </a:r>
            <a:r>
              <a:rPr lang="el-GR"/>
              <a:t>γ</a:t>
            </a:r>
          </a:p>
        </p:txBody>
      </p:sp>
      <p:grpSp>
        <p:nvGrpSpPr>
          <p:cNvPr id="26644" name="Group 20"/>
          <p:cNvGrpSpPr>
            <a:grpSpLocks/>
          </p:cNvGrpSpPr>
          <p:nvPr/>
        </p:nvGrpSpPr>
        <p:grpSpPr bwMode="auto">
          <a:xfrm>
            <a:off x="838200" y="4495800"/>
            <a:ext cx="990600" cy="838200"/>
            <a:chOff x="528" y="2832"/>
            <a:chExt cx="624" cy="528"/>
          </a:xfrm>
        </p:grpSpPr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528" y="2832"/>
              <a:ext cx="624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3" name="Text Box 19"/>
            <p:cNvSpPr txBox="1">
              <a:spLocks noChangeArrowheads="1"/>
            </p:cNvSpPr>
            <p:nvPr/>
          </p:nvSpPr>
          <p:spPr bwMode="auto">
            <a:xfrm>
              <a:off x="614" y="2999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INF-</a:t>
              </a:r>
              <a:r>
                <a:rPr lang="el-GR"/>
                <a:t>γ</a:t>
              </a:r>
            </a:p>
          </p:txBody>
        </p:sp>
      </p:grp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2057400" y="4495800"/>
            <a:ext cx="990600" cy="838200"/>
            <a:chOff x="528" y="2832"/>
            <a:chExt cx="624" cy="528"/>
          </a:xfrm>
        </p:grpSpPr>
        <p:sp>
          <p:nvSpPr>
            <p:cNvPr id="26646" name="Oval 22"/>
            <p:cNvSpPr>
              <a:spLocks noChangeArrowheads="1"/>
            </p:cNvSpPr>
            <p:nvPr/>
          </p:nvSpPr>
          <p:spPr bwMode="auto">
            <a:xfrm>
              <a:off x="528" y="2832"/>
              <a:ext cx="624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614" y="2999"/>
              <a:ext cx="4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TNFa</a:t>
              </a:r>
              <a:endParaRPr lang="el-GR"/>
            </a:p>
          </p:txBody>
        </p:sp>
      </p:grpSp>
      <p:grpSp>
        <p:nvGrpSpPr>
          <p:cNvPr id="26648" name="Group 24"/>
          <p:cNvGrpSpPr>
            <a:grpSpLocks/>
          </p:cNvGrpSpPr>
          <p:nvPr/>
        </p:nvGrpSpPr>
        <p:grpSpPr bwMode="auto">
          <a:xfrm>
            <a:off x="3352800" y="4495800"/>
            <a:ext cx="990600" cy="838200"/>
            <a:chOff x="528" y="2832"/>
            <a:chExt cx="624" cy="528"/>
          </a:xfrm>
        </p:grpSpPr>
        <p:sp>
          <p:nvSpPr>
            <p:cNvPr id="26649" name="Oval 25"/>
            <p:cNvSpPr>
              <a:spLocks noChangeArrowheads="1"/>
            </p:cNvSpPr>
            <p:nvPr/>
          </p:nvSpPr>
          <p:spPr bwMode="auto">
            <a:xfrm>
              <a:off x="528" y="2832"/>
              <a:ext cx="624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614" y="2999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IL-1</a:t>
              </a:r>
              <a:endParaRPr lang="el-GR"/>
            </a:p>
          </p:txBody>
        </p:sp>
      </p:grpSp>
      <p:grpSp>
        <p:nvGrpSpPr>
          <p:cNvPr id="26651" name="Group 27"/>
          <p:cNvGrpSpPr>
            <a:grpSpLocks/>
          </p:cNvGrpSpPr>
          <p:nvPr/>
        </p:nvGrpSpPr>
        <p:grpSpPr bwMode="auto">
          <a:xfrm>
            <a:off x="4724400" y="4495800"/>
            <a:ext cx="990600" cy="838200"/>
            <a:chOff x="528" y="2832"/>
            <a:chExt cx="624" cy="528"/>
          </a:xfrm>
        </p:grpSpPr>
        <p:sp>
          <p:nvSpPr>
            <p:cNvPr id="26652" name="Oval 28"/>
            <p:cNvSpPr>
              <a:spLocks noChangeArrowheads="1"/>
            </p:cNvSpPr>
            <p:nvPr/>
          </p:nvSpPr>
          <p:spPr bwMode="auto">
            <a:xfrm>
              <a:off x="528" y="2832"/>
              <a:ext cx="624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53" name="Text Box 29"/>
            <p:cNvSpPr txBox="1">
              <a:spLocks noChangeArrowheads="1"/>
            </p:cNvSpPr>
            <p:nvPr/>
          </p:nvSpPr>
          <p:spPr bwMode="auto">
            <a:xfrm>
              <a:off x="614" y="2999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IL-10</a:t>
              </a:r>
              <a:endParaRPr lang="el-GR"/>
            </a:p>
          </p:txBody>
        </p:sp>
      </p:grp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6172200" y="4495800"/>
            <a:ext cx="990600" cy="838200"/>
            <a:chOff x="528" y="2832"/>
            <a:chExt cx="624" cy="528"/>
          </a:xfrm>
        </p:grpSpPr>
        <p:sp>
          <p:nvSpPr>
            <p:cNvPr id="26655" name="Oval 31"/>
            <p:cNvSpPr>
              <a:spLocks noChangeArrowheads="1"/>
            </p:cNvSpPr>
            <p:nvPr/>
          </p:nvSpPr>
          <p:spPr bwMode="auto">
            <a:xfrm>
              <a:off x="528" y="2832"/>
              <a:ext cx="624" cy="5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6656" name="Text Box 32"/>
            <p:cNvSpPr txBox="1">
              <a:spLocks noChangeArrowheads="1"/>
            </p:cNvSpPr>
            <p:nvPr/>
          </p:nvSpPr>
          <p:spPr bwMode="auto">
            <a:xfrm>
              <a:off x="614" y="2999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IL-6</a:t>
              </a:r>
              <a:endParaRPr lang="el-GR"/>
            </a:p>
          </p:txBody>
        </p:sp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Ομοιόσταση </a:t>
            </a:r>
            <a:r>
              <a:rPr lang="en-US" dirty="0" smtClean="0"/>
              <a:t>Fe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38200" y="1016953"/>
            <a:ext cx="990600" cy="838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74725" y="1282066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INF-</a:t>
            </a:r>
            <a:r>
              <a:rPr lang="el-GR"/>
              <a:t>γ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838200" y="1016953"/>
            <a:ext cx="990600" cy="838200"/>
            <a:chOff x="838200" y="381000"/>
            <a:chExt cx="990600" cy="838200"/>
          </a:xfrm>
        </p:grpSpPr>
        <p:sp>
          <p:nvSpPr>
            <p:cNvPr id="27655" name="Oval 7"/>
            <p:cNvSpPr>
              <a:spLocks noChangeArrowheads="1"/>
            </p:cNvSpPr>
            <p:nvPr/>
          </p:nvSpPr>
          <p:spPr bwMode="auto">
            <a:xfrm>
              <a:off x="838200" y="3810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974725" y="646113"/>
              <a:ext cx="742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INF-</a:t>
              </a:r>
              <a:r>
                <a:rPr lang="el-GR"/>
                <a:t>γ</a:t>
              </a: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2057400" y="1016953"/>
            <a:ext cx="990600" cy="838200"/>
            <a:chOff x="2057400" y="381000"/>
            <a:chExt cx="990600" cy="838200"/>
          </a:xfrm>
        </p:grpSpPr>
        <p:sp>
          <p:nvSpPr>
            <p:cNvPr id="27658" name="Oval 10"/>
            <p:cNvSpPr>
              <a:spLocks noChangeArrowheads="1"/>
            </p:cNvSpPr>
            <p:nvPr/>
          </p:nvSpPr>
          <p:spPr bwMode="auto">
            <a:xfrm>
              <a:off x="2057400" y="3810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193925" y="646113"/>
              <a:ext cx="755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TNFa</a:t>
              </a:r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3352800" y="1016953"/>
            <a:ext cx="990600" cy="838200"/>
            <a:chOff x="3352800" y="381000"/>
            <a:chExt cx="990600" cy="838200"/>
          </a:xfrm>
        </p:grpSpPr>
        <p:sp>
          <p:nvSpPr>
            <p:cNvPr id="27661" name="Oval 13"/>
            <p:cNvSpPr>
              <a:spLocks noChangeArrowheads="1"/>
            </p:cNvSpPr>
            <p:nvPr/>
          </p:nvSpPr>
          <p:spPr bwMode="auto">
            <a:xfrm>
              <a:off x="3352800" y="3810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3489325" y="646113"/>
              <a:ext cx="577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IL-1</a:t>
              </a:r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5867400" y="1016953"/>
            <a:ext cx="990600" cy="838200"/>
            <a:chOff x="5867400" y="381000"/>
            <a:chExt cx="990600" cy="838200"/>
          </a:xfrm>
        </p:grpSpPr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5867400" y="3810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6003925" y="646113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IL-10</a:t>
              </a:r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7315200" y="1016953"/>
            <a:ext cx="990600" cy="838200"/>
            <a:chOff x="7315200" y="381000"/>
            <a:chExt cx="990600" cy="838200"/>
          </a:xfrm>
        </p:grpSpPr>
        <p:sp>
          <p:nvSpPr>
            <p:cNvPr id="27673" name="Oval 25"/>
            <p:cNvSpPr>
              <a:spLocks noChangeArrowheads="1"/>
            </p:cNvSpPr>
            <p:nvPr/>
          </p:nvSpPr>
          <p:spPr bwMode="auto">
            <a:xfrm>
              <a:off x="7315200" y="3810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4" name="Text Box 26"/>
            <p:cNvSpPr txBox="1">
              <a:spLocks noChangeArrowheads="1"/>
            </p:cNvSpPr>
            <p:nvPr/>
          </p:nvSpPr>
          <p:spPr bwMode="auto">
            <a:xfrm>
              <a:off x="7451725" y="646113"/>
              <a:ext cx="577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IL-6</a:t>
              </a:r>
              <a:endParaRPr lang="el-GR"/>
            </a:p>
          </p:txBody>
        </p:sp>
      </p:grpSp>
      <p:sp>
        <p:nvSpPr>
          <p:cNvPr id="27675" name="AutoShape 27"/>
          <p:cNvSpPr>
            <a:spLocks/>
          </p:cNvSpPr>
          <p:nvPr/>
        </p:nvSpPr>
        <p:spPr bwMode="auto">
          <a:xfrm rot="5400000" flipV="1">
            <a:off x="2209800" y="712153"/>
            <a:ext cx="533400" cy="2971800"/>
          </a:xfrm>
          <a:prstGeom prst="rightBrace">
            <a:avLst>
              <a:gd name="adj1" fmla="val 46429"/>
              <a:gd name="adj2" fmla="val 50000"/>
            </a:avLst>
          </a:prstGeom>
          <a:noFill/>
          <a:ln w="539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H="1">
            <a:off x="685800" y="4141153"/>
            <a:ext cx="1752600" cy="1295400"/>
          </a:xfrm>
          <a:prstGeom prst="lin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681" name="AutoShape 33"/>
          <p:cNvSpPr>
            <a:spLocks/>
          </p:cNvSpPr>
          <p:nvPr/>
        </p:nvSpPr>
        <p:spPr bwMode="auto">
          <a:xfrm rot="5400000" flipV="1">
            <a:off x="5600700" y="216853"/>
            <a:ext cx="533400" cy="4114800"/>
          </a:xfrm>
          <a:prstGeom prst="rightBrace">
            <a:avLst>
              <a:gd name="adj1" fmla="val 64286"/>
              <a:gd name="adj2" fmla="val 50000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82" name="Freeform 34"/>
          <p:cNvSpPr>
            <a:spLocks/>
          </p:cNvSpPr>
          <p:nvPr/>
        </p:nvSpPr>
        <p:spPr bwMode="auto">
          <a:xfrm>
            <a:off x="3733800" y="2617153"/>
            <a:ext cx="4724400" cy="2057400"/>
          </a:xfrm>
          <a:custGeom>
            <a:avLst/>
            <a:gdLst/>
            <a:ahLst/>
            <a:cxnLst>
              <a:cxn ang="0">
                <a:pos x="720" y="48"/>
              </a:cxn>
              <a:cxn ang="0">
                <a:pos x="1008" y="48"/>
              </a:cxn>
              <a:cxn ang="0">
                <a:pos x="1344" y="192"/>
              </a:cxn>
              <a:cxn ang="0">
                <a:pos x="1536" y="480"/>
              </a:cxn>
              <a:cxn ang="0">
                <a:pos x="1824" y="768"/>
              </a:cxn>
              <a:cxn ang="0">
                <a:pos x="1824" y="1008"/>
              </a:cxn>
              <a:cxn ang="0">
                <a:pos x="1680" y="1152"/>
              </a:cxn>
              <a:cxn ang="0">
                <a:pos x="1344" y="1296"/>
              </a:cxn>
              <a:cxn ang="0">
                <a:pos x="912" y="1392"/>
              </a:cxn>
              <a:cxn ang="0">
                <a:pos x="480" y="1248"/>
              </a:cxn>
              <a:cxn ang="0">
                <a:pos x="432" y="1056"/>
              </a:cxn>
              <a:cxn ang="0">
                <a:pos x="624" y="768"/>
              </a:cxn>
              <a:cxn ang="0">
                <a:pos x="237" y="593"/>
              </a:cxn>
              <a:cxn ang="0">
                <a:pos x="183" y="570"/>
              </a:cxn>
              <a:cxn ang="0">
                <a:pos x="0" y="384"/>
              </a:cxn>
              <a:cxn ang="0">
                <a:pos x="48" y="96"/>
              </a:cxn>
              <a:cxn ang="0">
                <a:pos x="384" y="0"/>
              </a:cxn>
              <a:cxn ang="0">
                <a:pos x="576" y="48"/>
              </a:cxn>
              <a:cxn ang="0">
                <a:pos x="672" y="96"/>
              </a:cxn>
              <a:cxn ang="0">
                <a:pos x="720" y="48"/>
              </a:cxn>
            </a:cxnLst>
            <a:rect l="0" t="0" r="r" b="b"/>
            <a:pathLst>
              <a:path w="1824" h="1392">
                <a:moveTo>
                  <a:pt x="720" y="48"/>
                </a:moveTo>
                <a:lnTo>
                  <a:pt x="1008" y="48"/>
                </a:lnTo>
                <a:lnTo>
                  <a:pt x="1344" y="192"/>
                </a:lnTo>
                <a:lnTo>
                  <a:pt x="1536" y="480"/>
                </a:lnTo>
                <a:lnTo>
                  <a:pt x="1824" y="768"/>
                </a:lnTo>
                <a:lnTo>
                  <a:pt x="1824" y="1008"/>
                </a:lnTo>
                <a:lnTo>
                  <a:pt x="1680" y="1152"/>
                </a:lnTo>
                <a:lnTo>
                  <a:pt x="1344" y="1296"/>
                </a:lnTo>
                <a:lnTo>
                  <a:pt x="912" y="1392"/>
                </a:lnTo>
                <a:lnTo>
                  <a:pt x="480" y="1248"/>
                </a:lnTo>
                <a:lnTo>
                  <a:pt x="432" y="1056"/>
                </a:lnTo>
                <a:lnTo>
                  <a:pt x="624" y="768"/>
                </a:lnTo>
                <a:cubicBezTo>
                  <a:pt x="433" y="577"/>
                  <a:pt x="511" y="612"/>
                  <a:pt x="237" y="593"/>
                </a:cubicBezTo>
                <a:cubicBezTo>
                  <a:pt x="193" y="575"/>
                  <a:pt x="211" y="583"/>
                  <a:pt x="183" y="570"/>
                </a:cubicBezTo>
                <a:lnTo>
                  <a:pt x="0" y="384"/>
                </a:lnTo>
                <a:lnTo>
                  <a:pt x="48" y="96"/>
                </a:lnTo>
                <a:lnTo>
                  <a:pt x="384" y="0"/>
                </a:lnTo>
                <a:lnTo>
                  <a:pt x="576" y="48"/>
                </a:lnTo>
                <a:lnTo>
                  <a:pt x="672" y="96"/>
                </a:lnTo>
                <a:lnTo>
                  <a:pt x="720" y="48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V="1">
            <a:off x="4648200" y="2921953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V="1">
            <a:off x="4648200" y="3302953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648200" y="2845753"/>
            <a:ext cx="11801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 err="1" smtClean="0"/>
              <a:t>φεριτίνης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4708525" y="3187066"/>
            <a:ext cx="186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Συσσώρευση </a:t>
            </a:r>
            <a:r>
              <a:rPr lang="en-US"/>
              <a:t>Fe</a:t>
            </a:r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6553200" y="3226753"/>
            <a:ext cx="304800" cy="304800"/>
            <a:chOff x="6553200" y="2590800"/>
            <a:chExt cx="304800" cy="304800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6629400" y="2590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8" name="Oval 40"/>
            <p:cNvSpPr>
              <a:spLocks noChangeArrowheads="1"/>
            </p:cNvSpPr>
            <p:nvPr/>
          </p:nvSpPr>
          <p:spPr bwMode="auto">
            <a:xfrm>
              <a:off x="6705600" y="2667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9" name="Oval 41"/>
            <p:cNvSpPr>
              <a:spLocks noChangeArrowheads="1"/>
            </p:cNvSpPr>
            <p:nvPr/>
          </p:nvSpPr>
          <p:spPr bwMode="auto">
            <a:xfrm>
              <a:off x="6629400" y="2819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6553200" y="2743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auto">
            <a:xfrm>
              <a:off x="6781800" y="2743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auto">
            <a:xfrm>
              <a:off x="6553200" y="26670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7694" name="Line 46"/>
          <p:cNvSpPr>
            <a:spLocks noChangeShapeType="1"/>
          </p:cNvSpPr>
          <p:nvPr/>
        </p:nvSpPr>
        <p:spPr bwMode="auto">
          <a:xfrm flipV="1">
            <a:off x="5410200" y="3683953"/>
            <a:ext cx="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5372100" y="3607753"/>
            <a:ext cx="288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Ερυθροροφαγοκυττάρωση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2438400" y="4293553"/>
            <a:ext cx="990600" cy="838200"/>
            <a:chOff x="2438400" y="3657600"/>
            <a:chExt cx="990600" cy="838200"/>
          </a:xfrm>
        </p:grpSpPr>
        <p:sp>
          <p:nvSpPr>
            <p:cNvPr id="27697" name="Oval 49"/>
            <p:cNvSpPr>
              <a:spLocks noChangeArrowheads="1"/>
            </p:cNvSpPr>
            <p:nvPr/>
          </p:nvSpPr>
          <p:spPr bwMode="auto">
            <a:xfrm>
              <a:off x="2438400" y="36576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2574925" y="3922713"/>
              <a:ext cx="742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INF-</a:t>
              </a:r>
              <a:r>
                <a:rPr lang="el-GR"/>
                <a:t>γ</a:t>
              </a:r>
            </a:p>
          </p:txBody>
        </p:sp>
      </p:grpSp>
      <p:sp>
        <p:nvSpPr>
          <p:cNvPr id="27699" name="Line 51"/>
          <p:cNvSpPr>
            <a:spLocks noChangeShapeType="1"/>
          </p:cNvSpPr>
          <p:nvPr/>
        </p:nvSpPr>
        <p:spPr bwMode="auto">
          <a:xfrm flipV="1">
            <a:off x="3505200" y="3912553"/>
            <a:ext cx="1295400" cy="6096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4191000" y="3760153"/>
            <a:ext cx="304800" cy="304800"/>
            <a:chOff x="4191000" y="3124200"/>
            <a:chExt cx="304800" cy="304800"/>
          </a:xfrm>
        </p:grpSpPr>
        <p:sp>
          <p:nvSpPr>
            <p:cNvPr id="27701" name="Oval 53"/>
            <p:cNvSpPr>
              <a:spLocks noChangeArrowheads="1"/>
            </p:cNvSpPr>
            <p:nvPr/>
          </p:nvSpPr>
          <p:spPr bwMode="auto">
            <a:xfrm>
              <a:off x="4267200" y="31242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02" name="Oval 54"/>
            <p:cNvSpPr>
              <a:spLocks noChangeArrowheads="1"/>
            </p:cNvSpPr>
            <p:nvPr/>
          </p:nvSpPr>
          <p:spPr bwMode="auto">
            <a:xfrm>
              <a:off x="4343400" y="3200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03" name="Oval 55"/>
            <p:cNvSpPr>
              <a:spLocks noChangeArrowheads="1"/>
            </p:cNvSpPr>
            <p:nvPr/>
          </p:nvSpPr>
          <p:spPr bwMode="auto">
            <a:xfrm>
              <a:off x="4267200" y="33528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04" name="Oval 56"/>
            <p:cNvSpPr>
              <a:spLocks noChangeArrowheads="1"/>
            </p:cNvSpPr>
            <p:nvPr/>
          </p:nvSpPr>
          <p:spPr bwMode="auto">
            <a:xfrm>
              <a:off x="41910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05" name="Oval 57"/>
            <p:cNvSpPr>
              <a:spLocks noChangeArrowheads="1"/>
            </p:cNvSpPr>
            <p:nvPr/>
          </p:nvSpPr>
          <p:spPr bwMode="auto">
            <a:xfrm>
              <a:off x="4419600" y="32766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06" name="Oval 58"/>
            <p:cNvSpPr>
              <a:spLocks noChangeArrowheads="1"/>
            </p:cNvSpPr>
            <p:nvPr/>
          </p:nvSpPr>
          <p:spPr bwMode="auto">
            <a:xfrm>
              <a:off x="4191000" y="3200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4343400" y="3607753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DMT-1</a:t>
            </a:r>
            <a:endParaRPr lang="el-GR"/>
          </a:p>
        </p:txBody>
      </p:sp>
      <p:grpSp>
        <p:nvGrpSpPr>
          <p:cNvPr id="5" name="Ομάδα 4"/>
          <p:cNvGrpSpPr/>
          <p:nvPr/>
        </p:nvGrpSpPr>
        <p:grpSpPr>
          <a:xfrm>
            <a:off x="3657600" y="4750753"/>
            <a:ext cx="990600" cy="838200"/>
            <a:chOff x="3657600" y="4114800"/>
            <a:chExt cx="990600" cy="838200"/>
          </a:xfrm>
        </p:grpSpPr>
        <p:sp>
          <p:nvSpPr>
            <p:cNvPr id="27709" name="Oval 61"/>
            <p:cNvSpPr>
              <a:spLocks noChangeArrowheads="1"/>
            </p:cNvSpPr>
            <p:nvPr/>
          </p:nvSpPr>
          <p:spPr bwMode="auto">
            <a:xfrm>
              <a:off x="3657600" y="4114800"/>
              <a:ext cx="990600" cy="838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710" name="Text Box 62"/>
            <p:cNvSpPr txBox="1">
              <a:spLocks noChangeArrowheads="1"/>
            </p:cNvSpPr>
            <p:nvPr/>
          </p:nvSpPr>
          <p:spPr bwMode="auto">
            <a:xfrm>
              <a:off x="3794125" y="4379913"/>
              <a:ext cx="755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TNFa</a:t>
              </a:r>
              <a:endParaRPr lang="el-GR"/>
            </a:p>
          </p:txBody>
        </p:sp>
      </p:grpSp>
      <p:sp>
        <p:nvSpPr>
          <p:cNvPr id="27712" name="Line 64"/>
          <p:cNvSpPr>
            <a:spLocks noChangeShapeType="1"/>
          </p:cNvSpPr>
          <p:nvPr/>
        </p:nvSpPr>
        <p:spPr bwMode="auto">
          <a:xfrm flipV="1">
            <a:off x="4800600" y="4064953"/>
            <a:ext cx="1219200" cy="838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714" name="Line 66"/>
          <p:cNvSpPr>
            <a:spLocks noChangeShapeType="1"/>
          </p:cNvSpPr>
          <p:nvPr/>
        </p:nvSpPr>
        <p:spPr bwMode="auto">
          <a:xfrm>
            <a:off x="8610600" y="1397953"/>
            <a:ext cx="0" cy="381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715" name="Line 67"/>
          <p:cNvSpPr>
            <a:spLocks noChangeShapeType="1"/>
          </p:cNvSpPr>
          <p:nvPr/>
        </p:nvSpPr>
        <p:spPr bwMode="auto">
          <a:xfrm>
            <a:off x="8382000" y="139795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716" name="Text Box 68"/>
          <p:cNvSpPr txBox="1">
            <a:spLocks noChangeArrowheads="1"/>
          </p:cNvSpPr>
          <p:nvPr/>
        </p:nvSpPr>
        <p:spPr bwMode="auto">
          <a:xfrm>
            <a:off x="5715000" y="5222527"/>
            <a:ext cx="321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Ήπαρ και παραγωγή </a:t>
            </a:r>
            <a:r>
              <a:rPr lang="el-GR" dirty="0" err="1"/>
              <a:t>εψιδίνης</a:t>
            </a:r>
            <a:endParaRPr lang="el-GR" dirty="0"/>
          </a:p>
        </p:txBody>
      </p:sp>
      <p:sp>
        <p:nvSpPr>
          <p:cNvPr id="27717" name="Line 69"/>
          <p:cNvSpPr>
            <a:spLocks noChangeShapeType="1"/>
          </p:cNvSpPr>
          <p:nvPr/>
        </p:nvSpPr>
        <p:spPr bwMode="auto">
          <a:xfrm>
            <a:off x="7086600" y="5588953"/>
            <a:ext cx="0" cy="609600"/>
          </a:xfrm>
          <a:prstGeom prst="line">
            <a:avLst/>
          </a:prstGeom>
          <a:noFill/>
          <a:ln w="4445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6096000" y="6198553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Στομάχι απορ. </a:t>
            </a:r>
            <a:r>
              <a:rPr lang="en-US"/>
              <a:t>Fe+2</a:t>
            </a:r>
            <a:endParaRPr lang="el-GR"/>
          </a:p>
        </p:txBody>
      </p:sp>
      <p:sp>
        <p:nvSpPr>
          <p:cNvPr id="27719" name="Line 71"/>
          <p:cNvSpPr>
            <a:spLocks noChangeShapeType="1"/>
          </p:cNvSpPr>
          <p:nvPr/>
        </p:nvSpPr>
        <p:spPr bwMode="auto">
          <a:xfrm flipH="1">
            <a:off x="2590800" y="6427153"/>
            <a:ext cx="3429000" cy="0"/>
          </a:xfrm>
          <a:prstGeom prst="line">
            <a:avLst/>
          </a:prstGeom>
          <a:noFill/>
          <a:ln w="539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Ομοιόσταση </a:t>
            </a:r>
            <a:r>
              <a:rPr lang="en-US" dirty="0"/>
              <a:t>Fe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379153"/>
            <a:ext cx="1176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Νεφρός </a:t>
            </a:r>
            <a:endParaRPr lang="el-GR" sz="2200" b="1" dirty="0"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6451" y="6166465"/>
            <a:ext cx="24404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Μυελός των οστών</a:t>
            </a:r>
            <a:endParaRPr lang="el-GR" sz="2200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7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Αναιμία Χρόνιας Νόσου (ΑΧΝ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Εισαγωγή.</a:t>
            </a:r>
            <a:endParaRPr lang="el-GR" sz="2400" dirty="0"/>
          </a:p>
          <a:p>
            <a:r>
              <a:rPr lang="el-GR" sz="2400" dirty="0"/>
              <a:t>Στοιχεία </a:t>
            </a:r>
            <a:r>
              <a:rPr lang="el-GR" sz="2400" dirty="0" smtClean="0"/>
              <a:t>κλειδιά.</a:t>
            </a:r>
            <a:endParaRPr lang="el-GR" sz="2400" dirty="0"/>
          </a:p>
          <a:p>
            <a:r>
              <a:rPr lang="el-GR" sz="2400" dirty="0" smtClean="0"/>
              <a:t>Αιτιολογία.</a:t>
            </a:r>
            <a:endParaRPr lang="el-GR" sz="2400" dirty="0"/>
          </a:p>
          <a:p>
            <a:r>
              <a:rPr lang="el-GR" sz="2400" dirty="0" err="1" smtClean="0"/>
              <a:t>Παθοφυσιολογία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Κλινικά </a:t>
            </a:r>
            <a:r>
              <a:rPr lang="el-GR" sz="2400" dirty="0" smtClean="0"/>
              <a:t>Χαρακτηριστικά.</a:t>
            </a:r>
            <a:endParaRPr lang="el-GR" sz="2400" dirty="0"/>
          </a:p>
          <a:p>
            <a:r>
              <a:rPr lang="el-GR" sz="2400" dirty="0"/>
              <a:t>Εργαστηριακή </a:t>
            </a:r>
            <a:r>
              <a:rPr lang="el-GR" sz="2400" dirty="0" smtClean="0"/>
              <a:t>διάγνωση.</a:t>
            </a:r>
          </a:p>
          <a:p>
            <a:r>
              <a:rPr lang="el-GR" sz="2400" kern="0" dirty="0" smtClean="0"/>
              <a:t>Διάγνωση.</a:t>
            </a:r>
          </a:p>
          <a:p>
            <a:r>
              <a:rPr lang="el-GR" sz="2400" kern="0" dirty="0" smtClean="0"/>
              <a:t>Θεραπεία.</a:t>
            </a:r>
            <a:endParaRPr lang="el-GR" sz="2400" kern="0" dirty="0"/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0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Κλινικά Χαρακτηριστικά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Κλινοεργαστηριακός</a:t>
            </a:r>
            <a:r>
              <a:rPr lang="el-GR" sz="2400" dirty="0"/>
              <a:t> έλεγχος</a:t>
            </a:r>
          </a:p>
          <a:p>
            <a:r>
              <a:rPr lang="el-GR" sz="2400" dirty="0"/>
              <a:t>Αναιμία ή υποκείμενο νόσημα </a:t>
            </a:r>
            <a:r>
              <a:rPr lang="el-GR" sz="2400" dirty="0" smtClean="0"/>
              <a:t>πρώτα;</a:t>
            </a:r>
            <a:endParaRPr lang="el-GR" sz="2400" dirty="0"/>
          </a:p>
          <a:p>
            <a:r>
              <a:rPr lang="el-GR" sz="2400" dirty="0"/>
              <a:t>Η αναιμία είναι ανάλογη του υποκείμενου </a:t>
            </a:r>
            <a:r>
              <a:rPr lang="el-GR" sz="2400" dirty="0" smtClean="0"/>
              <a:t>νοσήματος;</a:t>
            </a:r>
            <a:endParaRPr lang="el-GR" sz="2400" dirty="0"/>
          </a:p>
          <a:p>
            <a:r>
              <a:rPr lang="el-GR" sz="2400" dirty="0"/>
              <a:t>Θεραπεία αναιμίας ή </a:t>
            </a:r>
            <a:r>
              <a:rPr lang="el-GR" sz="2400" dirty="0" smtClean="0"/>
              <a:t>νοσήματος;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6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Εργαστηριακή Διερεύνηση 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Ορθρόχρωμη</a:t>
            </a:r>
            <a:r>
              <a:rPr lang="el-GR" sz="2400" dirty="0"/>
              <a:t> και </a:t>
            </a:r>
            <a:r>
              <a:rPr lang="el-GR" sz="2400" dirty="0" err="1" smtClean="0"/>
              <a:t>ορθροκυτταρική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ΔΕΚ </a:t>
            </a:r>
            <a:r>
              <a:rPr lang="el-GR" sz="2400" dirty="0" smtClean="0"/>
              <a:t>μειωμένα.</a:t>
            </a:r>
            <a:endParaRPr lang="el-GR" sz="2400" dirty="0"/>
          </a:p>
          <a:p>
            <a:r>
              <a:rPr lang="el-GR" sz="2400" dirty="0"/>
              <a:t>Σε χρόνιες φλεγμονές </a:t>
            </a:r>
            <a:r>
              <a:rPr lang="el-GR" sz="2400" dirty="0" err="1"/>
              <a:t>υπόχρωμη</a:t>
            </a:r>
            <a:r>
              <a:rPr lang="el-GR" sz="2400" dirty="0"/>
              <a:t> και </a:t>
            </a:r>
            <a:r>
              <a:rPr lang="el-GR" sz="2400" dirty="0" err="1" smtClean="0"/>
              <a:t>μικροκυτταρική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Πώς είναι ο μεταβολισμός </a:t>
            </a:r>
            <a:r>
              <a:rPr lang="el-GR" sz="2400" dirty="0" smtClean="0"/>
              <a:t>σιδήρου;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8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Μελέτη Σιδήρου στη ΑΧΝ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/>
              <a:t>Σιδέρος</a:t>
            </a:r>
            <a:r>
              <a:rPr lang="el-GR" sz="2400" dirty="0"/>
              <a:t> ορού, </a:t>
            </a:r>
            <a:r>
              <a:rPr lang="el-GR" sz="2400" dirty="0" err="1" smtClean="0"/>
              <a:t>φεριτίνης</a:t>
            </a:r>
            <a:r>
              <a:rPr lang="el-GR" sz="2400" dirty="0" smtClean="0"/>
              <a:t> </a:t>
            </a:r>
            <a:r>
              <a:rPr lang="el-GR" sz="2400" dirty="0"/>
              <a:t>ορού, </a:t>
            </a:r>
            <a:r>
              <a:rPr lang="en-US" sz="2400" dirty="0"/>
              <a:t>TIBIC, </a:t>
            </a:r>
            <a:r>
              <a:rPr lang="en-US" sz="2400" dirty="0" err="1"/>
              <a:t>sTfR</a:t>
            </a:r>
            <a:r>
              <a:rPr lang="en-US" sz="2400" dirty="0"/>
              <a:t>, </a:t>
            </a:r>
            <a:r>
              <a:rPr lang="el-GR" sz="2400" dirty="0"/>
              <a:t>κορεσμός </a:t>
            </a:r>
            <a:r>
              <a:rPr lang="en-US" sz="2400" dirty="0" err="1"/>
              <a:t>TfR</a:t>
            </a:r>
            <a:r>
              <a:rPr lang="en-US" sz="2400" dirty="0"/>
              <a:t>, </a:t>
            </a:r>
            <a:r>
              <a:rPr lang="en-US" sz="2400" dirty="0" err="1" smtClean="0"/>
              <a:t>sTfR</a:t>
            </a:r>
            <a:r>
              <a:rPr lang="en-US" sz="2400" dirty="0" smtClean="0"/>
              <a:t>/ferritin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ΧΝΑ </a:t>
            </a:r>
            <a:r>
              <a:rPr lang="el-GR" sz="2400" dirty="0" smtClean="0"/>
              <a:t>φυσιολογικά.</a:t>
            </a:r>
            <a:endParaRPr lang="el-GR" sz="2400" dirty="0"/>
          </a:p>
          <a:p>
            <a:r>
              <a:rPr lang="el-GR" sz="2400" dirty="0"/>
              <a:t>Αιμοκάθαρση = σιδηροπενική </a:t>
            </a:r>
            <a:r>
              <a:rPr lang="el-GR" sz="2400" dirty="0" smtClean="0"/>
              <a:t>αναιμία.</a:t>
            </a:r>
            <a:endParaRPr lang="el-GR" sz="2400" dirty="0"/>
          </a:p>
          <a:p>
            <a:r>
              <a:rPr lang="el-GR" sz="2400" dirty="0"/>
              <a:t>Μεταγγίσεις = υπερφόρτωση με </a:t>
            </a:r>
            <a:r>
              <a:rPr lang="en-US" sz="2400" dirty="0" smtClean="0"/>
              <a:t>Fe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dirty="0"/>
              <a:t>Φλεγμονή </a:t>
            </a:r>
            <a:r>
              <a:rPr lang="en-US" sz="2400" dirty="0"/>
              <a:t>= </a:t>
            </a:r>
            <a:r>
              <a:rPr lang="el-GR" sz="2400" dirty="0"/>
              <a:t>μείωση </a:t>
            </a:r>
            <a:r>
              <a:rPr lang="en-US" sz="2400" dirty="0"/>
              <a:t>Fe, </a:t>
            </a:r>
            <a:r>
              <a:rPr lang="en-US" sz="2400" dirty="0" smtClean="0"/>
              <a:t>ferritin</a:t>
            </a:r>
            <a:r>
              <a:rPr lang="el-GR" sz="2400" dirty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33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sTfR</a:t>
            </a:r>
            <a:r>
              <a:rPr lang="el-GR"/>
              <a:t> και ΑΧΝ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sTfR</a:t>
            </a:r>
            <a:r>
              <a:rPr lang="el-GR" sz="2400" dirty="0"/>
              <a:t> σε σιδηροπενική είναι </a:t>
            </a:r>
            <a:r>
              <a:rPr lang="el-GR" sz="2400" dirty="0" smtClean="0"/>
              <a:t>αυξημένα.</a:t>
            </a:r>
            <a:endParaRPr lang="el-GR" sz="2400" dirty="0"/>
          </a:p>
          <a:p>
            <a:r>
              <a:rPr lang="en-US" sz="2400" dirty="0" err="1"/>
              <a:t>sTfR</a:t>
            </a:r>
            <a:r>
              <a:rPr lang="el-GR" sz="2400" dirty="0"/>
              <a:t> σε ΑΧΝ φυσιολογικά ή μειωμένα (λόγω </a:t>
            </a:r>
            <a:r>
              <a:rPr lang="el-GR" sz="2400" dirty="0" err="1"/>
              <a:t>κυτταροκινών</a:t>
            </a:r>
            <a:r>
              <a:rPr lang="el-GR" sz="2400" dirty="0"/>
              <a:t> που ασκούν – δράση</a:t>
            </a:r>
            <a:r>
              <a:rPr lang="el-GR" sz="2400" dirty="0" smtClean="0"/>
              <a:t>).</a:t>
            </a:r>
            <a:endParaRPr lang="el-GR" sz="2400" dirty="0"/>
          </a:p>
          <a:p>
            <a:pPr algn="ctr">
              <a:buFontTx/>
              <a:buNone/>
            </a:pPr>
            <a:r>
              <a:rPr lang="el-GR" sz="2400" b="1" dirty="0"/>
              <a:t>Αμιγώς ΑΧΝ </a:t>
            </a:r>
            <a:r>
              <a:rPr lang="en-US" sz="2400" b="1" dirty="0"/>
              <a:t>vs </a:t>
            </a:r>
            <a:r>
              <a:rPr lang="el-GR" sz="2400" b="1" dirty="0"/>
              <a:t>σιδηροπενικής αναιμίας</a:t>
            </a:r>
            <a:r>
              <a:rPr lang="en-US" sz="2400" b="1" dirty="0"/>
              <a:t> </a:t>
            </a:r>
            <a:r>
              <a:rPr lang="el-GR" sz="2400" b="1" dirty="0"/>
              <a:t>και </a:t>
            </a:r>
            <a:r>
              <a:rPr lang="el-GR" sz="2400" b="1" dirty="0" smtClean="0"/>
              <a:t>ΑΧΝ</a:t>
            </a:r>
            <a:endParaRPr lang="el-GR" sz="2400" dirty="0"/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 rot="5400000" flipV="1">
            <a:off x="1524000" y="2819400"/>
            <a:ext cx="533400" cy="2514600"/>
          </a:xfrm>
          <a:prstGeom prst="rightBrace">
            <a:avLst>
              <a:gd name="adj1" fmla="val 39286"/>
              <a:gd name="adj2" fmla="val 50000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 rot="5400000" flipV="1">
            <a:off x="5524500" y="2324100"/>
            <a:ext cx="533400" cy="4114800"/>
          </a:xfrm>
          <a:prstGeom prst="rightBrace">
            <a:avLst>
              <a:gd name="adj1" fmla="val 64286"/>
              <a:gd name="adj2" fmla="val 50000"/>
            </a:avLst>
          </a:prstGeom>
          <a:noFill/>
          <a:ln w="539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57200" y="4724400"/>
            <a:ext cx="2590800" cy="1447800"/>
          </a:xfrm>
          <a:prstGeom prst="ellips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0" y="5105400"/>
            <a:ext cx="18918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Υψηλή </a:t>
            </a:r>
            <a:r>
              <a:rPr lang="el-GR" dirty="0" err="1" smtClean="0"/>
              <a:t>φερριτίνη</a:t>
            </a:r>
            <a:endParaRPr lang="el-GR" dirty="0"/>
          </a:p>
          <a:p>
            <a:r>
              <a:rPr lang="el-GR" dirty="0"/>
              <a:t>Χαμηλός </a:t>
            </a:r>
            <a:r>
              <a:rPr lang="en-US" dirty="0" err="1"/>
              <a:t>sTfR</a:t>
            </a:r>
            <a:endParaRPr lang="el-GR" dirty="0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572000" y="4724400"/>
            <a:ext cx="3200400" cy="1447800"/>
          </a:xfrm>
          <a:prstGeom prst="ellipse">
            <a:avLst/>
          </a:prstGeom>
          <a:noFill/>
          <a:ln w="412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876800" y="5105400"/>
            <a:ext cx="2570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/>
              <a:t>Χαμηλή ή ΦΤ </a:t>
            </a:r>
            <a:r>
              <a:rPr lang="el-GR" dirty="0" err="1" smtClean="0"/>
              <a:t>φερριτίνη</a:t>
            </a:r>
            <a:endParaRPr lang="el-GR" dirty="0"/>
          </a:p>
          <a:p>
            <a:r>
              <a:rPr lang="el-GR" dirty="0"/>
              <a:t>υψηλός </a:t>
            </a:r>
            <a:r>
              <a:rPr lang="en-US" dirty="0" err="1"/>
              <a:t>sTfR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2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Διάγνωση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Δύσκολη </a:t>
            </a:r>
            <a:r>
              <a:rPr lang="el-GR" sz="2400" dirty="0" smtClean="0"/>
              <a:t>διάγνωση.</a:t>
            </a:r>
            <a:endParaRPr lang="el-GR" sz="2400" dirty="0"/>
          </a:p>
          <a:p>
            <a:r>
              <a:rPr lang="el-GR" sz="2400" dirty="0" smtClean="0"/>
              <a:t>Ιστορικό.</a:t>
            </a:r>
            <a:endParaRPr lang="el-GR" sz="2400" dirty="0"/>
          </a:p>
          <a:p>
            <a:r>
              <a:rPr lang="el-GR" sz="2400" dirty="0"/>
              <a:t>Κλινική </a:t>
            </a:r>
            <a:r>
              <a:rPr lang="el-GR" sz="2400" dirty="0" smtClean="0"/>
              <a:t>εξέταση.</a:t>
            </a:r>
            <a:endParaRPr lang="el-GR" sz="2400" dirty="0"/>
          </a:p>
          <a:p>
            <a:r>
              <a:rPr lang="el-GR" sz="2400" dirty="0"/>
              <a:t>Υποκείμενο </a:t>
            </a:r>
            <a:r>
              <a:rPr lang="el-GR" sz="2400" dirty="0" smtClean="0"/>
              <a:t>νόσημα.</a:t>
            </a:r>
            <a:endParaRPr lang="el-GR" sz="2400" dirty="0"/>
          </a:p>
          <a:p>
            <a:r>
              <a:rPr lang="el-GR" sz="2400" dirty="0"/>
              <a:t>Άλλα αίτια </a:t>
            </a:r>
            <a:r>
              <a:rPr lang="el-GR" sz="2400" dirty="0" smtClean="0"/>
              <a:t>αναιμίας; </a:t>
            </a:r>
            <a:r>
              <a:rPr lang="el-GR" sz="2400" dirty="0"/>
              <a:t>Πχ </a:t>
            </a:r>
            <a:r>
              <a:rPr lang="el-GR" sz="2400" dirty="0" smtClean="0"/>
              <a:t>αιμορραγία;</a:t>
            </a:r>
            <a:endParaRPr lang="el-GR" sz="2400" dirty="0"/>
          </a:p>
          <a:p>
            <a:r>
              <a:rPr lang="el-GR" sz="2400" dirty="0"/>
              <a:t>Εργαστηριακή διάγνωση με χαμηλά ΔΕΚ χαμηλός σίδηρος ορού, αυξημένη </a:t>
            </a:r>
            <a:r>
              <a:rPr lang="el-GR" sz="2400" dirty="0" err="1" smtClean="0"/>
              <a:t>φεριτίνη</a:t>
            </a:r>
            <a:r>
              <a:rPr lang="el-GR" sz="2400" dirty="0" smtClean="0"/>
              <a:t> </a:t>
            </a:r>
            <a:r>
              <a:rPr lang="el-GR" sz="2400" dirty="0"/>
              <a:t>και μειωμένος κορεσμός </a:t>
            </a:r>
            <a:r>
              <a:rPr lang="en-US" sz="2400" dirty="0" smtClean="0"/>
              <a:t>TF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3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Θεραπεία 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Συχνά δεν απαιτείται </a:t>
            </a:r>
            <a:r>
              <a:rPr lang="el-GR" sz="2400" dirty="0" smtClean="0"/>
              <a:t>θεραπεία.</a:t>
            </a:r>
            <a:endParaRPr lang="el-GR" sz="2400" dirty="0"/>
          </a:p>
          <a:p>
            <a:r>
              <a:rPr lang="el-GR" sz="2400" dirty="0"/>
              <a:t>Η</a:t>
            </a:r>
            <a:r>
              <a:rPr lang="en-US" sz="2400" dirty="0"/>
              <a:t>b &gt;12gr/dl </a:t>
            </a:r>
            <a:r>
              <a:rPr lang="el-GR" sz="2400" dirty="0"/>
              <a:t>σε ασθενείς 65 ετών και </a:t>
            </a:r>
            <a:r>
              <a:rPr lang="el-GR" sz="2400" dirty="0" smtClean="0"/>
              <a:t>άνω.</a:t>
            </a:r>
            <a:endParaRPr lang="el-GR" sz="2400" dirty="0"/>
          </a:p>
          <a:p>
            <a:r>
              <a:rPr lang="el-GR" sz="2400" dirty="0"/>
              <a:t>ΑΧΝ θεραπεία πρωτοπαθούς </a:t>
            </a:r>
            <a:r>
              <a:rPr lang="el-GR" sz="2400" dirty="0" smtClean="0"/>
              <a:t>νοσήματος.</a:t>
            </a:r>
            <a:endParaRPr lang="el-GR" sz="2400" dirty="0"/>
          </a:p>
          <a:p>
            <a:r>
              <a:rPr lang="el-GR" sz="2400" dirty="0"/>
              <a:t>Μετάγγιση σε </a:t>
            </a:r>
            <a:r>
              <a:rPr lang="en-US" sz="2400" dirty="0" err="1"/>
              <a:t>Hb</a:t>
            </a:r>
            <a:r>
              <a:rPr lang="en-US" sz="2400" dirty="0"/>
              <a:t> &lt;</a:t>
            </a:r>
            <a:r>
              <a:rPr lang="en-US" sz="2400" dirty="0" smtClean="0"/>
              <a:t>8gr/dl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dirty="0"/>
              <a:t>Χορήγηση </a:t>
            </a:r>
            <a:r>
              <a:rPr lang="en-US" sz="2400" dirty="0"/>
              <a:t>Fe </a:t>
            </a:r>
            <a:r>
              <a:rPr lang="el-GR" sz="2400" dirty="0"/>
              <a:t>με </a:t>
            </a:r>
            <a:r>
              <a:rPr lang="el-GR" sz="2400" dirty="0" smtClean="0"/>
              <a:t>αποτελεσματική.</a:t>
            </a:r>
            <a:endParaRPr lang="el-GR" sz="2400" dirty="0"/>
          </a:p>
          <a:p>
            <a:r>
              <a:rPr lang="el-GR" sz="2400" dirty="0" err="1"/>
              <a:t>Ερυθροποιητίνη</a:t>
            </a:r>
            <a:r>
              <a:rPr lang="el-GR" sz="2400" dirty="0"/>
              <a:t> σε ΧΝΑ, </a:t>
            </a:r>
            <a:r>
              <a:rPr lang="el-GR" sz="2400" dirty="0" smtClean="0"/>
              <a:t>νεοπλάσματα.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8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Ειδικά Θέματα Αναιμίας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Γενικά για εργαστηριακό </a:t>
            </a:r>
            <a:r>
              <a:rPr lang="el-GR" dirty="0" smtClean="0"/>
              <a:t>έλεγχο.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6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Γενική Εξέταση Αίματος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sz="2400" dirty="0" err="1"/>
              <a:t>Hb</a:t>
            </a:r>
            <a:r>
              <a:rPr lang="en-US" sz="2400" dirty="0"/>
              <a:t> &lt;</a:t>
            </a:r>
            <a:r>
              <a:rPr lang="en-US" sz="2400" dirty="0" smtClean="0"/>
              <a:t>5gr/dl</a:t>
            </a:r>
            <a:r>
              <a:rPr lang="el-GR" sz="2400" dirty="0" smtClean="0"/>
              <a:t>.</a:t>
            </a:r>
            <a:endParaRPr lang="en-US" sz="2400" dirty="0"/>
          </a:p>
          <a:p>
            <a:pPr marL="609600" indent="-609600">
              <a:lnSpc>
                <a:spcPct val="80000"/>
              </a:lnSpc>
            </a:pPr>
            <a:r>
              <a:rPr lang="en-US" sz="2400" dirty="0" err="1"/>
              <a:t>Hb</a:t>
            </a:r>
            <a:r>
              <a:rPr lang="en-US" sz="2400" dirty="0"/>
              <a:t> &gt;</a:t>
            </a:r>
            <a:r>
              <a:rPr lang="en-US" sz="2400" dirty="0" smtClean="0"/>
              <a:t>20gr/dl</a:t>
            </a:r>
            <a:r>
              <a:rPr lang="el-GR" sz="2400" dirty="0" smtClean="0"/>
              <a:t>.</a:t>
            </a:r>
            <a:endParaRPr lang="en-US" sz="2400" dirty="0"/>
          </a:p>
          <a:p>
            <a:pPr marL="609600" indent="-609600">
              <a:lnSpc>
                <a:spcPct val="80000"/>
              </a:lnSpc>
            </a:pPr>
            <a:r>
              <a:rPr lang="el-GR" sz="2400" dirty="0"/>
              <a:t>Δείκτες </a:t>
            </a:r>
            <a:r>
              <a:rPr lang="el-GR" sz="2400" dirty="0" err="1" smtClean="0"/>
              <a:t>ερυθροκυττάρων</a:t>
            </a:r>
            <a:r>
              <a:rPr lang="el-GR" sz="2400" dirty="0" smtClean="0"/>
              <a:t>.</a:t>
            </a:r>
            <a:endParaRPr lang="el-GR" sz="2400" dirty="0"/>
          </a:p>
          <a:p>
            <a:pPr marL="609600" indent="-609600">
              <a:lnSpc>
                <a:spcPct val="80000"/>
              </a:lnSpc>
            </a:pPr>
            <a:r>
              <a:rPr lang="el-GR" sz="2400" dirty="0" smtClean="0"/>
              <a:t>ΔΕΚ.</a:t>
            </a:r>
            <a:endParaRPr lang="el-GR" sz="2400" dirty="0"/>
          </a:p>
          <a:p>
            <a:pPr marL="609600" indent="-609600">
              <a:lnSpc>
                <a:spcPct val="80000"/>
              </a:lnSpc>
            </a:pPr>
            <a:r>
              <a:rPr lang="el-GR" sz="2400" dirty="0"/>
              <a:t>Επίχρισμα αίματος</a:t>
            </a:r>
          </a:p>
          <a:p>
            <a:pPr marL="985838" lvl="1" indent="-355600" defTabSz="1074738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Μέγεθος,</a:t>
            </a:r>
            <a:endParaRPr lang="el-GR" sz="2400" dirty="0"/>
          </a:p>
          <a:p>
            <a:pPr marL="985838" lvl="1" indent="-355600" defTabSz="1074738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Χρώμα,</a:t>
            </a:r>
            <a:endParaRPr lang="el-GR" sz="2400" dirty="0"/>
          </a:p>
          <a:p>
            <a:pPr marL="985838" lvl="1" indent="-355600" defTabSz="1074738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Δομή,</a:t>
            </a:r>
            <a:endParaRPr lang="el-GR" sz="2400" dirty="0"/>
          </a:p>
          <a:p>
            <a:pPr marL="985838" lvl="1" indent="-355600" defTabSz="1074738">
              <a:lnSpc>
                <a:spcPct val="80000"/>
              </a:lnSpc>
              <a:buFontTx/>
              <a:buAutoNum type="arabicPeriod"/>
            </a:pPr>
            <a:r>
              <a:rPr lang="el-GR" sz="2400" dirty="0" smtClean="0"/>
              <a:t>Σχήμα.</a:t>
            </a:r>
            <a:endParaRPr lang="el-GR" sz="2400" dirty="0"/>
          </a:p>
          <a:p>
            <a:pPr marL="609600" indent="-609600">
              <a:lnSpc>
                <a:spcPct val="80000"/>
              </a:lnSpc>
            </a:pPr>
            <a:r>
              <a:rPr lang="el-GR" sz="2400" dirty="0" smtClean="0"/>
              <a:t>ΤΚΕ.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58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Μεταβολισμός Σιδήρου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Σίδηρος 75-175μ</a:t>
            </a:r>
            <a:r>
              <a:rPr lang="en-US" sz="2400" dirty="0"/>
              <a:t>gr/dl</a:t>
            </a:r>
            <a:r>
              <a:rPr lang="el-GR" sz="2400" dirty="0"/>
              <a:t> </a:t>
            </a:r>
            <a:r>
              <a:rPr lang="el-GR" sz="2400" dirty="0" smtClean="0"/>
              <a:t>περίπου.</a:t>
            </a:r>
            <a:endParaRPr lang="el-GR" sz="2400" dirty="0"/>
          </a:p>
          <a:p>
            <a:r>
              <a:rPr lang="el-GR" sz="2400" dirty="0" err="1" smtClean="0"/>
              <a:t>Φεριτίνη</a:t>
            </a:r>
            <a:r>
              <a:rPr lang="el-GR" sz="2400" dirty="0" smtClean="0"/>
              <a:t> </a:t>
            </a:r>
            <a:r>
              <a:rPr lang="el-GR" sz="2400" dirty="0"/>
              <a:t>18-160 (γυναίκες) ή 18-270</a:t>
            </a:r>
            <a:r>
              <a:rPr lang="en-US" sz="2400" dirty="0" err="1" smtClean="0"/>
              <a:t>ngr</a:t>
            </a:r>
            <a:r>
              <a:rPr lang="en-US" sz="2400" dirty="0" smtClean="0"/>
              <a:t>/ml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err="1"/>
              <a:t>Τρανσφερίνη</a:t>
            </a:r>
            <a:r>
              <a:rPr lang="el-GR" sz="2400" dirty="0"/>
              <a:t> 20-400</a:t>
            </a:r>
            <a:r>
              <a:rPr lang="en-US" sz="2400" dirty="0" err="1" smtClean="0"/>
              <a:t>mgr</a:t>
            </a:r>
            <a:r>
              <a:rPr lang="en-US" sz="2400" dirty="0" smtClean="0"/>
              <a:t>/dl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dirty="0"/>
              <a:t>ΤΙ</a:t>
            </a:r>
            <a:r>
              <a:rPr lang="en-US" sz="2400" dirty="0" smtClean="0"/>
              <a:t>BIC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dirty="0"/>
              <a:t>Κορεσμός </a:t>
            </a:r>
            <a:r>
              <a:rPr lang="el-GR" sz="2400" dirty="0" err="1" smtClean="0"/>
              <a:t>τρανσφερίνης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%κορεσμός = </a:t>
            </a:r>
            <a:r>
              <a:rPr lang="en-US" sz="2400" dirty="0"/>
              <a:t>Fe </a:t>
            </a:r>
            <a:r>
              <a:rPr lang="el-GR" sz="2400" dirty="0"/>
              <a:t>ορού Χ 100/ΤΙΒΙ</a:t>
            </a:r>
            <a:r>
              <a:rPr lang="en-US" sz="2400" dirty="0" smtClean="0"/>
              <a:t>C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Μεταβολές</a:t>
            </a:r>
          </a:p>
        </p:txBody>
      </p:sp>
      <p:graphicFrame>
        <p:nvGraphicFramePr>
          <p:cNvPr id="44132" name="Group 1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669541"/>
              </p:ext>
            </p:extLst>
          </p:nvPr>
        </p:nvGraphicFramePr>
        <p:xfrm>
          <a:off x="457200" y="1196975"/>
          <a:ext cx="8318349" cy="5547360"/>
        </p:xfrm>
        <a:graphic>
          <a:graphicData uri="http://schemas.openxmlformats.org/drawingml/2006/table">
            <a:tbl>
              <a:tblPr firstRow="1"/>
              <a:tblGrid>
                <a:gridCol w="2888652"/>
                <a:gridCol w="1672971"/>
                <a:gridCol w="1660279"/>
                <a:gridCol w="2096447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Φεριτίνη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Σίδηρος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Κορεσμός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Οξεία αιμορραγία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Αύξηση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Χρόνια αιμορραγία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Ένδεια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Απλαστική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Μεγαλοβλαστική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Αιμολυτική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Σιδηροβλαστική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Μείζων θαλασσαιμία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Ελλάσων θαλασσαιμία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Νεοπλασία μυελού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Ουραιμία ή νεφρωσικό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Αύξηση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Ηπατοπάθεια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ή 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Χρόνια νοσήματα </a:t>
                      </a:r>
                    </a:p>
                  </a:txBody>
                  <a:tcPr marL="92746" marR="9274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ΦΤ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Μείωση </a:t>
                      </a:r>
                    </a:p>
                  </a:txBody>
                  <a:tcPr marL="92746" marR="9274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3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ΑΝΧ: αναιμία που συνοδεύει παθολογικές </a:t>
            </a:r>
            <a:r>
              <a:rPr lang="el-GR" sz="2400" dirty="0" smtClean="0"/>
              <a:t>καταστάσεις.</a:t>
            </a:r>
            <a:endParaRPr lang="el-GR" sz="2400" dirty="0"/>
          </a:p>
          <a:p>
            <a:r>
              <a:rPr lang="el-GR" sz="2400" dirty="0"/>
              <a:t>Χαρακτηρίζονται από οξεία ή χρόνια ανοσολογική </a:t>
            </a:r>
            <a:r>
              <a:rPr lang="el-GR" sz="2400" dirty="0" smtClean="0"/>
              <a:t>διέγερση.</a:t>
            </a:r>
            <a:endParaRPr lang="el-GR" sz="2400" dirty="0"/>
          </a:p>
          <a:p>
            <a:r>
              <a:rPr lang="el-GR" sz="2400" dirty="0"/>
              <a:t>Αναιμία φλεγμονής = </a:t>
            </a:r>
            <a:r>
              <a:rPr lang="el-GR" sz="2400" dirty="0" smtClean="0"/>
              <a:t>ΑΧΝ.</a:t>
            </a:r>
            <a:endParaRPr lang="el-GR" sz="2400" dirty="0"/>
          </a:p>
          <a:p>
            <a:r>
              <a:rPr lang="el-GR" sz="2400" dirty="0"/>
              <a:t>Πώς εμφανίζεται;</a:t>
            </a:r>
          </a:p>
          <a:p>
            <a:r>
              <a:rPr lang="el-GR" sz="2400" dirty="0"/>
              <a:t>Διαταραχές ομοιόστασης σιδήρου, </a:t>
            </a:r>
            <a:r>
              <a:rPr lang="el-GR" sz="2400" dirty="0" err="1"/>
              <a:t>ερυθροποιητίνης</a:t>
            </a:r>
            <a:r>
              <a:rPr lang="el-GR" sz="2400" dirty="0"/>
              <a:t>, διάρκειας ζωής τ</a:t>
            </a:r>
            <a:r>
              <a:rPr lang="el-GR" sz="2400" dirty="0" smtClean="0"/>
              <a:t>ων </a:t>
            </a:r>
            <a:r>
              <a:rPr lang="el-GR" sz="2400" dirty="0" err="1"/>
              <a:t>ερυθροκυττάρων</a:t>
            </a:r>
            <a:r>
              <a:rPr lang="el-GR" sz="2400" dirty="0"/>
              <a:t> ή προβλήματα παραγωγής πρόδρομων κυττάρων ερυθράς </a:t>
            </a:r>
            <a:r>
              <a:rPr lang="el-GR" sz="2400" dirty="0" smtClean="0"/>
              <a:t>σειράς.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7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Αναιμία Χρόνιας </a:t>
            </a:r>
            <a:r>
              <a:rPr lang="el-GR" sz="2000" dirty="0" smtClean="0"/>
              <a:t>Νόσου».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Εισαγωγή </a:t>
            </a:r>
            <a:r>
              <a:rPr lang="el-GR" sz="3000" b="0" smtClean="0"/>
              <a:t>2/2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l-GR" dirty="0"/>
              <a:t>3 κατά σειρά σε συχνότητα στην </a:t>
            </a:r>
            <a:r>
              <a:rPr lang="el-GR" dirty="0" smtClean="0"/>
              <a:t>Ελλάδα:</a:t>
            </a:r>
            <a:endParaRPr lang="el-GR" dirty="0"/>
          </a:p>
          <a:p>
            <a:pPr marL="808038" lvl="1" indent="-407988">
              <a:lnSpc>
                <a:spcPct val="90000"/>
              </a:lnSpc>
              <a:buFontTx/>
              <a:buAutoNum type="arabicPeriod"/>
              <a:tabLst>
                <a:tab pos="808038" algn="l"/>
              </a:tabLst>
            </a:pPr>
            <a:r>
              <a:rPr lang="el-GR" dirty="0"/>
              <a:t>Σιδηροπενική </a:t>
            </a:r>
            <a:r>
              <a:rPr lang="el-GR" dirty="0" smtClean="0"/>
              <a:t>αναιμία.</a:t>
            </a:r>
            <a:endParaRPr lang="el-GR" dirty="0"/>
          </a:p>
          <a:p>
            <a:pPr marL="808038" lvl="1" indent="-407988">
              <a:lnSpc>
                <a:spcPct val="90000"/>
              </a:lnSpc>
              <a:buFontTx/>
              <a:buAutoNum type="arabicPeriod"/>
              <a:tabLst>
                <a:tab pos="808038" algn="l"/>
              </a:tabLst>
            </a:pPr>
            <a:r>
              <a:rPr lang="el-GR" dirty="0"/>
              <a:t>Αναιμία </a:t>
            </a:r>
            <a:r>
              <a:rPr lang="el-GR" dirty="0" err="1" smtClean="0"/>
              <a:t>ετερόζυγης</a:t>
            </a:r>
            <a:r>
              <a:rPr lang="el-GR" dirty="0" smtClean="0"/>
              <a:t> θαλασσαιμίας.</a:t>
            </a:r>
            <a:endParaRPr lang="el-GR" dirty="0"/>
          </a:p>
          <a:p>
            <a:pPr marL="808038" lvl="1" indent="-407988">
              <a:lnSpc>
                <a:spcPct val="90000"/>
              </a:lnSpc>
              <a:buFontTx/>
              <a:buAutoNum type="arabicPeriod"/>
              <a:tabLst>
                <a:tab pos="808038" algn="l"/>
              </a:tabLst>
            </a:pPr>
            <a:r>
              <a:rPr lang="el-GR" dirty="0" smtClean="0"/>
              <a:t>ΑΧΝ.</a:t>
            </a:r>
            <a:endParaRPr lang="el-GR" dirty="0"/>
          </a:p>
          <a:p>
            <a:pPr marL="609600" indent="-609600">
              <a:lnSpc>
                <a:spcPct val="90000"/>
              </a:lnSpc>
            </a:pPr>
            <a:r>
              <a:rPr lang="el-GR" dirty="0"/>
              <a:t>Η αναιμία είναι </a:t>
            </a:r>
            <a:r>
              <a:rPr lang="el-GR" dirty="0" err="1"/>
              <a:t>ορθόχρωμη</a:t>
            </a:r>
            <a:r>
              <a:rPr lang="el-GR" dirty="0"/>
              <a:t> </a:t>
            </a:r>
            <a:r>
              <a:rPr lang="el-GR" dirty="0" err="1" smtClean="0"/>
              <a:t>ορθοκυτταρική</a:t>
            </a:r>
            <a:r>
              <a:rPr lang="el-GR" dirty="0" smtClean="0"/>
              <a:t>.</a:t>
            </a:r>
            <a:endParaRPr lang="el-GR" dirty="0"/>
          </a:p>
          <a:p>
            <a:pPr marL="609600" indent="-609600">
              <a:lnSpc>
                <a:spcPct val="90000"/>
              </a:lnSpc>
            </a:pPr>
            <a:r>
              <a:rPr lang="en-US" dirty="0" err="1"/>
              <a:t>Hb</a:t>
            </a:r>
            <a:r>
              <a:rPr lang="en-US" dirty="0"/>
              <a:t> </a:t>
            </a:r>
            <a:r>
              <a:rPr lang="el-GR" dirty="0"/>
              <a:t>&gt;10 </a:t>
            </a:r>
            <a:r>
              <a:rPr lang="en-US" dirty="0" smtClean="0"/>
              <a:t>gr/dl</a:t>
            </a:r>
            <a:r>
              <a:rPr lang="el-GR" dirty="0" smtClean="0"/>
              <a:t>.</a:t>
            </a: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l-GR" dirty="0"/>
              <a:t>1/3 των περιπτώσεων </a:t>
            </a:r>
            <a:r>
              <a:rPr lang="el-GR" dirty="0" smtClean="0"/>
              <a:t>βαριά αναιμία.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8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Στοιχεία Κλειδιά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826768" cy="5040560"/>
          </a:xfrm>
        </p:spPr>
        <p:txBody>
          <a:bodyPr>
            <a:normAutofit/>
          </a:bodyPr>
          <a:lstStyle/>
          <a:p>
            <a:r>
              <a:rPr lang="el-GR" sz="2400" dirty="0"/>
              <a:t>3 σε </a:t>
            </a:r>
            <a:r>
              <a:rPr lang="el-GR" sz="2400" dirty="0" smtClean="0"/>
              <a:t>συχνότητα.</a:t>
            </a:r>
            <a:endParaRPr lang="el-GR" sz="2400" dirty="0"/>
          </a:p>
          <a:p>
            <a:r>
              <a:rPr lang="el-GR" sz="2400" dirty="0" err="1"/>
              <a:t>Ορθρόχρωμη</a:t>
            </a:r>
            <a:r>
              <a:rPr lang="el-GR" sz="2400" dirty="0"/>
              <a:t> και </a:t>
            </a:r>
            <a:r>
              <a:rPr lang="el-GR" sz="2400" dirty="0" err="1" smtClean="0"/>
              <a:t>ορθροκυτταρική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Σπάνια </a:t>
            </a:r>
            <a:r>
              <a:rPr lang="el-GR" sz="2400" dirty="0" err="1"/>
              <a:t>υπόχρωμη</a:t>
            </a:r>
            <a:r>
              <a:rPr lang="el-GR" sz="2400" dirty="0"/>
              <a:t> και </a:t>
            </a:r>
            <a:r>
              <a:rPr lang="el-GR" sz="2400" dirty="0" err="1" smtClean="0"/>
              <a:t>μικροκυτταρική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Κλινικά συμπτώματα ανάλογα του υποκείμενου </a:t>
            </a:r>
            <a:r>
              <a:rPr lang="el-GR" sz="2400" dirty="0" smtClean="0"/>
              <a:t>νοσήματος</a:t>
            </a:r>
            <a:r>
              <a:rPr lang="el-GR" sz="2400" dirty="0"/>
              <a:t>.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Μελέτη </a:t>
            </a:r>
            <a:r>
              <a:rPr lang="el-GR" sz="2400" dirty="0"/>
              <a:t>κινητικής </a:t>
            </a:r>
            <a:r>
              <a:rPr lang="en-US" sz="2400" dirty="0" smtClean="0"/>
              <a:t>Fe</a:t>
            </a:r>
            <a:r>
              <a:rPr lang="el-GR" sz="2400" dirty="0" smtClean="0"/>
              <a:t>.</a:t>
            </a:r>
            <a:endParaRPr lang="en-US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err="1" smtClean="0"/>
              <a:t>Ερυθροποιητίνη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Διάγνωση εξ </a:t>
            </a:r>
            <a:r>
              <a:rPr lang="el-GR" sz="2400" dirty="0" smtClean="0"/>
              <a:t>αποκλεισμού.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Θεραπεία </a:t>
            </a:r>
            <a:r>
              <a:rPr lang="el-GR" sz="2400" dirty="0"/>
              <a:t>ανάλογα με το </a:t>
            </a:r>
            <a:r>
              <a:rPr lang="el-GR" sz="2400" dirty="0" smtClean="0"/>
              <a:t>νόσημα.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smtClean="0"/>
              <a:t>Μεταγγίσεις.</a:t>
            </a:r>
            <a:endParaRPr lang="el-GR" sz="2400" dirty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788024" y="1340768"/>
            <a:ext cx="0" cy="3744416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5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l-GR" sz="2400" b="1" dirty="0"/>
              <a:t>Οξείες και Χρόνιες λοιμώξεις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 smtClean="0"/>
              <a:t>Πνευμόνων.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err="1"/>
              <a:t>Βακτηριακή</a:t>
            </a:r>
            <a:r>
              <a:rPr lang="el-GR" sz="2400" dirty="0"/>
              <a:t> </a:t>
            </a:r>
            <a:r>
              <a:rPr lang="el-GR" sz="2400" dirty="0" smtClean="0"/>
              <a:t>ενδοκαρδίτιδα.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smtClean="0"/>
              <a:t>Οστεομυελίτιδα.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smtClean="0"/>
              <a:t>Μηνιγγίτιδα.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ΧΛ του </a:t>
            </a:r>
            <a:r>
              <a:rPr lang="el-GR" sz="2400" dirty="0" smtClean="0"/>
              <a:t>ουροποιητικού.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Μυκητιάσεις (συστηματικές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Ηπατίτιδες και </a:t>
            </a:r>
            <a:r>
              <a:rPr lang="en-US" sz="2400" dirty="0" smtClean="0"/>
              <a:t>HIV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+mj-lt"/>
              <a:buAutoNum type="arabicPeriod" startAt="2"/>
            </a:pPr>
            <a:r>
              <a:rPr lang="el-GR" sz="2400" b="1" dirty="0" smtClean="0"/>
              <a:t>Χρόνια </a:t>
            </a:r>
            <a:r>
              <a:rPr lang="el-GR" sz="2400" b="1" dirty="0"/>
              <a:t>ή λοιμώδη φλεγμονώδη νοσήματα</a:t>
            </a:r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Ρευματοειδής </a:t>
            </a:r>
            <a:r>
              <a:rPr lang="el-GR" sz="2400" dirty="0" smtClean="0"/>
              <a:t>αρθρίτιδα.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Ρευματικός </a:t>
            </a:r>
            <a:r>
              <a:rPr lang="el-GR" sz="2400" dirty="0" smtClean="0"/>
              <a:t>πυρετός.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err="1"/>
              <a:t>Ερυθηματώδης</a:t>
            </a:r>
            <a:r>
              <a:rPr lang="el-GR" sz="2400" dirty="0"/>
              <a:t> </a:t>
            </a:r>
            <a:r>
              <a:rPr lang="el-GR" sz="2400" dirty="0" smtClean="0"/>
              <a:t>λύκος.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err="1" smtClean="0"/>
              <a:t>Σαρκοείδωση</a:t>
            </a:r>
            <a:r>
              <a:rPr lang="el-GR" sz="2400" dirty="0" smtClean="0"/>
              <a:t>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 smtClean="0"/>
              <a:t>Εγκαύματα.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Απόρριψη </a:t>
            </a:r>
            <a:r>
              <a:rPr lang="el-GR" sz="2400" dirty="0" smtClean="0"/>
              <a:t>μοσχεύματος.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Φλεγμονή </a:t>
            </a:r>
            <a:r>
              <a:rPr lang="el-GR" sz="2400" dirty="0" smtClean="0"/>
              <a:t>εντέρου.</a:t>
            </a:r>
            <a:endParaRPr lang="el-GR" sz="2400" dirty="0"/>
          </a:p>
          <a:p>
            <a:pPr marL="609600" indent="-609600">
              <a:lnSpc>
                <a:spcPct val="90000"/>
              </a:lnSpc>
            </a:pPr>
            <a:r>
              <a:rPr lang="el-GR" sz="2400" dirty="0"/>
              <a:t>Τραύμα 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7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400" b="1" dirty="0" smtClean="0"/>
              <a:t>Κακοήθεις </a:t>
            </a:r>
            <a:r>
              <a:rPr lang="el-GR" sz="2400" b="1" dirty="0"/>
              <a:t>νόσοι</a:t>
            </a:r>
          </a:p>
          <a:p>
            <a:r>
              <a:rPr lang="el-GR" sz="2400" dirty="0"/>
              <a:t>Συμπαγείς </a:t>
            </a:r>
            <a:r>
              <a:rPr lang="el-GR" sz="2400" dirty="0" smtClean="0"/>
              <a:t>όγκοι.</a:t>
            </a:r>
            <a:endParaRPr lang="el-GR" sz="2400" dirty="0"/>
          </a:p>
          <a:p>
            <a:r>
              <a:rPr lang="el-GR" sz="2400" dirty="0"/>
              <a:t>Λεμφώματα </a:t>
            </a:r>
            <a:r>
              <a:rPr lang="en-US" sz="2400" dirty="0"/>
              <a:t>Hodgkin </a:t>
            </a:r>
            <a:r>
              <a:rPr lang="el-GR" sz="2400" dirty="0"/>
              <a:t>ή </a:t>
            </a:r>
            <a:r>
              <a:rPr lang="el-GR" sz="2400" dirty="0" smtClean="0"/>
              <a:t>μη.</a:t>
            </a:r>
            <a:endParaRPr lang="el-GR" sz="2400" dirty="0"/>
          </a:p>
          <a:p>
            <a:r>
              <a:rPr lang="el-GR" sz="2400" dirty="0" smtClean="0"/>
              <a:t>Λευχαιμίες.</a:t>
            </a:r>
            <a:endParaRPr lang="el-GR" sz="2400" dirty="0"/>
          </a:p>
          <a:p>
            <a:r>
              <a:rPr lang="el-GR" sz="2400" dirty="0" err="1"/>
              <a:t>Πολλαπλούν</a:t>
            </a:r>
            <a:r>
              <a:rPr lang="el-GR" sz="2400" dirty="0"/>
              <a:t> </a:t>
            </a:r>
            <a:r>
              <a:rPr lang="el-GR" sz="2400" dirty="0" err="1" smtClean="0"/>
              <a:t>μυέλωμα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8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Αιτιολογία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sz="2400" b="1" dirty="0" smtClean="0"/>
              <a:t>Διάφορες </a:t>
            </a:r>
            <a:r>
              <a:rPr lang="el-GR" sz="2400" b="1" dirty="0"/>
              <a:t>παθολογικές καταστάσεις</a:t>
            </a:r>
          </a:p>
          <a:p>
            <a:r>
              <a:rPr lang="el-GR" sz="2400" dirty="0"/>
              <a:t>Αλκοολική </a:t>
            </a:r>
            <a:r>
              <a:rPr lang="el-GR" sz="2400" dirty="0" smtClean="0"/>
              <a:t>ηπατίτιδα.</a:t>
            </a:r>
            <a:endParaRPr lang="el-GR" sz="2400" dirty="0"/>
          </a:p>
          <a:p>
            <a:r>
              <a:rPr lang="el-GR" sz="2400" dirty="0"/>
              <a:t>Καρδιακή </a:t>
            </a:r>
            <a:r>
              <a:rPr lang="el-GR" sz="2400" dirty="0" smtClean="0"/>
              <a:t>ανεπάρκεια.</a:t>
            </a:r>
            <a:endParaRPr lang="el-GR" sz="2400" dirty="0"/>
          </a:p>
          <a:p>
            <a:r>
              <a:rPr lang="el-GR" sz="2400" dirty="0"/>
              <a:t>Στεφανιαία νόσος</a:t>
            </a:r>
          </a:p>
          <a:p>
            <a:r>
              <a:rPr lang="el-GR" sz="2400" dirty="0" smtClean="0"/>
              <a:t>Θρομβοφλεβίτιδα.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5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106</TotalTime>
  <Words>1560</Words>
  <Application>Microsoft Office PowerPoint</Application>
  <PresentationFormat>Προβολή στην οθόνη (4:3)</PresentationFormat>
  <Paragraphs>336</Paragraphs>
  <Slides>36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36</vt:i4>
      </vt:variant>
    </vt:vector>
  </HeadingPairs>
  <TitlesOfParts>
    <vt:vector size="38" baseType="lpstr">
      <vt:lpstr>OC_template</vt:lpstr>
      <vt:lpstr>OC_template_updated</vt:lpstr>
      <vt:lpstr>Αιματολογία ΙΙ (Θ)</vt:lpstr>
      <vt:lpstr>Αναιμία Χρόνιας Νόσου (ΑΧΝ)</vt:lpstr>
      <vt:lpstr>Εισαγωγή 1/2</vt:lpstr>
      <vt:lpstr>Εισαγωγή 2/2</vt:lpstr>
      <vt:lpstr>Στοιχεία Κλειδιά</vt:lpstr>
      <vt:lpstr>Αιτιολογία 1/4</vt:lpstr>
      <vt:lpstr>Αιτιολογία 2/4</vt:lpstr>
      <vt:lpstr>Αιτιολογία 3/4</vt:lpstr>
      <vt:lpstr>Αιτιολογία 4/4</vt:lpstr>
      <vt:lpstr>Γιατί σε Κακοήθειες Υπάρχει ΑΧΝ;</vt:lpstr>
      <vt:lpstr>Ηπατίτιδα – HIV και ΑΧΝ</vt:lpstr>
      <vt:lpstr>Παθοφυσιολογία 1/6</vt:lpstr>
      <vt:lpstr>Παθοφυσιολογία 2/6</vt:lpstr>
      <vt:lpstr>Παθοφυσιολογία 3/6</vt:lpstr>
      <vt:lpstr>Παθοφυσιολογία 4/6</vt:lpstr>
      <vt:lpstr>Παθοφυσιολογία 5/6</vt:lpstr>
      <vt:lpstr>Παθοφυσιολογία 6/6</vt:lpstr>
      <vt:lpstr>Ομοιόσταση Fe 1/2</vt:lpstr>
      <vt:lpstr>Ομοιόσταση Fe 2/2</vt:lpstr>
      <vt:lpstr>Κλινικά Χαρακτηριστικά</vt:lpstr>
      <vt:lpstr>Εργαστηριακή Διερεύνηση </vt:lpstr>
      <vt:lpstr>Μελέτη Σιδήρου στη ΑΧΝ</vt:lpstr>
      <vt:lpstr>sTfR και ΑΧΝ</vt:lpstr>
      <vt:lpstr>Διάγνωση</vt:lpstr>
      <vt:lpstr>Θεραπεία </vt:lpstr>
      <vt:lpstr>Ειδικά Θέματα Αναιμίας</vt:lpstr>
      <vt:lpstr>Γενική Εξέταση Αίματος</vt:lpstr>
      <vt:lpstr>Μεταβολισμός Σιδήρου</vt:lpstr>
      <vt:lpstr>Μεταβολές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14</cp:revision>
  <dcterms:created xsi:type="dcterms:W3CDTF">2014-11-17T07:20:39Z</dcterms:created>
  <dcterms:modified xsi:type="dcterms:W3CDTF">2015-03-02T07:37:23Z</dcterms:modified>
</cp:coreProperties>
</file>