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6"/>
  </p:notesMasterIdLst>
  <p:handoutMasterIdLst>
    <p:handoutMasterId r:id="rId87"/>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257" r:id="rId79"/>
    <p:sldId id="262" r:id="rId80"/>
    <p:sldId id="264" r:id="rId81"/>
    <p:sldId id="265" r:id="rId82"/>
    <p:sldId id="313" r:id="rId83"/>
    <p:sldId id="266" r:id="rId84"/>
    <p:sldId id="261" r:id="rId85"/>
  </p:sldIdLst>
  <p:sldSz cx="9144000" cy="6858000" type="screen4x3"/>
  <p:notesSz cx="7104063" cy="10234613"/>
  <p:custDataLst>
    <p:tags r:id="rId8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90" d="100"/>
          <a:sy n="90" d="100"/>
        </p:scale>
        <p:origin x="-168"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στο  έξω μέρος της </a:t>
            </a:r>
            <a:r>
              <a:rPr lang="el-GR" dirty="0" err="1" smtClean="0"/>
              <a:t>σκληρο</a:t>
            </a:r>
            <a:r>
              <a:rPr lang="el-GR" dirty="0" smtClean="0"/>
              <a:t>-μαλακής ένωσης</a:t>
            </a:r>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70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76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p:spPr>
        <p:txBody>
          <a:bodyPr/>
          <a:lstStyle/>
          <a:p>
            <a:endParaRPr lang="en-US" dirty="0" smtClean="0"/>
          </a:p>
        </p:txBody>
      </p:sp>
      <p:sp>
        <p:nvSpPr>
          <p:cNvPr id="254980" name="Slide Number Placeholder 3"/>
          <p:cNvSpPr>
            <a:spLocks noGrp="1"/>
          </p:cNvSpPr>
          <p:nvPr>
            <p:ph type="sldNum" sz="quarter" idx="5"/>
          </p:nvPr>
        </p:nvSpPr>
        <p:spPr>
          <a:noFill/>
        </p:spPr>
        <p:txBody>
          <a:bodyPr/>
          <a:lstStyle/>
          <a:p>
            <a:fld id="{52E44C00-D530-4E8B-B9B1-0459F5D7C754}" type="slidenum">
              <a:rPr lang="en-US" smtClean="0"/>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5"/>
          <p:cNvSpPr>
            <a:spLocks noGrp="1" noChangeArrowheads="1"/>
          </p:cNvSpPr>
          <p:nvPr>
            <p:ph type="sldNum" sz="quarter" idx="5"/>
          </p:nvPr>
        </p:nvSpPr>
        <p:spPr>
          <a:noFill/>
        </p:spPr>
        <p:txBody>
          <a:bodyPr/>
          <a:lstStyle/>
          <a:p>
            <a:fld id="{0E311A3C-2E22-4574-8911-31262AAF03AD}" type="slidenum">
              <a:rPr lang="en-US" smtClean="0"/>
              <a:pPr/>
              <a:t>13</a:t>
            </a:fld>
            <a:endParaRPr lang="en-US" smtClean="0"/>
          </a:p>
        </p:txBody>
      </p:sp>
      <p:sp>
        <p:nvSpPr>
          <p:cNvPr id="256003" name="Rectangle 2"/>
          <p:cNvSpPr>
            <a:spLocks noChangeArrowheads="1"/>
          </p:cNvSpPr>
          <p:nvPr/>
        </p:nvSpPr>
        <p:spPr bwMode="auto">
          <a:xfrm>
            <a:off x="4025139" y="6539"/>
            <a:ext cx="3078925" cy="480590"/>
          </a:xfrm>
          <a:prstGeom prst="rect">
            <a:avLst/>
          </a:prstGeom>
          <a:noFill/>
          <a:ln w="9525">
            <a:noFill/>
            <a:miter lim="800000"/>
            <a:headEnd/>
            <a:tailEnd/>
          </a:ln>
        </p:spPr>
        <p:txBody>
          <a:bodyPr wrap="none" lIns="99075" tIns="49538" rIns="99075" bIns="49538" anchor="ctr"/>
          <a:lstStyle/>
          <a:p>
            <a:endParaRPr lang="el-GR"/>
          </a:p>
        </p:txBody>
      </p:sp>
      <p:sp>
        <p:nvSpPr>
          <p:cNvPr id="256004" name="Rectangle 3"/>
          <p:cNvSpPr>
            <a:spLocks noChangeArrowheads="1"/>
          </p:cNvSpPr>
          <p:nvPr/>
        </p:nvSpPr>
        <p:spPr bwMode="auto">
          <a:xfrm>
            <a:off x="4025139" y="9742580"/>
            <a:ext cx="3078925" cy="477321"/>
          </a:xfrm>
          <a:prstGeom prst="rect">
            <a:avLst/>
          </a:prstGeom>
          <a:noFill/>
          <a:ln w="9525">
            <a:noFill/>
            <a:miter lim="800000"/>
            <a:headEnd/>
            <a:tailEnd/>
          </a:ln>
        </p:spPr>
        <p:txBody>
          <a:bodyPr lIns="20641" tIns="0" rIns="20641" bIns="0" anchor="b"/>
          <a:lstStyle/>
          <a:p>
            <a:pPr algn="r"/>
            <a:r>
              <a:rPr lang="en-US" sz="1100" i="1">
                <a:latin typeface="Times New Roman" pitchFamily="18" charset="0"/>
              </a:rPr>
              <a:t>12</a:t>
            </a:r>
          </a:p>
        </p:txBody>
      </p:sp>
      <p:sp>
        <p:nvSpPr>
          <p:cNvPr id="256005" name="Rectangle 4"/>
          <p:cNvSpPr>
            <a:spLocks noChangeArrowheads="1"/>
          </p:cNvSpPr>
          <p:nvPr/>
        </p:nvSpPr>
        <p:spPr bwMode="auto">
          <a:xfrm>
            <a:off x="0" y="9742580"/>
            <a:ext cx="3078925" cy="477321"/>
          </a:xfrm>
          <a:prstGeom prst="rect">
            <a:avLst/>
          </a:prstGeom>
          <a:noFill/>
          <a:ln w="9525">
            <a:noFill/>
            <a:miter lim="800000"/>
            <a:headEnd/>
            <a:tailEnd/>
          </a:ln>
        </p:spPr>
        <p:txBody>
          <a:bodyPr wrap="none" lIns="99075" tIns="49538" rIns="99075" bIns="49538" anchor="ctr"/>
          <a:lstStyle/>
          <a:p>
            <a:endParaRPr lang="el-GR"/>
          </a:p>
        </p:txBody>
      </p:sp>
      <p:sp>
        <p:nvSpPr>
          <p:cNvPr id="256006" name="Rectangle 5"/>
          <p:cNvSpPr>
            <a:spLocks noChangeArrowheads="1"/>
          </p:cNvSpPr>
          <p:nvPr/>
        </p:nvSpPr>
        <p:spPr bwMode="auto">
          <a:xfrm>
            <a:off x="0" y="6539"/>
            <a:ext cx="3078925" cy="480590"/>
          </a:xfrm>
          <a:prstGeom prst="rect">
            <a:avLst/>
          </a:prstGeom>
          <a:noFill/>
          <a:ln w="9525">
            <a:noFill/>
            <a:miter lim="800000"/>
            <a:headEnd/>
            <a:tailEnd/>
          </a:ln>
        </p:spPr>
        <p:txBody>
          <a:bodyPr wrap="none" lIns="99075" tIns="49538" rIns="99075" bIns="49538" anchor="ctr"/>
          <a:lstStyle/>
          <a:p>
            <a:endParaRPr lang="el-GR"/>
          </a:p>
        </p:txBody>
      </p:sp>
      <p:sp>
        <p:nvSpPr>
          <p:cNvPr id="256007" name="Rectangle 6"/>
          <p:cNvSpPr>
            <a:spLocks noChangeArrowheads="1"/>
          </p:cNvSpPr>
          <p:nvPr/>
        </p:nvSpPr>
        <p:spPr bwMode="auto">
          <a:xfrm>
            <a:off x="4023482" y="3270"/>
            <a:ext cx="3080582" cy="480590"/>
          </a:xfrm>
          <a:prstGeom prst="rect">
            <a:avLst/>
          </a:prstGeom>
          <a:noFill/>
          <a:ln w="9525">
            <a:noFill/>
            <a:miter lim="800000"/>
            <a:headEnd/>
            <a:tailEnd/>
          </a:ln>
        </p:spPr>
        <p:txBody>
          <a:bodyPr wrap="none" lIns="99075" tIns="49538" rIns="99075" bIns="49538" anchor="ctr"/>
          <a:lstStyle/>
          <a:p>
            <a:endParaRPr lang="el-GR"/>
          </a:p>
        </p:txBody>
      </p:sp>
      <p:sp>
        <p:nvSpPr>
          <p:cNvPr id="256008" name="Rectangle 7"/>
          <p:cNvSpPr>
            <a:spLocks noChangeArrowheads="1"/>
          </p:cNvSpPr>
          <p:nvPr/>
        </p:nvSpPr>
        <p:spPr bwMode="auto">
          <a:xfrm>
            <a:off x="4023482" y="9740946"/>
            <a:ext cx="3080582" cy="477321"/>
          </a:xfrm>
          <a:prstGeom prst="rect">
            <a:avLst/>
          </a:prstGeom>
          <a:noFill/>
          <a:ln w="9525">
            <a:noFill/>
            <a:miter lim="800000"/>
            <a:headEnd/>
            <a:tailEnd/>
          </a:ln>
        </p:spPr>
        <p:txBody>
          <a:bodyPr lIns="20641" tIns="0" rIns="20641" bIns="0" anchor="b"/>
          <a:lstStyle/>
          <a:p>
            <a:pPr algn="r"/>
            <a:r>
              <a:rPr lang="en-US" sz="1100" i="1">
                <a:latin typeface="Times New Roman" pitchFamily="18" charset="0"/>
              </a:rPr>
              <a:t>12</a:t>
            </a:r>
          </a:p>
        </p:txBody>
      </p:sp>
      <p:sp>
        <p:nvSpPr>
          <p:cNvPr id="256009" name="Rectangle 8"/>
          <p:cNvSpPr>
            <a:spLocks noChangeArrowheads="1"/>
          </p:cNvSpPr>
          <p:nvPr/>
        </p:nvSpPr>
        <p:spPr bwMode="auto">
          <a:xfrm>
            <a:off x="-1657" y="9740946"/>
            <a:ext cx="3078926" cy="477321"/>
          </a:xfrm>
          <a:prstGeom prst="rect">
            <a:avLst/>
          </a:prstGeom>
          <a:noFill/>
          <a:ln w="9525">
            <a:noFill/>
            <a:miter lim="800000"/>
            <a:headEnd/>
            <a:tailEnd/>
          </a:ln>
        </p:spPr>
        <p:txBody>
          <a:bodyPr wrap="none" lIns="99075" tIns="49538" rIns="99075" bIns="49538" anchor="ctr"/>
          <a:lstStyle/>
          <a:p>
            <a:endParaRPr lang="el-GR"/>
          </a:p>
        </p:txBody>
      </p:sp>
      <p:sp>
        <p:nvSpPr>
          <p:cNvPr id="256010" name="Rectangle 9"/>
          <p:cNvSpPr>
            <a:spLocks noChangeArrowheads="1"/>
          </p:cNvSpPr>
          <p:nvPr/>
        </p:nvSpPr>
        <p:spPr bwMode="auto">
          <a:xfrm>
            <a:off x="-1657" y="3270"/>
            <a:ext cx="3078926" cy="480590"/>
          </a:xfrm>
          <a:prstGeom prst="rect">
            <a:avLst/>
          </a:prstGeom>
          <a:noFill/>
          <a:ln w="9525">
            <a:noFill/>
            <a:miter lim="800000"/>
            <a:headEnd/>
            <a:tailEnd/>
          </a:ln>
        </p:spPr>
        <p:txBody>
          <a:bodyPr wrap="none" lIns="99075" tIns="49538" rIns="99075" bIns="49538" anchor="ctr"/>
          <a:lstStyle/>
          <a:p>
            <a:endParaRPr lang="el-GR"/>
          </a:p>
        </p:txBody>
      </p:sp>
      <p:sp>
        <p:nvSpPr>
          <p:cNvPr id="256011" name="Rectangle 10"/>
          <p:cNvSpPr>
            <a:spLocks noGrp="1" noRot="1" noChangeAspect="1" noChangeArrowheads="1" noTextEdit="1"/>
          </p:cNvSpPr>
          <p:nvPr>
            <p:ph type="sldImg"/>
          </p:nvPr>
        </p:nvSpPr>
        <p:spPr>
          <a:ln cap="flat"/>
        </p:spPr>
      </p:sp>
      <p:sp>
        <p:nvSpPr>
          <p:cNvPr id="256012" name="Rectangle 11"/>
          <p:cNvSpPr>
            <a:spLocks noGrp="1" noChangeArrowheads="1"/>
          </p:cNvSpPr>
          <p:nvPr>
            <p:ph type="body" idx="1"/>
          </p:nvPr>
        </p:nvSpPr>
        <p:spPr>
          <a:noFill/>
          <a:ln/>
        </p:spPr>
        <p:txBody>
          <a:bodyPr/>
          <a:lstStyle/>
          <a:p>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US" dirty="0" smtClean="0"/>
          </a:p>
        </p:txBody>
      </p:sp>
      <p:sp>
        <p:nvSpPr>
          <p:cNvPr id="257028" name="Slide Number Placeholder 3"/>
          <p:cNvSpPr>
            <a:spLocks noGrp="1"/>
          </p:cNvSpPr>
          <p:nvPr>
            <p:ph type="sldNum" sz="quarter" idx="5"/>
          </p:nvPr>
        </p:nvSpPr>
        <p:spPr>
          <a:noFill/>
        </p:spPr>
        <p:txBody>
          <a:bodyPr/>
          <a:lstStyle/>
          <a:p>
            <a:fld id="{9F575027-E567-453B-B5CF-546D31E56DE8}" type="slidenum">
              <a:rPr lang="en-US" smtClean="0"/>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Transient corneal </a:t>
            </a:r>
            <a:r>
              <a:rPr lang="en-US" dirty="0" err="1" smtClean="0"/>
              <a:t>moulding</a:t>
            </a:r>
            <a:r>
              <a:rPr lang="en-US" dirty="0" smtClean="0"/>
              <a:t>, peripheral corneal disruption, lens binding</a:t>
            </a:r>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43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752" eaLnBrk="1" fontAlgn="auto" hangingPunct="1">
              <a:spcBef>
                <a:spcPts val="0"/>
              </a:spcBef>
              <a:spcAft>
                <a:spcPts val="0"/>
              </a:spcAft>
              <a:defRPr/>
            </a:pPr>
            <a:r>
              <a:rPr lang="en-US" dirty="0" smtClean="0"/>
              <a:t>Saturn I:With minimal customizable options and low oxygen permeability, the Saturn® lens was relegated to a problem solving lens.  Saturn lenses typically exhibited very little movement, called “tight lens syndrome” resulting in red eyes and problems of night time glare.</a:t>
            </a:r>
            <a:endParaRPr lang="el-GR" dirty="0" smtClean="0"/>
          </a:p>
          <a:p>
            <a:pPr defTabSz="990752" eaLnBrk="1" fontAlgn="auto" hangingPunct="1">
              <a:spcBef>
                <a:spcPts val="0"/>
              </a:spcBef>
              <a:spcAft>
                <a:spcPts val="0"/>
              </a:spcAft>
              <a:defRPr/>
            </a:pPr>
            <a:r>
              <a:rPr lang="en-US" dirty="0" smtClean="0"/>
              <a:t>Soft </a:t>
            </a:r>
            <a:r>
              <a:rPr lang="en-US" dirty="0" err="1" smtClean="0"/>
              <a:t>Perm:it</a:t>
            </a:r>
            <a:r>
              <a:rPr lang="en-US" dirty="0" smtClean="0"/>
              <a:t> had the advantage of improved comfort and additional parameters to properly fit patients. However, because the lens had low oxygen permeability and issues with the center separating from the soft skirt, the lens was still only used as a lens of last resort</a:t>
            </a:r>
          </a:p>
          <a:p>
            <a:endParaRPr lang="en-US" dirty="0"/>
          </a:p>
        </p:txBody>
      </p:sp>
      <p:sp>
        <p:nvSpPr>
          <p:cNvPr id="4" name="Slide Number Placeholder 3"/>
          <p:cNvSpPr>
            <a:spLocks noGrp="1"/>
          </p:cNvSpPr>
          <p:nvPr>
            <p:ph type="sldNum" sz="quarter" idx="10"/>
          </p:nvPr>
        </p:nvSpPr>
        <p:spPr/>
        <p:txBody>
          <a:bodyPr/>
          <a:lstStyle/>
          <a:p>
            <a:fld id="{F573CE3A-0A2C-4654-813A-992CB0C63040}" type="slidenum">
              <a:rPr lang="en-US" smtClean="0"/>
              <a:pPr/>
              <a:t>67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άσκηση φακών επαφής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a:t>Φακοί επαφής και </a:t>
            </a:r>
            <a:r>
              <a:rPr lang="el-GR" sz="2800" dirty="0" err="1" smtClean="0"/>
              <a:t>Κερατόκωνος</a:t>
            </a:r>
            <a:endParaRPr lang="el-GR" sz="2800" dirty="0" smtClean="0"/>
          </a:p>
          <a:p>
            <a:pPr>
              <a:spcBef>
                <a:spcPts val="0"/>
              </a:spcBef>
              <a:spcAft>
                <a:spcPts val="1200"/>
              </a:spcAft>
            </a:pPr>
            <a:r>
              <a:rPr lang="el-GR" sz="2400" dirty="0" smtClean="0"/>
              <a:t>Αθηνά </a:t>
            </a:r>
            <a:r>
              <a:rPr lang="el-GR" sz="2400" dirty="0" err="1" smtClean="0"/>
              <a:t>Πλακίτση</a:t>
            </a:r>
            <a:endParaRPr lang="el-GR" sz="2400" dirty="0"/>
          </a:p>
          <a:p>
            <a:pPr>
              <a:spcBef>
                <a:spcPts val="0"/>
              </a:spcBef>
            </a:pPr>
            <a:r>
              <a:rPr lang="el-GR" sz="2400" dirty="0"/>
              <a:t>Τμήμα </a:t>
            </a:r>
            <a:r>
              <a:rPr lang="el-GR" sz="2400" dirty="0" smtClean="0"/>
              <a:t>Οπτικής &amp; </a:t>
            </a:r>
            <a:r>
              <a:rPr lang="el-GR" sz="2400" dirty="0" err="1" smtClean="0"/>
              <a:t>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a:t>Κερατόκωνος</a:t>
            </a:r>
            <a:r>
              <a:rPr lang="el-GR" sz="3600" dirty="0"/>
              <a:t> </a:t>
            </a:r>
            <a:r>
              <a:rPr lang="el-GR" sz="3600" dirty="0" smtClean="0"/>
              <a:t>- Φακοί </a:t>
            </a:r>
            <a:r>
              <a:rPr lang="el-GR" sz="3600" dirty="0" smtClean="0"/>
              <a:t>Επαφής </a:t>
            </a:r>
            <a:endParaRPr lang="en-US" sz="3600" dirty="0"/>
          </a:p>
        </p:txBody>
      </p:sp>
      <p:sp>
        <p:nvSpPr>
          <p:cNvPr id="3" name="Content Placeholder 2"/>
          <p:cNvSpPr>
            <a:spLocks noGrp="1"/>
          </p:cNvSpPr>
          <p:nvPr>
            <p:ph idx="1"/>
          </p:nvPr>
        </p:nvSpPr>
        <p:spPr/>
        <p:txBody>
          <a:bodyPr>
            <a:normAutofit/>
          </a:bodyPr>
          <a:lstStyle/>
          <a:p>
            <a:pPr>
              <a:buNone/>
            </a:pPr>
            <a:r>
              <a:rPr lang="el-GR" sz="2800" dirty="0" smtClean="0"/>
              <a:t>Οι φακοί επαφής </a:t>
            </a:r>
            <a:r>
              <a:rPr lang="el-GR" sz="2800" dirty="0" smtClean="0"/>
              <a:t>πρέπει να προσφέρουν</a:t>
            </a:r>
            <a:r>
              <a:rPr lang="en-US" sz="2800" dirty="0" smtClean="0"/>
              <a:t>:</a:t>
            </a:r>
            <a:endParaRPr lang="en-US" sz="2800" dirty="0" smtClean="0"/>
          </a:p>
          <a:p>
            <a:r>
              <a:rPr lang="el-GR" sz="2800" dirty="0" smtClean="0"/>
              <a:t>Οπτική διόρθωση</a:t>
            </a:r>
          </a:p>
          <a:p>
            <a:r>
              <a:rPr lang="el-GR" sz="2800" dirty="0" smtClean="0"/>
              <a:t>Ικανοποιητικά επίπεδα άνεσης</a:t>
            </a:r>
          </a:p>
          <a:p>
            <a:r>
              <a:rPr lang="el-GR" sz="2800" dirty="0" smtClean="0"/>
              <a:t>Σταθερή συμπεριφορά πάνω στον οφθαλμό </a:t>
            </a:r>
          </a:p>
          <a:p>
            <a:r>
              <a:rPr lang="el-GR" sz="2800" dirty="0" smtClean="0"/>
              <a:t>Εξασφάλιση  </a:t>
            </a:r>
            <a:r>
              <a:rPr lang="el-GR" sz="2800" dirty="0" smtClean="0"/>
              <a:t>της ακεραιότητας του κερατοειδή </a:t>
            </a:r>
            <a:endParaRPr lang="en-US" sz="2800" dirty="0"/>
          </a:p>
        </p:txBody>
      </p:sp>
    </p:spTree>
    <p:extLst>
      <p:ext uri="{BB962C8B-B14F-4D97-AF65-F5344CB8AC3E}">
        <p14:creationId xmlns:p14="http://schemas.microsoft.com/office/powerpoint/2010/main" val="1001512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a:t>Κερατόκωνος</a:t>
            </a:r>
            <a:r>
              <a:rPr lang="el-GR" sz="3600" dirty="0"/>
              <a:t> - 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Μαλακοί </a:t>
            </a:r>
          </a:p>
          <a:p>
            <a:r>
              <a:rPr lang="el-GR" sz="2800" dirty="0" err="1" smtClean="0"/>
              <a:t>Αεροδιαπέρατοι</a:t>
            </a:r>
            <a:endParaRPr lang="el-GR" sz="2800" dirty="0" smtClean="0"/>
          </a:p>
          <a:p>
            <a:r>
              <a:rPr lang="el-GR" sz="2800" dirty="0" err="1" smtClean="0"/>
              <a:t>Σκληρικοί</a:t>
            </a:r>
            <a:endParaRPr lang="el-GR" sz="2800" dirty="0" smtClean="0"/>
          </a:p>
          <a:p>
            <a:r>
              <a:rPr lang="en-US" sz="2800" dirty="0" smtClean="0"/>
              <a:t>Piggyback </a:t>
            </a:r>
            <a:endParaRPr lang="el-GR" sz="2800" dirty="0" smtClean="0"/>
          </a:p>
          <a:p>
            <a:r>
              <a:rPr lang="el-GR" sz="2800" dirty="0" smtClean="0"/>
              <a:t>Υβριδικοί σχεδιασμοί</a:t>
            </a:r>
          </a:p>
          <a:p>
            <a:endParaRPr lang="en-US" sz="2800" dirty="0" smtClean="0"/>
          </a:p>
          <a:p>
            <a:pPr>
              <a:buNone/>
            </a:pPr>
            <a:endParaRPr lang="en-US" sz="2800" dirty="0"/>
          </a:p>
        </p:txBody>
      </p:sp>
    </p:spTree>
    <p:extLst>
      <p:ext uri="{BB962C8B-B14F-4D97-AF65-F5344CB8AC3E}">
        <p14:creationId xmlns:p14="http://schemas.microsoft.com/office/powerpoint/2010/main" val="1712221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pPr>
              <a:defRPr/>
            </a:pPr>
            <a:r>
              <a:rPr lang="el-GR" dirty="0" err="1" smtClean="0"/>
              <a:t>Κερατόκωνος</a:t>
            </a:r>
            <a:r>
              <a:rPr lang="el-GR" dirty="0" smtClean="0"/>
              <a:t> - </a:t>
            </a:r>
            <a:r>
              <a:rPr lang="el-GR" dirty="0" smtClean="0"/>
              <a:t>Επιλογές </a:t>
            </a:r>
            <a:r>
              <a:rPr lang="el-GR" dirty="0" smtClean="0"/>
              <a:t>Φακών Επαφής</a:t>
            </a:r>
            <a:endParaRPr lang="en-AU" dirty="0" smtClean="0"/>
          </a:p>
        </p:txBody>
      </p:sp>
      <p:sp>
        <p:nvSpPr>
          <p:cNvPr id="117763" name="Rectangle 3"/>
          <p:cNvSpPr>
            <a:spLocks noGrp="1" noChangeArrowheads="1"/>
          </p:cNvSpPr>
          <p:nvPr>
            <p:ph idx="1"/>
          </p:nvPr>
        </p:nvSpPr>
        <p:spPr/>
        <p:txBody>
          <a:bodyPr>
            <a:normAutofit/>
          </a:bodyPr>
          <a:lstStyle/>
          <a:p>
            <a:pPr eaLnBrk="1" hangingPunct="1">
              <a:buFontTx/>
              <a:buNone/>
            </a:pPr>
            <a:r>
              <a:rPr lang="en-US" sz="2800" dirty="0" smtClean="0"/>
              <a:t>n = 130</a:t>
            </a:r>
          </a:p>
          <a:p>
            <a:pPr eaLnBrk="1" hangingPunct="1"/>
            <a:r>
              <a:rPr lang="el-GR" sz="2800" dirty="0" smtClean="0"/>
              <a:t>ΦΕ και στα δύο </a:t>
            </a:r>
            <a:r>
              <a:rPr lang="el-GR" sz="2800" dirty="0" smtClean="0"/>
              <a:t>μάτια</a:t>
            </a:r>
            <a:r>
              <a:rPr lang="en-US" sz="2800" dirty="0" smtClean="0"/>
              <a:t>: </a:t>
            </a:r>
            <a:r>
              <a:rPr lang="en-US" sz="2800" dirty="0" smtClean="0"/>
              <a:t>78.5%</a:t>
            </a:r>
          </a:p>
          <a:p>
            <a:pPr eaLnBrk="1" hangingPunct="1"/>
            <a:r>
              <a:rPr lang="el-GR" sz="2800" dirty="0" smtClean="0"/>
              <a:t>ΦΕ στο ένα </a:t>
            </a:r>
            <a:r>
              <a:rPr lang="el-GR" sz="2800" dirty="0" smtClean="0"/>
              <a:t>μάτι</a:t>
            </a:r>
            <a:r>
              <a:rPr lang="en-US" sz="2800" dirty="0" smtClean="0"/>
              <a:t>: </a:t>
            </a:r>
            <a:r>
              <a:rPr lang="en-US" sz="2800" dirty="0" smtClean="0"/>
              <a:t>18.5%</a:t>
            </a:r>
          </a:p>
          <a:p>
            <a:pPr eaLnBrk="1" hangingPunct="1"/>
            <a:r>
              <a:rPr lang="el-GR" sz="2800" dirty="0" smtClean="0"/>
              <a:t>Όχι </a:t>
            </a:r>
            <a:r>
              <a:rPr lang="el-GR" sz="2800" dirty="0" err="1" smtClean="0"/>
              <a:t>ΦΕς</a:t>
            </a:r>
            <a:r>
              <a:rPr lang="en-US" sz="2800" dirty="0" smtClean="0"/>
              <a:t>: 3%</a:t>
            </a:r>
            <a:endParaRPr lang="en-AU" sz="2800" dirty="0" smtClean="0"/>
          </a:p>
        </p:txBody>
      </p:sp>
      <p:sp>
        <p:nvSpPr>
          <p:cNvPr id="117764" name="Rectangle 4"/>
          <p:cNvSpPr>
            <a:spLocks noChangeArrowheads="1"/>
          </p:cNvSpPr>
          <p:nvPr/>
        </p:nvSpPr>
        <p:spPr bwMode="auto">
          <a:xfrm>
            <a:off x="3505200" y="3124200"/>
            <a:ext cx="5638800" cy="3028950"/>
          </a:xfrm>
          <a:prstGeom prst="rect">
            <a:avLst/>
          </a:prstGeom>
          <a:noFill/>
          <a:ln w="9525">
            <a:noFill/>
            <a:miter lim="800000"/>
            <a:headEnd/>
            <a:tailEnd/>
          </a:ln>
        </p:spPr>
        <p:txBody>
          <a:bodyPr lIns="92075" tIns="46038" rIns="92075" bIns="46038"/>
          <a:lstStyle/>
          <a:p>
            <a:pPr marL="342900" indent="-342900" defTabSz="762000">
              <a:spcAft>
                <a:spcPct val="30000"/>
              </a:spcAft>
              <a:buClr>
                <a:srgbClr val="CC6600"/>
              </a:buClr>
              <a:buSzPct val="100000"/>
            </a:pPr>
            <a:r>
              <a:rPr lang="el-GR" sz="2800" dirty="0">
                <a:latin typeface="+mn-lt"/>
              </a:rPr>
              <a:t>Είδη  </a:t>
            </a:r>
            <a:r>
              <a:rPr lang="el-GR" sz="2800" dirty="0" err="1" smtClean="0">
                <a:latin typeface="+mn-lt"/>
              </a:rPr>
              <a:t>ΦΕς</a:t>
            </a:r>
            <a:r>
              <a:rPr lang="en-US" sz="2800" dirty="0" smtClean="0">
                <a:latin typeface="+mn-lt"/>
              </a:rPr>
              <a:t>:</a:t>
            </a:r>
            <a:endParaRPr lang="en-US" sz="2800" dirty="0">
              <a:latin typeface="+mn-lt"/>
            </a:endParaRPr>
          </a:p>
          <a:p>
            <a:pPr marL="342900" indent="-342900" defTabSz="762000">
              <a:spcAft>
                <a:spcPct val="30000"/>
              </a:spcAft>
              <a:buClr>
                <a:srgbClr val="CC6600"/>
              </a:buClr>
              <a:buSzPct val="100000"/>
              <a:buFontTx/>
              <a:buChar char="•"/>
            </a:pPr>
            <a:r>
              <a:rPr lang="en-US" sz="2800" dirty="0">
                <a:latin typeface="+mn-lt"/>
              </a:rPr>
              <a:t>PMMA: 2.7%</a:t>
            </a:r>
          </a:p>
          <a:p>
            <a:pPr marL="342900" indent="-342900" defTabSz="762000">
              <a:spcAft>
                <a:spcPct val="30000"/>
              </a:spcAft>
              <a:buClr>
                <a:srgbClr val="CC6600"/>
              </a:buClr>
              <a:buSzPct val="100000"/>
              <a:buFontTx/>
              <a:buChar char="•"/>
            </a:pPr>
            <a:r>
              <a:rPr lang="en-US" sz="2800" dirty="0">
                <a:latin typeface="+mn-lt"/>
              </a:rPr>
              <a:t>RGPs: 96.1%</a:t>
            </a:r>
          </a:p>
          <a:p>
            <a:pPr marL="342900" indent="-342900" defTabSz="762000">
              <a:spcAft>
                <a:spcPct val="30000"/>
              </a:spcAft>
              <a:buClr>
                <a:srgbClr val="CC6600"/>
              </a:buClr>
              <a:buSzPct val="100000"/>
              <a:buFontTx/>
              <a:buChar char="•"/>
            </a:pPr>
            <a:r>
              <a:rPr lang="en-US" sz="2800" dirty="0" err="1">
                <a:latin typeface="+mn-lt"/>
              </a:rPr>
              <a:t>SoftPerm</a:t>
            </a:r>
            <a:r>
              <a:rPr lang="en-US" sz="2800" dirty="0">
                <a:latin typeface="+mn-lt"/>
              </a:rPr>
              <a:t>™ </a:t>
            </a:r>
            <a:r>
              <a:rPr lang="en-US" sz="2800" dirty="0" smtClean="0">
                <a:latin typeface="+mn-lt"/>
              </a:rPr>
              <a:t>(</a:t>
            </a:r>
            <a:r>
              <a:rPr lang="el-GR" sz="2800" dirty="0" smtClean="0">
                <a:latin typeface="+mn-lt"/>
              </a:rPr>
              <a:t>Υβριδικός </a:t>
            </a:r>
            <a:r>
              <a:rPr lang="en-US" sz="2800" dirty="0" smtClean="0">
                <a:latin typeface="+mn-lt"/>
              </a:rPr>
              <a:t>): </a:t>
            </a:r>
            <a:r>
              <a:rPr lang="en-US" sz="2800" dirty="0">
                <a:latin typeface="+mn-lt"/>
              </a:rPr>
              <a:t>0.8%</a:t>
            </a:r>
          </a:p>
          <a:p>
            <a:pPr marL="342900" indent="-342900" defTabSz="762000">
              <a:spcAft>
                <a:spcPct val="30000"/>
              </a:spcAft>
              <a:buClr>
                <a:srgbClr val="CC6600"/>
              </a:buClr>
              <a:buSzPct val="100000"/>
              <a:buFontTx/>
              <a:buChar char="•"/>
            </a:pPr>
            <a:r>
              <a:rPr lang="el-GR" sz="2800" dirty="0" err="1" smtClean="0">
                <a:latin typeface="+mn-lt"/>
              </a:rPr>
              <a:t>Σκληρικός</a:t>
            </a:r>
            <a:r>
              <a:rPr lang="el-GR" sz="2800" dirty="0" smtClean="0">
                <a:latin typeface="+mn-lt"/>
              </a:rPr>
              <a:t> </a:t>
            </a:r>
            <a:r>
              <a:rPr lang="en-US" sz="2800" dirty="0" smtClean="0">
                <a:latin typeface="+mn-lt"/>
              </a:rPr>
              <a:t>: </a:t>
            </a:r>
            <a:r>
              <a:rPr lang="en-US" sz="2800" dirty="0">
                <a:latin typeface="+mn-lt"/>
              </a:rPr>
              <a:t>0.4%</a:t>
            </a:r>
            <a:endParaRPr lang="en-AU" sz="2800" dirty="0">
              <a:latin typeface="+mn-lt"/>
            </a:endParaRPr>
          </a:p>
        </p:txBody>
      </p:sp>
      <p:sp>
        <p:nvSpPr>
          <p:cNvPr id="117765" name="Text Box 5"/>
          <p:cNvSpPr txBox="1">
            <a:spLocks noChangeArrowheads="1"/>
          </p:cNvSpPr>
          <p:nvPr/>
        </p:nvSpPr>
        <p:spPr bwMode="auto">
          <a:xfrm>
            <a:off x="6175022" y="1331913"/>
            <a:ext cx="2712156" cy="519112"/>
          </a:xfrm>
          <a:prstGeom prst="rect">
            <a:avLst/>
          </a:prstGeom>
          <a:noFill/>
          <a:ln w="12700">
            <a:noFill/>
            <a:miter lim="800000"/>
            <a:headEnd type="none" w="sm" len="sm"/>
            <a:tailEnd type="none" w="sm" len="sm"/>
          </a:ln>
        </p:spPr>
        <p:txBody>
          <a:bodyPr wrap="none">
            <a:spAutoFit/>
          </a:bodyPr>
          <a:lstStyle/>
          <a:p>
            <a:pPr defTabSz="762000"/>
            <a:r>
              <a:rPr lang="en-US" sz="2800" b="1" dirty="0">
                <a:solidFill>
                  <a:srgbClr val="00B050"/>
                </a:solidFill>
                <a:latin typeface="+mn-lt"/>
              </a:rPr>
              <a:t>Lim &amp; Vogt, 2002</a:t>
            </a:r>
            <a:endParaRPr lang="en-AU" sz="2800" b="1" dirty="0">
              <a:solidFill>
                <a:srgbClr val="00B050"/>
              </a:solidFill>
              <a:latin typeface="+mn-lt"/>
            </a:endParaRPr>
          </a:p>
        </p:txBody>
      </p:sp>
    </p:spTree>
    <p:extLst>
      <p:ext uri="{BB962C8B-B14F-4D97-AF65-F5344CB8AC3E}">
        <p14:creationId xmlns:p14="http://schemas.microsoft.com/office/powerpoint/2010/main" val="385068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Τεχνολογίες απεικόνισης  για εφαρμογή φακών επαφής για </a:t>
            </a:r>
            <a:r>
              <a:rPr lang="el-GR" sz="3600" dirty="0" err="1" smtClean="0"/>
              <a:t>κερατόκωνο</a:t>
            </a:r>
            <a:r>
              <a:rPr lang="el-GR" sz="3600" dirty="0" smtClean="0"/>
              <a:t> </a:t>
            </a:r>
            <a:endParaRPr lang="en-US" sz="3600" dirty="0"/>
          </a:p>
        </p:txBody>
      </p:sp>
      <p:sp>
        <p:nvSpPr>
          <p:cNvPr id="3" name="Content Placeholder 2"/>
          <p:cNvSpPr>
            <a:spLocks noGrp="1"/>
          </p:cNvSpPr>
          <p:nvPr>
            <p:ph idx="1"/>
          </p:nvPr>
        </p:nvSpPr>
        <p:spPr/>
        <p:txBody>
          <a:bodyPr>
            <a:normAutofit/>
          </a:bodyPr>
          <a:lstStyle/>
          <a:p>
            <a:endParaRPr lang="en-US" sz="2800" dirty="0" smtClean="0"/>
          </a:p>
          <a:p>
            <a:r>
              <a:rPr lang="el-GR" sz="2800" dirty="0" smtClean="0"/>
              <a:t>Τεχνολογίες απεικόνισης όπως η </a:t>
            </a:r>
            <a:r>
              <a:rPr lang="el-GR" sz="2800" b="1" dirty="0" smtClean="0"/>
              <a:t>τοπογραφία κερατοειδή</a:t>
            </a:r>
            <a:r>
              <a:rPr lang="el-GR" sz="2800" dirty="0" smtClean="0"/>
              <a:t> και η οπτική τομογραφία συνοχής προσθίου τμήματος οφθαλμού (</a:t>
            </a:r>
            <a:r>
              <a:rPr lang="en-US" sz="2800" b="1" dirty="0" smtClean="0"/>
              <a:t>OCT</a:t>
            </a:r>
            <a:r>
              <a:rPr lang="en-US" sz="2800" dirty="0" smtClean="0"/>
              <a:t>) </a:t>
            </a:r>
            <a:r>
              <a:rPr lang="el-GR" sz="2800" dirty="0" smtClean="0"/>
              <a:t>κατευθύνουν την εφαρμογή φακών επαφής και συμβάλουν στην απόκτηση εικόνας στις μεταβολές των </a:t>
            </a:r>
            <a:r>
              <a:rPr lang="el-GR" sz="2800" dirty="0" err="1" smtClean="0"/>
              <a:t>μικροδομών</a:t>
            </a:r>
            <a:r>
              <a:rPr lang="el-GR" sz="2800" dirty="0" smtClean="0"/>
              <a:t> του κερατοειδή στην περίπτωση του </a:t>
            </a:r>
            <a:r>
              <a:rPr lang="el-GR" sz="2800" dirty="0" err="1" smtClean="0"/>
              <a:t>κερατόκωνου</a:t>
            </a:r>
            <a:r>
              <a:rPr lang="el-GR" sz="2800" dirty="0" smtClean="0"/>
              <a:t>   </a:t>
            </a:r>
            <a:endParaRPr lang="en-US" sz="2800" dirty="0"/>
          </a:p>
        </p:txBody>
      </p:sp>
    </p:spTree>
    <p:extLst>
      <p:ext uri="{BB962C8B-B14F-4D97-AF65-F5344CB8AC3E}">
        <p14:creationId xmlns:p14="http://schemas.microsoft.com/office/powerpoint/2010/main" val="3386963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l-GR"/>
          </a:p>
        </p:txBody>
      </p:sp>
      <p:sp>
        <p:nvSpPr>
          <p:cNvPr id="11878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l-GR"/>
          </a:p>
        </p:txBody>
      </p:sp>
      <p:sp>
        <p:nvSpPr>
          <p:cNvPr id="11878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l-GR"/>
          </a:p>
        </p:txBody>
      </p:sp>
      <p:sp>
        <p:nvSpPr>
          <p:cNvPr id="11878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l-GR"/>
          </a:p>
        </p:txBody>
      </p:sp>
      <p:sp>
        <p:nvSpPr>
          <p:cNvPr id="122886" name="Rectangle 6"/>
          <p:cNvSpPr>
            <a:spLocks noGrp="1" noChangeArrowheads="1"/>
          </p:cNvSpPr>
          <p:nvPr>
            <p:ph type="title"/>
          </p:nvPr>
        </p:nvSpPr>
        <p:spPr/>
        <p:txBody>
          <a:bodyPr>
            <a:normAutofit/>
          </a:bodyPr>
          <a:lstStyle/>
          <a:p>
            <a:pPr eaLnBrk="1" fontAlgn="auto" hangingPunct="1">
              <a:spcAft>
                <a:spcPts val="0"/>
              </a:spcAft>
              <a:defRPr/>
            </a:pPr>
            <a:r>
              <a:rPr lang="el-GR" sz="3600" dirty="0" smtClean="0"/>
              <a:t>Τοπογραφία Κερατοειδή</a:t>
            </a:r>
            <a:endParaRPr lang="en-US" sz="3600" dirty="0" smtClean="0"/>
          </a:p>
        </p:txBody>
      </p:sp>
      <p:sp>
        <p:nvSpPr>
          <p:cNvPr id="118791" name="Rectangle 7"/>
          <p:cNvSpPr>
            <a:spLocks noGrp="1" noChangeArrowheads="1"/>
          </p:cNvSpPr>
          <p:nvPr>
            <p:ph idx="1"/>
          </p:nvPr>
        </p:nvSpPr>
        <p:spPr/>
        <p:txBody>
          <a:bodyPr>
            <a:normAutofit/>
          </a:bodyPr>
          <a:lstStyle/>
          <a:p>
            <a:pPr eaLnBrk="1" hangingPunct="1">
              <a:lnSpc>
                <a:spcPct val="130000"/>
              </a:lnSpc>
              <a:tabLst>
                <a:tab pos="2511425" algn="l"/>
              </a:tabLst>
            </a:pPr>
            <a:r>
              <a:rPr lang="el-GR" sz="2800" dirty="0" smtClean="0"/>
              <a:t>Πολύτιμη </a:t>
            </a:r>
            <a:r>
              <a:rPr lang="el-GR" sz="2800" dirty="0" smtClean="0"/>
              <a:t>για την κατανόηση της τοπογραφίας του κερατοειδή</a:t>
            </a:r>
            <a:endParaRPr lang="en-US" sz="2800" dirty="0" smtClean="0"/>
          </a:p>
          <a:p>
            <a:pPr eaLnBrk="1" hangingPunct="1">
              <a:lnSpc>
                <a:spcPct val="130000"/>
              </a:lnSpc>
              <a:tabLst>
                <a:tab pos="2511425" algn="l"/>
              </a:tabLst>
            </a:pPr>
            <a:r>
              <a:rPr lang="el-GR" sz="2800" dirty="0" smtClean="0"/>
              <a:t>Παρέχει </a:t>
            </a:r>
            <a:r>
              <a:rPr lang="el-GR" sz="2800" dirty="0" smtClean="0"/>
              <a:t>κεντρική και περιφερική  πληροφορία του κερατοειδή</a:t>
            </a:r>
            <a:endParaRPr lang="en-US" sz="2800" dirty="0" smtClean="0"/>
          </a:p>
          <a:p>
            <a:pPr eaLnBrk="1" hangingPunct="1">
              <a:lnSpc>
                <a:spcPct val="130000"/>
              </a:lnSpc>
              <a:tabLst>
                <a:tab pos="2511425" algn="l"/>
              </a:tabLst>
            </a:pPr>
            <a:r>
              <a:rPr lang="el-GR" sz="2800" dirty="0" smtClean="0"/>
              <a:t>Χρήσιμη για την εφαρμογή φακών επαφής </a:t>
            </a:r>
            <a:endParaRPr lang="en-US" sz="2800" dirty="0" smtClean="0"/>
          </a:p>
        </p:txBody>
      </p:sp>
    </p:spTree>
    <p:extLst>
      <p:ext uri="{BB962C8B-B14F-4D97-AF65-F5344CB8AC3E}">
        <p14:creationId xmlns:p14="http://schemas.microsoft.com/office/powerpoint/2010/main" val="26355587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Τοπογραφία Κερατοειδή </a:t>
            </a:r>
            <a:endParaRPr lang="en-US" dirty="0"/>
          </a:p>
        </p:txBody>
      </p:sp>
      <p:sp>
        <p:nvSpPr>
          <p:cNvPr id="3" name="Content Placeholder 2"/>
          <p:cNvSpPr>
            <a:spLocks noGrp="1"/>
          </p:cNvSpPr>
          <p:nvPr>
            <p:ph idx="1"/>
          </p:nvPr>
        </p:nvSpPr>
        <p:spPr/>
        <p:txBody>
          <a:bodyPr>
            <a:normAutofit/>
          </a:bodyPr>
          <a:lstStyle/>
          <a:p>
            <a:pPr>
              <a:buNone/>
            </a:pPr>
            <a:r>
              <a:rPr lang="el-GR" sz="2800" dirty="0" smtClean="0"/>
              <a:t>Υπάρχουν τοπογράφοι που στηρίζονται στην </a:t>
            </a:r>
            <a:r>
              <a:rPr lang="el-GR" sz="2800" dirty="0" smtClean="0"/>
              <a:t>αρχή</a:t>
            </a:r>
            <a:r>
              <a:rPr lang="en-US" sz="2800" dirty="0" smtClean="0"/>
              <a:t>:</a:t>
            </a:r>
            <a:endParaRPr lang="el-GR" sz="2800" dirty="0" smtClean="0"/>
          </a:p>
          <a:p>
            <a:r>
              <a:rPr lang="el-GR" sz="2800" dirty="0" smtClean="0"/>
              <a:t>Δίσκο του </a:t>
            </a:r>
            <a:r>
              <a:rPr lang="en-US" sz="2800" dirty="0" err="1" smtClean="0"/>
              <a:t>Placido</a:t>
            </a:r>
            <a:r>
              <a:rPr lang="el-GR" sz="2800" dirty="0" smtClean="0"/>
              <a:t> </a:t>
            </a:r>
            <a:r>
              <a:rPr lang="el-GR" sz="2800" dirty="0" err="1" smtClean="0"/>
              <a:t>π.χ</a:t>
            </a:r>
            <a:r>
              <a:rPr lang="en-US" sz="2800" dirty="0" smtClean="0"/>
              <a:t>., TMS 4</a:t>
            </a:r>
            <a:r>
              <a:rPr lang="en-US" sz="2800" i="1" dirty="0" smtClean="0"/>
              <a:t> (</a:t>
            </a:r>
            <a:r>
              <a:rPr lang="en-US" sz="2800" i="1" dirty="0" err="1" smtClean="0"/>
              <a:t>Tomey</a:t>
            </a:r>
            <a:r>
              <a:rPr lang="en-US" sz="2800" i="1" dirty="0" smtClean="0"/>
              <a:t>), </a:t>
            </a:r>
            <a:r>
              <a:rPr lang="en-US" sz="2800" dirty="0" err="1" smtClean="0"/>
              <a:t>Keratron</a:t>
            </a:r>
            <a:r>
              <a:rPr lang="en-US" sz="2800" dirty="0" smtClean="0"/>
              <a:t> </a:t>
            </a:r>
            <a:r>
              <a:rPr lang="en-US" sz="2800" i="1" dirty="0" smtClean="0"/>
              <a:t>(</a:t>
            </a:r>
            <a:r>
              <a:rPr lang="en-US" sz="2800" i="1" dirty="0" err="1" smtClean="0"/>
              <a:t>Optikon</a:t>
            </a:r>
            <a:r>
              <a:rPr lang="en-US" sz="2800" i="1" dirty="0" smtClean="0"/>
              <a:t>) , </a:t>
            </a:r>
            <a:r>
              <a:rPr lang="en-US" sz="2800" dirty="0" smtClean="0"/>
              <a:t>Atlas 9000 (</a:t>
            </a:r>
            <a:r>
              <a:rPr lang="en-US" sz="2800" i="1" dirty="0" smtClean="0"/>
              <a:t>Carl </a:t>
            </a:r>
            <a:r>
              <a:rPr lang="en-US" sz="2800" i="1" dirty="0" err="1" smtClean="0"/>
              <a:t>Zeiss</a:t>
            </a:r>
            <a:r>
              <a:rPr lang="en-US" sz="2800" i="1" dirty="0" smtClean="0"/>
              <a:t>)</a:t>
            </a:r>
            <a:endParaRPr lang="el-GR" sz="2800" dirty="0" smtClean="0"/>
          </a:p>
          <a:p>
            <a:r>
              <a:rPr lang="el-GR" sz="2800" dirty="0" smtClean="0"/>
              <a:t>Σάρωσης σχισμής π.χ.</a:t>
            </a:r>
            <a:r>
              <a:rPr lang="en-US" sz="2800" dirty="0" smtClean="0"/>
              <a:t>, </a:t>
            </a:r>
            <a:r>
              <a:rPr lang="en-US" sz="2800" dirty="0" err="1" smtClean="0"/>
              <a:t>Orbscan</a:t>
            </a:r>
            <a:r>
              <a:rPr lang="en-US" sz="2800" dirty="0" smtClean="0"/>
              <a:t> </a:t>
            </a:r>
            <a:r>
              <a:rPr lang="en-US" sz="2800" dirty="0" err="1" smtClean="0"/>
              <a:t>Iiz</a:t>
            </a:r>
            <a:r>
              <a:rPr lang="en-US" sz="2800" dirty="0" smtClean="0"/>
              <a:t> (</a:t>
            </a:r>
            <a:r>
              <a:rPr lang="en-US" sz="2800" i="1" dirty="0" smtClean="0"/>
              <a:t>Bausch and Lomb</a:t>
            </a:r>
            <a:r>
              <a:rPr lang="en-US" sz="2800" dirty="0" smtClean="0"/>
              <a:t>)</a:t>
            </a:r>
            <a:endParaRPr lang="el-GR" sz="2800" dirty="0" smtClean="0"/>
          </a:p>
          <a:p>
            <a:r>
              <a:rPr lang="en-US" sz="2800" dirty="0" err="1" smtClean="0"/>
              <a:t>Scheimpflug</a:t>
            </a:r>
            <a:r>
              <a:rPr lang="en-US" sz="2800" dirty="0" smtClean="0"/>
              <a:t>  </a:t>
            </a:r>
            <a:r>
              <a:rPr lang="el-GR" sz="2800" dirty="0" smtClean="0"/>
              <a:t>π.χ.</a:t>
            </a:r>
            <a:r>
              <a:rPr lang="en-US" sz="2800" dirty="0" smtClean="0"/>
              <a:t>,</a:t>
            </a:r>
            <a:r>
              <a:rPr lang="el-GR" sz="2800" dirty="0" smtClean="0"/>
              <a:t> </a:t>
            </a:r>
            <a:r>
              <a:rPr lang="en-US" sz="2800" dirty="0" err="1" smtClean="0"/>
              <a:t>Pentacam</a:t>
            </a:r>
            <a:r>
              <a:rPr lang="en-US" sz="2800" dirty="0" smtClean="0"/>
              <a:t> (</a:t>
            </a:r>
            <a:r>
              <a:rPr lang="en-US" sz="2800" i="1" dirty="0" smtClean="0"/>
              <a:t>Oculus),</a:t>
            </a:r>
            <a:r>
              <a:rPr lang="el-GR" sz="2800" i="1" dirty="0" smtClean="0"/>
              <a:t> </a:t>
            </a:r>
            <a:r>
              <a:rPr lang="en-US" sz="2800" i="1" dirty="0" smtClean="0"/>
              <a:t> </a:t>
            </a:r>
            <a:r>
              <a:rPr lang="en-US" sz="2800" dirty="0" smtClean="0"/>
              <a:t>Sirius (CSO) </a:t>
            </a:r>
            <a:r>
              <a:rPr lang="en-US" sz="2800" i="1" dirty="0" smtClean="0"/>
              <a:t> ,</a:t>
            </a:r>
            <a:r>
              <a:rPr lang="en-US" sz="2800" dirty="0" err="1" smtClean="0"/>
              <a:t>Galilei</a:t>
            </a:r>
            <a:r>
              <a:rPr lang="en-US" sz="2800" dirty="0" smtClean="0"/>
              <a:t> (</a:t>
            </a:r>
            <a:r>
              <a:rPr lang="en-US" sz="2800" i="1" dirty="0" err="1" smtClean="0"/>
              <a:t>Ziemer</a:t>
            </a:r>
            <a:r>
              <a:rPr lang="en-US" sz="2800" i="1" dirty="0" smtClean="0"/>
              <a:t> </a:t>
            </a:r>
            <a:r>
              <a:rPr lang="en-US" sz="2800" dirty="0" smtClean="0"/>
              <a:t>)</a:t>
            </a:r>
            <a:r>
              <a:rPr lang="en-US" sz="2800" i="1" dirty="0" smtClean="0"/>
              <a:t>. </a:t>
            </a:r>
            <a:endParaRPr lang="en-US" sz="2800" i="1" dirty="0"/>
          </a:p>
        </p:txBody>
      </p:sp>
    </p:spTree>
    <p:extLst>
      <p:ext uri="{BB962C8B-B14F-4D97-AF65-F5344CB8AC3E}">
        <p14:creationId xmlns:p14="http://schemas.microsoft.com/office/powerpoint/2010/main" val="11227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l-GR" dirty="0" smtClean="0"/>
              <a:t>Τοπογραφία Κερατοειδή</a:t>
            </a:r>
            <a:endParaRPr lang="en-US" dirty="0"/>
          </a:p>
        </p:txBody>
      </p:sp>
      <p:sp>
        <p:nvSpPr>
          <p:cNvPr id="7" name="Content Placeholder 6"/>
          <p:cNvSpPr>
            <a:spLocks noGrp="1"/>
          </p:cNvSpPr>
          <p:nvPr>
            <p:ph sz="half" idx="4294967295"/>
          </p:nvPr>
        </p:nvSpPr>
        <p:spPr>
          <a:xfrm>
            <a:off x="5105400" y="1196975"/>
            <a:ext cx="4038600" cy="5040313"/>
          </a:xfrm>
        </p:spPr>
        <p:txBody>
          <a:bodyPr>
            <a:normAutofit/>
          </a:bodyPr>
          <a:lstStyle/>
          <a:p>
            <a:pPr>
              <a:buNone/>
            </a:pPr>
            <a:endParaRPr lang="el-GR" sz="1800" b="1" dirty="0" smtClean="0"/>
          </a:p>
          <a:p>
            <a:endParaRPr lang="el-GR" sz="1800" b="1" dirty="0" smtClean="0"/>
          </a:p>
          <a:p>
            <a:endParaRPr lang="en-US" sz="1800" dirty="0"/>
          </a:p>
        </p:txBody>
      </p:sp>
      <p:pic>
        <p:nvPicPr>
          <p:cNvPr id="11" name="Content Placeholder 3" descr="JClinOphthalmolRes_2015_3_1_45_149379_f5.jpg"/>
          <p:cNvPicPr>
            <a:picLocks noGrp="1" noChangeAspect="1"/>
          </p:cNvPicPr>
          <p:nvPr>
            <p:ph sz="half" idx="1"/>
          </p:nvPr>
        </p:nvPicPr>
        <p:blipFill>
          <a:blip r:embed="rId3" cstate="print"/>
          <a:stretch>
            <a:fillRect/>
          </a:stretch>
        </p:blipFill>
        <p:spPr>
          <a:xfrm>
            <a:off x="381000" y="1295400"/>
            <a:ext cx="4038600" cy="2205360"/>
          </a:xfrm>
        </p:spPr>
      </p:pic>
      <p:sp>
        <p:nvSpPr>
          <p:cNvPr id="12" name="Content Placeholder 6"/>
          <p:cNvSpPr txBox="1">
            <a:spLocks/>
          </p:cNvSpPr>
          <p:nvPr/>
        </p:nvSpPr>
        <p:spPr>
          <a:xfrm>
            <a:off x="4648200" y="1600200"/>
            <a:ext cx="4038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pPr>
            <a:endParaRPr lang="el-GR" sz="1800" b="1" smtClean="0"/>
          </a:p>
          <a:p>
            <a:pPr fontAlgn="auto">
              <a:spcAft>
                <a:spcPts val="0"/>
              </a:spcAft>
            </a:pPr>
            <a:endParaRPr lang="el-GR" sz="1800" b="1" smtClean="0"/>
          </a:p>
          <a:p>
            <a:pPr fontAlgn="auto">
              <a:spcAft>
                <a:spcPts val="0"/>
              </a:spcAft>
            </a:pPr>
            <a:endParaRPr lang="en-US" sz="1800" dirty="0"/>
          </a:p>
        </p:txBody>
      </p:sp>
      <p:pic>
        <p:nvPicPr>
          <p:cNvPr id="15" name="Content Placeholder 3" descr="JClinOphthalmolRes_2015_3_1_45_149379_f18.jpg"/>
          <p:cNvPicPr>
            <a:picLocks noChangeAspect="1"/>
          </p:cNvPicPr>
          <p:nvPr/>
        </p:nvPicPr>
        <p:blipFill>
          <a:blip r:embed="rId4" cstate="print"/>
          <a:stretch>
            <a:fillRect/>
          </a:stretch>
        </p:blipFill>
        <p:spPr>
          <a:xfrm>
            <a:off x="4876801" y="1340768"/>
            <a:ext cx="3124200" cy="2325944"/>
          </a:xfrm>
          <a:prstGeom prst="rect">
            <a:avLst/>
          </a:prstGeom>
        </p:spPr>
      </p:pic>
      <p:pic>
        <p:nvPicPr>
          <p:cNvPr id="16" name="Content Placeholder 3" descr="JClinOphthalmolRes_2015_3_1_45_149379_f23.jpg"/>
          <p:cNvPicPr>
            <a:picLocks noChangeAspect="1"/>
          </p:cNvPicPr>
          <p:nvPr/>
        </p:nvPicPr>
        <p:blipFill>
          <a:blip r:embed="rId5" cstate="print"/>
          <a:stretch>
            <a:fillRect/>
          </a:stretch>
        </p:blipFill>
        <p:spPr>
          <a:xfrm>
            <a:off x="395536" y="4495800"/>
            <a:ext cx="4058634" cy="2133600"/>
          </a:xfrm>
          <a:prstGeom prst="rect">
            <a:avLst/>
          </a:prstGeom>
        </p:spPr>
      </p:pic>
      <p:sp>
        <p:nvSpPr>
          <p:cNvPr id="17" name="TextBox 16"/>
          <p:cNvSpPr txBox="1"/>
          <p:nvPr/>
        </p:nvSpPr>
        <p:spPr>
          <a:xfrm>
            <a:off x="323281" y="3489066"/>
            <a:ext cx="3962400" cy="830997"/>
          </a:xfrm>
          <a:prstGeom prst="rect">
            <a:avLst/>
          </a:prstGeom>
          <a:noFill/>
        </p:spPr>
        <p:txBody>
          <a:bodyPr wrap="square" rtlCol="0">
            <a:spAutoFit/>
          </a:bodyPr>
          <a:lstStyle/>
          <a:p>
            <a:r>
              <a:rPr lang="el-GR" sz="1600" b="1" dirty="0" smtClean="0">
                <a:latin typeface="+mn-lt"/>
              </a:rPr>
              <a:t>1) Διαφορετικά σχήματα κώνου σε συστήματα </a:t>
            </a:r>
            <a:r>
              <a:rPr lang="en-US" sz="1600" b="1" dirty="0" err="1" smtClean="0">
                <a:latin typeface="+mn-lt"/>
              </a:rPr>
              <a:t>Placido</a:t>
            </a:r>
            <a:r>
              <a:rPr lang="en-US" sz="1600" b="1" dirty="0" smtClean="0">
                <a:latin typeface="+mn-lt"/>
              </a:rPr>
              <a:t> (</a:t>
            </a:r>
            <a:r>
              <a:rPr lang="el-GR" sz="1600" b="1" dirty="0" smtClean="0">
                <a:latin typeface="+mn-lt"/>
              </a:rPr>
              <a:t>Μεγάλος κώνος, αριστερά, Μικρός κώνος δεξιά)</a:t>
            </a:r>
            <a:endParaRPr lang="en-US" sz="1600" dirty="0">
              <a:latin typeface="+mn-lt"/>
            </a:endParaRPr>
          </a:p>
        </p:txBody>
      </p:sp>
      <p:sp>
        <p:nvSpPr>
          <p:cNvPr id="18" name="TextBox 17"/>
          <p:cNvSpPr txBox="1"/>
          <p:nvPr/>
        </p:nvSpPr>
        <p:spPr>
          <a:xfrm>
            <a:off x="4788024" y="3666709"/>
            <a:ext cx="4114800" cy="646331"/>
          </a:xfrm>
          <a:prstGeom prst="rect">
            <a:avLst/>
          </a:prstGeom>
          <a:noFill/>
        </p:spPr>
        <p:txBody>
          <a:bodyPr wrap="square" rtlCol="0">
            <a:spAutoFit/>
          </a:bodyPr>
          <a:lstStyle/>
          <a:p>
            <a:r>
              <a:rPr lang="el-GR" b="1" dirty="0" smtClean="0">
                <a:latin typeface="+mn-lt"/>
              </a:rPr>
              <a:t>2) </a:t>
            </a:r>
            <a:r>
              <a:rPr lang="en-US" b="1" dirty="0" err="1" smtClean="0">
                <a:latin typeface="+mn-lt"/>
              </a:rPr>
              <a:t>Orbscan</a:t>
            </a:r>
            <a:r>
              <a:rPr lang="en-US" b="1" dirty="0" smtClean="0">
                <a:latin typeface="+mn-lt"/>
              </a:rPr>
              <a:t> </a:t>
            </a:r>
            <a:r>
              <a:rPr lang="el-GR" b="1" dirty="0" smtClean="0">
                <a:latin typeface="+mn-lt"/>
              </a:rPr>
              <a:t> που χρησιμοποίει τη προβολή </a:t>
            </a:r>
            <a:r>
              <a:rPr lang="el-GR" b="1" dirty="0" err="1" smtClean="0">
                <a:latin typeface="+mn-lt"/>
              </a:rPr>
              <a:t>σχισμοειδούς</a:t>
            </a:r>
            <a:r>
              <a:rPr lang="el-GR" b="1" dirty="0" smtClean="0">
                <a:latin typeface="+mn-lt"/>
              </a:rPr>
              <a:t> φωτός  </a:t>
            </a:r>
          </a:p>
        </p:txBody>
      </p:sp>
      <p:sp>
        <p:nvSpPr>
          <p:cNvPr id="19" name="TextBox 18"/>
          <p:cNvSpPr txBox="1"/>
          <p:nvPr/>
        </p:nvSpPr>
        <p:spPr>
          <a:xfrm>
            <a:off x="4648200" y="4519886"/>
            <a:ext cx="4038599" cy="2031325"/>
          </a:xfrm>
          <a:prstGeom prst="rect">
            <a:avLst/>
          </a:prstGeom>
          <a:noFill/>
        </p:spPr>
        <p:txBody>
          <a:bodyPr wrap="square" rtlCol="0">
            <a:spAutoFit/>
          </a:bodyPr>
          <a:lstStyle/>
          <a:p>
            <a:r>
              <a:rPr lang="el-GR" b="1" dirty="0" smtClean="0">
                <a:latin typeface="+mn-lt"/>
              </a:rPr>
              <a:t>3) Διαφορετικά </a:t>
            </a:r>
            <a:r>
              <a:rPr lang="en-US" b="1" dirty="0" err="1" smtClean="0">
                <a:latin typeface="+mn-lt"/>
              </a:rPr>
              <a:t>Scheimpflug</a:t>
            </a:r>
            <a:r>
              <a:rPr lang="en-US" b="1" dirty="0" smtClean="0">
                <a:latin typeface="+mn-lt"/>
              </a:rPr>
              <a:t> </a:t>
            </a:r>
            <a:r>
              <a:rPr lang="el-GR" b="1" dirty="0" smtClean="0">
                <a:latin typeface="+mn-lt"/>
              </a:rPr>
              <a:t>μηχανήματα</a:t>
            </a:r>
            <a:r>
              <a:rPr lang="en-US" b="1" dirty="0" smtClean="0">
                <a:latin typeface="+mn-lt"/>
              </a:rPr>
              <a:t>. </a:t>
            </a:r>
            <a:r>
              <a:rPr lang="el-GR" b="1" dirty="0" smtClean="0">
                <a:latin typeface="+mn-lt"/>
              </a:rPr>
              <a:t>Α</a:t>
            </a:r>
            <a:r>
              <a:rPr lang="en-US" b="1" dirty="0" smtClean="0">
                <a:latin typeface="+mn-lt"/>
              </a:rPr>
              <a:t>) </a:t>
            </a:r>
            <a:r>
              <a:rPr lang="en-US" b="1" dirty="0" err="1" smtClean="0">
                <a:latin typeface="+mn-lt"/>
              </a:rPr>
              <a:t>Pentacam</a:t>
            </a:r>
            <a:r>
              <a:rPr lang="en-US" b="1" dirty="0" smtClean="0">
                <a:latin typeface="+mn-lt"/>
              </a:rPr>
              <a:t> </a:t>
            </a:r>
            <a:r>
              <a:rPr lang="el-GR" b="1" dirty="0" smtClean="0">
                <a:latin typeface="+mn-lt"/>
              </a:rPr>
              <a:t>με μονή </a:t>
            </a:r>
            <a:r>
              <a:rPr lang="en-US" b="1" dirty="0" err="1" smtClean="0">
                <a:latin typeface="+mn-lt"/>
              </a:rPr>
              <a:t>Scheimpflug</a:t>
            </a:r>
            <a:r>
              <a:rPr lang="en-US" b="1" dirty="0" smtClean="0">
                <a:latin typeface="+mn-lt"/>
              </a:rPr>
              <a:t> </a:t>
            </a:r>
            <a:r>
              <a:rPr lang="el-GR" b="1" dirty="0" smtClean="0">
                <a:latin typeface="+mn-lt"/>
              </a:rPr>
              <a:t>κάμερα </a:t>
            </a:r>
            <a:r>
              <a:rPr lang="en-US" b="1" dirty="0" smtClean="0">
                <a:latin typeface="+mn-lt"/>
              </a:rPr>
              <a:t>2) Sirius </a:t>
            </a:r>
            <a:r>
              <a:rPr lang="el-GR" b="1" dirty="0" smtClean="0">
                <a:latin typeface="+mn-lt"/>
              </a:rPr>
              <a:t>με </a:t>
            </a:r>
            <a:r>
              <a:rPr lang="en-US" b="1" dirty="0" smtClean="0">
                <a:latin typeface="+mn-lt"/>
              </a:rPr>
              <a:t> </a:t>
            </a:r>
            <a:r>
              <a:rPr lang="en-US" b="1" dirty="0" err="1" smtClean="0">
                <a:latin typeface="+mn-lt"/>
              </a:rPr>
              <a:t>Placido</a:t>
            </a:r>
            <a:r>
              <a:rPr lang="en-US" b="1" dirty="0" smtClean="0">
                <a:latin typeface="+mn-lt"/>
              </a:rPr>
              <a:t> (</a:t>
            </a:r>
            <a:r>
              <a:rPr lang="el-GR" b="1" dirty="0" smtClean="0">
                <a:latin typeface="+mn-lt"/>
              </a:rPr>
              <a:t>μεγάλο κώνο</a:t>
            </a:r>
            <a:r>
              <a:rPr lang="en-US" b="1" dirty="0" smtClean="0">
                <a:latin typeface="+mn-lt"/>
              </a:rPr>
              <a:t>) </a:t>
            </a:r>
            <a:r>
              <a:rPr lang="el-GR" b="1" dirty="0" smtClean="0">
                <a:latin typeface="+mn-lt"/>
              </a:rPr>
              <a:t>και μονή κάμερα </a:t>
            </a:r>
            <a:r>
              <a:rPr lang="en-US" b="1" dirty="0" smtClean="0">
                <a:latin typeface="+mn-lt"/>
              </a:rPr>
              <a:t>(</a:t>
            </a:r>
            <a:r>
              <a:rPr lang="el-GR" b="1" dirty="0" smtClean="0">
                <a:latin typeface="+mn-lt"/>
              </a:rPr>
              <a:t>κίτρινο </a:t>
            </a:r>
            <a:r>
              <a:rPr lang="en-US" b="1" dirty="0" smtClean="0">
                <a:latin typeface="+mn-lt"/>
              </a:rPr>
              <a:t>) 3) </a:t>
            </a:r>
            <a:r>
              <a:rPr lang="en-US" b="1" dirty="0" err="1" smtClean="0">
                <a:latin typeface="+mn-lt"/>
              </a:rPr>
              <a:t>Galilei</a:t>
            </a:r>
            <a:r>
              <a:rPr lang="en-US" b="1" dirty="0" smtClean="0">
                <a:latin typeface="+mn-lt"/>
              </a:rPr>
              <a:t>- </a:t>
            </a:r>
            <a:r>
              <a:rPr lang="el-GR" b="1" dirty="0" smtClean="0">
                <a:latin typeface="+mn-lt"/>
              </a:rPr>
              <a:t>Διπλή κάμερα με μεγάλο κώνο </a:t>
            </a:r>
            <a:r>
              <a:rPr lang="en-US" b="1" dirty="0" err="1" smtClean="0">
                <a:latin typeface="+mn-lt"/>
              </a:rPr>
              <a:t>Placido</a:t>
            </a:r>
            <a:endParaRPr lang="en-US" dirty="0" smtClean="0">
              <a:latin typeface="+mn-lt"/>
            </a:endParaRPr>
          </a:p>
          <a:p>
            <a:endParaRPr lang="en-US" dirty="0">
              <a:latin typeface="+mn-lt"/>
            </a:endParaRPr>
          </a:p>
        </p:txBody>
      </p:sp>
    </p:spTree>
    <p:extLst>
      <p:ext uri="{BB962C8B-B14F-4D97-AF65-F5344CB8AC3E}">
        <p14:creationId xmlns:p14="http://schemas.microsoft.com/office/powerpoint/2010/main" val="2535449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descr="D:\IACLE ALL MODULES\IACLE MODULE 8\color pics\8L1\105.jpg"/>
          <p:cNvPicPr>
            <a:picLocks noChangeAspect="1" noChangeArrowheads="1"/>
          </p:cNvPicPr>
          <p:nvPr/>
        </p:nvPicPr>
        <p:blipFill>
          <a:blip r:embed="rId3" cstate="print"/>
          <a:srcRect/>
          <a:stretch>
            <a:fillRect/>
          </a:stretch>
        </p:blipFill>
        <p:spPr bwMode="auto">
          <a:xfrm>
            <a:off x="1081617" y="1270000"/>
            <a:ext cx="6980766" cy="5154613"/>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l-GR" sz="3600" dirty="0" err="1" smtClean="0"/>
              <a:t>Κερατοειδικός</a:t>
            </a:r>
            <a:r>
              <a:rPr lang="el-GR" sz="3600" dirty="0" smtClean="0"/>
              <a:t> </a:t>
            </a:r>
            <a:r>
              <a:rPr lang="el-GR" sz="3600" dirty="0" smtClean="0"/>
              <a:t>τοπογράφος</a:t>
            </a:r>
            <a:endParaRPr lang="en-US" sz="3600" dirty="0"/>
          </a:p>
        </p:txBody>
      </p:sp>
    </p:spTree>
    <p:extLst>
      <p:ext uri="{BB962C8B-B14F-4D97-AF65-F5344CB8AC3E}">
        <p14:creationId xmlns:p14="http://schemas.microsoft.com/office/powerpoint/2010/main" val="212771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
            </a:r>
            <a:br>
              <a:rPr lang="el-GR" sz="3600" dirty="0" smtClean="0"/>
            </a:br>
            <a:r>
              <a:rPr lang="el-GR" sz="3600" dirty="0" err="1" smtClean="0"/>
              <a:t>Κερατοειδικός</a:t>
            </a:r>
            <a:r>
              <a:rPr lang="el-GR" sz="3600" dirty="0" smtClean="0"/>
              <a:t> τοπογράφος </a:t>
            </a:r>
            <a:br>
              <a:rPr lang="el-GR" sz="3600" dirty="0" smtClean="0"/>
            </a:br>
            <a:endParaRPr lang="en-US" sz="3600" dirty="0"/>
          </a:p>
        </p:txBody>
      </p:sp>
      <p:sp>
        <p:nvSpPr>
          <p:cNvPr id="3" name="Content Placeholder 2"/>
          <p:cNvSpPr>
            <a:spLocks noGrp="1"/>
          </p:cNvSpPr>
          <p:nvPr>
            <p:ph idx="1"/>
          </p:nvPr>
        </p:nvSpPr>
        <p:spPr>
          <a:xfrm>
            <a:off x="457200" y="1196752"/>
            <a:ext cx="4258816" cy="5040560"/>
          </a:xfrm>
        </p:spPr>
        <p:txBody>
          <a:bodyPr>
            <a:normAutofit/>
          </a:bodyPr>
          <a:lstStyle/>
          <a:p>
            <a:r>
              <a:rPr lang="el-GR" sz="2800" dirty="0" smtClean="0"/>
              <a:t>Οι </a:t>
            </a:r>
            <a:r>
              <a:rPr lang="el-GR" sz="2800" dirty="0" err="1" smtClean="0"/>
              <a:t>εφαπτομενικοί</a:t>
            </a:r>
            <a:r>
              <a:rPr lang="el-GR" sz="2800" dirty="0" smtClean="0"/>
              <a:t> </a:t>
            </a:r>
            <a:r>
              <a:rPr lang="el-GR" sz="2800" dirty="0" smtClean="0"/>
              <a:t>χάρτες, </a:t>
            </a:r>
            <a:r>
              <a:rPr lang="el-GR" sz="2800" dirty="0" smtClean="0"/>
              <a:t>μπορούν να αναλυθούν και να </a:t>
            </a:r>
            <a:r>
              <a:rPr lang="el-GR" sz="2800" dirty="0" err="1" smtClean="0"/>
              <a:t>ποσοτικοποιήσουν</a:t>
            </a:r>
            <a:r>
              <a:rPr lang="el-GR" sz="2800" dirty="0" smtClean="0"/>
              <a:t> το μέγεθος και τη θέση του </a:t>
            </a:r>
            <a:r>
              <a:rPr lang="el-GR" sz="2800" dirty="0" smtClean="0"/>
              <a:t>κώνου, </a:t>
            </a:r>
            <a:r>
              <a:rPr lang="el-GR" sz="2800" dirty="0" smtClean="0"/>
              <a:t>που βοηθάει στην επιλογή του </a:t>
            </a:r>
            <a:r>
              <a:rPr lang="en-US" sz="2800" dirty="0" smtClean="0"/>
              <a:t>BOZD </a:t>
            </a:r>
            <a:r>
              <a:rPr lang="el-GR" sz="2800" dirty="0" smtClean="0"/>
              <a:t>και της ολικής διαμέτρου (</a:t>
            </a:r>
            <a:r>
              <a:rPr lang="en-US" sz="2800" dirty="0" smtClean="0"/>
              <a:t>TD</a:t>
            </a:r>
            <a:r>
              <a:rPr lang="en-US" sz="2800" dirty="0" smtClean="0"/>
              <a:t>)</a:t>
            </a:r>
            <a:r>
              <a:rPr lang="el-GR" sz="2800" dirty="0" smtClean="0"/>
              <a:t> </a:t>
            </a:r>
            <a:r>
              <a:rPr lang="el-GR" sz="2800" dirty="0" smtClean="0"/>
              <a:t>στον </a:t>
            </a:r>
            <a:r>
              <a:rPr lang="el-GR" sz="2800" dirty="0" err="1" smtClean="0"/>
              <a:t>αεροδιαπέρατο</a:t>
            </a:r>
            <a:r>
              <a:rPr lang="el-GR" sz="2800" dirty="0" smtClean="0"/>
              <a:t> φακό </a:t>
            </a:r>
            <a:endParaRPr lang="en-US" sz="2800" dirty="0"/>
          </a:p>
        </p:txBody>
      </p:sp>
      <p:pic>
        <p:nvPicPr>
          <p:cNvPr id="5" name="Picture 3" descr="D:\IACLE ALL MODULES\IACLE MODULE 8\color pics\8L1\106.jpg"/>
          <p:cNvPicPr>
            <a:picLocks noGrp="1" noChangeAspect="1" noChangeArrowheads="1"/>
          </p:cNvPicPr>
          <p:nvPr>
            <p:ph sz="half" idx="4294967295"/>
          </p:nvPr>
        </p:nvPicPr>
        <p:blipFill>
          <a:blip r:embed="rId2" cstate="print"/>
          <a:srcRect/>
          <a:stretch>
            <a:fillRect/>
          </a:stretch>
        </p:blipFill>
        <p:spPr bwMode="auto">
          <a:xfrm>
            <a:off x="4860032" y="1340768"/>
            <a:ext cx="4038600" cy="2651125"/>
          </a:xfrm>
          <a:prstGeom prst="rect">
            <a:avLst/>
          </a:prstGeom>
          <a:noFill/>
          <a:ln w="9525">
            <a:noFill/>
            <a:miter lim="800000"/>
            <a:headEnd/>
            <a:tailEnd/>
          </a:ln>
        </p:spPr>
      </p:pic>
    </p:spTree>
    <p:extLst>
      <p:ext uri="{BB962C8B-B14F-4D97-AF65-F5344CB8AC3E}">
        <p14:creationId xmlns:p14="http://schemas.microsoft.com/office/powerpoint/2010/main" val="228347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Οπτική Τομογραφία Συνοχής </a:t>
            </a:r>
            <a:r>
              <a:rPr lang="en-US" sz="3600" dirty="0" smtClean="0"/>
              <a:t>(OCT)</a:t>
            </a:r>
            <a:endParaRPr lang="en-US" sz="3600" dirty="0"/>
          </a:p>
        </p:txBody>
      </p:sp>
      <p:sp>
        <p:nvSpPr>
          <p:cNvPr id="3" name="Content Placeholder 2"/>
          <p:cNvSpPr>
            <a:spLocks noGrp="1"/>
          </p:cNvSpPr>
          <p:nvPr>
            <p:ph idx="1"/>
          </p:nvPr>
        </p:nvSpPr>
        <p:spPr/>
        <p:txBody>
          <a:bodyPr>
            <a:normAutofit/>
          </a:bodyPr>
          <a:lstStyle/>
          <a:p>
            <a:r>
              <a:rPr lang="el-GR" sz="2800" dirty="0" smtClean="0"/>
              <a:t>Το </a:t>
            </a:r>
            <a:r>
              <a:rPr lang="en-US" sz="2800" dirty="0" smtClean="0"/>
              <a:t>OCT </a:t>
            </a:r>
            <a:r>
              <a:rPr lang="el-GR" sz="2800" dirty="0" smtClean="0"/>
              <a:t>είναι ιδιαίτερο χρήσιμο σε </a:t>
            </a:r>
            <a:r>
              <a:rPr lang="el-GR" sz="2800" dirty="0" err="1" smtClean="0"/>
              <a:t>κερατόκωνο</a:t>
            </a:r>
            <a:r>
              <a:rPr lang="el-GR" sz="2800" dirty="0" smtClean="0"/>
              <a:t>  όπου ασύμμετρα διάκενα κατά μήκος του φακού και του κερατοειδή είναι συνηθισμένο, εξαιτίας </a:t>
            </a:r>
            <a:r>
              <a:rPr lang="en-US" sz="2800" dirty="0" smtClean="0"/>
              <a:t> </a:t>
            </a:r>
            <a:r>
              <a:rPr lang="el-GR" sz="2800" dirty="0" smtClean="0"/>
              <a:t>του ακανόνιστου  </a:t>
            </a:r>
            <a:r>
              <a:rPr lang="el-GR" sz="2800" dirty="0" err="1" smtClean="0"/>
              <a:t>κερατοειδικου</a:t>
            </a:r>
            <a:r>
              <a:rPr lang="el-GR" sz="2800" dirty="0" smtClean="0"/>
              <a:t> προφίλ</a:t>
            </a:r>
            <a:endParaRPr lang="en-US" sz="2800" dirty="0"/>
          </a:p>
        </p:txBody>
      </p:sp>
      <p:pic>
        <p:nvPicPr>
          <p:cNvPr id="57346" name="Picture 2" descr="http://www.innovativecontactssa.com/wp-content/uploads/2014/07/Scleral_lens_OCT_Keratoconus.jpg"/>
          <p:cNvPicPr>
            <a:picLocks noChangeAspect="1" noChangeArrowheads="1"/>
          </p:cNvPicPr>
          <p:nvPr/>
        </p:nvPicPr>
        <p:blipFill>
          <a:blip r:embed="rId2" cstate="print"/>
          <a:srcRect/>
          <a:stretch>
            <a:fillRect/>
          </a:stretch>
        </p:blipFill>
        <p:spPr bwMode="auto">
          <a:xfrm>
            <a:off x="934787" y="3337489"/>
            <a:ext cx="4953000" cy="1911549"/>
          </a:xfrm>
          <a:prstGeom prst="rect">
            <a:avLst/>
          </a:prstGeom>
          <a:noFill/>
        </p:spPr>
      </p:pic>
      <p:sp>
        <p:nvSpPr>
          <p:cNvPr id="5" name="TextBox 4"/>
          <p:cNvSpPr txBox="1"/>
          <p:nvPr/>
        </p:nvSpPr>
        <p:spPr>
          <a:xfrm>
            <a:off x="6300192" y="3554599"/>
            <a:ext cx="1600200" cy="1477328"/>
          </a:xfrm>
          <a:prstGeom prst="rect">
            <a:avLst/>
          </a:prstGeom>
          <a:noFill/>
        </p:spPr>
        <p:txBody>
          <a:bodyPr wrap="square" rtlCol="0">
            <a:spAutoFit/>
          </a:bodyPr>
          <a:lstStyle/>
          <a:p>
            <a:r>
              <a:rPr lang="el-GR" dirty="0" smtClean="0">
                <a:latin typeface="+mn-lt"/>
              </a:rPr>
              <a:t>Απεικόνιση </a:t>
            </a:r>
            <a:r>
              <a:rPr lang="el-GR" dirty="0" err="1" smtClean="0">
                <a:latin typeface="+mn-lt"/>
              </a:rPr>
              <a:t>σκληρικού</a:t>
            </a:r>
            <a:r>
              <a:rPr lang="el-GR" dirty="0" smtClean="0">
                <a:latin typeface="+mn-lt"/>
              </a:rPr>
              <a:t> φακού σε </a:t>
            </a:r>
            <a:r>
              <a:rPr lang="el-GR" dirty="0" err="1" smtClean="0">
                <a:latin typeface="+mn-lt"/>
              </a:rPr>
              <a:t>κερατοκωνικό</a:t>
            </a:r>
            <a:r>
              <a:rPr lang="el-GR" dirty="0" smtClean="0">
                <a:latin typeface="+mn-lt"/>
              </a:rPr>
              <a:t> </a:t>
            </a:r>
          </a:p>
          <a:p>
            <a:r>
              <a:rPr lang="el-GR" dirty="0" smtClean="0">
                <a:latin typeface="+mn-lt"/>
              </a:rPr>
              <a:t>κερατοειδή </a:t>
            </a:r>
            <a:endParaRPr lang="en-US" dirty="0">
              <a:latin typeface="+mn-lt"/>
            </a:endParaRPr>
          </a:p>
        </p:txBody>
      </p:sp>
      <p:sp>
        <p:nvSpPr>
          <p:cNvPr id="6" name="TextBox 5"/>
          <p:cNvSpPr txBox="1"/>
          <p:nvPr/>
        </p:nvSpPr>
        <p:spPr>
          <a:xfrm>
            <a:off x="4363787" y="3642289"/>
            <a:ext cx="1066800" cy="369332"/>
          </a:xfrm>
          <a:prstGeom prst="rect">
            <a:avLst/>
          </a:prstGeom>
          <a:noFill/>
        </p:spPr>
        <p:txBody>
          <a:bodyPr wrap="square" rtlCol="0">
            <a:spAutoFit/>
          </a:bodyPr>
          <a:lstStyle/>
          <a:p>
            <a:r>
              <a:rPr lang="el-GR" dirty="0" smtClean="0">
                <a:solidFill>
                  <a:schemeClr val="bg1"/>
                </a:solidFill>
              </a:rPr>
              <a:t>Φακός</a:t>
            </a:r>
            <a:r>
              <a:rPr lang="el-GR" dirty="0" smtClean="0"/>
              <a:t> </a:t>
            </a:r>
            <a:endParaRPr lang="en-US" dirty="0"/>
          </a:p>
        </p:txBody>
      </p:sp>
      <p:sp>
        <p:nvSpPr>
          <p:cNvPr id="7" name="TextBox 6"/>
          <p:cNvSpPr txBox="1"/>
          <p:nvPr/>
        </p:nvSpPr>
        <p:spPr>
          <a:xfrm>
            <a:off x="3982787" y="4480489"/>
            <a:ext cx="1905000" cy="369332"/>
          </a:xfrm>
          <a:prstGeom prst="rect">
            <a:avLst/>
          </a:prstGeom>
          <a:noFill/>
        </p:spPr>
        <p:txBody>
          <a:bodyPr wrap="square" rtlCol="0">
            <a:spAutoFit/>
          </a:bodyPr>
          <a:lstStyle/>
          <a:p>
            <a:r>
              <a:rPr lang="el-GR" dirty="0" smtClean="0">
                <a:solidFill>
                  <a:schemeClr val="bg1"/>
                </a:solidFill>
              </a:rPr>
              <a:t>Κερατοειδής </a:t>
            </a:r>
            <a:endParaRPr lang="en-US" dirty="0">
              <a:solidFill>
                <a:schemeClr val="bg1"/>
              </a:solidFill>
            </a:endParaRPr>
          </a:p>
        </p:txBody>
      </p:sp>
      <p:cxnSp>
        <p:nvCxnSpPr>
          <p:cNvPr id="9" name="Straight Arrow Connector 8"/>
          <p:cNvCxnSpPr>
            <a:stCxn id="6" idx="2"/>
          </p:cNvCxnSpPr>
          <p:nvPr/>
        </p:nvCxnSpPr>
        <p:spPr>
          <a:xfrm flipH="1">
            <a:off x="4592387" y="4011621"/>
            <a:ext cx="304800" cy="164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363787" y="4785289"/>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29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Κερατόκωνος</a:t>
            </a:r>
            <a:r>
              <a:rPr lang="el-GR" b="1" dirty="0" smtClean="0"/>
              <a:t> </a:t>
            </a:r>
            <a:endParaRPr lang="en-US" b="1" dirty="0"/>
          </a:p>
        </p:txBody>
      </p:sp>
      <p:sp>
        <p:nvSpPr>
          <p:cNvPr id="3" name="Content Placeholder 2"/>
          <p:cNvSpPr>
            <a:spLocks noGrp="1"/>
          </p:cNvSpPr>
          <p:nvPr>
            <p:ph idx="1"/>
          </p:nvPr>
        </p:nvSpPr>
        <p:spPr>
          <a:xfrm>
            <a:off x="457200" y="1196752"/>
            <a:ext cx="4834880" cy="5040560"/>
          </a:xfrm>
        </p:spPr>
        <p:txBody>
          <a:bodyPr>
            <a:normAutofit/>
          </a:bodyPr>
          <a:lstStyle/>
          <a:p>
            <a:r>
              <a:rPr lang="el-GR" sz="2800" b="1" dirty="0" err="1" smtClean="0"/>
              <a:t>Κερατόκωνος</a:t>
            </a:r>
            <a:r>
              <a:rPr lang="el-GR" sz="2800" dirty="0" smtClean="0"/>
              <a:t> είναι </a:t>
            </a:r>
            <a:r>
              <a:rPr lang="el-GR" sz="2800" dirty="0" smtClean="0"/>
              <a:t>διόφθαλμη αλλά </a:t>
            </a:r>
            <a:r>
              <a:rPr lang="el-GR" sz="2800" dirty="0" smtClean="0"/>
              <a:t>ασύμμετρη όχι φλεγμονώδης </a:t>
            </a:r>
            <a:r>
              <a:rPr lang="el-GR" sz="2800" dirty="0" err="1" smtClean="0"/>
              <a:t>κερατοειδική</a:t>
            </a:r>
            <a:r>
              <a:rPr lang="el-GR" sz="2800" dirty="0" smtClean="0"/>
              <a:t> </a:t>
            </a:r>
            <a:r>
              <a:rPr lang="el-GR" sz="2800" dirty="0" err="1" smtClean="0"/>
              <a:t>εκτασία</a:t>
            </a:r>
            <a:r>
              <a:rPr lang="el-GR" sz="2800" dirty="0" smtClean="0"/>
              <a:t> </a:t>
            </a:r>
            <a:r>
              <a:rPr lang="el-GR" sz="2800" dirty="0" smtClean="0"/>
              <a:t>που </a:t>
            </a:r>
            <a:r>
              <a:rPr lang="el-GR" sz="2800" dirty="0" smtClean="0"/>
              <a:t>χαρακτηρίζεται από σταδιακή λέπτυνση του στρώματος</a:t>
            </a:r>
          </a:p>
        </p:txBody>
      </p:sp>
      <p:pic>
        <p:nvPicPr>
          <p:cNvPr id="5" name="Picture 3" descr="D:\IACLE ALL MODULES\IACLE MODULE 8\color pics\8L1\06.jpg"/>
          <p:cNvPicPr>
            <a:picLocks noGrp="1" noChangeAspect="1" noChangeArrowheads="1"/>
          </p:cNvPicPr>
          <p:nvPr>
            <p:ph sz="half" idx="4294967295"/>
          </p:nvPr>
        </p:nvPicPr>
        <p:blipFill>
          <a:blip r:embed="rId2" cstate="print"/>
          <a:srcRect t="18796" b="2061"/>
          <a:stretch>
            <a:fillRect/>
          </a:stretch>
        </p:blipFill>
        <p:spPr bwMode="auto">
          <a:xfrm>
            <a:off x="5292080" y="1412776"/>
            <a:ext cx="3703637" cy="4221163"/>
          </a:xfrm>
          <a:prstGeom prst="rect">
            <a:avLst/>
          </a:prstGeom>
          <a:noFill/>
          <a:ln w="9525">
            <a:noFill/>
            <a:miter lim="800000"/>
            <a:headEnd/>
            <a:tailEnd/>
          </a:ln>
        </p:spPr>
      </p:pic>
    </p:spTree>
    <p:extLst>
      <p:ext uri="{BB962C8B-B14F-4D97-AF65-F5344CB8AC3E}">
        <p14:creationId xmlns:p14="http://schemas.microsoft.com/office/powerpoint/2010/main" val="2827285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Οπτική Τομογραφία Συνοχής </a:t>
            </a:r>
            <a:r>
              <a:rPr lang="en-US" sz="3600" dirty="0" smtClean="0"/>
              <a:t>(OCT)</a:t>
            </a:r>
            <a:endParaRPr lang="en-US" sz="3600" dirty="0"/>
          </a:p>
        </p:txBody>
      </p:sp>
      <p:sp>
        <p:nvSpPr>
          <p:cNvPr id="3" name="Content Placeholder 2"/>
          <p:cNvSpPr>
            <a:spLocks noGrp="1"/>
          </p:cNvSpPr>
          <p:nvPr>
            <p:ph idx="1"/>
          </p:nvPr>
        </p:nvSpPr>
        <p:spPr/>
        <p:txBody>
          <a:bodyPr>
            <a:normAutofit/>
          </a:bodyPr>
          <a:lstStyle/>
          <a:p>
            <a:r>
              <a:rPr lang="el-GR" sz="2800" dirty="0" smtClean="0"/>
              <a:t>Η οπτική </a:t>
            </a:r>
            <a:r>
              <a:rPr lang="el-GR" sz="2800" dirty="0" err="1" smtClean="0"/>
              <a:t>τομογραφια</a:t>
            </a:r>
            <a:r>
              <a:rPr lang="el-GR" sz="2800" dirty="0" smtClean="0"/>
              <a:t> συνοχής εκτιμά την επίδραση του προφίλ του σχήματος της </a:t>
            </a:r>
            <a:r>
              <a:rPr lang="el-GR" sz="2800" dirty="0" err="1" smtClean="0"/>
              <a:t>μεσοπεριφέρειας</a:t>
            </a:r>
            <a:r>
              <a:rPr lang="el-GR" sz="2800" dirty="0" smtClean="0"/>
              <a:t>  των μαλακών φακών και του άκρου τους στο επιθηλιακό πάχος του κερατοειδή  και στην εντομή της   οφθαλμικής επιφάνειας που προκαλείται  με την κίνηση του φακού</a:t>
            </a:r>
          </a:p>
        </p:txBody>
      </p:sp>
    </p:spTree>
    <p:extLst>
      <p:ext uri="{BB962C8B-B14F-4D97-AF65-F5344CB8AC3E}">
        <p14:creationId xmlns:p14="http://schemas.microsoft.com/office/powerpoint/2010/main" val="349893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Οπτική Τομογραφία Συνοχής </a:t>
            </a:r>
            <a:r>
              <a:rPr lang="en-US" sz="3600" dirty="0" smtClean="0"/>
              <a:t>(OCT)</a:t>
            </a:r>
            <a:endParaRPr lang="en-US" sz="3600" dirty="0"/>
          </a:p>
        </p:txBody>
      </p:sp>
      <p:sp>
        <p:nvSpPr>
          <p:cNvPr id="3" name="Content Placeholder 2"/>
          <p:cNvSpPr>
            <a:spLocks noGrp="1"/>
          </p:cNvSpPr>
          <p:nvPr>
            <p:ph idx="1"/>
          </p:nvPr>
        </p:nvSpPr>
        <p:spPr/>
        <p:txBody>
          <a:bodyPr>
            <a:noAutofit/>
          </a:bodyPr>
          <a:lstStyle/>
          <a:p>
            <a:r>
              <a:rPr lang="el-GR" sz="2800" dirty="0" smtClean="0"/>
              <a:t>Ο</a:t>
            </a:r>
            <a:r>
              <a:rPr lang="en-US" sz="2800" dirty="0" smtClean="0"/>
              <a:t>CT </a:t>
            </a:r>
            <a:r>
              <a:rPr lang="el-GR" sz="2800" dirty="0" smtClean="0"/>
              <a:t>έχει εφαρμοστεί να μετρήσει το δακρυϊκό διάκενο κεντρικά και περιφερικά σε ασθενείς με </a:t>
            </a:r>
            <a:r>
              <a:rPr lang="el-GR" sz="2800" dirty="0" err="1" smtClean="0"/>
              <a:t>κερατόκωνο</a:t>
            </a:r>
            <a:r>
              <a:rPr lang="el-GR" sz="2800" dirty="0" smtClean="0"/>
              <a:t> που εφαρμόζονται με διαφορετικούς  </a:t>
            </a:r>
            <a:r>
              <a:rPr lang="el-GR" sz="2800" dirty="0" err="1" smtClean="0"/>
              <a:t>αεροδιαπερατούς</a:t>
            </a:r>
            <a:r>
              <a:rPr lang="el-GR" sz="2800" dirty="0" smtClean="0"/>
              <a:t> φακούς (τριών σημείων , κεντρικό διάκενο, κεντρική επαφή)</a:t>
            </a:r>
          </a:p>
          <a:p>
            <a:r>
              <a:rPr lang="el-GR" sz="2800" dirty="0" smtClean="0"/>
              <a:t>Η ποσοτικοποίηση του θόλου του κερατοειδή </a:t>
            </a:r>
            <a:r>
              <a:rPr lang="en-US" sz="2800" dirty="0" smtClean="0"/>
              <a:t>(Vault)  </a:t>
            </a:r>
            <a:r>
              <a:rPr lang="el-GR" sz="2800" dirty="0" smtClean="0"/>
              <a:t>κατά μήκος της διαμέτρου του φακού επαφής είναι χρήσιμη για την εφαρμογή μίνι-</a:t>
            </a:r>
            <a:r>
              <a:rPr lang="el-GR" sz="2800" dirty="0" err="1" smtClean="0"/>
              <a:t>σκληρικών </a:t>
            </a:r>
            <a:r>
              <a:rPr lang="el-GR" sz="2800" dirty="0" smtClean="0"/>
              <a:t>και υβριδικών φακών</a:t>
            </a:r>
          </a:p>
          <a:p>
            <a:r>
              <a:rPr lang="el-GR" sz="2800" dirty="0" smtClean="0"/>
              <a:t> Το </a:t>
            </a:r>
            <a:r>
              <a:rPr lang="en-US" sz="2800" dirty="0" smtClean="0"/>
              <a:t>OCT |</a:t>
            </a:r>
            <a:r>
              <a:rPr lang="el-GR" sz="2800" dirty="0" smtClean="0"/>
              <a:t>αναλύει τη </a:t>
            </a:r>
            <a:r>
              <a:rPr lang="el-GR" sz="2800" dirty="0" err="1" smtClean="0"/>
              <a:t>σκληρική</a:t>
            </a:r>
            <a:r>
              <a:rPr lang="el-GR" sz="2800" dirty="0" smtClean="0"/>
              <a:t> καμπυλότητα  του οφθαλμού, που επικουρεί το σχεδιασμό της περιφέρειας του </a:t>
            </a:r>
            <a:r>
              <a:rPr lang="el-GR" sz="2800" dirty="0" err="1" smtClean="0"/>
              <a:t>σκληρικού</a:t>
            </a:r>
            <a:r>
              <a:rPr lang="el-GR" sz="2800" dirty="0" smtClean="0"/>
              <a:t> φακού  </a:t>
            </a:r>
            <a:endParaRPr lang="en-US" sz="2800" dirty="0" smtClean="0"/>
          </a:p>
          <a:p>
            <a:endParaRPr lang="el-GR" sz="2800" dirty="0" smtClean="0"/>
          </a:p>
          <a:p>
            <a:endParaRPr lang="en-US" sz="2800" dirty="0"/>
          </a:p>
        </p:txBody>
      </p:sp>
    </p:spTree>
    <p:extLst>
      <p:ext uri="{BB962C8B-B14F-4D97-AF65-F5344CB8AC3E}">
        <p14:creationId xmlns:p14="http://schemas.microsoft.com/office/powerpoint/2010/main" val="618115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Μαλακοί 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Η κύρια αδυναμία των κλασικών μαλακών φακών επαφής είναι να σκεπάσουν τον ακανόνιστο αστιγματισμό που εμφανίζεται στο </a:t>
            </a:r>
            <a:r>
              <a:rPr lang="el-GR" sz="2800" dirty="0" err="1" smtClean="0"/>
              <a:t>κερατοκώνο</a:t>
            </a:r>
            <a:r>
              <a:rPr lang="el-GR" sz="2800" dirty="0" smtClean="0"/>
              <a:t> </a:t>
            </a:r>
          </a:p>
          <a:p>
            <a:endParaRPr lang="el-GR" sz="2800" dirty="0" smtClean="0"/>
          </a:p>
          <a:p>
            <a:r>
              <a:rPr lang="el-GR" sz="2800" dirty="0" smtClean="0"/>
              <a:t>Ο προχωρημένος </a:t>
            </a:r>
            <a:r>
              <a:rPr lang="el-GR" sz="2800" dirty="0" err="1" smtClean="0"/>
              <a:t>κερατόκωνος</a:t>
            </a:r>
            <a:r>
              <a:rPr lang="el-GR" sz="2800" dirty="0" smtClean="0"/>
              <a:t> χαρακτηρίζεται από υψηλής τάξης οπτικά σφάλματα , και κυρίως κάθετο κώμα </a:t>
            </a:r>
          </a:p>
          <a:p>
            <a:endParaRPr lang="en-US" sz="2800" dirty="0"/>
          </a:p>
        </p:txBody>
      </p:sp>
    </p:spTree>
    <p:extLst>
      <p:ext uri="{BB962C8B-B14F-4D97-AF65-F5344CB8AC3E}">
        <p14:creationId xmlns:p14="http://schemas.microsoft.com/office/powerpoint/2010/main" val="12420120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Μαλακοί 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Έχουν το πλεονέκτημα  της εξαιρετικής άνεσης πάνω στο </a:t>
            </a:r>
            <a:r>
              <a:rPr lang="el-GR" sz="2800" dirty="0" smtClean="0"/>
              <a:t>μάτι, </a:t>
            </a:r>
            <a:r>
              <a:rPr lang="el-GR" sz="2800" dirty="0" smtClean="0"/>
              <a:t>ιδίως στις περιπτώσεις που οι </a:t>
            </a:r>
            <a:r>
              <a:rPr lang="el-GR" sz="2800" dirty="0" err="1" smtClean="0"/>
              <a:t>αεροδιαπερατοι</a:t>
            </a:r>
            <a:r>
              <a:rPr lang="el-GR" sz="2800" dirty="0" smtClean="0"/>
              <a:t>  φακοί δεν γίνονται ανεκτοί </a:t>
            </a:r>
          </a:p>
          <a:p>
            <a:r>
              <a:rPr lang="el-GR" sz="2800" dirty="0" smtClean="0"/>
              <a:t>Και προσφέρουν σε σχέση με διόρθωση με γυαλιά καλύτερη ποιότητα ζωής για νεαρούς χρήστες</a:t>
            </a:r>
            <a:endParaRPr lang="en-US" sz="2800" dirty="0"/>
          </a:p>
        </p:txBody>
      </p:sp>
    </p:spTree>
    <p:extLst>
      <p:ext uri="{BB962C8B-B14F-4D97-AF65-F5344CB8AC3E}">
        <p14:creationId xmlns:p14="http://schemas.microsoft.com/office/powerpoint/2010/main" val="1914538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Μαλακοί φακοί επαφής </a:t>
            </a:r>
            <a:endParaRPr lang="en-US" sz="3600" dirty="0"/>
          </a:p>
        </p:txBody>
      </p:sp>
      <p:sp>
        <p:nvSpPr>
          <p:cNvPr id="3" name="Content Placeholder 2"/>
          <p:cNvSpPr>
            <a:spLocks noGrp="1"/>
          </p:cNvSpPr>
          <p:nvPr>
            <p:ph idx="1"/>
          </p:nvPr>
        </p:nvSpPr>
        <p:spPr/>
        <p:txBody>
          <a:bodyPr>
            <a:normAutofit/>
          </a:bodyPr>
          <a:lstStyle/>
          <a:p>
            <a:r>
              <a:rPr lang="el-GR" sz="2800" b="1" dirty="0" smtClean="0"/>
              <a:t>Οι </a:t>
            </a:r>
            <a:r>
              <a:rPr lang="el-GR" sz="2800" b="1" dirty="0" smtClean="0"/>
              <a:t>παραδοσιακοί μαλακοί φακοί επαφής </a:t>
            </a:r>
            <a:r>
              <a:rPr lang="el-GR" sz="2800" dirty="0" smtClean="0"/>
              <a:t>προσφέρονται για οπτική διόρθωση για πρώιμους σχηματισμούς </a:t>
            </a:r>
            <a:r>
              <a:rPr lang="el-GR" sz="2800" dirty="0" err="1" smtClean="0"/>
              <a:t>κερατόκωνο</a:t>
            </a:r>
            <a:r>
              <a:rPr lang="el-GR" sz="2800" dirty="0" smtClean="0"/>
              <a:t> </a:t>
            </a:r>
            <a:r>
              <a:rPr lang="en-US" sz="2800" dirty="0" smtClean="0"/>
              <a:t>(form</a:t>
            </a:r>
            <a:r>
              <a:rPr lang="el-GR" sz="2800" dirty="0" smtClean="0"/>
              <a:t>-</a:t>
            </a:r>
            <a:r>
              <a:rPr lang="en-US" sz="2800" dirty="0" smtClean="0"/>
              <a:t> </a:t>
            </a:r>
            <a:r>
              <a:rPr lang="en-US" sz="2800" dirty="0" err="1" smtClean="0"/>
              <a:t>fruste</a:t>
            </a:r>
            <a:r>
              <a:rPr lang="en-US" sz="2800" dirty="0" smtClean="0"/>
              <a:t> )</a:t>
            </a:r>
            <a:endParaRPr lang="el-GR" sz="2800" dirty="0"/>
          </a:p>
        </p:txBody>
      </p:sp>
    </p:spTree>
    <p:extLst>
      <p:ext uri="{BB962C8B-B14F-4D97-AF65-F5344CB8AC3E}">
        <p14:creationId xmlns:p14="http://schemas.microsoft.com/office/powerpoint/2010/main" val="99271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Μαλακοί φακοί επαφής </a:t>
            </a:r>
            <a:endParaRPr lang="en-US" sz="3600" dirty="0"/>
          </a:p>
        </p:txBody>
      </p:sp>
      <p:sp>
        <p:nvSpPr>
          <p:cNvPr id="3" name="Content Placeholder 2"/>
          <p:cNvSpPr>
            <a:spLocks noGrp="1"/>
          </p:cNvSpPr>
          <p:nvPr>
            <p:ph idx="1"/>
          </p:nvPr>
        </p:nvSpPr>
        <p:spPr/>
        <p:txBody>
          <a:bodyPr>
            <a:normAutofit/>
          </a:bodyPr>
          <a:lstStyle/>
          <a:p>
            <a:r>
              <a:rPr lang="el-GR" sz="2800" b="1" dirty="0" smtClean="0"/>
              <a:t>Οι σφαιρικοί μαλακοί  </a:t>
            </a:r>
            <a:r>
              <a:rPr lang="el-GR" sz="2800" b="1" dirty="0" err="1" smtClean="0"/>
              <a:t>υδρογέλης</a:t>
            </a:r>
            <a:r>
              <a:rPr lang="el-GR" sz="2800" b="1" dirty="0" smtClean="0"/>
              <a:t> φακοί επαφής </a:t>
            </a:r>
            <a:r>
              <a:rPr lang="el-GR" sz="2800" dirty="0" smtClean="0"/>
              <a:t>προσφέρουν φτωχότερη υψηλή και χαμηλή ευαισθησία αντίθεσης οπτική οξύτητα από ότι οι  </a:t>
            </a:r>
            <a:r>
              <a:rPr lang="el-GR" sz="2800" dirty="0" err="1" smtClean="0"/>
              <a:t>αεροδιαπεράτοι</a:t>
            </a:r>
            <a:r>
              <a:rPr lang="el-GR" sz="2800" dirty="0" smtClean="0"/>
              <a:t> φακοί  </a:t>
            </a:r>
          </a:p>
          <a:p>
            <a:r>
              <a:rPr lang="el-GR" sz="2800" dirty="0" smtClean="0"/>
              <a:t>Και οι </a:t>
            </a:r>
            <a:r>
              <a:rPr lang="el-GR" sz="2800" b="1" dirty="0" err="1" smtClean="0"/>
              <a:t>τορικοί</a:t>
            </a:r>
            <a:r>
              <a:rPr lang="el-GR" sz="2800" b="1" dirty="0" smtClean="0"/>
              <a:t> </a:t>
            </a:r>
            <a:r>
              <a:rPr lang="el-GR" sz="2800" b="1" dirty="0" err="1" smtClean="0"/>
              <a:t>υδρογέλης</a:t>
            </a:r>
            <a:r>
              <a:rPr lang="el-GR" sz="2800" b="1" dirty="0" smtClean="0"/>
              <a:t> φακοί επαφής </a:t>
            </a:r>
            <a:r>
              <a:rPr lang="el-GR" sz="2800" dirty="0" smtClean="0"/>
              <a:t>προσφέρουν χαμηλότερη οπτική απόδοση από τους </a:t>
            </a:r>
            <a:r>
              <a:rPr lang="el-GR" sz="2800" dirty="0" err="1" smtClean="0"/>
              <a:t>αεροδιαπερατούς</a:t>
            </a:r>
            <a:r>
              <a:rPr lang="el-GR" sz="2800" dirty="0" smtClean="0"/>
              <a:t> και  δε προσφέρουν σημαντική  μείωση των υψηλοτέρων τάξης οπτικών σφαλμάτων που χαρακτηρίζουν τον </a:t>
            </a:r>
            <a:r>
              <a:rPr lang="el-GR" sz="2800" dirty="0" err="1" smtClean="0"/>
              <a:t>κερατόκωνο</a:t>
            </a:r>
            <a:endParaRPr lang="el-GR" sz="2800" dirty="0" smtClean="0"/>
          </a:p>
          <a:p>
            <a:endParaRPr lang="en-US" sz="2800" dirty="0"/>
          </a:p>
        </p:txBody>
      </p:sp>
    </p:spTree>
    <p:extLst>
      <p:ext uri="{BB962C8B-B14F-4D97-AF65-F5344CB8AC3E}">
        <p14:creationId xmlns:p14="http://schemas.microsoft.com/office/powerpoint/2010/main" val="4048476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smtClean="0"/>
              <a:t>Κερατοκωνικοί</a:t>
            </a:r>
            <a:r>
              <a:rPr lang="el-GR" dirty="0" smtClean="0"/>
              <a:t> μαλακοί φακοί επαφής </a:t>
            </a:r>
            <a:endParaRPr lang="en-US" dirty="0"/>
          </a:p>
        </p:txBody>
      </p:sp>
      <p:sp>
        <p:nvSpPr>
          <p:cNvPr id="3" name="Content Placeholder 2"/>
          <p:cNvSpPr>
            <a:spLocks noGrp="1"/>
          </p:cNvSpPr>
          <p:nvPr>
            <p:ph idx="1"/>
          </p:nvPr>
        </p:nvSpPr>
        <p:spPr/>
        <p:txBody>
          <a:bodyPr>
            <a:normAutofit/>
          </a:bodyPr>
          <a:lstStyle/>
          <a:p>
            <a:pPr marL="0" indent="0">
              <a:buNone/>
            </a:pPr>
            <a:r>
              <a:rPr lang="el-GR" sz="2800" dirty="0" smtClean="0"/>
              <a:t>Πρόοδοι </a:t>
            </a:r>
            <a:r>
              <a:rPr lang="el-GR" sz="2800" dirty="0" smtClean="0"/>
              <a:t>στην τεχνολογία κατασκευής , κυρίως στην ικανότητα τόρνου   να δημιουργεί τεταρτημόρια εξειδικευμένου  σχεδιασμού καμπύλες  οδήγησαν στην ανάπτυξη </a:t>
            </a:r>
            <a:r>
              <a:rPr lang="el-GR" sz="2800" b="1" dirty="0" err="1" smtClean="0"/>
              <a:t>Κερατοκωνικών</a:t>
            </a:r>
            <a:r>
              <a:rPr lang="el-GR" sz="2800" b="1" dirty="0" smtClean="0"/>
              <a:t> μαλακών φακών επαφής </a:t>
            </a:r>
          </a:p>
          <a:p>
            <a:r>
              <a:rPr lang="en-US" sz="2800" dirty="0" err="1" smtClean="0"/>
              <a:t>Kerasoft</a:t>
            </a:r>
            <a:r>
              <a:rPr lang="en-US" sz="2800" dirty="0" smtClean="0"/>
              <a:t> IC, </a:t>
            </a:r>
            <a:r>
              <a:rPr lang="en-US" sz="2800" i="1" dirty="0" smtClean="0"/>
              <a:t>Bausch &amp; Lomb</a:t>
            </a:r>
            <a:r>
              <a:rPr lang="el-GR" sz="2800" i="1" dirty="0" smtClean="0"/>
              <a:t>  </a:t>
            </a:r>
            <a:endParaRPr lang="en-US" sz="2800" i="1" dirty="0" smtClean="0"/>
          </a:p>
          <a:p>
            <a:r>
              <a:rPr lang="en-US" sz="2800" dirty="0" smtClean="0"/>
              <a:t>Soft K, </a:t>
            </a:r>
            <a:r>
              <a:rPr lang="en-US" sz="2800" i="1" dirty="0" err="1" smtClean="0"/>
              <a:t>Soflex</a:t>
            </a:r>
            <a:endParaRPr lang="en-US" sz="2800" i="1" dirty="0" smtClean="0"/>
          </a:p>
          <a:p>
            <a:r>
              <a:rPr lang="en-US" sz="2800" dirty="0" err="1" smtClean="0"/>
              <a:t>Novakone</a:t>
            </a:r>
            <a:r>
              <a:rPr lang="en-US" sz="2800" dirty="0" smtClean="0"/>
              <a:t> , </a:t>
            </a:r>
            <a:r>
              <a:rPr lang="en-US" sz="2800" i="1" dirty="0" smtClean="0"/>
              <a:t>Alden Optical </a:t>
            </a:r>
            <a:endParaRPr lang="en-US" sz="2800" i="1" dirty="0"/>
          </a:p>
        </p:txBody>
      </p:sp>
    </p:spTree>
    <p:extLst>
      <p:ext uri="{BB962C8B-B14F-4D97-AF65-F5344CB8AC3E}">
        <p14:creationId xmlns:p14="http://schemas.microsoft.com/office/powerpoint/2010/main" val="1038064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err="1" smtClean="0"/>
              <a:t>Kerasoft</a:t>
            </a:r>
            <a:r>
              <a:rPr lang="en-US" sz="3600" dirty="0" smtClean="0"/>
              <a:t> IC, </a:t>
            </a:r>
            <a:r>
              <a:rPr lang="en-US" sz="3600" i="1" dirty="0" smtClean="0"/>
              <a:t>Bausch &amp; </a:t>
            </a:r>
            <a:r>
              <a:rPr lang="en-US" sz="3600" i="1" dirty="0" smtClean="0"/>
              <a:t>Lomb</a:t>
            </a:r>
            <a:endParaRPr lang="en-US" sz="3600" dirty="0"/>
          </a:p>
        </p:txBody>
      </p:sp>
      <p:sp>
        <p:nvSpPr>
          <p:cNvPr id="5" name="Content Placeholder 4"/>
          <p:cNvSpPr>
            <a:spLocks noGrp="1"/>
          </p:cNvSpPr>
          <p:nvPr>
            <p:ph idx="1"/>
          </p:nvPr>
        </p:nvSpPr>
        <p:spPr>
          <a:xfrm>
            <a:off x="457200" y="1196752"/>
            <a:ext cx="4978896" cy="5040560"/>
          </a:xfrm>
        </p:spPr>
        <p:txBody>
          <a:bodyPr>
            <a:normAutofit/>
          </a:bodyPr>
          <a:lstStyle/>
          <a:p>
            <a:r>
              <a:rPr lang="el-GR" sz="2800" dirty="0" smtClean="0"/>
              <a:t>Σιλικόνης </a:t>
            </a:r>
            <a:r>
              <a:rPr lang="el-GR" sz="2800" dirty="0" err="1" smtClean="0"/>
              <a:t>υδρογέλης</a:t>
            </a:r>
            <a:endParaRPr lang="el-GR" sz="2800" dirty="0" smtClean="0"/>
          </a:p>
          <a:p>
            <a:r>
              <a:rPr lang="el-GR" sz="2800" dirty="0" smtClean="0"/>
              <a:t>Πρόσθια επιφάνεια </a:t>
            </a:r>
            <a:r>
              <a:rPr lang="el-GR" sz="2800" dirty="0" err="1" smtClean="0"/>
              <a:t>ασφαιρική</a:t>
            </a:r>
            <a:r>
              <a:rPr lang="el-GR" sz="2800" dirty="0" smtClean="0"/>
              <a:t>/ </a:t>
            </a:r>
            <a:r>
              <a:rPr lang="el-GR" sz="2800" dirty="0" err="1" smtClean="0"/>
              <a:t>ασφαιρική</a:t>
            </a:r>
            <a:r>
              <a:rPr lang="el-GR" sz="2800" dirty="0" smtClean="0"/>
              <a:t> </a:t>
            </a:r>
            <a:r>
              <a:rPr lang="el-GR" sz="2800" dirty="0" err="1" smtClean="0"/>
              <a:t>τορική</a:t>
            </a:r>
            <a:endParaRPr lang="el-GR" sz="2800" dirty="0" smtClean="0"/>
          </a:p>
          <a:p>
            <a:r>
              <a:rPr lang="el-GR" sz="2800" dirty="0" smtClean="0"/>
              <a:t>Η περιφερική καμπυλότητα μπορεί να προσαρμοστεί και να γίνει πιο επίπεδη /πιο κυρτή ανεξάρτητα   τη κύρια καμπυλότητα</a:t>
            </a:r>
            <a:endParaRPr lang="en-US" sz="2800" dirty="0"/>
          </a:p>
        </p:txBody>
      </p:sp>
      <p:pic>
        <p:nvPicPr>
          <p:cNvPr id="2050" name="Picture 2" descr="D:\My Documents\My Pictures\kerasoft.png"/>
          <p:cNvPicPr>
            <a:picLocks noGrp="1" noChangeAspect="1" noChangeArrowheads="1"/>
          </p:cNvPicPr>
          <p:nvPr>
            <p:ph sz="half" idx="4294967295"/>
          </p:nvPr>
        </p:nvPicPr>
        <p:blipFill>
          <a:blip r:embed="rId2" cstate="print"/>
          <a:srcRect l="45283" t="-2917" r="12507" b="-5004"/>
          <a:stretch>
            <a:fillRect/>
          </a:stretch>
        </p:blipFill>
        <p:spPr bwMode="auto">
          <a:xfrm>
            <a:off x="5940152" y="1268760"/>
            <a:ext cx="2590800" cy="3549650"/>
          </a:xfrm>
          <a:prstGeom prst="rect">
            <a:avLst/>
          </a:prstGeom>
          <a:noFill/>
        </p:spPr>
      </p:pic>
    </p:spTree>
    <p:extLst>
      <p:ext uri="{BB962C8B-B14F-4D97-AF65-F5344CB8AC3E}">
        <p14:creationId xmlns:p14="http://schemas.microsoft.com/office/powerpoint/2010/main" val="1228988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Μαλακοί 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Επί </a:t>
            </a:r>
            <a:r>
              <a:rPr lang="el-GR" sz="2800" dirty="0" smtClean="0"/>
              <a:t>παραγγελία </a:t>
            </a:r>
            <a:r>
              <a:rPr lang="en-US" sz="2800" dirty="0" smtClean="0"/>
              <a:t>(custom made) </a:t>
            </a:r>
            <a:r>
              <a:rPr lang="el-GR" sz="2800" dirty="0" smtClean="0"/>
              <a:t>με διόρθωση οφθαλμικών  σφαλμάτων σχεδιασμοί μαλακών φακών επαφής </a:t>
            </a:r>
          </a:p>
          <a:p>
            <a:r>
              <a:rPr lang="el-GR" sz="2800" dirty="0" smtClean="0"/>
              <a:t>Διόρθωση των χαμηλών και υψηλών τάξεων οφθαλμικών σφαλμάτων, ακόμη και με την παρουσία κίνησης του φακού επαφής </a:t>
            </a:r>
            <a:r>
              <a:rPr lang="en-US" sz="2800" i="1" dirty="0" smtClean="0"/>
              <a:t>in situ, </a:t>
            </a:r>
            <a:r>
              <a:rPr lang="en-US" sz="2800" dirty="0" smtClean="0"/>
              <a:t> </a:t>
            </a:r>
            <a:r>
              <a:rPr lang="el-GR" sz="2800" dirty="0" smtClean="0"/>
              <a:t>μπορεί να είναι χρήσιμο για την λειτουργική όραση στον </a:t>
            </a:r>
            <a:r>
              <a:rPr lang="el-GR" sz="2800" dirty="0" err="1" smtClean="0"/>
              <a:t>κερατόκωνο</a:t>
            </a:r>
            <a:endParaRPr lang="en-US" sz="2800" dirty="0"/>
          </a:p>
        </p:txBody>
      </p:sp>
    </p:spTree>
    <p:extLst>
      <p:ext uri="{BB962C8B-B14F-4D97-AF65-F5344CB8AC3E}">
        <p14:creationId xmlns:p14="http://schemas.microsoft.com/office/powerpoint/2010/main" val="4055841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Αεροδιαπεράτοι</a:t>
            </a:r>
            <a:r>
              <a:rPr lang="el-GR" sz="3600" dirty="0" smtClean="0"/>
              <a:t> φακοί επαφής</a:t>
            </a:r>
            <a:endParaRPr lang="en-US" sz="3600" dirty="0"/>
          </a:p>
        </p:txBody>
      </p:sp>
      <p:sp>
        <p:nvSpPr>
          <p:cNvPr id="3" name="Content Placeholder 2"/>
          <p:cNvSpPr>
            <a:spLocks noGrp="1"/>
          </p:cNvSpPr>
          <p:nvPr>
            <p:ph idx="1"/>
          </p:nvPr>
        </p:nvSpPr>
        <p:spPr/>
        <p:txBody>
          <a:bodyPr>
            <a:normAutofit/>
          </a:bodyPr>
          <a:lstStyle/>
          <a:p>
            <a:r>
              <a:rPr lang="el-GR" sz="2800" dirty="0" smtClean="0"/>
              <a:t>Οι </a:t>
            </a:r>
            <a:r>
              <a:rPr lang="el-GR" sz="2800" dirty="0" err="1" smtClean="0"/>
              <a:t>αεροδιαπεράτοι</a:t>
            </a:r>
            <a:r>
              <a:rPr lang="el-GR" sz="2800" dirty="0" smtClean="0"/>
              <a:t> φακοί επαφής είναι ο κύριος τρόπος διαθλαστικής διόρθωσης του </a:t>
            </a:r>
            <a:r>
              <a:rPr lang="el-GR" sz="2800" dirty="0" err="1" smtClean="0"/>
              <a:t>κερατοκώνου</a:t>
            </a:r>
            <a:endParaRPr lang="el-GR" sz="2800" dirty="0" smtClean="0"/>
          </a:p>
          <a:p>
            <a:r>
              <a:rPr lang="el-GR" sz="2800" dirty="0" smtClean="0"/>
              <a:t>Οι </a:t>
            </a:r>
            <a:r>
              <a:rPr lang="el-GR" sz="2800" dirty="0" err="1" smtClean="0"/>
              <a:t>αεροδιαπεράτοι</a:t>
            </a:r>
            <a:r>
              <a:rPr lang="el-GR" sz="2800" dirty="0" smtClean="0"/>
              <a:t> φακοί επαφής δημιουργούν ένα λεπτό δακρυϊκό φακό μεταξύ της ακανόνιστης πρόσθιας επιφάνειας του κερατοειδή και της οπίσθιας επιφάνειας του φακού και εξουδετερώνεται το περισσότερο σφάλμα του </a:t>
            </a:r>
            <a:r>
              <a:rPr lang="el-GR" sz="2800" dirty="0" err="1" smtClean="0"/>
              <a:t>κερατοειδικου</a:t>
            </a:r>
            <a:r>
              <a:rPr lang="el-GR" sz="2800" dirty="0" smtClean="0"/>
              <a:t> αστιγματισμού, αλλά σίγουρα δεν ομαλοποιούν τα ανώτερης τάξης σφάλματα   </a:t>
            </a:r>
            <a:endParaRPr lang="en-US" sz="2800" dirty="0"/>
          </a:p>
        </p:txBody>
      </p:sp>
    </p:spTree>
    <p:extLst>
      <p:ext uri="{BB962C8B-B14F-4D97-AF65-F5344CB8AC3E}">
        <p14:creationId xmlns:p14="http://schemas.microsoft.com/office/powerpoint/2010/main" val="13058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Κερατόκωνος</a:t>
            </a:r>
            <a:r>
              <a:rPr lang="el-GR" dirty="0"/>
              <a:t> </a:t>
            </a:r>
            <a:endParaRPr lang="en-US" dirty="0"/>
          </a:p>
        </p:txBody>
      </p:sp>
      <p:sp>
        <p:nvSpPr>
          <p:cNvPr id="3" name="Content Placeholder 2"/>
          <p:cNvSpPr>
            <a:spLocks noGrp="1"/>
          </p:cNvSpPr>
          <p:nvPr>
            <p:ph idx="1"/>
          </p:nvPr>
        </p:nvSpPr>
        <p:spPr/>
        <p:txBody>
          <a:bodyPr>
            <a:normAutofit/>
          </a:bodyPr>
          <a:lstStyle/>
          <a:p>
            <a:r>
              <a:rPr lang="el-GR" sz="2800" dirty="0" smtClean="0"/>
              <a:t>Η συχνότητα εμφάνισης είναι 54 /100.000</a:t>
            </a:r>
          </a:p>
          <a:p>
            <a:r>
              <a:rPr lang="el-GR" sz="2800" dirty="0" smtClean="0"/>
              <a:t>Η αιτιολογία είναι </a:t>
            </a:r>
            <a:r>
              <a:rPr lang="el-GR" sz="2800" dirty="0" err="1" smtClean="0"/>
              <a:t>πολυπαραγοντική</a:t>
            </a:r>
            <a:r>
              <a:rPr lang="en-US" sz="2800" dirty="0" smtClean="0"/>
              <a:t>:</a:t>
            </a:r>
            <a:r>
              <a:rPr lang="el-GR" sz="2800" dirty="0" smtClean="0"/>
              <a:t> </a:t>
            </a:r>
          </a:p>
          <a:p>
            <a:r>
              <a:rPr lang="el-GR" sz="2800" dirty="0" smtClean="0"/>
              <a:t>Γενετικοί	 		} 			</a:t>
            </a:r>
          </a:p>
          <a:p>
            <a:r>
              <a:rPr lang="el-GR" sz="2800" dirty="0" smtClean="0"/>
              <a:t>Βιοχημικοί 		</a:t>
            </a:r>
            <a:r>
              <a:rPr lang="el-GR" sz="2800" dirty="0" smtClean="0"/>
              <a:t>} </a:t>
            </a:r>
            <a:r>
              <a:rPr lang="el-GR" sz="2800" dirty="0" smtClean="0"/>
              <a:t>Παράγοντες </a:t>
            </a:r>
          </a:p>
          <a:p>
            <a:r>
              <a:rPr lang="el-GR" sz="2800" dirty="0" smtClean="0"/>
              <a:t>Περιβαλλοντικοί 	</a:t>
            </a:r>
            <a:r>
              <a:rPr lang="el-GR" sz="2800" dirty="0" smtClean="0"/>
              <a:t>}</a:t>
            </a:r>
            <a:endParaRPr lang="en-US" sz="2800" dirty="0" smtClean="0"/>
          </a:p>
          <a:p>
            <a:endParaRPr lang="en-US" sz="2800" dirty="0"/>
          </a:p>
        </p:txBody>
      </p:sp>
    </p:spTree>
    <p:extLst>
      <p:ext uri="{BB962C8B-B14F-4D97-AF65-F5344CB8AC3E}">
        <p14:creationId xmlns:p14="http://schemas.microsoft.com/office/powerpoint/2010/main" val="1911486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Αεροδιαπεράτοι</a:t>
            </a:r>
            <a:r>
              <a:rPr lang="el-GR" sz="3600" dirty="0" smtClean="0"/>
              <a:t> φακοί επαφής </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Υπάρχουν  διαφορετικοί εμπορικοί  φακοί </a:t>
            </a:r>
            <a:r>
              <a:rPr lang="el-GR" sz="2800" dirty="0" err="1" smtClean="0"/>
              <a:t>κερατοειδικού</a:t>
            </a:r>
            <a:r>
              <a:rPr lang="el-GR" sz="2800" dirty="0" smtClean="0"/>
              <a:t> σχεδιασμού (7.0-12.0 </a:t>
            </a:r>
            <a:r>
              <a:rPr lang="en-US" sz="2800" dirty="0" smtClean="0"/>
              <a:t>mm </a:t>
            </a:r>
            <a:r>
              <a:rPr lang="el-GR" sz="2800" dirty="0" smtClean="0"/>
              <a:t>διαμέτρου)</a:t>
            </a:r>
            <a:r>
              <a:rPr lang="en-US" sz="2800" dirty="0" smtClean="0"/>
              <a:t>:</a:t>
            </a:r>
            <a:endParaRPr lang="el-GR" sz="2800" dirty="0" smtClean="0"/>
          </a:p>
          <a:p>
            <a:r>
              <a:rPr lang="el-GR" sz="2800" dirty="0" err="1" smtClean="0"/>
              <a:t>Πολυκαμπυλωτοί</a:t>
            </a:r>
            <a:r>
              <a:rPr lang="el-GR" sz="2800" dirty="0" smtClean="0"/>
              <a:t> (σφαιρικοί)</a:t>
            </a:r>
          </a:p>
          <a:p>
            <a:r>
              <a:rPr lang="el-GR" sz="2800" dirty="0" err="1" smtClean="0"/>
              <a:t>Ασφαιρικοί</a:t>
            </a:r>
            <a:endParaRPr lang="el-GR" sz="2800" dirty="0" smtClean="0"/>
          </a:p>
          <a:p>
            <a:r>
              <a:rPr lang="el-GR" sz="2800" dirty="0" smtClean="0"/>
              <a:t>Επί παραγγελία φακοί επαφής (</a:t>
            </a:r>
            <a:r>
              <a:rPr lang="en-US" sz="2800" dirty="0" smtClean="0"/>
              <a:t>custom made)</a:t>
            </a:r>
            <a:endParaRPr lang="en-US" sz="2800" dirty="0"/>
          </a:p>
        </p:txBody>
      </p:sp>
    </p:spTree>
    <p:extLst>
      <p:ext uri="{BB962C8B-B14F-4D97-AF65-F5344CB8AC3E}">
        <p14:creationId xmlns:p14="http://schemas.microsoft.com/office/powerpoint/2010/main" val="281639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Φιλοσοφίες εφαρμογής </a:t>
            </a:r>
            <a:r>
              <a:rPr lang="el-GR" dirty="0" err="1" smtClean="0"/>
              <a:t>αεροδιαπερατών</a:t>
            </a:r>
            <a:r>
              <a:rPr lang="el-GR" dirty="0" smtClean="0"/>
              <a:t> φακών επαφής </a:t>
            </a:r>
            <a:endParaRPr lang="en-US" dirty="0"/>
          </a:p>
        </p:txBody>
      </p:sp>
      <p:sp>
        <p:nvSpPr>
          <p:cNvPr id="3" name="Content Placeholder 2"/>
          <p:cNvSpPr>
            <a:spLocks noGrp="1"/>
          </p:cNvSpPr>
          <p:nvPr>
            <p:ph idx="1"/>
          </p:nvPr>
        </p:nvSpPr>
        <p:spPr/>
        <p:txBody>
          <a:bodyPr>
            <a:normAutofit/>
          </a:bodyPr>
          <a:lstStyle/>
          <a:p>
            <a:r>
              <a:rPr lang="el-GR" sz="2800" dirty="0" smtClean="0"/>
              <a:t>Η </a:t>
            </a:r>
            <a:r>
              <a:rPr lang="el-GR" sz="2800" dirty="0" smtClean="0"/>
              <a:t>κλινική εφαρμογή των </a:t>
            </a:r>
            <a:r>
              <a:rPr lang="el-GR" sz="2800" dirty="0" err="1" smtClean="0"/>
              <a:t>αεροδιαπερατών</a:t>
            </a:r>
            <a:r>
              <a:rPr lang="el-GR" sz="2800" dirty="0" smtClean="0"/>
              <a:t> φακών γίνεται με την τοποθέτηση  </a:t>
            </a:r>
            <a:r>
              <a:rPr lang="el-GR" sz="2800" dirty="0" err="1" smtClean="0"/>
              <a:t>φλουροσκείνης</a:t>
            </a:r>
            <a:r>
              <a:rPr lang="el-GR" sz="2800" dirty="0" smtClean="0"/>
              <a:t>  στην επιφάνεια του κερατοειδή  και παρατήρηση της </a:t>
            </a:r>
            <a:r>
              <a:rPr lang="el-GR" sz="2800" dirty="0" err="1" smtClean="0"/>
              <a:t>φλουροσκείνης</a:t>
            </a:r>
            <a:r>
              <a:rPr lang="el-GR" sz="2800" dirty="0" smtClean="0"/>
              <a:t> κάτω από τον φακό </a:t>
            </a:r>
          </a:p>
          <a:p>
            <a:r>
              <a:rPr lang="el-GR" sz="2800" dirty="0" smtClean="0"/>
              <a:t>Πρέπει να σχηματίζεται τουλάχιστον 20 </a:t>
            </a:r>
            <a:r>
              <a:rPr lang="en-US" sz="2800" dirty="0" smtClean="0"/>
              <a:t>microns  </a:t>
            </a:r>
            <a:r>
              <a:rPr lang="el-GR" sz="2800" dirty="0" smtClean="0"/>
              <a:t>πάχους οπίσθιας δακρυϊκής στιβάδας για να είναι ορατή η </a:t>
            </a:r>
            <a:r>
              <a:rPr lang="el-GR" sz="2800" dirty="0" err="1" smtClean="0"/>
              <a:t>φλουροσκείνη</a:t>
            </a:r>
            <a:r>
              <a:rPr lang="el-GR" sz="2800" dirty="0" smtClean="0"/>
              <a:t>. </a:t>
            </a:r>
            <a:r>
              <a:rPr lang="el-GR" sz="2800" dirty="0" smtClean="0"/>
              <a:t>Δακρυϊκή στιβάδα λεπτότερη από το κατώτερο όριο θα εμφανίζεται σχετικά σκοτεινή </a:t>
            </a:r>
            <a:endParaRPr lang="en-US" sz="2800" i="1" dirty="0" smtClean="0"/>
          </a:p>
        </p:txBody>
      </p:sp>
    </p:spTree>
    <p:extLst>
      <p:ext uri="{BB962C8B-B14F-4D97-AF65-F5344CB8AC3E}">
        <p14:creationId xmlns:p14="http://schemas.microsoft.com/office/powerpoint/2010/main" val="3714606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descr="D:\IACLE ALL MODULES\IACLE MODULE 8\color pics\8L1\118.jpg"/>
          <p:cNvPicPr>
            <a:picLocks noChangeAspect="1" noChangeArrowheads="1"/>
          </p:cNvPicPr>
          <p:nvPr/>
        </p:nvPicPr>
        <p:blipFill>
          <a:blip r:embed="rId2" cstate="print"/>
          <a:srcRect/>
          <a:stretch>
            <a:fillRect/>
          </a:stretch>
        </p:blipFill>
        <p:spPr bwMode="auto">
          <a:xfrm>
            <a:off x="780345" y="1257300"/>
            <a:ext cx="7334956" cy="5164138"/>
          </a:xfrm>
          <a:prstGeom prst="rect">
            <a:avLst/>
          </a:prstGeom>
          <a:noFill/>
          <a:ln w="9525">
            <a:noFill/>
            <a:miter lim="800000"/>
            <a:headEnd/>
            <a:tailEnd/>
          </a:ln>
        </p:spPr>
      </p:pic>
      <p:sp>
        <p:nvSpPr>
          <p:cNvPr id="2" name="Title 1"/>
          <p:cNvSpPr>
            <a:spLocks noGrp="1"/>
          </p:cNvSpPr>
          <p:nvPr>
            <p:ph type="title"/>
          </p:nvPr>
        </p:nvSpPr>
        <p:spPr/>
        <p:txBody>
          <a:bodyPr/>
          <a:lstStyle/>
          <a:p>
            <a:endParaRPr lang="el-GR"/>
          </a:p>
        </p:txBody>
      </p:sp>
    </p:spTree>
    <p:extLst>
      <p:ext uri="{BB962C8B-B14F-4D97-AF65-F5344CB8AC3E}">
        <p14:creationId xmlns:p14="http://schemas.microsoft.com/office/powerpoint/2010/main" val="1933600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Φιλοσοφίες εφαρμογής </a:t>
            </a:r>
            <a:r>
              <a:rPr lang="el-GR" dirty="0" err="1" smtClean="0"/>
              <a:t>αεροδιαπερατών</a:t>
            </a:r>
            <a:r>
              <a:rPr lang="el-GR" dirty="0" smtClean="0"/>
              <a:t> φακών επαφής </a:t>
            </a:r>
            <a:endParaRPr lang="en-US" dirty="0"/>
          </a:p>
        </p:txBody>
      </p:sp>
      <p:sp>
        <p:nvSpPr>
          <p:cNvPr id="3" name="Content Placeholder 2"/>
          <p:cNvSpPr>
            <a:spLocks noGrp="1"/>
          </p:cNvSpPr>
          <p:nvPr>
            <p:ph idx="1"/>
          </p:nvPr>
        </p:nvSpPr>
        <p:spPr/>
        <p:txBody>
          <a:bodyPr>
            <a:normAutofit/>
          </a:bodyPr>
          <a:lstStyle/>
          <a:p>
            <a:r>
              <a:rPr lang="el-GR" sz="2800" dirty="0" smtClean="0"/>
              <a:t>Δεδομένα  όπως οι </a:t>
            </a:r>
            <a:r>
              <a:rPr lang="el-GR" sz="2800" dirty="0" err="1" smtClean="0"/>
              <a:t>κερατομετρικές</a:t>
            </a:r>
            <a:r>
              <a:rPr lang="el-GR" sz="2800" dirty="0" smtClean="0"/>
              <a:t> καμπυλότητες  από τον </a:t>
            </a:r>
            <a:r>
              <a:rPr lang="el-GR" sz="2800" dirty="0" err="1" smtClean="0"/>
              <a:t>κερατοειδικό</a:t>
            </a:r>
            <a:r>
              <a:rPr lang="el-GR" sz="2800" dirty="0" smtClean="0"/>
              <a:t> τοπογράφο μπορούν να βοηθήσουν στην επιλογή του πρώτου </a:t>
            </a:r>
            <a:r>
              <a:rPr lang="en-US" sz="2800" dirty="0" smtClean="0"/>
              <a:t>BOZR </a:t>
            </a:r>
            <a:r>
              <a:rPr lang="el-GR" sz="2800" dirty="0" smtClean="0"/>
              <a:t>για τους </a:t>
            </a:r>
            <a:r>
              <a:rPr lang="el-GR" sz="2800" dirty="0" err="1" smtClean="0"/>
              <a:t>αεροδιαπεράτους</a:t>
            </a:r>
            <a:r>
              <a:rPr lang="el-GR" sz="2800" dirty="0" smtClean="0"/>
              <a:t> φακούς</a:t>
            </a:r>
          </a:p>
          <a:p>
            <a:r>
              <a:rPr lang="el-GR" sz="2800" dirty="0" smtClean="0"/>
              <a:t>Η τελική επιλογή </a:t>
            </a:r>
            <a:r>
              <a:rPr lang="en-US" sz="2800" dirty="0" smtClean="0"/>
              <a:t>BOZR  </a:t>
            </a:r>
            <a:r>
              <a:rPr lang="el-GR" sz="2800" dirty="0" smtClean="0"/>
              <a:t>του </a:t>
            </a:r>
            <a:r>
              <a:rPr lang="el-GR" sz="2800" dirty="0" err="1" smtClean="0"/>
              <a:t>αεροδιαπεράτου</a:t>
            </a:r>
            <a:r>
              <a:rPr lang="el-GR" sz="2800" dirty="0" smtClean="0"/>
              <a:t> φακού συσχετίζεται με την πιο κυρτή καμπυλότητα  </a:t>
            </a:r>
            <a:endParaRPr lang="en-US" sz="2800" dirty="0" smtClean="0"/>
          </a:p>
          <a:p>
            <a:r>
              <a:rPr lang="el-GR" sz="2800" dirty="0" smtClean="0"/>
              <a:t>Μια άλλη εναλλακτική επιλογή  είναι να ξεκινήσουμε με </a:t>
            </a:r>
            <a:r>
              <a:rPr lang="en-US" sz="2800" dirty="0" smtClean="0"/>
              <a:t>BOZR </a:t>
            </a:r>
            <a:r>
              <a:rPr lang="el-GR" sz="2800" dirty="0" smtClean="0"/>
              <a:t> που είναι η μέση τιμή μεταξύ της πιο κυρτής και της πιο επίπεδης </a:t>
            </a:r>
            <a:r>
              <a:rPr lang="el-GR" sz="2800" dirty="0" err="1" smtClean="0"/>
              <a:t>κερατομετρικής</a:t>
            </a:r>
            <a:r>
              <a:rPr lang="el-GR" sz="2800" dirty="0" smtClean="0"/>
              <a:t>  ένδειξης </a:t>
            </a:r>
          </a:p>
          <a:p>
            <a:pPr>
              <a:buNone/>
            </a:pPr>
            <a:endParaRPr lang="en-US" dirty="0"/>
          </a:p>
        </p:txBody>
      </p:sp>
    </p:spTree>
    <p:extLst>
      <p:ext uri="{BB962C8B-B14F-4D97-AF65-F5344CB8AC3E}">
        <p14:creationId xmlns:p14="http://schemas.microsoft.com/office/powerpoint/2010/main" val="1626744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Φιλοσοφίες εφαρμογής</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Τρεις βασικές φιλοσοφίες για την εφαρμογή </a:t>
            </a:r>
            <a:r>
              <a:rPr lang="el-GR" sz="2800" dirty="0" err="1" smtClean="0"/>
              <a:t>αεροδιαπερατών</a:t>
            </a:r>
            <a:r>
              <a:rPr lang="el-GR" sz="2800" dirty="0" smtClean="0"/>
              <a:t>  </a:t>
            </a:r>
            <a:r>
              <a:rPr lang="el-GR" sz="2800" dirty="0" err="1" smtClean="0"/>
              <a:t>κερατοειδικών</a:t>
            </a:r>
            <a:r>
              <a:rPr lang="el-GR" sz="2800" dirty="0" smtClean="0"/>
              <a:t>  φακών επαφής για </a:t>
            </a:r>
            <a:r>
              <a:rPr lang="el-GR" sz="2800" dirty="0" err="1" smtClean="0"/>
              <a:t>κερατόκωνο</a:t>
            </a:r>
            <a:r>
              <a:rPr lang="en-US" sz="2800" dirty="0" smtClean="0"/>
              <a:t>:</a:t>
            </a:r>
            <a:endParaRPr lang="en-US" sz="2800" dirty="0" smtClean="0"/>
          </a:p>
          <a:p>
            <a:r>
              <a:rPr lang="el-GR" sz="2800" dirty="0" smtClean="0"/>
              <a:t>Επαφή κορυφής</a:t>
            </a:r>
          </a:p>
          <a:p>
            <a:r>
              <a:rPr lang="el-GR" sz="2800" dirty="0" smtClean="0"/>
              <a:t>Διάκενο κορυφής</a:t>
            </a:r>
          </a:p>
          <a:p>
            <a:r>
              <a:rPr lang="el-GR" sz="2800" dirty="0" smtClean="0"/>
              <a:t>3 σημείων επαφής </a:t>
            </a:r>
          </a:p>
          <a:p>
            <a:endParaRPr lang="en-US" sz="2800" dirty="0"/>
          </a:p>
        </p:txBody>
      </p:sp>
    </p:spTree>
    <p:extLst>
      <p:ext uri="{BB962C8B-B14F-4D97-AF65-F5344CB8AC3E}">
        <p14:creationId xmlns:p14="http://schemas.microsoft.com/office/powerpoint/2010/main" val="3058547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l-GR"/>
          </a:p>
        </p:txBody>
      </p:sp>
      <p:sp>
        <p:nvSpPr>
          <p:cNvPr id="45" name="Content Placeholder 3"/>
          <p:cNvSpPr txBox="1">
            <a:spLocks/>
          </p:cNvSpPr>
          <p:nvPr/>
        </p:nvSpPr>
        <p:spPr>
          <a:xfrm>
            <a:off x="457200" y="1600200"/>
            <a:ext cx="8229600" cy="4525963"/>
          </a:xfrm>
          <a:prstGeom prst="rect">
            <a:avLst/>
          </a:prstGeom>
          <a:solidFill>
            <a:srgbClr val="9BBB59">
              <a:lumMod val="85000"/>
            </a:srgbClr>
          </a:solidFill>
          <a:ln w="25400" cap="flat" cmpd="sng" algn="ctr">
            <a:solidFill>
              <a:srgbClr val="4F81BD">
                <a:shade val="50000"/>
              </a:srgbClr>
            </a:solidFill>
            <a:prstDash val="solid"/>
          </a:ln>
          <a:effectLst/>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46" name="Group 45"/>
          <p:cNvGrpSpPr/>
          <p:nvPr/>
        </p:nvGrpSpPr>
        <p:grpSpPr>
          <a:xfrm>
            <a:off x="1143000" y="1143000"/>
            <a:ext cx="6688139" cy="5164138"/>
            <a:chOff x="1122542" y="1090701"/>
            <a:chExt cx="6708366" cy="5214938"/>
          </a:xfrm>
        </p:grpSpPr>
        <p:graphicFrame>
          <p:nvGraphicFramePr>
            <p:cNvPr id="47" name="Object 2"/>
            <p:cNvGraphicFramePr>
              <a:graphicFrameLocks noChangeAspect="1"/>
            </p:cNvGraphicFramePr>
            <p:nvPr/>
          </p:nvGraphicFramePr>
          <p:xfrm>
            <a:off x="2039708" y="1090701"/>
            <a:ext cx="5791200" cy="5214938"/>
          </p:xfrm>
          <a:graphic>
            <a:graphicData uri="http://schemas.openxmlformats.org/presentationml/2006/ole">
              <mc:AlternateContent xmlns:mc="http://schemas.openxmlformats.org/markup-compatibility/2006">
                <mc:Choice xmlns:v="urn:schemas-microsoft-com:vml" Requires="v">
                  <p:oleObj spid="_x0000_s2056" name="CorelDRAW" r:id="rId3" imgW="6805080" imgH="6083280" progId="">
                    <p:embed/>
                  </p:oleObj>
                </mc:Choice>
                <mc:Fallback>
                  <p:oleObj name="CorelDRAW" r:id="rId3" imgW="6805080" imgH="60832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708" y="1090701"/>
                          <a:ext cx="579120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Text Box 14"/>
            <p:cNvSpPr txBox="1">
              <a:spLocks noChangeArrowheads="1"/>
            </p:cNvSpPr>
            <p:nvPr/>
          </p:nvSpPr>
          <p:spPr bwMode="auto">
            <a:xfrm rot="16200000">
              <a:off x="5968846" y="3615690"/>
              <a:ext cx="2162485" cy="401320"/>
            </a:xfrm>
            <a:prstGeom prst="rect">
              <a:avLst/>
            </a:prstGeom>
            <a:noFill/>
            <a:ln w="12700">
              <a:noFill/>
              <a:miter lim="800000"/>
              <a:headEnd type="none" w="sm" len="sm"/>
              <a:tailEnd type="none" w="sm" len="sm"/>
            </a:ln>
          </p:spPr>
          <p:txBody>
            <a:bodyPr wrap="none">
              <a:spAutoFit/>
            </a:bodyPr>
            <a:lstStyle/>
            <a:p>
              <a:pPr marL="0" marR="0" lvl="0" indent="0" defTabSz="76200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smtClean="0">
                  <a:ln>
                    <a:noFill/>
                  </a:ln>
                  <a:solidFill>
                    <a:srgbClr val="0000FF"/>
                  </a:solidFill>
                  <a:effectLst/>
                  <a:uLnTx/>
                  <a:uFillTx/>
                  <a:latin typeface="Calibri"/>
                </a:rPr>
                <a:t>Διάκενο Κορυφής </a:t>
              </a:r>
              <a:endParaRPr kumimoji="0" lang="en-AU" sz="2000" b="1" i="0" u="none" strike="noStrike" kern="0" cap="none" spc="0" normalizeH="0" baseline="0" noProof="0" dirty="0" smtClean="0">
                <a:ln>
                  <a:noFill/>
                </a:ln>
                <a:solidFill>
                  <a:srgbClr val="0000FF"/>
                </a:solidFill>
                <a:effectLst/>
                <a:uLnTx/>
                <a:uFillTx/>
                <a:latin typeface="Calibri"/>
              </a:endParaRPr>
            </a:p>
          </p:txBody>
        </p:sp>
        <p:sp>
          <p:nvSpPr>
            <p:cNvPr id="49" name="Text Box 4"/>
            <p:cNvSpPr txBox="1">
              <a:spLocks noChangeArrowheads="1"/>
            </p:cNvSpPr>
            <p:nvPr/>
          </p:nvSpPr>
          <p:spPr bwMode="auto">
            <a:xfrm>
              <a:off x="1122542" y="1475449"/>
              <a:ext cx="1979433" cy="528367"/>
            </a:xfrm>
            <a:prstGeom prst="rect">
              <a:avLst/>
            </a:prstGeom>
            <a:noFill/>
            <a:ln w="12700">
              <a:noFill/>
              <a:miter lim="800000"/>
              <a:headEnd type="none" w="sm" len="sm"/>
              <a:tailEnd type="none" w="sm" len="sm"/>
            </a:ln>
          </p:spPr>
          <p:txBody>
            <a:bodyPr wrap="square">
              <a:spAutoFit/>
            </a:bodyPr>
            <a:lstStyle/>
            <a:p>
              <a:pPr marL="0" marR="0" lvl="0" indent="0" defTabSz="762000" eaLnBrk="1" fontAlgn="auto" latinLnBrk="0" hangingPunct="1">
                <a:lnSpc>
                  <a:spcPct val="100000"/>
                </a:lnSpc>
                <a:spcBef>
                  <a:spcPts val="0"/>
                </a:spcBef>
                <a:spcAft>
                  <a:spcPts val="0"/>
                </a:spcAft>
                <a:buClrTx/>
                <a:buSzTx/>
                <a:buFontTx/>
                <a:buNone/>
                <a:tabLst/>
                <a:defRPr/>
              </a:pPr>
              <a:r>
                <a:rPr kumimoji="0" lang="el-GR" sz="2800" b="1" i="0" u="none" strike="noStrike" kern="0" cap="none" spc="0" normalizeH="0" baseline="0" noProof="0" dirty="0" smtClean="0">
                  <a:ln>
                    <a:noFill/>
                  </a:ln>
                  <a:solidFill>
                    <a:srgbClr val="9BBB59">
                      <a:lumMod val="60000"/>
                      <a:lumOff val="40000"/>
                    </a:srgbClr>
                  </a:solidFill>
                  <a:effectLst/>
                  <a:uLnTx/>
                  <a:uFillTx/>
                  <a:latin typeface="Calibri"/>
                </a:rPr>
                <a:t>Επίπεδη</a:t>
              </a:r>
              <a:endParaRPr kumimoji="0" lang="en-AU" sz="2800" b="1" i="0" u="none" strike="noStrike" kern="0" cap="none" spc="0" normalizeH="0" baseline="0" noProof="0" dirty="0">
                <a:ln>
                  <a:noFill/>
                </a:ln>
                <a:solidFill>
                  <a:srgbClr val="9BBB59">
                    <a:lumMod val="60000"/>
                    <a:lumOff val="40000"/>
                  </a:srgbClr>
                </a:solidFill>
                <a:effectLst/>
                <a:uLnTx/>
                <a:uFillTx/>
                <a:latin typeface="Calibri"/>
              </a:endParaRPr>
            </a:p>
          </p:txBody>
        </p:sp>
        <p:sp>
          <p:nvSpPr>
            <p:cNvPr id="50" name="Text Box 9"/>
            <p:cNvSpPr txBox="1">
              <a:spLocks noChangeArrowheads="1"/>
            </p:cNvSpPr>
            <p:nvPr/>
          </p:nvSpPr>
          <p:spPr bwMode="auto">
            <a:xfrm>
              <a:off x="2208213" y="3600450"/>
              <a:ext cx="382587" cy="519113"/>
            </a:xfrm>
            <a:prstGeom prst="rect">
              <a:avLst/>
            </a:prstGeom>
            <a:noFill/>
            <a:ln w="12700">
              <a:noFill/>
              <a:miter lim="800000"/>
              <a:headEnd type="none" w="sm" len="sm"/>
              <a:tailEnd type="none" w="sm" len="sm"/>
            </a:ln>
          </p:spPr>
          <p:txBody>
            <a:bodyPr wrap="none">
              <a:spAutoFit/>
            </a:bodyPr>
            <a:lstStyle/>
            <a:p>
              <a:pPr marL="0" marR="0" lvl="0" indent="0" defTabSz="7620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CC6600"/>
                  </a:solidFill>
                  <a:effectLst/>
                  <a:uLnTx/>
                  <a:uFillTx/>
                  <a:latin typeface="Calibri"/>
                </a:rPr>
                <a:t>1</a:t>
              </a:r>
              <a:endParaRPr kumimoji="0" lang="en-AU" sz="2800" b="1" i="0" u="none" strike="noStrike" kern="0" cap="none" spc="0" normalizeH="0" baseline="0" noProof="0" dirty="0" smtClean="0">
                <a:ln>
                  <a:noFill/>
                </a:ln>
                <a:solidFill>
                  <a:srgbClr val="CC6600"/>
                </a:solidFill>
                <a:effectLst/>
                <a:uLnTx/>
                <a:uFillTx/>
                <a:latin typeface="Calibri"/>
              </a:endParaRPr>
            </a:p>
          </p:txBody>
        </p:sp>
        <p:sp>
          <p:nvSpPr>
            <p:cNvPr id="51" name="Text Box 13"/>
            <p:cNvSpPr txBox="1">
              <a:spLocks noChangeArrowheads="1"/>
            </p:cNvSpPr>
            <p:nvPr/>
          </p:nvSpPr>
          <p:spPr bwMode="auto">
            <a:xfrm rot="16200000">
              <a:off x="1746149" y="3636327"/>
              <a:ext cx="2035379" cy="401320"/>
            </a:xfrm>
            <a:prstGeom prst="rect">
              <a:avLst/>
            </a:prstGeom>
            <a:noFill/>
            <a:ln w="12700">
              <a:noFill/>
              <a:miter lim="800000"/>
              <a:headEnd type="none" w="sm" len="sm"/>
              <a:tailEnd type="none" w="sm" len="sm"/>
            </a:ln>
          </p:spPr>
          <p:txBody>
            <a:bodyPr wrap="none">
              <a:spAutoFit/>
            </a:bodyPr>
            <a:lstStyle/>
            <a:p>
              <a:pPr marL="0" marR="0" lvl="0" indent="0" defTabSz="76200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smtClean="0">
                  <a:ln>
                    <a:noFill/>
                  </a:ln>
                  <a:solidFill>
                    <a:srgbClr val="9BBB59">
                      <a:lumMod val="60000"/>
                      <a:lumOff val="40000"/>
                    </a:srgbClr>
                  </a:solidFill>
                  <a:effectLst/>
                  <a:uLnTx/>
                  <a:uFillTx/>
                  <a:latin typeface="Calibri"/>
                </a:rPr>
                <a:t>Επαφή Κορυφής </a:t>
              </a:r>
              <a:endParaRPr kumimoji="0" lang="en-AU" sz="2000" b="1" i="0" u="none" strike="noStrike" kern="0" cap="none" spc="0" normalizeH="0" baseline="0" noProof="0" dirty="0">
                <a:ln>
                  <a:noFill/>
                </a:ln>
                <a:solidFill>
                  <a:srgbClr val="9BBB59">
                    <a:lumMod val="60000"/>
                    <a:lumOff val="40000"/>
                  </a:srgbClr>
                </a:solidFill>
                <a:effectLst/>
                <a:uLnTx/>
                <a:uFillTx/>
                <a:latin typeface="Calibri"/>
              </a:endParaRPr>
            </a:p>
          </p:txBody>
        </p:sp>
        <p:sp>
          <p:nvSpPr>
            <p:cNvPr id="52" name="Text Box 15"/>
            <p:cNvSpPr txBox="1">
              <a:spLocks noChangeArrowheads="1"/>
            </p:cNvSpPr>
            <p:nvPr/>
          </p:nvSpPr>
          <p:spPr bwMode="auto">
            <a:xfrm rot="16200000">
              <a:off x="3601096" y="3587914"/>
              <a:ext cx="3087258" cy="401320"/>
            </a:xfrm>
            <a:prstGeom prst="rect">
              <a:avLst/>
            </a:prstGeom>
            <a:noFill/>
            <a:ln w="12700">
              <a:noFill/>
              <a:miter lim="800000"/>
              <a:headEnd type="none" w="sm" len="sm"/>
              <a:tailEnd type="none" w="sm" len="sm"/>
            </a:ln>
          </p:spPr>
          <p:txBody>
            <a:bodyPr wrap="none">
              <a:spAutoFit/>
            </a:bodyPr>
            <a:lstStyle/>
            <a:p>
              <a:pPr marL="0" marR="0" lvl="0" indent="0" defTabSz="76200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smtClean="0">
                  <a:ln>
                    <a:noFill/>
                  </a:ln>
                  <a:solidFill>
                    <a:srgbClr val="CC6600"/>
                  </a:solidFill>
                  <a:effectLst/>
                  <a:uLnTx/>
                  <a:uFillTx/>
                  <a:latin typeface="Calibri"/>
                </a:rPr>
                <a:t>Διαμερισμένη Υποστήριξη </a:t>
              </a:r>
              <a:endParaRPr kumimoji="0" lang="en-AU" sz="2000" b="1" i="0" u="none" strike="noStrike" kern="0" cap="none" spc="0" normalizeH="0" baseline="0" noProof="0" dirty="0" smtClean="0">
                <a:ln>
                  <a:noFill/>
                </a:ln>
                <a:solidFill>
                  <a:srgbClr val="FF0000"/>
                </a:solidFill>
                <a:effectLst/>
                <a:uLnTx/>
                <a:uFillTx/>
                <a:latin typeface="Calibri"/>
              </a:endParaRPr>
            </a:p>
          </p:txBody>
        </p:sp>
      </p:grpSp>
      <p:sp>
        <p:nvSpPr>
          <p:cNvPr id="53" name="Rectangle 52"/>
          <p:cNvSpPr/>
          <p:nvPr/>
        </p:nvSpPr>
        <p:spPr>
          <a:xfrm>
            <a:off x="3886200" y="1524001"/>
            <a:ext cx="1828800" cy="523220"/>
          </a:xfrm>
          <a:prstGeom prst="rect">
            <a:avLst/>
          </a:prstGeom>
        </p:spPr>
        <p:txBody>
          <a:bodyPr wrap="square">
            <a:spAutoFit/>
          </a:bodyPr>
          <a:lstStyle/>
          <a:p>
            <a:pPr defTabSz="762000" fontAlgn="auto">
              <a:spcBef>
                <a:spcPts val="0"/>
              </a:spcBef>
              <a:spcAft>
                <a:spcPts val="0"/>
              </a:spcAft>
              <a:defRPr/>
            </a:pPr>
            <a:r>
              <a:rPr lang="en-US" sz="2800" b="1" dirty="0" smtClean="0">
                <a:solidFill>
                  <a:srgbClr val="FF0000"/>
                </a:solidFill>
                <a:latin typeface="Calibri"/>
              </a:rPr>
              <a:t>3 </a:t>
            </a:r>
            <a:r>
              <a:rPr lang="el-GR" sz="2800" b="1" dirty="0" smtClean="0">
                <a:solidFill>
                  <a:srgbClr val="FF0000"/>
                </a:solidFill>
                <a:latin typeface="Calibri"/>
              </a:rPr>
              <a:t>Σημείων </a:t>
            </a:r>
            <a:r>
              <a:rPr lang="en-US" sz="2800" b="1" dirty="0" smtClean="0">
                <a:solidFill>
                  <a:srgbClr val="FF0000"/>
                </a:solidFill>
                <a:latin typeface="Calibri"/>
              </a:rPr>
              <a:t> </a:t>
            </a:r>
            <a:endParaRPr lang="en-AU" sz="2800" b="1" dirty="0">
              <a:solidFill>
                <a:srgbClr val="FF0000"/>
              </a:solidFill>
              <a:latin typeface="Calibri"/>
            </a:endParaRPr>
          </a:p>
        </p:txBody>
      </p:sp>
      <p:sp>
        <p:nvSpPr>
          <p:cNvPr id="54" name="Rectangle 53"/>
          <p:cNvSpPr/>
          <p:nvPr/>
        </p:nvSpPr>
        <p:spPr>
          <a:xfrm>
            <a:off x="6019800" y="1524000"/>
            <a:ext cx="1219200" cy="523220"/>
          </a:xfrm>
          <a:prstGeom prst="rect">
            <a:avLst/>
          </a:prstGeom>
        </p:spPr>
        <p:txBody>
          <a:bodyPr wrap="square">
            <a:spAutoFit/>
          </a:bodyPr>
          <a:lstStyle/>
          <a:p>
            <a:pPr defTabSz="762000" fontAlgn="auto">
              <a:spcBef>
                <a:spcPts val="0"/>
              </a:spcBef>
              <a:spcAft>
                <a:spcPts val="0"/>
              </a:spcAft>
              <a:defRPr/>
            </a:pPr>
            <a:r>
              <a:rPr lang="el-GR" sz="2800" b="1" dirty="0" smtClean="0">
                <a:solidFill>
                  <a:srgbClr val="4F81BD"/>
                </a:solidFill>
                <a:latin typeface="Calibri"/>
              </a:rPr>
              <a:t>Κυρτή </a:t>
            </a:r>
            <a:endParaRPr lang="en-AU" sz="2800" b="1" dirty="0">
              <a:solidFill>
                <a:srgbClr val="4F81BD"/>
              </a:solidFill>
              <a:latin typeface="Calibri"/>
            </a:endParaRPr>
          </a:p>
        </p:txBody>
      </p:sp>
      <p:sp>
        <p:nvSpPr>
          <p:cNvPr id="55" name="Rectangle 54"/>
          <p:cNvSpPr/>
          <p:nvPr/>
        </p:nvSpPr>
        <p:spPr>
          <a:xfrm>
            <a:off x="4419600" y="3505200"/>
            <a:ext cx="367408" cy="523220"/>
          </a:xfrm>
          <a:prstGeom prst="rect">
            <a:avLst/>
          </a:prstGeom>
        </p:spPr>
        <p:txBody>
          <a:bodyPr wrap="none">
            <a:spAutoFit/>
          </a:bodyPr>
          <a:lstStyle/>
          <a:p>
            <a:pPr defTabSz="762000" fontAlgn="auto">
              <a:spcBef>
                <a:spcPts val="0"/>
              </a:spcBef>
              <a:spcAft>
                <a:spcPts val="0"/>
              </a:spcAft>
            </a:pPr>
            <a:r>
              <a:rPr lang="en-US" sz="2800" b="1" dirty="0" smtClean="0">
                <a:solidFill>
                  <a:srgbClr val="CC6600"/>
                </a:solidFill>
                <a:latin typeface="Calibri"/>
              </a:rPr>
              <a:t>1</a:t>
            </a:r>
            <a:endParaRPr lang="en-AU" sz="2800" b="1" dirty="0">
              <a:solidFill>
                <a:srgbClr val="CC6600"/>
              </a:solidFill>
              <a:latin typeface="Calibri"/>
            </a:endParaRPr>
          </a:p>
        </p:txBody>
      </p:sp>
      <p:sp>
        <p:nvSpPr>
          <p:cNvPr id="56" name="Rectangle 55"/>
          <p:cNvSpPr/>
          <p:nvPr/>
        </p:nvSpPr>
        <p:spPr>
          <a:xfrm>
            <a:off x="4724400" y="2209800"/>
            <a:ext cx="238310" cy="523220"/>
          </a:xfrm>
          <a:prstGeom prst="rect">
            <a:avLst/>
          </a:prstGeom>
        </p:spPr>
        <p:txBody>
          <a:bodyPr wrap="square">
            <a:spAutoFit/>
          </a:bodyPr>
          <a:lstStyle/>
          <a:p>
            <a:pPr defTabSz="762000" fontAlgn="auto">
              <a:spcBef>
                <a:spcPts val="0"/>
              </a:spcBef>
              <a:spcAft>
                <a:spcPts val="0"/>
              </a:spcAft>
            </a:pPr>
            <a:r>
              <a:rPr lang="en-US" sz="2800" b="1" dirty="0" smtClean="0">
                <a:solidFill>
                  <a:srgbClr val="CC6600"/>
                </a:solidFill>
                <a:latin typeface="Calibri"/>
              </a:rPr>
              <a:t>2</a:t>
            </a:r>
            <a:endParaRPr lang="en-AU" sz="2800" b="1" dirty="0">
              <a:solidFill>
                <a:srgbClr val="CC6600"/>
              </a:solidFill>
              <a:latin typeface="Calibri"/>
            </a:endParaRPr>
          </a:p>
        </p:txBody>
      </p:sp>
      <p:sp>
        <p:nvSpPr>
          <p:cNvPr id="57" name="Rectangle 56"/>
          <p:cNvSpPr/>
          <p:nvPr/>
        </p:nvSpPr>
        <p:spPr>
          <a:xfrm>
            <a:off x="4648200" y="4648200"/>
            <a:ext cx="367408" cy="523220"/>
          </a:xfrm>
          <a:prstGeom prst="rect">
            <a:avLst/>
          </a:prstGeom>
        </p:spPr>
        <p:txBody>
          <a:bodyPr wrap="square">
            <a:spAutoFit/>
          </a:bodyPr>
          <a:lstStyle/>
          <a:p>
            <a:pPr defTabSz="762000" fontAlgn="auto">
              <a:spcBef>
                <a:spcPts val="0"/>
              </a:spcBef>
              <a:spcAft>
                <a:spcPts val="0"/>
              </a:spcAft>
            </a:pPr>
            <a:r>
              <a:rPr lang="en-US" sz="2800" b="1" dirty="0" smtClean="0">
                <a:solidFill>
                  <a:srgbClr val="CC6600"/>
                </a:solidFill>
                <a:latin typeface="Calibri"/>
              </a:rPr>
              <a:t>3</a:t>
            </a:r>
            <a:endParaRPr lang="en-AU" sz="2800" b="1" dirty="0">
              <a:solidFill>
                <a:srgbClr val="CC6600"/>
              </a:solidFill>
              <a:latin typeface="Calibri"/>
            </a:endParaRPr>
          </a:p>
        </p:txBody>
      </p:sp>
      <p:sp>
        <p:nvSpPr>
          <p:cNvPr id="58" name="Rectangle 57"/>
          <p:cNvSpPr/>
          <p:nvPr/>
        </p:nvSpPr>
        <p:spPr>
          <a:xfrm>
            <a:off x="7086600" y="4800600"/>
            <a:ext cx="367408" cy="523220"/>
          </a:xfrm>
          <a:prstGeom prst="rect">
            <a:avLst/>
          </a:prstGeom>
        </p:spPr>
        <p:txBody>
          <a:bodyPr wrap="none">
            <a:spAutoFit/>
          </a:bodyPr>
          <a:lstStyle/>
          <a:p>
            <a:pPr defTabSz="762000" fontAlgn="auto">
              <a:spcBef>
                <a:spcPts val="0"/>
              </a:spcBef>
              <a:spcAft>
                <a:spcPts val="0"/>
              </a:spcAft>
            </a:pPr>
            <a:r>
              <a:rPr lang="en-US" sz="2800" b="1" dirty="0" smtClean="0">
                <a:solidFill>
                  <a:srgbClr val="CC6600"/>
                </a:solidFill>
                <a:latin typeface="Calibri"/>
              </a:rPr>
              <a:t>3</a:t>
            </a:r>
            <a:endParaRPr lang="en-AU" sz="2800" b="1" dirty="0">
              <a:solidFill>
                <a:srgbClr val="CC6600"/>
              </a:solidFill>
              <a:latin typeface="Calibri"/>
            </a:endParaRPr>
          </a:p>
        </p:txBody>
      </p:sp>
      <p:sp>
        <p:nvSpPr>
          <p:cNvPr id="59" name="Rectangle 58"/>
          <p:cNvSpPr/>
          <p:nvPr/>
        </p:nvSpPr>
        <p:spPr>
          <a:xfrm>
            <a:off x="6934200" y="2362200"/>
            <a:ext cx="367408" cy="523220"/>
          </a:xfrm>
          <a:prstGeom prst="rect">
            <a:avLst/>
          </a:prstGeom>
        </p:spPr>
        <p:txBody>
          <a:bodyPr wrap="none">
            <a:spAutoFit/>
          </a:bodyPr>
          <a:lstStyle/>
          <a:p>
            <a:pPr defTabSz="762000" fontAlgn="auto">
              <a:spcBef>
                <a:spcPts val="0"/>
              </a:spcBef>
              <a:spcAft>
                <a:spcPts val="0"/>
              </a:spcAft>
            </a:pPr>
            <a:r>
              <a:rPr lang="en-US" sz="2800" b="1" dirty="0" smtClean="0">
                <a:solidFill>
                  <a:srgbClr val="CC6600"/>
                </a:solidFill>
                <a:latin typeface="Calibri"/>
              </a:rPr>
              <a:t>2</a:t>
            </a:r>
            <a:endParaRPr lang="en-AU" sz="2800" b="1" dirty="0">
              <a:solidFill>
                <a:srgbClr val="CC6600"/>
              </a:solidFill>
              <a:latin typeface="Calibri"/>
            </a:endParaRPr>
          </a:p>
        </p:txBody>
      </p:sp>
    </p:spTree>
    <p:extLst>
      <p:ext uri="{BB962C8B-B14F-4D97-AF65-F5344CB8AC3E}">
        <p14:creationId xmlns:p14="http://schemas.microsoft.com/office/powerpoint/2010/main" val="2604063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Επαφή κορυφής εφαρμογή  </a:t>
            </a:r>
            <a:endParaRPr lang="en-US" sz="3600" dirty="0"/>
          </a:p>
        </p:txBody>
      </p:sp>
      <p:sp>
        <p:nvSpPr>
          <p:cNvPr id="3" name="Content Placeholder 2"/>
          <p:cNvSpPr>
            <a:spLocks noGrp="1"/>
          </p:cNvSpPr>
          <p:nvPr>
            <p:ph idx="1"/>
          </p:nvPr>
        </p:nvSpPr>
        <p:spPr/>
        <p:txBody>
          <a:bodyPr>
            <a:normAutofit/>
          </a:bodyPr>
          <a:lstStyle/>
          <a:p>
            <a:r>
              <a:rPr lang="el-GR" sz="2800" dirty="0" smtClean="0"/>
              <a:t>Κύρια υποστήριξη του φακού επαφής  γίνεται  </a:t>
            </a:r>
            <a:r>
              <a:rPr lang="el-GR" sz="2800" dirty="0" smtClean="0"/>
              <a:t>απευθείας </a:t>
            </a:r>
            <a:r>
              <a:rPr lang="el-GR" sz="2800" dirty="0" smtClean="0"/>
              <a:t>επί την κορυφή του κερατοειδή  </a:t>
            </a:r>
          </a:p>
          <a:p>
            <a:r>
              <a:rPr lang="el-GR" sz="2800" dirty="0" smtClean="0"/>
              <a:t>Η  εικόνα της  εφαρμογής με </a:t>
            </a:r>
            <a:r>
              <a:rPr lang="el-GR" sz="2800" dirty="0" err="1" smtClean="0"/>
              <a:t>φλουροσκείνη</a:t>
            </a:r>
            <a:r>
              <a:rPr lang="el-GR" sz="2800" dirty="0" smtClean="0"/>
              <a:t> αποδίδει  μια σκοτεινή περιοχή που αντιστοιχεί στη κεντρική οπτική ζώνη του φακού</a:t>
            </a:r>
          </a:p>
        </p:txBody>
      </p:sp>
    </p:spTree>
    <p:extLst>
      <p:ext uri="{BB962C8B-B14F-4D97-AF65-F5344CB8AC3E}">
        <p14:creationId xmlns:p14="http://schemas.microsoft.com/office/powerpoint/2010/main" val="1925301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Επαφή κορυφής εφαρμογή </a:t>
            </a:r>
            <a:endParaRPr lang="en-US" sz="3600" dirty="0"/>
          </a:p>
        </p:txBody>
      </p:sp>
      <p:pic>
        <p:nvPicPr>
          <p:cNvPr id="4" name="Content Placeholder 3" descr="D:\IACLE ALL MODULES\IACLE MODULE 8\color pics\8L1\109  (1685_95c) correct orientation 2006-Oct-26 SAKS.jpg"/>
          <p:cNvPicPr>
            <a:picLocks noGrp="1" noChangeAspect="1" noChangeArrowheads="1"/>
          </p:cNvPicPr>
          <p:nvPr>
            <p:ph idx="1"/>
          </p:nvPr>
        </p:nvPicPr>
        <p:blipFill>
          <a:blip r:embed="rId2" cstate="print"/>
          <a:stretch>
            <a:fillRect/>
          </a:stretch>
        </p:blipFill>
        <p:spPr bwMode="auto">
          <a:xfrm>
            <a:off x="730794" y="1196975"/>
            <a:ext cx="7682412" cy="5040313"/>
          </a:xfrm>
          <a:prstGeom prst="rect">
            <a:avLst/>
          </a:prstGeom>
          <a:noFill/>
          <a:ln w="9525">
            <a:noFill/>
            <a:miter lim="800000"/>
            <a:headEnd/>
            <a:tailEnd/>
          </a:ln>
        </p:spPr>
      </p:pic>
    </p:spTree>
    <p:extLst>
      <p:ext uri="{BB962C8B-B14F-4D97-AF65-F5344CB8AC3E}">
        <p14:creationId xmlns:p14="http://schemas.microsoft.com/office/powerpoint/2010/main" val="2868792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Επαφή κορυφής εφαρμογή </a:t>
            </a:r>
            <a:endParaRPr lang="en-US" sz="3600" dirty="0"/>
          </a:p>
        </p:txBody>
      </p:sp>
      <p:sp>
        <p:nvSpPr>
          <p:cNvPr id="3" name="Content Placeholder 2"/>
          <p:cNvSpPr>
            <a:spLocks noGrp="1"/>
          </p:cNvSpPr>
          <p:nvPr>
            <p:ph idx="1"/>
          </p:nvPr>
        </p:nvSpPr>
        <p:spPr/>
        <p:txBody>
          <a:bodyPr>
            <a:normAutofit/>
          </a:bodyPr>
          <a:lstStyle/>
          <a:p>
            <a:r>
              <a:rPr lang="el-GR" sz="2800" dirty="0" smtClean="0"/>
              <a:t>Είχε λανθασμένα υποστηριχτεί  ότι αυτή η φιλοσοφία εφαρμογής μπορεί να καθυστερήσει τη πρόοδο του </a:t>
            </a:r>
            <a:r>
              <a:rPr lang="el-GR" sz="2800" dirty="0" err="1" smtClean="0"/>
              <a:t>κερατόκωνου</a:t>
            </a:r>
            <a:r>
              <a:rPr lang="el-GR" sz="2800" dirty="0" smtClean="0"/>
              <a:t> , με το να προσφέρει φυσική αντίσταση στη προοδευτική </a:t>
            </a:r>
            <a:r>
              <a:rPr lang="el-GR" sz="2800" dirty="0" err="1" smtClean="0"/>
              <a:t>κερατοειδική</a:t>
            </a:r>
            <a:r>
              <a:rPr lang="el-GR" sz="2800" dirty="0" smtClean="0"/>
              <a:t> παραμόρφωση.</a:t>
            </a:r>
          </a:p>
          <a:p>
            <a:r>
              <a:rPr lang="el-GR" sz="2800" dirty="0" smtClean="0"/>
              <a:t>Οποιαδήποτε </a:t>
            </a:r>
            <a:r>
              <a:rPr lang="el-GR" sz="2800" dirty="0" err="1" smtClean="0"/>
              <a:t>κερατοειδική</a:t>
            </a:r>
            <a:r>
              <a:rPr lang="el-GR" sz="2800" dirty="0" smtClean="0"/>
              <a:t> </a:t>
            </a:r>
            <a:r>
              <a:rPr lang="el-GR" sz="2800" dirty="0" err="1" smtClean="0"/>
              <a:t>επιπέδωση</a:t>
            </a:r>
            <a:r>
              <a:rPr lang="el-GR" sz="2800" dirty="0" smtClean="0"/>
              <a:t> είναι μεταβατική  και δε συμβάλει στη εξασθένιση της εξέλιξης της νόσου </a:t>
            </a:r>
            <a:endParaRPr lang="en-US" sz="2800" dirty="0"/>
          </a:p>
        </p:txBody>
      </p:sp>
    </p:spTree>
    <p:extLst>
      <p:ext uri="{BB962C8B-B14F-4D97-AF65-F5344CB8AC3E}">
        <p14:creationId xmlns:p14="http://schemas.microsoft.com/office/powerpoint/2010/main" val="33853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Επαφή κορυφής εφαρμογή </a:t>
            </a:r>
            <a:endParaRPr lang="en-US" dirty="0"/>
          </a:p>
        </p:txBody>
      </p:sp>
      <p:sp>
        <p:nvSpPr>
          <p:cNvPr id="3" name="Content Placeholder 2"/>
          <p:cNvSpPr>
            <a:spLocks noGrp="1"/>
          </p:cNvSpPr>
          <p:nvPr>
            <p:ph idx="1"/>
          </p:nvPr>
        </p:nvSpPr>
        <p:spPr>
          <a:xfrm>
            <a:off x="457200" y="1196752"/>
            <a:ext cx="8229600" cy="5661248"/>
          </a:xfrm>
        </p:spPr>
        <p:txBody>
          <a:bodyPr>
            <a:noAutofit/>
          </a:bodyPr>
          <a:lstStyle/>
          <a:p>
            <a:r>
              <a:rPr lang="el-GR" sz="2600" dirty="0" smtClean="0"/>
              <a:t>Σημαντική κλινική ανησυχία είναι αξονική </a:t>
            </a:r>
            <a:r>
              <a:rPr lang="el-GR" sz="2600" dirty="0" err="1" smtClean="0"/>
              <a:t>κερατοειδική</a:t>
            </a:r>
            <a:r>
              <a:rPr lang="el-GR" sz="2600" dirty="0" smtClean="0"/>
              <a:t> </a:t>
            </a:r>
            <a:r>
              <a:rPr lang="el-GR" sz="2600" dirty="0" err="1" smtClean="0"/>
              <a:t>ουλοποίηση</a:t>
            </a:r>
            <a:r>
              <a:rPr lang="el-GR" sz="2600" dirty="0" smtClean="0"/>
              <a:t>  που προέρχεται από τη σκληρή επαφή μεταξύ του φακού και της κορυφής του κερατοειδή </a:t>
            </a:r>
          </a:p>
          <a:p>
            <a:r>
              <a:rPr lang="el-GR" sz="2600" dirty="0" smtClean="0"/>
              <a:t>Η κεντρική </a:t>
            </a:r>
            <a:r>
              <a:rPr lang="el-GR" sz="2600" dirty="0" err="1" smtClean="0"/>
              <a:t>ουλοποίηση</a:t>
            </a:r>
            <a:r>
              <a:rPr lang="el-GR" sz="2600" dirty="0" smtClean="0"/>
              <a:t> του κερατοειδή μπορεί να συμβαίνει και με την απουσία και την παρουσία του φακού επαφής Η εφαρμογή του φακού επαφής είναι ένας παράγοντας που μπορεί να επιδεινώνει την παθολογία</a:t>
            </a:r>
          </a:p>
          <a:p>
            <a:r>
              <a:rPr lang="el-GR" sz="2600" dirty="0" smtClean="0"/>
              <a:t>Ένας φακός που πιέζει οδηγεί σε επιθηλιακή ζημιά του κερατοειδή  Η επιθηλιακή διάσπαση οδηγεί σε </a:t>
            </a:r>
            <a:r>
              <a:rPr lang="el-GR" sz="2600" dirty="0" err="1" smtClean="0"/>
              <a:t>κερατοειδική</a:t>
            </a:r>
            <a:r>
              <a:rPr lang="el-GR" sz="2600" dirty="0" smtClean="0"/>
              <a:t> </a:t>
            </a:r>
            <a:r>
              <a:rPr lang="el-GR" sz="2600" dirty="0" err="1" smtClean="0"/>
              <a:t>ουλοποίηση</a:t>
            </a:r>
            <a:r>
              <a:rPr lang="el-GR" sz="2600" dirty="0" smtClean="0"/>
              <a:t>, </a:t>
            </a:r>
            <a:r>
              <a:rPr lang="el-GR" sz="2600" dirty="0" smtClean="0"/>
              <a:t>εάν  ο ασθενής φορά τον επίπεδο φακό για μεγάλη περίοδο</a:t>
            </a:r>
            <a:endParaRPr lang="en-US" sz="2600" dirty="0"/>
          </a:p>
        </p:txBody>
      </p:sp>
    </p:spTree>
    <p:extLst>
      <p:ext uri="{BB962C8B-B14F-4D97-AF65-F5344CB8AC3E}">
        <p14:creationId xmlns:p14="http://schemas.microsoft.com/office/powerpoint/2010/main" val="1119611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Κερατόκωνος</a:t>
            </a:r>
            <a:r>
              <a:rPr lang="el-GR" dirty="0"/>
              <a:t> </a:t>
            </a:r>
            <a:endParaRPr lang="en-US" b="1" dirty="0"/>
          </a:p>
        </p:txBody>
      </p:sp>
      <p:sp>
        <p:nvSpPr>
          <p:cNvPr id="3" name="Content Placeholder 2"/>
          <p:cNvSpPr>
            <a:spLocks noGrp="1"/>
          </p:cNvSpPr>
          <p:nvPr>
            <p:ph idx="1"/>
          </p:nvPr>
        </p:nvSpPr>
        <p:spPr/>
        <p:txBody>
          <a:bodyPr>
            <a:normAutofit/>
          </a:bodyPr>
          <a:lstStyle/>
          <a:p>
            <a:pPr marL="0" indent="0">
              <a:buNone/>
            </a:pPr>
            <a:r>
              <a:rPr lang="el-GR" sz="2800" dirty="0" smtClean="0"/>
              <a:t>Ο </a:t>
            </a:r>
            <a:r>
              <a:rPr lang="el-GR" sz="2800" dirty="0" err="1" smtClean="0"/>
              <a:t>κερατόκωνος</a:t>
            </a:r>
            <a:r>
              <a:rPr lang="el-GR" sz="2800" dirty="0" smtClean="0"/>
              <a:t> εισάγει εξουθενωτικές οπτικές αλλαγές </a:t>
            </a:r>
            <a:r>
              <a:rPr lang="en-US" sz="2800" dirty="0" smtClean="0"/>
              <a:t> </a:t>
            </a:r>
            <a:r>
              <a:rPr lang="el-GR" sz="2800" dirty="0" smtClean="0"/>
              <a:t>στον </a:t>
            </a:r>
            <a:r>
              <a:rPr lang="el-GR" sz="2800" dirty="0" smtClean="0"/>
              <a:t>οφθαλμό</a:t>
            </a:r>
            <a:r>
              <a:rPr lang="en-US" sz="2800" dirty="0" smtClean="0"/>
              <a:t>:</a:t>
            </a:r>
            <a:endParaRPr lang="el-GR" sz="2800" dirty="0" smtClean="0"/>
          </a:p>
          <a:p>
            <a:r>
              <a:rPr lang="el-GR" sz="2800" dirty="0" smtClean="0"/>
              <a:t>Ασύμμετρο </a:t>
            </a:r>
            <a:r>
              <a:rPr lang="el-GR" sz="2800" dirty="0" smtClean="0"/>
              <a:t>αστιγματισμό </a:t>
            </a:r>
          </a:p>
          <a:p>
            <a:r>
              <a:rPr lang="el-GR" sz="2800" dirty="0" smtClean="0"/>
              <a:t>Οπτική παραμόρφωση</a:t>
            </a:r>
          </a:p>
          <a:p>
            <a:endParaRPr lang="el-GR" sz="2800" dirty="0"/>
          </a:p>
          <a:p>
            <a:pPr marL="0" indent="0">
              <a:buNone/>
            </a:pPr>
            <a:r>
              <a:rPr lang="el-GR" sz="2800" dirty="0" smtClean="0"/>
              <a:t>Οι εφαρμοστές φακών επαφής  μπορεί να παίξουν σημαντικό ρόλο και να καθυστερήσουν ή και να εμποδίσουν τη </a:t>
            </a:r>
            <a:r>
              <a:rPr lang="el-GR" sz="2800" dirty="0" err="1" smtClean="0"/>
              <a:t>κερατοπλαστική</a:t>
            </a:r>
            <a:r>
              <a:rPr lang="el-GR" sz="2800" dirty="0" smtClean="0"/>
              <a:t>. </a:t>
            </a:r>
            <a:endParaRPr lang="en-US" sz="2800" dirty="0"/>
          </a:p>
        </p:txBody>
      </p:sp>
    </p:spTree>
    <p:extLst>
      <p:ext uri="{BB962C8B-B14F-4D97-AF65-F5344CB8AC3E}">
        <p14:creationId xmlns:p14="http://schemas.microsoft.com/office/powerpoint/2010/main" val="3717804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Διάκενο κορυφής εφαρμογή  </a:t>
            </a:r>
            <a:endParaRPr lang="en-US" dirty="0"/>
          </a:p>
        </p:txBody>
      </p:sp>
      <p:sp>
        <p:nvSpPr>
          <p:cNvPr id="3" name="Content Placeholder 2"/>
          <p:cNvSpPr>
            <a:spLocks noGrp="1"/>
          </p:cNvSpPr>
          <p:nvPr>
            <p:ph idx="1"/>
          </p:nvPr>
        </p:nvSpPr>
        <p:spPr/>
        <p:txBody>
          <a:bodyPr>
            <a:normAutofit/>
          </a:bodyPr>
          <a:lstStyle/>
          <a:p>
            <a:r>
              <a:rPr lang="el-GR" sz="2600" dirty="0" smtClean="0"/>
              <a:t>Δημιουργείται ορατό κενό στη κορυφή του κερατοειδή με το φακό να στηρίζεται στο παράκεντρο κερατοειδή</a:t>
            </a:r>
          </a:p>
          <a:p>
            <a:r>
              <a:rPr lang="el-GR" sz="2600" dirty="0" smtClean="0"/>
              <a:t>Αυτό επιτυγχάνεται  με την επιλογή ακτίνας  οπίσθιας οπτικής ζώνης που είναι πιο κυρτή από  την κεντρική καμπυλότητα</a:t>
            </a:r>
          </a:p>
          <a:p>
            <a:r>
              <a:rPr lang="el-GR" sz="2600" dirty="0" smtClean="0"/>
              <a:t>Η λογική πίσω από αυτή την εφαρμογή είναι να περιορίσουμε άμεσα </a:t>
            </a:r>
            <a:r>
              <a:rPr lang="el-GR" sz="2600" dirty="0" err="1" smtClean="0"/>
              <a:t>κερατοειδικό</a:t>
            </a:r>
            <a:r>
              <a:rPr lang="el-GR" sz="2600" dirty="0" smtClean="0"/>
              <a:t> επιθηλιακό τραύμα και  τη μακροπρόθεσμη </a:t>
            </a:r>
            <a:r>
              <a:rPr lang="el-GR" sz="2600" dirty="0" err="1" smtClean="0"/>
              <a:t>ουλοποίηση</a:t>
            </a:r>
            <a:endParaRPr lang="el-GR" sz="2600" dirty="0" smtClean="0"/>
          </a:p>
          <a:p>
            <a:pPr marL="0" indent="0">
              <a:buNone/>
            </a:pPr>
            <a:r>
              <a:rPr lang="el-GR" sz="2600" dirty="0" smtClean="0"/>
              <a:t>Προβλήματα </a:t>
            </a:r>
            <a:r>
              <a:rPr lang="el-GR" sz="2600" dirty="0" smtClean="0"/>
              <a:t>με αυτή την εφαρμογή είναι , μεταβατική </a:t>
            </a:r>
            <a:r>
              <a:rPr lang="el-GR" sz="2600" dirty="0" err="1" smtClean="0"/>
              <a:t>κερατοειδική</a:t>
            </a:r>
            <a:r>
              <a:rPr lang="el-GR" sz="2600" dirty="0" smtClean="0"/>
              <a:t> πίεση ,  περιφερική </a:t>
            </a:r>
            <a:r>
              <a:rPr lang="el-GR" sz="2600" dirty="0" err="1" smtClean="0"/>
              <a:t>κερατοειδική</a:t>
            </a:r>
            <a:r>
              <a:rPr lang="el-GR" sz="2600" dirty="0" smtClean="0"/>
              <a:t> αλλοίωση, φακός που ακινητοποιείται (</a:t>
            </a:r>
            <a:r>
              <a:rPr lang="en-US" sz="2600" dirty="0" smtClean="0"/>
              <a:t>lens binding)</a:t>
            </a:r>
            <a:endParaRPr lang="en-US" sz="2600" dirty="0"/>
          </a:p>
        </p:txBody>
      </p:sp>
    </p:spTree>
    <p:extLst>
      <p:ext uri="{BB962C8B-B14F-4D97-AF65-F5344CB8AC3E}">
        <p14:creationId xmlns:p14="http://schemas.microsoft.com/office/powerpoint/2010/main" val="42071034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Διάκενο κορυφής εφαρμογή </a:t>
            </a:r>
            <a:endParaRPr lang="en-US" sz="3600" dirty="0"/>
          </a:p>
        </p:txBody>
      </p:sp>
      <p:pic>
        <p:nvPicPr>
          <p:cNvPr id="4" name="Content Placeholder 3" descr="D:\IACLE ALL MODULES\IACLE MODULE 8\color pics\8L1\111.jpg"/>
          <p:cNvPicPr>
            <a:picLocks noGrp="1" noChangeAspect="1" noChangeArrowheads="1"/>
          </p:cNvPicPr>
          <p:nvPr>
            <p:ph idx="1"/>
          </p:nvPr>
        </p:nvPicPr>
        <p:blipFill>
          <a:blip r:embed="rId2" cstate="print"/>
          <a:stretch>
            <a:fillRect/>
          </a:stretch>
        </p:blipFill>
        <p:spPr bwMode="auto">
          <a:xfrm>
            <a:off x="1619250" y="1778794"/>
            <a:ext cx="5905500" cy="3876675"/>
          </a:xfrm>
          <a:prstGeom prst="rect">
            <a:avLst/>
          </a:prstGeom>
          <a:noFill/>
          <a:ln w="9525">
            <a:noFill/>
            <a:miter lim="800000"/>
            <a:headEnd/>
            <a:tailEnd/>
          </a:ln>
        </p:spPr>
      </p:pic>
    </p:spTree>
    <p:extLst>
      <p:ext uri="{BB962C8B-B14F-4D97-AF65-F5344CB8AC3E}">
        <p14:creationId xmlns:p14="http://schemas.microsoft.com/office/powerpoint/2010/main" val="2590995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Διάκενο κορυφής εφαρμογή </a:t>
            </a:r>
            <a:endParaRPr lang="en-US" sz="3600" dirty="0"/>
          </a:p>
        </p:txBody>
      </p:sp>
      <p:sp>
        <p:nvSpPr>
          <p:cNvPr id="3" name="Content Placeholder 2"/>
          <p:cNvSpPr>
            <a:spLocks noGrp="1"/>
          </p:cNvSpPr>
          <p:nvPr>
            <p:ph idx="1"/>
          </p:nvPr>
        </p:nvSpPr>
        <p:spPr/>
        <p:txBody>
          <a:bodyPr>
            <a:normAutofit/>
          </a:bodyPr>
          <a:lstStyle/>
          <a:p>
            <a:r>
              <a:rPr lang="el-GR" sz="2800" dirty="0" smtClean="0"/>
              <a:t>Μια τυποποιημένη  προσέγγιση στην εφαρμογή  ‘διάκενο κορυφής’ προτάθηκε από τα αποτελέσματα  της μελέτης του </a:t>
            </a:r>
            <a:r>
              <a:rPr lang="en-US" sz="2800" dirty="0" smtClean="0"/>
              <a:t> </a:t>
            </a:r>
            <a:r>
              <a:rPr lang="en-US" sz="2800" dirty="0" err="1" smtClean="0"/>
              <a:t>Colloborative</a:t>
            </a:r>
            <a:r>
              <a:rPr lang="en-US" sz="2800" dirty="0" smtClean="0"/>
              <a:t> Longitudinal Evaluation of </a:t>
            </a:r>
            <a:r>
              <a:rPr lang="en-US" sz="2800" dirty="0" err="1" smtClean="0"/>
              <a:t>Keratoconus</a:t>
            </a:r>
            <a:r>
              <a:rPr lang="en-US" sz="2800" dirty="0" smtClean="0"/>
              <a:t> (CLEK) </a:t>
            </a:r>
            <a:r>
              <a:rPr lang="el-GR" sz="2800" dirty="0" smtClean="0"/>
              <a:t> , ο τελικός στόχος της διαδικασίας είναι  η πιο επίπεδη B</a:t>
            </a:r>
            <a:r>
              <a:rPr lang="en-US" sz="2800" dirty="0" smtClean="0"/>
              <a:t>OZR </a:t>
            </a:r>
            <a:r>
              <a:rPr lang="el-GR" sz="2800" dirty="0" smtClean="0"/>
              <a:t>που δείχνει καθαρό </a:t>
            </a:r>
            <a:r>
              <a:rPr lang="el-GR" sz="2800" dirty="0" err="1" smtClean="0"/>
              <a:t>κερατοειδικο</a:t>
            </a:r>
            <a:r>
              <a:rPr lang="el-GR" sz="2800" dirty="0" smtClean="0"/>
              <a:t> διάκενο. </a:t>
            </a:r>
          </a:p>
          <a:p>
            <a:r>
              <a:rPr lang="el-GR" sz="2800" dirty="0" smtClean="0"/>
              <a:t> Για τη παραπάνω μελέτη, η επιλογή του διακένου κορυφής είναι προτιμότερη επιλογή για τον </a:t>
            </a:r>
            <a:r>
              <a:rPr lang="el-GR" sz="2800" dirty="0" err="1" smtClean="0"/>
              <a:t>κερατόκωνο</a:t>
            </a:r>
            <a:endParaRPr lang="en-US" sz="2800" dirty="0" smtClean="0"/>
          </a:p>
          <a:p>
            <a:r>
              <a:rPr lang="el-GR" sz="2800" dirty="0" smtClean="0"/>
              <a:t>Αυτή η εφαρμογή ίσως αυξάνει το ρίσκο της εξέλιξης στο πρώιμο </a:t>
            </a:r>
            <a:r>
              <a:rPr lang="el-GR" sz="2800" dirty="0" err="1" smtClean="0"/>
              <a:t>κερατόκωνο</a:t>
            </a:r>
            <a:r>
              <a:rPr lang="el-GR" sz="2800" dirty="0" smtClean="0"/>
              <a:t>  </a:t>
            </a:r>
          </a:p>
          <a:p>
            <a:endParaRPr lang="en-US" sz="2800" dirty="0"/>
          </a:p>
        </p:txBody>
      </p:sp>
    </p:spTree>
    <p:extLst>
      <p:ext uri="{BB962C8B-B14F-4D97-AF65-F5344CB8AC3E}">
        <p14:creationId xmlns:p14="http://schemas.microsoft.com/office/powerpoint/2010/main" val="2913556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dirty="0" smtClean="0"/>
              <a:t>Τριών σημείων επαφής εφαρμογή  </a:t>
            </a:r>
            <a:br>
              <a:rPr lang="el-GR" dirty="0" smtClean="0"/>
            </a:br>
            <a:endParaRPr lang="en-US" dirty="0"/>
          </a:p>
        </p:txBody>
      </p:sp>
      <p:sp>
        <p:nvSpPr>
          <p:cNvPr id="3" name="Content Placeholder 2"/>
          <p:cNvSpPr>
            <a:spLocks noGrp="1"/>
          </p:cNvSpPr>
          <p:nvPr>
            <p:ph idx="1"/>
          </p:nvPr>
        </p:nvSpPr>
        <p:spPr/>
        <p:txBody>
          <a:bodyPr>
            <a:normAutofit/>
          </a:bodyPr>
          <a:lstStyle/>
          <a:p>
            <a:r>
              <a:rPr lang="el-GR" sz="2800" dirty="0" smtClean="0"/>
              <a:t>Να υπάρχει ‘εμφανή’ επαφή με τη κορυφή του κερατοειδή με περισσότερη  πίεση του φακού να εφαρμόζεται  στον περιφερικό κερατοειδή</a:t>
            </a:r>
          </a:p>
          <a:p>
            <a:r>
              <a:rPr lang="el-GR" sz="2800" dirty="0" smtClean="0"/>
              <a:t>Αυτή είναι η πιο δημοφιλής  μέθοδος εφαρμογής μεταξύ των εφαρμοστών </a:t>
            </a:r>
          </a:p>
          <a:p>
            <a:r>
              <a:rPr lang="el-GR" sz="2800" dirty="0" smtClean="0"/>
              <a:t>Το μυστικό είναι ότι ο φακός επαφής δεν στηρίζεται πάνω στην κορυφή του κερατοειδή , και να προκαλεί  κάποια επιθηλιακή εκδορά</a:t>
            </a:r>
          </a:p>
          <a:p>
            <a:r>
              <a:rPr lang="el-GR" sz="2800" dirty="0" smtClean="0"/>
              <a:t>Τριών σημείων επαφής είναι μια συμβιβαστική λύση μεταξύ των άλλων τεχνικών εφαρμογής </a:t>
            </a:r>
          </a:p>
        </p:txBody>
      </p:sp>
    </p:spTree>
    <p:extLst>
      <p:ext uri="{BB962C8B-B14F-4D97-AF65-F5344CB8AC3E}">
        <p14:creationId xmlns:p14="http://schemas.microsoft.com/office/powerpoint/2010/main" val="3551889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Τριών σημείων επαφής </a:t>
            </a:r>
            <a:r>
              <a:rPr lang="el-GR" dirty="0" smtClean="0"/>
              <a:t>εφαρμογή</a:t>
            </a:r>
            <a:br>
              <a:rPr lang="el-GR" dirty="0" smtClean="0"/>
            </a:br>
            <a:r>
              <a:rPr lang="el-GR" dirty="0" smtClean="0"/>
              <a:t>Οβάλ </a:t>
            </a:r>
            <a:r>
              <a:rPr lang="el-GR" dirty="0" smtClean="0"/>
              <a:t>κώνος </a:t>
            </a:r>
            <a:endParaRPr lang="en-US" dirty="0"/>
          </a:p>
        </p:txBody>
      </p:sp>
      <p:pic>
        <p:nvPicPr>
          <p:cNvPr id="4" name="Content Placeholder 3" descr="D:\IACLE ALL MODULES\IACLE MODULE 8\color pics\8L1\113.jpg"/>
          <p:cNvPicPr>
            <a:picLocks noGrp="1" noChangeAspect="1" noChangeArrowheads="1"/>
          </p:cNvPicPr>
          <p:nvPr>
            <p:ph idx="1"/>
          </p:nvPr>
        </p:nvPicPr>
        <p:blipFill>
          <a:blip r:embed="rId3" cstate="print"/>
          <a:stretch>
            <a:fillRect/>
          </a:stretch>
        </p:blipFill>
        <p:spPr bwMode="auto">
          <a:xfrm>
            <a:off x="1619250" y="1778794"/>
            <a:ext cx="5905500" cy="3876675"/>
          </a:xfrm>
          <a:prstGeom prst="rect">
            <a:avLst/>
          </a:prstGeom>
          <a:noFill/>
          <a:ln w="9525">
            <a:noFill/>
            <a:miter lim="800000"/>
            <a:headEnd/>
            <a:tailEnd/>
          </a:ln>
        </p:spPr>
      </p:pic>
    </p:spTree>
    <p:extLst>
      <p:ext uri="{BB962C8B-B14F-4D97-AF65-F5344CB8AC3E}">
        <p14:creationId xmlns:p14="http://schemas.microsoft.com/office/powerpoint/2010/main" val="3394363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Τριών σημείων επαφής εφαρμογή</a:t>
            </a:r>
            <a:endParaRPr lang="en-US" sz="3600" dirty="0"/>
          </a:p>
        </p:txBody>
      </p:sp>
      <p:pic>
        <p:nvPicPr>
          <p:cNvPr id="4" name="Content Placeholder 3" descr="D:\IACLE ALL MODULES\IACLE MODULE 8\color pics\8L1\114.jpg"/>
          <p:cNvPicPr>
            <a:picLocks noGrp="1" noChangeAspect="1" noChangeArrowheads="1"/>
          </p:cNvPicPr>
          <p:nvPr>
            <p:ph idx="1"/>
          </p:nvPr>
        </p:nvPicPr>
        <p:blipFill>
          <a:blip r:embed="rId2" cstate="print"/>
          <a:stretch>
            <a:fillRect/>
          </a:stretch>
        </p:blipFill>
        <p:spPr bwMode="auto">
          <a:xfrm>
            <a:off x="1619250" y="1612106"/>
            <a:ext cx="5905500" cy="4210050"/>
          </a:xfrm>
          <a:prstGeom prst="rect">
            <a:avLst/>
          </a:prstGeom>
          <a:noFill/>
          <a:ln w="9525">
            <a:noFill/>
            <a:miter lim="800000"/>
            <a:headEnd/>
            <a:tailEnd/>
          </a:ln>
        </p:spPr>
      </p:pic>
    </p:spTree>
    <p:extLst>
      <p:ext uri="{BB962C8B-B14F-4D97-AF65-F5344CB8AC3E}">
        <p14:creationId xmlns:p14="http://schemas.microsoft.com/office/powerpoint/2010/main" val="793456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Σχεδιασμοί φακών </a:t>
            </a:r>
            <a:r>
              <a:rPr lang="el-GR" dirty="0" err="1" smtClean="0"/>
              <a:t>αεροδιαπερατών</a:t>
            </a:r>
            <a:r>
              <a:rPr lang="el-GR" dirty="0" smtClean="0"/>
              <a:t> φακών  </a:t>
            </a:r>
            <a:endParaRPr lang="en-US" dirty="0"/>
          </a:p>
        </p:txBody>
      </p:sp>
      <p:sp>
        <p:nvSpPr>
          <p:cNvPr id="3" name="Content Placeholder 2"/>
          <p:cNvSpPr>
            <a:spLocks noGrp="1"/>
          </p:cNvSpPr>
          <p:nvPr>
            <p:ph idx="1"/>
          </p:nvPr>
        </p:nvSpPr>
        <p:spPr/>
        <p:txBody>
          <a:bodyPr>
            <a:normAutofit/>
          </a:bodyPr>
          <a:lstStyle/>
          <a:p>
            <a:r>
              <a:rPr lang="el-GR" sz="2800" dirty="0" smtClean="0"/>
              <a:t>Να προσφέρουν πιο κυρτή από τη τυπική </a:t>
            </a:r>
            <a:r>
              <a:rPr lang="en-US" sz="2800" dirty="0" smtClean="0"/>
              <a:t>BOZR ( </a:t>
            </a:r>
            <a:r>
              <a:rPr lang="el-GR" sz="2800" dirty="0" smtClean="0"/>
              <a:t>λόγω της κωνικής φύσης του κεντρικού κερατοειδή) για να παραχθεί μια ελαφριά εμφανή επαφή και μια σειρά από περιφερικές καμπυλότητες με σταδιακά επίπεδες ακτίνες για να ανταποκρίνονται στο περιφερικό κερατοειδή  </a:t>
            </a:r>
          </a:p>
        </p:txBody>
      </p:sp>
    </p:spTree>
    <p:extLst>
      <p:ext uri="{BB962C8B-B14F-4D97-AF65-F5344CB8AC3E}">
        <p14:creationId xmlns:p14="http://schemas.microsoft.com/office/powerpoint/2010/main" val="34851605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Σχεδιασμοί φακών </a:t>
            </a:r>
            <a:endParaRPr lang="en-US" sz="3600" dirty="0"/>
          </a:p>
        </p:txBody>
      </p:sp>
      <p:sp>
        <p:nvSpPr>
          <p:cNvPr id="3" name="Content Placeholder 2"/>
          <p:cNvSpPr>
            <a:spLocks noGrp="1"/>
          </p:cNvSpPr>
          <p:nvPr>
            <p:ph idx="1"/>
          </p:nvPr>
        </p:nvSpPr>
        <p:spPr/>
        <p:txBody>
          <a:bodyPr>
            <a:normAutofit/>
          </a:bodyPr>
          <a:lstStyle/>
          <a:p>
            <a:r>
              <a:rPr lang="el-GR" sz="2800" dirty="0" smtClean="0"/>
              <a:t>Ένας </a:t>
            </a:r>
            <a:r>
              <a:rPr lang="el-GR" sz="2800" dirty="0" smtClean="0"/>
              <a:t>μεγαλύτερος βαθμός </a:t>
            </a:r>
            <a:r>
              <a:rPr lang="el-GR" sz="2800" dirty="0" err="1" smtClean="0"/>
              <a:t>επιπεδώσεως</a:t>
            </a:r>
            <a:r>
              <a:rPr lang="el-GR" sz="2800" dirty="0" smtClean="0"/>
              <a:t> δικαιολογείται στην περιφέρεια του φακού αντικατοπτρίζοντας τις σχετικά υψηλές τιμές εκκεντρότητας του κερατοειδούς [ενδεικτικό του σχετικά επίμηκες  (</a:t>
            </a:r>
            <a:r>
              <a:rPr lang="en-US" sz="2800" dirty="0" err="1" smtClean="0"/>
              <a:t>prolate</a:t>
            </a:r>
            <a:r>
              <a:rPr lang="en-US" sz="2800" dirty="0" smtClean="0"/>
              <a:t> ) </a:t>
            </a:r>
            <a:r>
              <a:rPr lang="el-GR" sz="2800" dirty="0" smtClean="0"/>
              <a:t>σχήματος του κερατοειδή</a:t>
            </a:r>
            <a:r>
              <a:rPr lang="el-GR" sz="2800" dirty="0" smtClean="0"/>
              <a:t>] που χαρακτηρίζουν </a:t>
            </a:r>
            <a:r>
              <a:rPr lang="el-GR" sz="2800" dirty="0" smtClean="0"/>
              <a:t>τον </a:t>
            </a:r>
            <a:r>
              <a:rPr lang="el-GR" sz="2800" dirty="0" err="1" smtClean="0"/>
              <a:t>κερατόκωνο</a:t>
            </a:r>
            <a:endParaRPr lang="el-GR" sz="2800" dirty="0" smtClean="0"/>
          </a:p>
          <a:p>
            <a:r>
              <a:rPr lang="el-GR" sz="2800" dirty="0" smtClean="0"/>
              <a:t>Εξαιτίας της κυρτής </a:t>
            </a:r>
            <a:r>
              <a:rPr lang="en-US" sz="2800" dirty="0" smtClean="0"/>
              <a:t>BOZR  </a:t>
            </a:r>
            <a:r>
              <a:rPr lang="el-GR" sz="2800" dirty="0" smtClean="0"/>
              <a:t>ο ρυθμός </a:t>
            </a:r>
            <a:r>
              <a:rPr lang="el-GR" sz="2800" dirty="0" err="1" smtClean="0"/>
              <a:t>επιπέδωσης</a:t>
            </a:r>
            <a:r>
              <a:rPr lang="el-GR" sz="2800" dirty="0" smtClean="0"/>
              <a:t> των περιφερικών καμπυλοτήτων λόγω του σχετικού φυσιολογικού περιφερικού κερατοειδή πρέπει να μεγαλύτερος από το συνηθισμένο για να επιτευχτεί ικανοποιητικό ακραίο διάκενο (0.08 έως 0.1 </a:t>
            </a:r>
            <a:r>
              <a:rPr lang="en-US" sz="2800" dirty="0" smtClean="0"/>
              <a:t>mm)</a:t>
            </a:r>
          </a:p>
          <a:p>
            <a:endParaRPr lang="en-US" sz="2800" dirty="0"/>
          </a:p>
        </p:txBody>
      </p:sp>
    </p:spTree>
    <p:extLst>
      <p:ext uri="{BB962C8B-B14F-4D97-AF65-F5344CB8AC3E}">
        <p14:creationId xmlns:p14="http://schemas.microsoft.com/office/powerpoint/2010/main" val="1668567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Πολυκαμπυλωτοί</a:t>
            </a:r>
            <a:r>
              <a:rPr lang="el-GR" sz="3600" dirty="0" smtClean="0"/>
              <a:t> φακοί</a:t>
            </a:r>
            <a:endParaRPr lang="en-US" sz="3600" dirty="0"/>
          </a:p>
        </p:txBody>
      </p:sp>
      <p:sp>
        <p:nvSpPr>
          <p:cNvPr id="3" name="Content Placeholder 2"/>
          <p:cNvSpPr>
            <a:spLocks noGrp="1"/>
          </p:cNvSpPr>
          <p:nvPr>
            <p:ph idx="1"/>
          </p:nvPr>
        </p:nvSpPr>
        <p:spPr/>
        <p:txBody>
          <a:bodyPr>
            <a:noAutofit/>
          </a:bodyPr>
          <a:lstStyle/>
          <a:p>
            <a:r>
              <a:rPr lang="el-GR" sz="2600" dirty="0" smtClean="0"/>
              <a:t>Ο πιο συνηθισμένος σχεδιασμός του </a:t>
            </a:r>
            <a:r>
              <a:rPr lang="el-GR" sz="2600" dirty="0" err="1" smtClean="0"/>
              <a:t>αεροδιαπερατού</a:t>
            </a:r>
            <a:r>
              <a:rPr lang="el-GR" sz="2600" dirty="0" smtClean="0"/>
              <a:t> φακού  είναι ο </a:t>
            </a:r>
            <a:r>
              <a:rPr lang="el-GR" sz="2600" dirty="0" err="1" smtClean="0"/>
              <a:t>πολυκαμπυλωτός</a:t>
            </a:r>
            <a:r>
              <a:rPr lang="el-GR" sz="2600" dirty="0" smtClean="0"/>
              <a:t>, </a:t>
            </a:r>
            <a:r>
              <a:rPr lang="el-GR" sz="2600" dirty="0" smtClean="0"/>
              <a:t>που αποτελείται από πολλαπλές σφαιρικές </a:t>
            </a:r>
            <a:r>
              <a:rPr lang="el-GR" sz="2600" dirty="0" smtClean="0"/>
              <a:t>ακτίνες, </a:t>
            </a:r>
            <a:r>
              <a:rPr lang="el-GR" sz="2600" dirty="0" smtClean="0"/>
              <a:t>που συγκεράζονται για να δώσουν το επιθυμητό περίγραμμα</a:t>
            </a:r>
          </a:p>
          <a:p>
            <a:r>
              <a:rPr lang="el-GR" sz="2600" dirty="0" smtClean="0"/>
              <a:t>Οι </a:t>
            </a:r>
            <a:r>
              <a:rPr lang="el-GR" sz="2600" dirty="0" err="1" smtClean="0"/>
              <a:t>πολυκαμπυλωτοί</a:t>
            </a:r>
            <a:r>
              <a:rPr lang="el-GR" sz="2600" dirty="0" smtClean="0"/>
              <a:t> φακοί έχουν το πλεονέκτημα των εύκολα μεταβαλλόμενων  παραμέτρων ( όπως </a:t>
            </a:r>
            <a:r>
              <a:rPr lang="en-US" sz="2600" dirty="0" smtClean="0"/>
              <a:t>BOZR, TD, BOZD, BPR, BPDs).</a:t>
            </a:r>
            <a:endParaRPr lang="el-GR" sz="2600" dirty="0" smtClean="0"/>
          </a:p>
          <a:p>
            <a:r>
              <a:rPr lang="el-GR" sz="2600" dirty="0" smtClean="0"/>
              <a:t>Αυτό είναι σημαντικό γιατί ο εφαρμοστής θα χρειαστεί να τροποποιήσει περισσότερο από μια </a:t>
            </a:r>
            <a:r>
              <a:rPr lang="el-GR" sz="2600" dirty="0" smtClean="0"/>
              <a:t>φορά, </a:t>
            </a:r>
            <a:r>
              <a:rPr lang="el-GR" sz="2600" dirty="0" smtClean="0"/>
              <a:t>μερικές ή και όλες τις παραμέτρους για να φτάσει σε μια τελική ιδανική συνταγή φακού επαφής </a:t>
            </a:r>
            <a:endParaRPr lang="en-US" sz="2600" dirty="0" smtClean="0"/>
          </a:p>
          <a:p>
            <a:r>
              <a:rPr lang="el-GR" sz="2600" dirty="0" smtClean="0"/>
              <a:t>Υπάρχουν διαγνωστικά σετ </a:t>
            </a:r>
            <a:r>
              <a:rPr lang="el-GR" sz="2600" dirty="0" err="1" smtClean="0"/>
              <a:t>κερατοκωνικων</a:t>
            </a:r>
            <a:r>
              <a:rPr lang="el-GR" sz="2600" dirty="0" smtClean="0"/>
              <a:t> φακών</a:t>
            </a:r>
            <a:endParaRPr lang="en-US" sz="2600" dirty="0"/>
          </a:p>
        </p:txBody>
      </p:sp>
    </p:spTree>
    <p:extLst>
      <p:ext uri="{BB962C8B-B14F-4D97-AF65-F5344CB8AC3E}">
        <p14:creationId xmlns:p14="http://schemas.microsoft.com/office/powerpoint/2010/main" val="60787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Πολυκαμπυλωτοί</a:t>
            </a:r>
            <a:r>
              <a:rPr lang="el-GR" sz="3600" dirty="0" smtClean="0"/>
              <a:t> φακοί</a:t>
            </a:r>
            <a:endParaRPr lang="en-US" sz="3600" dirty="0"/>
          </a:p>
        </p:txBody>
      </p:sp>
      <p:grpSp>
        <p:nvGrpSpPr>
          <p:cNvPr id="878" name="Group 5"/>
          <p:cNvGrpSpPr>
            <a:grpSpLocks noGrp="1"/>
          </p:cNvGrpSpPr>
          <p:nvPr/>
        </p:nvGrpSpPr>
        <p:grpSpPr bwMode="auto">
          <a:xfrm>
            <a:off x="3962400" y="1905000"/>
            <a:ext cx="4724400" cy="4221163"/>
            <a:chOff x="-2" y="-2"/>
            <a:chExt cx="2702" cy="4689"/>
          </a:xfrm>
        </p:grpSpPr>
        <p:grpSp>
          <p:nvGrpSpPr>
            <p:cNvPr id="879" name="Group 6"/>
            <p:cNvGrpSpPr>
              <a:grpSpLocks/>
            </p:cNvGrpSpPr>
            <p:nvPr/>
          </p:nvGrpSpPr>
          <p:grpSpPr bwMode="auto">
            <a:xfrm>
              <a:off x="0" y="0"/>
              <a:ext cx="2698" cy="4685"/>
              <a:chOff x="0" y="0"/>
              <a:chExt cx="2698" cy="4685"/>
            </a:xfrm>
          </p:grpSpPr>
          <p:grpSp>
            <p:nvGrpSpPr>
              <p:cNvPr id="881" name="Group 7"/>
              <p:cNvGrpSpPr>
                <a:grpSpLocks/>
              </p:cNvGrpSpPr>
              <p:nvPr/>
            </p:nvGrpSpPr>
            <p:grpSpPr bwMode="auto">
              <a:xfrm>
                <a:off x="0" y="0"/>
                <a:ext cx="601" cy="288"/>
                <a:chOff x="0" y="0"/>
                <a:chExt cx="601" cy="288"/>
              </a:xfrm>
            </p:grpSpPr>
            <p:sp>
              <p:nvSpPr>
                <p:cNvPr id="1311" name="Rectangle 8"/>
                <p:cNvSpPr>
                  <a:spLocks noChangeArrowheads="1"/>
                </p:cNvSpPr>
                <p:nvPr/>
              </p:nvSpPr>
              <p:spPr bwMode="auto">
                <a:xfrm>
                  <a:off x="0" y="0"/>
                  <a:ext cx="601" cy="288"/>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BOZR</a:t>
                  </a:r>
                  <a:endParaRPr lang="en-US" sz="2400">
                    <a:solidFill>
                      <a:prstClr val="black"/>
                    </a:solidFill>
                    <a:latin typeface="Times New Roman" pitchFamily="18" charset="0"/>
                  </a:endParaRPr>
                </a:p>
              </p:txBody>
            </p:sp>
            <p:sp>
              <p:nvSpPr>
                <p:cNvPr id="1312" name="Rectangle 9"/>
                <p:cNvSpPr>
                  <a:spLocks noChangeArrowheads="1"/>
                </p:cNvSpPr>
                <p:nvPr/>
              </p:nvSpPr>
              <p:spPr bwMode="auto">
                <a:xfrm>
                  <a:off x="0" y="0"/>
                  <a:ext cx="601" cy="288"/>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2" name="Group 10"/>
              <p:cNvGrpSpPr>
                <a:grpSpLocks/>
              </p:cNvGrpSpPr>
              <p:nvPr/>
            </p:nvGrpSpPr>
            <p:grpSpPr bwMode="auto">
              <a:xfrm>
                <a:off x="601" y="0"/>
                <a:ext cx="446" cy="288"/>
                <a:chOff x="601" y="0"/>
                <a:chExt cx="446" cy="288"/>
              </a:xfrm>
            </p:grpSpPr>
            <p:sp>
              <p:nvSpPr>
                <p:cNvPr id="1309" name="Rectangle 11"/>
                <p:cNvSpPr>
                  <a:spLocks noChangeArrowheads="1"/>
                </p:cNvSpPr>
                <p:nvPr/>
              </p:nvSpPr>
              <p:spPr bwMode="auto">
                <a:xfrm>
                  <a:off x="601" y="0"/>
                  <a:ext cx="446" cy="288"/>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BPR1</a:t>
                  </a:r>
                  <a:endParaRPr lang="en-US" sz="2400">
                    <a:solidFill>
                      <a:prstClr val="black"/>
                    </a:solidFill>
                    <a:latin typeface="Times New Roman" pitchFamily="18" charset="0"/>
                  </a:endParaRPr>
                </a:p>
              </p:txBody>
            </p:sp>
            <p:sp>
              <p:nvSpPr>
                <p:cNvPr id="1310" name="Rectangle 12"/>
                <p:cNvSpPr>
                  <a:spLocks noChangeArrowheads="1"/>
                </p:cNvSpPr>
                <p:nvPr/>
              </p:nvSpPr>
              <p:spPr bwMode="auto">
                <a:xfrm>
                  <a:off x="601" y="0"/>
                  <a:ext cx="446" cy="288"/>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3" name="Group 13"/>
              <p:cNvGrpSpPr>
                <a:grpSpLocks/>
              </p:cNvGrpSpPr>
              <p:nvPr/>
            </p:nvGrpSpPr>
            <p:grpSpPr bwMode="auto">
              <a:xfrm>
                <a:off x="1047" y="0"/>
                <a:ext cx="446" cy="288"/>
                <a:chOff x="1047" y="0"/>
                <a:chExt cx="446" cy="288"/>
              </a:xfrm>
            </p:grpSpPr>
            <p:sp>
              <p:nvSpPr>
                <p:cNvPr id="1307" name="Rectangle 14"/>
                <p:cNvSpPr>
                  <a:spLocks noChangeArrowheads="1"/>
                </p:cNvSpPr>
                <p:nvPr/>
              </p:nvSpPr>
              <p:spPr bwMode="auto">
                <a:xfrm>
                  <a:off x="1047" y="0"/>
                  <a:ext cx="446" cy="288"/>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BPR2</a:t>
                  </a:r>
                  <a:endParaRPr lang="en-US" sz="2400">
                    <a:solidFill>
                      <a:prstClr val="black"/>
                    </a:solidFill>
                    <a:latin typeface="Times New Roman" pitchFamily="18" charset="0"/>
                  </a:endParaRPr>
                </a:p>
              </p:txBody>
            </p:sp>
            <p:sp>
              <p:nvSpPr>
                <p:cNvPr id="1308" name="Rectangle 15"/>
                <p:cNvSpPr>
                  <a:spLocks noChangeArrowheads="1"/>
                </p:cNvSpPr>
                <p:nvPr/>
              </p:nvSpPr>
              <p:spPr bwMode="auto">
                <a:xfrm>
                  <a:off x="1047" y="0"/>
                  <a:ext cx="446" cy="288"/>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4" name="Group 16"/>
              <p:cNvGrpSpPr>
                <a:grpSpLocks/>
              </p:cNvGrpSpPr>
              <p:nvPr/>
            </p:nvGrpSpPr>
            <p:grpSpPr bwMode="auto">
              <a:xfrm>
                <a:off x="1493" y="0"/>
                <a:ext cx="446" cy="288"/>
                <a:chOff x="1493" y="0"/>
                <a:chExt cx="446" cy="288"/>
              </a:xfrm>
            </p:grpSpPr>
            <p:sp>
              <p:nvSpPr>
                <p:cNvPr id="1305" name="Rectangle 17"/>
                <p:cNvSpPr>
                  <a:spLocks noChangeArrowheads="1"/>
                </p:cNvSpPr>
                <p:nvPr/>
              </p:nvSpPr>
              <p:spPr bwMode="auto">
                <a:xfrm>
                  <a:off x="1493" y="0"/>
                  <a:ext cx="446" cy="288"/>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BPR3</a:t>
                  </a:r>
                  <a:endParaRPr lang="en-US" sz="2400">
                    <a:solidFill>
                      <a:prstClr val="black"/>
                    </a:solidFill>
                    <a:latin typeface="Times New Roman" pitchFamily="18" charset="0"/>
                  </a:endParaRPr>
                </a:p>
              </p:txBody>
            </p:sp>
            <p:sp>
              <p:nvSpPr>
                <p:cNvPr id="1306" name="Rectangle 18"/>
                <p:cNvSpPr>
                  <a:spLocks noChangeArrowheads="1"/>
                </p:cNvSpPr>
                <p:nvPr/>
              </p:nvSpPr>
              <p:spPr bwMode="auto">
                <a:xfrm>
                  <a:off x="1493" y="0"/>
                  <a:ext cx="446" cy="288"/>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5" name="Group 19"/>
              <p:cNvGrpSpPr>
                <a:grpSpLocks/>
              </p:cNvGrpSpPr>
              <p:nvPr/>
            </p:nvGrpSpPr>
            <p:grpSpPr bwMode="auto">
              <a:xfrm>
                <a:off x="1939" y="0"/>
                <a:ext cx="324" cy="288"/>
                <a:chOff x="1939" y="0"/>
                <a:chExt cx="324" cy="288"/>
              </a:xfrm>
            </p:grpSpPr>
            <p:sp>
              <p:nvSpPr>
                <p:cNvPr id="1303" name="Rectangle 20"/>
                <p:cNvSpPr>
                  <a:spLocks noChangeArrowheads="1"/>
                </p:cNvSpPr>
                <p:nvPr/>
              </p:nvSpPr>
              <p:spPr bwMode="auto">
                <a:xfrm>
                  <a:off x="1939" y="0"/>
                  <a:ext cx="324" cy="288"/>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TD</a:t>
                  </a:r>
                  <a:endParaRPr lang="en-US" sz="2400">
                    <a:solidFill>
                      <a:prstClr val="black"/>
                    </a:solidFill>
                    <a:latin typeface="Times New Roman" pitchFamily="18" charset="0"/>
                  </a:endParaRPr>
                </a:p>
              </p:txBody>
            </p:sp>
            <p:sp>
              <p:nvSpPr>
                <p:cNvPr id="1304" name="Rectangle 21"/>
                <p:cNvSpPr>
                  <a:spLocks noChangeArrowheads="1"/>
                </p:cNvSpPr>
                <p:nvPr/>
              </p:nvSpPr>
              <p:spPr bwMode="auto">
                <a:xfrm>
                  <a:off x="1939" y="0"/>
                  <a:ext cx="324" cy="288"/>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6" name="Group 22"/>
              <p:cNvGrpSpPr>
                <a:grpSpLocks/>
              </p:cNvGrpSpPr>
              <p:nvPr/>
            </p:nvGrpSpPr>
            <p:grpSpPr bwMode="auto">
              <a:xfrm>
                <a:off x="2263" y="0"/>
                <a:ext cx="435" cy="288"/>
                <a:chOff x="2263" y="0"/>
                <a:chExt cx="435" cy="288"/>
              </a:xfrm>
            </p:grpSpPr>
            <p:sp>
              <p:nvSpPr>
                <p:cNvPr id="1301" name="Rectangle 23"/>
                <p:cNvSpPr>
                  <a:spLocks noChangeArrowheads="1"/>
                </p:cNvSpPr>
                <p:nvPr/>
              </p:nvSpPr>
              <p:spPr bwMode="auto">
                <a:xfrm>
                  <a:off x="2263" y="0"/>
                  <a:ext cx="435" cy="288"/>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BVP</a:t>
                  </a:r>
                  <a:endParaRPr lang="en-US" sz="2400">
                    <a:solidFill>
                      <a:prstClr val="black"/>
                    </a:solidFill>
                    <a:latin typeface="Times New Roman" pitchFamily="18" charset="0"/>
                  </a:endParaRPr>
                </a:p>
              </p:txBody>
            </p:sp>
            <p:sp>
              <p:nvSpPr>
                <p:cNvPr id="1302" name="Rectangle 24"/>
                <p:cNvSpPr>
                  <a:spLocks noChangeArrowheads="1"/>
                </p:cNvSpPr>
                <p:nvPr/>
              </p:nvSpPr>
              <p:spPr bwMode="auto">
                <a:xfrm>
                  <a:off x="2263" y="0"/>
                  <a:ext cx="435" cy="288"/>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7" name="Group 25"/>
              <p:cNvGrpSpPr>
                <a:grpSpLocks/>
              </p:cNvGrpSpPr>
              <p:nvPr/>
            </p:nvGrpSpPr>
            <p:grpSpPr bwMode="auto">
              <a:xfrm>
                <a:off x="0" y="288"/>
                <a:ext cx="601" cy="173"/>
                <a:chOff x="0" y="288"/>
                <a:chExt cx="601" cy="173"/>
              </a:xfrm>
            </p:grpSpPr>
            <p:sp>
              <p:nvSpPr>
                <p:cNvPr id="1299" name="Rectangle 26"/>
                <p:cNvSpPr>
                  <a:spLocks noChangeArrowheads="1"/>
                </p:cNvSpPr>
                <p:nvPr/>
              </p:nvSpPr>
              <p:spPr bwMode="auto">
                <a:xfrm>
                  <a:off x="0" y="288"/>
                  <a:ext cx="601"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BOZD 5.60</a:t>
                  </a:r>
                  <a:endParaRPr lang="en-US" sz="2400">
                    <a:solidFill>
                      <a:prstClr val="black"/>
                    </a:solidFill>
                    <a:latin typeface="Times New Roman" pitchFamily="18" charset="0"/>
                  </a:endParaRPr>
                </a:p>
              </p:txBody>
            </p:sp>
            <p:sp>
              <p:nvSpPr>
                <p:cNvPr id="1300" name="Rectangle 27"/>
                <p:cNvSpPr>
                  <a:spLocks noChangeArrowheads="1"/>
                </p:cNvSpPr>
                <p:nvPr/>
              </p:nvSpPr>
              <p:spPr bwMode="auto">
                <a:xfrm>
                  <a:off x="0" y="288"/>
                  <a:ext cx="601"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8" name="Group 28"/>
              <p:cNvGrpSpPr>
                <a:grpSpLocks/>
              </p:cNvGrpSpPr>
              <p:nvPr/>
            </p:nvGrpSpPr>
            <p:grpSpPr bwMode="auto">
              <a:xfrm>
                <a:off x="601" y="288"/>
                <a:ext cx="446" cy="173"/>
                <a:chOff x="601" y="288"/>
                <a:chExt cx="446" cy="173"/>
              </a:xfrm>
            </p:grpSpPr>
            <p:sp>
              <p:nvSpPr>
                <p:cNvPr id="1297" name="Rectangle 29"/>
                <p:cNvSpPr>
                  <a:spLocks noChangeArrowheads="1"/>
                </p:cNvSpPr>
                <p:nvPr/>
              </p:nvSpPr>
              <p:spPr bwMode="auto">
                <a:xfrm>
                  <a:off x="601" y="288"/>
                  <a:ext cx="446"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0.5 mm</a:t>
                  </a:r>
                  <a:endParaRPr lang="en-US" sz="2400">
                    <a:solidFill>
                      <a:prstClr val="black"/>
                    </a:solidFill>
                    <a:latin typeface="Times New Roman" pitchFamily="18" charset="0"/>
                  </a:endParaRPr>
                </a:p>
              </p:txBody>
            </p:sp>
            <p:sp>
              <p:nvSpPr>
                <p:cNvPr id="1298" name="Rectangle 30"/>
                <p:cNvSpPr>
                  <a:spLocks noChangeArrowheads="1"/>
                </p:cNvSpPr>
                <p:nvPr/>
              </p:nvSpPr>
              <p:spPr bwMode="auto">
                <a:xfrm>
                  <a:off x="601" y="288"/>
                  <a:ext cx="446"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89" name="Group 31"/>
              <p:cNvGrpSpPr>
                <a:grpSpLocks/>
              </p:cNvGrpSpPr>
              <p:nvPr/>
            </p:nvGrpSpPr>
            <p:grpSpPr bwMode="auto">
              <a:xfrm>
                <a:off x="1047" y="288"/>
                <a:ext cx="446" cy="173"/>
                <a:chOff x="1047" y="288"/>
                <a:chExt cx="446" cy="173"/>
              </a:xfrm>
            </p:grpSpPr>
            <p:sp>
              <p:nvSpPr>
                <p:cNvPr id="1295" name="Rectangle 32"/>
                <p:cNvSpPr>
                  <a:spLocks noChangeArrowheads="1"/>
                </p:cNvSpPr>
                <p:nvPr/>
              </p:nvSpPr>
              <p:spPr bwMode="auto">
                <a:xfrm>
                  <a:off x="1047" y="288"/>
                  <a:ext cx="446"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0.4 mm</a:t>
                  </a:r>
                  <a:endParaRPr lang="en-US" sz="2400">
                    <a:solidFill>
                      <a:prstClr val="black"/>
                    </a:solidFill>
                    <a:latin typeface="Times New Roman" pitchFamily="18" charset="0"/>
                  </a:endParaRPr>
                </a:p>
              </p:txBody>
            </p:sp>
            <p:sp>
              <p:nvSpPr>
                <p:cNvPr id="1296" name="Rectangle 33"/>
                <p:cNvSpPr>
                  <a:spLocks noChangeArrowheads="1"/>
                </p:cNvSpPr>
                <p:nvPr/>
              </p:nvSpPr>
              <p:spPr bwMode="auto">
                <a:xfrm>
                  <a:off x="1047" y="288"/>
                  <a:ext cx="446"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0" name="Group 34"/>
              <p:cNvGrpSpPr>
                <a:grpSpLocks/>
              </p:cNvGrpSpPr>
              <p:nvPr/>
            </p:nvGrpSpPr>
            <p:grpSpPr bwMode="auto">
              <a:xfrm>
                <a:off x="1493" y="288"/>
                <a:ext cx="446" cy="173"/>
                <a:chOff x="1493" y="288"/>
                <a:chExt cx="446" cy="173"/>
              </a:xfrm>
            </p:grpSpPr>
            <p:sp>
              <p:nvSpPr>
                <p:cNvPr id="1293" name="Rectangle 35"/>
                <p:cNvSpPr>
                  <a:spLocks noChangeArrowheads="1"/>
                </p:cNvSpPr>
                <p:nvPr/>
              </p:nvSpPr>
              <p:spPr bwMode="auto">
                <a:xfrm>
                  <a:off x="1493" y="288"/>
                  <a:ext cx="446"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i="1">
                      <a:solidFill>
                        <a:prstClr val="black"/>
                      </a:solidFill>
                      <a:latin typeface="Calibri"/>
                      <a:cs typeface="Arial" pitchFamily="34" charset="0"/>
                    </a:rPr>
                    <a:t>0.3 mm</a:t>
                  </a:r>
                  <a:endParaRPr lang="en-US" sz="2400">
                    <a:solidFill>
                      <a:prstClr val="black"/>
                    </a:solidFill>
                    <a:latin typeface="Times New Roman" pitchFamily="18" charset="0"/>
                  </a:endParaRPr>
                </a:p>
              </p:txBody>
            </p:sp>
            <p:sp>
              <p:nvSpPr>
                <p:cNvPr id="1294" name="Rectangle 36"/>
                <p:cNvSpPr>
                  <a:spLocks noChangeArrowheads="1"/>
                </p:cNvSpPr>
                <p:nvPr/>
              </p:nvSpPr>
              <p:spPr bwMode="auto">
                <a:xfrm>
                  <a:off x="1493" y="288"/>
                  <a:ext cx="446"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1" name="Group 37"/>
              <p:cNvGrpSpPr>
                <a:grpSpLocks/>
              </p:cNvGrpSpPr>
              <p:nvPr/>
            </p:nvGrpSpPr>
            <p:grpSpPr bwMode="auto">
              <a:xfrm>
                <a:off x="1939" y="288"/>
                <a:ext cx="324" cy="382"/>
                <a:chOff x="1939" y="288"/>
                <a:chExt cx="324" cy="382"/>
              </a:xfrm>
            </p:grpSpPr>
            <p:sp>
              <p:nvSpPr>
                <p:cNvPr id="1291" name="Rectangle 38"/>
                <p:cNvSpPr>
                  <a:spLocks noChangeArrowheads="1" noTextEdit="1"/>
                </p:cNvSpPr>
                <p:nvPr/>
              </p:nvSpPr>
              <p:spPr bwMode="auto">
                <a:xfrm>
                  <a:off x="1939" y="288"/>
                  <a:ext cx="324" cy="382"/>
                </a:xfrm>
                <a:prstGeom prst="rect">
                  <a:avLst/>
                </a:prstGeom>
                <a:noFill/>
                <a:ln w="19050">
                  <a:solidFill>
                    <a:srgbClr val="FFFF00"/>
                  </a:solidFill>
                  <a:miter lim="800000"/>
                  <a:headEnd type="none" w="sm" len="sm"/>
                  <a:tailEnd type="none" w="sm" len="sm"/>
                </a:ln>
              </p:spPr>
              <p:txBody>
                <a:bodyPr anchor="ctr">
                  <a:spAutoFit/>
                </a:bodyPr>
                <a:lstStyle/>
                <a:p>
                  <a:pPr fontAlgn="auto">
                    <a:spcBef>
                      <a:spcPts val="0"/>
                    </a:spcBef>
                    <a:spcAft>
                      <a:spcPts val="0"/>
                    </a:spcAft>
                  </a:pPr>
                  <a:endParaRPr lang="en-US">
                    <a:solidFill>
                      <a:prstClr val="black"/>
                    </a:solidFill>
                    <a:latin typeface="Calibri"/>
                  </a:endParaRPr>
                </a:p>
              </p:txBody>
            </p:sp>
            <p:sp>
              <p:nvSpPr>
                <p:cNvPr id="1292" name="Rectangle 39"/>
                <p:cNvSpPr>
                  <a:spLocks noChangeArrowheads="1"/>
                </p:cNvSpPr>
                <p:nvPr/>
              </p:nvSpPr>
              <p:spPr bwMode="auto">
                <a:xfrm>
                  <a:off x="1939" y="288"/>
                  <a:ext cx="324"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2" name="Group 40"/>
              <p:cNvGrpSpPr>
                <a:grpSpLocks/>
              </p:cNvGrpSpPr>
              <p:nvPr/>
            </p:nvGrpSpPr>
            <p:grpSpPr bwMode="auto">
              <a:xfrm>
                <a:off x="2263" y="288"/>
                <a:ext cx="435" cy="382"/>
                <a:chOff x="2263" y="288"/>
                <a:chExt cx="435" cy="382"/>
              </a:xfrm>
            </p:grpSpPr>
            <p:sp>
              <p:nvSpPr>
                <p:cNvPr id="1289" name="Rectangle 41"/>
                <p:cNvSpPr>
                  <a:spLocks noChangeArrowheads="1" noTextEdit="1"/>
                </p:cNvSpPr>
                <p:nvPr/>
              </p:nvSpPr>
              <p:spPr bwMode="auto">
                <a:xfrm>
                  <a:off x="2263" y="288"/>
                  <a:ext cx="435" cy="382"/>
                </a:xfrm>
                <a:prstGeom prst="rect">
                  <a:avLst/>
                </a:prstGeom>
                <a:noFill/>
                <a:ln w="19050">
                  <a:solidFill>
                    <a:srgbClr val="FFFF00"/>
                  </a:solidFill>
                  <a:miter lim="800000"/>
                  <a:headEnd type="none" w="sm" len="sm"/>
                  <a:tailEnd type="none" w="sm" len="sm"/>
                </a:ln>
              </p:spPr>
              <p:txBody>
                <a:bodyPr anchor="ctr">
                  <a:spAutoFit/>
                </a:bodyPr>
                <a:lstStyle/>
                <a:p>
                  <a:pPr fontAlgn="auto">
                    <a:spcBef>
                      <a:spcPts val="0"/>
                    </a:spcBef>
                    <a:spcAft>
                      <a:spcPts val="0"/>
                    </a:spcAft>
                  </a:pPr>
                  <a:endParaRPr lang="en-US">
                    <a:solidFill>
                      <a:prstClr val="black"/>
                    </a:solidFill>
                    <a:latin typeface="Calibri"/>
                  </a:endParaRPr>
                </a:p>
              </p:txBody>
            </p:sp>
            <p:sp>
              <p:nvSpPr>
                <p:cNvPr id="1290" name="Rectangle 42"/>
                <p:cNvSpPr>
                  <a:spLocks noChangeArrowheads="1"/>
                </p:cNvSpPr>
                <p:nvPr/>
              </p:nvSpPr>
              <p:spPr bwMode="auto">
                <a:xfrm>
                  <a:off x="2263" y="28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3" name="Group 43"/>
              <p:cNvGrpSpPr>
                <a:grpSpLocks/>
              </p:cNvGrpSpPr>
              <p:nvPr/>
            </p:nvGrpSpPr>
            <p:grpSpPr bwMode="auto">
              <a:xfrm>
                <a:off x="0" y="461"/>
                <a:ext cx="601" cy="192"/>
                <a:chOff x="0" y="461"/>
                <a:chExt cx="601" cy="192"/>
              </a:xfrm>
            </p:grpSpPr>
            <p:sp>
              <p:nvSpPr>
                <p:cNvPr id="1287" name="Rectangle 44"/>
                <p:cNvSpPr>
                  <a:spLocks noChangeArrowheads="1"/>
                </p:cNvSpPr>
                <p:nvPr/>
              </p:nvSpPr>
              <p:spPr bwMode="auto">
                <a:xfrm>
                  <a:off x="0" y="461"/>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5.20</a:t>
                  </a:r>
                  <a:endParaRPr lang="en-US" sz="2400">
                    <a:solidFill>
                      <a:prstClr val="black"/>
                    </a:solidFill>
                    <a:latin typeface="Times New Roman" pitchFamily="18" charset="0"/>
                  </a:endParaRPr>
                </a:p>
              </p:txBody>
            </p:sp>
            <p:sp>
              <p:nvSpPr>
                <p:cNvPr id="1288" name="Rectangle 45"/>
                <p:cNvSpPr>
                  <a:spLocks noChangeArrowheads="1"/>
                </p:cNvSpPr>
                <p:nvPr/>
              </p:nvSpPr>
              <p:spPr bwMode="auto">
                <a:xfrm>
                  <a:off x="0" y="461"/>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4" name="Group 46"/>
              <p:cNvGrpSpPr>
                <a:grpSpLocks/>
              </p:cNvGrpSpPr>
              <p:nvPr/>
            </p:nvGrpSpPr>
            <p:grpSpPr bwMode="auto">
              <a:xfrm>
                <a:off x="601" y="461"/>
                <a:ext cx="446" cy="192"/>
                <a:chOff x="601" y="461"/>
                <a:chExt cx="446" cy="192"/>
              </a:xfrm>
            </p:grpSpPr>
            <p:sp>
              <p:nvSpPr>
                <p:cNvPr id="1285" name="Rectangle 47"/>
                <p:cNvSpPr>
                  <a:spLocks noChangeArrowheads="1"/>
                </p:cNvSpPr>
                <p:nvPr/>
              </p:nvSpPr>
              <p:spPr bwMode="auto">
                <a:xfrm>
                  <a:off x="601" y="46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6.50</a:t>
                  </a:r>
                  <a:endParaRPr lang="en-US" sz="2400">
                    <a:solidFill>
                      <a:prstClr val="black"/>
                    </a:solidFill>
                    <a:latin typeface="Times New Roman" pitchFamily="18" charset="0"/>
                  </a:endParaRPr>
                </a:p>
              </p:txBody>
            </p:sp>
            <p:sp>
              <p:nvSpPr>
                <p:cNvPr id="1286" name="Rectangle 48"/>
                <p:cNvSpPr>
                  <a:spLocks noChangeArrowheads="1"/>
                </p:cNvSpPr>
                <p:nvPr/>
              </p:nvSpPr>
              <p:spPr bwMode="auto">
                <a:xfrm>
                  <a:off x="601" y="46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5" name="Group 49"/>
              <p:cNvGrpSpPr>
                <a:grpSpLocks/>
              </p:cNvGrpSpPr>
              <p:nvPr/>
            </p:nvGrpSpPr>
            <p:grpSpPr bwMode="auto">
              <a:xfrm>
                <a:off x="1047" y="461"/>
                <a:ext cx="446" cy="192"/>
                <a:chOff x="1047" y="461"/>
                <a:chExt cx="446" cy="192"/>
              </a:xfrm>
            </p:grpSpPr>
            <p:sp>
              <p:nvSpPr>
                <p:cNvPr id="1283" name="Rectangle 50"/>
                <p:cNvSpPr>
                  <a:spLocks noChangeArrowheads="1"/>
                </p:cNvSpPr>
                <p:nvPr/>
              </p:nvSpPr>
              <p:spPr bwMode="auto">
                <a:xfrm>
                  <a:off x="1047" y="46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84" name="Rectangle 51"/>
                <p:cNvSpPr>
                  <a:spLocks noChangeArrowheads="1"/>
                </p:cNvSpPr>
                <p:nvPr/>
              </p:nvSpPr>
              <p:spPr bwMode="auto">
                <a:xfrm>
                  <a:off x="1047" y="46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6" name="Group 52"/>
              <p:cNvGrpSpPr>
                <a:grpSpLocks/>
              </p:cNvGrpSpPr>
              <p:nvPr/>
            </p:nvGrpSpPr>
            <p:grpSpPr bwMode="auto">
              <a:xfrm>
                <a:off x="1493" y="461"/>
                <a:ext cx="446" cy="192"/>
                <a:chOff x="1493" y="461"/>
                <a:chExt cx="446" cy="192"/>
              </a:xfrm>
            </p:grpSpPr>
            <p:sp>
              <p:nvSpPr>
                <p:cNvPr id="1281" name="Rectangle 53"/>
                <p:cNvSpPr>
                  <a:spLocks noChangeArrowheads="1"/>
                </p:cNvSpPr>
                <p:nvPr/>
              </p:nvSpPr>
              <p:spPr bwMode="auto">
                <a:xfrm>
                  <a:off x="1493" y="46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82" name="Rectangle 54"/>
                <p:cNvSpPr>
                  <a:spLocks noChangeArrowheads="1"/>
                </p:cNvSpPr>
                <p:nvPr/>
              </p:nvSpPr>
              <p:spPr bwMode="auto">
                <a:xfrm>
                  <a:off x="1493" y="46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7" name="Group 55"/>
              <p:cNvGrpSpPr>
                <a:grpSpLocks/>
              </p:cNvGrpSpPr>
              <p:nvPr/>
            </p:nvGrpSpPr>
            <p:grpSpPr bwMode="auto">
              <a:xfrm>
                <a:off x="1939" y="461"/>
                <a:ext cx="324" cy="192"/>
                <a:chOff x="1939" y="461"/>
                <a:chExt cx="324" cy="192"/>
              </a:xfrm>
            </p:grpSpPr>
            <p:sp>
              <p:nvSpPr>
                <p:cNvPr id="1279" name="Rectangle 56"/>
                <p:cNvSpPr>
                  <a:spLocks noChangeArrowheads="1"/>
                </p:cNvSpPr>
                <p:nvPr/>
              </p:nvSpPr>
              <p:spPr bwMode="auto">
                <a:xfrm>
                  <a:off x="1939" y="461"/>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80" name="Rectangle 57"/>
                <p:cNvSpPr>
                  <a:spLocks noChangeArrowheads="1"/>
                </p:cNvSpPr>
                <p:nvPr/>
              </p:nvSpPr>
              <p:spPr bwMode="auto">
                <a:xfrm>
                  <a:off x="1939" y="461"/>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8" name="Group 58"/>
              <p:cNvGrpSpPr>
                <a:grpSpLocks/>
              </p:cNvGrpSpPr>
              <p:nvPr/>
            </p:nvGrpSpPr>
            <p:grpSpPr bwMode="auto">
              <a:xfrm>
                <a:off x="2263" y="461"/>
                <a:ext cx="435" cy="192"/>
                <a:chOff x="2263" y="461"/>
                <a:chExt cx="435" cy="192"/>
              </a:xfrm>
            </p:grpSpPr>
            <p:sp>
              <p:nvSpPr>
                <p:cNvPr id="1277" name="Rectangle 59"/>
                <p:cNvSpPr>
                  <a:spLocks noChangeArrowheads="1"/>
                </p:cNvSpPr>
                <p:nvPr/>
              </p:nvSpPr>
              <p:spPr bwMode="auto">
                <a:xfrm>
                  <a:off x="2263" y="461"/>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Calibri"/>
                      <a:cs typeface="Arial" pitchFamily="34" charset="0"/>
                    </a:rPr>
                    <a:t>-18.00</a:t>
                  </a:r>
                  <a:endParaRPr lang="en-US" sz="2400">
                    <a:solidFill>
                      <a:prstClr val="black"/>
                    </a:solidFill>
                    <a:latin typeface="Times New Roman" pitchFamily="18" charset="0"/>
                  </a:endParaRPr>
                </a:p>
              </p:txBody>
            </p:sp>
            <p:sp>
              <p:nvSpPr>
                <p:cNvPr id="1278" name="Rectangle 60"/>
                <p:cNvSpPr>
                  <a:spLocks noChangeArrowheads="1"/>
                </p:cNvSpPr>
                <p:nvPr/>
              </p:nvSpPr>
              <p:spPr bwMode="auto">
                <a:xfrm>
                  <a:off x="2263" y="461"/>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899" name="Group 61"/>
              <p:cNvGrpSpPr>
                <a:grpSpLocks/>
              </p:cNvGrpSpPr>
              <p:nvPr/>
            </p:nvGrpSpPr>
            <p:grpSpPr bwMode="auto">
              <a:xfrm>
                <a:off x="0" y="653"/>
                <a:ext cx="601" cy="192"/>
                <a:chOff x="0" y="653"/>
                <a:chExt cx="601" cy="192"/>
              </a:xfrm>
            </p:grpSpPr>
            <p:sp>
              <p:nvSpPr>
                <p:cNvPr id="1275" name="Rectangle 62"/>
                <p:cNvSpPr>
                  <a:spLocks noChangeArrowheads="1"/>
                </p:cNvSpPr>
                <p:nvPr/>
              </p:nvSpPr>
              <p:spPr bwMode="auto">
                <a:xfrm>
                  <a:off x="0" y="653"/>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5.30</a:t>
                  </a:r>
                  <a:endParaRPr lang="en-US" sz="2400">
                    <a:solidFill>
                      <a:prstClr val="black"/>
                    </a:solidFill>
                    <a:latin typeface="Times New Roman" pitchFamily="18" charset="0"/>
                  </a:endParaRPr>
                </a:p>
              </p:txBody>
            </p:sp>
            <p:sp>
              <p:nvSpPr>
                <p:cNvPr id="1276" name="Rectangle 63"/>
                <p:cNvSpPr>
                  <a:spLocks noChangeArrowheads="1"/>
                </p:cNvSpPr>
                <p:nvPr/>
              </p:nvSpPr>
              <p:spPr bwMode="auto">
                <a:xfrm>
                  <a:off x="0" y="653"/>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0" name="Group 64"/>
              <p:cNvGrpSpPr>
                <a:grpSpLocks/>
              </p:cNvGrpSpPr>
              <p:nvPr/>
            </p:nvGrpSpPr>
            <p:grpSpPr bwMode="auto">
              <a:xfrm>
                <a:off x="601" y="653"/>
                <a:ext cx="446" cy="192"/>
                <a:chOff x="601" y="653"/>
                <a:chExt cx="446" cy="192"/>
              </a:xfrm>
            </p:grpSpPr>
            <p:sp>
              <p:nvSpPr>
                <p:cNvPr id="1273" name="Rectangle 65"/>
                <p:cNvSpPr>
                  <a:spLocks noChangeArrowheads="1"/>
                </p:cNvSpPr>
                <p:nvPr/>
              </p:nvSpPr>
              <p:spPr bwMode="auto">
                <a:xfrm>
                  <a:off x="601" y="65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6.60</a:t>
                  </a:r>
                  <a:endParaRPr lang="en-US" sz="2400">
                    <a:solidFill>
                      <a:prstClr val="black"/>
                    </a:solidFill>
                    <a:latin typeface="Times New Roman" pitchFamily="18" charset="0"/>
                  </a:endParaRPr>
                </a:p>
              </p:txBody>
            </p:sp>
            <p:sp>
              <p:nvSpPr>
                <p:cNvPr id="1274" name="Rectangle 66"/>
                <p:cNvSpPr>
                  <a:spLocks noChangeArrowheads="1"/>
                </p:cNvSpPr>
                <p:nvPr/>
              </p:nvSpPr>
              <p:spPr bwMode="auto">
                <a:xfrm>
                  <a:off x="601" y="65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1" name="Group 67"/>
              <p:cNvGrpSpPr>
                <a:grpSpLocks/>
              </p:cNvGrpSpPr>
              <p:nvPr/>
            </p:nvGrpSpPr>
            <p:grpSpPr bwMode="auto">
              <a:xfrm>
                <a:off x="1047" y="653"/>
                <a:ext cx="446" cy="192"/>
                <a:chOff x="1047" y="653"/>
                <a:chExt cx="446" cy="192"/>
              </a:xfrm>
            </p:grpSpPr>
            <p:sp>
              <p:nvSpPr>
                <p:cNvPr id="1271" name="Rectangle 68"/>
                <p:cNvSpPr>
                  <a:spLocks noChangeArrowheads="1"/>
                </p:cNvSpPr>
                <p:nvPr/>
              </p:nvSpPr>
              <p:spPr bwMode="auto">
                <a:xfrm>
                  <a:off x="1047" y="65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72" name="Rectangle 69"/>
                <p:cNvSpPr>
                  <a:spLocks noChangeArrowheads="1"/>
                </p:cNvSpPr>
                <p:nvPr/>
              </p:nvSpPr>
              <p:spPr bwMode="auto">
                <a:xfrm>
                  <a:off x="1047" y="65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2" name="Group 70"/>
              <p:cNvGrpSpPr>
                <a:grpSpLocks/>
              </p:cNvGrpSpPr>
              <p:nvPr/>
            </p:nvGrpSpPr>
            <p:grpSpPr bwMode="auto">
              <a:xfrm>
                <a:off x="1493" y="653"/>
                <a:ext cx="446" cy="192"/>
                <a:chOff x="1493" y="653"/>
                <a:chExt cx="446" cy="192"/>
              </a:xfrm>
            </p:grpSpPr>
            <p:sp>
              <p:nvSpPr>
                <p:cNvPr id="1269" name="Rectangle 71"/>
                <p:cNvSpPr>
                  <a:spLocks noChangeArrowheads="1"/>
                </p:cNvSpPr>
                <p:nvPr/>
              </p:nvSpPr>
              <p:spPr bwMode="auto">
                <a:xfrm>
                  <a:off x="1493" y="65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70" name="Rectangle 72"/>
                <p:cNvSpPr>
                  <a:spLocks noChangeArrowheads="1"/>
                </p:cNvSpPr>
                <p:nvPr/>
              </p:nvSpPr>
              <p:spPr bwMode="auto">
                <a:xfrm>
                  <a:off x="1493" y="65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3" name="Group 73"/>
              <p:cNvGrpSpPr>
                <a:grpSpLocks/>
              </p:cNvGrpSpPr>
              <p:nvPr/>
            </p:nvGrpSpPr>
            <p:grpSpPr bwMode="auto">
              <a:xfrm>
                <a:off x="1939" y="653"/>
                <a:ext cx="324" cy="192"/>
                <a:chOff x="1939" y="653"/>
                <a:chExt cx="324" cy="192"/>
              </a:xfrm>
            </p:grpSpPr>
            <p:sp>
              <p:nvSpPr>
                <p:cNvPr id="1267" name="Rectangle 74"/>
                <p:cNvSpPr>
                  <a:spLocks noChangeArrowheads="1"/>
                </p:cNvSpPr>
                <p:nvPr/>
              </p:nvSpPr>
              <p:spPr bwMode="auto">
                <a:xfrm>
                  <a:off x="1939" y="653"/>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68" name="Rectangle 75"/>
                <p:cNvSpPr>
                  <a:spLocks noChangeArrowheads="1"/>
                </p:cNvSpPr>
                <p:nvPr/>
              </p:nvSpPr>
              <p:spPr bwMode="auto">
                <a:xfrm>
                  <a:off x="1939" y="653"/>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4" name="Group 76"/>
              <p:cNvGrpSpPr>
                <a:grpSpLocks/>
              </p:cNvGrpSpPr>
              <p:nvPr/>
            </p:nvGrpSpPr>
            <p:grpSpPr bwMode="auto">
              <a:xfrm>
                <a:off x="2263" y="653"/>
                <a:ext cx="435" cy="192"/>
                <a:chOff x="2263" y="653"/>
                <a:chExt cx="435" cy="192"/>
              </a:xfrm>
            </p:grpSpPr>
            <p:sp>
              <p:nvSpPr>
                <p:cNvPr id="1265" name="Rectangle 77"/>
                <p:cNvSpPr>
                  <a:spLocks noChangeArrowheads="1"/>
                </p:cNvSpPr>
                <p:nvPr/>
              </p:nvSpPr>
              <p:spPr bwMode="auto">
                <a:xfrm>
                  <a:off x="2263" y="653"/>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Calibri"/>
                      <a:cs typeface="Arial" pitchFamily="34" charset="0"/>
                    </a:rPr>
                    <a:t>-16.50</a:t>
                  </a:r>
                  <a:endParaRPr lang="en-US" sz="2400">
                    <a:solidFill>
                      <a:prstClr val="black"/>
                    </a:solidFill>
                    <a:latin typeface="Times New Roman" pitchFamily="18" charset="0"/>
                  </a:endParaRPr>
                </a:p>
              </p:txBody>
            </p:sp>
            <p:sp>
              <p:nvSpPr>
                <p:cNvPr id="1266" name="Rectangle 78"/>
                <p:cNvSpPr>
                  <a:spLocks noChangeArrowheads="1"/>
                </p:cNvSpPr>
                <p:nvPr/>
              </p:nvSpPr>
              <p:spPr bwMode="auto">
                <a:xfrm>
                  <a:off x="2263" y="653"/>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5" name="Group 79"/>
              <p:cNvGrpSpPr>
                <a:grpSpLocks/>
              </p:cNvGrpSpPr>
              <p:nvPr/>
            </p:nvGrpSpPr>
            <p:grpSpPr bwMode="auto">
              <a:xfrm>
                <a:off x="0" y="845"/>
                <a:ext cx="601" cy="192"/>
                <a:chOff x="0" y="845"/>
                <a:chExt cx="601" cy="192"/>
              </a:xfrm>
            </p:grpSpPr>
            <p:sp>
              <p:nvSpPr>
                <p:cNvPr id="1263" name="Rectangle 80"/>
                <p:cNvSpPr>
                  <a:spLocks noChangeArrowheads="1"/>
                </p:cNvSpPr>
                <p:nvPr/>
              </p:nvSpPr>
              <p:spPr bwMode="auto">
                <a:xfrm>
                  <a:off x="0" y="845"/>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5.40</a:t>
                  </a:r>
                  <a:endParaRPr lang="en-US" sz="2400">
                    <a:solidFill>
                      <a:prstClr val="black"/>
                    </a:solidFill>
                    <a:latin typeface="Times New Roman" pitchFamily="18" charset="0"/>
                  </a:endParaRPr>
                </a:p>
              </p:txBody>
            </p:sp>
            <p:sp>
              <p:nvSpPr>
                <p:cNvPr id="1264" name="Rectangle 81"/>
                <p:cNvSpPr>
                  <a:spLocks noChangeArrowheads="1"/>
                </p:cNvSpPr>
                <p:nvPr/>
              </p:nvSpPr>
              <p:spPr bwMode="auto">
                <a:xfrm>
                  <a:off x="0" y="845"/>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6" name="Group 82"/>
              <p:cNvGrpSpPr>
                <a:grpSpLocks/>
              </p:cNvGrpSpPr>
              <p:nvPr/>
            </p:nvGrpSpPr>
            <p:grpSpPr bwMode="auto">
              <a:xfrm>
                <a:off x="601" y="845"/>
                <a:ext cx="446" cy="192"/>
                <a:chOff x="601" y="845"/>
                <a:chExt cx="446" cy="192"/>
              </a:xfrm>
            </p:grpSpPr>
            <p:sp>
              <p:nvSpPr>
                <p:cNvPr id="1261" name="Rectangle 83"/>
                <p:cNvSpPr>
                  <a:spLocks noChangeArrowheads="1"/>
                </p:cNvSpPr>
                <p:nvPr/>
              </p:nvSpPr>
              <p:spPr bwMode="auto">
                <a:xfrm>
                  <a:off x="601" y="84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6.70</a:t>
                  </a:r>
                  <a:endParaRPr lang="en-US" sz="2400">
                    <a:solidFill>
                      <a:prstClr val="black"/>
                    </a:solidFill>
                    <a:latin typeface="Times New Roman" pitchFamily="18" charset="0"/>
                  </a:endParaRPr>
                </a:p>
              </p:txBody>
            </p:sp>
            <p:sp>
              <p:nvSpPr>
                <p:cNvPr id="1262" name="Rectangle 84"/>
                <p:cNvSpPr>
                  <a:spLocks noChangeArrowheads="1"/>
                </p:cNvSpPr>
                <p:nvPr/>
              </p:nvSpPr>
              <p:spPr bwMode="auto">
                <a:xfrm>
                  <a:off x="601" y="84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7" name="Group 85"/>
              <p:cNvGrpSpPr>
                <a:grpSpLocks/>
              </p:cNvGrpSpPr>
              <p:nvPr/>
            </p:nvGrpSpPr>
            <p:grpSpPr bwMode="auto">
              <a:xfrm>
                <a:off x="1047" y="845"/>
                <a:ext cx="446" cy="192"/>
                <a:chOff x="1047" y="845"/>
                <a:chExt cx="446" cy="192"/>
              </a:xfrm>
            </p:grpSpPr>
            <p:sp>
              <p:nvSpPr>
                <p:cNvPr id="1259" name="Rectangle 86"/>
                <p:cNvSpPr>
                  <a:spLocks noChangeArrowheads="1"/>
                </p:cNvSpPr>
                <p:nvPr/>
              </p:nvSpPr>
              <p:spPr bwMode="auto">
                <a:xfrm>
                  <a:off x="1047" y="84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60" name="Rectangle 87"/>
                <p:cNvSpPr>
                  <a:spLocks noChangeArrowheads="1"/>
                </p:cNvSpPr>
                <p:nvPr/>
              </p:nvSpPr>
              <p:spPr bwMode="auto">
                <a:xfrm>
                  <a:off x="1047" y="84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8" name="Group 88"/>
              <p:cNvGrpSpPr>
                <a:grpSpLocks/>
              </p:cNvGrpSpPr>
              <p:nvPr/>
            </p:nvGrpSpPr>
            <p:grpSpPr bwMode="auto">
              <a:xfrm>
                <a:off x="1493" y="845"/>
                <a:ext cx="446" cy="192"/>
                <a:chOff x="1493" y="845"/>
                <a:chExt cx="446" cy="192"/>
              </a:xfrm>
            </p:grpSpPr>
            <p:sp>
              <p:nvSpPr>
                <p:cNvPr id="1257" name="Rectangle 89"/>
                <p:cNvSpPr>
                  <a:spLocks noChangeArrowheads="1"/>
                </p:cNvSpPr>
                <p:nvPr/>
              </p:nvSpPr>
              <p:spPr bwMode="auto">
                <a:xfrm>
                  <a:off x="1493" y="84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58" name="Rectangle 90"/>
                <p:cNvSpPr>
                  <a:spLocks noChangeArrowheads="1"/>
                </p:cNvSpPr>
                <p:nvPr/>
              </p:nvSpPr>
              <p:spPr bwMode="auto">
                <a:xfrm>
                  <a:off x="1493" y="84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09" name="Group 91"/>
              <p:cNvGrpSpPr>
                <a:grpSpLocks/>
              </p:cNvGrpSpPr>
              <p:nvPr/>
            </p:nvGrpSpPr>
            <p:grpSpPr bwMode="auto">
              <a:xfrm>
                <a:off x="1939" y="845"/>
                <a:ext cx="324" cy="192"/>
                <a:chOff x="1939" y="845"/>
                <a:chExt cx="324" cy="192"/>
              </a:xfrm>
            </p:grpSpPr>
            <p:sp>
              <p:nvSpPr>
                <p:cNvPr id="1255" name="Rectangle 92"/>
                <p:cNvSpPr>
                  <a:spLocks noChangeArrowheads="1"/>
                </p:cNvSpPr>
                <p:nvPr/>
              </p:nvSpPr>
              <p:spPr bwMode="auto">
                <a:xfrm>
                  <a:off x="1939" y="845"/>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56" name="Rectangle 93"/>
                <p:cNvSpPr>
                  <a:spLocks noChangeArrowheads="1"/>
                </p:cNvSpPr>
                <p:nvPr/>
              </p:nvSpPr>
              <p:spPr bwMode="auto">
                <a:xfrm>
                  <a:off x="1939" y="845"/>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0" name="Group 94"/>
              <p:cNvGrpSpPr>
                <a:grpSpLocks/>
              </p:cNvGrpSpPr>
              <p:nvPr/>
            </p:nvGrpSpPr>
            <p:grpSpPr bwMode="auto">
              <a:xfrm>
                <a:off x="2263" y="845"/>
                <a:ext cx="435" cy="192"/>
                <a:chOff x="2263" y="845"/>
                <a:chExt cx="435" cy="192"/>
              </a:xfrm>
            </p:grpSpPr>
            <p:sp>
              <p:nvSpPr>
                <p:cNvPr id="1253" name="Rectangle 95"/>
                <p:cNvSpPr>
                  <a:spLocks noChangeArrowheads="1"/>
                </p:cNvSpPr>
                <p:nvPr/>
              </p:nvSpPr>
              <p:spPr bwMode="auto">
                <a:xfrm>
                  <a:off x="2263" y="845"/>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Calibri"/>
                      <a:cs typeface="Arial" pitchFamily="34" charset="0"/>
                    </a:rPr>
                    <a:t>-16.50</a:t>
                  </a:r>
                  <a:endParaRPr lang="en-US" sz="2400">
                    <a:solidFill>
                      <a:prstClr val="black"/>
                    </a:solidFill>
                    <a:latin typeface="Times New Roman" pitchFamily="18" charset="0"/>
                  </a:endParaRPr>
                </a:p>
              </p:txBody>
            </p:sp>
            <p:sp>
              <p:nvSpPr>
                <p:cNvPr id="1254" name="Rectangle 96"/>
                <p:cNvSpPr>
                  <a:spLocks noChangeArrowheads="1"/>
                </p:cNvSpPr>
                <p:nvPr/>
              </p:nvSpPr>
              <p:spPr bwMode="auto">
                <a:xfrm>
                  <a:off x="2263" y="845"/>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1" name="Group 97"/>
              <p:cNvGrpSpPr>
                <a:grpSpLocks/>
              </p:cNvGrpSpPr>
              <p:nvPr/>
            </p:nvGrpSpPr>
            <p:grpSpPr bwMode="auto">
              <a:xfrm>
                <a:off x="0" y="1037"/>
                <a:ext cx="601" cy="192"/>
                <a:chOff x="0" y="1037"/>
                <a:chExt cx="601" cy="192"/>
              </a:xfrm>
            </p:grpSpPr>
            <p:sp>
              <p:nvSpPr>
                <p:cNvPr id="1251" name="Rectangle 98"/>
                <p:cNvSpPr>
                  <a:spLocks noChangeArrowheads="1"/>
                </p:cNvSpPr>
                <p:nvPr/>
              </p:nvSpPr>
              <p:spPr bwMode="auto">
                <a:xfrm>
                  <a:off x="0" y="1037"/>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5.50</a:t>
                  </a:r>
                  <a:endParaRPr lang="en-US" sz="2400">
                    <a:solidFill>
                      <a:prstClr val="black"/>
                    </a:solidFill>
                    <a:latin typeface="Times New Roman" pitchFamily="18" charset="0"/>
                  </a:endParaRPr>
                </a:p>
              </p:txBody>
            </p:sp>
            <p:sp>
              <p:nvSpPr>
                <p:cNvPr id="1252" name="Rectangle 99"/>
                <p:cNvSpPr>
                  <a:spLocks noChangeArrowheads="1"/>
                </p:cNvSpPr>
                <p:nvPr/>
              </p:nvSpPr>
              <p:spPr bwMode="auto">
                <a:xfrm>
                  <a:off x="0" y="1037"/>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2" name="Group 100"/>
              <p:cNvGrpSpPr>
                <a:grpSpLocks/>
              </p:cNvGrpSpPr>
              <p:nvPr/>
            </p:nvGrpSpPr>
            <p:grpSpPr bwMode="auto">
              <a:xfrm>
                <a:off x="601" y="1037"/>
                <a:ext cx="446" cy="192"/>
                <a:chOff x="601" y="1037"/>
                <a:chExt cx="446" cy="192"/>
              </a:xfrm>
            </p:grpSpPr>
            <p:sp>
              <p:nvSpPr>
                <p:cNvPr id="1249" name="Rectangle 101"/>
                <p:cNvSpPr>
                  <a:spLocks noChangeArrowheads="1"/>
                </p:cNvSpPr>
                <p:nvPr/>
              </p:nvSpPr>
              <p:spPr bwMode="auto">
                <a:xfrm>
                  <a:off x="601" y="103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6.80</a:t>
                  </a:r>
                  <a:endParaRPr lang="en-US" sz="2400">
                    <a:solidFill>
                      <a:prstClr val="black"/>
                    </a:solidFill>
                    <a:latin typeface="Times New Roman" pitchFamily="18" charset="0"/>
                  </a:endParaRPr>
                </a:p>
              </p:txBody>
            </p:sp>
            <p:sp>
              <p:nvSpPr>
                <p:cNvPr id="1250" name="Rectangle 102"/>
                <p:cNvSpPr>
                  <a:spLocks noChangeArrowheads="1"/>
                </p:cNvSpPr>
                <p:nvPr/>
              </p:nvSpPr>
              <p:spPr bwMode="auto">
                <a:xfrm>
                  <a:off x="601" y="103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3" name="Group 103"/>
              <p:cNvGrpSpPr>
                <a:grpSpLocks/>
              </p:cNvGrpSpPr>
              <p:nvPr/>
            </p:nvGrpSpPr>
            <p:grpSpPr bwMode="auto">
              <a:xfrm>
                <a:off x="1047" y="1037"/>
                <a:ext cx="446" cy="192"/>
                <a:chOff x="1047" y="1037"/>
                <a:chExt cx="446" cy="192"/>
              </a:xfrm>
            </p:grpSpPr>
            <p:sp>
              <p:nvSpPr>
                <p:cNvPr id="1247" name="Rectangle 104"/>
                <p:cNvSpPr>
                  <a:spLocks noChangeArrowheads="1"/>
                </p:cNvSpPr>
                <p:nvPr/>
              </p:nvSpPr>
              <p:spPr bwMode="auto">
                <a:xfrm>
                  <a:off x="1047" y="103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48" name="Rectangle 105"/>
                <p:cNvSpPr>
                  <a:spLocks noChangeArrowheads="1"/>
                </p:cNvSpPr>
                <p:nvPr/>
              </p:nvSpPr>
              <p:spPr bwMode="auto">
                <a:xfrm>
                  <a:off x="1047" y="103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4" name="Group 106"/>
              <p:cNvGrpSpPr>
                <a:grpSpLocks/>
              </p:cNvGrpSpPr>
              <p:nvPr/>
            </p:nvGrpSpPr>
            <p:grpSpPr bwMode="auto">
              <a:xfrm>
                <a:off x="1493" y="1037"/>
                <a:ext cx="446" cy="192"/>
                <a:chOff x="1493" y="1037"/>
                <a:chExt cx="446" cy="192"/>
              </a:xfrm>
            </p:grpSpPr>
            <p:sp>
              <p:nvSpPr>
                <p:cNvPr id="1245" name="Rectangle 107"/>
                <p:cNvSpPr>
                  <a:spLocks noChangeArrowheads="1"/>
                </p:cNvSpPr>
                <p:nvPr/>
              </p:nvSpPr>
              <p:spPr bwMode="auto">
                <a:xfrm>
                  <a:off x="1493" y="103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46" name="Rectangle 108"/>
                <p:cNvSpPr>
                  <a:spLocks noChangeArrowheads="1"/>
                </p:cNvSpPr>
                <p:nvPr/>
              </p:nvSpPr>
              <p:spPr bwMode="auto">
                <a:xfrm>
                  <a:off x="1493" y="103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5" name="Group 109"/>
              <p:cNvGrpSpPr>
                <a:grpSpLocks/>
              </p:cNvGrpSpPr>
              <p:nvPr/>
            </p:nvGrpSpPr>
            <p:grpSpPr bwMode="auto">
              <a:xfrm>
                <a:off x="1939" y="1037"/>
                <a:ext cx="324" cy="192"/>
                <a:chOff x="1939" y="1037"/>
                <a:chExt cx="324" cy="192"/>
              </a:xfrm>
            </p:grpSpPr>
            <p:sp>
              <p:nvSpPr>
                <p:cNvPr id="1243" name="Rectangle 110"/>
                <p:cNvSpPr>
                  <a:spLocks noChangeArrowheads="1"/>
                </p:cNvSpPr>
                <p:nvPr/>
              </p:nvSpPr>
              <p:spPr bwMode="auto">
                <a:xfrm>
                  <a:off x="1939" y="1037"/>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44" name="Rectangle 111"/>
                <p:cNvSpPr>
                  <a:spLocks noChangeArrowheads="1"/>
                </p:cNvSpPr>
                <p:nvPr/>
              </p:nvSpPr>
              <p:spPr bwMode="auto">
                <a:xfrm>
                  <a:off x="1939" y="1037"/>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6" name="Group 112"/>
              <p:cNvGrpSpPr>
                <a:grpSpLocks/>
              </p:cNvGrpSpPr>
              <p:nvPr/>
            </p:nvGrpSpPr>
            <p:grpSpPr bwMode="auto">
              <a:xfrm>
                <a:off x="2263" y="1037"/>
                <a:ext cx="435" cy="192"/>
                <a:chOff x="2263" y="1037"/>
                <a:chExt cx="435" cy="192"/>
              </a:xfrm>
            </p:grpSpPr>
            <p:sp>
              <p:nvSpPr>
                <p:cNvPr id="1241" name="Rectangle 113"/>
                <p:cNvSpPr>
                  <a:spLocks noChangeArrowheads="1"/>
                </p:cNvSpPr>
                <p:nvPr/>
              </p:nvSpPr>
              <p:spPr bwMode="auto">
                <a:xfrm>
                  <a:off x="2263" y="1037"/>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Calibri"/>
                      <a:cs typeface="Arial" pitchFamily="34" charset="0"/>
                    </a:rPr>
                    <a:t>-16.50</a:t>
                  </a:r>
                  <a:endParaRPr lang="en-US" sz="2400">
                    <a:solidFill>
                      <a:prstClr val="black"/>
                    </a:solidFill>
                    <a:latin typeface="Times New Roman" pitchFamily="18" charset="0"/>
                  </a:endParaRPr>
                </a:p>
              </p:txBody>
            </p:sp>
            <p:sp>
              <p:nvSpPr>
                <p:cNvPr id="1242" name="Rectangle 114"/>
                <p:cNvSpPr>
                  <a:spLocks noChangeArrowheads="1"/>
                </p:cNvSpPr>
                <p:nvPr/>
              </p:nvSpPr>
              <p:spPr bwMode="auto">
                <a:xfrm>
                  <a:off x="2263" y="1037"/>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7" name="Group 115"/>
              <p:cNvGrpSpPr>
                <a:grpSpLocks/>
              </p:cNvGrpSpPr>
              <p:nvPr/>
            </p:nvGrpSpPr>
            <p:grpSpPr bwMode="auto">
              <a:xfrm>
                <a:off x="0" y="1229"/>
                <a:ext cx="601" cy="192"/>
                <a:chOff x="0" y="1229"/>
                <a:chExt cx="601" cy="192"/>
              </a:xfrm>
            </p:grpSpPr>
            <p:sp>
              <p:nvSpPr>
                <p:cNvPr id="1239" name="Rectangle 116"/>
                <p:cNvSpPr>
                  <a:spLocks noChangeArrowheads="1"/>
                </p:cNvSpPr>
                <p:nvPr/>
              </p:nvSpPr>
              <p:spPr bwMode="auto">
                <a:xfrm>
                  <a:off x="0" y="1229"/>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5.60</a:t>
                  </a:r>
                  <a:endParaRPr lang="en-US" sz="2400">
                    <a:solidFill>
                      <a:prstClr val="black"/>
                    </a:solidFill>
                    <a:latin typeface="Times New Roman" pitchFamily="18" charset="0"/>
                  </a:endParaRPr>
                </a:p>
              </p:txBody>
            </p:sp>
            <p:sp>
              <p:nvSpPr>
                <p:cNvPr id="1240" name="Rectangle 117"/>
                <p:cNvSpPr>
                  <a:spLocks noChangeArrowheads="1"/>
                </p:cNvSpPr>
                <p:nvPr/>
              </p:nvSpPr>
              <p:spPr bwMode="auto">
                <a:xfrm>
                  <a:off x="0" y="1229"/>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8" name="Group 118"/>
              <p:cNvGrpSpPr>
                <a:grpSpLocks/>
              </p:cNvGrpSpPr>
              <p:nvPr/>
            </p:nvGrpSpPr>
            <p:grpSpPr bwMode="auto">
              <a:xfrm>
                <a:off x="601" y="1229"/>
                <a:ext cx="446" cy="192"/>
                <a:chOff x="601" y="1229"/>
                <a:chExt cx="446" cy="192"/>
              </a:xfrm>
            </p:grpSpPr>
            <p:sp>
              <p:nvSpPr>
                <p:cNvPr id="1237" name="Rectangle 119"/>
                <p:cNvSpPr>
                  <a:spLocks noChangeArrowheads="1"/>
                </p:cNvSpPr>
                <p:nvPr/>
              </p:nvSpPr>
              <p:spPr bwMode="auto">
                <a:xfrm>
                  <a:off x="601" y="122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6.90</a:t>
                  </a:r>
                  <a:endParaRPr lang="en-US" sz="2400">
                    <a:solidFill>
                      <a:prstClr val="black"/>
                    </a:solidFill>
                    <a:latin typeface="Times New Roman" pitchFamily="18" charset="0"/>
                  </a:endParaRPr>
                </a:p>
              </p:txBody>
            </p:sp>
            <p:sp>
              <p:nvSpPr>
                <p:cNvPr id="1238" name="Rectangle 120"/>
                <p:cNvSpPr>
                  <a:spLocks noChangeArrowheads="1"/>
                </p:cNvSpPr>
                <p:nvPr/>
              </p:nvSpPr>
              <p:spPr bwMode="auto">
                <a:xfrm>
                  <a:off x="601" y="122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19" name="Group 121"/>
              <p:cNvGrpSpPr>
                <a:grpSpLocks/>
              </p:cNvGrpSpPr>
              <p:nvPr/>
            </p:nvGrpSpPr>
            <p:grpSpPr bwMode="auto">
              <a:xfrm>
                <a:off x="1047" y="1229"/>
                <a:ext cx="446" cy="192"/>
                <a:chOff x="1047" y="1229"/>
                <a:chExt cx="446" cy="192"/>
              </a:xfrm>
            </p:grpSpPr>
            <p:sp>
              <p:nvSpPr>
                <p:cNvPr id="1235" name="Rectangle 122"/>
                <p:cNvSpPr>
                  <a:spLocks noChangeArrowheads="1"/>
                </p:cNvSpPr>
                <p:nvPr/>
              </p:nvSpPr>
              <p:spPr bwMode="auto">
                <a:xfrm>
                  <a:off x="1047" y="122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36" name="Rectangle 123"/>
                <p:cNvSpPr>
                  <a:spLocks noChangeArrowheads="1"/>
                </p:cNvSpPr>
                <p:nvPr/>
              </p:nvSpPr>
              <p:spPr bwMode="auto">
                <a:xfrm>
                  <a:off x="1047" y="122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0" name="Group 124"/>
              <p:cNvGrpSpPr>
                <a:grpSpLocks/>
              </p:cNvGrpSpPr>
              <p:nvPr/>
            </p:nvGrpSpPr>
            <p:grpSpPr bwMode="auto">
              <a:xfrm>
                <a:off x="1493" y="1229"/>
                <a:ext cx="446" cy="192"/>
                <a:chOff x="1493" y="1229"/>
                <a:chExt cx="446" cy="192"/>
              </a:xfrm>
            </p:grpSpPr>
            <p:sp>
              <p:nvSpPr>
                <p:cNvPr id="1233" name="Rectangle 125"/>
                <p:cNvSpPr>
                  <a:spLocks noChangeArrowheads="1"/>
                </p:cNvSpPr>
                <p:nvPr/>
              </p:nvSpPr>
              <p:spPr bwMode="auto">
                <a:xfrm>
                  <a:off x="1493" y="122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34" name="Rectangle 126"/>
                <p:cNvSpPr>
                  <a:spLocks noChangeArrowheads="1"/>
                </p:cNvSpPr>
                <p:nvPr/>
              </p:nvSpPr>
              <p:spPr bwMode="auto">
                <a:xfrm>
                  <a:off x="1493" y="122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1" name="Group 127"/>
              <p:cNvGrpSpPr>
                <a:grpSpLocks/>
              </p:cNvGrpSpPr>
              <p:nvPr/>
            </p:nvGrpSpPr>
            <p:grpSpPr bwMode="auto">
              <a:xfrm>
                <a:off x="1939" y="1229"/>
                <a:ext cx="324" cy="192"/>
                <a:chOff x="1939" y="1229"/>
                <a:chExt cx="324" cy="192"/>
              </a:xfrm>
            </p:grpSpPr>
            <p:sp>
              <p:nvSpPr>
                <p:cNvPr id="1231" name="Rectangle 128"/>
                <p:cNvSpPr>
                  <a:spLocks noChangeArrowheads="1"/>
                </p:cNvSpPr>
                <p:nvPr/>
              </p:nvSpPr>
              <p:spPr bwMode="auto">
                <a:xfrm>
                  <a:off x="1939" y="1229"/>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32" name="Rectangle 129"/>
                <p:cNvSpPr>
                  <a:spLocks noChangeArrowheads="1"/>
                </p:cNvSpPr>
                <p:nvPr/>
              </p:nvSpPr>
              <p:spPr bwMode="auto">
                <a:xfrm>
                  <a:off x="1939" y="1229"/>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2" name="Group 130"/>
              <p:cNvGrpSpPr>
                <a:grpSpLocks/>
              </p:cNvGrpSpPr>
              <p:nvPr/>
            </p:nvGrpSpPr>
            <p:grpSpPr bwMode="auto">
              <a:xfrm>
                <a:off x="2263" y="1229"/>
                <a:ext cx="435" cy="192"/>
                <a:chOff x="2263" y="1229"/>
                <a:chExt cx="435" cy="192"/>
              </a:xfrm>
            </p:grpSpPr>
            <p:sp>
              <p:nvSpPr>
                <p:cNvPr id="1229" name="Rectangle 131"/>
                <p:cNvSpPr>
                  <a:spLocks noChangeArrowheads="1"/>
                </p:cNvSpPr>
                <p:nvPr/>
              </p:nvSpPr>
              <p:spPr bwMode="auto">
                <a:xfrm>
                  <a:off x="2263" y="1229"/>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-14.50</a:t>
                  </a:r>
                  <a:endParaRPr lang="en-US" sz="2400">
                    <a:solidFill>
                      <a:prstClr val="black"/>
                    </a:solidFill>
                    <a:latin typeface="Times New Roman" pitchFamily="18" charset="0"/>
                  </a:endParaRPr>
                </a:p>
              </p:txBody>
            </p:sp>
            <p:sp>
              <p:nvSpPr>
                <p:cNvPr id="1230" name="Rectangle 132"/>
                <p:cNvSpPr>
                  <a:spLocks noChangeArrowheads="1"/>
                </p:cNvSpPr>
                <p:nvPr/>
              </p:nvSpPr>
              <p:spPr bwMode="auto">
                <a:xfrm>
                  <a:off x="2263" y="1229"/>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3" name="Group 133"/>
              <p:cNvGrpSpPr>
                <a:grpSpLocks/>
              </p:cNvGrpSpPr>
              <p:nvPr/>
            </p:nvGrpSpPr>
            <p:grpSpPr bwMode="auto">
              <a:xfrm>
                <a:off x="0" y="1421"/>
                <a:ext cx="601" cy="192"/>
                <a:chOff x="0" y="1421"/>
                <a:chExt cx="601" cy="192"/>
              </a:xfrm>
            </p:grpSpPr>
            <p:sp>
              <p:nvSpPr>
                <p:cNvPr id="1227" name="Rectangle 134"/>
                <p:cNvSpPr>
                  <a:spLocks noChangeArrowheads="1"/>
                </p:cNvSpPr>
                <p:nvPr/>
              </p:nvSpPr>
              <p:spPr bwMode="auto">
                <a:xfrm>
                  <a:off x="0" y="1421"/>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5.70</a:t>
                  </a:r>
                  <a:endParaRPr lang="en-US" sz="2400">
                    <a:solidFill>
                      <a:prstClr val="black"/>
                    </a:solidFill>
                    <a:latin typeface="Times New Roman" pitchFamily="18" charset="0"/>
                  </a:endParaRPr>
                </a:p>
              </p:txBody>
            </p:sp>
            <p:sp>
              <p:nvSpPr>
                <p:cNvPr id="1228" name="Rectangle 135"/>
                <p:cNvSpPr>
                  <a:spLocks noChangeArrowheads="1"/>
                </p:cNvSpPr>
                <p:nvPr/>
              </p:nvSpPr>
              <p:spPr bwMode="auto">
                <a:xfrm>
                  <a:off x="0" y="1421"/>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4" name="Group 136"/>
              <p:cNvGrpSpPr>
                <a:grpSpLocks/>
              </p:cNvGrpSpPr>
              <p:nvPr/>
            </p:nvGrpSpPr>
            <p:grpSpPr bwMode="auto">
              <a:xfrm>
                <a:off x="601" y="1421"/>
                <a:ext cx="446" cy="192"/>
                <a:chOff x="601" y="1421"/>
                <a:chExt cx="446" cy="192"/>
              </a:xfrm>
            </p:grpSpPr>
            <p:sp>
              <p:nvSpPr>
                <p:cNvPr id="1225" name="Rectangle 137"/>
                <p:cNvSpPr>
                  <a:spLocks noChangeArrowheads="1"/>
                </p:cNvSpPr>
                <p:nvPr/>
              </p:nvSpPr>
              <p:spPr bwMode="auto">
                <a:xfrm>
                  <a:off x="601" y="142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7.00</a:t>
                  </a:r>
                  <a:endParaRPr lang="en-US" sz="2400">
                    <a:solidFill>
                      <a:prstClr val="black"/>
                    </a:solidFill>
                    <a:latin typeface="Times New Roman" pitchFamily="18" charset="0"/>
                  </a:endParaRPr>
                </a:p>
              </p:txBody>
            </p:sp>
            <p:sp>
              <p:nvSpPr>
                <p:cNvPr id="1226" name="Rectangle 138"/>
                <p:cNvSpPr>
                  <a:spLocks noChangeArrowheads="1"/>
                </p:cNvSpPr>
                <p:nvPr/>
              </p:nvSpPr>
              <p:spPr bwMode="auto">
                <a:xfrm>
                  <a:off x="601" y="142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5" name="Group 139"/>
              <p:cNvGrpSpPr>
                <a:grpSpLocks/>
              </p:cNvGrpSpPr>
              <p:nvPr/>
            </p:nvGrpSpPr>
            <p:grpSpPr bwMode="auto">
              <a:xfrm>
                <a:off x="1047" y="1421"/>
                <a:ext cx="446" cy="192"/>
                <a:chOff x="1047" y="1421"/>
                <a:chExt cx="446" cy="192"/>
              </a:xfrm>
            </p:grpSpPr>
            <p:sp>
              <p:nvSpPr>
                <p:cNvPr id="1223" name="Rectangle 140"/>
                <p:cNvSpPr>
                  <a:spLocks noChangeArrowheads="1"/>
                </p:cNvSpPr>
                <p:nvPr/>
              </p:nvSpPr>
              <p:spPr bwMode="auto">
                <a:xfrm>
                  <a:off x="1047" y="142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24" name="Rectangle 141"/>
                <p:cNvSpPr>
                  <a:spLocks noChangeArrowheads="1"/>
                </p:cNvSpPr>
                <p:nvPr/>
              </p:nvSpPr>
              <p:spPr bwMode="auto">
                <a:xfrm>
                  <a:off x="1047" y="142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6" name="Group 142"/>
              <p:cNvGrpSpPr>
                <a:grpSpLocks/>
              </p:cNvGrpSpPr>
              <p:nvPr/>
            </p:nvGrpSpPr>
            <p:grpSpPr bwMode="auto">
              <a:xfrm>
                <a:off x="1493" y="1421"/>
                <a:ext cx="446" cy="192"/>
                <a:chOff x="1493" y="1421"/>
                <a:chExt cx="446" cy="192"/>
              </a:xfrm>
            </p:grpSpPr>
            <p:sp>
              <p:nvSpPr>
                <p:cNvPr id="1221" name="Rectangle 143"/>
                <p:cNvSpPr>
                  <a:spLocks noChangeArrowheads="1"/>
                </p:cNvSpPr>
                <p:nvPr/>
              </p:nvSpPr>
              <p:spPr bwMode="auto">
                <a:xfrm>
                  <a:off x="1493" y="142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22" name="Rectangle 144"/>
                <p:cNvSpPr>
                  <a:spLocks noChangeArrowheads="1"/>
                </p:cNvSpPr>
                <p:nvPr/>
              </p:nvSpPr>
              <p:spPr bwMode="auto">
                <a:xfrm>
                  <a:off x="1493" y="142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7" name="Group 145"/>
              <p:cNvGrpSpPr>
                <a:grpSpLocks/>
              </p:cNvGrpSpPr>
              <p:nvPr/>
            </p:nvGrpSpPr>
            <p:grpSpPr bwMode="auto">
              <a:xfrm>
                <a:off x="1939" y="1421"/>
                <a:ext cx="324" cy="192"/>
                <a:chOff x="1939" y="1421"/>
                <a:chExt cx="324" cy="192"/>
              </a:xfrm>
            </p:grpSpPr>
            <p:sp>
              <p:nvSpPr>
                <p:cNvPr id="1219" name="Rectangle 146"/>
                <p:cNvSpPr>
                  <a:spLocks noChangeArrowheads="1"/>
                </p:cNvSpPr>
                <p:nvPr/>
              </p:nvSpPr>
              <p:spPr bwMode="auto">
                <a:xfrm>
                  <a:off x="1939" y="1421"/>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20" name="Rectangle 147"/>
                <p:cNvSpPr>
                  <a:spLocks noChangeArrowheads="1"/>
                </p:cNvSpPr>
                <p:nvPr/>
              </p:nvSpPr>
              <p:spPr bwMode="auto">
                <a:xfrm>
                  <a:off x="1939" y="1421"/>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8" name="Group 148"/>
              <p:cNvGrpSpPr>
                <a:grpSpLocks/>
              </p:cNvGrpSpPr>
              <p:nvPr/>
            </p:nvGrpSpPr>
            <p:grpSpPr bwMode="auto">
              <a:xfrm>
                <a:off x="2263" y="1421"/>
                <a:ext cx="435" cy="192"/>
                <a:chOff x="2263" y="1421"/>
                <a:chExt cx="435" cy="192"/>
              </a:xfrm>
            </p:grpSpPr>
            <p:sp>
              <p:nvSpPr>
                <p:cNvPr id="1217" name="Rectangle 149"/>
                <p:cNvSpPr>
                  <a:spLocks noChangeArrowheads="1"/>
                </p:cNvSpPr>
                <p:nvPr/>
              </p:nvSpPr>
              <p:spPr bwMode="auto">
                <a:xfrm>
                  <a:off x="2263" y="1421"/>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-14.50</a:t>
                  </a:r>
                  <a:endParaRPr lang="en-US" sz="2400">
                    <a:solidFill>
                      <a:prstClr val="black"/>
                    </a:solidFill>
                    <a:latin typeface="Times New Roman" pitchFamily="18" charset="0"/>
                  </a:endParaRPr>
                </a:p>
              </p:txBody>
            </p:sp>
            <p:sp>
              <p:nvSpPr>
                <p:cNvPr id="1218" name="Rectangle 150"/>
                <p:cNvSpPr>
                  <a:spLocks noChangeArrowheads="1"/>
                </p:cNvSpPr>
                <p:nvPr/>
              </p:nvSpPr>
              <p:spPr bwMode="auto">
                <a:xfrm>
                  <a:off x="2263" y="1421"/>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29" name="Group 151"/>
              <p:cNvGrpSpPr>
                <a:grpSpLocks/>
              </p:cNvGrpSpPr>
              <p:nvPr/>
            </p:nvGrpSpPr>
            <p:grpSpPr bwMode="auto">
              <a:xfrm>
                <a:off x="0" y="1613"/>
                <a:ext cx="601" cy="192"/>
                <a:chOff x="0" y="1613"/>
                <a:chExt cx="601" cy="192"/>
              </a:xfrm>
            </p:grpSpPr>
            <p:sp>
              <p:nvSpPr>
                <p:cNvPr id="1215" name="Rectangle 152"/>
                <p:cNvSpPr>
                  <a:spLocks noChangeArrowheads="1"/>
                </p:cNvSpPr>
                <p:nvPr/>
              </p:nvSpPr>
              <p:spPr bwMode="auto">
                <a:xfrm>
                  <a:off x="0" y="1613"/>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5.80</a:t>
                  </a:r>
                  <a:endParaRPr lang="en-US" sz="2400">
                    <a:solidFill>
                      <a:prstClr val="black"/>
                    </a:solidFill>
                    <a:latin typeface="Times New Roman" pitchFamily="18" charset="0"/>
                  </a:endParaRPr>
                </a:p>
              </p:txBody>
            </p:sp>
            <p:sp>
              <p:nvSpPr>
                <p:cNvPr id="1216" name="Rectangle 153"/>
                <p:cNvSpPr>
                  <a:spLocks noChangeArrowheads="1"/>
                </p:cNvSpPr>
                <p:nvPr/>
              </p:nvSpPr>
              <p:spPr bwMode="auto">
                <a:xfrm>
                  <a:off x="0" y="1613"/>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0" name="Group 154"/>
              <p:cNvGrpSpPr>
                <a:grpSpLocks/>
              </p:cNvGrpSpPr>
              <p:nvPr/>
            </p:nvGrpSpPr>
            <p:grpSpPr bwMode="auto">
              <a:xfrm>
                <a:off x="601" y="1613"/>
                <a:ext cx="446" cy="192"/>
                <a:chOff x="601" y="1613"/>
                <a:chExt cx="446" cy="192"/>
              </a:xfrm>
            </p:grpSpPr>
            <p:sp>
              <p:nvSpPr>
                <p:cNvPr id="1213" name="Rectangle 155"/>
                <p:cNvSpPr>
                  <a:spLocks noChangeArrowheads="1"/>
                </p:cNvSpPr>
                <p:nvPr/>
              </p:nvSpPr>
              <p:spPr bwMode="auto">
                <a:xfrm>
                  <a:off x="601" y="161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6.90</a:t>
                  </a:r>
                  <a:endParaRPr lang="en-US" sz="2400">
                    <a:solidFill>
                      <a:prstClr val="black"/>
                    </a:solidFill>
                    <a:latin typeface="Times New Roman" pitchFamily="18" charset="0"/>
                  </a:endParaRPr>
                </a:p>
              </p:txBody>
            </p:sp>
            <p:sp>
              <p:nvSpPr>
                <p:cNvPr id="1214" name="Rectangle 156"/>
                <p:cNvSpPr>
                  <a:spLocks noChangeArrowheads="1"/>
                </p:cNvSpPr>
                <p:nvPr/>
              </p:nvSpPr>
              <p:spPr bwMode="auto">
                <a:xfrm>
                  <a:off x="601" y="161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1" name="Group 157"/>
              <p:cNvGrpSpPr>
                <a:grpSpLocks/>
              </p:cNvGrpSpPr>
              <p:nvPr/>
            </p:nvGrpSpPr>
            <p:grpSpPr bwMode="auto">
              <a:xfrm>
                <a:off x="1047" y="1613"/>
                <a:ext cx="446" cy="192"/>
                <a:chOff x="1047" y="1613"/>
                <a:chExt cx="446" cy="192"/>
              </a:xfrm>
            </p:grpSpPr>
            <p:sp>
              <p:nvSpPr>
                <p:cNvPr id="1211" name="Rectangle 158"/>
                <p:cNvSpPr>
                  <a:spLocks noChangeArrowheads="1"/>
                </p:cNvSpPr>
                <p:nvPr/>
              </p:nvSpPr>
              <p:spPr bwMode="auto">
                <a:xfrm>
                  <a:off x="1047" y="161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12" name="Rectangle 159"/>
                <p:cNvSpPr>
                  <a:spLocks noChangeArrowheads="1"/>
                </p:cNvSpPr>
                <p:nvPr/>
              </p:nvSpPr>
              <p:spPr bwMode="auto">
                <a:xfrm>
                  <a:off x="1047" y="161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2" name="Group 160"/>
              <p:cNvGrpSpPr>
                <a:grpSpLocks/>
              </p:cNvGrpSpPr>
              <p:nvPr/>
            </p:nvGrpSpPr>
            <p:grpSpPr bwMode="auto">
              <a:xfrm>
                <a:off x="1493" y="1613"/>
                <a:ext cx="446" cy="192"/>
                <a:chOff x="1493" y="1613"/>
                <a:chExt cx="446" cy="192"/>
              </a:xfrm>
            </p:grpSpPr>
            <p:sp>
              <p:nvSpPr>
                <p:cNvPr id="1209" name="Rectangle 161"/>
                <p:cNvSpPr>
                  <a:spLocks noChangeArrowheads="1"/>
                </p:cNvSpPr>
                <p:nvPr/>
              </p:nvSpPr>
              <p:spPr bwMode="auto">
                <a:xfrm>
                  <a:off x="1493" y="161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210" name="Rectangle 162"/>
                <p:cNvSpPr>
                  <a:spLocks noChangeArrowheads="1"/>
                </p:cNvSpPr>
                <p:nvPr/>
              </p:nvSpPr>
              <p:spPr bwMode="auto">
                <a:xfrm>
                  <a:off x="1493" y="161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3" name="Group 163"/>
              <p:cNvGrpSpPr>
                <a:grpSpLocks/>
              </p:cNvGrpSpPr>
              <p:nvPr/>
            </p:nvGrpSpPr>
            <p:grpSpPr bwMode="auto">
              <a:xfrm>
                <a:off x="1939" y="1613"/>
                <a:ext cx="324" cy="192"/>
                <a:chOff x="1939" y="1613"/>
                <a:chExt cx="324" cy="192"/>
              </a:xfrm>
            </p:grpSpPr>
            <p:sp>
              <p:nvSpPr>
                <p:cNvPr id="1207" name="Rectangle 164"/>
                <p:cNvSpPr>
                  <a:spLocks noChangeArrowheads="1"/>
                </p:cNvSpPr>
                <p:nvPr/>
              </p:nvSpPr>
              <p:spPr bwMode="auto">
                <a:xfrm>
                  <a:off x="1939" y="1613"/>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208" name="Rectangle 165"/>
                <p:cNvSpPr>
                  <a:spLocks noChangeArrowheads="1"/>
                </p:cNvSpPr>
                <p:nvPr/>
              </p:nvSpPr>
              <p:spPr bwMode="auto">
                <a:xfrm>
                  <a:off x="1939" y="1613"/>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4" name="Group 166"/>
              <p:cNvGrpSpPr>
                <a:grpSpLocks/>
              </p:cNvGrpSpPr>
              <p:nvPr/>
            </p:nvGrpSpPr>
            <p:grpSpPr bwMode="auto">
              <a:xfrm>
                <a:off x="2263" y="1613"/>
                <a:ext cx="435" cy="192"/>
                <a:chOff x="2263" y="1613"/>
                <a:chExt cx="435" cy="192"/>
              </a:xfrm>
            </p:grpSpPr>
            <p:sp>
              <p:nvSpPr>
                <p:cNvPr id="1205" name="Rectangle 167"/>
                <p:cNvSpPr>
                  <a:spLocks noChangeArrowheads="1"/>
                </p:cNvSpPr>
                <p:nvPr/>
              </p:nvSpPr>
              <p:spPr bwMode="auto">
                <a:xfrm>
                  <a:off x="2263" y="1613"/>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-14.50</a:t>
                  </a:r>
                  <a:endParaRPr lang="en-US" sz="2400">
                    <a:solidFill>
                      <a:prstClr val="black"/>
                    </a:solidFill>
                    <a:latin typeface="Times New Roman" pitchFamily="18" charset="0"/>
                  </a:endParaRPr>
                </a:p>
              </p:txBody>
            </p:sp>
            <p:sp>
              <p:nvSpPr>
                <p:cNvPr id="1206" name="Rectangle 168"/>
                <p:cNvSpPr>
                  <a:spLocks noChangeArrowheads="1"/>
                </p:cNvSpPr>
                <p:nvPr/>
              </p:nvSpPr>
              <p:spPr bwMode="auto">
                <a:xfrm>
                  <a:off x="2263" y="1613"/>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5" name="Group 169"/>
              <p:cNvGrpSpPr>
                <a:grpSpLocks/>
              </p:cNvGrpSpPr>
              <p:nvPr/>
            </p:nvGrpSpPr>
            <p:grpSpPr bwMode="auto">
              <a:xfrm>
                <a:off x="0" y="1805"/>
                <a:ext cx="601" cy="192"/>
                <a:chOff x="0" y="1805"/>
                <a:chExt cx="601" cy="192"/>
              </a:xfrm>
            </p:grpSpPr>
            <p:sp>
              <p:nvSpPr>
                <p:cNvPr id="1203" name="Rectangle 170"/>
                <p:cNvSpPr>
                  <a:spLocks noChangeArrowheads="1"/>
                </p:cNvSpPr>
                <p:nvPr/>
              </p:nvSpPr>
              <p:spPr bwMode="auto">
                <a:xfrm>
                  <a:off x="0" y="1805"/>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5.90</a:t>
                  </a:r>
                  <a:endParaRPr lang="en-US" sz="2400">
                    <a:solidFill>
                      <a:prstClr val="black"/>
                    </a:solidFill>
                    <a:latin typeface="Times New Roman" pitchFamily="18" charset="0"/>
                  </a:endParaRPr>
                </a:p>
              </p:txBody>
            </p:sp>
            <p:sp>
              <p:nvSpPr>
                <p:cNvPr id="1204" name="Rectangle 171"/>
                <p:cNvSpPr>
                  <a:spLocks noChangeArrowheads="1"/>
                </p:cNvSpPr>
                <p:nvPr/>
              </p:nvSpPr>
              <p:spPr bwMode="auto">
                <a:xfrm>
                  <a:off x="0" y="1805"/>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6" name="Group 172"/>
              <p:cNvGrpSpPr>
                <a:grpSpLocks/>
              </p:cNvGrpSpPr>
              <p:nvPr/>
            </p:nvGrpSpPr>
            <p:grpSpPr bwMode="auto">
              <a:xfrm>
                <a:off x="601" y="1805"/>
                <a:ext cx="446" cy="192"/>
                <a:chOff x="601" y="1805"/>
                <a:chExt cx="446" cy="192"/>
              </a:xfrm>
            </p:grpSpPr>
            <p:sp>
              <p:nvSpPr>
                <p:cNvPr id="1201" name="Rectangle 173"/>
                <p:cNvSpPr>
                  <a:spLocks noChangeArrowheads="1"/>
                </p:cNvSpPr>
                <p:nvPr/>
              </p:nvSpPr>
              <p:spPr bwMode="auto">
                <a:xfrm>
                  <a:off x="601" y="180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7.00</a:t>
                  </a:r>
                  <a:endParaRPr lang="en-US" sz="2400">
                    <a:solidFill>
                      <a:prstClr val="black"/>
                    </a:solidFill>
                    <a:latin typeface="Times New Roman" pitchFamily="18" charset="0"/>
                  </a:endParaRPr>
                </a:p>
              </p:txBody>
            </p:sp>
            <p:sp>
              <p:nvSpPr>
                <p:cNvPr id="1202" name="Rectangle 174"/>
                <p:cNvSpPr>
                  <a:spLocks noChangeArrowheads="1"/>
                </p:cNvSpPr>
                <p:nvPr/>
              </p:nvSpPr>
              <p:spPr bwMode="auto">
                <a:xfrm>
                  <a:off x="601" y="180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7" name="Group 175"/>
              <p:cNvGrpSpPr>
                <a:grpSpLocks/>
              </p:cNvGrpSpPr>
              <p:nvPr/>
            </p:nvGrpSpPr>
            <p:grpSpPr bwMode="auto">
              <a:xfrm>
                <a:off x="1047" y="1805"/>
                <a:ext cx="446" cy="192"/>
                <a:chOff x="1047" y="1805"/>
                <a:chExt cx="446" cy="192"/>
              </a:xfrm>
            </p:grpSpPr>
            <p:sp>
              <p:nvSpPr>
                <p:cNvPr id="1199" name="Rectangle 176"/>
                <p:cNvSpPr>
                  <a:spLocks noChangeArrowheads="1"/>
                </p:cNvSpPr>
                <p:nvPr/>
              </p:nvSpPr>
              <p:spPr bwMode="auto">
                <a:xfrm>
                  <a:off x="1047" y="180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200" name="Rectangle 177"/>
                <p:cNvSpPr>
                  <a:spLocks noChangeArrowheads="1"/>
                </p:cNvSpPr>
                <p:nvPr/>
              </p:nvSpPr>
              <p:spPr bwMode="auto">
                <a:xfrm>
                  <a:off x="1047" y="180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8" name="Group 178"/>
              <p:cNvGrpSpPr>
                <a:grpSpLocks/>
              </p:cNvGrpSpPr>
              <p:nvPr/>
            </p:nvGrpSpPr>
            <p:grpSpPr bwMode="auto">
              <a:xfrm>
                <a:off x="1493" y="1805"/>
                <a:ext cx="446" cy="192"/>
                <a:chOff x="1493" y="1805"/>
                <a:chExt cx="446" cy="192"/>
              </a:xfrm>
            </p:grpSpPr>
            <p:sp>
              <p:nvSpPr>
                <p:cNvPr id="1197" name="Rectangle 179"/>
                <p:cNvSpPr>
                  <a:spLocks noChangeArrowheads="1"/>
                </p:cNvSpPr>
                <p:nvPr/>
              </p:nvSpPr>
              <p:spPr bwMode="auto">
                <a:xfrm>
                  <a:off x="1493" y="180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98" name="Rectangle 180"/>
                <p:cNvSpPr>
                  <a:spLocks noChangeArrowheads="1"/>
                </p:cNvSpPr>
                <p:nvPr/>
              </p:nvSpPr>
              <p:spPr bwMode="auto">
                <a:xfrm>
                  <a:off x="1493" y="180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39" name="Group 181"/>
              <p:cNvGrpSpPr>
                <a:grpSpLocks/>
              </p:cNvGrpSpPr>
              <p:nvPr/>
            </p:nvGrpSpPr>
            <p:grpSpPr bwMode="auto">
              <a:xfrm>
                <a:off x="1939" y="1805"/>
                <a:ext cx="324" cy="192"/>
                <a:chOff x="1939" y="1805"/>
                <a:chExt cx="324" cy="192"/>
              </a:xfrm>
            </p:grpSpPr>
            <p:sp>
              <p:nvSpPr>
                <p:cNvPr id="1195" name="Rectangle 182"/>
                <p:cNvSpPr>
                  <a:spLocks noChangeArrowheads="1"/>
                </p:cNvSpPr>
                <p:nvPr/>
              </p:nvSpPr>
              <p:spPr bwMode="auto">
                <a:xfrm>
                  <a:off x="1939" y="1805"/>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96" name="Rectangle 183"/>
                <p:cNvSpPr>
                  <a:spLocks noChangeArrowheads="1"/>
                </p:cNvSpPr>
                <p:nvPr/>
              </p:nvSpPr>
              <p:spPr bwMode="auto">
                <a:xfrm>
                  <a:off x="1939" y="1805"/>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0" name="Group 184"/>
              <p:cNvGrpSpPr>
                <a:grpSpLocks/>
              </p:cNvGrpSpPr>
              <p:nvPr/>
            </p:nvGrpSpPr>
            <p:grpSpPr bwMode="auto">
              <a:xfrm>
                <a:off x="2263" y="1805"/>
                <a:ext cx="435" cy="192"/>
                <a:chOff x="2263" y="1805"/>
                <a:chExt cx="435" cy="192"/>
              </a:xfrm>
            </p:grpSpPr>
            <p:sp>
              <p:nvSpPr>
                <p:cNvPr id="1193" name="Rectangle 185"/>
                <p:cNvSpPr>
                  <a:spLocks noChangeArrowheads="1"/>
                </p:cNvSpPr>
                <p:nvPr/>
              </p:nvSpPr>
              <p:spPr bwMode="auto">
                <a:xfrm>
                  <a:off x="2263" y="1805"/>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-14.50</a:t>
                  </a:r>
                  <a:endParaRPr lang="en-US" sz="2400">
                    <a:solidFill>
                      <a:prstClr val="black"/>
                    </a:solidFill>
                    <a:latin typeface="Times New Roman" pitchFamily="18" charset="0"/>
                  </a:endParaRPr>
                </a:p>
              </p:txBody>
            </p:sp>
            <p:sp>
              <p:nvSpPr>
                <p:cNvPr id="1194" name="Rectangle 186"/>
                <p:cNvSpPr>
                  <a:spLocks noChangeArrowheads="1"/>
                </p:cNvSpPr>
                <p:nvPr/>
              </p:nvSpPr>
              <p:spPr bwMode="auto">
                <a:xfrm>
                  <a:off x="2263" y="1805"/>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1" name="Group 187"/>
              <p:cNvGrpSpPr>
                <a:grpSpLocks/>
              </p:cNvGrpSpPr>
              <p:nvPr/>
            </p:nvGrpSpPr>
            <p:grpSpPr bwMode="auto">
              <a:xfrm>
                <a:off x="0" y="1997"/>
                <a:ext cx="601" cy="192"/>
                <a:chOff x="0" y="1997"/>
                <a:chExt cx="601" cy="192"/>
              </a:xfrm>
            </p:grpSpPr>
            <p:sp>
              <p:nvSpPr>
                <p:cNvPr id="1191" name="Rectangle 188"/>
                <p:cNvSpPr>
                  <a:spLocks noChangeArrowheads="1"/>
                </p:cNvSpPr>
                <p:nvPr/>
              </p:nvSpPr>
              <p:spPr bwMode="auto">
                <a:xfrm>
                  <a:off x="0" y="1997"/>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6.00</a:t>
                  </a:r>
                  <a:endParaRPr lang="en-US" sz="2400">
                    <a:solidFill>
                      <a:prstClr val="black"/>
                    </a:solidFill>
                    <a:latin typeface="Times New Roman" pitchFamily="18" charset="0"/>
                  </a:endParaRPr>
                </a:p>
              </p:txBody>
            </p:sp>
            <p:sp>
              <p:nvSpPr>
                <p:cNvPr id="1192" name="Rectangle 189"/>
                <p:cNvSpPr>
                  <a:spLocks noChangeArrowheads="1"/>
                </p:cNvSpPr>
                <p:nvPr/>
              </p:nvSpPr>
              <p:spPr bwMode="auto">
                <a:xfrm>
                  <a:off x="0" y="1997"/>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2" name="Group 190"/>
              <p:cNvGrpSpPr>
                <a:grpSpLocks/>
              </p:cNvGrpSpPr>
              <p:nvPr/>
            </p:nvGrpSpPr>
            <p:grpSpPr bwMode="auto">
              <a:xfrm>
                <a:off x="601" y="1997"/>
                <a:ext cx="446" cy="192"/>
                <a:chOff x="601" y="1997"/>
                <a:chExt cx="446" cy="192"/>
              </a:xfrm>
            </p:grpSpPr>
            <p:sp>
              <p:nvSpPr>
                <p:cNvPr id="1189" name="Rectangle 191"/>
                <p:cNvSpPr>
                  <a:spLocks noChangeArrowheads="1"/>
                </p:cNvSpPr>
                <p:nvPr/>
              </p:nvSpPr>
              <p:spPr bwMode="auto">
                <a:xfrm>
                  <a:off x="601" y="199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7.10</a:t>
                  </a:r>
                  <a:endParaRPr lang="en-US" sz="2400">
                    <a:solidFill>
                      <a:prstClr val="black"/>
                    </a:solidFill>
                    <a:latin typeface="Times New Roman" pitchFamily="18" charset="0"/>
                  </a:endParaRPr>
                </a:p>
              </p:txBody>
            </p:sp>
            <p:sp>
              <p:nvSpPr>
                <p:cNvPr id="1190" name="Rectangle 192"/>
                <p:cNvSpPr>
                  <a:spLocks noChangeArrowheads="1"/>
                </p:cNvSpPr>
                <p:nvPr/>
              </p:nvSpPr>
              <p:spPr bwMode="auto">
                <a:xfrm>
                  <a:off x="601" y="199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3" name="Group 193"/>
              <p:cNvGrpSpPr>
                <a:grpSpLocks/>
              </p:cNvGrpSpPr>
              <p:nvPr/>
            </p:nvGrpSpPr>
            <p:grpSpPr bwMode="auto">
              <a:xfrm>
                <a:off x="1047" y="1997"/>
                <a:ext cx="446" cy="192"/>
                <a:chOff x="1047" y="1997"/>
                <a:chExt cx="446" cy="192"/>
              </a:xfrm>
            </p:grpSpPr>
            <p:sp>
              <p:nvSpPr>
                <p:cNvPr id="1187" name="Rectangle 194"/>
                <p:cNvSpPr>
                  <a:spLocks noChangeArrowheads="1"/>
                </p:cNvSpPr>
                <p:nvPr/>
              </p:nvSpPr>
              <p:spPr bwMode="auto">
                <a:xfrm>
                  <a:off x="1047" y="199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88" name="Rectangle 195"/>
                <p:cNvSpPr>
                  <a:spLocks noChangeArrowheads="1"/>
                </p:cNvSpPr>
                <p:nvPr/>
              </p:nvSpPr>
              <p:spPr bwMode="auto">
                <a:xfrm>
                  <a:off x="1047" y="199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4" name="Group 196"/>
              <p:cNvGrpSpPr>
                <a:grpSpLocks/>
              </p:cNvGrpSpPr>
              <p:nvPr/>
            </p:nvGrpSpPr>
            <p:grpSpPr bwMode="auto">
              <a:xfrm>
                <a:off x="1493" y="1997"/>
                <a:ext cx="446" cy="192"/>
                <a:chOff x="1493" y="1997"/>
                <a:chExt cx="446" cy="192"/>
              </a:xfrm>
            </p:grpSpPr>
            <p:sp>
              <p:nvSpPr>
                <p:cNvPr id="1185" name="Rectangle 197"/>
                <p:cNvSpPr>
                  <a:spLocks noChangeArrowheads="1"/>
                </p:cNvSpPr>
                <p:nvPr/>
              </p:nvSpPr>
              <p:spPr bwMode="auto">
                <a:xfrm>
                  <a:off x="1493" y="199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86" name="Rectangle 198"/>
                <p:cNvSpPr>
                  <a:spLocks noChangeArrowheads="1"/>
                </p:cNvSpPr>
                <p:nvPr/>
              </p:nvSpPr>
              <p:spPr bwMode="auto">
                <a:xfrm>
                  <a:off x="1493" y="199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5" name="Group 199"/>
              <p:cNvGrpSpPr>
                <a:grpSpLocks/>
              </p:cNvGrpSpPr>
              <p:nvPr/>
            </p:nvGrpSpPr>
            <p:grpSpPr bwMode="auto">
              <a:xfrm>
                <a:off x="1939" y="1997"/>
                <a:ext cx="324" cy="192"/>
                <a:chOff x="1939" y="1997"/>
                <a:chExt cx="324" cy="192"/>
              </a:xfrm>
            </p:grpSpPr>
            <p:sp>
              <p:nvSpPr>
                <p:cNvPr id="1183" name="Rectangle 200"/>
                <p:cNvSpPr>
                  <a:spLocks noChangeArrowheads="1"/>
                </p:cNvSpPr>
                <p:nvPr/>
              </p:nvSpPr>
              <p:spPr bwMode="auto">
                <a:xfrm>
                  <a:off x="1939" y="1997"/>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84" name="Rectangle 201"/>
                <p:cNvSpPr>
                  <a:spLocks noChangeArrowheads="1"/>
                </p:cNvSpPr>
                <p:nvPr/>
              </p:nvSpPr>
              <p:spPr bwMode="auto">
                <a:xfrm>
                  <a:off x="1939" y="1997"/>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6" name="Group 202"/>
              <p:cNvGrpSpPr>
                <a:grpSpLocks/>
              </p:cNvGrpSpPr>
              <p:nvPr/>
            </p:nvGrpSpPr>
            <p:grpSpPr bwMode="auto">
              <a:xfrm>
                <a:off x="2263" y="1997"/>
                <a:ext cx="435" cy="192"/>
                <a:chOff x="2263" y="1997"/>
                <a:chExt cx="435" cy="192"/>
              </a:xfrm>
            </p:grpSpPr>
            <p:sp>
              <p:nvSpPr>
                <p:cNvPr id="1181" name="Rectangle 203"/>
                <p:cNvSpPr>
                  <a:spLocks noChangeArrowheads="1"/>
                </p:cNvSpPr>
                <p:nvPr/>
              </p:nvSpPr>
              <p:spPr bwMode="auto">
                <a:xfrm>
                  <a:off x="2263" y="1997"/>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-13.00</a:t>
                  </a:r>
                  <a:endParaRPr lang="en-US" sz="2400">
                    <a:solidFill>
                      <a:prstClr val="black"/>
                    </a:solidFill>
                    <a:latin typeface="Times New Roman" pitchFamily="18" charset="0"/>
                  </a:endParaRPr>
                </a:p>
              </p:txBody>
            </p:sp>
            <p:sp>
              <p:nvSpPr>
                <p:cNvPr id="1182" name="Rectangle 204"/>
                <p:cNvSpPr>
                  <a:spLocks noChangeArrowheads="1"/>
                </p:cNvSpPr>
                <p:nvPr/>
              </p:nvSpPr>
              <p:spPr bwMode="auto">
                <a:xfrm>
                  <a:off x="2263" y="1997"/>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7" name="Group 205"/>
              <p:cNvGrpSpPr>
                <a:grpSpLocks/>
              </p:cNvGrpSpPr>
              <p:nvPr/>
            </p:nvGrpSpPr>
            <p:grpSpPr bwMode="auto">
              <a:xfrm>
                <a:off x="0" y="2189"/>
                <a:ext cx="601" cy="192"/>
                <a:chOff x="0" y="2189"/>
                <a:chExt cx="601" cy="192"/>
              </a:xfrm>
            </p:grpSpPr>
            <p:sp>
              <p:nvSpPr>
                <p:cNvPr id="1179" name="Rectangle 206"/>
                <p:cNvSpPr>
                  <a:spLocks noChangeArrowheads="1"/>
                </p:cNvSpPr>
                <p:nvPr/>
              </p:nvSpPr>
              <p:spPr bwMode="auto">
                <a:xfrm>
                  <a:off x="0" y="2189"/>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6.10</a:t>
                  </a:r>
                  <a:endParaRPr lang="en-US" sz="2400">
                    <a:solidFill>
                      <a:prstClr val="black"/>
                    </a:solidFill>
                    <a:latin typeface="Times New Roman" pitchFamily="18" charset="0"/>
                  </a:endParaRPr>
                </a:p>
              </p:txBody>
            </p:sp>
            <p:sp>
              <p:nvSpPr>
                <p:cNvPr id="1180" name="Rectangle 207"/>
                <p:cNvSpPr>
                  <a:spLocks noChangeArrowheads="1"/>
                </p:cNvSpPr>
                <p:nvPr/>
              </p:nvSpPr>
              <p:spPr bwMode="auto">
                <a:xfrm>
                  <a:off x="0" y="2189"/>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8" name="Group 208"/>
              <p:cNvGrpSpPr>
                <a:grpSpLocks/>
              </p:cNvGrpSpPr>
              <p:nvPr/>
            </p:nvGrpSpPr>
            <p:grpSpPr bwMode="auto">
              <a:xfrm>
                <a:off x="601" y="2189"/>
                <a:ext cx="446" cy="192"/>
                <a:chOff x="601" y="2189"/>
                <a:chExt cx="446" cy="192"/>
              </a:xfrm>
            </p:grpSpPr>
            <p:sp>
              <p:nvSpPr>
                <p:cNvPr id="1177" name="Rectangle 209"/>
                <p:cNvSpPr>
                  <a:spLocks noChangeArrowheads="1"/>
                </p:cNvSpPr>
                <p:nvPr/>
              </p:nvSpPr>
              <p:spPr bwMode="auto">
                <a:xfrm>
                  <a:off x="601" y="218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7.00</a:t>
                  </a:r>
                  <a:endParaRPr lang="en-US" sz="2400">
                    <a:solidFill>
                      <a:prstClr val="black"/>
                    </a:solidFill>
                    <a:latin typeface="Times New Roman" pitchFamily="18" charset="0"/>
                  </a:endParaRPr>
                </a:p>
              </p:txBody>
            </p:sp>
            <p:sp>
              <p:nvSpPr>
                <p:cNvPr id="1178" name="Rectangle 210"/>
                <p:cNvSpPr>
                  <a:spLocks noChangeArrowheads="1"/>
                </p:cNvSpPr>
                <p:nvPr/>
              </p:nvSpPr>
              <p:spPr bwMode="auto">
                <a:xfrm>
                  <a:off x="601" y="218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49" name="Group 211"/>
              <p:cNvGrpSpPr>
                <a:grpSpLocks/>
              </p:cNvGrpSpPr>
              <p:nvPr/>
            </p:nvGrpSpPr>
            <p:grpSpPr bwMode="auto">
              <a:xfrm>
                <a:off x="1047" y="2189"/>
                <a:ext cx="446" cy="192"/>
                <a:chOff x="1047" y="2189"/>
                <a:chExt cx="446" cy="192"/>
              </a:xfrm>
            </p:grpSpPr>
            <p:sp>
              <p:nvSpPr>
                <p:cNvPr id="1175" name="Rectangle 212"/>
                <p:cNvSpPr>
                  <a:spLocks noChangeArrowheads="1"/>
                </p:cNvSpPr>
                <p:nvPr/>
              </p:nvSpPr>
              <p:spPr bwMode="auto">
                <a:xfrm>
                  <a:off x="1047" y="218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76" name="Rectangle 213"/>
                <p:cNvSpPr>
                  <a:spLocks noChangeArrowheads="1"/>
                </p:cNvSpPr>
                <p:nvPr/>
              </p:nvSpPr>
              <p:spPr bwMode="auto">
                <a:xfrm>
                  <a:off x="1047" y="218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0" name="Group 214"/>
              <p:cNvGrpSpPr>
                <a:grpSpLocks/>
              </p:cNvGrpSpPr>
              <p:nvPr/>
            </p:nvGrpSpPr>
            <p:grpSpPr bwMode="auto">
              <a:xfrm>
                <a:off x="1493" y="2189"/>
                <a:ext cx="446" cy="192"/>
                <a:chOff x="1493" y="2189"/>
                <a:chExt cx="446" cy="192"/>
              </a:xfrm>
            </p:grpSpPr>
            <p:sp>
              <p:nvSpPr>
                <p:cNvPr id="1173" name="Rectangle 215"/>
                <p:cNvSpPr>
                  <a:spLocks noChangeArrowheads="1"/>
                </p:cNvSpPr>
                <p:nvPr/>
              </p:nvSpPr>
              <p:spPr bwMode="auto">
                <a:xfrm>
                  <a:off x="1493" y="218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74" name="Rectangle 216"/>
                <p:cNvSpPr>
                  <a:spLocks noChangeArrowheads="1"/>
                </p:cNvSpPr>
                <p:nvPr/>
              </p:nvSpPr>
              <p:spPr bwMode="auto">
                <a:xfrm>
                  <a:off x="1493" y="218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1" name="Group 217"/>
              <p:cNvGrpSpPr>
                <a:grpSpLocks/>
              </p:cNvGrpSpPr>
              <p:nvPr/>
            </p:nvGrpSpPr>
            <p:grpSpPr bwMode="auto">
              <a:xfrm>
                <a:off x="1939" y="2189"/>
                <a:ext cx="324" cy="192"/>
                <a:chOff x="1939" y="2189"/>
                <a:chExt cx="324" cy="192"/>
              </a:xfrm>
            </p:grpSpPr>
            <p:sp>
              <p:nvSpPr>
                <p:cNvPr id="1171" name="Rectangle 218"/>
                <p:cNvSpPr>
                  <a:spLocks noChangeArrowheads="1"/>
                </p:cNvSpPr>
                <p:nvPr/>
              </p:nvSpPr>
              <p:spPr bwMode="auto">
                <a:xfrm>
                  <a:off x="1939" y="2189"/>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72" name="Rectangle 219"/>
                <p:cNvSpPr>
                  <a:spLocks noChangeArrowheads="1"/>
                </p:cNvSpPr>
                <p:nvPr/>
              </p:nvSpPr>
              <p:spPr bwMode="auto">
                <a:xfrm>
                  <a:off x="1939" y="2189"/>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2" name="Group 220"/>
              <p:cNvGrpSpPr>
                <a:grpSpLocks/>
              </p:cNvGrpSpPr>
              <p:nvPr/>
            </p:nvGrpSpPr>
            <p:grpSpPr bwMode="auto">
              <a:xfrm>
                <a:off x="2263" y="2189"/>
                <a:ext cx="435" cy="192"/>
                <a:chOff x="2263" y="2189"/>
                <a:chExt cx="435" cy="192"/>
              </a:xfrm>
            </p:grpSpPr>
            <p:sp>
              <p:nvSpPr>
                <p:cNvPr id="1169" name="Rectangle 221"/>
                <p:cNvSpPr>
                  <a:spLocks noChangeArrowheads="1"/>
                </p:cNvSpPr>
                <p:nvPr/>
              </p:nvSpPr>
              <p:spPr bwMode="auto">
                <a:xfrm>
                  <a:off x="2263" y="2189"/>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-12.50</a:t>
                  </a:r>
                  <a:endParaRPr lang="en-US" sz="2400">
                    <a:solidFill>
                      <a:prstClr val="black"/>
                    </a:solidFill>
                    <a:latin typeface="Times New Roman" pitchFamily="18" charset="0"/>
                  </a:endParaRPr>
                </a:p>
              </p:txBody>
            </p:sp>
            <p:sp>
              <p:nvSpPr>
                <p:cNvPr id="1170" name="Rectangle 222"/>
                <p:cNvSpPr>
                  <a:spLocks noChangeArrowheads="1"/>
                </p:cNvSpPr>
                <p:nvPr/>
              </p:nvSpPr>
              <p:spPr bwMode="auto">
                <a:xfrm>
                  <a:off x="2263" y="2189"/>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3" name="Group 223"/>
              <p:cNvGrpSpPr>
                <a:grpSpLocks/>
              </p:cNvGrpSpPr>
              <p:nvPr/>
            </p:nvGrpSpPr>
            <p:grpSpPr bwMode="auto">
              <a:xfrm>
                <a:off x="0" y="2381"/>
                <a:ext cx="601" cy="192"/>
                <a:chOff x="0" y="2381"/>
                <a:chExt cx="601" cy="192"/>
              </a:xfrm>
            </p:grpSpPr>
            <p:sp>
              <p:nvSpPr>
                <p:cNvPr id="1167" name="Rectangle 224"/>
                <p:cNvSpPr>
                  <a:spLocks noChangeArrowheads="1"/>
                </p:cNvSpPr>
                <p:nvPr/>
              </p:nvSpPr>
              <p:spPr bwMode="auto">
                <a:xfrm>
                  <a:off x="0" y="2381"/>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6.20</a:t>
                  </a:r>
                  <a:endParaRPr lang="en-US" sz="2400">
                    <a:solidFill>
                      <a:prstClr val="black"/>
                    </a:solidFill>
                    <a:latin typeface="Times New Roman" pitchFamily="18" charset="0"/>
                  </a:endParaRPr>
                </a:p>
              </p:txBody>
            </p:sp>
            <p:sp>
              <p:nvSpPr>
                <p:cNvPr id="1168" name="Rectangle 225"/>
                <p:cNvSpPr>
                  <a:spLocks noChangeArrowheads="1"/>
                </p:cNvSpPr>
                <p:nvPr/>
              </p:nvSpPr>
              <p:spPr bwMode="auto">
                <a:xfrm>
                  <a:off x="0" y="2381"/>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4" name="Group 226"/>
              <p:cNvGrpSpPr>
                <a:grpSpLocks/>
              </p:cNvGrpSpPr>
              <p:nvPr/>
            </p:nvGrpSpPr>
            <p:grpSpPr bwMode="auto">
              <a:xfrm>
                <a:off x="601" y="2381"/>
                <a:ext cx="446" cy="192"/>
                <a:chOff x="601" y="2381"/>
                <a:chExt cx="446" cy="192"/>
              </a:xfrm>
            </p:grpSpPr>
            <p:sp>
              <p:nvSpPr>
                <p:cNvPr id="1165" name="Rectangle 227"/>
                <p:cNvSpPr>
                  <a:spLocks noChangeArrowheads="1"/>
                </p:cNvSpPr>
                <p:nvPr/>
              </p:nvSpPr>
              <p:spPr bwMode="auto">
                <a:xfrm>
                  <a:off x="601" y="238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7.10</a:t>
                  </a:r>
                  <a:endParaRPr lang="en-US" sz="2400">
                    <a:solidFill>
                      <a:prstClr val="black"/>
                    </a:solidFill>
                    <a:latin typeface="Times New Roman" pitchFamily="18" charset="0"/>
                  </a:endParaRPr>
                </a:p>
              </p:txBody>
            </p:sp>
            <p:sp>
              <p:nvSpPr>
                <p:cNvPr id="1166" name="Rectangle 228"/>
                <p:cNvSpPr>
                  <a:spLocks noChangeArrowheads="1"/>
                </p:cNvSpPr>
                <p:nvPr/>
              </p:nvSpPr>
              <p:spPr bwMode="auto">
                <a:xfrm>
                  <a:off x="601" y="238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5" name="Group 229"/>
              <p:cNvGrpSpPr>
                <a:grpSpLocks/>
              </p:cNvGrpSpPr>
              <p:nvPr/>
            </p:nvGrpSpPr>
            <p:grpSpPr bwMode="auto">
              <a:xfrm>
                <a:off x="1047" y="2381"/>
                <a:ext cx="446" cy="192"/>
                <a:chOff x="1047" y="2381"/>
                <a:chExt cx="446" cy="192"/>
              </a:xfrm>
            </p:grpSpPr>
            <p:sp>
              <p:nvSpPr>
                <p:cNvPr id="1163" name="Rectangle 230"/>
                <p:cNvSpPr>
                  <a:spLocks noChangeArrowheads="1"/>
                </p:cNvSpPr>
                <p:nvPr/>
              </p:nvSpPr>
              <p:spPr bwMode="auto">
                <a:xfrm>
                  <a:off x="1047" y="238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64" name="Rectangle 231"/>
                <p:cNvSpPr>
                  <a:spLocks noChangeArrowheads="1"/>
                </p:cNvSpPr>
                <p:nvPr/>
              </p:nvSpPr>
              <p:spPr bwMode="auto">
                <a:xfrm>
                  <a:off x="1047" y="238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6" name="Group 232"/>
              <p:cNvGrpSpPr>
                <a:grpSpLocks/>
              </p:cNvGrpSpPr>
              <p:nvPr/>
            </p:nvGrpSpPr>
            <p:grpSpPr bwMode="auto">
              <a:xfrm>
                <a:off x="1493" y="2381"/>
                <a:ext cx="446" cy="192"/>
                <a:chOff x="1493" y="2381"/>
                <a:chExt cx="446" cy="192"/>
              </a:xfrm>
            </p:grpSpPr>
            <p:sp>
              <p:nvSpPr>
                <p:cNvPr id="1161" name="Rectangle 233"/>
                <p:cNvSpPr>
                  <a:spLocks noChangeArrowheads="1"/>
                </p:cNvSpPr>
                <p:nvPr/>
              </p:nvSpPr>
              <p:spPr bwMode="auto">
                <a:xfrm>
                  <a:off x="1493" y="238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62" name="Rectangle 234"/>
                <p:cNvSpPr>
                  <a:spLocks noChangeArrowheads="1"/>
                </p:cNvSpPr>
                <p:nvPr/>
              </p:nvSpPr>
              <p:spPr bwMode="auto">
                <a:xfrm>
                  <a:off x="1493" y="238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7" name="Group 235"/>
              <p:cNvGrpSpPr>
                <a:grpSpLocks/>
              </p:cNvGrpSpPr>
              <p:nvPr/>
            </p:nvGrpSpPr>
            <p:grpSpPr bwMode="auto">
              <a:xfrm>
                <a:off x="1939" y="2381"/>
                <a:ext cx="324" cy="192"/>
                <a:chOff x="1939" y="2381"/>
                <a:chExt cx="324" cy="192"/>
              </a:xfrm>
            </p:grpSpPr>
            <p:sp>
              <p:nvSpPr>
                <p:cNvPr id="1159" name="Rectangle 236"/>
                <p:cNvSpPr>
                  <a:spLocks noChangeArrowheads="1"/>
                </p:cNvSpPr>
                <p:nvPr/>
              </p:nvSpPr>
              <p:spPr bwMode="auto">
                <a:xfrm>
                  <a:off x="1939" y="2381"/>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60" name="Rectangle 237"/>
                <p:cNvSpPr>
                  <a:spLocks noChangeArrowheads="1"/>
                </p:cNvSpPr>
                <p:nvPr/>
              </p:nvSpPr>
              <p:spPr bwMode="auto">
                <a:xfrm>
                  <a:off x="1939" y="2381"/>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8" name="Group 238"/>
              <p:cNvGrpSpPr>
                <a:grpSpLocks/>
              </p:cNvGrpSpPr>
              <p:nvPr/>
            </p:nvGrpSpPr>
            <p:grpSpPr bwMode="auto">
              <a:xfrm>
                <a:off x="2263" y="2381"/>
                <a:ext cx="435" cy="192"/>
                <a:chOff x="2263" y="2381"/>
                <a:chExt cx="435" cy="192"/>
              </a:xfrm>
            </p:grpSpPr>
            <p:sp>
              <p:nvSpPr>
                <p:cNvPr id="1157" name="Rectangle 239"/>
                <p:cNvSpPr>
                  <a:spLocks noChangeArrowheads="1"/>
                </p:cNvSpPr>
                <p:nvPr/>
              </p:nvSpPr>
              <p:spPr bwMode="auto">
                <a:xfrm>
                  <a:off x="2263" y="2381"/>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58" name="Rectangle 240"/>
                <p:cNvSpPr>
                  <a:spLocks noChangeArrowheads="1"/>
                </p:cNvSpPr>
                <p:nvPr/>
              </p:nvSpPr>
              <p:spPr bwMode="auto">
                <a:xfrm>
                  <a:off x="2263" y="2381"/>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59" name="Group 241"/>
              <p:cNvGrpSpPr>
                <a:grpSpLocks/>
              </p:cNvGrpSpPr>
              <p:nvPr/>
            </p:nvGrpSpPr>
            <p:grpSpPr bwMode="auto">
              <a:xfrm>
                <a:off x="0" y="2573"/>
                <a:ext cx="601" cy="192"/>
                <a:chOff x="0" y="2573"/>
                <a:chExt cx="601" cy="192"/>
              </a:xfrm>
            </p:grpSpPr>
            <p:sp>
              <p:nvSpPr>
                <p:cNvPr id="1155" name="Rectangle 242"/>
                <p:cNvSpPr>
                  <a:spLocks noChangeArrowheads="1"/>
                </p:cNvSpPr>
                <p:nvPr/>
              </p:nvSpPr>
              <p:spPr bwMode="auto">
                <a:xfrm>
                  <a:off x="0" y="2573"/>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6.30</a:t>
                  </a:r>
                  <a:endParaRPr lang="en-US" sz="2400">
                    <a:solidFill>
                      <a:prstClr val="black"/>
                    </a:solidFill>
                    <a:latin typeface="Times New Roman" pitchFamily="18" charset="0"/>
                  </a:endParaRPr>
                </a:p>
              </p:txBody>
            </p:sp>
            <p:sp>
              <p:nvSpPr>
                <p:cNvPr id="1156" name="Rectangle 243"/>
                <p:cNvSpPr>
                  <a:spLocks noChangeArrowheads="1"/>
                </p:cNvSpPr>
                <p:nvPr/>
              </p:nvSpPr>
              <p:spPr bwMode="auto">
                <a:xfrm>
                  <a:off x="0" y="2573"/>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0" name="Group 244"/>
              <p:cNvGrpSpPr>
                <a:grpSpLocks/>
              </p:cNvGrpSpPr>
              <p:nvPr/>
            </p:nvGrpSpPr>
            <p:grpSpPr bwMode="auto">
              <a:xfrm>
                <a:off x="601" y="2573"/>
                <a:ext cx="446" cy="192"/>
                <a:chOff x="601" y="2573"/>
                <a:chExt cx="446" cy="192"/>
              </a:xfrm>
            </p:grpSpPr>
            <p:sp>
              <p:nvSpPr>
                <p:cNvPr id="1153" name="Rectangle 245"/>
                <p:cNvSpPr>
                  <a:spLocks noChangeArrowheads="1"/>
                </p:cNvSpPr>
                <p:nvPr/>
              </p:nvSpPr>
              <p:spPr bwMode="auto">
                <a:xfrm>
                  <a:off x="601" y="257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7.20</a:t>
                  </a:r>
                  <a:endParaRPr lang="en-US" sz="2400">
                    <a:solidFill>
                      <a:prstClr val="black"/>
                    </a:solidFill>
                    <a:latin typeface="Times New Roman" pitchFamily="18" charset="0"/>
                  </a:endParaRPr>
                </a:p>
              </p:txBody>
            </p:sp>
            <p:sp>
              <p:nvSpPr>
                <p:cNvPr id="1154" name="Rectangle 246"/>
                <p:cNvSpPr>
                  <a:spLocks noChangeArrowheads="1"/>
                </p:cNvSpPr>
                <p:nvPr/>
              </p:nvSpPr>
              <p:spPr bwMode="auto">
                <a:xfrm>
                  <a:off x="601" y="257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1" name="Group 247"/>
              <p:cNvGrpSpPr>
                <a:grpSpLocks/>
              </p:cNvGrpSpPr>
              <p:nvPr/>
            </p:nvGrpSpPr>
            <p:grpSpPr bwMode="auto">
              <a:xfrm>
                <a:off x="1047" y="2573"/>
                <a:ext cx="446" cy="192"/>
                <a:chOff x="1047" y="2573"/>
                <a:chExt cx="446" cy="192"/>
              </a:xfrm>
            </p:grpSpPr>
            <p:sp>
              <p:nvSpPr>
                <p:cNvPr id="1151" name="Rectangle 248"/>
                <p:cNvSpPr>
                  <a:spLocks noChangeArrowheads="1"/>
                </p:cNvSpPr>
                <p:nvPr/>
              </p:nvSpPr>
              <p:spPr bwMode="auto">
                <a:xfrm>
                  <a:off x="1047" y="257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52" name="Rectangle 249"/>
                <p:cNvSpPr>
                  <a:spLocks noChangeArrowheads="1"/>
                </p:cNvSpPr>
                <p:nvPr/>
              </p:nvSpPr>
              <p:spPr bwMode="auto">
                <a:xfrm>
                  <a:off x="1047" y="257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2" name="Group 250"/>
              <p:cNvGrpSpPr>
                <a:grpSpLocks/>
              </p:cNvGrpSpPr>
              <p:nvPr/>
            </p:nvGrpSpPr>
            <p:grpSpPr bwMode="auto">
              <a:xfrm>
                <a:off x="1493" y="2573"/>
                <a:ext cx="446" cy="192"/>
                <a:chOff x="1493" y="2573"/>
                <a:chExt cx="446" cy="192"/>
              </a:xfrm>
            </p:grpSpPr>
            <p:sp>
              <p:nvSpPr>
                <p:cNvPr id="1149" name="Rectangle 251"/>
                <p:cNvSpPr>
                  <a:spLocks noChangeArrowheads="1"/>
                </p:cNvSpPr>
                <p:nvPr/>
              </p:nvSpPr>
              <p:spPr bwMode="auto">
                <a:xfrm>
                  <a:off x="1493" y="257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50" name="Rectangle 252"/>
                <p:cNvSpPr>
                  <a:spLocks noChangeArrowheads="1"/>
                </p:cNvSpPr>
                <p:nvPr/>
              </p:nvSpPr>
              <p:spPr bwMode="auto">
                <a:xfrm>
                  <a:off x="1493" y="257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3" name="Group 253"/>
              <p:cNvGrpSpPr>
                <a:grpSpLocks/>
              </p:cNvGrpSpPr>
              <p:nvPr/>
            </p:nvGrpSpPr>
            <p:grpSpPr bwMode="auto">
              <a:xfrm>
                <a:off x="1939" y="2573"/>
                <a:ext cx="324" cy="192"/>
                <a:chOff x="1939" y="2573"/>
                <a:chExt cx="324" cy="192"/>
              </a:xfrm>
            </p:grpSpPr>
            <p:sp>
              <p:nvSpPr>
                <p:cNvPr id="1147" name="Rectangle 254"/>
                <p:cNvSpPr>
                  <a:spLocks noChangeArrowheads="1"/>
                </p:cNvSpPr>
                <p:nvPr/>
              </p:nvSpPr>
              <p:spPr bwMode="auto">
                <a:xfrm>
                  <a:off x="1939" y="2573"/>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48" name="Rectangle 255"/>
                <p:cNvSpPr>
                  <a:spLocks noChangeArrowheads="1"/>
                </p:cNvSpPr>
                <p:nvPr/>
              </p:nvSpPr>
              <p:spPr bwMode="auto">
                <a:xfrm>
                  <a:off x="1939" y="2573"/>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4" name="Group 256"/>
              <p:cNvGrpSpPr>
                <a:grpSpLocks/>
              </p:cNvGrpSpPr>
              <p:nvPr/>
            </p:nvGrpSpPr>
            <p:grpSpPr bwMode="auto">
              <a:xfrm>
                <a:off x="2263" y="2573"/>
                <a:ext cx="435" cy="192"/>
                <a:chOff x="2263" y="2573"/>
                <a:chExt cx="435" cy="192"/>
              </a:xfrm>
            </p:grpSpPr>
            <p:sp>
              <p:nvSpPr>
                <p:cNvPr id="1145" name="Rectangle 257"/>
                <p:cNvSpPr>
                  <a:spLocks noChangeArrowheads="1"/>
                </p:cNvSpPr>
                <p:nvPr/>
              </p:nvSpPr>
              <p:spPr bwMode="auto">
                <a:xfrm>
                  <a:off x="2263" y="2573"/>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-10.50</a:t>
                  </a:r>
                  <a:endParaRPr lang="en-US" sz="2400">
                    <a:solidFill>
                      <a:prstClr val="black"/>
                    </a:solidFill>
                    <a:latin typeface="Times New Roman" pitchFamily="18" charset="0"/>
                  </a:endParaRPr>
                </a:p>
              </p:txBody>
            </p:sp>
            <p:sp>
              <p:nvSpPr>
                <p:cNvPr id="1146" name="Rectangle 258"/>
                <p:cNvSpPr>
                  <a:spLocks noChangeArrowheads="1"/>
                </p:cNvSpPr>
                <p:nvPr/>
              </p:nvSpPr>
              <p:spPr bwMode="auto">
                <a:xfrm>
                  <a:off x="2263" y="2573"/>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5" name="Group 259"/>
              <p:cNvGrpSpPr>
                <a:grpSpLocks/>
              </p:cNvGrpSpPr>
              <p:nvPr/>
            </p:nvGrpSpPr>
            <p:grpSpPr bwMode="auto">
              <a:xfrm>
                <a:off x="0" y="2765"/>
                <a:ext cx="601" cy="192"/>
                <a:chOff x="0" y="2765"/>
                <a:chExt cx="601" cy="192"/>
              </a:xfrm>
            </p:grpSpPr>
            <p:sp>
              <p:nvSpPr>
                <p:cNvPr id="1143" name="Rectangle 260"/>
                <p:cNvSpPr>
                  <a:spLocks noChangeArrowheads="1"/>
                </p:cNvSpPr>
                <p:nvPr/>
              </p:nvSpPr>
              <p:spPr bwMode="auto">
                <a:xfrm>
                  <a:off x="0" y="2765"/>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6.40</a:t>
                  </a:r>
                  <a:endParaRPr lang="en-US" sz="2400">
                    <a:solidFill>
                      <a:prstClr val="black"/>
                    </a:solidFill>
                    <a:latin typeface="Times New Roman" pitchFamily="18" charset="0"/>
                  </a:endParaRPr>
                </a:p>
              </p:txBody>
            </p:sp>
            <p:sp>
              <p:nvSpPr>
                <p:cNvPr id="1144" name="Rectangle 261"/>
                <p:cNvSpPr>
                  <a:spLocks noChangeArrowheads="1"/>
                </p:cNvSpPr>
                <p:nvPr/>
              </p:nvSpPr>
              <p:spPr bwMode="auto">
                <a:xfrm>
                  <a:off x="0" y="2765"/>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6" name="Group 262"/>
              <p:cNvGrpSpPr>
                <a:grpSpLocks/>
              </p:cNvGrpSpPr>
              <p:nvPr/>
            </p:nvGrpSpPr>
            <p:grpSpPr bwMode="auto">
              <a:xfrm>
                <a:off x="601" y="2765"/>
                <a:ext cx="446" cy="192"/>
                <a:chOff x="601" y="2765"/>
                <a:chExt cx="446" cy="192"/>
              </a:xfrm>
            </p:grpSpPr>
            <p:sp>
              <p:nvSpPr>
                <p:cNvPr id="1141" name="Rectangle 263"/>
                <p:cNvSpPr>
                  <a:spLocks noChangeArrowheads="1"/>
                </p:cNvSpPr>
                <p:nvPr/>
              </p:nvSpPr>
              <p:spPr bwMode="auto">
                <a:xfrm>
                  <a:off x="601" y="276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7.30</a:t>
                  </a:r>
                  <a:endParaRPr lang="en-US" sz="2400">
                    <a:solidFill>
                      <a:prstClr val="black"/>
                    </a:solidFill>
                    <a:latin typeface="Times New Roman" pitchFamily="18" charset="0"/>
                  </a:endParaRPr>
                </a:p>
              </p:txBody>
            </p:sp>
            <p:sp>
              <p:nvSpPr>
                <p:cNvPr id="1142" name="Rectangle 264"/>
                <p:cNvSpPr>
                  <a:spLocks noChangeArrowheads="1"/>
                </p:cNvSpPr>
                <p:nvPr/>
              </p:nvSpPr>
              <p:spPr bwMode="auto">
                <a:xfrm>
                  <a:off x="601" y="276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7" name="Group 265"/>
              <p:cNvGrpSpPr>
                <a:grpSpLocks/>
              </p:cNvGrpSpPr>
              <p:nvPr/>
            </p:nvGrpSpPr>
            <p:grpSpPr bwMode="auto">
              <a:xfrm>
                <a:off x="1047" y="2765"/>
                <a:ext cx="446" cy="192"/>
                <a:chOff x="1047" y="2765"/>
                <a:chExt cx="446" cy="192"/>
              </a:xfrm>
            </p:grpSpPr>
            <p:sp>
              <p:nvSpPr>
                <p:cNvPr id="1139" name="Rectangle 266"/>
                <p:cNvSpPr>
                  <a:spLocks noChangeArrowheads="1"/>
                </p:cNvSpPr>
                <p:nvPr/>
              </p:nvSpPr>
              <p:spPr bwMode="auto">
                <a:xfrm>
                  <a:off x="1047" y="276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40" name="Rectangle 267"/>
                <p:cNvSpPr>
                  <a:spLocks noChangeArrowheads="1"/>
                </p:cNvSpPr>
                <p:nvPr/>
              </p:nvSpPr>
              <p:spPr bwMode="auto">
                <a:xfrm>
                  <a:off x="1047" y="276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8" name="Group 268"/>
              <p:cNvGrpSpPr>
                <a:grpSpLocks/>
              </p:cNvGrpSpPr>
              <p:nvPr/>
            </p:nvGrpSpPr>
            <p:grpSpPr bwMode="auto">
              <a:xfrm>
                <a:off x="1493" y="2765"/>
                <a:ext cx="446" cy="192"/>
                <a:chOff x="1493" y="2765"/>
                <a:chExt cx="446" cy="192"/>
              </a:xfrm>
            </p:grpSpPr>
            <p:sp>
              <p:nvSpPr>
                <p:cNvPr id="1137" name="Rectangle 269"/>
                <p:cNvSpPr>
                  <a:spLocks noChangeArrowheads="1"/>
                </p:cNvSpPr>
                <p:nvPr/>
              </p:nvSpPr>
              <p:spPr bwMode="auto">
                <a:xfrm>
                  <a:off x="1493" y="276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38" name="Rectangle 270"/>
                <p:cNvSpPr>
                  <a:spLocks noChangeArrowheads="1"/>
                </p:cNvSpPr>
                <p:nvPr/>
              </p:nvSpPr>
              <p:spPr bwMode="auto">
                <a:xfrm>
                  <a:off x="1493" y="276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69" name="Group 271"/>
              <p:cNvGrpSpPr>
                <a:grpSpLocks/>
              </p:cNvGrpSpPr>
              <p:nvPr/>
            </p:nvGrpSpPr>
            <p:grpSpPr bwMode="auto">
              <a:xfrm>
                <a:off x="1939" y="2765"/>
                <a:ext cx="324" cy="192"/>
                <a:chOff x="1939" y="2765"/>
                <a:chExt cx="324" cy="192"/>
              </a:xfrm>
            </p:grpSpPr>
            <p:sp>
              <p:nvSpPr>
                <p:cNvPr id="1135" name="Rectangle 272"/>
                <p:cNvSpPr>
                  <a:spLocks noChangeArrowheads="1"/>
                </p:cNvSpPr>
                <p:nvPr/>
              </p:nvSpPr>
              <p:spPr bwMode="auto">
                <a:xfrm>
                  <a:off x="1939" y="2765"/>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36" name="Rectangle 273"/>
                <p:cNvSpPr>
                  <a:spLocks noChangeArrowheads="1"/>
                </p:cNvSpPr>
                <p:nvPr/>
              </p:nvSpPr>
              <p:spPr bwMode="auto">
                <a:xfrm>
                  <a:off x="1939" y="2765"/>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0" name="Group 274"/>
              <p:cNvGrpSpPr>
                <a:grpSpLocks/>
              </p:cNvGrpSpPr>
              <p:nvPr/>
            </p:nvGrpSpPr>
            <p:grpSpPr bwMode="auto">
              <a:xfrm>
                <a:off x="2263" y="2765"/>
                <a:ext cx="435" cy="192"/>
                <a:chOff x="2263" y="2765"/>
                <a:chExt cx="435" cy="192"/>
              </a:xfrm>
            </p:grpSpPr>
            <p:sp>
              <p:nvSpPr>
                <p:cNvPr id="1133" name="Rectangle 275"/>
                <p:cNvSpPr>
                  <a:spLocks noChangeArrowheads="1"/>
                </p:cNvSpPr>
                <p:nvPr/>
              </p:nvSpPr>
              <p:spPr bwMode="auto">
                <a:xfrm>
                  <a:off x="2263" y="2765"/>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-10.00</a:t>
                  </a:r>
                  <a:endParaRPr lang="en-US" sz="2400">
                    <a:solidFill>
                      <a:prstClr val="black"/>
                    </a:solidFill>
                    <a:latin typeface="Times New Roman" pitchFamily="18" charset="0"/>
                  </a:endParaRPr>
                </a:p>
              </p:txBody>
            </p:sp>
            <p:sp>
              <p:nvSpPr>
                <p:cNvPr id="1134" name="Rectangle 276"/>
                <p:cNvSpPr>
                  <a:spLocks noChangeArrowheads="1"/>
                </p:cNvSpPr>
                <p:nvPr/>
              </p:nvSpPr>
              <p:spPr bwMode="auto">
                <a:xfrm>
                  <a:off x="2263" y="2765"/>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1" name="Group 277"/>
              <p:cNvGrpSpPr>
                <a:grpSpLocks/>
              </p:cNvGrpSpPr>
              <p:nvPr/>
            </p:nvGrpSpPr>
            <p:grpSpPr bwMode="auto">
              <a:xfrm>
                <a:off x="0" y="2957"/>
                <a:ext cx="601" cy="192"/>
                <a:chOff x="0" y="2957"/>
                <a:chExt cx="601" cy="192"/>
              </a:xfrm>
            </p:grpSpPr>
            <p:sp>
              <p:nvSpPr>
                <p:cNvPr id="1131" name="Rectangle 278"/>
                <p:cNvSpPr>
                  <a:spLocks noChangeArrowheads="1"/>
                </p:cNvSpPr>
                <p:nvPr/>
              </p:nvSpPr>
              <p:spPr bwMode="auto">
                <a:xfrm>
                  <a:off x="0" y="2957"/>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6.50</a:t>
                  </a:r>
                  <a:endParaRPr lang="en-US" sz="2400">
                    <a:solidFill>
                      <a:prstClr val="black"/>
                    </a:solidFill>
                    <a:latin typeface="Times New Roman" pitchFamily="18" charset="0"/>
                  </a:endParaRPr>
                </a:p>
              </p:txBody>
            </p:sp>
            <p:sp>
              <p:nvSpPr>
                <p:cNvPr id="1132" name="Rectangle 279"/>
                <p:cNvSpPr>
                  <a:spLocks noChangeArrowheads="1"/>
                </p:cNvSpPr>
                <p:nvPr/>
              </p:nvSpPr>
              <p:spPr bwMode="auto">
                <a:xfrm>
                  <a:off x="0" y="2957"/>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2" name="Group 280"/>
              <p:cNvGrpSpPr>
                <a:grpSpLocks/>
              </p:cNvGrpSpPr>
              <p:nvPr/>
            </p:nvGrpSpPr>
            <p:grpSpPr bwMode="auto">
              <a:xfrm>
                <a:off x="601" y="2957"/>
                <a:ext cx="446" cy="192"/>
                <a:chOff x="601" y="2957"/>
                <a:chExt cx="446" cy="192"/>
              </a:xfrm>
            </p:grpSpPr>
            <p:sp>
              <p:nvSpPr>
                <p:cNvPr id="1129" name="Rectangle 281"/>
                <p:cNvSpPr>
                  <a:spLocks noChangeArrowheads="1"/>
                </p:cNvSpPr>
                <p:nvPr/>
              </p:nvSpPr>
              <p:spPr bwMode="auto">
                <a:xfrm>
                  <a:off x="601" y="295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7.40</a:t>
                  </a:r>
                  <a:endParaRPr lang="en-US" sz="2400">
                    <a:solidFill>
                      <a:prstClr val="black"/>
                    </a:solidFill>
                    <a:latin typeface="Times New Roman" pitchFamily="18" charset="0"/>
                  </a:endParaRPr>
                </a:p>
              </p:txBody>
            </p:sp>
            <p:sp>
              <p:nvSpPr>
                <p:cNvPr id="1130" name="Rectangle 282"/>
                <p:cNvSpPr>
                  <a:spLocks noChangeArrowheads="1"/>
                </p:cNvSpPr>
                <p:nvPr/>
              </p:nvSpPr>
              <p:spPr bwMode="auto">
                <a:xfrm>
                  <a:off x="601" y="295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3" name="Group 283"/>
              <p:cNvGrpSpPr>
                <a:grpSpLocks/>
              </p:cNvGrpSpPr>
              <p:nvPr/>
            </p:nvGrpSpPr>
            <p:grpSpPr bwMode="auto">
              <a:xfrm>
                <a:off x="1047" y="2957"/>
                <a:ext cx="446" cy="192"/>
                <a:chOff x="1047" y="2957"/>
                <a:chExt cx="446" cy="192"/>
              </a:xfrm>
            </p:grpSpPr>
            <p:sp>
              <p:nvSpPr>
                <p:cNvPr id="1127" name="Rectangle 284"/>
                <p:cNvSpPr>
                  <a:spLocks noChangeArrowheads="1"/>
                </p:cNvSpPr>
                <p:nvPr/>
              </p:nvSpPr>
              <p:spPr bwMode="auto">
                <a:xfrm>
                  <a:off x="1047" y="295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28" name="Rectangle 285"/>
                <p:cNvSpPr>
                  <a:spLocks noChangeArrowheads="1"/>
                </p:cNvSpPr>
                <p:nvPr/>
              </p:nvSpPr>
              <p:spPr bwMode="auto">
                <a:xfrm>
                  <a:off x="1047" y="295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4" name="Group 286"/>
              <p:cNvGrpSpPr>
                <a:grpSpLocks/>
              </p:cNvGrpSpPr>
              <p:nvPr/>
            </p:nvGrpSpPr>
            <p:grpSpPr bwMode="auto">
              <a:xfrm>
                <a:off x="1493" y="2957"/>
                <a:ext cx="446" cy="192"/>
                <a:chOff x="1493" y="2957"/>
                <a:chExt cx="446" cy="192"/>
              </a:xfrm>
            </p:grpSpPr>
            <p:sp>
              <p:nvSpPr>
                <p:cNvPr id="1125" name="Rectangle 287"/>
                <p:cNvSpPr>
                  <a:spLocks noChangeArrowheads="1"/>
                </p:cNvSpPr>
                <p:nvPr/>
              </p:nvSpPr>
              <p:spPr bwMode="auto">
                <a:xfrm>
                  <a:off x="1493" y="295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26" name="Rectangle 288"/>
                <p:cNvSpPr>
                  <a:spLocks noChangeArrowheads="1"/>
                </p:cNvSpPr>
                <p:nvPr/>
              </p:nvSpPr>
              <p:spPr bwMode="auto">
                <a:xfrm>
                  <a:off x="1493" y="295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5" name="Group 289"/>
              <p:cNvGrpSpPr>
                <a:grpSpLocks/>
              </p:cNvGrpSpPr>
              <p:nvPr/>
            </p:nvGrpSpPr>
            <p:grpSpPr bwMode="auto">
              <a:xfrm>
                <a:off x="1939" y="2957"/>
                <a:ext cx="324" cy="192"/>
                <a:chOff x="1939" y="2957"/>
                <a:chExt cx="324" cy="192"/>
              </a:xfrm>
            </p:grpSpPr>
            <p:sp>
              <p:nvSpPr>
                <p:cNvPr id="1123" name="Rectangle 290"/>
                <p:cNvSpPr>
                  <a:spLocks noChangeArrowheads="1"/>
                </p:cNvSpPr>
                <p:nvPr/>
              </p:nvSpPr>
              <p:spPr bwMode="auto">
                <a:xfrm>
                  <a:off x="1939" y="2957"/>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24" name="Rectangle 291"/>
                <p:cNvSpPr>
                  <a:spLocks noChangeArrowheads="1"/>
                </p:cNvSpPr>
                <p:nvPr/>
              </p:nvSpPr>
              <p:spPr bwMode="auto">
                <a:xfrm>
                  <a:off x="1939" y="2957"/>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6" name="Group 292"/>
              <p:cNvGrpSpPr>
                <a:grpSpLocks/>
              </p:cNvGrpSpPr>
              <p:nvPr/>
            </p:nvGrpSpPr>
            <p:grpSpPr bwMode="auto">
              <a:xfrm>
                <a:off x="2263" y="2957"/>
                <a:ext cx="435" cy="192"/>
                <a:chOff x="2263" y="2957"/>
                <a:chExt cx="435" cy="192"/>
              </a:xfrm>
            </p:grpSpPr>
            <p:sp>
              <p:nvSpPr>
                <p:cNvPr id="1121" name="Rectangle 293"/>
                <p:cNvSpPr>
                  <a:spLocks noChangeArrowheads="1"/>
                </p:cNvSpPr>
                <p:nvPr/>
              </p:nvSpPr>
              <p:spPr bwMode="auto">
                <a:xfrm>
                  <a:off x="2263" y="2957"/>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-10.00</a:t>
                  </a:r>
                  <a:endParaRPr lang="en-US" sz="2400">
                    <a:solidFill>
                      <a:prstClr val="black"/>
                    </a:solidFill>
                    <a:latin typeface="Times New Roman" pitchFamily="18" charset="0"/>
                  </a:endParaRPr>
                </a:p>
              </p:txBody>
            </p:sp>
            <p:sp>
              <p:nvSpPr>
                <p:cNvPr id="1122" name="Rectangle 294"/>
                <p:cNvSpPr>
                  <a:spLocks noChangeArrowheads="1"/>
                </p:cNvSpPr>
                <p:nvPr/>
              </p:nvSpPr>
              <p:spPr bwMode="auto">
                <a:xfrm>
                  <a:off x="2263" y="2957"/>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7" name="Group 295"/>
              <p:cNvGrpSpPr>
                <a:grpSpLocks/>
              </p:cNvGrpSpPr>
              <p:nvPr/>
            </p:nvGrpSpPr>
            <p:grpSpPr bwMode="auto">
              <a:xfrm>
                <a:off x="0" y="3149"/>
                <a:ext cx="601" cy="192"/>
                <a:chOff x="0" y="3149"/>
                <a:chExt cx="601" cy="192"/>
              </a:xfrm>
            </p:grpSpPr>
            <p:sp>
              <p:nvSpPr>
                <p:cNvPr id="1119" name="Rectangle 296"/>
                <p:cNvSpPr>
                  <a:spLocks noChangeArrowheads="1"/>
                </p:cNvSpPr>
                <p:nvPr/>
              </p:nvSpPr>
              <p:spPr bwMode="auto">
                <a:xfrm>
                  <a:off x="0" y="3149"/>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6.60</a:t>
                  </a:r>
                  <a:endParaRPr lang="en-US" sz="2400">
                    <a:solidFill>
                      <a:prstClr val="black"/>
                    </a:solidFill>
                    <a:latin typeface="Times New Roman" pitchFamily="18" charset="0"/>
                  </a:endParaRPr>
                </a:p>
              </p:txBody>
            </p:sp>
            <p:sp>
              <p:nvSpPr>
                <p:cNvPr id="1120" name="Rectangle 297"/>
                <p:cNvSpPr>
                  <a:spLocks noChangeArrowheads="1"/>
                </p:cNvSpPr>
                <p:nvPr/>
              </p:nvSpPr>
              <p:spPr bwMode="auto">
                <a:xfrm>
                  <a:off x="0" y="3149"/>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8" name="Group 298"/>
              <p:cNvGrpSpPr>
                <a:grpSpLocks/>
              </p:cNvGrpSpPr>
              <p:nvPr/>
            </p:nvGrpSpPr>
            <p:grpSpPr bwMode="auto">
              <a:xfrm>
                <a:off x="601" y="3149"/>
                <a:ext cx="446" cy="192"/>
                <a:chOff x="601" y="3149"/>
                <a:chExt cx="446" cy="192"/>
              </a:xfrm>
            </p:grpSpPr>
            <p:sp>
              <p:nvSpPr>
                <p:cNvPr id="1117" name="Rectangle 299"/>
                <p:cNvSpPr>
                  <a:spLocks noChangeArrowheads="1"/>
                </p:cNvSpPr>
                <p:nvPr/>
              </p:nvSpPr>
              <p:spPr bwMode="auto">
                <a:xfrm>
                  <a:off x="601" y="314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7.30</a:t>
                  </a:r>
                  <a:endParaRPr lang="en-US" sz="2400">
                    <a:solidFill>
                      <a:prstClr val="black"/>
                    </a:solidFill>
                    <a:latin typeface="Times New Roman" pitchFamily="18" charset="0"/>
                  </a:endParaRPr>
                </a:p>
              </p:txBody>
            </p:sp>
            <p:sp>
              <p:nvSpPr>
                <p:cNvPr id="1118" name="Rectangle 300"/>
                <p:cNvSpPr>
                  <a:spLocks noChangeArrowheads="1"/>
                </p:cNvSpPr>
                <p:nvPr/>
              </p:nvSpPr>
              <p:spPr bwMode="auto">
                <a:xfrm>
                  <a:off x="601" y="314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79" name="Group 301"/>
              <p:cNvGrpSpPr>
                <a:grpSpLocks/>
              </p:cNvGrpSpPr>
              <p:nvPr/>
            </p:nvGrpSpPr>
            <p:grpSpPr bwMode="auto">
              <a:xfrm>
                <a:off x="1047" y="3149"/>
                <a:ext cx="446" cy="192"/>
                <a:chOff x="1047" y="3149"/>
                <a:chExt cx="446" cy="192"/>
              </a:xfrm>
            </p:grpSpPr>
            <p:sp>
              <p:nvSpPr>
                <p:cNvPr id="1115" name="Rectangle 302"/>
                <p:cNvSpPr>
                  <a:spLocks noChangeArrowheads="1"/>
                </p:cNvSpPr>
                <p:nvPr/>
              </p:nvSpPr>
              <p:spPr bwMode="auto">
                <a:xfrm>
                  <a:off x="1047" y="314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16" name="Rectangle 303"/>
                <p:cNvSpPr>
                  <a:spLocks noChangeArrowheads="1"/>
                </p:cNvSpPr>
                <p:nvPr/>
              </p:nvSpPr>
              <p:spPr bwMode="auto">
                <a:xfrm>
                  <a:off x="1047" y="314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0" name="Group 304"/>
              <p:cNvGrpSpPr>
                <a:grpSpLocks/>
              </p:cNvGrpSpPr>
              <p:nvPr/>
            </p:nvGrpSpPr>
            <p:grpSpPr bwMode="auto">
              <a:xfrm>
                <a:off x="1493" y="3149"/>
                <a:ext cx="446" cy="192"/>
                <a:chOff x="1493" y="3149"/>
                <a:chExt cx="446" cy="192"/>
              </a:xfrm>
            </p:grpSpPr>
            <p:sp>
              <p:nvSpPr>
                <p:cNvPr id="1113" name="Rectangle 305"/>
                <p:cNvSpPr>
                  <a:spLocks noChangeArrowheads="1"/>
                </p:cNvSpPr>
                <p:nvPr/>
              </p:nvSpPr>
              <p:spPr bwMode="auto">
                <a:xfrm>
                  <a:off x="1493" y="314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14" name="Rectangle 306"/>
                <p:cNvSpPr>
                  <a:spLocks noChangeArrowheads="1"/>
                </p:cNvSpPr>
                <p:nvPr/>
              </p:nvSpPr>
              <p:spPr bwMode="auto">
                <a:xfrm>
                  <a:off x="1493" y="314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1" name="Group 307"/>
              <p:cNvGrpSpPr>
                <a:grpSpLocks/>
              </p:cNvGrpSpPr>
              <p:nvPr/>
            </p:nvGrpSpPr>
            <p:grpSpPr bwMode="auto">
              <a:xfrm>
                <a:off x="1939" y="3149"/>
                <a:ext cx="324" cy="192"/>
                <a:chOff x="1939" y="3149"/>
                <a:chExt cx="324" cy="192"/>
              </a:xfrm>
            </p:grpSpPr>
            <p:sp>
              <p:nvSpPr>
                <p:cNvPr id="1111" name="Rectangle 308"/>
                <p:cNvSpPr>
                  <a:spLocks noChangeArrowheads="1"/>
                </p:cNvSpPr>
                <p:nvPr/>
              </p:nvSpPr>
              <p:spPr bwMode="auto">
                <a:xfrm>
                  <a:off x="1939" y="3149"/>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12" name="Rectangle 309"/>
                <p:cNvSpPr>
                  <a:spLocks noChangeArrowheads="1"/>
                </p:cNvSpPr>
                <p:nvPr/>
              </p:nvSpPr>
              <p:spPr bwMode="auto">
                <a:xfrm>
                  <a:off x="1939" y="3149"/>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2" name="Group 310"/>
              <p:cNvGrpSpPr>
                <a:grpSpLocks/>
              </p:cNvGrpSpPr>
              <p:nvPr/>
            </p:nvGrpSpPr>
            <p:grpSpPr bwMode="auto">
              <a:xfrm>
                <a:off x="2263" y="3149"/>
                <a:ext cx="435" cy="192"/>
                <a:chOff x="2263" y="3149"/>
                <a:chExt cx="435" cy="192"/>
              </a:xfrm>
            </p:grpSpPr>
            <p:sp>
              <p:nvSpPr>
                <p:cNvPr id="1109" name="Rectangle 311"/>
                <p:cNvSpPr>
                  <a:spLocks noChangeArrowheads="1"/>
                </p:cNvSpPr>
                <p:nvPr/>
              </p:nvSpPr>
              <p:spPr bwMode="auto">
                <a:xfrm>
                  <a:off x="2263" y="3149"/>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-9.50</a:t>
                  </a:r>
                  <a:endParaRPr lang="en-US" sz="2400">
                    <a:solidFill>
                      <a:prstClr val="black"/>
                    </a:solidFill>
                    <a:latin typeface="Times New Roman" pitchFamily="18" charset="0"/>
                  </a:endParaRPr>
                </a:p>
              </p:txBody>
            </p:sp>
            <p:sp>
              <p:nvSpPr>
                <p:cNvPr id="1110" name="Rectangle 312"/>
                <p:cNvSpPr>
                  <a:spLocks noChangeArrowheads="1"/>
                </p:cNvSpPr>
                <p:nvPr/>
              </p:nvSpPr>
              <p:spPr bwMode="auto">
                <a:xfrm>
                  <a:off x="2263" y="3149"/>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3" name="Group 313"/>
              <p:cNvGrpSpPr>
                <a:grpSpLocks/>
              </p:cNvGrpSpPr>
              <p:nvPr/>
            </p:nvGrpSpPr>
            <p:grpSpPr bwMode="auto">
              <a:xfrm>
                <a:off x="0" y="3341"/>
                <a:ext cx="601" cy="192"/>
                <a:chOff x="0" y="3341"/>
                <a:chExt cx="601" cy="192"/>
              </a:xfrm>
            </p:grpSpPr>
            <p:sp>
              <p:nvSpPr>
                <p:cNvPr id="1107" name="Rectangle 314"/>
                <p:cNvSpPr>
                  <a:spLocks noChangeArrowheads="1"/>
                </p:cNvSpPr>
                <p:nvPr/>
              </p:nvSpPr>
              <p:spPr bwMode="auto">
                <a:xfrm>
                  <a:off x="0" y="3341"/>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6.70</a:t>
                  </a:r>
                  <a:endParaRPr lang="en-US" sz="2400">
                    <a:solidFill>
                      <a:prstClr val="black"/>
                    </a:solidFill>
                    <a:latin typeface="Times New Roman" pitchFamily="18" charset="0"/>
                  </a:endParaRPr>
                </a:p>
              </p:txBody>
            </p:sp>
            <p:sp>
              <p:nvSpPr>
                <p:cNvPr id="1108" name="Rectangle 315"/>
                <p:cNvSpPr>
                  <a:spLocks noChangeArrowheads="1"/>
                </p:cNvSpPr>
                <p:nvPr/>
              </p:nvSpPr>
              <p:spPr bwMode="auto">
                <a:xfrm>
                  <a:off x="0" y="3341"/>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4" name="Group 316"/>
              <p:cNvGrpSpPr>
                <a:grpSpLocks/>
              </p:cNvGrpSpPr>
              <p:nvPr/>
            </p:nvGrpSpPr>
            <p:grpSpPr bwMode="auto">
              <a:xfrm>
                <a:off x="601" y="3341"/>
                <a:ext cx="446" cy="192"/>
                <a:chOff x="601" y="3341"/>
                <a:chExt cx="446" cy="192"/>
              </a:xfrm>
            </p:grpSpPr>
            <p:sp>
              <p:nvSpPr>
                <p:cNvPr id="1105" name="Rectangle 317"/>
                <p:cNvSpPr>
                  <a:spLocks noChangeArrowheads="1"/>
                </p:cNvSpPr>
                <p:nvPr/>
              </p:nvSpPr>
              <p:spPr bwMode="auto">
                <a:xfrm>
                  <a:off x="601" y="334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7.40</a:t>
                  </a:r>
                  <a:endParaRPr lang="en-US" sz="2400">
                    <a:solidFill>
                      <a:prstClr val="black"/>
                    </a:solidFill>
                    <a:latin typeface="Times New Roman" pitchFamily="18" charset="0"/>
                  </a:endParaRPr>
                </a:p>
              </p:txBody>
            </p:sp>
            <p:sp>
              <p:nvSpPr>
                <p:cNvPr id="1106" name="Rectangle 318"/>
                <p:cNvSpPr>
                  <a:spLocks noChangeArrowheads="1"/>
                </p:cNvSpPr>
                <p:nvPr/>
              </p:nvSpPr>
              <p:spPr bwMode="auto">
                <a:xfrm>
                  <a:off x="601" y="334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5" name="Group 319"/>
              <p:cNvGrpSpPr>
                <a:grpSpLocks/>
              </p:cNvGrpSpPr>
              <p:nvPr/>
            </p:nvGrpSpPr>
            <p:grpSpPr bwMode="auto">
              <a:xfrm>
                <a:off x="1047" y="3341"/>
                <a:ext cx="446" cy="192"/>
                <a:chOff x="1047" y="3341"/>
                <a:chExt cx="446" cy="192"/>
              </a:xfrm>
            </p:grpSpPr>
            <p:sp>
              <p:nvSpPr>
                <p:cNvPr id="1103" name="Rectangle 320"/>
                <p:cNvSpPr>
                  <a:spLocks noChangeArrowheads="1"/>
                </p:cNvSpPr>
                <p:nvPr/>
              </p:nvSpPr>
              <p:spPr bwMode="auto">
                <a:xfrm>
                  <a:off x="1047" y="334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104" name="Rectangle 321"/>
                <p:cNvSpPr>
                  <a:spLocks noChangeArrowheads="1"/>
                </p:cNvSpPr>
                <p:nvPr/>
              </p:nvSpPr>
              <p:spPr bwMode="auto">
                <a:xfrm>
                  <a:off x="1047" y="334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6" name="Group 322"/>
              <p:cNvGrpSpPr>
                <a:grpSpLocks/>
              </p:cNvGrpSpPr>
              <p:nvPr/>
            </p:nvGrpSpPr>
            <p:grpSpPr bwMode="auto">
              <a:xfrm>
                <a:off x="1493" y="3341"/>
                <a:ext cx="446" cy="192"/>
                <a:chOff x="1493" y="3341"/>
                <a:chExt cx="446" cy="192"/>
              </a:xfrm>
            </p:grpSpPr>
            <p:sp>
              <p:nvSpPr>
                <p:cNvPr id="1101" name="Rectangle 323"/>
                <p:cNvSpPr>
                  <a:spLocks noChangeArrowheads="1"/>
                </p:cNvSpPr>
                <p:nvPr/>
              </p:nvSpPr>
              <p:spPr bwMode="auto">
                <a:xfrm>
                  <a:off x="1493" y="334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102" name="Rectangle 324"/>
                <p:cNvSpPr>
                  <a:spLocks noChangeArrowheads="1"/>
                </p:cNvSpPr>
                <p:nvPr/>
              </p:nvSpPr>
              <p:spPr bwMode="auto">
                <a:xfrm>
                  <a:off x="1493" y="334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7" name="Group 325"/>
              <p:cNvGrpSpPr>
                <a:grpSpLocks/>
              </p:cNvGrpSpPr>
              <p:nvPr/>
            </p:nvGrpSpPr>
            <p:grpSpPr bwMode="auto">
              <a:xfrm>
                <a:off x="1939" y="3341"/>
                <a:ext cx="324" cy="192"/>
                <a:chOff x="1939" y="3341"/>
                <a:chExt cx="324" cy="192"/>
              </a:xfrm>
            </p:grpSpPr>
            <p:sp>
              <p:nvSpPr>
                <p:cNvPr id="1099" name="Rectangle 326"/>
                <p:cNvSpPr>
                  <a:spLocks noChangeArrowheads="1"/>
                </p:cNvSpPr>
                <p:nvPr/>
              </p:nvSpPr>
              <p:spPr bwMode="auto">
                <a:xfrm>
                  <a:off x="1939" y="3341"/>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1100" name="Rectangle 327"/>
                <p:cNvSpPr>
                  <a:spLocks noChangeArrowheads="1"/>
                </p:cNvSpPr>
                <p:nvPr/>
              </p:nvSpPr>
              <p:spPr bwMode="auto">
                <a:xfrm>
                  <a:off x="1939" y="3341"/>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8" name="Group 328"/>
              <p:cNvGrpSpPr>
                <a:grpSpLocks/>
              </p:cNvGrpSpPr>
              <p:nvPr/>
            </p:nvGrpSpPr>
            <p:grpSpPr bwMode="auto">
              <a:xfrm>
                <a:off x="2263" y="3341"/>
                <a:ext cx="435" cy="192"/>
                <a:chOff x="2263" y="3341"/>
                <a:chExt cx="435" cy="192"/>
              </a:xfrm>
            </p:grpSpPr>
            <p:sp>
              <p:nvSpPr>
                <p:cNvPr id="1097" name="Rectangle 329"/>
                <p:cNvSpPr>
                  <a:spLocks noChangeArrowheads="1"/>
                </p:cNvSpPr>
                <p:nvPr/>
              </p:nvSpPr>
              <p:spPr bwMode="auto">
                <a:xfrm>
                  <a:off x="2263" y="3341"/>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98" name="Rectangle 330"/>
                <p:cNvSpPr>
                  <a:spLocks noChangeArrowheads="1"/>
                </p:cNvSpPr>
                <p:nvPr/>
              </p:nvSpPr>
              <p:spPr bwMode="auto">
                <a:xfrm>
                  <a:off x="2263" y="3341"/>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89" name="Group 331"/>
              <p:cNvGrpSpPr>
                <a:grpSpLocks/>
              </p:cNvGrpSpPr>
              <p:nvPr/>
            </p:nvGrpSpPr>
            <p:grpSpPr bwMode="auto">
              <a:xfrm>
                <a:off x="0" y="3533"/>
                <a:ext cx="601" cy="192"/>
                <a:chOff x="0" y="3533"/>
                <a:chExt cx="601" cy="192"/>
              </a:xfrm>
            </p:grpSpPr>
            <p:sp>
              <p:nvSpPr>
                <p:cNvPr id="1095" name="Rectangle 332"/>
                <p:cNvSpPr>
                  <a:spLocks noChangeArrowheads="1"/>
                </p:cNvSpPr>
                <p:nvPr/>
              </p:nvSpPr>
              <p:spPr bwMode="auto">
                <a:xfrm>
                  <a:off x="0" y="3533"/>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6.80</a:t>
                  </a:r>
                  <a:endParaRPr lang="en-US" sz="2400">
                    <a:solidFill>
                      <a:prstClr val="black"/>
                    </a:solidFill>
                    <a:latin typeface="Times New Roman" pitchFamily="18" charset="0"/>
                  </a:endParaRPr>
                </a:p>
              </p:txBody>
            </p:sp>
            <p:sp>
              <p:nvSpPr>
                <p:cNvPr id="1096" name="Rectangle 333"/>
                <p:cNvSpPr>
                  <a:spLocks noChangeArrowheads="1"/>
                </p:cNvSpPr>
                <p:nvPr/>
              </p:nvSpPr>
              <p:spPr bwMode="auto">
                <a:xfrm>
                  <a:off x="0" y="3533"/>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0" name="Group 334"/>
              <p:cNvGrpSpPr>
                <a:grpSpLocks/>
              </p:cNvGrpSpPr>
              <p:nvPr/>
            </p:nvGrpSpPr>
            <p:grpSpPr bwMode="auto">
              <a:xfrm>
                <a:off x="601" y="3533"/>
                <a:ext cx="446" cy="192"/>
                <a:chOff x="601" y="3533"/>
                <a:chExt cx="446" cy="192"/>
              </a:xfrm>
            </p:grpSpPr>
            <p:sp>
              <p:nvSpPr>
                <p:cNvPr id="1093" name="Rectangle 335"/>
                <p:cNvSpPr>
                  <a:spLocks noChangeArrowheads="1"/>
                </p:cNvSpPr>
                <p:nvPr/>
              </p:nvSpPr>
              <p:spPr bwMode="auto">
                <a:xfrm>
                  <a:off x="601" y="353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7.50</a:t>
                  </a:r>
                  <a:endParaRPr lang="en-US" sz="2400">
                    <a:solidFill>
                      <a:prstClr val="black"/>
                    </a:solidFill>
                    <a:latin typeface="Times New Roman" pitchFamily="18" charset="0"/>
                  </a:endParaRPr>
                </a:p>
              </p:txBody>
            </p:sp>
            <p:sp>
              <p:nvSpPr>
                <p:cNvPr id="1094" name="Rectangle 336"/>
                <p:cNvSpPr>
                  <a:spLocks noChangeArrowheads="1"/>
                </p:cNvSpPr>
                <p:nvPr/>
              </p:nvSpPr>
              <p:spPr bwMode="auto">
                <a:xfrm>
                  <a:off x="601" y="353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1" name="Group 337"/>
              <p:cNvGrpSpPr>
                <a:grpSpLocks/>
              </p:cNvGrpSpPr>
              <p:nvPr/>
            </p:nvGrpSpPr>
            <p:grpSpPr bwMode="auto">
              <a:xfrm>
                <a:off x="1047" y="3533"/>
                <a:ext cx="446" cy="192"/>
                <a:chOff x="1047" y="3533"/>
                <a:chExt cx="446" cy="192"/>
              </a:xfrm>
            </p:grpSpPr>
            <p:sp>
              <p:nvSpPr>
                <p:cNvPr id="1091" name="Rectangle 338"/>
                <p:cNvSpPr>
                  <a:spLocks noChangeArrowheads="1"/>
                </p:cNvSpPr>
                <p:nvPr/>
              </p:nvSpPr>
              <p:spPr bwMode="auto">
                <a:xfrm>
                  <a:off x="1047" y="353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92" name="Rectangle 339"/>
                <p:cNvSpPr>
                  <a:spLocks noChangeArrowheads="1"/>
                </p:cNvSpPr>
                <p:nvPr/>
              </p:nvSpPr>
              <p:spPr bwMode="auto">
                <a:xfrm>
                  <a:off x="1047" y="353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2" name="Group 340"/>
              <p:cNvGrpSpPr>
                <a:grpSpLocks/>
              </p:cNvGrpSpPr>
              <p:nvPr/>
            </p:nvGrpSpPr>
            <p:grpSpPr bwMode="auto">
              <a:xfrm>
                <a:off x="1493" y="3533"/>
                <a:ext cx="446" cy="192"/>
                <a:chOff x="1493" y="3533"/>
                <a:chExt cx="446" cy="192"/>
              </a:xfrm>
            </p:grpSpPr>
            <p:sp>
              <p:nvSpPr>
                <p:cNvPr id="1089" name="Rectangle 341"/>
                <p:cNvSpPr>
                  <a:spLocks noChangeArrowheads="1"/>
                </p:cNvSpPr>
                <p:nvPr/>
              </p:nvSpPr>
              <p:spPr bwMode="auto">
                <a:xfrm>
                  <a:off x="1493" y="353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090" name="Rectangle 342"/>
                <p:cNvSpPr>
                  <a:spLocks noChangeArrowheads="1"/>
                </p:cNvSpPr>
                <p:nvPr/>
              </p:nvSpPr>
              <p:spPr bwMode="auto">
                <a:xfrm>
                  <a:off x="1493" y="353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3" name="Group 343"/>
              <p:cNvGrpSpPr>
                <a:grpSpLocks/>
              </p:cNvGrpSpPr>
              <p:nvPr/>
            </p:nvGrpSpPr>
            <p:grpSpPr bwMode="auto">
              <a:xfrm>
                <a:off x="1939" y="3533"/>
                <a:ext cx="324" cy="192"/>
                <a:chOff x="1939" y="3533"/>
                <a:chExt cx="324" cy="192"/>
              </a:xfrm>
            </p:grpSpPr>
            <p:sp>
              <p:nvSpPr>
                <p:cNvPr id="1087" name="Rectangle 344"/>
                <p:cNvSpPr>
                  <a:spLocks noChangeArrowheads="1"/>
                </p:cNvSpPr>
                <p:nvPr/>
              </p:nvSpPr>
              <p:spPr bwMode="auto">
                <a:xfrm>
                  <a:off x="1939" y="3533"/>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88" name="Rectangle 345"/>
                <p:cNvSpPr>
                  <a:spLocks noChangeArrowheads="1"/>
                </p:cNvSpPr>
                <p:nvPr/>
              </p:nvSpPr>
              <p:spPr bwMode="auto">
                <a:xfrm>
                  <a:off x="1939" y="3533"/>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4" name="Group 346"/>
              <p:cNvGrpSpPr>
                <a:grpSpLocks/>
              </p:cNvGrpSpPr>
              <p:nvPr/>
            </p:nvGrpSpPr>
            <p:grpSpPr bwMode="auto">
              <a:xfrm>
                <a:off x="2263" y="3533"/>
                <a:ext cx="435" cy="192"/>
                <a:chOff x="2263" y="3533"/>
                <a:chExt cx="435" cy="192"/>
              </a:xfrm>
            </p:grpSpPr>
            <p:sp>
              <p:nvSpPr>
                <p:cNvPr id="1085" name="Rectangle 347"/>
                <p:cNvSpPr>
                  <a:spLocks noChangeArrowheads="1"/>
                </p:cNvSpPr>
                <p:nvPr/>
              </p:nvSpPr>
              <p:spPr bwMode="auto">
                <a:xfrm>
                  <a:off x="2263" y="3533"/>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-6.50</a:t>
                  </a:r>
                  <a:endParaRPr lang="en-US" sz="2400">
                    <a:solidFill>
                      <a:prstClr val="black"/>
                    </a:solidFill>
                    <a:latin typeface="Times New Roman" pitchFamily="18" charset="0"/>
                  </a:endParaRPr>
                </a:p>
              </p:txBody>
            </p:sp>
            <p:sp>
              <p:nvSpPr>
                <p:cNvPr id="1086" name="Rectangle 348"/>
                <p:cNvSpPr>
                  <a:spLocks noChangeArrowheads="1"/>
                </p:cNvSpPr>
                <p:nvPr/>
              </p:nvSpPr>
              <p:spPr bwMode="auto">
                <a:xfrm>
                  <a:off x="2263" y="3533"/>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5" name="Group 349"/>
              <p:cNvGrpSpPr>
                <a:grpSpLocks/>
              </p:cNvGrpSpPr>
              <p:nvPr/>
            </p:nvGrpSpPr>
            <p:grpSpPr bwMode="auto">
              <a:xfrm>
                <a:off x="0" y="3725"/>
                <a:ext cx="601" cy="192"/>
                <a:chOff x="0" y="3725"/>
                <a:chExt cx="601" cy="192"/>
              </a:xfrm>
            </p:grpSpPr>
            <p:sp>
              <p:nvSpPr>
                <p:cNvPr id="1083" name="Rectangle 350"/>
                <p:cNvSpPr>
                  <a:spLocks noChangeArrowheads="1"/>
                </p:cNvSpPr>
                <p:nvPr/>
              </p:nvSpPr>
              <p:spPr bwMode="auto">
                <a:xfrm>
                  <a:off x="0" y="3725"/>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6.90</a:t>
                  </a:r>
                  <a:endParaRPr lang="en-US" sz="2400">
                    <a:solidFill>
                      <a:prstClr val="black"/>
                    </a:solidFill>
                    <a:latin typeface="Times New Roman" pitchFamily="18" charset="0"/>
                  </a:endParaRPr>
                </a:p>
              </p:txBody>
            </p:sp>
            <p:sp>
              <p:nvSpPr>
                <p:cNvPr id="1084" name="Rectangle 351"/>
                <p:cNvSpPr>
                  <a:spLocks noChangeArrowheads="1"/>
                </p:cNvSpPr>
                <p:nvPr/>
              </p:nvSpPr>
              <p:spPr bwMode="auto">
                <a:xfrm>
                  <a:off x="0" y="3725"/>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6" name="Group 352"/>
              <p:cNvGrpSpPr>
                <a:grpSpLocks/>
              </p:cNvGrpSpPr>
              <p:nvPr/>
            </p:nvGrpSpPr>
            <p:grpSpPr bwMode="auto">
              <a:xfrm>
                <a:off x="601" y="3725"/>
                <a:ext cx="446" cy="192"/>
                <a:chOff x="601" y="3725"/>
                <a:chExt cx="446" cy="192"/>
              </a:xfrm>
            </p:grpSpPr>
            <p:sp>
              <p:nvSpPr>
                <p:cNvPr id="1081" name="Rectangle 353"/>
                <p:cNvSpPr>
                  <a:spLocks noChangeArrowheads="1"/>
                </p:cNvSpPr>
                <p:nvPr/>
              </p:nvSpPr>
              <p:spPr bwMode="auto">
                <a:xfrm>
                  <a:off x="601" y="372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7.60</a:t>
                  </a:r>
                  <a:endParaRPr lang="en-US" sz="2400">
                    <a:solidFill>
                      <a:prstClr val="black"/>
                    </a:solidFill>
                    <a:latin typeface="Times New Roman" pitchFamily="18" charset="0"/>
                  </a:endParaRPr>
                </a:p>
              </p:txBody>
            </p:sp>
            <p:sp>
              <p:nvSpPr>
                <p:cNvPr id="1082" name="Rectangle 354"/>
                <p:cNvSpPr>
                  <a:spLocks noChangeArrowheads="1"/>
                </p:cNvSpPr>
                <p:nvPr/>
              </p:nvSpPr>
              <p:spPr bwMode="auto">
                <a:xfrm>
                  <a:off x="601" y="372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7" name="Group 355"/>
              <p:cNvGrpSpPr>
                <a:grpSpLocks/>
              </p:cNvGrpSpPr>
              <p:nvPr/>
            </p:nvGrpSpPr>
            <p:grpSpPr bwMode="auto">
              <a:xfrm>
                <a:off x="1047" y="3725"/>
                <a:ext cx="446" cy="192"/>
                <a:chOff x="1047" y="3725"/>
                <a:chExt cx="446" cy="192"/>
              </a:xfrm>
            </p:grpSpPr>
            <p:sp>
              <p:nvSpPr>
                <p:cNvPr id="1079" name="Rectangle 356"/>
                <p:cNvSpPr>
                  <a:spLocks noChangeArrowheads="1"/>
                </p:cNvSpPr>
                <p:nvPr/>
              </p:nvSpPr>
              <p:spPr bwMode="auto">
                <a:xfrm>
                  <a:off x="1047" y="372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80" name="Rectangle 357"/>
                <p:cNvSpPr>
                  <a:spLocks noChangeArrowheads="1"/>
                </p:cNvSpPr>
                <p:nvPr/>
              </p:nvSpPr>
              <p:spPr bwMode="auto">
                <a:xfrm>
                  <a:off x="1047" y="372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8" name="Group 358"/>
              <p:cNvGrpSpPr>
                <a:grpSpLocks/>
              </p:cNvGrpSpPr>
              <p:nvPr/>
            </p:nvGrpSpPr>
            <p:grpSpPr bwMode="auto">
              <a:xfrm>
                <a:off x="1493" y="3725"/>
                <a:ext cx="446" cy="192"/>
                <a:chOff x="1493" y="3725"/>
                <a:chExt cx="446" cy="192"/>
              </a:xfrm>
            </p:grpSpPr>
            <p:sp>
              <p:nvSpPr>
                <p:cNvPr id="1077" name="Rectangle 359"/>
                <p:cNvSpPr>
                  <a:spLocks noChangeArrowheads="1"/>
                </p:cNvSpPr>
                <p:nvPr/>
              </p:nvSpPr>
              <p:spPr bwMode="auto">
                <a:xfrm>
                  <a:off x="1493" y="3725"/>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078" name="Rectangle 360"/>
                <p:cNvSpPr>
                  <a:spLocks noChangeArrowheads="1"/>
                </p:cNvSpPr>
                <p:nvPr/>
              </p:nvSpPr>
              <p:spPr bwMode="auto">
                <a:xfrm>
                  <a:off x="1493" y="3725"/>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999" name="Group 361"/>
              <p:cNvGrpSpPr>
                <a:grpSpLocks/>
              </p:cNvGrpSpPr>
              <p:nvPr/>
            </p:nvGrpSpPr>
            <p:grpSpPr bwMode="auto">
              <a:xfrm>
                <a:off x="1939" y="3725"/>
                <a:ext cx="324" cy="192"/>
                <a:chOff x="1939" y="3725"/>
                <a:chExt cx="324" cy="192"/>
              </a:xfrm>
            </p:grpSpPr>
            <p:sp>
              <p:nvSpPr>
                <p:cNvPr id="1075" name="Rectangle 362"/>
                <p:cNvSpPr>
                  <a:spLocks noChangeArrowheads="1"/>
                </p:cNvSpPr>
                <p:nvPr/>
              </p:nvSpPr>
              <p:spPr bwMode="auto">
                <a:xfrm>
                  <a:off x="1939" y="3725"/>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76" name="Rectangle 363"/>
                <p:cNvSpPr>
                  <a:spLocks noChangeArrowheads="1"/>
                </p:cNvSpPr>
                <p:nvPr/>
              </p:nvSpPr>
              <p:spPr bwMode="auto">
                <a:xfrm>
                  <a:off x="1939" y="3725"/>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0" name="Group 364"/>
              <p:cNvGrpSpPr>
                <a:grpSpLocks/>
              </p:cNvGrpSpPr>
              <p:nvPr/>
            </p:nvGrpSpPr>
            <p:grpSpPr bwMode="auto">
              <a:xfrm>
                <a:off x="2263" y="3725"/>
                <a:ext cx="435" cy="192"/>
                <a:chOff x="2263" y="3725"/>
                <a:chExt cx="435" cy="192"/>
              </a:xfrm>
            </p:grpSpPr>
            <p:sp>
              <p:nvSpPr>
                <p:cNvPr id="1073" name="Rectangle 365"/>
                <p:cNvSpPr>
                  <a:spLocks noChangeArrowheads="1"/>
                </p:cNvSpPr>
                <p:nvPr/>
              </p:nvSpPr>
              <p:spPr bwMode="auto">
                <a:xfrm>
                  <a:off x="2263" y="3725"/>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-6.00</a:t>
                  </a:r>
                  <a:endParaRPr lang="en-US" sz="2400">
                    <a:solidFill>
                      <a:prstClr val="black"/>
                    </a:solidFill>
                    <a:latin typeface="Times New Roman" pitchFamily="18" charset="0"/>
                  </a:endParaRPr>
                </a:p>
              </p:txBody>
            </p:sp>
            <p:sp>
              <p:nvSpPr>
                <p:cNvPr id="1074" name="Rectangle 366"/>
                <p:cNvSpPr>
                  <a:spLocks noChangeArrowheads="1"/>
                </p:cNvSpPr>
                <p:nvPr/>
              </p:nvSpPr>
              <p:spPr bwMode="auto">
                <a:xfrm>
                  <a:off x="2263" y="3725"/>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1" name="Group 367"/>
              <p:cNvGrpSpPr>
                <a:grpSpLocks/>
              </p:cNvGrpSpPr>
              <p:nvPr/>
            </p:nvGrpSpPr>
            <p:grpSpPr bwMode="auto">
              <a:xfrm>
                <a:off x="0" y="3917"/>
                <a:ext cx="601" cy="192"/>
                <a:chOff x="0" y="3917"/>
                <a:chExt cx="601" cy="192"/>
              </a:xfrm>
            </p:grpSpPr>
            <p:sp>
              <p:nvSpPr>
                <p:cNvPr id="1071" name="Rectangle 368"/>
                <p:cNvSpPr>
                  <a:spLocks noChangeArrowheads="1"/>
                </p:cNvSpPr>
                <p:nvPr/>
              </p:nvSpPr>
              <p:spPr bwMode="auto">
                <a:xfrm>
                  <a:off x="0" y="3917"/>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7.00</a:t>
                  </a:r>
                  <a:endParaRPr lang="en-US" sz="2400">
                    <a:solidFill>
                      <a:prstClr val="black"/>
                    </a:solidFill>
                    <a:latin typeface="Times New Roman" pitchFamily="18" charset="0"/>
                  </a:endParaRPr>
                </a:p>
              </p:txBody>
            </p:sp>
            <p:sp>
              <p:nvSpPr>
                <p:cNvPr id="1072" name="Rectangle 369"/>
                <p:cNvSpPr>
                  <a:spLocks noChangeArrowheads="1"/>
                </p:cNvSpPr>
                <p:nvPr/>
              </p:nvSpPr>
              <p:spPr bwMode="auto">
                <a:xfrm>
                  <a:off x="0" y="3917"/>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2" name="Group 370"/>
              <p:cNvGrpSpPr>
                <a:grpSpLocks/>
              </p:cNvGrpSpPr>
              <p:nvPr/>
            </p:nvGrpSpPr>
            <p:grpSpPr bwMode="auto">
              <a:xfrm>
                <a:off x="601" y="3917"/>
                <a:ext cx="446" cy="192"/>
                <a:chOff x="601" y="3917"/>
                <a:chExt cx="446" cy="192"/>
              </a:xfrm>
            </p:grpSpPr>
            <p:sp>
              <p:nvSpPr>
                <p:cNvPr id="1069" name="Rectangle 371"/>
                <p:cNvSpPr>
                  <a:spLocks noChangeArrowheads="1"/>
                </p:cNvSpPr>
                <p:nvPr/>
              </p:nvSpPr>
              <p:spPr bwMode="auto">
                <a:xfrm>
                  <a:off x="601" y="391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7.70</a:t>
                  </a:r>
                  <a:endParaRPr lang="en-US" sz="2400">
                    <a:solidFill>
                      <a:prstClr val="black"/>
                    </a:solidFill>
                    <a:latin typeface="Times New Roman" pitchFamily="18" charset="0"/>
                  </a:endParaRPr>
                </a:p>
              </p:txBody>
            </p:sp>
            <p:sp>
              <p:nvSpPr>
                <p:cNvPr id="1070" name="Rectangle 372"/>
                <p:cNvSpPr>
                  <a:spLocks noChangeArrowheads="1"/>
                </p:cNvSpPr>
                <p:nvPr/>
              </p:nvSpPr>
              <p:spPr bwMode="auto">
                <a:xfrm>
                  <a:off x="601" y="391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3" name="Group 373"/>
              <p:cNvGrpSpPr>
                <a:grpSpLocks/>
              </p:cNvGrpSpPr>
              <p:nvPr/>
            </p:nvGrpSpPr>
            <p:grpSpPr bwMode="auto">
              <a:xfrm>
                <a:off x="1047" y="3917"/>
                <a:ext cx="446" cy="192"/>
                <a:chOff x="1047" y="3917"/>
                <a:chExt cx="446" cy="192"/>
              </a:xfrm>
            </p:grpSpPr>
            <p:sp>
              <p:nvSpPr>
                <p:cNvPr id="1067" name="Rectangle 374"/>
                <p:cNvSpPr>
                  <a:spLocks noChangeArrowheads="1"/>
                </p:cNvSpPr>
                <p:nvPr/>
              </p:nvSpPr>
              <p:spPr bwMode="auto">
                <a:xfrm>
                  <a:off x="1047" y="391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68" name="Rectangle 375"/>
                <p:cNvSpPr>
                  <a:spLocks noChangeArrowheads="1"/>
                </p:cNvSpPr>
                <p:nvPr/>
              </p:nvSpPr>
              <p:spPr bwMode="auto">
                <a:xfrm>
                  <a:off x="1047" y="391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4" name="Group 376"/>
              <p:cNvGrpSpPr>
                <a:grpSpLocks/>
              </p:cNvGrpSpPr>
              <p:nvPr/>
            </p:nvGrpSpPr>
            <p:grpSpPr bwMode="auto">
              <a:xfrm>
                <a:off x="1493" y="3917"/>
                <a:ext cx="446" cy="192"/>
                <a:chOff x="1493" y="3917"/>
                <a:chExt cx="446" cy="192"/>
              </a:xfrm>
            </p:grpSpPr>
            <p:sp>
              <p:nvSpPr>
                <p:cNvPr id="1065" name="Rectangle 377"/>
                <p:cNvSpPr>
                  <a:spLocks noChangeArrowheads="1"/>
                </p:cNvSpPr>
                <p:nvPr/>
              </p:nvSpPr>
              <p:spPr bwMode="auto">
                <a:xfrm>
                  <a:off x="1493" y="3917"/>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066" name="Rectangle 378"/>
                <p:cNvSpPr>
                  <a:spLocks noChangeArrowheads="1"/>
                </p:cNvSpPr>
                <p:nvPr/>
              </p:nvSpPr>
              <p:spPr bwMode="auto">
                <a:xfrm>
                  <a:off x="1493" y="3917"/>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5" name="Group 379"/>
              <p:cNvGrpSpPr>
                <a:grpSpLocks/>
              </p:cNvGrpSpPr>
              <p:nvPr/>
            </p:nvGrpSpPr>
            <p:grpSpPr bwMode="auto">
              <a:xfrm>
                <a:off x="1939" y="3917"/>
                <a:ext cx="324" cy="192"/>
                <a:chOff x="1939" y="3917"/>
                <a:chExt cx="324" cy="192"/>
              </a:xfrm>
            </p:grpSpPr>
            <p:sp>
              <p:nvSpPr>
                <p:cNvPr id="1063" name="Rectangle 380"/>
                <p:cNvSpPr>
                  <a:spLocks noChangeArrowheads="1"/>
                </p:cNvSpPr>
                <p:nvPr/>
              </p:nvSpPr>
              <p:spPr bwMode="auto">
                <a:xfrm>
                  <a:off x="1939" y="3917"/>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64" name="Rectangle 381"/>
                <p:cNvSpPr>
                  <a:spLocks noChangeArrowheads="1"/>
                </p:cNvSpPr>
                <p:nvPr/>
              </p:nvSpPr>
              <p:spPr bwMode="auto">
                <a:xfrm>
                  <a:off x="1939" y="3917"/>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6" name="Group 382"/>
              <p:cNvGrpSpPr>
                <a:grpSpLocks/>
              </p:cNvGrpSpPr>
              <p:nvPr/>
            </p:nvGrpSpPr>
            <p:grpSpPr bwMode="auto">
              <a:xfrm>
                <a:off x="2263" y="3917"/>
                <a:ext cx="435" cy="192"/>
                <a:chOff x="2263" y="3917"/>
                <a:chExt cx="435" cy="192"/>
              </a:xfrm>
            </p:grpSpPr>
            <p:sp>
              <p:nvSpPr>
                <p:cNvPr id="1061" name="Rectangle 383"/>
                <p:cNvSpPr>
                  <a:spLocks noChangeArrowheads="1"/>
                </p:cNvSpPr>
                <p:nvPr/>
              </p:nvSpPr>
              <p:spPr bwMode="auto">
                <a:xfrm>
                  <a:off x="2263" y="3917"/>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-5.50</a:t>
                  </a:r>
                  <a:endParaRPr lang="en-US" sz="2400">
                    <a:solidFill>
                      <a:prstClr val="black"/>
                    </a:solidFill>
                    <a:latin typeface="Times New Roman" pitchFamily="18" charset="0"/>
                  </a:endParaRPr>
                </a:p>
              </p:txBody>
            </p:sp>
            <p:sp>
              <p:nvSpPr>
                <p:cNvPr id="1062" name="Rectangle 384"/>
                <p:cNvSpPr>
                  <a:spLocks noChangeArrowheads="1"/>
                </p:cNvSpPr>
                <p:nvPr/>
              </p:nvSpPr>
              <p:spPr bwMode="auto">
                <a:xfrm>
                  <a:off x="2263" y="3917"/>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7" name="Group 385"/>
              <p:cNvGrpSpPr>
                <a:grpSpLocks/>
              </p:cNvGrpSpPr>
              <p:nvPr/>
            </p:nvGrpSpPr>
            <p:grpSpPr bwMode="auto">
              <a:xfrm>
                <a:off x="0" y="4109"/>
                <a:ext cx="601" cy="192"/>
                <a:chOff x="0" y="4109"/>
                <a:chExt cx="601" cy="192"/>
              </a:xfrm>
            </p:grpSpPr>
            <p:sp>
              <p:nvSpPr>
                <p:cNvPr id="1059" name="Rectangle 386"/>
                <p:cNvSpPr>
                  <a:spLocks noChangeArrowheads="1"/>
                </p:cNvSpPr>
                <p:nvPr/>
              </p:nvSpPr>
              <p:spPr bwMode="auto">
                <a:xfrm>
                  <a:off x="0" y="4109"/>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7.10</a:t>
                  </a:r>
                  <a:endParaRPr lang="en-US" sz="2400">
                    <a:solidFill>
                      <a:prstClr val="black"/>
                    </a:solidFill>
                    <a:latin typeface="Times New Roman" pitchFamily="18" charset="0"/>
                  </a:endParaRPr>
                </a:p>
              </p:txBody>
            </p:sp>
            <p:sp>
              <p:nvSpPr>
                <p:cNvPr id="1060" name="Rectangle 387"/>
                <p:cNvSpPr>
                  <a:spLocks noChangeArrowheads="1"/>
                </p:cNvSpPr>
                <p:nvPr/>
              </p:nvSpPr>
              <p:spPr bwMode="auto">
                <a:xfrm>
                  <a:off x="0" y="4109"/>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8" name="Group 388"/>
              <p:cNvGrpSpPr>
                <a:grpSpLocks/>
              </p:cNvGrpSpPr>
              <p:nvPr/>
            </p:nvGrpSpPr>
            <p:grpSpPr bwMode="auto">
              <a:xfrm>
                <a:off x="601" y="4109"/>
                <a:ext cx="446" cy="192"/>
                <a:chOff x="601" y="4109"/>
                <a:chExt cx="446" cy="192"/>
              </a:xfrm>
            </p:grpSpPr>
            <p:sp>
              <p:nvSpPr>
                <p:cNvPr id="1057" name="Rectangle 389"/>
                <p:cNvSpPr>
                  <a:spLocks noChangeArrowheads="1"/>
                </p:cNvSpPr>
                <p:nvPr/>
              </p:nvSpPr>
              <p:spPr bwMode="auto">
                <a:xfrm>
                  <a:off x="601" y="410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7.60</a:t>
                  </a:r>
                  <a:endParaRPr lang="en-US" sz="2400">
                    <a:solidFill>
                      <a:prstClr val="black"/>
                    </a:solidFill>
                    <a:latin typeface="Times New Roman" pitchFamily="18" charset="0"/>
                  </a:endParaRPr>
                </a:p>
              </p:txBody>
            </p:sp>
            <p:sp>
              <p:nvSpPr>
                <p:cNvPr id="1058" name="Rectangle 390"/>
                <p:cNvSpPr>
                  <a:spLocks noChangeArrowheads="1"/>
                </p:cNvSpPr>
                <p:nvPr/>
              </p:nvSpPr>
              <p:spPr bwMode="auto">
                <a:xfrm>
                  <a:off x="601" y="410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09" name="Group 391"/>
              <p:cNvGrpSpPr>
                <a:grpSpLocks/>
              </p:cNvGrpSpPr>
              <p:nvPr/>
            </p:nvGrpSpPr>
            <p:grpSpPr bwMode="auto">
              <a:xfrm>
                <a:off x="1047" y="4109"/>
                <a:ext cx="446" cy="192"/>
                <a:chOff x="1047" y="4109"/>
                <a:chExt cx="446" cy="192"/>
              </a:xfrm>
            </p:grpSpPr>
            <p:sp>
              <p:nvSpPr>
                <p:cNvPr id="1055" name="Rectangle 392"/>
                <p:cNvSpPr>
                  <a:spLocks noChangeArrowheads="1"/>
                </p:cNvSpPr>
                <p:nvPr/>
              </p:nvSpPr>
              <p:spPr bwMode="auto">
                <a:xfrm>
                  <a:off x="1047" y="410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56" name="Rectangle 393"/>
                <p:cNvSpPr>
                  <a:spLocks noChangeArrowheads="1"/>
                </p:cNvSpPr>
                <p:nvPr/>
              </p:nvSpPr>
              <p:spPr bwMode="auto">
                <a:xfrm>
                  <a:off x="1047" y="410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0" name="Group 394"/>
              <p:cNvGrpSpPr>
                <a:grpSpLocks/>
              </p:cNvGrpSpPr>
              <p:nvPr/>
            </p:nvGrpSpPr>
            <p:grpSpPr bwMode="auto">
              <a:xfrm>
                <a:off x="1493" y="4109"/>
                <a:ext cx="446" cy="192"/>
                <a:chOff x="1493" y="4109"/>
                <a:chExt cx="446" cy="192"/>
              </a:xfrm>
            </p:grpSpPr>
            <p:sp>
              <p:nvSpPr>
                <p:cNvPr id="1053" name="Rectangle 395"/>
                <p:cNvSpPr>
                  <a:spLocks noChangeArrowheads="1"/>
                </p:cNvSpPr>
                <p:nvPr/>
              </p:nvSpPr>
              <p:spPr bwMode="auto">
                <a:xfrm>
                  <a:off x="1493" y="4109"/>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054" name="Rectangle 396"/>
                <p:cNvSpPr>
                  <a:spLocks noChangeArrowheads="1"/>
                </p:cNvSpPr>
                <p:nvPr/>
              </p:nvSpPr>
              <p:spPr bwMode="auto">
                <a:xfrm>
                  <a:off x="1493" y="4109"/>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1" name="Group 397"/>
              <p:cNvGrpSpPr>
                <a:grpSpLocks/>
              </p:cNvGrpSpPr>
              <p:nvPr/>
            </p:nvGrpSpPr>
            <p:grpSpPr bwMode="auto">
              <a:xfrm>
                <a:off x="1939" y="4109"/>
                <a:ext cx="324" cy="192"/>
                <a:chOff x="1939" y="4109"/>
                <a:chExt cx="324" cy="192"/>
              </a:xfrm>
            </p:grpSpPr>
            <p:sp>
              <p:nvSpPr>
                <p:cNvPr id="1051" name="Rectangle 398"/>
                <p:cNvSpPr>
                  <a:spLocks noChangeArrowheads="1"/>
                </p:cNvSpPr>
                <p:nvPr/>
              </p:nvSpPr>
              <p:spPr bwMode="auto">
                <a:xfrm>
                  <a:off x="1939" y="4109"/>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52" name="Rectangle 399"/>
                <p:cNvSpPr>
                  <a:spLocks noChangeArrowheads="1"/>
                </p:cNvSpPr>
                <p:nvPr/>
              </p:nvSpPr>
              <p:spPr bwMode="auto">
                <a:xfrm>
                  <a:off x="1939" y="4109"/>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2" name="Group 400"/>
              <p:cNvGrpSpPr>
                <a:grpSpLocks/>
              </p:cNvGrpSpPr>
              <p:nvPr/>
            </p:nvGrpSpPr>
            <p:grpSpPr bwMode="auto">
              <a:xfrm>
                <a:off x="2263" y="4109"/>
                <a:ext cx="435" cy="192"/>
                <a:chOff x="2263" y="4109"/>
                <a:chExt cx="435" cy="192"/>
              </a:xfrm>
            </p:grpSpPr>
            <p:sp>
              <p:nvSpPr>
                <p:cNvPr id="1049" name="Rectangle 401"/>
                <p:cNvSpPr>
                  <a:spLocks noChangeArrowheads="1"/>
                </p:cNvSpPr>
                <p:nvPr/>
              </p:nvSpPr>
              <p:spPr bwMode="auto">
                <a:xfrm>
                  <a:off x="2263" y="4109"/>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-5.00</a:t>
                  </a:r>
                  <a:endParaRPr lang="en-US" sz="2400">
                    <a:solidFill>
                      <a:prstClr val="black"/>
                    </a:solidFill>
                    <a:latin typeface="Times New Roman" pitchFamily="18" charset="0"/>
                  </a:endParaRPr>
                </a:p>
              </p:txBody>
            </p:sp>
            <p:sp>
              <p:nvSpPr>
                <p:cNvPr id="1050" name="Rectangle 402"/>
                <p:cNvSpPr>
                  <a:spLocks noChangeArrowheads="1"/>
                </p:cNvSpPr>
                <p:nvPr/>
              </p:nvSpPr>
              <p:spPr bwMode="auto">
                <a:xfrm>
                  <a:off x="2263" y="4109"/>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3" name="Group 403"/>
              <p:cNvGrpSpPr>
                <a:grpSpLocks/>
              </p:cNvGrpSpPr>
              <p:nvPr/>
            </p:nvGrpSpPr>
            <p:grpSpPr bwMode="auto">
              <a:xfrm>
                <a:off x="0" y="4301"/>
                <a:ext cx="601" cy="192"/>
                <a:chOff x="0" y="4301"/>
                <a:chExt cx="601" cy="192"/>
              </a:xfrm>
            </p:grpSpPr>
            <p:sp>
              <p:nvSpPr>
                <p:cNvPr id="1047" name="Rectangle 404"/>
                <p:cNvSpPr>
                  <a:spLocks noChangeArrowheads="1"/>
                </p:cNvSpPr>
                <p:nvPr/>
              </p:nvSpPr>
              <p:spPr bwMode="auto">
                <a:xfrm>
                  <a:off x="0" y="4301"/>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7.20</a:t>
                  </a:r>
                  <a:endParaRPr lang="en-US" sz="2400">
                    <a:solidFill>
                      <a:prstClr val="black"/>
                    </a:solidFill>
                    <a:latin typeface="Times New Roman" pitchFamily="18" charset="0"/>
                  </a:endParaRPr>
                </a:p>
              </p:txBody>
            </p:sp>
            <p:sp>
              <p:nvSpPr>
                <p:cNvPr id="1048" name="Rectangle 405"/>
                <p:cNvSpPr>
                  <a:spLocks noChangeArrowheads="1"/>
                </p:cNvSpPr>
                <p:nvPr/>
              </p:nvSpPr>
              <p:spPr bwMode="auto">
                <a:xfrm>
                  <a:off x="0" y="4301"/>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4" name="Group 406"/>
              <p:cNvGrpSpPr>
                <a:grpSpLocks/>
              </p:cNvGrpSpPr>
              <p:nvPr/>
            </p:nvGrpSpPr>
            <p:grpSpPr bwMode="auto">
              <a:xfrm>
                <a:off x="601" y="4301"/>
                <a:ext cx="446" cy="192"/>
                <a:chOff x="601" y="4301"/>
                <a:chExt cx="446" cy="192"/>
              </a:xfrm>
            </p:grpSpPr>
            <p:sp>
              <p:nvSpPr>
                <p:cNvPr id="1045" name="Rectangle 407"/>
                <p:cNvSpPr>
                  <a:spLocks noChangeArrowheads="1"/>
                </p:cNvSpPr>
                <p:nvPr/>
              </p:nvSpPr>
              <p:spPr bwMode="auto">
                <a:xfrm>
                  <a:off x="601" y="430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7.70</a:t>
                  </a:r>
                  <a:endParaRPr lang="en-US" sz="2400">
                    <a:solidFill>
                      <a:prstClr val="black"/>
                    </a:solidFill>
                    <a:latin typeface="Times New Roman" pitchFamily="18" charset="0"/>
                  </a:endParaRPr>
                </a:p>
              </p:txBody>
            </p:sp>
            <p:sp>
              <p:nvSpPr>
                <p:cNvPr id="1046" name="Rectangle 408"/>
                <p:cNvSpPr>
                  <a:spLocks noChangeArrowheads="1"/>
                </p:cNvSpPr>
                <p:nvPr/>
              </p:nvSpPr>
              <p:spPr bwMode="auto">
                <a:xfrm>
                  <a:off x="601" y="430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5" name="Group 409"/>
              <p:cNvGrpSpPr>
                <a:grpSpLocks/>
              </p:cNvGrpSpPr>
              <p:nvPr/>
            </p:nvGrpSpPr>
            <p:grpSpPr bwMode="auto">
              <a:xfrm>
                <a:off x="1047" y="4301"/>
                <a:ext cx="446" cy="192"/>
                <a:chOff x="1047" y="4301"/>
                <a:chExt cx="446" cy="192"/>
              </a:xfrm>
            </p:grpSpPr>
            <p:sp>
              <p:nvSpPr>
                <p:cNvPr id="1043" name="Rectangle 410"/>
                <p:cNvSpPr>
                  <a:spLocks noChangeArrowheads="1"/>
                </p:cNvSpPr>
                <p:nvPr/>
              </p:nvSpPr>
              <p:spPr bwMode="auto">
                <a:xfrm>
                  <a:off x="1047" y="430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44" name="Rectangle 411"/>
                <p:cNvSpPr>
                  <a:spLocks noChangeArrowheads="1"/>
                </p:cNvSpPr>
                <p:nvPr/>
              </p:nvSpPr>
              <p:spPr bwMode="auto">
                <a:xfrm>
                  <a:off x="1047" y="430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6" name="Group 412"/>
              <p:cNvGrpSpPr>
                <a:grpSpLocks/>
              </p:cNvGrpSpPr>
              <p:nvPr/>
            </p:nvGrpSpPr>
            <p:grpSpPr bwMode="auto">
              <a:xfrm>
                <a:off x="1493" y="4301"/>
                <a:ext cx="446" cy="192"/>
                <a:chOff x="1493" y="4301"/>
                <a:chExt cx="446" cy="192"/>
              </a:xfrm>
            </p:grpSpPr>
            <p:sp>
              <p:nvSpPr>
                <p:cNvPr id="1041" name="Rectangle 413"/>
                <p:cNvSpPr>
                  <a:spLocks noChangeArrowheads="1"/>
                </p:cNvSpPr>
                <p:nvPr/>
              </p:nvSpPr>
              <p:spPr bwMode="auto">
                <a:xfrm>
                  <a:off x="1493" y="4301"/>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042" name="Rectangle 414"/>
                <p:cNvSpPr>
                  <a:spLocks noChangeArrowheads="1"/>
                </p:cNvSpPr>
                <p:nvPr/>
              </p:nvSpPr>
              <p:spPr bwMode="auto">
                <a:xfrm>
                  <a:off x="1493" y="4301"/>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7" name="Group 415"/>
              <p:cNvGrpSpPr>
                <a:grpSpLocks/>
              </p:cNvGrpSpPr>
              <p:nvPr/>
            </p:nvGrpSpPr>
            <p:grpSpPr bwMode="auto">
              <a:xfrm>
                <a:off x="1939" y="4301"/>
                <a:ext cx="324" cy="192"/>
                <a:chOff x="1939" y="4301"/>
                <a:chExt cx="324" cy="192"/>
              </a:xfrm>
            </p:grpSpPr>
            <p:sp>
              <p:nvSpPr>
                <p:cNvPr id="1039" name="Rectangle 416"/>
                <p:cNvSpPr>
                  <a:spLocks noChangeArrowheads="1"/>
                </p:cNvSpPr>
                <p:nvPr/>
              </p:nvSpPr>
              <p:spPr bwMode="auto">
                <a:xfrm>
                  <a:off x="1939" y="4301"/>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40" name="Rectangle 417"/>
                <p:cNvSpPr>
                  <a:spLocks noChangeArrowheads="1"/>
                </p:cNvSpPr>
                <p:nvPr/>
              </p:nvSpPr>
              <p:spPr bwMode="auto">
                <a:xfrm>
                  <a:off x="1939" y="4301"/>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8" name="Group 418"/>
              <p:cNvGrpSpPr>
                <a:grpSpLocks/>
              </p:cNvGrpSpPr>
              <p:nvPr/>
            </p:nvGrpSpPr>
            <p:grpSpPr bwMode="auto">
              <a:xfrm>
                <a:off x="2263" y="4301"/>
                <a:ext cx="435" cy="192"/>
                <a:chOff x="2263" y="4301"/>
                <a:chExt cx="435" cy="192"/>
              </a:xfrm>
            </p:grpSpPr>
            <p:sp>
              <p:nvSpPr>
                <p:cNvPr id="1037" name="Rectangle 419"/>
                <p:cNvSpPr>
                  <a:spLocks noChangeArrowheads="1"/>
                </p:cNvSpPr>
                <p:nvPr/>
              </p:nvSpPr>
              <p:spPr bwMode="auto">
                <a:xfrm>
                  <a:off x="2263" y="4301"/>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-4.50</a:t>
                  </a:r>
                  <a:endParaRPr lang="en-US" sz="2400">
                    <a:solidFill>
                      <a:prstClr val="black"/>
                    </a:solidFill>
                    <a:latin typeface="Times New Roman" pitchFamily="18" charset="0"/>
                  </a:endParaRPr>
                </a:p>
              </p:txBody>
            </p:sp>
            <p:sp>
              <p:nvSpPr>
                <p:cNvPr id="1038" name="Rectangle 420"/>
                <p:cNvSpPr>
                  <a:spLocks noChangeArrowheads="1"/>
                </p:cNvSpPr>
                <p:nvPr/>
              </p:nvSpPr>
              <p:spPr bwMode="auto">
                <a:xfrm>
                  <a:off x="2263" y="4301"/>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19" name="Group 421"/>
              <p:cNvGrpSpPr>
                <a:grpSpLocks/>
              </p:cNvGrpSpPr>
              <p:nvPr/>
            </p:nvGrpSpPr>
            <p:grpSpPr bwMode="auto">
              <a:xfrm>
                <a:off x="0" y="4493"/>
                <a:ext cx="601" cy="192"/>
                <a:chOff x="0" y="4493"/>
                <a:chExt cx="601" cy="192"/>
              </a:xfrm>
            </p:grpSpPr>
            <p:sp>
              <p:nvSpPr>
                <p:cNvPr id="1035" name="Rectangle 422"/>
                <p:cNvSpPr>
                  <a:spLocks noChangeArrowheads="1"/>
                </p:cNvSpPr>
                <p:nvPr/>
              </p:nvSpPr>
              <p:spPr bwMode="auto">
                <a:xfrm>
                  <a:off x="0" y="4493"/>
                  <a:ext cx="601"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7.30</a:t>
                  </a:r>
                  <a:endParaRPr lang="en-US" sz="2400">
                    <a:solidFill>
                      <a:prstClr val="black"/>
                    </a:solidFill>
                    <a:latin typeface="Times New Roman" pitchFamily="18" charset="0"/>
                  </a:endParaRPr>
                </a:p>
              </p:txBody>
            </p:sp>
            <p:sp>
              <p:nvSpPr>
                <p:cNvPr id="1036" name="Rectangle 423"/>
                <p:cNvSpPr>
                  <a:spLocks noChangeArrowheads="1"/>
                </p:cNvSpPr>
                <p:nvPr/>
              </p:nvSpPr>
              <p:spPr bwMode="auto">
                <a:xfrm>
                  <a:off x="0" y="4493"/>
                  <a:ext cx="601"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20" name="Group 424"/>
              <p:cNvGrpSpPr>
                <a:grpSpLocks/>
              </p:cNvGrpSpPr>
              <p:nvPr/>
            </p:nvGrpSpPr>
            <p:grpSpPr bwMode="auto">
              <a:xfrm>
                <a:off x="601" y="4493"/>
                <a:ext cx="446" cy="192"/>
                <a:chOff x="601" y="4493"/>
                <a:chExt cx="446" cy="192"/>
              </a:xfrm>
            </p:grpSpPr>
            <p:sp>
              <p:nvSpPr>
                <p:cNvPr id="1033" name="Rectangle 425"/>
                <p:cNvSpPr>
                  <a:spLocks noChangeArrowheads="1"/>
                </p:cNvSpPr>
                <p:nvPr/>
              </p:nvSpPr>
              <p:spPr bwMode="auto">
                <a:xfrm>
                  <a:off x="601" y="449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7.80</a:t>
                  </a:r>
                  <a:endParaRPr lang="en-US" sz="2400">
                    <a:solidFill>
                      <a:prstClr val="black"/>
                    </a:solidFill>
                    <a:latin typeface="Times New Roman" pitchFamily="18" charset="0"/>
                  </a:endParaRPr>
                </a:p>
              </p:txBody>
            </p:sp>
            <p:sp>
              <p:nvSpPr>
                <p:cNvPr id="1034" name="Rectangle 426"/>
                <p:cNvSpPr>
                  <a:spLocks noChangeArrowheads="1"/>
                </p:cNvSpPr>
                <p:nvPr/>
              </p:nvSpPr>
              <p:spPr bwMode="auto">
                <a:xfrm>
                  <a:off x="601" y="449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21" name="Group 427"/>
              <p:cNvGrpSpPr>
                <a:grpSpLocks/>
              </p:cNvGrpSpPr>
              <p:nvPr/>
            </p:nvGrpSpPr>
            <p:grpSpPr bwMode="auto">
              <a:xfrm>
                <a:off x="1047" y="4493"/>
                <a:ext cx="446" cy="192"/>
                <a:chOff x="1047" y="4493"/>
                <a:chExt cx="446" cy="192"/>
              </a:xfrm>
            </p:grpSpPr>
            <p:sp>
              <p:nvSpPr>
                <p:cNvPr id="1031" name="Rectangle 428"/>
                <p:cNvSpPr>
                  <a:spLocks noChangeArrowheads="1"/>
                </p:cNvSpPr>
                <p:nvPr/>
              </p:nvSpPr>
              <p:spPr bwMode="auto">
                <a:xfrm>
                  <a:off x="1047" y="449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32" name="Rectangle 429"/>
                <p:cNvSpPr>
                  <a:spLocks noChangeArrowheads="1"/>
                </p:cNvSpPr>
                <p:nvPr/>
              </p:nvSpPr>
              <p:spPr bwMode="auto">
                <a:xfrm>
                  <a:off x="1047" y="449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22" name="Group 430"/>
              <p:cNvGrpSpPr>
                <a:grpSpLocks/>
              </p:cNvGrpSpPr>
              <p:nvPr/>
            </p:nvGrpSpPr>
            <p:grpSpPr bwMode="auto">
              <a:xfrm>
                <a:off x="1493" y="4493"/>
                <a:ext cx="446" cy="192"/>
                <a:chOff x="1493" y="4493"/>
                <a:chExt cx="446" cy="192"/>
              </a:xfrm>
            </p:grpSpPr>
            <p:sp>
              <p:nvSpPr>
                <p:cNvPr id="1029" name="Rectangle 431"/>
                <p:cNvSpPr>
                  <a:spLocks noChangeArrowheads="1"/>
                </p:cNvSpPr>
                <p:nvPr/>
              </p:nvSpPr>
              <p:spPr bwMode="auto">
                <a:xfrm>
                  <a:off x="1493" y="4493"/>
                  <a:ext cx="446"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12.00</a:t>
                  </a:r>
                  <a:endParaRPr lang="en-US" sz="2400">
                    <a:solidFill>
                      <a:prstClr val="black"/>
                    </a:solidFill>
                    <a:latin typeface="Times New Roman" pitchFamily="18" charset="0"/>
                  </a:endParaRPr>
                </a:p>
              </p:txBody>
            </p:sp>
            <p:sp>
              <p:nvSpPr>
                <p:cNvPr id="1030" name="Rectangle 432"/>
                <p:cNvSpPr>
                  <a:spLocks noChangeArrowheads="1"/>
                </p:cNvSpPr>
                <p:nvPr/>
              </p:nvSpPr>
              <p:spPr bwMode="auto">
                <a:xfrm>
                  <a:off x="1493" y="4493"/>
                  <a:ext cx="446"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23" name="Group 433"/>
              <p:cNvGrpSpPr>
                <a:grpSpLocks/>
              </p:cNvGrpSpPr>
              <p:nvPr/>
            </p:nvGrpSpPr>
            <p:grpSpPr bwMode="auto">
              <a:xfrm>
                <a:off x="1939" y="4493"/>
                <a:ext cx="324" cy="192"/>
                <a:chOff x="1939" y="4493"/>
                <a:chExt cx="324" cy="192"/>
              </a:xfrm>
            </p:grpSpPr>
            <p:sp>
              <p:nvSpPr>
                <p:cNvPr id="1027" name="Rectangle 434"/>
                <p:cNvSpPr>
                  <a:spLocks noChangeArrowheads="1"/>
                </p:cNvSpPr>
                <p:nvPr/>
              </p:nvSpPr>
              <p:spPr bwMode="auto">
                <a:xfrm>
                  <a:off x="1939" y="4493"/>
                  <a:ext cx="324"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8.50</a:t>
                  </a:r>
                  <a:endParaRPr lang="en-US" sz="2400">
                    <a:solidFill>
                      <a:prstClr val="black"/>
                    </a:solidFill>
                    <a:latin typeface="Times New Roman" pitchFamily="18" charset="0"/>
                  </a:endParaRPr>
                </a:p>
              </p:txBody>
            </p:sp>
            <p:sp>
              <p:nvSpPr>
                <p:cNvPr id="1028" name="Rectangle 435"/>
                <p:cNvSpPr>
                  <a:spLocks noChangeArrowheads="1"/>
                </p:cNvSpPr>
                <p:nvPr/>
              </p:nvSpPr>
              <p:spPr bwMode="auto">
                <a:xfrm>
                  <a:off x="1939" y="4493"/>
                  <a:ext cx="324"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1024" name="Group 436"/>
              <p:cNvGrpSpPr>
                <a:grpSpLocks/>
              </p:cNvGrpSpPr>
              <p:nvPr/>
            </p:nvGrpSpPr>
            <p:grpSpPr bwMode="auto">
              <a:xfrm>
                <a:off x="2263" y="4493"/>
                <a:ext cx="435" cy="192"/>
                <a:chOff x="2263" y="4493"/>
                <a:chExt cx="435" cy="192"/>
              </a:xfrm>
            </p:grpSpPr>
            <p:sp>
              <p:nvSpPr>
                <p:cNvPr id="1025" name="Rectangle 437"/>
                <p:cNvSpPr>
                  <a:spLocks noChangeArrowheads="1"/>
                </p:cNvSpPr>
                <p:nvPr/>
              </p:nvSpPr>
              <p:spPr bwMode="auto">
                <a:xfrm>
                  <a:off x="2263" y="4493"/>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a:solidFill>
                        <a:prstClr val="black"/>
                      </a:solidFill>
                      <a:latin typeface="Times New Roman" pitchFamily="18" charset="0"/>
                    </a:rPr>
                    <a:t>-4.00</a:t>
                  </a:r>
                  <a:endParaRPr lang="en-US" sz="2400">
                    <a:solidFill>
                      <a:prstClr val="black"/>
                    </a:solidFill>
                    <a:latin typeface="Times New Roman" pitchFamily="18" charset="0"/>
                  </a:endParaRPr>
                </a:p>
              </p:txBody>
            </p:sp>
            <p:sp>
              <p:nvSpPr>
                <p:cNvPr id="1026" name="Rectangle 438"/>
                <p:cNvSpPr>
                  <a:spLocks noChangeArrowheads="1"/>
                </p:cNvSpPr>
                <p:nvPr/>
              </p:nvSpPr>
              <p:spPr bwMode="auto">
                <a:xfrm>
                  <a:off x="2263" y="4493"/>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sp>
          <p:nvSpPr>
            <p:cNvPr id="880" name="Rectangle 439"/>
            <p:cNvSpPr>
              <a:spLocks noChangeArrowheads="1"/>
            </p:cNvSpPr>
            <p:nvPr/>
          </p:nvSpPr>
          <p:spPr bwMode="auto">
            <a:xfrm>
              <a:off x="-2" y="-2"/>
              <a:ext cx="2702" cy="4689"/>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sp>
        <p:nvSpPr>
          <p:cNvPr id="1313" name="Rectangle 1312"/>
          <p:cNvSpPr/>
          <p:nvPr/>
        </p:nvSpPr>
        <p:spPr>
          <a:xfrm>
            <a:off x="685800" y="2286000"/>
            <a:ext cx="3048000" cy="646331"/>
          </a:xfrm>
          <a:prstGeom prst="rect">
            <a:avLst/>
          </a:prstGeom>
        </p:spPr>
        <p:txBody>
          <a:bodyPr wrap="square">
            <a:spAutoFit/>
          </a:bodyPr>
          <a:lstStyle/>
          <a:p>
            <a:pPr algn="ctr" defTabSz="762000" fontAlgn="auto">
              <a:spcBef>
                <a:spcPts val="0"/>
              </a:spcBef>
              <a:spcAft>
                <a:spcPts val="0"/>
              </a:spcAft>
            </a:pPr>
            <a:r>
              <a:rPr lang="en-US" i="1" dirty="0" smtClean="0">
                <a:solidFill>
                  <a:prstClr val="black"/>
                </a:solidFill>
                <a:latin typeface="Calibri"/>
              </a:rPr>
              <a:t>ACL  </a:t>
            </a:r>
          </a:p>
          <a:p>
            <a:pPr algn="ctr" defTabSz="762000" fontAlgn="auto">
              <a:spcBef>
                <a:spcPts val="0"/>
              </a:spcBef>
              <a:spcAft>
                <a:spcPts val="0"/>
              </a:spcAft>
            </a:pPr>
            <a:r>
              <a:rPr lang="en-US" i="1" dirty="0" smtClean="0">
                <a:solidFill>
                  <a:prstClr val="black"/>
                </a:solidFill>
                <a:latin typeface="Calibri"/>
              </a:rPr>
              <a:t>KC </a:t>
            </a:r>
            <a:r>
              <a:rPr lang="el-GR" i="1" dirty="0" smtClean="0">
                <a:solidFill>
                  <a:prstClr val="black"/>
                </a:solidFill>
                <a:latin typeface="Calibri"/>
              </a:rPr>
              <a:t>Δοκιμαστικό Σετ</a:t>
            </a:r>
            <a:endParaRPr lang="en-AU" sz="1200" dirty="0">
              <a:solidFill>
                <a:prstClr val="black"/>
              </a:solidFill>
              <a:latin typeface="Calibri"/>
            </a:endParaRPr>
          </a:p>
        </p:txBody>
      </p:sp>
      <p:sp>
        <p:nvSpPr>
          <p:cNvPr id="1314" name="Text Box 4"/>
          <p:cNvSpPr txBox="1">
            <a:spLocks noChangeArrowheads="1"/>
          </p:cNvSpPr>
          <p:nvPr/>
        </p:nvSpPr>
        <p:spPr bwMode="auto">
          <a:xfrm>
            <a:off x="457200" y="3124200"/>
            <a:ext cx="2098675" cy="646331"/>
          </a:xfrm>
          <a:prstGeom prst="rect">
            <a:avLst/>
          </a:prstGeom>
          <a:solidFill>
            <a:srgbClr val="EAEAEA"/>
          </a:solidFill>
          <a:ln w="12700">
            <a:solidFill>
              <a:srgbClr val="1F497D"/>
            </a:solidFill>
            <a:miter lim="800000"/>
            <a:headEnd type="none" w="sm" len="sm"/>
            <a:tailEnd type="none" w="sm" len="sm"/>
          </a:ln>
        </p:spPr>
        <p:txBody>
          <a:bodyPr>
            <a:spAutoFit/>
          </a:bodyP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smtClean="0">
                <a:ln>
                  <a:noFill/>
                </a:ln>
                <a:solidFill>
                  <a:srgbClr val="4F81BD"/>
                </a:solidFill>
                <a:effectLst/>
                <a:uLnTx/>
                <a:uFillTx/>
                <a:latin typeface="Calibri"/>
              </a:rPr>
              <a:t>3-Σημείων Επαφή </a:t>
            </a:r>
            <a:endParaRPr kumimoji="0" lang="en-US" sz="1800" b="1" i="0" u="none" strike="noStrike" kern="0" cap="none" spc="0" normalizeH="0" baseline="0" noProof="0" dirty="0" smtClean="0">
              <a:ln>
                <a:noFill/>
              </a:ln>
              <a:solidFill>
                <a:srgbClr val="4F81BD"/>
              </a:solidFill>
              <a:effectLst/>
              <a:uLnTx/>
              <a:uFillTx/>
              <a:latin typeface="Calibri"/>
            </a:endParaRPr>
          </a:p>
          <a:p>
            <a:pPr marL="0" marR="0" lvl="0" indent="0" algn="ctr" defTabSz="762000" eaLnBrk="1" fontAlgn="auto" latinLnBrk="0" hangingPunct="1">
              <a:lnSpc>
                <a:spcPct val="100000"/>
              </a:lnSpc>
              <a:spcBef>
                <a:spcPts val="0"/>
              </a:spcBef>
              <a:spcAft>
                <a:spcPts val="0"/>
              </a:spcAft>
              <a:buClrTx/>
              <a:buSzTx/>
              <a:buFontTx/>
              <a:buNone/>
              <a:tabLst/>
              <a:defRPr/>
            </a:pPr>
            <a:r>
              <a:rPr kumimoji="0" lang="el-GR" sz="1800" b="1" i="0" u="none" strike="noStrike" kern="0" cap="none" spc="0" normalizeH="0" baseline="0" noProof="0" dirty="0" smtClean="0">
                <a:ln>
                  <a:noFill/>
                </a:ln>
                <a:solidFill>
                  <a:srgbClr val="4F81BD"/>
                </a:solidFill>
                <a:effectLst/>
                <a:uLnTx/>
                <a:uFillTx/>
                <a:latin typeface="Calibri"/>
              </a:rPr>
              <a:t>Μικρή Διάμετρος </a:t>
            </a:r>
            <a:endParaRPr kumimoji="0" lang="en-AU" sz="1800" b="1" i="0" u="none" strike="noStrike" kern="0" cap="none" spc="0" normalizeH="0" baseline="0" noProof="0" dirty="0" smtClean="0">
              <a:ln>
                <a:noFill/>
              </a:ln>
              <a:solidFill>
                <a:srgbClr val="4F81BD"/>
              </a:solidFill>
              <a:effectLst/>
              <a:uLnTx/>
              <a:uFillTx/>
              <a:latin typeface="Calibri"/>
            </a:endParaRPr>
          </a:p>
        </p:txBody>
      </p:sp>
    </p:spTree>
    <p:extLst>
      <p:ext uri="{BB962C8B-B14F-4D97-AF65-F5344CB8AC3E}">
        <p14:creationId xmlns:p14="http://schemas.microsoft.com/office/powerpoint/2010/main" val="7184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Κερατόκωνος</a:t>
            </a:r>
            <a:r>
              <a:rPr lang="el-GR" dirty="0"/>
              <a:t> </a:t>
            </a:r>
            <a:endParaRPr lang="en-US" dirty="0"/>
          </a:p>
        </p:txBody>
      </p:sp>
      <p:sp>
        <p:nvSpPr>
          <p:cNvPr id="3" name="Content Placeholder 2"/>
          <p:cNvSpPr>
            <a:spLocks noGrp="1"/>
          </p:cNvSpPr>
          <p:nvPr>
            <p:ph idx="1"/>
          </p:nvPr>
        </p:nvSpPr>
        <p:spPr/>
        <p:txBody>
          <a:bodyPr>
            <a:normAutofit/>
          </a:bodyPr>
          <a:lstStyle/>
          <a:p>
            <a:r>
              <a:rPr lang="el-GR" sz="2800" dirty="0" smtClean="0"/>
              <a:t>Οι </a:t>
            </a:r>
            <a:r>
              <a:rPr lang="el-GR" sz="2800" b="1" dirty="0" smtClean="0"/>
              <a:t>φακοί επαφής </a:t>
            </a:r>
            <a:r>
              <a:rPr lang="el-GR" sz="2800" dirty="0" smtClean="0"/>
              <a:t>είναι η κύρια μορφή οπτικής διόρθωσης για τους ασθενείς με </a:t>
            </a:r>
            <a:r>
              <a:rPr lang="el-GR" sz="2800" dirty="0" err="1" smtClean="0"/>
              <a:t>κερατόκωνο</a:t>
            </a:r>
            <a:endParaRPr lang="el-GR" sz="2800" dirty="0" smtClean="0"/>
          </a:p>
          <a:p>
            <a:r>
              <a:rPr lang="el-GR" sz="2800" dirty="0" smtClean="0"/>
              <a:t>Σύγχρονες εξελίξεις  σε σχεδιασμούς και υλικά φακών επαφής  έχουν διευρύνει τις διαθέσιμες επιλογές εφαρμογής φακών επαφής για ασθενείς με </a:t>
            </a:r>
            <a:r>
              <a:rPr lang="el-GR" sz="2800" dirty="0" err="1" smtClean="0"/>
              <a:t>κερατοειδική</a:t>
            </a:r>
            <a:r>
              <a:rPr lang="el-GR" sz="2800" dirty="0" smtClean="0"/>
              <a:t> </a:t>
            </a:r>
            <a:r>
              <a:rPr lang="el-GR" sz="2800" dirty="0" err="1" smtClean="0"/>
              <a:t>εκτασία</a:t>
            </a:r>
            <a:endParaRPr lang="el-GR" sz="2800" dirty="0" smtClean="0"/>
          </a:p>
          <a:p>
            <a:r>
              <a:rPr lang="el-GR" sz="2800" dirty="0" smtClean="0"/>
              <a:t>Τα γυαλιά μπορούν να προσφέρουν ικανοποιητική όραση μόνο στα πρώιμα στάδια του </a:t>
            </a:r>
            <a:r>
              <a:rPr lang="el-GR" sz="2800" dirty="0" err="1" smtClean="0"/>
              <a:t>κερατοκώνου</a:t>
            </a:r>
            <a:r>
              <a:rPr lang="el-GR" sz="2800" dirty="0" smtClean="0"/>
              <a:t> </a:t>
            </a:r>
            <a:endParaRPr lang="en-US" sz="2800" dirty="0" smtClean="0"/>
          </a:p>
        </p:txBody>
      </p:sp>
    </p:spTree>
    <p:extLst>
      <p:ext uri="{BB962C8B-B14F-4D97-AF65-F5344CB8AC3E}">
        <p14:creationId xmlns:p14="http://schemas.microsoft.com/office/powerpoint/2010/main" val="2669031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Rose K ™ KC</a:t>
            </a:r>
            <a:endParaRPr lang="en-US" sz="3600" dirty="0"/>
          </a:p>
        </p:txBody>
      </p:sp>
      <p:grpSp>
        <p:nvGrpSpPr>
          <p:cNvPr id="670" name="Group 5"/>
          <p:cNvGrpSpPr>
            <a:grpSpLocks/>
          </p:cNvGrpSpPr>
          <p:nvPr/>
        </p:nvGrpSpPr>
        <p:grpSpPr bwMode="auto">
          <a:xfrm>
            <a:off x="3659188" y="1436688"/>
            <a:ext cx="4616450" cy="4841875"/>
            <a:chOff x="-2" y="-2"/>
            <a:chExt cx="1744" cy="4694"/>
          </a:xfrm>
        </p:grpSpPr>
        <p:grpSp>
          <p:nvGrpSpPr>
            <p:cNvPr id="671" name="Group 6"/>
            <p:cNvGrpSpPr>
              <a:grpSpLocks/>
            </p:cNvGrpSpPr>
            <p:nvPr/>
          </p:nvGrpSpPr>
          <p:grpSpPr bwMode="auto">
            <a:xfrm>
              <a:off x="0" y="0"/>
              <a:ext cx="1740" cy="4690"/>
              <a:chOff x="0" y="0"/>
              <a:chExt cx="1740" cy="4690"/>
            </a:xfrm>
          </p:grpSpPr>
          <p:grpSp>
            <p:nvGrpSpPr>
              <p:cNvPr id="673" name="Group 672"/>
              <p:cNvGrpSpPr>
                <a:grpSpLocks/>
              </p:cNvGrpSpPr>
              <p:nvPr/>
            </p:nvGrpSpPr>
            <p:grpSpPr bwMode="auto">
              <a:xfrm>
                <a:off x="0" y="0"/>
                <a:ext cx="435" cy="192"/>
                <a:chOff x="0" y="0"/>
                <a:chExt cx="435" cy="192"/>
              </a:xfrm>
            </p:grpSpPr>
            <p:sp>
              <p:nvSpPr>
                <p:cNvPr id="995" name="Rectangle 8"/>
                <p:cNvSpPr>
                  <a:spLocks noChangeArrowheads="1"/>
                </p:cNvSpPr>
                <p:nvPr/>
              </p:nvSpPr>
              <p:spPr bwMode="auto">
                <a:xfrm>
                  <a:off x="0" y="0"/>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BOZR</a:t>
                  </a:r>
                  <a:endParaRPr lang="en-US" sz="2400">
                    <a:solidFill>
                      <a:prstClr val="black"/>
                    </a:solidFill>
                    <a:latin typeface="Times New Roman" pitchFamily="18" charset="0"/>
                  </a:endParaRPr>
                </a:p>
              </p:txBody>
            </p:sp>
            <p:sp>
              <p:nvSpPr>
                <p:cNvPr id="996" name="Rectangle 9"/>
                <p:cNvSpPr>
                  <a:spLocks noChangeArrowheads="1"/>
                </p:cNvSpPr>
                <p:nvPr/>
              </p:nvSpPr>
              <p:spPr bwMode="auto">
                <a:xfrm>
                  <a:off x="0" y="0"/>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74" name="Group 10"/>
              <p:cNvGrpSpPr>
                <a:grpSpLocks/>
              </p:cNvGrpSpPr>
              <p:nvPr/>
            </p:nvGrpSpPr>
            <p:grpSpPr bwMode="auto">
              <a:xfrm>
                <a:off x="435" y="0"/>
                <a:ext cx="435" cy="192"/>
                <a:chOff x="435" y="0"/>
                <a:chExt cx="435" cy="192"/>
              </a:xfrm>
            </p:grpSpPr>
            <p:sp>
              <p:nvSpPr>
                <p:cNvPr id="993" name="Rectangle 11"/>
                <p:cNvSpPr>
                  <a:spLocks noChangeArrowheads="1"/>
                </p:cNvSpPr>
                <p:nvPr/>
              </p:nvSpPr>
              <p:spPr bwMode="auto">
                <a:xfrm>
                  <a:off x="435" y="0"/>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BOZD</a:t>
                  </a:r>
                  <a:endParaRPr lang="en-US" sz="2400">
                    <a:solidFill>
                      <a:prstClr val="black"/>
                    </a:solidFill>
                    <a:latin typeface="Times New Roman" pitchFamily="18" charset="0"/>
                  </a:endParaRPr>
                </a:p>
              </p:txBody>
            </p:sp>
            <p:sp>
              <p:nvSpPr>
                <p:cNvPr id="994" name="Rectangle 12"/>
                <p:cNvSpPr>
                  <a:spLocks noChangeArrowheads="1"/>
                </p:cNvSpPr>
                <p:nvPr/>
              </p:nvSpPr>
              <p:spPr bwMode="auto">
                <a:xfrm>
                  <a:off x="435" y="0"/>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75" name="Group 13"/>
              <p:cNvGrpSpPr>
                <a:grpSpLocks/>
              </p:cNvGrpSpPr>
              <p:nvPr/>
            </p:nvGrpSpPr>
            <p:grpSpPr bwMode="auto">
              <a:xfrm>
                <a:off x="870" y="0"/>
                <a:ext cx="435" cy="192"/>
                <a:chOff x="870" y="0"/>
                <a:chExt cx="435" cy="192"/>
              </a:xfrm>
            </p:grpSpPr>
            <p:sp>
              <p:nvSpPr>
                <p:cNvPr id="991" name="Rectangle 14"/>
                <p:cNvSpPr>
                  <a:spLocks noChangeArrowheads="1"/>
                </p:cNvSpPr>
                <p:nvPr/>
              </p:nvSpPr>
              <p:spPr bwMode="auto">
                <a:xfrm>
                  <a:off x="870" y="0"/>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TD</a:t>
                  </a:r>
                  <a:endParaRPr lang="en-US" sz="2400">
                    <a:solidFill>
                      <a:prstClr val="black"/>
                    </a:solidFill>
                    <a:latin typeface="Times New Roman" pitchFamily="18" charset="0"/>
                  </a:endParaRPr>
                </a:p>
              </p:txBody>
            </p:sp>
            <p:sp>
              <p:nvSpPr>
                <p:cNvPr id="992" name="Rectangle 15"/>
                <p:cNvSpPr>
                  <a:spLocks noChangeArrowheads="1"/>
                </p:cNvSpPr>
                <p:nvPr/>
              </p:nvSpPr>
              <p:spPr bwMode="auto">
                <a:xfrm>
                  <a:off x="870" y="0"/>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76" name="Group 16"/>
              <p:cNvGrpSpPr>
                <a:grpSpLocks/>
              </p:cNvGrpSpPr>
              <p:nvPr/>
            </p:nvGrpSpPr>
            <p:grpSpPr bwMode="auto">
              <a:xfrm>
                <a:off x="1305" y="0"/>
                <a:ext cx="435" cy="192"/>
                <a:chOff x="1305" y="0"/>
                <a:chExt cx="435" cy="192"/>
              </a:xfrm>
            </p:grpSpPr>
            <p:sp>
              <p:nvSpPr>
                <p:cNvPr id="989" name="Rectangle 17"/>
                <p:cNvSpPr>
                  <a:spLocks noChangeArrowheads="1"/>
                </p:cNvSpPr>
                <p:nvPr/>
              </p:nvSpPr>
              <p:spPr bwMode="auto">
                <a:xfrm>
                  <a:off x="1305" y="0"/>
                  <a:ext cx="435" cy="192"/>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400" b="1" i="1">
                      <a:solidFill>
                        <a:prstClr val="black"/>
                      </a:solidFill>
                      <a:latin typeface="Calibri"/>
                      <a:cs typeface="Arial" pitchFamily="34" charset="0"/>
                    </a:rPr>
                    <a:t>BVP</a:t>
                  </a:r>
                  <a:endParaRPr lang="en-US" sz="2400">
                    <a:solidFill>
                      <a:prstClr val="black"/>
                    </a:solidFill>
                    <a:latin typeface="Times New Roman" pitchFamily="18" charset="0"/>
                  </a:endParaRPr>
                </a:p>
              </p:txBody>
            </p:sp>
            <p:sp>
              <p:nvSpPr>
                <p:cNvPr id="990" name="Rectangle 18"/>
                <p:cNvSpPr>
                  <a:spLocks noChangeArrowheads="1"/>
                </p:cNvSpPr>
                <p:nvPr/>
              </p:nvSpPr>
              <p:spPr bwMode="auto">
                <a:xfrm>
                  <a:off x="1305" y="0"/>
                  <a:ext cx="435" cy="192"/>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77" name="Group 19"/>
              <p:cNvGrpSpPr>
                <a:grpSpLocks/>
              </p:cNvGrpSpPr>
              <p:nvPr/>
            </p:nvGrpSpPr>
            <p:grpSpPr bwMode="auto">
              <a:xfrm>
                <a:off x="0" y="192"/>
                <a:ext cx="435" cy="173"/>
                <a:chOff x="0" y="192"/>
                <a:chExt cx="435" cy="173"/>
              </a:xfrm>
            </p:grpSpPr>
            <p:sp>
              <p:nvSpPr>
                <p:cNvPr id="987" name="Rectangle 20"/>
                <p:cNvSpPr>
                  <a:spLocks noChangeArrowheads="1"/>
                </p:cNvSpPr>
                <p:nvPr/>
              </p:nvSpPr>
              <p:spPr bwMode="auto">
                <a:xfrm>
                  <a:off x="0" y="19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5.10</a:t>
                  </a:r>
                  <a:endParaRPr lang="en-US" sz="2400">
                    <a:solidFill>
                      <a:prstClr val="black"/>
                    </a:solidFill>
                    <a:latin typeface="Times New Roman" pitchFamily="18" charset="0"/>
                  </a:endParaRPr>
                </a:p>
              </p:txBody>
            </p:sp>
            <p:sp>
              <p:nvSpPr>
                <p:cNvPr id="988" name="Rectangle 21"/>
                <p:cNvSpPr>
                  <a:spLocks noChangeArrowheads="1"/>
                </p:cNvSpPr>
                <p:nvPr/>
              </p:nvSpPr>
              <p:spPr bwMode="auto">
                <a:xfrm>
                  <a:off x="0" y="19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78" name="Group 22"/>
              <p:cNvGrpSpPr>
                <a:grpSpLocks/>
              </p:cNvGrpSpPr>
              <p:nvPr/>
            </p:nvGrpSpPr>
            <p:grpSpPr bwMode="auto">
              <a:xfrm>
                <a:off x="435" y="192"/>
                <a:ext cx="435" cy="173"/>
                <a:chOff x="435" y="192"/>
                <a:chExt cx="435" cy="173"/>
              </a:xfrm>
            </p:grpSpPr>
            <p:sp>
              <p:nvSpPr>
                <p:cNvPr id="985" name="Rectangle 23"/>
                <p:cNvSpPr>
                  <a:spLocks noChangeArrowheads="1"/>
                </p:cNvSpPr>
                <p:nvPr/>
              </p:nvSpPr>
              <p:spPr bwMode="auto">
                <a:xfrm>
                  <a:off x="435" y="19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4.00</a:t>
                  </a:r>
                  <a:endParaRPr lang="en-US" sz="2400">
                    <a:solidFill>
                      <a:prstClr val="black"/>
                    </a:solidFill>
                    <a:latin typeface="Times New Roman" pitchFamily="18" charset="0"/>
                  </a:endParaRPr>
                </a:p>
              </p:txBody>
            </p:sp>
            <p:sp>
              <p:nvSpPr>
                <p:cNvPr id="986" name="Rectangle 24"/>
                <p:cNvSpPr>
                  <a:spLocks noChangeArrowheads="1"/>
                </p:cNvSpPr>
                <p:nvPr/>
              </p:nvSpPr>
              <p:spPr bwMode="auto">
                <a:xfrm>
                  <a:off x="435" y="19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79" name="Group 25"/>
              <p:cNvGrpSpPr>
                <a:grpSpLocks/>
              </p:cNvGrpSpPr>
              <p:nvPr/>
            </p:nvGrpSpPr>
            <p:grpSpPr bwMode="auto">
              <a:xfrm>
                <a:off x="870" y="192"/>
                <a:ext cx="435" cy="173"/>
                <a:chOff x="870" y="192"/>
                <a:chExt cx="435" cy="173"/>
              </a:xfrm>
            </p:grpSpPr>
            <p:sp>
              <p:nvSpPr>
                <p:cNvPr id="983" name="Rectangle 26"/>
                <p:cNvSpPr>
                  <a:spLocks noChangeArrowheads="1"/>
                </p:cNvSpPr>
                <p:nvPr/>
              </p:nvSpPr>
              <p:spPr bwMode="auto">
                <a:xfrm>
                  <a:off x="870" y="19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84" name="Rectangle 27"/>
                <p:cNvSpPr>
                  <a:spLocks noChangeArrowheads="1"/>
                </p:cNvSpPr>
                <p:nvPr/>
              </p:nvSpPr>
              <p:spPr bwMode="auto">
                <a:xfrm>
                  <a:off x="870" y="19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0" name="Group 28"/>
              <p:cNvGrpSpPr>
                <a:grpSpLocks/>
              </p:cNvGrpSpPr>
              <p:nvPr/>
            </p:nvGrpSpPr>
            <p:grpSpPr bwMode="auto">
              <a:xfrm>
                <a:off x="1305" y="192"/>
                <a:ext cx="435" cy="173"/>
                <a:chOff x="1305" y="192"/>
                <a:chExt cx="435" cy="173"/>
              </a:xfrm>
            </p:grpSpPr>
            <p:sp>
              <p:nvSpPr>
                <p:cNvPr id="981" name="Rectangle 29"/>
                <p:cNvSpPr>
                  <a:spLocks noChangeArrowheads="1"/>
                </p:cNvSpPr>
                <p:nvPr/>
              </p:nvSpPr>
              <p:spPr bwMode="auto">
                <a:xfrm>
                  <a:off x="1305" y="19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-19.00</a:t>
                  </a:r>
                  <a:endParaRPr lang="en-US" sz="2400">
                    <a:solidFill>
                      <a:prstClr val="black"/>
                    </a:solidFill>
                    <a:latin typeface="Times New Roman" pitchFamily="18" charset="0"/>
                  </a:endParaRPr>
                </a:p>
              </p:txBody>
            </p:sp>
            <p:sp>
              <p:nvSpPr>
                <p:cNvPr id="982" name="Rectangle 30"/>
                <p:cNvSpPr>
                  <a:spLocks noChangeArrowheads="1"/>
                </p:cNvSpPr>
                <p:nvPr/>
              </p:nvSpPr>
              <p:spPr bwMode="auto">
                <a:xfrm>
                  <a:off x="1305" y="19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1" name="Group 31"/>
              <p:cNvGrpSpPr>
                <a:grpSpLocks/>
              </p:cNvGrpSpPr>
              <p:nvPr/>
            </p:nvGrpSpPr>
            <p:grpSpPr bwMode="auto">
              <a:xfrm>
                <a:off x="0" y="365"/>
                <a:ext cx="435" cy="173"/>
                <a:chOff x="0" y="365"/>
                <a:chExt cx="435" cy="173"/>
              </a:xfrm>
            </p:grpSpPr>
            <p:sp>
              <p:nvSpPr>
                <p:cNvPr id="979" name="Rectangle 32"/>
                <p:cNvSpPr>
                  <a:spLocks noChangeArrowheads="1"/>
                </p:cNvSpPr>
                <p:nvPr/>
              </p:nvSpPr>
              <p:spPr bwMode="auto">
                <a:xfrm>
                  <a:off x="0" y="36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5.20</a:t>
                  </a:r>
                  <a:endParaRPr lang="en-US" sz="2400">
                    <a:solidFill>
                      <a:prstClr val="black"/>
                    </a:solidFill>
                    <a:latin typeface="Times New Roman" pitchFamily="18" charset="0"/>
                  </a:endParaRPr>
                </a:p>
              </p:txBody>
            </p:sp>
            <p:sp>
              <p:nvSpPr>
                <p:cNvPr id="980" name="Rectangle 33"/>
                <p:cNvSpPr>
                  <a:spLocks noChangeArrowheads="1"/>
                </p:cNvSpPr>
                <p:nvPr/>
              </p:nvSpPr>
              <p:spPr bwMode="auto">
                <a:xfrm>
                  <a:off x="0" y="36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2" name="Group 34"/>
              <p:cNvGrpSpPr>
                <a:grpSpLocks/>
              </p:cNvGrpSpPr>
              <p:nvPr/>
            </p:nvGrpSpPr>
            <p:grpSpPr bwMode="auto">
              <a:xfrm>
                <a:off x="435" y="365"/>
                <a:ext cx="435" cy="173"/>
                <a:chOff x="435" y="365"/>
                <a:chExt cx="435" cy="173"/>
              </a:xfrm>
            </p:grpSpPr>
            <p:sp>
              <p:nvSpPr>
                <p:cNvPr id="977" name="Rectangle 35"/>
                <p:cNvSpPr>
                  <a:spLocks noChangeArrowheads="1"/>
                </p:cNvSpPr>
                <p:nvPr/>
              </p:nvSpPr>
              <p:spPr bwMode="auto">
                <a:xfrm>
                  <a:off x="435" y="36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4.10</a:t>
                  </a:r>
                  <a:endParaRPr lang="en-US" sz="2400">
                    <a:solidFill>
                      <a:prstClr val="black"/>
                    </a:solidFill>
                    <a:latin typeface="Times New Roman" pitchFamily="18" charset="0"/>
                  </a:endParaRPr>
                </a:p>
              </p:txBody>
            </p:sp>
            <p:sp>
              <p:nvSpPr>
                <p:cNvPr id="978" name="Rectangle 36"/>
                <p:cNvSpPr>
                  <a:spLocks noChangeArrowheads="1"/>
                </p:cNvSpPr>
                <p:nvPr/>
              </p:nvSpPr>
              <p:spPr bwMode="auto">
                <a:xfrm>
                  <a:off x="435" y="36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3" name="Group 37"/>
              <p:cNvGrpSpPr>
                <a:grpSpLocks/>
              </p:cNvGrpSpPr>
              <p:nvPr/>
            </p:nvGrpSpPr>
            <p:grpSpPr bwMode="auto">
              <a:xfrm>
                <a:off x="870" y="365"/>
                <a:ext cx="435" cy="173"/>
                <a:chOff x="870" y="365"/>
                <a:chExt cx="435" cy="173"/>
              </a:xfrm>
            </p:grpSpPr>
            <p:sp>
              <p:nvSpPr>
                <p:cNvPr id="975" name="Rectangle 38"/>
                <p:cNvSpPr>
                  <a:spLocks noChangeArrowheads="1"/>
                </p:cNvSpPr>
                <p:nvPr/>
              </p:nvSpPr>
              <p:spPr bwMode="auto">
                <a:xfrm>
                  <a:off x="870" y="36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76" name="Rectangle 39"/>
                <p:cNvSpPr>
                  <a:spLocks noChangeArrowheads="1"/>
                </p:cNvSpPr>
                <p:nvPr/>
              </p:nvSpPr>
              <p:spPr bwMode="auto">
                <a:xfrm>
                  <a:off x="870" y="36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4" name="Group 40"/>
              <p:cNvGrpSpPr>
                <a:grpSpLocks/>
              </p:cNvGrpSpPr>
              <p:nvPr/>
            </p:nvGrpSpPr>
            <p:grpSpPr bwMode="auto">
              <a:xfrm>
                <a:off x="1305" y="365"/>
                <a:ext cx="435" cy="173"/>
                <a:chOff x="1305" y="365"/>
                <a:chExt cx="435" cy="173"/>
              </a:xfrm>
            </p:grpSpPr>
            <p:sp>
              <p:nvSpPr>
                <p:cNvPr id="973" name="Rectangle 41"/>
                <p:cNvSpPr>
                  <a:spLocks noChangeArrowheads="1"/>
                </p:cNvSpPr>
                <p:nvPr/>
              </p:nvSpPr>
              <p:spPr bwMode="auto">
                <a:xfrm>
                  <a:off x="1305" y="36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-19.00</a:t>
                  </a:r>
                  <a:endParaRPr lang="en-US" sz="2400">
                    <a:solidFill>
                      <a:prstClr val="black"/>
                    </a:solidFill>
                    <a:latin typeface="Times New Roman" pitchFamily="18" charset="0"/>
                  </a:endParaRPr>
                </a:p>
              </p:txBody>
            </p:sp>
            <p:sp>
              <p:nvSpPr>
                <p:cNvPr id="974" name="Rectangle 42"/>
                <p:cNvSpPr>
                  <a:spLocks noChangeArrowheads="1"/>
                </p:cNvSpPr>
                <p:nvPr/>
              </p:nvSpPr>
              <p:spPr bwMode="auto">
                <a:xfrm>
                  <a:off x="1305" y="36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5" name="Group 43"/>
              <p:cNvGrpSpPr>
                <a:grpSpLocks/>
              </p:cNvGrpSpPr>
              <p:nvPr/>
            </p:nvGrpSpPr>
            <p:grpSpPr bwMode="auto">
              <a:xfrm>
                <a:off x="0" y="538"/>
                <a:ext cx="435" cy="173"/>
                <a:chOff x="0" y="538"/>
                <a:chExt cx="435" cy="173"/>
              </a:xfrm>
            </p:grpSpPr>
            <p:sp>
              <p:nvSpPr>
                <p:cNvPr id="971" name="Rectangle 44"/>
                <p:cNvSpPr>
                  <a:spLocks noChangeArrowheads="1"/>
                </p:cNvSpPr>
                <p:nvPr/>
              </p:nvSpPr>
              <p:spPr bwMode="auto">
                <a:xfrm>
                  <a:off x="0" y="53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5.30</a:t>
                  </a:r>
                  <a:endParaRPr lang="en-US" sz="2400">
                    <a:solidFill>
                      <a:prstClr val="black"/>
                    </a:solidFill>
                    <a:latin typeface="Times New Roman" pitchFamily="18" charset="0"/>
                  </a:endParaRPr>
                </a:p>
              </p:txBody>
            </p:sp>
            <p:sp>
              <p:nvSpPr>
                <p:cNvPr id="972" name="Rectangle 45"/>
                <p:cNvSpPr>
                  <a:spLocks noChangeArrowheads="1"/>
                </p:cNvSpPr>
                <p:nvPr/>
              </p:nvSpPr>
              <p:spPr bwMode="auto">
                <a:xfrm>
                  <a:off x="0" y="53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6" name="Group 46"/>
              <p:cNvGrpSpPr>
                <a:grpSpLocks/>
              </p:cNvGrpSpPr>
              <p:nvPr/>
            </p:nvGrpSpPr>
            <p:grpSpPr bwMode="auto">
              <a:xfrm>
                <a:off x="435" y="538"/>
                <a:ext cx="435" cy="173"/>
                <a:chOff x="435" y="538"/>
                <a:chExt cx="435" cy="173"/>
              </a:xfrm>
            </p:grpSpPr>
            <p:sp>
              <p:nvSpPr>
                <p:cNvPr id="969" name="Rectangle 47"/>
                <p:cNvSpPr>
                  <a:spLocks noChangeArrowheads="1"/>
                </p:cNvSpPr>
                <p:nvPr/>
              </p:nvSpPr>
              <p:spPr bwMode="auto">
                <a:xfrm>
                  <a:off x="435" y="53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4.20</a:t>
                  </a:r>
                  <a:endParaRPr lang="en-US" sz="2400">
                    <a:solidFill>
                      <a:prstClr val="black"/>
                    </a:solidFill>
                    <a:latin typeface="Times New Roman" pitchFamily="18" charset="0"/>
                  </a:endParaRPr>
                </a:p>
              </p:txBody>
            </p:sp>
            <p:sp>
              <p:nvSpPr>
                <p:cNvPr id="970" name="Rectangle 48"/>
                <p:cNvSpPr>
                  <a:spLocks noChangeArrowheads="1"/>
                </p:cNvSpPr>
                <p:nvPr/>
              </p:nvSpPr>
              <p:spPr bwMode="auto">
                <a:xfrm>
                  <a:off x="435" y="53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7" name="Group 49"/>
              <p:cNvGrpSpPr>
                <a:grpSpLocks/>
              </p:cNvGrpSpPr>
              <p:nvPr/>
            </p:nvGrpSpPr>
            <p:grpSpPr bwMode="auto">
              <a:xfrm>
                <a:off x="870" y="538"/>
                <a:ext cx="435" cy="173"/>
                <a:chOff x="870" y="538"/>
                <a:chExt cx="435" cy="173"/>
              </a:xfrm>
            </p:grpSpPr>
            <p:sp>
              <p:nvSpPr>
                <p:cNvPr id="967" name="Rectangle 50"/>
                <p:cNvSpPr>
                  <a:spLocks noChangeArrowheads="1"/>
                </p:cNvSpPr>
                <p:nvPr/>
              </p:nvSpPr>
              <p:spPr bwMode="auto">
                <a:xfrm>
                  <a:off x="870" y="53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68" name="Rectangle 51"/>
                <p:cNvSpPr>
                  <a:spLocks noChangeArrowheads="1"/>
                </p:cNvSpPr>
                <p:nvPr/>
              </p:nvSpPr>
              <p:spPr bwMode="auto">
                <a:xfrm>
                  <a:off x="870" y="53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8" name="Group 52"/>
              <p:cNvGrpSpPr>
                <a:grpSpLocks/>
              </p:cNvGrpSpPr>
              <p:nvPr/>
            </p:nvGrpSpPr>
            <p:grpSpPr bwMode="auto">
              <a:xfrm>
                <a:off x="1305" y="538"/>
                <a:ext cx="435" cy="173"/>
                <a:chOff x="1305" y="538"/>
                <a:chExt cx="435" cy="173"/>
              </a:xfrm>
            </p:grpSpPr>
            <p:sp>
              <p:nvSpPr>
                <p:cNvPr id="965" name="Rectangle 53"/>
                <p:cNvSpPr>
                  <a:spLocks noChangeArrowheads="1"/>
                </p:cNvSpPr>
                <p:nvPr/>
              </p:nvSpPr>
              <p:spPr bwMode="auto">
                <a:xfrm>
                  <a:off x="1305" y="53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-19.00</a:t>
                  </a:r>
                  <a:endParaRPr lang="en-US" sz="2400">
                    <a:solidFill>
                      <a:prstClr val="black"/>
                    </a:solidFill>
                    <a:latin typeface="Times New Roman" pitchFamily="18" charset="0"/>
                  </a:endParaRPr>
                </a:p>
              </p:txBody>
            </p:sp>
            <p:sp>
              <p:nvSpPr>
                <p:cNvPr id="966" name="Rectangle 54"/>
                <p:cNvSpPr>
                  <a:spLocks noChangeArrowheads="1"/>
                </p:cNvSpPr>
                <p:nvPr/>
              </p:nvSpPr>
              <p:spPr bwMode="auto">
                <a:xfrm>
                  <a:off x="1305" y="53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89" name="Group 55"/>
              <p:cNvGrpSpPr>
                <a:grpSpLocks/>
              </p:cNvGrpSpPr>
              <p:nvPr/>
            </p:nvGrpSpPr>
            <p:grpSpPr bwMode="auto">
              <a:xfrm>
                <a:off x="0" y="711"/>
                <a:ext cx="435" cy="173"/>
                <a:chOff x="0" y="711"/>
                <a:chExt cx="435" cy="173"/>
              </a:xfrm>
            </p:grpSpPr>
            <p:sp>
              <p:nvSpPr>
                <p:cNvPr id="963" name="Rectangle 56"/>
                <p:cNvSpPr>
                  <a:spLocks noChangeArrowheads="1"/>
                </p:cNvSpPr>
                <p:nvPr/>
              </p:nvSpPr>
              <p:spPr bwMode="auto">
                <a:xfrm>
                  <a:off x="0" y="71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5.40</a:t>
                  </a:r>
                  <a:endParaRPr lang="en-US" sz="2400">
                    <a:solidFill>
                      <a:prstClr val="black"/>
                    </a:solidFill>
                    <a:latin typeface="Times New Roman" pitchFamily="18" charset="0"/>
                  </a:endParaRPr>
                </a:p>
              </p:txBody>
            </p:sp>
            <p:sp>
              <p:nvSpPr>
                <p:cNvPr id="964" name="Rectangle 57"/>
                <p:cNvSpPr>
                  <a:spLocks noChangeArrowheads="1"/>
                </p:cNvSpPr>
                <p:nvPr/>
              </p:nvSpPr>
              <p:spPr bwMode="auto">
                <a:xfrm>
                  <a:off x="0" y="71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0" name="Group 58"/>
              <p:cNvGrpSpPr>
                <a:grpSpLocks/>
              </p:cNvGrpSpPr>
              <p:nvPr/>
            </p:nvGrpSpPr>
            <p:grpSpPr bwMode="auto">
              <a:xfrm>
                <a:off x="435" y="711"/>
                <a:ext cx="435" cy="173"/>
                <a:chOff x="435" y="711"/>
                <a:chExt cx="435" cy="173"/>
              </a:xfrm>
            </p:grpSpPr>
            <p:sp>
              <p:nvSpPr>
                <p:cNvPr id="961" name="Rectangle 59"/>
                <p:cNvSpPr>
                  <a:spLocks noChangeArrowheads="1"/>
                </p:cNvSpPr>
                <p:nvPr/>
              </p:nvSpPr>
              <p:spPr bwMode="auto">
                <a:xfrm>
                  <a:off x="435" y="71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4.30</a:t>
                  </a:r>
                  <a:endParaRPr lang="en-US" sz="2400">
                    <a:solidFill>
                      <a:prstClr val="black"/>
                    </a:solidFill>
                    <a:latin typeface="Times New Roman" pitchFamily="18" charset="0"/>
                  </a:endParaRPr>
                </a:p>
              </p:txBody>
            </p:sp>
            <p:sp>
              <p:nvSpPr>
                <p:cNvPr id="962" name="Rectangle 60"/>
                <p:cNvSpPr>
                  <a:spLocks noChangeArrowheads="1"/>
                </p:cNvSpPr>
                <p:nvPr/>
              </p:nvSpPr>
              <p:spPr bwMode="auto">
                <a:xfrm>
                  <a:off x="435" y="71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1" name="Group 61"/>
              <p:cNvGrpSpPr>
                <a:grpSpLocks/>
              </p:cNvGrpSpPr>
              <p:nvPr/>
            </p:nvGrpSpPr>
            <p:grpSpPr bwMode="auto">
              <a:xfrm>
                <a:off x="870" y="711"/>
                <a:ext cx="435" cy="173"/>
                <a:chOff x="870" y="711"/>
                <a:chExt cx="435" cy="173"/>
              </a:xfrm>
            </p:grpSpPr>
            <p:sp>
              <p:nvSpPr>
                <p:cNvPr id="959" name="Rectangle 62"/>
                <p:cNvSpPr>
                  <a:spLocks noChangeArrowheads="1"/>
                </p:cNvSpPr>
                <p:nvPr/>
              </p:nvSpPr>
              <p:spPr bwMode="auto">
                <a:xfrm>
                  <a:off x="870" y="71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60" name="Rectangle 63"/>
                <p:cNvSpPr>
                  <a:spLocks noChangeArrowheads="1"/>
                </p:cNvSpPr>
                <p:nvPr/>
              </p:nvSpPr>
              <p:spPr bwMode="auto">
                <a:xfrm>
                  <a:off x="870" y="71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2" name="Group 64"/>
              <p:cNvGrpSpPr>
                <a:grpSpLocks/>
              </p:cNvGrpSpPr>
              <p:nvPr/>
            </p:nvGrpSpPr>
            <p:grpSpPr bwMode="auto">
              <a:xfrm>
                <a:off x="1305" y="711"/>
                <a:ext cx="435" cy="173"/>
                <a:chOff x="1305" y="711"/>
                <a:chExt cx="435" cy="173"/>
              </a:xfrm>
            </p:grpSpPr>
            <p:sp>
              <p:nvSpPr>
                <p:cNvPr id="957" name="Rectangle 65"/>
                <p:cNvSpPr>
                  <a:spLocks noChangeArrowheads="1"/>
                </p:cNvSpPr>
                <p:nvPr/>
              </p:nvSpPr>
              <p:spPr bwMode="auto">
                <a:xfrm>
                  <a:off x="1305" y="71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-18.50</a:t>
                  </a:r>
                  <a:endParaRPr lang="en-US" sz="2400">
                    <a:solidFill>
                      <a:prstClr val="black"/>
                    </a:solidFill>
                    <a:latin typeface="Times New Roman" pitchFamily="18" charset="0"/>
                  </a:endParaRPr>
                </a:p>
              </p:txBody>
            </p:sp>
            <p:sp>
              <p:nvSpPr>
                <p:cNvPr id="958" name="Rectangle 66"/>
                <p:cNvSpPr>
                  <a:spLocks noChangeArrowheads="1"/>
                </p:cNvSpPr>
                <p:nvPr/>
              </p:nvSpPr>
              <p:spPr bwMode="auto">
                <a:xfrm>
                  <a:off x="1305" y="71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3" name="Group 67"/>
              <p:cNvGrpSpPr>
                <a:grpSpLocks/>
              </p:cNvGrpSpPr>
              <p:nvPr/>
            </p:nvGrpSpPr>
            <p:grpSpPr bwMode="auto">
              <a:xfrm>
                <a:off x="0" y="884"/>
                <a:ext cx="435" cy="173"/>
                <a:chOff x="0" y="884"/>
                <a:chExt cx="435" cy="173"/>
              </a:xfrm>
            </p:grpSpPr>
            <p:sp>
              <p:nvSpPr>
                <p:cNvPr id="955" name="Rectangle 68"/>
                <p:cNvSpPr>
                  <a:spLocks noChangeArrowheads="1"/>
                </p:cNvSpPr>
                <p:nvPr/>
              </p:nvSpPr>
              <p:spPr bwMode="auto">
                <a:xfrm>
                  <a:off x="0" y="88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dirty="0">
                      <a:solidFill>
                        <a:prstClr val="black"/>
                      </a:solidFill>
                      <a:latin typeface="Times New Roman" pitchFamily="18" charset="0"/>
                    </a:rPr>
                    <a:t>5.50</a:t>
                  </a:r>
                  <a:endParaRPr lang="en-US" sz="2400" dirty="0">
                    <a:solidFill>
                      <a:prstClr val="black"/>
                    </a:solidFill>
                    <a:latin typeface="Times New Roman" pitchFamily="18" charset="0"/>
                  </a:endParaRPr>
                </a:p>
              </p:txBody>
            </p:sp>
            <p:sp>
              <p:nvSpPr>
                <p:cNvPr id="956" name="Rectangle 69"/>
                <p:cNvSpPr>
                  <a:spLocks noChangeArrowheads="1"/>
                </p:cNvSpPr>
                <p:nvPr/>
              </p:nvSpPr>
              <p:spPr bwMode="auto">
                <a:xfrm>
                  <a:off x="0" y="88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4" name="Group 70"/>
              <p:cNvGrpSpPr>
                <a:grpSpLocks/>
              </p:cNvGrpSpPr>
              <p:nvPr/>
            </p:nvGrpSpPr>
            <p:grpSpPr bwMode="auto">
              <a:xfrm>
                <a:off x="435" y="884"/>
                <a:ext cx="435" cy="173"/>
                <a:chOff x="435" y="884"/>
                <a:chExt cx="435" cy="173"/>
              </a:xfrm>
            </p:grpSpPr>
            <p:sp>
              <p:nvSpPr>
                <p:cNvPr id="953" name="Rectangle 71"/>
                <p:cNvSpPr>
                  <a:spLocks noChangeArrowheads="1"/>
                </p:cNvSpPr>
                <p:nvPr/>
              </p:nvSpPr>
              <p:spPr bwMode="auto">
                <a:xfrm>
                  <a:off x="435" y="88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4.40</a:t>
                  </a:r>
                  <a:endParaRPr lang="en-US" sz="2400">
                    <a:solidFill>
                      <a:prstClr val="black"/>
                    </a:solidFill>
                    <a:latin typeface="Times New Roman" pitchFamily="18" charset="0"/>
                  </a:endParaRPr>
                </a:p>
              </p:txBody>
            </p:sp>
            <p:sp>
              <p:nvSpPr>
                <p:cNvPr id="954" name="Rectangle 72"/>
                <p:cNvSpPr>
                  <a:spLocks noChangeArrowheads="1"/>
                </p:cNvSpPr>
                <p:nvPr/>
              </p:nvSpPr>
              <p:spPr bwMode="auto">
                <a:xfrm>
                  <a:off x="435" y="88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5" name="Group 73"/>
              <p:cNvGrpSpPr>
                <a:grpSpLocks/>
              </p:cNvGrpSpPr>
              <p:nvPr/>
            </p:nvGrpSpPr>
            <p:grpSpPr bwMode="auto">
              <a:xfrm>
                <a:off x="870" y="884"/>
                <a:ext cx="435" cy="173"/>
                <a:chOff x="870" y="884"/>
                <a:chExt cx="435" cy="173"/>
              </a:xfrm>
            </p:grpSpPr>
            <p:sp>
              <p:nvSpPr>
                <p:cNvPr id="951" name="Rectangle 74"/>
                <p:cNvSpPr>
                  <a:spLocks noChangeArrowheads="1"/>
                </p:cNvSpPr>
                <p:nvPr/>
              </p:nvSpPr>
              <p:spPr bwMode="auto">
                <a:xfrm>
                  <a:off x="870" y="88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52" name="Rectangle 75"/>
                <p:cNvSpPr>
                  <a:spLocks noChangeArrowheads="1"/>
                </p:cNvSpPr>
                <p:nvPr/>
              </p:nvSpPr>
              <p:spPr bwMode="auto">
                <a:xfrm>
                  <a:off x="870" y="88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6" name="Group 76"/>
              <p:cNvGrpSpPr>
                <a:grpSpLocks/>
              </p:cNvGrpSpPr>
              <p:nvPr/>
            </p:nvGrpSpPr>
            <p:grpSpPr bwMode="auto">
              <a:xfrm>
                <a:off x="1305" y="884"/>
                <a:ext cx="435" cy="173"/>
                <a:chOff x="1305" y="884"/>
                <a:chExt cx="435" cy="173"/>
              </a:xfrm>
            </p:grpSpPr>
            <p:sp>
              <p:nvSpPr>
                <p:cNvPr id="949" name="Rectangle 77"/>
                <p:cNvSpPr>
                  <a:spLocks noChangeArrowheads="1"/>
                </p:cNvSpPr>
                <p:nvPr/>
              </p:nvSpPr>
              <p:spPr bwMode="auto">
                <a:xfrm>
                  <a:off x="1305" y="88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-18.50</a:t>
                  </a:r>
                  <a:endParaRPr lang="en-US" sz="2400">
                    <a:solidFill>
                      <a:prstClr val="black"/>
                    </a:solidFill>
                    <a:latin typeface="Times New Roman" pitchFamily="18" charset="0"/>
                  </a:endParaRPr>
                </a:p>
              </p:txBody>
            </p:sp>
            <p:sp>
              <p:nvSpPr>
                <p:cNvPr id="950" name="Rectangle 78"/>
                <p:cNvSpPr>
                  <a:spLocks noChangeArrowheads="1"/>
                </p:cNvSpPr>
                <p:nvPr/>
              </p:nvSpPr>
              <p:spPr bwMode="auto">
                <a:xfrm>
                  <a:off x="1305" y="88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7" name="Group 79"/>
              <p:cNvGrpSpPr>
                <a:grpSpLocks/>
              </p:cNvGrpSpPr>
              <p:nvPr/>
            </p:nvGrpSpPr>
            <p:grpSpPr bwMode="auto">
              <a:xfrm>
                <a:off x="0" y="1057"/>
                <a:ext cx="435" cy="173"/>
                <a:chOff x="0" y="1057"/>
                <a:chExt cx="435" cy="173"/>
              </a:xfrm>
            </p:grpSpPr>
            <p:sp>
              <p:nvSpPr>
                <p:cNvPr id="947" name="Rectangle 80"/>
                <p:cNvSpPr>
                  <a:spLocks noChangeArrowheads="1"/>
                </p:cNvSpPr>
                <p:nvPr/>
              </p:nvSpPr>
              <p:spPr bwMode="auto">
                <a:xfrm>
                  <a:off x="0" y="105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5.60</a:t>
                  </a:r>
                  <a:endParaRPr lang="en-US" sz="2400">
                    <a:solidFill>
                      <a:prstClr val="black"/>
                    </a:solidFill>
                    <a:latin typeface="Times New Roman" pitchFamily="18" charset="0"/>
                  </a:endParaRPr>
                </a:p>
              </p:txBody>
            </p:sp>
            <p:sp>
              <p:nvSpPr>
                <p:cNvPr id="948" name="Rectangle 81"/>
                <p:cNvSpPr>
                  <a:spLocks noChangeArrowheads="1"/>
                </p:cNvSpPr>
                <p:nvPr/>
              </p:nvSpPr>
              <p:spPr bwMode="auto">
                <a:xfrm>
                  <a:off x="0" y="105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8" name="Group 82"/>
              <p:cNvGrpSpPr>
                <a:grpSpLocks/>
              </p:cNvGrpSpPr>
              <p:nvPr/>
            </p:nvGrpSpPr>
            <p:grpSpPr bwMode="auto">
              <a:xfrm>
                <a:off x="435" y="1057"/>
                <a:ext cx="435" cy="173"/>
                <a:chOff x="435" y="1057"/>
                <a:chExt cx="435" cy="173"/>
              </a:xfrm>
            </p:grpSpPr>
            <p:sp>
              <p:nvSpPr>
                <p:cNvPr id="945" name="Rectangle 83"/>
                <p:cNvSpPr>
                  <a:spLocks noChangeArrowheads="1"/>
                </p:cNvSpPr>
                <p:nvPr/>
              </p:nvSpPr>
              <p:spPr bwMode="auto">
                <a:xfrm>
                  <a:off x="435" y="105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4.50</a:t>
                  </a:r>
                  <a:endParaRPr lang="en-US" sz="2400">
                    <a:solidFill>
                      <a:prstClr val="black"/>
                    </a:solidFill>
                    <a:latin typeface="Times New Roman" pitchFamily="18" charset="0"/>
                  </a:endParaRPr>
                </a:p>
              </p:txBody>
            </p:sp>
            <p:sp>
              <p:nvSpPr>
                <p:cNvPr id="946" name="Rectangle 84"/>
                <p:cNvSpPr>
                  <a:spLocks noChangeArrowheads="1"/>
                </p:cNvSpPr>
                <p:nvPr/>
              </p:nvSpPr>
              <p:spPr bwMode="auto">
                <a:xfrm>
                  <a:off x="435" y="105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699" name="Group 85"/>
              <p:cNvGrpSpPr>
                <a:grpSpLocks/>
              </p:cNvGrpSpPr>
              <p:nvPr/>
            </p:nvGrpSpPr>
            <p:grpSpPr bwMode="auto">
              <a:xfrm>
                <a:off x="870" y="1057"/>
                <a:ext cx="435" cy="173"/>
                <a:chOff x="870" y="1057"/>
                <a:chExt cx="435" cy="173"/>
              </a:xfrm>
            </p:grpSpPr>
            <p:sp>
              <p:nvSpPr>
                <p:cNvPr id="943" name="Rectangle 86"/>
                <p:cNvSpPr>
                  <a:spLocks noChangeArrowheads="1"/>
                </p:cNvSpPr>
                <p:nvPr/>
              </p:nvSpPr>
              <p:spPr bwMode="auto">
                <a:xfrm>
                  <a:off x="870" y="105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44" name="Rectangle 87"/>
                <p:cNvSpPr>
                  <a:spLocks noChangeArrowheads="1"/>
                </p:cNvSpPr>
                <p:nvPr/>
              </p:nvSpPr>
              <p:spPr bwMode="auto">
                <a:xfrm>
                  <a:off x="870" y="105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0" name="Group 88"/>
              <p:cNvGrpSpPr>
                <a:grpSpLocks/>
              </p:cNvGrpSpPr>
              <p:nvPr/>
            </p:nvGrpSpPr>
            <p:grpSpPr bwMode="auto">
              <a:xfrm>
                <a:off x="1305" y="1057"/>
                <a:ext cx="435" cy="173"/>
                <a:chOff x="1305" y="1057"/>
                <a:chExt cx="435" cy="173"/>
              </a:xfrm>
            </p:grpSpPr>
            <p:sp>
              <p:nvSpPr>
                <p:cNvPr id="941" name="Rectangle 89"/>
                <p:cNvSpPr>
                  <a:spLocks noChangeArrowheads="1"/>
                </p:cNvSpPr>
                <p:nvPr/>
              </p:nvSpPr>
              <p:spPr bwMode="auto">
                <a:xfrm>
                  <a:off x="1305" y="105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-18.00</a:t>
                  </a:r>
                  <a:endParaRPr lang="en-US" sz="2400">
                    <a:solidFill>
                      <a:prstClr val="black"/>
                    </a:solidFill>
                    <a:latin typeface="Times New Roman" pitchFamily="18" charset="0"/>
                  </a:endParaRPr>
                </a:p>
              </p:txBody>
            </p:sp>
            <p:sp>
              <p:nvSpPr>
                <p:cNvPr id="942" name="Rectangle 90"/>
                <p:cNvSpPr>
                  <a:spLocks noChangeArrowheads="1"/>
                </p:cNvSpPr>
                <p:nvPr/>
              </p:nvSpPr>
              <p:spPr bwMode="auto">
                <a:xfrm>
                  <a:off x="1305" y="105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1" name="Group 91"/>
              <p:cNvGrpSpPr>
                <a:grpSpLocks/>
              </p:cNvGrpSpPr>
              <p:nvPr/>
            </p:nvGrpSpPr>
            <p:grpSpPr bwMode="auto">
              <a:xfrm>
                <a:off x="0" y="1230"/>
                <a:ext cx="435" cy="173"/>
                <a:chOff x="0" y="1230"/>
                <a:chExt cx="435" cy="173"/>
              </a:xfrm>
            </p:grpSpPr>
            <p:sp>
              <p:nvSpPr>
                <p:cNvPr id="939" name="Rectangle 92"/>
                <p:cNvSpPr>
                  <a:spLocks noChangeArrowheads="1"/>
                </p:cNvSpPr>
                <p:nvPr/>
              </p:nvSpPr>
              <p:spPr bwMode="auto">
                <a:xfrm>
                  <a:off x="0" y="123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5.70</a:t>
                  </a:r>
                  <a:endParaRPr lang="en-US" sz="2400">
                    <a:solidFill>
                      <a:prstClr val="black"/>
                    </a:solidFill>
                    <a:latin typeface="Times New Roman" pitchFamily="18" charset="0"/>
                  </a:endParaRPr>
                </a:p>
              </p:txBody>
            </p:sp>
            <p:sp>
              <p:nvSpPr>
                <p:cNvPr id="940" name="Rectangle 93"/>
                <p:cNvSpPr>
                  <a:spLocks noChangeArrowheads="1"/>
                </p:cNvSpPr>
                <p:nvPr/>
              </p:nvSpPr>
              <p:spPr bwMode="auto">
                <a:xfrm>
                  <a:off x="0" y="123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2" name="Group 94"/>
              <p:cNvGrpSpPr>
                <a:grpSpLocks/>
              </p:cNvGrpSpPr>
              <p:nvPr/>
            </p:nvGrpSpPr>
            <p:grpSpPr bwMode="auto">
              <a:xfrm>
                <a:off x="435" y="1230"/>
                <a:ext cx="435" cy="173"/>
                <a:chOff x="435" y="1230"/>
                <a:chExt cx="435" cy="173"/>
              </a:xfrm>
            </p:grpSpPr>
            <p:sp>
              <p:nvSpPr>
                <p:cNvPr id="937" name="Rectangle 95"/>
                <p:cNvSpPr>
                  <a:spLocks noChangeArrowheads="1"/>
                </p:cNvSpPr>
                <p:nvPr/>
              </p:nvSpPr>
              <p:spPr bwMode="auto">
                <a:xfrm>
                  <a:off x="435" y="123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4.60</a:t>
                  </a:r>
                  <a:endParaRPr lang="en-US" sz="2400">
                    <a:solidFill>
                      <a:prstClr val="black"/>
                    </a:solidFill>
                    <a:latin typeface="Times New Roman" pitchFamily="18" charset="0"/>
                  </a:endParaRPr>
                </a:p>
              </p:txBody>
            </p:sp>
            <p:sp>
              <p:nvSpPr>
                <p:cNvPr id="938" name="Rectangle 96"/>
                <p:cNvSpPr>
                  <a:spLocks noChangeArrowheads="1"/>
                </p:cNvSpPr>
                <p:nvPr/>
              </p:nvSpPr>
              <p:spPr bwMode="auto">
                <a:xfrm>
                  <a:off x="435" y="123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3" name="Group 97"/>
              <p:cNvGrpSpPr>
                <a:grpSpLocks/>
              </p:cNvGrpSpPr>
              <p:nvPr/>
            </p:nvGrpSpPr>
            <p:grpSpPr bwMode="auto">
              <a:xfrm>
                <a:off x="870" y="1230"/>
                <a:ext cx="435" cy="173"/>
                <a:chOff x="870" y="1230"/>
                <a:chExt cx="435" cy="173"/>
              </a:xfrm>
            </p:grpSpPr>
            <p:sp>
              <p:nvSpPr>
                <p:cNvPr id="935" name="Rectangle 98"/>
                <p:cNvSpPr>
                  <a:spLocks noChangeArrowheads="1"/>
                </p:cNvSpPr>
                <p:nvPr/>
              </p:nvSpPr>
              <p:spPr bwMode="auto">
                <a:xfrm>
                  <a:off x="870" y="123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36" name="Rectangle 99"/>
                <p:cNvSpPr>
                  <a:spLocks noChangeArrowheads="1"/>
                </p:cNvSpPr>
                <p:nvPr/>
              </p:nvSpPr>
              <p:spPr bwMode="auto">
                <a:xfrm>
                  <a:off x="870" y="123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4" name="Group 100"/>
              <p:cNvGrpSpPr>
                <a:grpSpLocks/>
              </p:cNvGrpSpPr>
              <p:nvPr/>
            </p:nvGrpSpPr>
            <p:grpSpPr bwMode="auto">
              <a:xfrm>
                <a:off x="1305" y="1230"/>
                <a:ext cx="435" cy="173"/>
                <a:chOff x="1305" y="1230"/>
                <a:chExt cx="435" cy="173"/>
              </a:xfrm>
            </p:grpSpPr>
            <p:sp>
              <p:nvSpPr>
                <p:cNvPr id="933" name="Rectangle 101"/>
                <p:cNvSpPr>
                  <a:spLocks noChangeArrowheads="1"/>
                </p:cNvSpPr>
                <p:nvPr/>
              </p:nvSpPr>
              <p:spPr bwMode="auto">
                <a:xfrm>
                  <a:off x="1305" y="123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-17.00</a:t>
                  </a:r>
                  <a:endParaRPr lang="en-US" sz="2400">
                    <a:solidFill>
                      <a:prstClr val="black"/>
                    </a:solidFill>
                    <a:latin typeface="Times New Roman" pitchFamily="18" charset="0"/>
                  </a:endParaRPr>
                </a:p>
              </p:txBody>
            </p:sp>
            <p:sp>
              <p:nvSpPr>
                <p:cNvPr id="934" name="Rectangle 102"/>
                <p:cNvSpPr>
                  <a:spLocks noChangeArrowheads="1"/>
                </p:cNvSpPr>
                <p:nvPr/>
              </p:nvSpPr>
              <p:spPr bwMode="auto">
                <a:xfrm>
                  <a:off x="1305" y="123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5" name="Group 103"/>
              <p:cNvGrpSpPr>
                <a:grpSpLocks/>
              </p:cNvGrpSpPr>
              <p:nvPr/>
            </p:nvGrpSpPr>
            <p:grpSpPr bwMode="auto">
              <a:xfrm>
                <a:off x="0" y="1403"/>
                <a:ext cx="435" cy="173"/>
                <a:chOff x="0" y="1403"/>
                <a:chExt cx="435" cy="173"/>
              </a:xfrm>
            </p:grpSpPr>
            <p:sp>
              <p:nvSpPr>
                <p:cNvPr id="931" name="Rectangle 104"/>
                <p:cNvSpPr>
                  <a:spLocks noChangeArrowheads="1"/>
                </p:cNvSpPr>
                <p:nvPr/>
              </p:nvSpPr>
              <p:spPr bwMode="auto">
                <a:xfrm>
                  <a:off x="0" y="140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5.80</a:t>
                  </a:r>
                  <a:endParaRPr lang="en-US" sz="2400">
                    <a:solidFill>
                      <a:prstClr val="black"/>
                    </a:solidFill>
                    <a:latin typeface="Times New Roman" pitchFamily="18" charset="0"/>
                  </a:endParaRPr>
                </a:p>
              </p:txBody>
            </p:sp>
            <p:sp>
              <p:nvSpPr>
                <p:cNvPr id="932" name="Rectangle 105"/>
                <p:cNvSpPr>
                  <a:spLocks noChangeArrowheads="1"/>
                </p:cNvSpPr>
                <p:nvPr/>
              </p:nvSpPr>
              <p:spPr bwMode="auto">
                <a:xfrm>
                  <a:off x="0" y="140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6" name="Group 106"/>
              <p:cNvGrpSpPr>
                <a:grpSpLocks/>
              </p:cNvGrpSpPr>
              <p:nvPr/>
            </p:nvGrpSpPr>
            <p:grpSpPr bwMode="auto">
              <a:xfrm>
                <a:off x="435" y="1403"/>
                <a:ext cx="435" cy="173"/>
                <a:chOff x="435" y="1403"/>
                <a:chExt cx="435" cy="173"/>
              </a:xfrm>
            </p:grpSpPr>
            <p:sp>
              <p:nvSpPr>
                <p:cNvPr id="929" name="Rectangle 107"/>
                <p:cNvSpPr>
                  <a:spLocks noChangeArrowheads="1"/>
                </p:cNvSpPr>
                <p:nvPr/>
              </p:nvSpPr>
              <p:spPr bwMode="auto">
                <a:xfrm>
                  <a:off x="435" y="140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4.70</a:t>
                  </a:r>
                  <a:endParaRPr lang="en-US" sz="2400">
                    <a:solidFill>
                      <a:prstClr val="black"/>
                    </a:solidFill>
                    <a:latin typeface="Times New Roman" pitchFamily="18" charset="0"/>
                  </a:endParaRPr>
                </a:p>
              </p:txBody>
            </p:sp>
            <p:sp>
              <p:nvSpPr>
                <p:cNvPr id="930" name="Rectangle 108"/>
                <p:cNvSpPr>
                  <a:spLocks noChangeArrowheads="1"/>
                </p:cNvSpPr>
                <p:nvPr/>
              </p:nvSpPr>
              <p:spPr bwMode="auto">
                <a:xfrm>
                  <a:off x="435" y="140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7" name="Group 109"/>
              <p:cNvGrpSpPr>
                <a:grpSpLocks/>
              </p:cNvGrpSpPr>
              <p:nvPr/>
            </p:nvGrpSpPr>
            <p:grpSpPr bwMode="auto">
              <a:xfrm>
                <a:off x="870" y="1403"/>
                <a:ext cx="435" cy="173"/>
                <a:chOff x="870" y="1403"/>
                <a:chExt cx="435" cy="173"/>
              </a:xfrm>
            </p:grpSpPr>
            <p:sp>
              <p:nvSpPr>
                <p:cNvPr id="927" name="Rectangle 110"/>
                <p:cNvSpPr>
                  <a:spLocks noChangeArrowheads="1"/>
                </p:cNvSpPr>
                <p:nvPr/>
              </p:nvSpPr>
              <p:spPr bwMode="auto">
                <a:xfrm>
                  <a:off x="870" y="140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28" name="Rectangle 111"/>
                <p:cNvSpPr>
                  <a:spLocks noChangeArrowheads="1"/>
                </p:cNvSpPr>
                <p:nvPr/>
              </p:nvSpPr>
              <p:spPr bwMode="auto">
                <a:xfrm>
                  <a:off x="870" y="140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8" name="Group 112"/>
              <p:cNvGrpSpPr>
                <a:grpSpLocks/>
              </p:cNvGrpSpPr>
              <p:nvPr/>
            </p:nvGrpSpPr>
            <p:grpSpPr bwMode="auto">
              <a:xfrm>
                <a:off x="1305" y="1403"/>
                <a:ext cx="435" cy="173"/>
                <a:chOff x="1305" y="1403"/>
                <a:chExt cx="435" cy="173"/>
              </a:xfrm>
            </p:grpSpPr>
            <p:sp>
              <p:nvSpPr>
                <p:cNvPr id="925" name="Rectangle 113"/>
                <p:cNvSpPr>
                  <a:spLocks noChangeArrowheads="1"/>
                </p:cNvSpPr>
                <p:nvPr/>
              </p:nvSpPr>
              <p:spPr bwMode="auto">
                <a:xfrm>
                  <a:off x="1305" y="140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-16.50</a:t>
                  </a:r>
                  <a:endParaRPr lang="en-US" sz="2400">
                    <a:solidFill>
                      <a:prstClr val="black"/>
                    </a:solidFill>
                    <a:latin typeface="Times New Roman" pitchFamily="18" charset="0"/>
                  </a:endParaRPr>
                </a:p>
              </p:txBody>
            </p:sp>
            <p:sp>
              <p:nvSpPr>
                <p:cNvPr id="926" name="Rectangle 114"/>
                <p:cNvSpPr>
                  <a:spLocks noChangeArrowheads="1"/>
                </p:cNvSpPr>
                <p:nvPr/>
              </p:nvSpPr>
              <p:spPr bwMode="auto">
                <a:xfrm>
                  <a:off x="1305" y="140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09" name="Group 115"/>
              <p:cNvGrpSpPr>
                <a:grpSpLocks/>
              </p:cNvGrpSpPr>
              <p:nvPr/>
            </p:nvGrpSpPr>
            <p:grpSpPr bwMode="auto">
              <a:xfrm>
                <a:off x="0" y="1576"/>
                <a:ext cx="435" cy="173"/>
                <a:chOff x="0" y="1576"/>
                <a:chExt cx="435" cy="173"/>
              </a:xfrm>
            </p:grpSpPr>
            <p:sp>
              <p:nvSpPr>
                <p:cNvPr id="923" name="Rectangle 116"/>
                <p:cNvSpPr>
                  <a:spLocks noChangeArrowheads="1"/>
                </p:cNvSpPr>
                <p:nvPr/>
              </p:nvSpPr>
              <p:spPr bwMode="auto">
                <a:xfrm>
                  <a:off x="0" y="157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5.90</a:t>
                  </a:r>
                  <a:endParaRPr lang="en-US" sz="2400">
                    <a:solidFill>
                      <a:prstClr val="black"/>
                    </a:solidFill>
                    <a:latin typeface="Times New Roman" pitchFamily="18" charset="0"/>
                  </a:endParaRPr>
                </a:p>
              </p:txBody>
            </p:sp>
            <p:sp>
              <p:nvSpPr>
                <p:cNvPr id="924" name="Rectangle 117"/>
                <p:cNvSpPr>
                  <a:spLocks noChangeArrowheads="1"/>
                </p:cNvSpPr>
                <p:nvPr/>
              </p:nvSpPr>
              <p:spPr bwMode="auto">
                <a:xfrm>
                  <a:off x="0" y="157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0" name="Group 118"/>
              <p:cNvGrpSpPr>
                <a:grpSpLocks/>
              </p:cNvGrpSpPr>
              <p:nvPr/>
            </p:nvGrpSpPr>
            <p:grpSpPr bwMode="auto">
              <a:xfrm>
                <a:off x="435" y="1576"/>
                <a:ext cx="435" cy="173"/>
                <a:chOff x="435" y="1576"/>
                <a:chExt cx="435" cy="173"/>
              </a:xfrm>
            </p:grpSpPr>
            <p:sp>
              <p:nvSpPr>
                <p:cNvPr id="921" name="Rectangle 119"/>
                <p:cNvSpPr>
                  <a:spLocks noChangeArrowheads="1"/>
                </p:cNvSpPr>
                <p:nvPr/>
              </p:nvSpPr>
              <p:spPr bwMode="auto">
                <a:xfrm>
                  <a:off x="435" y="157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4.80</a:t>
                  </a:r>
                  <a:endParaRPr lang="en-US" sz="2400">
                    <a:solidFill>
                      <a:prstClr val="black"/>
                    </a:solidFill>
                    <a:latin typeface="Times New Roman" pitchFamily="18" charset="0"/>
                  </a:endParaRPr>
                </a:p>
              </p:txBody>
            </p:sp>
            <p:sp>
              <p:nvSpPr>
                <p:cNvPr id="922" name="Rectangle 120"/>
                <p:cNvSpPr>
                  <a:spLocks noChangeArrowheads="1"/>
                </p:cNvSpPr>
                <p:nvPr/>
              </p:nvSpPr>
              <p:spPr bwMode="auto">
                <a:xfrm>
                  <a:off x="435" y="157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1" name="Group 121"/>
              <p:cNvGrpSpPr>
                <a:grpSpLocks/>
              </p:cNvGrpSpPr>
              <p:nvPr/>
            </p:nvGrpSpPr>
            <p:grpSpPr bwMode="auto">
              <a:xfrm>
                <a:off x="870" y="1576"/>
                <a:ext cx="435" cy="173"/>
                <a:chOff x="870" y="1576"/>
                <a:chExt cx="435" cy="173"/>
              </a:xfrm>
            </p:grpSpPr>
            <p:sp>
              <p:nvSpPr>
                <p:cNvPr id="919" name="Rectangle 122"/>
                <p:cNvSpPr>
                  <a:spLocks noChangeArrowheads="1"/>
                </p:cNvSpPr>
                <p:nvPr/>
              </p:nvSpPr>
              <p:spPr bwMode="auto">
                <a:xfrm>
                  <a:off x="870" y="157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20" name="Rectangle 123"/>
                <p:cNvSpPr>
                  <a:spLocks noChangeArrowheads="1"/>
                </p:cNvSpPr>
                <p:nvPr/>
              </p:nvSpPr>
              <p:spPr bwMode="auto">
                <a:xfrm>
                  <a:off x="870" y="157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2" name="Group 124"/>
              <p:cNvGrpSpPr>
                <a:grpSpLocks/>
              </p:cNvGrpSpPr>
              <p:nvPr/>
            </p:nvGrpSpPr>
            <p:grpSpPr bwMode="auto">
              <a:xfrm>
                <a:off x="1305" y="1576"/>
                <a:ext cx="435" cy="173"/>
                <a:chOff x="1305" y="1576"/>
                <a:chExt cx="435" cy="173"/>
              </a:xfrm>
            </p:grpSpPr>
            <p:sp>
              <p:nvSpPr>
                <p:cNvPr id="917" name="Rectangle 125"/>
                <p:cNvSpPr>
                  <a:spLocks noChangeArrowheads="1"/>
                </p:cNvSpPr>
                <p:nvPr/>
              </p:nvSpPr>
              <p:spPr bwMode="auto">
                <a:xfrm>
                  <a:off x="1305" y="157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-16.50</a:t>
                  </a:r>
                  <a:endParaRPr lang="en-US" sz="2400">
                    <a:solidFill>
                      <a:prstClr val="black"/>
                    </a:solidFill>
                    <a:latin typeface="Times New Roman" pitchFamily="18" charset="0"/>
                  </a:endParaRPr>
                </a:p>
              </p:txBody>
            </p:sp>
            <p:sp>
              <p:nvSpPr>
                <p:cNvPr id="918" name="Rectangle 126"/>
                <p:cNvSpPr>
                  <a:spLocks noChangeArrowheads="1"/>
                </p:cNvSpPr>
                <p:nvPr/>
              </p:nvSpPr>
              <p:spPr bwMode="auto">
                <a:xfrm>
                  <a:off x="1305" y="157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3" name="Group 127"/>
              <p:cNvGrpSpPr>
                <a:grpSpLocks/>
              </p:cNvGrpSpPr>
              <p:nvPr/>
            </p:nvGrpSpPr>
            <p:grpSpPr bwMode="auto">
              <a:xfrm>
                <a:off x="0" y="1749"/>
                <a:ext cx="435" cy="173"/>
                <a:chOff x="0" y="1749"/>
                <a:chExt cx="435" cy="173"/>
              </a:xfrm>
            </p:grpSpPr>
            <p:sp>
              <p:nvSpPr>
                <p:cNvPr id="915" name="Rectangle 128"/>
                <p:cNvSpPr>
                  <a:spLocks noChangeArrowheads="1"/>
                </p:cNvSpPr>
                <p:nvPr/>
              </p:nvSpPr>
              <p:spPr bwMode="auto">
                <a:xfrm>
                  <a:off x="0" y="174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6.00</a:t>
                  </a:r>
                  <a:endParaRPr lang="en-US" sz="2400">
                    <a:solidFill>
                      <a:prstClr val="black"/>
                    </a:solidFill>
                    <a:latin typeface="Times New Roman" pitchFamily="18" charset="0"/>
                  </a:endParaRPr>
                </a:p>
              </p:txBody>
            </p:sp>
            <p:sp>
              <p:nvSpPr>
                <p:cNvPr id="916" name="Rectangle 129"/>
                <p:cNvSpPr>
                  <a:spLocks noChangeArrowheads="1"/>
                </p:cNvSpPr>
                <p:nvPr/>
              </p:nvSpPr>
              <p:spPr bwMode="auto">
                <a:xfrm>
                  <a:off x="0" y="174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4" name="Group 130"/>
              <p:cNvGrpSpPr>
                <a:grpSpLocks/>
              </p:cNvGrpSpPr>
              <p:nvPr/>
            </p:nvGrpSpPr>
            <p:grpSpPr bwMode="auto">
              <a:xfrm>
                <a:off x="435" y="1749"/>
                <a:ext cx="435" cy="173"/>
                <a:chOff x="435" y="1749"/>
                <a:chExt cx="435" cy="173"/>
              </a:xfrm>
            </p:grpSpPr>
            <p:sp>
              <p:nvSpPr>
                <p:cNvPr id="913" name="Rectangle 131"/>
                <p:cNvSpPr>
                  <a:spLocks noChangeArrowheads="1"/>
                </p:cNvSpPr>
                <p:nvPr/>
              </p:nvSpPr>
              <p:spPr bwMode="auto">
                <a:xfrm>
                  <a:off x="435" y="174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4.90</a:t>
                  </a:r>
                  <a:endParaRPr lang="en-US" sz="2400">
                    <a:solidFill>
                      <a:prstClr val="black"/>
                    </a:solidFill>
                    <a:latin typeface="Times New Roman" pitchFamily="18" charset="0"/>
                  </a:endParaRPr>
                </a:p>
              </p:txBody>
            </p:sp>
            <p:sp>
              <p:nvSpPr>
                <p:cNvPr id="914" name="Rectangle 132"/>
                <p:cNvSpPr>
                  <a:spLocks noChangeArrowheads="1"/>
                </p:cNvSpPr>
                <p:nvPr/>
              </p:nvSpPr>
              <p:spPr bwMode="auto">
                <a:xfrm>
                  <a:off x="435" y="174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5" name="Group 133"/>
              <p:cNvGrpSpPr>
                <a:grpSpLocks/>
              </p:cNvGrpSpPr>
              <p:nvPr/>
            </p:nvGrpSpPr>
            <p:grpSpPr bwMode="auto">
              <a:xfrm>
                <a:off x="870" y="1749"/>
                <a:ext cx="435" cy="173"/>
                <a:chOff x="870" y="1749"/>
                <a:chExt cx="435" cy="173"/>
              </a:xfrm>
            </p:grpSpPr>
            <p:sp>
              <p:nvSpPr>
                <p:cNvPr id="911" name="Rectangle 134"/>
                <p:cNvSpPr>
                  <a:spLocks noChangeArrowheads="1"/>
                </p:cNvSpPr>
                <p:nvPr/>
              </p:nvSpPr>
              <p:spPr bwMode="auto">
                <a:xfrm>
                  <a:off x="870" y="174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12" name="Rectangle 135"/>
                <p:cNvSpPr>
                  <a:spLocks noChangeArrowheads="1"/>
                </p:cNvSpPr>
                <p:nvPr/>
              </p:nvSpPr>
              <p:spPr bwMode="auto">
                <a:xfrm>
                  <a:off x="870" y="174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6" name="Group 136"/>
              <p:cNvGrpSpPr>
                <a:grpSpLocks/>
              </p:cNvGrpSpPr>
              <p:nvPr/>
            </p:nvGrpSpPr>
            <p:grpSpPr bwMode="auto">
              <a:xfrm>
                <a:off x="1305" y="1749"/>
                <a:ext cx="435" cy="173"/>
                <a:chOff x="1305" y="1749"/>
                <a:chExt cx="435" cy="173"/>
              </a:xfrm>
            </p:grpSpPr>
            <p:sp>
              <p:nvSpPr>
                <p:cNvPr id="909" name="Rectangle 137"/>
                <p:cNvSpPr>
                  <a:spLocks noChangeArrowheads="1"/>
                </p:cNvSpPr>
                <p:nvPr/>
              </p:nvSpPr>
              <p:spPr bwMode="auto">
                <a:xfrm>
                  <a:off x="1305" y="174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-14.50</a:t>
                  </a:r>
                  <a:endParaRPr lang="en-US" sz="2400">
                    <a:solidFill>
                      <a:prstClr val="black"/>
                    </a:solidFill>
                    <a:latin typeface="Times New Roman" pitchFamily="18" charset="0"/>
                  </a:endParaRPr>
                </a:p>
              </p:txBody>
            </p:sp>
            <p:sp>
              <p:nvSpPr>
                <p:cNvPr id="910" name="Rectangle 138"/>
                <p:cNvSpPr>
                  <a:spLocks noChangeArrowheads="1"/>
                </p:cNvSpPr>
                <p:nvPr/>
              </p:nvSpPr>
              <p:spPr bwMode="auto">
                <a:xfrm>
                  <a:off x="1305" y="174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7" name="Group 139"/>
              <p:cNvGrpSpPr>
                <a:grpSpLocks/>
              </p:cNvGrpSpPr>
              <p:nvPr/>
            </p:nvGrpSpPr>
            <p:grpSpPr bwMode="auto">
              <a:xfrm>
                <a:off x="0" y="1922"/>
                <a:ext cx="435" cy="173"/>
                <a:chOff x="0" y="1922"/>
                <a:chExt cx="435" cy="173"/>
              </a:xfrm>
            </p:grpSpPr>
            <p:sp>
              <p:nvSpPr>
                <p:cNvPr id="907" name="Rectangle 140"/>
                <p:cNvSpPr>
                  <a:spLocks noChangeArrowheads="1"/>
                </p:cNvSpPr>
                <p:nvPr/>
              </p:nvSpPr>
              <p:spPr bwMode="auto">
                <a:xfrm>
                  <a:off x="0" y="192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6.10</a:t>
                  </a:r>
                  <a:endParaRPr lang="en-US" sz="2400">
                    <a:solidFill>
                      <a:prstClr val="black"/>
                    </a:solidFill>
                    <a:latin typeface="Times New Roman" pitchFamily="18" charset="0"/>
                  </a:endParaRPr>
                </a:p>
              </p:txBody>
            </p:sp>
            <p:sp>
              <p:nvSpPr>
                <p:cNvPr id="908" name="Rectangle 141"/>
                <p:cNvSpPr>
                  <a:spLocks noChangeArrowheads="1"/>
                </p:cNvSpPr>
                <p:nvPr/>
              </p:nvSpPr>
              <p:spPr bwMode="auto">
                <a:xfrm>
                  <a:off x="0" y="192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8" name="Group 142"/>
              <p:cNvGrpSpPr>
                <a:grpSpLocks/>
              </p:cNvGrpSpPr>
              <p:nvPr/>
            </p:nvGrpSpPr>
            <p:grpSpPr bwMode="auto">
              <a:xfrm>
                <a:off x="435" y="1922"/>
                <a:ext cx="435" cy="173"/>
                <a:chOff x="435" y="1922"/>
                <a:chExt cx="435" cy="173"/>
              </a:xfrm>
            </p:grpSpPr>
            <p:sp>
              <p:nvSpPr>
                <p:cNvPr id="905" name="Rectangle 143"/>
                <p:cNvSpPr>
                  <a:spLocks noChangeArrowheads="1"/>
                </p:cNvSpPr>
                <p:nvPr/>
              </p:nvSpPr>
              <p:spPr bwMode="auto">
                <a:xfrm>
                  <a:off x="435" y="192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5.00</a:t>
                  </a:r>
                  <a:endParaRPr lang="en-US" sz="2400">
                    <a:solidFill>
                      <a:prstClr val="black"/>
                    </a:solidFill>
                    <a:latin typeface="Times New Roman" pitchFamily="18" charset="0"/>
                  </a:endParaRPr>
                </a:p>
              </p:txBody>
            </p:sp>
            <p:sp>
              <p:nvSpPr>
                <p:cNvPr id="906" name="Rectangle 144"/>
                <p:cNvSpPr>
                  <a:spLocks noChangeArrowheads="1"/>
                </p:cNvSpPr>
                <p:nvPr/>
              </p:nvSpPr>
              <p:spPr bwMode="auto">
                <a:xfrm>
                  <a:off x="435" y="192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19" name="Group 145"/>
              <p:cNvGrpSpPr>
                <a:grpSpLocks/>
              </p:cNvGrpSpPr>
              <p:nvPr/>
            </p:nvGrpSpPr>
            <p:grpSpPr bwMode="auto">
              <a:xfrm>
                <a:off x="870" y="1922"/>
                <a:ext cx="435" cy="173"/>
                <a:chOff x="870" y="1922"/>
                <a:chExt cx="435" cy="173"/>
              </a:xfrm>
            </p:grpSpPr>
            <p:sp>
              <p:nvSpPr>
                <p:cNvPr id="903" name="Rectangle 146"/>
                <p:cNvSpPr>
                  <a:spLocks noChangeArrowheads="1"/>
                </p:cNvSpPr>
                <p:nvPr/>
              </p:nvSpPr>
              <p:spPr bwMode="auto">
                <a:xfrm>
                  <a:off x="870" y="192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904" name="Rectangle 147"/>
                <p:cNvSpPr>
                  <a:spLocks noChangeArrowheads="1"/>
                </p:cNvSpPr>
                <p:nvPr/>
              </p:nvSpPr>
              <p:spPr bwMode="auto">
                <a:xfrm>
                  <a:off x="870" y="192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0" name="Group 148"/>
              <p:cNvGrpSpPr>
                <a:grpSpLocks/>
              </p:cNvGrpSpPr>
              <p:nvPr/>
            </p:nvGrpSpPr>
            <p:grpSpPr bwMode="auto">
              <a:xfrm>
                <a:off x="1305" y="1922"/>
                <a:ext cx="435" cy="173"/>
                <a:chOff x="1305" y="1922"/>
                <a:chExt cx="435" cy="173"/>
              </a:xfrm>
            </p:grpSpPr>
            <p:sp>
              <p:nvSpPr>
                <p:cNvPr id="901" name="Rectangle 149"/>
                <p:cNvSpPr>
                  <a:spLocks noChangeArrowheads="1"/>
                </p:cNvSpPr>
                <p:nvPr/>
              </p:nvSpPr>
              <p:spPr bwMode="auto">
                <a:xfrm>
                  <a:off x="1305" y="192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-13.50</a:t>
                  </a:r>
                  <a:endParaRPr lang="en-US" sz="2400">
                    <a:solidFill>
                      <a:prstClr val="black"/>
                    </a:solidFill>
                    <a:latin typeface="Times New Roman" pitchFamily="18" charset="0"/>
                  </a:endParaRPr>
                </a:p>
              </p:txBody>
            </p:sp>
            <p:sp>
              <p:nvSpPr>
                <p:cNvPr id="902" name="Rectangle 150"/>
                <p:cNvSpPr>
                  <a:spLocks noChangeArrowheads="1"/>
                </p:cNvSpPr>
                <p:nvPr/>
              </p:nvSpPr>
              <p:spPr bwMode="auto">
                <a:xfrm>
                  <a:off x="1305" y="192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1" name="Group 151"/>
              <p:cNvGrpSpPr>
                <a:grpSpLocks/>
              </p:cNvGrpSpPr>
              <p:nvPr/>
            </p:nvGrpSpPr>
            <p:grpSpPr bwMode="auto">
              <a:xfrm>
                <a:off x="0" y="2095"/>
                <a:ext cx="435" cy="173"/>
                <a:chOff x="0" y="2095"/>
                <a:chExt cx="435" cy="173"/>
              </a:xfrm>
            </p:grpSpPr>
            <p:sp>
              <p:nvSpPr>
                <p:cNvPr id="899" name="Rectangle 152"/>
                <p:cNvSpPr>
                  <a:spLocks noChangeArrowheads="1"/>
                </p:cNvSpPr>
                <p:nvPr/>
              </p:nvSpPr>
              <p:spPr bwMode="auto">
                <a:xfrm>
                  <a:off x="0" y="209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6.20</a:t>
                  </a:r>
                  <a:endParaRPr lang="en-US" sz="2400">
                    <a:solidFill>
                      <a:prstClr val="black"/>
                    </a:solidFill>
                    <a:latin typeface="Times New Roman" pitchFamily="18" charset="0"/>
                  </a:endParaRPr>
                </a:p>
              </p:txBody>
            </p:sp>
            <p:sp>
              <p:nvSpPr>
                <p:cNvPr id="900" name="Rectangle 153"/>
                <p:cNvSpPr>
                  <a:spLocks noChangeArrowheads="1"/>
                </p:cNvSpPr>
                <p:nvPr/>
              </p:nvSpPr>
              <p:spPr bwMode="auto">
                <a:xfrm>
                  <a:off x="0" y="209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2" name="Group 154"/>
              <p:cNvGrpSpPr>
                <a:grpSpLocks/>
              </p:cNvGrpSpPr>
              <p:nvPr/>
            </p:nvGrpSpPr>
            <p:grpSpPr bwMode="auto">
              <a:xfrm>
                <a:off x="435" y="2095"/>
                <a:ext cx="435" cy="173"/>
                <a:chOff x="435" y="2095"/>
                <a:chExt cx="435" cy="173"/>
              </a:xfrm>
            </p:grpSpPr>
            <p:sp>
              <p:nvSpPr>
                <p:cNvPr id="897" name="Rectangle 155"/>
                <p:cNvSpPr>
                  <a:spLocks noChangeArrowheads="1"/>
                </p:cNvSpPr>
                <p:nvPr/>
              </p:nvSpPr>
              <p:spPr bwMode="auto">
                <a:xfrm>
                  <a:off x="435" y="209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5.10</a:t>
                  </a:r>
                  <a:endParaRPr lang="en-US" sz="2400">
                    <a:solidFill>
                      <a:prstClr val="black"/>
                    </a:solidFill>
                    <a:latin typeface="Times New Roman" pitchFamily="18" charset="0"/>
                  </a:endParaRPr>
                </a:p>
              </p:txBody>
            </p:sp>
            <p:sp>
              <p:nvSpPr>
                <p:cNvPr id="898" name="Rectangle 156"/>
                <p:cNvSpPr>
                  <a:spLocks noChangeArrowheads="1"/>
                </p:cNvSpPr>
                <p:nvPr/>
              </p:nvSpPr>
              <p:spPr bwMode="auto">
                <a:xfrm>
                  <a:off x="435" y="209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3" name="Group 157"/>
              <p:cNvGrpSpPr>
                <a:grpSpLocks/>
              </p:cNvGrpSpPr>
              <p:nvPr/>
            </p:nvGrpSpPr>
            <p:grpSpPr bwMode="auto">
              <a:xfrm>
                <a:off x="870" y="2095"/>
                <a:ext cx="435" cy="173"/>
                <a:chOff x="870" y="2095"/>
                <a:chExt cx="435" cy="173"/>
              </a:xfrm>
            </p:grpSpPr>
            <p:sp>
              <p:nvSpPr>
                <p:cNvPr id="895" name="Rectangle 158"/>
                <p:cNvSpPr>
                  <a:spLocks noChangeArrowheads="1"/>
                </p:cNvSpPr>
                <p:nvPr/>
              </p:nvSpPr>
              <p:spPr bwMode="auto">
                <a:xfrm>
                  <a:off x="870" y="209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96" name="Rectangle 159"/>
                <p:cNvSpPr>
                  <a:spLocks noChangeArrowheads="1"/>
                </p:cNvSpPr>
                <p:nvPr/>
              </p:nvSpPr>
              <p:spPr bwMode="auto">
                <a:xfrm>
                  <a:off x="870" y="209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4" name="Group 160"/>
              <p:cNvGrpSpPr>
                <a:grpSpLocks/>
              </p:cNvGrpSpPr>
              <p:nvPr/>
            </p:nvGrpSpPr>
            <p:grpSpPr bwMode="auto">
              <a:xfrm>
                <a:off x="1305" y="2095"/>
                <a:ext cx="435" cy="173"/>
                <a:chOff x="1305" y="2095"/>
                <a:chExt cx="435" cy="173"/>
              </a:xfrm>
            </p:grpSpPr>
            <p:sp>
              <p:nvSpPr>
                <p:cNvPr id="893" name="Rectangle 161"/>
                <p:cNvSpPr>
                  <a:spLocks noChangeArrowheads="1"/>
                </p:cNvSpPr>
                <p:nvPr/>
              </p:nvSpPr>
              <p:spPr bwMode="auto">
                <a:xfrm>
                  <a:off x="1305" y="209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-12.50</a:t>
                  </a:r>
                  <a:endParaRPr lang="en-US" sz="2400">
                    <a:solidFill>
                      <a:prstClr val="black"/>
                    </a:solidFill>
                    <a:latin typeface="Times New Roman" pitchFamily="18" charset="0"/>
                  </a:endParaRPr>
                </a:p>
              </p:txBody>
            </p:sp>
            <p:sp>
              <p:nvSpPr>
                <p:cNvPr id="894" name="Rectangle 162"/>
                <p:cNvSpPr>
                  <a:spLocks noChangeArrowheads="1"/>
                </p:cNvSpPr>
                <p:nvPr/>
              </p:nvSpPr>
              <p:spPr bwMode="auto">
                <a:xfrm>
                  <a:off x="1305" y="209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5" name="Group 163"/>
              <p:cNvGrpSpPr>
                <a:grpSpLocks/>
              </p:cNvGrpSpPr>
              <p:nvPr/>
            </p:nvGrpSpPr>
            <p:grpSpPr bwMode="auto">
              <a:xfrm>
                <a:off x="0" y="2268"/>
                <a:ext cx="435" cy="173"/>
                <a:chOff x="0" y="2268"/>
                <a:chExt cx="435" cy="173"/>
              </a:xfrm>
            </p:grpSpPr>
            <p:sp>
              <p:nvSpPr>
                <p:cNvPr id="891" name="Rectangle 164"/>
                <p:cNvSpPr>
                  <a:spLocks noChangeArrowheads="1"/>
                </p:cNvSpPr>
                <p:nvPr/>
              </p:nvSpPr>
              <p:spPr bwMode="auto">
                <a:xfrm>
                  <a:off x="0" y="226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6.30</a:t>
                  </a:r>
                  <a:endParaRPr lang="en-US" sz="2400">
                    <a:solidFill>
                      <a:prstClr val="black"/>
                    </a:solidFill>
                    <a:latin typeface="Times New Roman" pitchFamily="18" charset="0"/>
                  </a:endParaRPr>
                </a:p>
              </p:txBody>
            </p:sp>
            <p:sp>
              <p:nvSpPr>
                <p:cNvPr id="892" name="Rectangle 165"/>
                <p:cNvSpPr>
                  <a:spLocks noChangeArrowheads="1"/>
                </p:cNvSpPr>
                <p:nvPr/>
              </p:nvSpPr>
              <p:spPr bwMode="auto">
                <a:xfrm>
                  <a:off x="0" y="226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6" name="Group 166"/>
              <p:cNvGrpSpPr>
                <a:grpSpLocks/>
              </p:cNvGrpSpPr>
              <p:nvPr/>
            </p:nvGrpSpPr>
            <p:grpSpPr bwMode="auto">
              <a:xfrm>
                <a:off x="435" y="2268"/>
                <a:ext cx="435" cy="173"/>
                <a:chOff x="435" y="2268"/>
                <a:chExt cx="435" cy="173"/>
              </a:xfrm>
            </p:grpSpPr>
            <p:sp>
              <p:nvSpPr>
                <p:cNvPr id="889" name="Rectangle 167"/>
                <p:cNvSpPr>
                  <a:spLocks noChangeArrowheads="1"/>
                </p:cNvSpPr>
                <p:nvPr/>
              </p:nvSpPr>
              <p:spPr bwMode="auto">
                <a:xfrm>
                  <a:off x="435" y="226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5.20</a:t>
                  </a:r>
                  <a:endParaRPr lang="en-US" sz="2400">
                    <a:solidFill>
                      <a:prstClr val="black"/>
                    </a:solidFill>
                    <a:latin typeface="Times New Roman" pitchFamily="18" charset="0"/>
                  </a:endParaRPr>
                </a:p>
              </p:txBody>
            </p:sp>
            <p:sp>
              <p:nvSpPr>
                <p:cNvPr id="890" name="Rectangle 168"/>
                <p:cNvSpPr>
                  <a:spLocks noChangeArrowheads="1"/>
                </p:cNvSpPr>
                <p:nvPr/>
              </p:nvSpPr>
              <p:spPr bwMode="auto">
                <a:xfrm>
                  <a:off x="435" y="226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7" name="Group 169"/>
              <p:cNvGrpSpPr>
                <a:grpSpLocks/>
              </p:cNvGrpSpPr>
              <p:nvPr/>
            </p:nvGrpSpPr>
            <p:grpSpPr bwMode="auto">
              <a:xfrm>
                <a:off x="870" y="2268"/>
                <a:ext cx="435" cy="173"/>
                <a:chOff x="870" y="2268"/>
                <a:chExt cx="435" cy="173"/>
              </a:xfrm>
            </p:grpSpPr>
            <p:sp>
              <p:nvSpPr>
                <p:cNvPr id="887" name="Rectangle 170"/>
                <p:cNvSpPr>
                  <a:spLocks noChangeArrowheads="1"/>
                </p:cNvSpPr>
                <p:nvPr/>
              </p:nvSpPr>
              <p:spPr bwMode="auto">
                <a:xfrm>
                  <a:off x="870" y="226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88" name="Rectangle 171"/>
                <p:cNvSpPr>
                  <a:spLocks noChangeArrowheads="1"/>
                </p:cNvSpPr>
                <p:nvPr/>
              </p:nvSpPr>
              <p:spPr bwMode="auto">
                <a:xfrm>
                  <a:off x="870" y="226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8" name="Group 172"/>
              <p:cNvGrpSpPr>
                <a:grpSpLocks/>
              </p:cNvGrpSpPr>
              <p:nvPr/>
            </p:nvGrpSpPr>
            <p:grpSpPr bwMode="auto">
              <a:xfrm>
                <a:off x="1305" y="2268"/>
                <a:ext cx="435" cy="173"/>
                <a:chOff x="1305" y="2268"/>
                <a:chExt cx="435" cy="173"/>
              </a:xfrm>
            </p:grpSpPr>
            <p:sp>
              <p:nvSpPr>
                <p:cNvPr id="885" name="Rectangle 173"/>
                <p:cNvSpPr>
                  <a:spLocks noChangeArrowheads="1"/>
                </p:cNvSpPr>
                <p:nvPr/>
              </p:nvSpPr>
              <p:spPr bwMode="auto">
                <a:xfrm>
                  <a:off x="1305" y="226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-11.50</a:t>
                  </a:r>
                  <a:endParaRPr lang="en-US" sz="2400">
                    <a:solidFill>
                      <a:prstClr val="black"/>
                    </a:solidFill>
                    <a:latin typeface="Times New Roman" pitchFamily="18" charset="0"/>
                  </a:endParaRPr>
                </a:p>
              </p:txBody>
            </p:sp>
            <p:sp>
              <p:nvSpPr>
                <p:cNvPr id="886" name="Rectangle 174"/>
                <p:cNvSpPr>
                  <a:spLocks noChangeArrowheads="1"/>
                </p:cNvSpPr>
                <p:nvPr/>
              </p:nvSpPr>
              <p:spPr bwMode="auto">
                <a:xfrm>
                  <a:off x="1305" y="226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29" name="Group 175"/>
              <p:cNvGrpSpPr>
                <a:grpSpLocks/>
              </p:cNvGrpSpPr>
              <p:nvPr/>
            </p:nvGrpSpPr>
            <p:grpSpPr bwMode="auto">
              <a:xfrm>
                <a:off x="0" y="2441"/>
                <a:ext cx="435" cy="173"/>
                <a:chOff x="0" y="2441"/>
                <a:chExt cx="435" cy="173"/>
              </a:xfrm>
            </p:grpSpPr>
            <p:sp>
              <p:nvSpPr>
                <p:cNvPr id="883" name="Rectangle 176"/>
                <p:cNvSpPr>
                  <a:spLocks noChangeArrowheads="1"/>
                </p:cNvSpPr>
                <p:nvPr/>
              </p:nvSpPr>
              <p:spPr bwMode="auto">
                <a:xfrm>
                  <a:off x="0" y="244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6.40</a:t>
                  </a:r>
                  <a:endParaRPr lang="en-US" sz="2400">
                    <a:solidFill>
                      <a:prstClr val="black"/>
                    </a:solidFill>
                    <a:latin typeface="Times New Roman" pitchFamily="18" charset="0"/>
                  </a:endParaRPr>
                </a:p>
              </p:txBody>
            </p:sp>
            <p:sp>
              <p:nvSpPr>
                <p:cNvPr id="884" name="Rectangle 177"/>
                <p:cNvSpPr>
                  <a:spLocks noChangeArrowheads="1"/>
                </p:cNvSpPr>
                <p:nvPr/>
              </p:nvSpPr>
              <p:spPr bwMode="auto">
                <a:xfrm>
                  <a:off x="0" y="244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0" name="Group 178"/>
              <p:cNvGrpSpPr>
                <a:grpSpLocks/>
              </p:cNvGrpSpPr>
              <p:nvPr/>
            </p:nvGrpSpPr>
            <p:grpSpPr bwMode="auto">
              <a:xfrm>
                <a:off x="435" y="2441"/>
                <a:ext cx="435" cy="173"/>
                <a:chOff x="435" y="2441"/>
                <a:chExt cx="435" cy="173"/>
              </a:xfrm>
            </p:grpSpPr>
            <p:sp>
              <p:nvSpPr>
                <p:cNvPr id="881" name="Rectangle 179"/>
                <p:cNvSpPr>
                  <a:spLocks noChangeArrowheads="1"/>
                </p:cNvSpPr>
                <p:nvPr/>
              </p:nvSpPr>
              <p:spPr bwMode="auto">
                <a:xfrm>
                  <a:off x="435" y="244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5.30</a:t>
                  </a:r>
                  <a:endParaRPr lang="en-US" sz="2400">
                    <a:solidFill>
                      <a:prstClr val="black"/>
                    </a:solidFill>
                    <a:latin typeface="Times New Roman" pitchFamily="18" charset="0"/>
                  </a:endParaRPr>
                </a:p>
              </p:txBody>
            </p:sp>
            <p:sp>
              <p:nvSpPr>
                <p:cNvPr id="882" name="Rectangle 180"/>
                <p:cNvSpPr>
                  <a:spLocks noChangeArrowheads="1"/>
                </p:cNvSpPr>
                <p:nvPr/>
              </p:nvSpPr>
              <p:spPr bwMode="auto">
                <a:xfrm>
                  <a:off x="435" y="244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1" name="Group 181"/>
              <p:cNvGrpSpPr>
                <a:grpSpLocks/>
              </p:cNvGrpSpPr>
              <p:nvPr/>
            </p:nvGrpSpPr>
            <p:grpSpPr bwMode="auto">
              <a:xfrm>
                <a:off x="870" y="2441"/>
                <a:ext cx="435" cy="173"/>
                <a:chOff x="870" y="2441"/>
                <a:chExt cx="435" cy="173"/>
              </a:xfrm>
            </p:grpSpPr>
            <p:sp>
              <p:nvSpPr>
                <p:cNvPr id="879" name="Rectangle 182"/>
                <p:cNvSpPr>
                  <a:spLocks noChangeArrowheads="1"/>
                </p:cNvSpPr>
                <p:nvPr/>
              </p:nvSpPr>
              <p:spPr bwMode="auto">
                <a:xfrm>
                  <a:off x="870" y="244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80" name="Rectangle 183"/>
                <p:cNvSpPr>
                  <a:spLocks noChangeArrowheads="1"/>
                </p:cNvSpPr>
                <p:nvPr/>
              </p:nvSpPr>
              <p:spPr bwMode="auto">
                <a:xfrm>
                  <a:off x="870" y="244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2" name="Group 184"/>
              <p:cNvGrpSpPr>
                <a:grpSpLocks/>
              </p:cNvGrpSpPr>
              <p:nvPr/>
            </p:nvGrpSpPr>
            <p:grpSpPr bwMode="auto">
              <a:xfrm>
                <a:off x="1305" y="2441"/>
                <a:ext cx="435" cy="173"/>
                <a:chOff x="1305" y="2441"/>
                <a:chExt cx="435" cy="173"/>
              </a:xfrm>
            </p:grpSpPr>
            <p:sp>
              <p:nvSpPr>
                <p:cNvPr id="877" name="Rectangle 185"/>
                <p:cNvSpPr>
                  <a:spLocks noChangeArrowheads="1"/>
                </p:cNvSpPr>
                <p:nvPr/>
              </p:nvSpPr>
              <p:spPr bwMode="auto">
                <a:xfrm>
                  <a:off x="1305" y="244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-10.50</a:t>
                  </a:r>
                  <a:endParaRPr lang="en-US" sz="2400">
                    <a:solidFill>
                      <a:prstClr val="black"/>
                    </a:solidFill>
                    <a:latin typeface="Times New Roman" pitchFamily="18" charset="0"/>
                  </a:endParaRPr>
                </a:p>
              </p:txBody>
            </p:sp>
            <p:sp>
              <p:nvSpPr>
                <p:cNvPr id="878" name="Rectangle 186"/>
                <p:cNvSpPr>
                  <a:spLocks noChangeArrowheads="1"/>
                </p:cNvSpPr>
                <p:nvPr/>
              </p:nvSpPr>
              <p:spPr bwMode="auto">
                <a:xfrm>
                  <a:off x="1305" y="244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3" name="Group 187"/>
              <p:cNvGrpSpPr>
                <a:grpSpLocks/>
              </p:cNvGrpSpPr>
              <p:nvPr/>
            </p:nvGrpSpPr>
            <p:grpSpPr bwMode="auto">
              <a:xfrm>
                <a:off x="0" y="2614"/>
                <a:ext cx="435" cy="173"/>
                <a:chOff x="0" y="2614"/>
                <a:chExt cx="435" cy="173"/>
              </a:xfrm>
            </p:grpSpPr>
            <p:sp>
              <p:nvSpPr>
                <p:cNvPr id="875" name="Rectangle 188"/>
                <p:cNvSpPr>
                  <a:spLocks noChangeArrowheads="1"/>
                </p:cNvSpPr>
                <p:nvPr/>
              </p:nvSpPr>
              <p:spPr bwMode="auto">
                <a:xfrm>
                  <a:off x="0" y="261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6.50</a:t>
                  </a:r>
                  <a:endParaRPr lang="en-US" sz="2400">
                    <a:solidFill>
                      <a:prstClr val="black"/>
                    </a:solidFill>
                    <a:latin typeface="Times New Roman" pitchFamily="18" charset="0"/>
                  </a:endParaRPr>
                </a:p>
              </p:txBody>
            </p:sp>
            <p:sp>
              <p:nvSpPr>
                <p:cNvPr id="876" name="Rectangle 189"/>
                <p:cNvSpPr>
                  <a:spLocks noChangeArrowheads="1"/>
                </p:cNvSpPr>
                <p:nvPr/>
              </p:nvSpPr>
              <p:spPr bwMode="auto">
                <a:xfrm>
                  <a:off x="0" y="261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4" name="Group 190"/>
              <p:cNvGrpSpPr>
                <a:grpSpLocks/>
              </p:cNvGrpSpPr>
              <p:nvPr/>
            </p:nvGrpSpPr>
            <p:grpSpPr bwMode="auto">
              <a:xfrm>
                <a:off x="435" y="2614"/>
                <a:ext cx="435" cy="173"/>
                <a:chOff x="435" y="2614"/>
                <a:chExt cx="435" cy="173"/>
              </a:xfrm>
            </p:grpSpPr>
            <p:sp>
              <p:nvSpPr>
                <p:cNvPr id="873" name="Rectangle 191"/>
                <p:cNvSpPr>
                  <a:spLocks noChangeArrowheads="1"/>
                </p:cNvSpPr>
                <p:nvPr/>
              </p:nvSpPr>
              <p:spPr bwMode="auto">
                <a:xfrm>
                  <a:off x="435" y="261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5.40</a:t>
                  </a:r>
                  <a:endParaRPr lang="en-US" sz="2400">
                    <a:solidFill>
                      <a:prstClr val="black"/>
                    </a:solidFill>
                    <a:latin typeface="Times New Roman" pitchFamily="18" charset="0"/>
                  </a:endParaRPr>
                </a:p>
              </p:txBody>
            </p:sp>
            <p:sp>
              <p:nvSpPr>
                <p:cNvPr id="874" name="Rectangle 192"/>
                <p:cNvSpPr>
                  <a:spLocks noChangeArrowheads="1"/>
                </p:cNvSpPr>
                <p:nvPr/>
              </p:nvSpPr>
              <p:spPr bwMode="auto">
                <a:xfrm>
                  <a:off x="435" y="261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5" name="Group 193"/>
              <p:cNvGrpSpPr>
                <a:grpSpLocks/>
              </p:cNvGrpSpPr>
              <p:nvPr/>
            </p:nvGrpSpPr>
            <p:grpSpPr bwMode="auto">
              <a:xfrm>
                <a:off x="870" y="2614"/>
                <a:ext cx="435" cy="173"/>
                <a:chOff x="870" y="2614"/>
                <a:chExt cx="435" cy="173"/>
              </a:xfrm>
            </p:grpSpPr>
            <p:sp>
              <p:nvSpPr>
                <p:cNvPr id="871" name="Rectangle 194"/>
                <p:cNvSpPr>
                  <a:spLocks noChangeArrowheads="1"/>
                </p:cNvSpPr>
                <p:nvPr/>
              </p:nvSpPr>
              <p:spPr bwMode="auto">
                <a:xfrm>
                  <a:off x="870" y="261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72" name="Rectangle 195"/>
                <p:cNvSpPr>
                  <a:spLocks noChangeArrowheads="1"/>
                </p:cNvSpPr>
                <p:nvPr/>
              </p:nvSpPr>
              <p:spPr bwMode="auto">
                <a:xfrm>
                  <a:off x="870" y="261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6" name="Group 196"/>
              <p:cNvGrpSpPr>
                <a:grpSpLocks/>
              </p:cNvGrpSpPr>
              <p:nvPr/>
            </p:nvGrpSpPr>
            <p:grpSpPr bwMode="auto">
              <a:xfrm>
                <a:off x="1305" y="2614"/>
                <a:ext cx="435" cy="173"/>
                <a:chOff x="1305" y="2614"/>
                <a:chExt cx="435" cy="173"/>
              </a:xfrm>
            </p:grpSpPr>
            <p:sp>
              <p:nvSpPr>
                <p:cNvPr id="869" name="Rectangle 197"/>
                <p:cNvSpPr>
                  <a:spLocks noChangeArrowheads="1"/>
                </p:cNvSpPr>
                <p:nvPr/>
              </p:nvSpPr>
              <p:spPr bwMode="auto">
                <a:xfrm>
                  <a:off x="1305" y="261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-9.00</a:t>
                  </a:r>
                  <a:endParaRPr lang="en-US" sz="2400">
                    <a:solidFill>
                      <a:prstClr val="black"/>
                    </a:solidFill>
                    <a:latin typeface="Times New Roman" pitchFamily="18" charset="0"/>
                  </a:endParaRPr>
                </a:p>
              </p:txBody>
            </p:sp>
            <p:sp>
              <p:nvSpPr>
                <p:cNvPr id="870" name="Rectangle 198"/>
                <p:cNvSpPr>
                  <a:spLocks noChangeArrowheads="1"/>
                </p:cNvSpPr>
                <p:nvPr/>
              </p:nvSpPr>
              <p:spPr bwMode="auto">
                <a:xfrm>
                  <a:off x="1305" y="261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7" name="Group 199"/>
              <p:cNvGrpSpPr>
                <a:grpSpLocks/>
              </p:cNvGrpSpPr>
              <p:nvPr/>
            </p:nvGrpSpPr>
            <p:grpSpPr bwMode="auto">
              <a:xfrm>
                <a:off x="0" y="2787"/>
                <a:ext cx="435" cy="173"/>
                <a:chOff x="0" y="2787"/>
                <a:chExt cx="435" cy="173"/>
              </a:xfrm>
            </p:grpSpPr>
            <p:sp>
              <p:nvSpPr>
                <p:cNvPr id="867" name="Rectangle 200"/>
                <p:cNvSpPr>
                  <a:spLocks noChangeArrowheads="1"/>
                </p:cNvSpPr>
                <p:nvPr/>
              </p:nvSpPr>
              <p:spPr bwMode="auto">
                <a:xfrm>
                  <a:off x="0" y="278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6.60</a:t>
                  </a:r>
                  <a:endParaRPr lang="en-US" sz="2400">
                    <a:solidFill>
                      <a:prstClr val="black"/>
                    </a:solidFill>
                    <a:latin typeface="Times New Roman" pitchFamily="18" charset="0"/>
                  </a:endParaRPr>
                </a:p>
              </p:txBody>
            </p:sp>
            <p:sp>
              <p:nvSpPr>
                <p:cNvPr id="868" name="Rectangle 201"/>
                <p:cNvSpPr>
                  <a:spLocks noChangeArrowheads="1"/>
                </p:cNvSpPr>
                <p:nvPr/>
              </p:nvSpPr>
              <p:spPr bwMode="auto">
                <a:xfrm>
                  <a:off x="0" y="278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8" name="Group 202"/>
              <p:cNvGrpSpPr>
                <a:grpSpLocks/>
              </p:cNvGrpSpPr>
              <p:nvPr/>
            </p:nvGrpSpPr>
            <p:grpSpPr bwMode="auto">
              <a:xfrm>
                <a:off x="435" y="2787"/>
                <a:ext cx="435" cy="173"/>
                <a:chOff x="435" y="2787"/>
                <a:chExt cx="435" cy="173"/>
              </a:xfrm>
            </p:grpSpPr>
            <p:sp>
              <p:nvSpPr>
                <p:cNvPr id="865" name="Rectangle 203"/>
                <p:cNvSpPr>
                  <a:spLocks noChangeArrowheads="1"/>
                </p:cNvSpPr>
                <p:nvPr/>
              </p:nvSpPr>
              <p:spPr bwMode="auto">
                <a:xfrm>
                  <a:off x="435" y="278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5.50</a:t>
                  </a:r>
                  <a:endParaRPr lang="en-US" sz="2400">
                    <a:solidFill>
                      <a:prstClr val="black"/>
                    </a:solidFill>
                    <a:latin typeface="Times New Roman" pitchFamily="18" charset="0"/>
                  </a:endParaRPr>
                </a:p>
              </p:txBody>
            </p:sp>
            <p:sp>
              <p:nvSpPr>
                <p:cNvPr id="866" name="Rectangle 204"/>
                <p:cNvSpPr>
                  <a:spLocks noChangeArrowheads="1"/>
                </p:cNvSpPr>
                <p:nvPr/>
              </p:nvSpPr>
              <p:spPr bwMode="auto">
                <a:xfrm>
                  <a:off x="435" y="278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39" name="Group 205"/>
              <p:cNvGrpSpPr>
                <a:grpSpLocks/>
              </p:cNvGrpSpPr>
              <p:nvPr/>
            </p:nvGrpSpPr>
            <p:grpSpPr bwMode="auto">
              <a:xfrm>
                <a:off x="870" y="2787"/>
                <a:ext cx="435" cy="173"/>
                <a:chOff x="870" y="2787"/>
                <a:chExt cx="435" cy="173"/>
              </a:xfrm>
            </p:grpSpPr>
            <p:sp>
              <p:nvSpPr>
                <p:cNvPr id="863" name="Rectangle 206"/>
                <p:cNvSpPr>
                  <a:spLocks noChangeArrowheads="1"/>
                </p:cNvSpPr>
                <p:nvPr/>
              </p:nvSpPr>
              <p:spPr bwMode="auto">
                <a:xfrm>
                  <a:off x="870" y="278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64" name="Rectangle 207"/>
                <p:cNvSpPr>
                  <a:spLocks noChangeArrowheads="1"/>
                </p:cNvSpPr>
                <p:nvPr/>
              </p:nvSpPr>
              <p:spPr bwMode="auto">
                <a:xfrm>
                  <a:off x="870" y="278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0" name="Group 208"/>
              <p:cNvGrpSpPr>
                <a:grpSpLocks/>
              </p:cNvGrpSpPr>
              <p:nvPr/>
            </p:nvGrpSpPr>
            <p:grpSpPr bwMode="auto">
              <a:xfrm>
                <a:off x="1305" y="2787"/>
                <a:ext cx="435" cy="173"/>
                <a:chOff x="1305" y="2787"/>
                <a:chExt cx="435" cy="173"/>
              </a:xfrm>
            </p:grpSpPr>
            <p:sp>
              <p:nvSpPr>
                <p:cNvPr id="861" name="Rectangle 209"/>
                <p:cNvSpPr>
                  <a:spLocks noChangeArrowheads="1"/>
                </p:cNvSpPr>
                <p:nvPr/>
              </p:nvSpPr>
              <p:spPr bwMode="auto">
                <a:xfrm>
                  <a:off x="1305" y="278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-8.00</a:t>
                  </a:r>
                  <a:endParaRPr lang="en-US" sz="2400">
                    <a:solidFill>
                      <a:prstClr val="black"/>
                    </a:solidFill>
                    <a:latin typeface="Times New Roman" pitchFamily="18" charset="0"/>
                  </a:endParaRPr>
                </a:p>
              </p:txBody>
            </p:sp>
            <p:sp>
              <p:nvSpPr>
                <p:cNvPr id="862" name="Rectangle 210"/>
                <p:cNvSpPr>
                  <a:spLocks noChangeArrowheads="1"/>
                </p:cNvSpPr>
                <p:nvPr/>
              </p:nvSpPr>
              <p:spPr bwMode="auto">
                <a:xfrm>
                  <a:off x="1305" y="278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1" name="Group 211"/>
              <p:cNvGrpSpPr>
                <a:grpSpLocks/>
              </p:cNvGrpSpPr>
              <p:nvPr/>
            </p:nvGrpSpPr>
            <p:grpSpPr bwMode="auto">
              <a:xfrm>
                <a:off x="0" y="2960"/>
                <a:ext cx="435" cy="173"/>
                <a:chOff x="0" y="2960"/>
                <a:chExt cx="435" cy="173"/>
              </a:xfrm>
            </p:grpSpPr>
            <p:sp>
              <p:nvSpPr>
                <p:cNvPr id="859" name="Rectangle 212"/>
                <p:cNvSpPr>
                  <a:spLocks noChangeArrowheads="1"/>
                </p:cNvSpPr>
                <p:nvPr/>
              </p:nvSpPr>
              <p:spPr bwMode="auto">
                <a:xfrm>
                  <a:off x="0" y="296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6.70</a:t>
                  </a:r>
                  <a:endParaRPr lang="en-US" sz="2400">
                    <a:solidFill>
                      <a:prstClr val="black"/>
                    </a:solidFill>
                    <a:latin typeface="Times New Roman" pitchFamily="18" charset="0"/>
                  </a:endParaRPr>
                </a:p>
              </p:txBody>
            </p:sp>
            <p:sp>
              <p:nvSpPr>
                <p:cNvPr id="860" name="Rectangle 213"/>
                <p:cNvSpPr>
                  <a:spLocks noChangeArrowheads="1"/>
                </p:cNvSpPr>
                <p:nvPr/>
              </p:nvSpPr>
              <p:spPr bwMode="auto">
                <a:xfrm>
                  <a:off x="0" y="296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2" name="Group 214"/>
              <p:cNvGrpSpPr>
                <a:grpSpLocks/>
              </p:cNvGrpSpPr>
              <p:nvPr/>
            </p:nvGrpSpPr>
            <p:grpSpPr bwMode="auto">
              <a:xfrm>
                <a:off x="435" y="2960"/>
                <a:ext cx="435" cy="173"/>
                <a:chOff x="435" y="2960"/>
                <a:chExt cx="435" cy="173"/>
              </a:xfrm>
            </p:grpSpPr>
            <p:sp>
              <p:nvSpPr>
                <p:cNvPr id="857" name="Rectangle 215"/>
                <p:cNvSpPr>
                  <a:spLocks noChangeArrowheads="1"/>
                </p:cNvSpPr>
                <p:nvPr/>
              </p:nvSpPr>
              <p:spPr bwMode="auto">
                <a:xfrm>
                  <a:off x="435" y="296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5.60</a:t>
                  </a:r>
                  <a:endParaRPr lang="en-US" sz="2400">
                    <a:solidFill>
                      <a:prstClr val="black"/>
                    </a:solidFill>
                    <a:latin typeface="Times New Roman" pitchFamily="18" charset="0"/>
                  </a:endParaRPr>
                </a:p>
              </p:txBody>
            </p:sp>
            <p:sp>
              <p:nvSpPr>
                <p:cNvPr id="858" name="Rectangle 216"/>
                <p:cNvSpPr>
                  <a:spLocks noChangeArrowheads="1"/>
                </p:cNvSpPr>
                <p:nvPr/>
              </p:nvSpPr>
              <p:spPr bwMode="auto">
                <a:xfrm>
                  <a:off x="435" y="296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3" name="Group 217"/>
              <p:cNvGrpSpPr>
                <a:grpSpLocks/>
              </p:cNvGrpSpPr>
              <p:nvPr/>
            </p:nvGrpSpPr>
            <p:grpSpPr bwMode="auto">
              <a:xfrm>
                <a:off x="870" y="2960"/>
                <a:ext cx="435" cy="173"/>
                <a:chOff x="870" y="2960"/>
                <a:chExt cx="435" cy="173"/>
              </a:xfrm>
            </p:grpSpPr>
            <p:sp>
              <p:nvSpPr>
                <p:cNvPr id="855" name="Rectangle 218"/>
                <p:cNvSpPr>
                  <a:spLocks noChangeArrowheads="1"/>
                </p:cNvSpPr>
                <p:nvPr/>
              </p:nvSpPr>
              <p:spPr bwMode="auto">
                <a:xfrm>
                  <a:off x="870" y="296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56" name="Rectangle 219"/>
                <p:cNvSpPr>
                  <a:spLocks noChangeArrowheads="1"/>
                </p:cNvSpPr>
                <p:nvPr/>
              </p:nvSpPr>
              <p:spPr bwMode="auto">
                <a:xfrm>
                  <a:off x="870" y="296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4" name="Group 220"/>
              <p:cNvGrpSpPr>
                <a:grpSpLocks/>
              </p:cNvGrpSpPr>
              <p:nvPr/>
            </p:nvGrpSpPr>
            <p:grpSpPr bwMode="auto">
              <a:xfrm>
                <a:off x="1305" y="2960"/>
                <a:ext cx="435" cy="173"/>
                <a:chOff x="1305" y="2960"/>
                <a:chExt cx="435" cy="173"/>
              </a:xfrm>
            </p:grpSpPr>
            <p:sp>
              <p:nvSpPr>
                <p:cNvPr id="853" name="Rectangle 221"/>
                <p:cNvSpPr>
                  <a:spLocks noChangeArrowheads="1"/>
                </p:cNvSpPr>
                <p:nvPr/>
              </p:nvSpPr>
              <p:spPr bwMode="auto">
                <a:xfrm>
                  <a:off x="1305" y="2960"/>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-7.50</a:t>
                  </a:r>
                  <a:endParaRPr lang="en-US" sz="2400">
                    <a:solidFill>
                      <a:prstClr val="black"/>
                    </a:solidFill>
                    <a:latin typeface="Times New Roman" pitchFamily="18" charset="0"/>
                  </a:endParaRPr>
                </a:p>
              </p:txBody>
            </p:sp>
            <p:sp>
              <p:nvSpPr>
                <p:cNvPr id="854" name="Rectangle 222"/>
                <p:cNvSpPr>
                  <a:spLocks noChangeArrowheads="1"/>
                </p:cNvSpPr>
                <p:nvPr/>
              </p:nvSpPr>
              <p:spPr bwMode="auto">
                <a:xfrm>
                  <a:off x="1305" y="2960"/>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5" name="Group 223"/>
              <p:cNvGrpSpPr>
                <a:grpSpLocks/>
              </p:cNvGrpSpPr>
              <p:nvPr/>
            </p:nvGrpSpPr>
            <p:grpSpPr bwMode="auto">
              <a:xfrm>
                <a:off x="0" y="3133"/>
                <a:ext cx="435" cy="173"/>
                <a:chOff x="0" y="3133"/>
                <a:chExt cx="435" cy="173"/>
              </a:xfrm>
            </p:grpSpPr>
            <p:sp>
              <p:nvSpPr>
                <p:cNvPr id="851" name="Rectangle 224"/>
                <p:cNvSpPr>
                  <a:spLocks noChangeArrowheads="1"/>
                </p:cNvSpPr>
                <p:nvPr/>
              </p:nvSpPr>
              <p:spPr bwMode="auto">
                <a:xfrm>
                  <a:off x="0" y="313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6.80</a:t>
                  </a:r>
                  <a:endParaRPr lang="en-US" sz="2400">
                    <a:solidFill>
                      <a:prstClr val="black"/>
                    </a:solidFill>
                    <a:latin typeface="Times New Roman" pitchFamily="18" charset="0"/>
                  </a:endParaRPr>
                </a:p>
              </p:txBody>
            </p:sp>
            <p:sp>
              <p:nvSpPr>
                <p:cNvPr id="852" name="Rectangle 225"/>
                <p:cNvSpPr>
                  <a:spLocks noChangeArrowheads="1"/>
                </p:cNvSpPr>
                <p:nvPr/>
              </p:nvSpPr>
              <p:spPr bwMode="auto">
                <a:xfrm>
                  <a:off x="0" y="313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6" name="Group 226"/>
              <p:cNvGrpSpPr>
                <a:grpSpLocks/>
              </p:cNvGrpSpPr>
              <p:nvPr/>
            </p:nvGrpSpPr>
            <p:grpSpPr bwMode="auto">
              <a:xfrm>
                <a:off x="435" y="3133"/>
                <a:ext cx="435" cy="173"/>
                <a:chOff x="435" y="3133"/>
                <a:chExt cx="435" cy="173"/>
              </a:xfrm>
            </p:grpSpPr>
            <p:sp>
              <p:nvSpPr>
                <p:cNvPr id="849" name="Rectangle 227"/>
                <p:cNvSpPr>
                  <a:spLocks noChangeArrowheads="1"/>
                </p:cNvSpPr>
                <p:nvPr/>
              </p:nvSpPr>
              <p:spPr bwMode="auto">
                <a:xfrm>
                  <a:off x="435" y="313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5.70</a:t>
                  </a:r>
                  <a:endParaRPr lang="en-US" sz="2400">
                    <a:solidFill>
                      <a:prstClr val="black"/>
                    </a:solidFill>
                    <a:latin typeface="Times New Roman" pitchFamily="18" charset="0"/>
                  </a:endParaRPr>
                </a:p>
              </p:txBody>
            </p:sp>
            <p:sp>
              <p:nvSpPr>
                <p:cNvPr id="850" name="Rectangle 228"/>
                <p:cNvSpPr>
                  <a:spLocks noChangeArrowheads="1"/>
                </p:cNvSpPr>
                <p:nvPr/>
              </p:nvSpPr>
              <p:spPr bwMode="auto">
                <a:xfrm>
                  <a:off x="435" y="313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7" name="Group 229"/>
              <p:cNvGrpSpPr>
                <a:grpSpLocks/>
              </p:cNvGrpSpPr>
              <p:nvPr/>
            </p:nvGrpSpPr>
            <p:grpSpPr bwMode="auto">
              <a:xfrm>
                <a:off x="870" y="3133"/>
                <a:ext cx="435" cy="173"/>
                <a:chOff x="870" y="3133"/>
                <a:chExt cx="435" cy="173"/>
              </a:xfrm>
            </p:grpSpPr>
            <p:sp>
              <p:nvSpPr>
                <p:cNvPr id="847" name="Rectangle 230"/>
                <p:cNvSpPr>
                  <a:spLocks noChangeArrowheads="1"/>
                </p:cNvSpPr>
                <p:nvPr/>
              </p:nvSpPr>
              <p:spPr bwMode="auto">
                <a:xfrm>
                  <a:off x="870" y="313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48" name="Rectangle 231"/>
                <p:cNvSpPr>
                  <a:spLocks noChangeArrowheads="1"/>
                </p:cNvSpPr>
                <p:nvPr/>
              </p:nvSpPr>
              <p:spPr bwMode="auto">
                <a:xfrm>
                  <a:off x="870" y="313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8" name="Group 232"/>
              <p:cNvGrpSpPr>
                <a:grpSpLocks/>
              </p:cNvGrpSpPr>
              <p:nvPr/>
            </p:nvGrpSpPr>
            <p:grpSpPr bwMode="auto">
              <a:xfrm>
                <a:off x="1305" y="3133"/>
                <a:ext cx="435" cy="173"/>
                <a:chOff x="1305" y="3133"/>
                <a:chExt cx="435" cy="173"/>
              </a:xfrm>
            </p:grpSpPr>
            <p:sp>
              <p:nvSpPr>
                <p:cNvPr id="845" name="Rectangle 233"/>
                <p:cNvSpPr>
                  <a:spLocks noChangeArrowheads="1"/>
                </p:cNvSpPr>
                <p:nvPr/>
              </p:nvSpPr>
              <p:spPr bwMode="auto">
                <a:xfrm>
                  <a:off x="1305" y="3133"/>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-6.50</a:t>
                  </a:r>
                  <a:endParaRPr lang="en-US" sz="2400">
                    <a:solidFill>
                      <a:prstClr val="black"/>
                    </a:solidFill>
                    <a:latin typeface="Times New Roman" pitchFamily="18" charset="0"/>
                  </a:endParaRPr>
                </a:p>
              </p:txBody>
            </p:sp>
            <p:sp>
              <p:nvSpPr>
                <p:cNvPr id="846" name="Rectangle 234"/>
                <p:cNvSpPr>
                  <a:spLocks noChangeArrowheads="1"/>
                </p:cNvSpPr>
                <p:nvPr/>
              </p:nvSpPr>
              <p:spPr bwMode="auto">
                <a:xfrm>
                  <a:off x="1305" y="3133"/>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49" name="Group 235"/>
              <p:cNvGrpSpPr>
                <a:grpSpLocks/>
              </p:cNvGrpSpPr>
              <p:nvPr/>
            </p:nvGrpSpPr>
            <p:grpSpPr bwMode="auto">
              <a:xfrm>
                <a:off x="0" y="3306"/>
                <a:ext cx="435" cy="173"/>
                <a:chOff x="0" y="3306"/>
                <a:chExt cx="435" cy="173"/>
              </a:xfrm>
            </p:grpSpPr>
            <p:sp>
              <p:nvSpPr>
                <p:cNvPr id="843" name="Rectangle 236"/>
                <p:cNvSpPr>
                  <a:spLocks noChangeArrowheads="1"/>
                </p:cNvSpPr>
                <p:nvPr/>
              </p:nvSpPr>
              <p:spPr bwMode="auto">
                <a:xfrm>
                  <a:off x="0" y="330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6.90</a:t>
                  </a:r>
                  <a:endParaRPr lang="en-US" sz="2400">
                    <a:solidFill>
                      <a:prstClr val="black"/>
                    </a:solidFill>
                    <a:latin typeface="Times New Roman" pitchFamily="18" charset="0"/>
                  </a:endParaRPr>
                </a:p>
              </p:txBody>
            </p:sp>
            <p:sp>
              <p:nvSpPr>
                <p:cNvPr id="844" name="Rectangle 237"/>
                <p:cNvSpPr>
                  <a:spLocks noChangeArrowheads="1"/>
                </p:cNvSpPr>
                <p:nvPr/>
              </p:nvSpPr>
              <p:spPr bwMode="auto">
                <a:xfrm>
                  <a:off x="0" y="330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0" name="Group 238"/>
              <p:cNvGrpSpPr>
                <a:grpSpLocks/>
              </p:cNvGrpSpPr>
              <p:nvPr/>
            </p:nvGrpSpPr>
            <p:grpSpPr bwMode="auto">
              <a:xfrm>
                <a:off x="435" y="3306"/>
                <a:ext cx="435" cy="173"/>
                <a:chOff x="435" y="3306"/>
                <a:chExt cx="435" cy="173"/>
              </a:xfrm>
            </p:grpSpPr>
            <p:sp>
              <p:nvSpPr>
                <p:cNvPr id="841" name="Rectangle 239"/>
                <p:cNvSpPr>
                  <a:spLocks noChangeArrowheads="1"/>
                </p:cNvSpPr>
                <p:nvPr/>
              </p:nvSpPr>
              <p:spPr bwMode="auto">
                <a:xfrm>
                  <a:off x="435" y="330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5.80</a:t>
                  </a:r>
                  <a:endParaRPr lang="en-US" sz="2400">
                    <a:solidFill>
                      <a:prstClr val="black"/>
                    </a:solidFill>
                    <a:latin typeface="Times New Roman" pitchFamily="18" charset="0"/>
                  </a:endParaRPr>
                </a:p>
              </p:txBody>
            </p:sp>
            <p:sp>
              <p:nvSpPr>
                <p:cNvPr id="842" name="Rectangle 240"/>
                <p:cNvSpPr>
                  <a:spLocks noChangeArrowheads="1"/>
                </p:cNvSpPr>
                <p:nvPr/>
              </p:nvSpPr>
              <p:spPr bwMode="auto">
                <a:xfrm>
                  <a:off x="435" y="330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1" name="Group 241"/>
              <p:cNvGrpSpPr>
                <a:grpSpLocks/>
              </p:cNvGrpSpPr>
              <p:nvPr/>
            </p:nvGrpSpPr>
            <p:grpSpPr bwMode="auto">
              <a:xfrm>
                <a:off x="870" y="3306"/>
                <a:ext cx="435" cy="173"/>
                <a:chOff x="870" y="3306"/>
                <a:chExt cx="435" cy="173"/>
              </a:xfrm>
            </p:grpSpPr>
            <p:sp>
              <p:nvSpPr>
                <p:cNvPr id="839" name="Rectangle 242"/>
                <p:cNvSpPr>
                  <a:spLocks noChangeArrowheads="1"/>
                </p:cNvSpPr>
                <p:nvPr/>
              </p:nvSpPr>
              <p:spPr bwMode="auto">
                <a:xfrm>
                  <a:off x="870" y="330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40" name="Rectangle 243"/>
                <p:cNvSpPr>
                  <a:spLocks noChangeArrowheads="1"/>
                </p:cNvSpPr>
                <p:nvPr/>
              </p:nvSpPr>
              <p:spPr bwMode="auto">
                <a:xfrm>
                  <a:off x="870" y="330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2" name="Group 244"/>
              <p:cNvGrpSpPr>
                <a:grpSpLocks/>
              </p:cNvGrpSpPr>
              <p:nvPr/>
            </p:nvGrpSpPr>
            <p:grpSpPr bwMode="auto">
              <a:xfrm>
                <a:off x="1305" y="3306"/>
                <a:ext cx="435" cy="173"/>
                <a:chOff x="1305" y="3306"/>
                <a:chExt cx="435" cy="173"/>
              </a:xfrm>
            </p:grpSpPr>
            <p:sp>
              <p:nvSpPr>
                <p:cNvPr id="837" name="Rectangle 245"/>
                <p:cNvSpPr>
                  <a:spLocks noChangeArrowheads="1"/>
                </p:cNvSpPr>
                <p:nvPr/>
              </p:nvSpPr>
              <p:spPr bwMode="auto">
                <a:xfrm>
                  <a:off x="1305" y="3306"/>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-5.00</a:t>
                  </a:r>
                  <a:endParaRPr lang="en-US" sz="2400">
                    <a:solidFill>
                      <a:prstClr val="black"/>
                    </a:solidFill>
                    <a:latin typeface="Times New Roman" pitchFamily="18" charset="0"/>
                  </a:endParaRPr>
                </a:p>
              </p:txBody>
            </p:sp>
            <p:sp>
              <p:nvSpPr>
                <p:cNvPr id="838" name="Rectangle 246"/>
                <p:cNvSpPr>
                  <a:spLocks noChangeArrowheads="1"/>
                </p:cNvSpPr>
                <p:nvPr/>
              </p:nvSpPr>
              <p:spPr bwMode="auto">
                <a:xfrm>
                  <a:off x="1305" y="3306"/>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3" name="Group 247"/>
              <p:cNvGrpSpPr>
                <a:grpSpLocks/>
              </p:cNvGrpSpPr>
              <p:nvPr/>
            </p:nvGrpSpPr>
            <p:grpSpPr bwMode="auto">
              <a:xfrm>
                <a:off x="0" y="3479"/>
                <a:ext cx="435" cy="173"/>
                <a:chOff x="0" y="3479"/>
                <a:chExt cx="435" cy="173"/>
              </a:xfrm>
            </p:grpSpPr>
            <p:sp>
              <p:nvSpPr>
                <p:cNvPr id="835" name="Rectangle 248"/>
                <p:cNvSpPr>
                  <a:spLocks noChangeArrowheads="1"/>
                </p:cNvSpPr>
                <p:nvPr/>
              </p:nvSpPr>
              <p:spPr bwMode="auto">
                <a:xfrm>
                  <a:off x="0" y="347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7.00</a:t>
                  </a:r>
                  <a:endParaRPr lang="en-US" sz="2400">
                    <a:solidFill>
                      <a:prstClr val="black"/>
                    </a:solidFill>
                    <a:latin typeface="Times New Roman" pitchFamily="18" charset="0"/>
                  </a:endParaRPr>
                </a:p>
              </p:txBody>
            </p:sp>
            <p:sp>
              <p:nvSpPr>
                <p:cNvPr id="836" name="Rectangle 249"/>
                <p:cNvSpPr>
                  <a:spLocks noChangeArrowheads="1"/>
                </p:cNvSpPr>
                <p:nvPr/>
              </p:nvSpPr>
              <p:spPr bwMode="auto">
                <a:xfrm>
                  <a:off x="0" y="347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4" name="Group 250"/>
              <p:cNvGrpSpPr>
                <a:grpSpLocks/>
              </p:cNvGrpSpPr>
              <p:nvPr/>
            </p:nvGrpSpPr>
            <p:grpSpPr bwMode="auto">
              <a:xfrm>
                <a:off x="435" y="3479"/>
                <a:ext cx="435" cy="173"/>
                <a:chOff x="435" y="3479"/>
                <a:chExt cx="435" cy="173"/>
              </a:xfrm>
            </p:grpSpPr>
            <p:sp>
              <p:nvSpPr>
                <p:cNvPr id="833" name="Rectangle 251"/>
                <p:cNvSpPr>
                  <a:spLocks noChangeArrowheads="1"/>
                </p:cNvSpPr>
                <p:nvPr/>
              </p:nvSpPr>
              <p:spPr bwMode="auto">
                <a:xfrm>
                  <a:off x="435" y="347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5.90</a:t>
                  </a:r>
                  <a:endParaRPr lang="en-US" sz="2400">
                    <a:solidFill>
                      <a:prstClr val="black"/>
                    </a:solidFill>
                    <a:latin typeface="Times New Roman" pitchFamily="18" charset="0"/>
                  </a:endParaRPr>
                </a:p>
              </p:txBody>
            </p:sp>
            <p:sp>
              <p:nvSpPr>
                <p:cNvPr id="834" name="Rectangle 252"/>
                <p:cNvSpPr>
                  <a:spLocks noChangeArrowheads="1"/>
                </p:cNvSpPr>
                <p:nvPr/>
              </p:nvSpPr>
              <p:spPr bwMode="auto">
                <a:xfrm>
                  <a:off x="435" y="347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5" name="Group 253"/>
              <p:cNvGrpSpPr>
                <a:grpSpLocks/>
              </p:cNvGrpSpPr>
              <p:nvPr/>
            </p:nvGrpSpPr>
            <p:grpSpPr bwMode="auto">
              <a:xfrm>
                <a:off x="870" y="3479"/>
                <a:ext cx="435" cy="173"/>
                <a:chOff x="870" y="3479"/>
                <a:chExt cx="435" cy="173"/>
              </a:xfrm>
            </p:grpSpPr>
            <p:sp>
              <p:nvSpPr>
                <p:cNvPr id="831" name="Rectangle 254"/>
                <p:cNvSpPr>
                  <a:spLocks noChangeArrowheads="1"/>
                </p:cNvSpPr>
                <p:nvPr/>
              </p:nvSpPr>
              <p:spPr bwMode="auto">
                <a:xfrm>
                  <a:off x="870" y="347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32" name="Rectangle 255"/>
                <p:cNvSpPr>
                  <a:spLocks noChangeArrowheads="1"/>
                </p:cNvSpPr>
                <p:nvPr/>
              </p:nvSpPr>
              <p:spPr bwMode="auto">
                <a:xfrm>
                  <a:off x="870" y="347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6" name="Group 256"/>
              <p:cNvGrpSpPr>
                <a:grpSpLocks/>
              </p:cNvGrpSpPr>
              <p:nvPr/>
            </p:nvGrpSpPr>
            <p:grpSpPr bwMode="auto">
              <a:xfrm>
                <a:off x="1305" y="3479"/>
                <a:ext cx="435" cy="173"/>
                <a:chOff x="1305" y="3479"/>
                <a:chExt cx="435" cy="173"/>
              </a:xfrm>
            </p:grpSpPr>
            <p:sp>
              <p:nvSpPr>
                <p:cNvPr id="829" name="Rectangle 257"/>
                <p:cNvSpPr>
                  <a:spLocks noChangeArrowheads="1"/>
                </p:cNvSpPr>
                <p:nvPr/>
              </p:nvSpPr>
              <p:spPr bwMode="auto">
                <a:xfrm>
                  <a:off x="1305" y="3479"/>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-4.00</a:t>
                  </a:r>
                  <a:endParaRPr lang="en-US" sz="2400">
                    <a:solidFill>
                      <a:prstClr val="black"/>
                    </a:solidFill>
                    <a:latin typeface="Times New Roman" pitchFamily="18" charset="0"/>
                  </a:endParaRPr>
                </a:p>
              </p:txBody>
            </p:sp>
            <p:sp>
              <p:nvSpPr>
                <p:cNvPr id="830" name="Rectangle 258"/>
                <p:cNvSpPr>
                  <a:spLocks noChangeArrowheads="1"/>
                </p:cNvSpPr>
                <p:nvPr/>
              </p:nvSpPr>
              <p:spPr bwMode="auto">
                <a:xfrm>
                  <a:off x="1305" y="3479"/>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7" name="Group 259"/>
              <p:cNvGrpSpPr>
                <a:grpSpLocks/>
              </p:cNvGrpSpPr>
              <p:nvPr/>
            </p:nvGrpSpPr>
            <p:grpSpPr bwMode="auto">
              <a:xfrm>
                <a:off x="0" y="3652"/>
                <a:ext cx="435" cy="173"/>
                <a:chOff x="0" y="3652"/>
                <a:chExt cx="435" cy="173"/>
              </a:xfrm>
            </p:grpSpPr>
            <p:sp>
              <p:nvSpPr>
                <p:cNvPr id="827" name="Rectangle 260"/>
                <p:cNvSpPr>
                  <a:spLocks noChangeArrowheads="1"/>
                </p:cNvSpPr>
                <p:nvPr/>
              </p:nvSpPr>
              <p:spPr bwMode="auto">
                <a:xfrm>
                  <a:off x="0" y="365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7.10</a:t>
                  </a:r>
                  <a:endParaRPr lang="en-US" sz="2400">
                    <a:solidFill>
                      <a:prstClr val="black"/>
                    </a:solidFill>
                    <a:latin typeface="Times New Roman" pitchFamily="18" charset="0"/>
                  </a:endParaRPr>
                </a:p>
              </p:txBody>
            </p:sp>
            <p:sp>
              <p:nvSpPr>
                <p:cNvPr id="828" name="Rectangle 261"/>
                <p:cNvSpPr>
                  <a:spLocks noChangeArrowheads="1"/>
                </p:cNvSpPr>
                <p:nvPr/>
              </p:nvSpPr>
              <p:spPr bwMode="auto">
                <a:xfrm>
                  <a:off x="0" y="365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8" name="Group 262"/>
              <p:cNvGrpSpPr>
                <a:grpSpLocks/>
              </p:cNvGrpSpPr>
              <p:nvPr/>
            </p:nvGrpSpPr>
            <p:grpSpPr bwMode="auto">
              <a:xfrm>
                <a:off x="435" y="3652"/>
                <a:ext cx="435" cy="173"/>
                <a:chOff x="435" y="3652"/>
                <a:chExt cx="435" cy="173"/>
              </a:xfrm>
            </p:grpSpPr>
            <p:sp>
              <p:nvSpPr>
                <p:cNvPr id="825" name="Rectangle 263"/>
                <p:cNvSpPr>
                  <a:spLocks noChangeArrowheads="1"/>
                </p:cNvSpPr>
                <p:nvPr/>
              </p:nvSpPr>
              <p:spPr bwMode="auto">
                <a:xfrm>
                  <a:off x="435" y="365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6.00</a:t>
                  </a:r>
                  <a:endParaRPr lang="en-US" sz="2400">
                    <a:solidFill>
                      <a:prstClr val="black"/>
                    </a:solidFill>
                    <a:latin typeface="Times New Roman" pitchFamily="18" charset="0"/>
                  </a:endParaRPr>
                </a:p>
              </p:txBody>
            </p:sp>
            <p:sp>
              <p:nvSpPr>
                <p:cNvPr id="826" name="Rectangle 264"/>
                <p:cNvSpPr>
                  <a:spLocks noChangeArrowheads="1"/>
                </p:cNvSpPr>
                <p:nvPr/>
              </p:nvSpPr>
              <p:spPr bwMode="auto">
                <a:xfrm>
                  <a:off x="435" y="365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59" name="Group 265"/>
              <p:cNvGrpSpPr>
                <a:grpSpLocks/>
              </p:cNvGrpSpPr>
              <p:nvPr/>
            </p:nvGrpSpPr>
            <p:grpSpPr bwMode="auto">
              <a:xfrm>
                <a:off x="870" y="3652"/>
                <a:ext cx="435" cy="173"/>
                <a:chOff x="870" y="3652"/>
                <a:chExt cx="435" cy="173"/>
              </a:xfrm>
            </p:grpSpPr>
            <p:sp>
              <p:nvSpPr>
                <p:cNvPr id="823" name="Rectangle 266"/>
                <p:cNvSpPr>
                  <a:spLocks noChangeArrowheads="1"/>
                </p:cNvSpPr>
                <p:nvPr/>
              </p:nvSpPr>
              <p:spPr bwMode="auto">
                <a:xfrm>
                  <a:off x="870" y="365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24" name="Rectangle 267"/>
                <p:cNvSpPr>
                  <a:spLocks noChangeArrowheads="1"/>
                </p:cNvSpPr>
                <p:nvPr/>
              </p:nvSpPr>
              <p:spPr bwMode="auto">
                <a:xfrm>
                  <a:off x="870" y="365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0" name="Group 268"/>
              <p:cNvGrpSpPr>
                <a:grpSpLocks/>
              </p:cNvGrpSpPr>
              <p:nvPr/>
            </p:nvGrpSpPr>
            <p:grpSpPr bwMode="auto">
              <a:xfrm>
                <a:off x="1305" y="3652"/>
                <a:ext cx="435" cy="173"/>
                <a:chOff x="1305" y="3652"/>
                <a:chExt cx="435" cy="173"/>
              </a:xfrm>
            </p:grpSpPr>
            <p:sp>
              <p:nvSpPr>
                <p:cNvPr id="821" name="Rectangle 269"/>
                <p:cNvSpPr>
                  <a:spLocks noChangeArrowheads="1"/>
                </p:cNvSpPr>
                <p:nvPr/>
              </p:nvSpPr>
              <p:spPr bwMode="auto">
                <a:xfrm>
                  <a:off x="1305" y="3652"/>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-3.00</a:t>
                  </a:r>
                  <a:endParaRPr lang="en-US" sz="2400">
                    <a:solidFill>
                      <a:prstClr val="black"/>
                    </a:solidFill>
                    <a:latin typeface="Times New Roman" pitchFamily="18" charset="0"/>
                  </a:endParaRPr>
                </a:p>
              </p:txBody>
            </p:sp>
            <p:sp>
              <p:nvSpPr>
                <p:cNvPr id="822" name="Rectangle 270"/>
                <p:cNvSpPr>
                  <a:spLocks noChangeArrowheads="1"/>
                </p:cNvSpPr>
                <p:nvPr/>
              </p:nvSpPr>
              <p:spPr bwMode="auto">
                <a:xfrm>
                  <a:off x="1305" y="3652"/>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1" name="Group 271"/>
              <p:cNvGrpSpPr>
                <a:grpSpLocks/>
              </p:cNvGrpSpPr>
              <p:nvPr/>
            </p:nvGrpSpPr>
            <p:grpSpPr bwMode="auto">
              <a:xfrm>
                <a:off x="0" y="3825"/>
                <a:ext cx="435" cy="173"/>
                <a:chOff x="0" y="3825"/>
                <a:chExt cx="435" cy="173"/>
              </a:xfrm>
            </p:grpSpPr>
            <p:sp>
              <p:nvSpPr>
                <p:cNvPr id="819" name="Rectangle 272"/>
                <p:cNvSpPr>
                  <a:spLocks noChangeArrowheads="1"/>
                </p:cNvSpPr>
                <p:nvPr/>
              </p:nvSpPr>
              <p:spPr bwMode="auto">
                <a:xfrm>
                  <a:off x="0" y="382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7.20</a:t>
                  </a:r>
                  <a:endParaRPr lang="en-US" sz="2400">
                    <a:solidFill>
                      <a:prstClr val="black"/>
                    </a:solidFill>
                    <a:latin typeface="Times New Roman" pitchFamily="18" charset="0"/>
                  </a:endParaRPr>
                </a:p>
              </p:txBody>
            </p:sp>
            <p:sp>
              <p:nvSpPr>
                <p:cNvPr id="820" name="Rectangle 273"/>
                <p:cNvSpPr>
                  <a:spLocks noChangeArrowheads="1"/>
                </p:cNvSpPr>
                <p:nvPr/>
              </p:nvSpPr>
              <p:spPr bwMode="auto">
                <a:xfrm>
                  <a:off x="0" y="382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2" name="Group 274"/>
              <p:cNvGrpSpPr>
                <a:grpSpLocks/>
              </p:cNvGrpSpPr>
              <p:nvPr/>
            </p:nvGrpSpPr>
            <p:grpSpPr bwMode="auto">
              <a:xfrm>
                <a:off x="435" y="3825"/>
                <a:ext cx="435" cy="173"/>
                <a:chOff x="435" y="3825"/>
                <a:chExt cx="435" cy="173"/>
              </a:xfrm>
            </p:grpSpPr>
            <p:sp>
              <p:nvSpPr>
                <p:cNvPr id="817" name="Rectangle 275"/>
                <p:cNvSpPr>
                  <a:spLocks noChangeArrowheads="1"/>
                </p:cNvSpPr>
                <p:nvPr/>
              </p:nvSpPr>
              <p:spPr bwMode="auto">
                <a:xfrm>
                  <a:off x="435" y="382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6.10</a:t>
                  </a:r>
                  <a:endParaRPr lang="en-US" sz="2400">
                    <a:solidFill>
                      <a:prstClr val="black"/>
                    </a:solidFill>
                    <a:latin typeface="Times New Roman" pitchFamily="18" charset="0"/>
                  </a:endParaRPr>
                </a:p>
              </p:txBody>
            </p:sp>
            <p:sp>
              <p:nvSpPr>
                <p:cNvPr id="818" name="Rectangle 276"/>
                <p:cNvSpPr>
                  <a:spLocks noChangeArrowheads="1"/>
                </p:cNvSpPr>
                <p:nvPr/>
              </p:nvSpPr>
              <p:spPr bwMode="auto">
                <a:xfrm>
                  <a:off x="435" y="382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3" name="Group 277"/>
              <p:cNvGrpSpPr>
                <a:grpSpLocks/>
              </p:cNvGrpSpPr>
              <p:nvPr/>
            </p:nvGrpSpPr>
            <p:grpSpPr bwMode="auto">
              <a:xfrm>
                <a:off x="870" y="3825"/>
                <a:ext cx="435" cy="173"/>
                <a:chOff x="870" y="3825"/>
                <a:chExt cx="435" cy="173"/>
              </a:xfrm>
            </p:grpSpPr>
            <p:sp>
              <p:nvSpPr>
                <p:cNvPr id="815" name="Rectangle 278"/>
                <p:cNvSpPr>
                  <a:spLocks noChangeArrowheads="1"/>
                </p:cNvSpPr>
                <p:nvPr/>
              </p:nvSpPr>
              <p:spPr bwMode="auto">
                <a:xfrm>
                  <a:off x="870" y="382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16" name="Rectangle 279"/>
                <p:cNvSpPr>
                  <a:spLocks noChangeArrowheads="1"/>
                </p:cNvSpPr>
                <p:nvPr/>
              </p:nvSpPr>
              <p:spPr bwMode="auto">
                <a:xfrm>
                  <a:off x="870" y="382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4" name="Group 280"/>
              <p:cNvGrpSpPr>
                <a:grpSpLocks/>
              </p:cNvGrpSpPr>
              <p:nvPr/>
            </p:nvGrpSpPr>
            <p:grpSpPr bwMode="auto">
              <a:xfrm>
                <a:off x="1305" y="3825"/>
                <a:ext cx="435" cy="173"/>
                <a:chOff x="1305" y="3825"/>
                <a:chExt cx="435" cy="173"/>
              </a:xfrm>
            </p:grpSpPr>
            <p:sp>
              <p:nvSpPr>
                <p:cNvPr id="813" name="Rectangle 281"/>
                <p:cNvSpPr>
                  <a:spLocks noChangeArrowheads="1"/>
                </p:cNvSpPr>
                <p:nvPr/>
              </p:nvSpPr>
              <p:spPr bwMode="auto">
                <a:xfrm>
                  <a:off x="1305" y="3825"/>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-3.00</a:t>
                  </a:r>
                  <a:endParaRPr lang="en-US" sz="2400">
                    <a:solidFill>
                      <a:prstClr val="black"/>
                    </a:solidFill>
                    <a:latin typeface="Times New Roman" pitchFamily="18" charset="0"/>
                  </a:endParaRPr>
                </a:p>
              </p:txBody>
            </p:sp>
            <p:sp>
              <p:nvSpPr>
                <p:cNvPr id="814" name="Rectangle 282"/>
                <p:cNvSpPr>
                  <a:spLocks noChangeArrowheads="1"/>
                </p:cNvSpPr>
                <p:nvPr/>
              </p:nvSpPr>
              <p:spPr bwMode="auto">
                <a:xfrm>
                  <a:off x="1305" y="3825"/>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5" name="Group 283"/>
              <p:cNvGrpSpPr>
                <a:grpSpLocks/>
              </p:cNvGrpSpPr>
              <p:nvPr/>
            </p:nvGrpSpPr>
            <p:grpSpPr bwMode="auto">
              <a:xfrm>
                <a:off x="0" y="3998"/>
                <a:ext cx="435" cy="173"/>
                <a:chOff x="0" y="3998"/>
                <a:chExt cx="435" cy="173"/>
              </a:xfrm>
            </p:grpSpPr>
            <p:sp>
              <p:nvSpPr>
                <p:cNvPr id="811" name="Rectangle 284"/>
                <p:cNvSpPr>
                  <a:spLocks noChangeArrowheads="1"/>
                </p:cNvSpPr>
                <p:nvPr/>
              </p:nvSpPr>
              <p:spPr bwMode="auto">
                <a:xfrm>
                  <a:off x="0" y="399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7.30</a:t>
                  </a:r>
                  <a:endParaRPr lang="en-US" sz="2400">
                    <a:solidFill>
                      <a:prstClr val="black"/>
                    </a:solidFill>
                    <a:latin typeface="Times New Roman" pitchFamily="18" charset="0"/>
                  </a:endParaRPr>
                </a:p>
              </p:txBody>
            </p:sp>
            <p:sp>
              <p:nvSpPr>
                <p:cNvPr id="812" name="Rectangle 285"/>
                <p:cNvSpPr>
                  <a:spLocks noChangeArrowheads="1"/>
                </p:cNvSpPr>
                <p:nvPr/>
              </p:nvSpPr>
              <p:spPr bwMode="auto">
                <a:xfrm>
                  <a:off x="0" y="399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6" name="Group 286"/>
              <p:cNvGrpSpPr>
                <a:grpSpLocks/>
              </p:cNvGrpSpPr>
              <p:nvPr/>
            </p:nvGrpSpPr>
            <p:grpSpPr bwMode="auto">
              <a:xfrm>
                <a:off x="435" y="3998"/>
                <a:ext cx="435" cy="173"/>
                <a:chOff x="435" y="3998"/>
                <a:chExt cx="435" cy="173"/>
              </a:xfrm>
            </p:grpSpPr>
            <p:sp>
              <p:nvSpPr>
                <p:cNvPr id="809" name="Rectangle 287"/>
                <p:cNvSpPr>
                  <a:spLocks noChangeArrowheads="1"/>
                </p:cNvSpPr>
                <p:nvPr/>
              </p:nvSpPr>
              <p:spPr bwMode="auto">
                <a:xfrm>
                  <a:off x="435" y="399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6.20</a:t>
                  </a:r>
                  <a:endParaRPr lang="en-US" sz="2400">
                    <a:solidFill>
                      <a:prstClr val="black"/>
                    </a:solidFill>
                    <a:latin typeface="Times New Roman" pitchFamily="18" charset="0"/>
                  </a:endParaRPr>
                </a:p>
              </p:txBody>
            </p:sp>
            <p:sp>
              <p:nvSpPr>
                <p:cNvPr id="810" name="Rectangle 288"/>
                <p:cNvSpPr>
                  <a:spLocks noChangeArrowheads="1"/>
                </p:cNvSpPr>
                <p:nvPr/>
              </p:nvSpPr>
              <p:spPr bwMode="auto">
                <a:xfrm>
                  <a:off x="435" y="399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7" name="Group 289"/>
              <p:cNvGrpSpPr>
                <a:grpSpLocks/>
              </p:cNvGrpSpPr>
              <p:nvPr/>
            </p:nvGrpSpPr>
            <p:grpSpPr bwMode="auto">
              <a:xfrm>
                <a:off x="870" y="3998"/>
                <a:ext cx="435" cy="173"/>
                <a:chOff x="870" y="3998"/>
                <a:chExt cx="435" cy="173"/>
              </a:xfrm>
            </p:grpSpPr>
            <p:sp>
              <p:nvSpPr>
                <p:cNvPr id="807" name="Rectangle 290"/>
                <p:cNvSpPr>
                  <a:spLocks noChangeArrowheads="1"/>
                </p:cNvSpPr>
                <p:nvPr/>
              </p:nvSpPr>
              <p:spPr bwMode="auto">
                <a:xfrm>
                  <a:off x="870" y="399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08" name="Rectangle 291"/>
                <p:cNvSpPr>
                  <a:spLocks noChangeArrowheads="1"/>
                </p:cNvSpPr>
                <p:nvPr/>
              </p:nvSpPr>
              <p:spPr bwMode="auto">
                <a:xfrm>
                  <a:off x="870" y="399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8" name="Group 292"/>
              <p:cNvGrpSpPr>
                <a:grpSpLocks/>
              </p:cNvGrpSpPr>
              <p:nvPr/>
            </p:nvGrpSpPr>
            <p:grpSpPr bwMode="auto">
              <a:xfrm>
                <a:off x="1305" y="3998"/>
                <a:ext cx="435" cy="173"/>
                <a:chOff x="1305" y="3998"/>
                <a:chExt cx="435" cy="173"/>
              </a:xfrm>
            </p:grpSpPr>
            <p:sp>
              <p:nvSpPr>
                <p:cNvPr id="805" name="Rectangle 293"/>
                <p:cNvSpPr>
                  <a:spLocks noChangeArrowheads="1"/>
                </p:cNvSpPr>
                <p:nvPr/>
              </p:nvSpPr>
              <p:spPr bwMode="auto">
                <a:xfrm>
                  <a:off x="1305" y="3998"/>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-3.00</a:t>
                  </a:r>
                  <a:endParaRPr lang="en-US" sz="2400">
                    <a:solidFill>
                      <a:prstClr val="black"/>
                    </a:solidFill>
                    <a:latin typeface="Times New Roman" pitchFamily="18" charset="0"/>
                  </a:endParaRPr>
                </a:p>
              </p:txBody>
            </p:sp>
            <p:sp>
              <p:nvSpPr>
                <p:cNvPr id="806" name="Rectangle 294"/>
                <p:cNvSpPr>
                  <a:spLocks noChangeArrowheads="1"/>
                </p:cNvSpPr>
                <p:nvPr/>
              </p:nvSpPr>
              <p:spPr bwMode="auto">
                <a:xfrm>
                  <a:off x="1305" y="3998"/>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69" name="Group 295"/>
              <p:cNvGrpSpPr>
                <a:grpSpLocks/>
              </p:cNvGrpSpPr>
              <p:nvPr/>
            </p:nvGrpSpPr>
            <p:grpSpPr bwMode="auto">
              <a:xfrm>
                <a:off x="0" y="4171"/>
                <a:ext cx="435" cy="173"/>
                <a:chOff x="0" y="4171"/>
                <a:chExt cx="435" cy="173"/>
              </a:xfrm>
            </p:grpSpPr>
            <p:sp>
              <p:nvSpPr>
                <p:cNvPr id="803" name="Rectangle 296"/>
                <p:cNvSpPr>
                  <a:spLocks noChangeArrowheads="1"/>
                </p:cNvSpPr>
                <p:nvPr/>
              </p:nvSpPr>
              <p:spPr bwMode="auto">
                <a:xfrm>
                  <a:off x="0" y="417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7.40</a:t>
                  </a:r>
                  <a:endParaRPr lang="en-US" sz="2400">
                    <a:solidFill>
                      <a:prstClr val="black"/>
                    </a:solidFill>
                    <a:latin typeface="Times New Roman" pitchFamily="18" charset="0"/>
                  </a:endParaRPr>
                </a:p>
              </p:txBody>
            </p:sp>
            <p:sp>
              <p:nvSpPr>
                <p:cNvPr id="804" name="Rectangle 297"/>
                <p:cNvSpPr>
                  <a:spLocks noChangeArrowheads="1"/>
                </p:cNvSpPr>
                <p:nvPr/>
              </p:nvSpPr>
              <p:spPr bwMode="auto">
                <a:xfrm>
                  <a:off x="0" y="417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0" name="Group 298"/>
              <p:cNvGrpSpPr>
                <a:grpSpLocks/>
              </p:cNvGrpSpPr>
              <p:nvPr/>
            </p:nvGrpSpPr>
            <p:grpSpPr bwMode="auto">
              <a:xfrm>
                <a:off x="435" y="4171"/>
                <a:ext cx="435" cy="173"/>
                <a:chOff x="435" y="4171"/>
                <a:chExt cx="435" cy="173"/>
              </a:xfrm>
            </p:grpSpPr>
            <p:sp>
              <p:nvSpPr>
                <p:cNvPr id="801" name="Rectangle 299"/>
                <p:cNvSpPr>
                  <a:spLocks noChangeArrowheads="1"/>
                </p:cNvSpPr>
                <p:nvPr/>
              </p:nvSpPr>
              <p:spPr bwMode="auto">
                <a:xfrm>
                  <a:off x="435" y="417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6.30</a:t>
                  </a:r>
                  <a:endParaRPr lang="en-US" sz="2400">
                    <a:solidFill>
                      <a:prstClr val="black"/>
                    </a:solidFill>
                    <a:latin typeface="Times New Roman" pitchFamily="18" charset="0"/>
                  </a:endParaRPr>
                </a:p>
              </p:txBody>
            </p:sp>
            <p:sp>
              <p:nvSpPr>
                <p:cNvPr id="802" name="Rectangle 300"/>
                <p:cNvSpPr>
                  <a:spLocks noChangeArrowheads="1"/>
                </p:cNvSpPr>
                <p:nvPr/>
              </p:nvSpPr>
              <p:spPr bwMode="auto">
                <a:xfrm>
                  <a:off x="435" y="417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1" name="Group 301"/>
              <p:cNvGrpSpPr>
                <a:grpSpLocks/>
              </p:cNvGrpSpPr>
              <p:nvPr/>
            </p:nvGrpSpPr>
            <p:grpSpPr bwMode="auto">
              <a:xfrm>
                <a:off x="870" y="4171"/>
                <a:ext cx="435" cy="173"/>
                <a:chOff x="870" y="4171"/>
                <a:chExt cx="435" cy="173"/>
              </a:xfrm>
            </p:grpSpPr>
            <p:sp>
              <p:nvSpPr>
                <p:cNvPr id="799" name="Rectangle 302"/>
                <p:cNvSpPr>
                  <a:spLocks noChangeArrowheads="1"/>
                </p:cNvSpPr>
                <p:nvPr/>
              </p:nvSpPr>
              <p:spPr bwMode="auto">
                <a:xfrm>
                  <a:off x="870" y="417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800" name="Rectangle 303"/>
                <p:cNvSpPr>
                  <a:spLocks noChangeArrowheads="1"/>
                </p:cNvSpPr>
                <p:nvPr/>
              </p:nvSpPr>
              <p:spPr bwMode="auto">
                <a:xfrm>
                  <a:off x="870" y="417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2" name="Group 304"/>
              <p:cNvGrpSpPr>
                <a:grpSpLocks/>
              </p:cNvGrpSpPr>
              <p:nvPr/>
            </p:nvGrpSpPr>
            <p:grpSpPr bwMode="auto">
              <a:xfrm>
                <a:off x="1305" y="4171"/>
                <a:ext cx="435" cy="173"/>
                <a:chOff x="1305" y="4171"/>
                <a:chExt cx="435" cy="173"/>
              </a:xfrm>
            </p:grpSpPr>
            <p:sp>
              <p:nvSpPr>
                <p:cNvPr id="797" name="Rectangle 305"/>
                <p:cNvSpPr>
                  <a:spLocks noChangeArrowheads="1"/>
                </p:cNvSpPr>
                <p:nvPr/>
              </p:nvSpPr>
              <p:spPr bwMode="auto">
                <a:xfrm>
                  <a:off x="1305" y="4171"/>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-2.00</a:t>
                  </a:r>
                  <a:endParaRPr lang="en-US" sz="2400">
                    <a:solidFill>
                      <a:prstClr val="black"/>
                    </a:solidFill>
                    <a:latin typeface="Times New Roman" pitchFamily="18" charset="0"/>
                  </a:endParaRPr>
                </a:p>
              </p:txBody>
            </p:sp>
            <p:sp>
              <p:nvSpPr>
                <p:cNvPr id="798" name="Rectangle 306"/>
                <p:cNvSpPr>
                  <a:spLocks noChangeArrowheads="1"/>
                </p:cNvSpPr>
                <p:nvPr/>
              </p:nvSpPr>
              <p:spPr bwMode="auto">
                <a:xfrm>
                  <a:off x="1305" y="4171"/>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3" name="Group 307"/>
              <p:cNvGrpSpPr>
                <a:grpSpLocks/>
              </p:cNvGrpSpPr>
              <p:nvPr/>
            </p:nvGrpSpPr>
            <p:grpSpPr bwMode="auto">
              <a:xfrm>
                <a:off x="0" y="4344"/>
                <a:ext cx="435" cy="173"/>
                <a:chOff x="0" y="4344"/>
                <a:chExt cx="435" cy="173"/>
              </a:xfrm>
            </p:grpSpPr>
            <p:sp>
              <p:nvSpPr>
                <p:cNvPr id="795" name="Rectangle 308"/>
                <p:cNvSpPr>
                  <a:spLocks noChangeArrowheads="1"/>
                </p:cNvSpPr>
                <p:nvPr/>
              </p:nvSpPr>
              <p:spPr bwMode="auto">
                <a:xfrm>
                  <a:off x="0" y="434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7.50</a:t>
                  </a:r>
                  <a:endParaRPr lang="en-US" sz="2400">
                    <a:solidFill>
                      <a:prstClr val="black"/>
                    </a:solidFill>
                    <a:latin typeface="Times New Roman" pitchFamily="18" charset="0"/>
                  </a:endParaRPr>
                </a:p>
              </p:txBody>
            </p:sp>
            <p:sp>
              <p:nvSpPr>
                <p:cNvPr id="796" name="Rectangle 309"/>
                <p:cNvSpPr>
                  <a:spLocks noChangeArrowheads="1"/>
                </p:cNvSpPr>
                <p:nvPr/>
              </p:nvSpPr>
              <p:spPr bwMode="auto">
                <a:xfrm>
                  <a:off x="0" y="434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4" name="Group 310"/>
              <p:cNvGrpSpPr>
                <a:grpSpLocks/>
              </p:cNvGrpSpPr>
              <p:nvPr/>
            </p:nvGrpSpPr>
            <p:grpSpPr bwMode="auto">
              <a:xfrm>
                <a:off x="435" y="4344"/>
                <a:ext cx="435" cy="173"/>
                <a:chOff x="435" y="4344"/>
                <a:chExt cx="435" cy="173"/>
              </a:xfrm>
            </p:grpSpPr>
            <p:sp>
              <p:nvSpPr>
                <p:cNvPr id="793" name="Rectangle 311"/>
                <p:cNvSpPr>
                  <a:spLocks noChangeArrowheads="1"/>
                </p:cNvSpPr>
                <p:nvPr/>
              </p:nvSpPr>
              <p:spPr bwMode="auto">
                <a:xfrm>
                  <a:off x="435" y="434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6.40</a:t>
                  </a:r>
                  <a:endParaRPr lang="en-US" sz="2400">
                    <a:solidFill>
                      <a:prstClr val="black"/>
                    </a:solidFill>
                    <a:latin typeface="Times New Roman" pitchFamily="18" charset="0"/>
                  </a:endParaRPr>
                </a:p>
              </p:txBody>
            </p:sp>
            <p:sp>
              <p:nvSpPr>
                <p:cNvPr id="794" name="Rectangle 312"/>
                <p:cNvSpPr>
                  <a:spLocks noChangeArrowheads="1"/>
                </p:cNvSpPr>
                <p:nvPr/>
              </p:nvSpPr>
              <p:spPr bwMode="auto">
                <a:xfrm>
                  <a:off x="435" y="434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5" name="Group 313"/>
              <p:cNvGrpSpPr>
                <a:grpSpLocks/>
              </p:cNvGrpSpPr>
              <p:nvPr/>
            </p:nvGrpSpPr>
            <p:grpSpPr bwMode="auto">
              <a:xfrm>
                <a:off x="870" y="4344"/>
                <a:ext cx="435" cy="173"/>
                <a:chOff x="870" y="4344"/>
                <a:chExt cx="435" cy="173"/>
              </a:xfrm>
            </p:grpSpPr>
            <p:sp>
              <p:nvSpPr>
                <p:cNvPr id="791" name="Rectangle 314"/>
                <p:cNvSpPr>
                  <a:spLocks noChangeArrowheads="1"/>
                </p:cNvSpPr>
                <p:nvPr/>
              </p:nvSpPr>
              <p:spPr bwMode="auto">
                <a:xfrm>
                  <a:off x="870" y="434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792" name="Rectangle 315"/>
                <p:cNvSpPr>
                  <a:spLocks noChangeArrowheads="1"/>
                </p:cNvSpPr>
                <p:nvPr/>
              </p:nvSpPr>
              <p:spPr bwMode="auto">
                <a:xfrm>
                  <a:off x="870" y="434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6" name="Group 316"/>
              <p:cNvGrpSpPr>
                <a:grpSpLocks/>
              </p:cNvGrpSpPr>
              <p:nvPr/>
            </p:nvGrpSpPr>
            <p:grpSpPr bwMode="auto">
              <a:xfrm>
                <a:off x="1305" y="4344"/>
                <a:ext cx="435" cy="173"/>
                <a:chOff x="1305" y="4344"/>
                <a:chExt cx="435" cy="173"/>
              </a:xfrm>
            </p:grpSpPr>
            <p:sp>
              <p:nvSpPr>
                <p:cNvPr id="789" name="Rectangle 317"/>
                <p:cNvSpPr>
                  <a:spLocks noChangeArrowheads="1"/>
                </p:cNvSpPr>
                <p:nvPr/>
              </p:nvSpPr>
              <p:spPr bwMode="auto">
                <a:xfrm>
                  <a:off x="1305" y="4344"/>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-2.00</a:t>
                  </a:r>
                  <a:endParaRPr lang="en-US" sz="2400">
                    <a:solidFill>
                      <a:prstClr val="black"/>
                    </a:solidFill>
                    <a:latin typeface="Times New Roman" pitchFamily="18" charset="0"/>
                  </a:endParaRPr>
                </a:p>
              </p:txBody>
            </p:sp>
            <p:sp>
              <p:nvSpPr>
                <p:cNvPr id="790" name="Rectangle 318"/>
                <p:cNvSpPr>
                  <a:spLocks noChangeArrowheads="1"/>
                </p:cNvSpPr>
                <p:nvPr/>
              </p:nvSpPr>
              <p:spPr bwMode="auto">
                <a:xfrm>
                  <a:off x="1305" y="4344"/>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7" name="Group 319"/>
              <p:cNvGrpSpPr>
                <a:grpSpLocks/>
              </p:cNvGrpSpPr>
              <p:nvPr/>
            </p:nvGrpSpPr>
            <p:grpSpPr bwMode="auto">
              <a:xfrm>
                <a:off x="0" y="4517"/>
                <a:ext cx="435" cy="173"/>
                <a:chOff x="0" y="4517"/>
                <a:chExt cx="435" cy="173"/>
              </a:xfrm>
            </p:grpSpPr>
            <p:sp>
              <p:nvSpPr>
                <p:cNvPr id="787" name="Rectangle 320"/>
                <p:cNvSpPr>
                  <a:spLocks noChangeArrowheads="1"/>
                </p:cNvSpPr>
                <p:nvPr/>
              </p:nvSpPr>
              <p:spPr bwMode="auto">
                <a:xfrm>
                  <a:off x="0" y="451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7.60</a:t>
                  </a:r>
                  <a:endParaRPr lang="en-US" sz="2400">
                    <a:solidFill>
                      <a:prstClr val="black"/>
                    </a:solidFill>
                    <a:latin typeface="Times New Roman" pitchFamily="18" charset="0"/>
                  </a:endParaRPr>
                </a:p>
              </p:txBody>
            </p:sp>
            <p:sp>
              <p:nvSpPr>
                <p:cNvPr id="788" name="Rectangle 321"/>
                <p:cNvSpPr>
                  <a:spLocks noChangeArrowheads="1"/>
                </p:cNvSpPr>
                <p:nvPr/>
              </p:nvSpPr>
              <p:spPr bwMode="auto">
                <a:xfrm>
                  <a:off x="0" y="451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8" name="Group 322"/>
              <p:cNvGrpSpPr>
                <a:grpSpLocks/>
              </p:cNvGrpSpPr>
              <p:nvPr/>
            </p:nvGrpSpPr>
            <p:grpSpPr bwMode="auto">
              <a:xfrm>
                <a:off x="435" y="4517"/>
                <a:ext cx="435" cy="173"/>
                <a:chOff x="435" y="4517"/>
                <a:chExt cx="435" cy="173"/>
              </a:xfrm>
            </p:grpSpPr>
            <p:sp>
              <p:nvSpPr>
                <p:cNvPr id="785" name="Rectangle 323"/>
                <p:cNvSpPr>
                  <a:spLocks noChangeArrowheads="1"/>
                </p:cNvSpPr>
                <p:nvPr/>
              </p:nvSpPr>
              <p:spPr bwMode="auto">
                <a:xfrm>
                  <a:off x="435" y="451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6.50</a:t>
                  </a:r>
                  <a:endParaRPr lang="en-US" sz="2400">
                    <a:solidFill>
                      <a:prstClr val="black"/>
                    </a:solidFill>
                    <a:latin typeface="Times New Roman" pitchFamily="18" charset="0"/>
                  </a:endParaRPr>
                </a:p>
              </p:txBody>
            </p:sp>
            <p:sp>
              <p:nvSpPr>
                <p:cNvPr id="786" name="Rectangle 324"/>
                <p:cNvSpPr>
                  <a:spLocks noChangeArrowheads="1"/>
                </p:cNvSpPr>
                <p:nvPr/>
              </p:nvSpPr>
              <p:spPr bwMode="auto">
                <a:xfrm>
                  <a:off x="435" y="451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79" name="Group 325"/>
              <p:cNvGrpSpPr>
                <a:grpSpLocks/>
              </p:cNvGrpSpPr>
              <p:nvPr/>
            </p:nvGrpSpPr>
            <p:grpSpPr bwMode="auto">
              <a:xfrm>
                <a:off x="870" y="4517"/>
                <a:ext cx="435" cy="173"/>
                <a:chOff x="870" y="4517"/>
                <a:chExt cx="435" cy="173"/>
              </a:xfrm>
            </p:grpSpPr>
            <p:sp>
              <p:nvSpPr>
                <p:cNvPr id="783" name="Rectangle 326"/>
                <p:cNvSpPr>
                  <a:spLocks noChangeArrowheads="1"/>
                </p:cNvSpPr>
                <p:nvPr/>
              </p:nvSpPr>
              <p:spPr bwMode="auto">
                <a:xfrm>
                  <a:off x="870" y="451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Calibri"/>
                      <a:cs typeface="Arial" pitchFamily="34" charset="0"/>
                    </a:rPr>
                    <a:t>8.70</a:t>
                  </a:r>
                  <a:endParaRPr lang="en-US" sz="2400">
                    <a:solidFill>
                      <a:prstClr val="black"/>
                    </a:solidFill>
                    <a:latin typeface="Times New Roman" pitchFamily="18" charset="0"/>
                  </a:endParaRPr>
                </a:p>
              </p:txBody>
            </p:sp>
            <p:sp>
              <p:nvSpPr>
                <p:cNvPr id="784" name="Rectangle 327"/>
                <p:cNvSpPr>
                  <a:spLocks noChangeArrowheads="1"/>
                </p:cNvSpPr>
                <p:nvPr/>
              </p:nvSpPr>
              <p:spPr bwMode="auto">
                <a:xfrm>
                  <a:off x="870" y="451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nvGrpSpPr>
              <p:cNvPr id="780" name="Group 328"/>
              <p:cNvGrpSpPr>
                <a:grpSpLocks/>
              </p:cNvGrpSpPr>
              <p:nvPr/>
            </p:nvGrpSpPr>
            <p:grpSpPr bwMode="auto">
              <a:xfrm>
                <a:off x="1305" y="4517"/>
                <a:ext cx="435" cy="173"/>
                <a:chOff x="1305" y="4517"/>
                <a:chExt cx="435" cy="173"/>
              </a:xfrm>
            </p:grpSpPr>
            <p:sp>
              <p:nvSpPr>
                <p:cNvPr id="781" name="Rectangle 329"/>
                <p:cNvSpPr>
                  <a:spLocks noChangeArrowheads="1"/>
                </p:cNvSpPr>
                <p:nvPr/>
              </p:nvSpPr>
              <p:spPr bwMode="auto">
                <a:xfrm>
                  <a:off x="1305" y="4517"/>
                  <a:ext cx="435" cy="173"/>
                </a:xfrm>
                <a:prstGeom prst="rect">
                  <a:avLst/>
                </a:prstGeom>
                <a:noFill/>
                <a:ln w="19050">
                  <a:solidFill>
                    <a:srgbClr val="FFFF00"/>
                  </a:solidFill>
                  <a:miter lim="800000"/>
                  <a:headEnd type="none" w="sm" len="sm"/>
                  <a:tailEnd type="none" w="sm" len="sm"/>
                </a:ln>
              </p:spPr>
              <p:txBody>
                <a:bodyPr anchor="ctr"/>
                <a:lstStyle/>
                <a:p>
                  <a:pPr algn="ctr" defTabSz="762000" fontAlgn="auto">
                    <a:spcBef>
                      <a:spcPts val="0"/>
                    </a:spcBef>
                    <a:spcAft>
                      <a:spcPts val="0"/>
                    </a:spcAft>
                  </a:pPr>
                  <a:r>
                    <a:rPr lang="en-US" sz="1200" b="1">
                      <a:solidFill>
                        <a:prstClr val="black"/>
                      </a:solidFill>
                      <a:latin typeface="Times New Roman" pitchFamily="18" charset="0"/>
                    </a:rPr>
                    <a:t>-2.00</a:t>
                  </a:r>
                  <a:endParaRPr lang="en-US" sz="2400">
                    <a:solidFill>
                      <a:prstClr val="black"/>
                    </a:solidFill>
                    <a:latin typeface="Times New Roman" pitchFamily="18" charset="0"/>
                  </a:endParaRPr>
                </a:p>
              </p:txBody>
            </p:sp>
            <p:sp>
              <p:nvSpPr>
                <p:cNvPr id="782" name="Rectangle 330"/>
                <p:cNvSpPr>
                  <a:spLocks noChangeArrowheads="1"/>
                </p:cNvSpPr>
                <p:nvPr/>
              </p:nvSpPr>
              <p:spPr bwMode="auto">
                <a:xfrm>
                  <a:off x="1305" y="4517"/>
                  <a:ext cx="435" cy="173"/>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grpSp>
        <p:sp>
          <p:nvSpPr>
            <p:cNvPr id="672" name="Rectangle 331"/>
            <p:cNvSpPr>
              <a:spLocks noChangeArrowheads="1"/>
            </p:cNvSpPr>
            <p:nvPr/>
          </p:nvSpPr>
          <p:spPr bwMode="auto">
            <a:xfrm>
              <a:off x="-2" y="-2"/>
              <a:ext cx="1744" cy="4694"/>
            </a:xfrm>
            <a:prstGeom prst="rect">
              <a:avLst/>
            </a:prstGeom>
            <a:noFill/>
            <a:ln w="19050">
              <a:solidFill>
                <a:srgbClr val="FFFF00"/>
              </a:solidFill>
              <a:miter lim="800000"/>
              <a:headEnd type="none" w="sm" len="sm"/>
              <a:tailEnd type="none" w="sm" len="sm"/>
            </a:ln>
          </p:spPr>
          <p:txBody>
            <a:bodyPr/>
            <a:lstStyle/>
            <a:p>
              <a:pPr fontAlgn="auto">
                <a:spcBef>
                  <a:spcPts val="0"/>
                </a:spcBef>
                <a:spcAft>
                  <a:spcPts val="0"/>
                </a:spcAft>
              </a:pPr>
              <a:endParaRPr lang="el-GR">
                <a:solidFill>
                  <a:prstClr val="black"/>
                </a:solidFill>
                <a:latin typeface="Calibri"/>
              </a:endParaRPr>
            </a:p>
          </p:txBody>
        </p:sp>
      </p:grpSp>
      <p:sp>
        <p:nvSpPr>
          <p:cNvPr id="997" name="Rectangle 996"/>
          <p:cNvSpPr/>
          <p:nvPr/>
        </p:nvSpPr>
        <p:spPr>
          <a:xfrm>
            <a:off x="685800" y="1905001"/>
            <a:ext cx="2209800" cy="707886"/>
          </a:xfrm>
          <a:prstGeom prst="rect">
            <a:avLst/>
          </a:prstGeom>
        </p:spPr>
        <p:txBody>
          <a:bodyPr wrap="square">
            <a:spAutoFit/>
          </a:bodyPr>
          <a:lstStyle/>
          <a:p>
            <a:pPr fontAlgn="auto">
              <a:spcBef>
                <a:spcPts val="0"/>
              </a:spcBef>
              <a:spcAft>
                <a:spcPts val="0"/>
              </a:spcAft>
            </a:pPr>
            <a:r>
              <a:rPr lang="en-US" sz="2000" dirty="0" smtClean="0">
                <a:solidFill>
                  <a:prstClr val="black"/>
                </a:solidFill>
                <a:latin typeface="Calibri"/>
              </a:rPr>
              <a:t>Rose K™ </a:t>
            </a:r>
            <a:r>
              <a:rPr lang="en-US" sz="2000" i="1" dirty="0" smtClean="0">
                <a:solidFill>
                  <a:prstClr val="black"/>
                </a:solidFill>
                <a:latin typeface="Calibri"/>
              </a:rPr>
              <a:t>KC </a:t>
            </a:r>
            <a:r>
              <a:rPr lang="el-GR" sz="2000" i="1" dirty="0" smtClean="0">
                <a:solidFill>
                  <a:prstClr val="black"/>
                </a:solidFill>
                <a:latin typeface="Calibri"/>
              </a:rPr>
              <a:t>Δοκιμαστικό Σετ</a:t>
            </a:r>
            <a:endParaRPr lang="en-AU" sz="1400" dirty="0">
              <a:solidFill>
                <a:prstClr val="black"/>
              </a:solidFill>
              <a:latin typeface="Calibri"/>
            </a:endParaRPr>
          </a:p>
        </p:txBody>
      </p:sp>
      <p:sp>
        <p:nvSpPr>
          <p:cNvPr id="998" name="Rectangle 997"/>
          <p:cNvSpPr/>
          <p:nvPr/>
        </p:nvSpPr>
        <p:spPr>
          <a:xfrm>
            <a:off x="3325376" y="3244334"/>
            <a:ext cx="2493247" cy="369332"/>
          </a:xfrm>
          <a:prstGeom prst="rect">
            <a:avLst/>
          </a:prstGeom>
        </p:spPr>
        <p:txBody>
          <a:bodyPr wrap="none">
            <a:spAutoFit/>
          </a:bodyPr>
          <a:lstStyle/>
          <a:p>
            <a:pPr defTabSz="762000" fontAlgn="auto">
              <a:spcBef>
                <a:spcPts val="0"/>
              </a:spcBef>
              <a:spcAft>
                <a:spcPts val="0"/>
              </a:spcAft>
            </a:pPr>
            <a:r>
              <a:rPr lang="en-US" b="1" dirty="0" smtClean="0">
                <a:solidFill>
                  <a:prstClr val="white"/>
                </a:solidFill>
                <a:latin typeface="Calibri"/>
              </a:rPr>
              <a:t>BOZRs</a:t>
            </a:r>
            <a:r>
              <a:rPr lang="en-US" dirty="0" smtClean="0">
                <a:solidFill>
                  <a:prstClr val="white"/>
                </a:solidFill>
                <a:latin typeface="Calibri"/>
              </a:rPr>
              <a:t> available: 4.75 - 8</a:t>
            </a:r>
            <a:endParaRPr lang="en-AU" dirty="0">
              <a:solidFill>
                <a:prstClr val="white"/>
              </a:solidFill>
              <a:latin typeface="Calibri"/>
            </a:endParaRPr>
          </a:p>
        </p:txBody>
      </p:sp>
      <p:sp>
        <p:nvSpPr>
          <p:cNvPr id="999" name="Rectangle 998"/>
          <p:cNvSpPr/>
          <p:nvPr/>
        </p:nvSpPr>
        <p:spPr>
          <a:xfrm>
            <a:off x="228600" y="3048000"/>
            <a:ext cx="2971800" cy="369332"/>
          </a:xfrm>
          <a:prstGeom prst="rect">
            <a:avLst/>
          </a:prstGeom>
        </p:spPr>
        <p:txBody>
          <a:bodyPr wrap="square">
            <a:spAutoFit/>
          </a:bodyPr>
          <a:lstStyle/>
          <a:p>
            <a:pPr defTabSz="762000" fontAlgn="auto">
              <a:spcBef>
                <a:spcPts val="0"/>
              </a:spcBef>
              <a:spcAft>
                <a:spcPts val="0"/>
              </a:spcAft>
            </a:pPr>
            <a:r>
              <a:rPr lang="en-US" b="1" dirty="0" smtClean="0">
                <a:solidFill>
                  <a:srgbClr val="4F81BD"/>
                </a:solidFill>
                <a:latin typeface="Calibri"/>
              </a:rPr>
              <a:t>BOZRs</a:t>
            </a:r>
            <a:r>
              <a:rPr lang="en-US" dirty="0" smtClean="0">
                <a:solidFill>
                  <a:srgbClr val="4F81BD"/>
                </a:solidFill>
                <a:latin typeface="Calibri"/>
              </a:rPr>
              <a:t> </a:t>
            </a:r>
            <a:r>
              <a:rPr lang="el-GR" dirty="0" smtClean="0">
                <a:solidFill>
                  <a:srgbClr val="4F81BD"/>
                </a:solidFill>
                <a:latin typeface="Calibri"/>
              </a:rPr>
              <a:t>διαθέσιμα</a:t>
            </a:r>
            <a:r>
              <a:rPr lang="en-US" dirty="0" smtClean="0">
                <a:solidFill>
                  <a:srgbClr val="4F81BD"/>
                </a:solidFill>
                <a:latin typeface="Calibri"/>
              </a:rPr>
              <a:t>: 4.75 - 8</a:t>
            </a:r>
            <a:endParaRPr lang="en-AU" dirty="0">
              <a:solidFill>
                <a:srgbClr val="4F81BD"/>
              </a:solidFill>
              <a:latin typeface="Calibri"/>
            </a:endParaRPr>
          </a:p>
        </p:txBody>
      </p:sp>
      <p:sp>
        <p:nvSpPr>
          <p:cNvPr id="1000" name="Rectangle 999"/>
          <p:cNvSpPr/>
          <p:nvPr/>
        </p:nvSpPr>
        <p:spPr>
          <a:xfrm>
            <a:off x="304800" y="3657600"/>
            <a:ext cx="2743200" cy="369332"/>
          </a:xfrm>
          <a:prstGeom prst="rect">
            <a:avLst/>
          </a:prstGeom>
        </p:spPr>
        <p:txBody>
          <a:bodyPr wrap="square">
            <a:spAutoFit/>
          </a:bodyPr>
          <a:lstStyle/>
          <a:p>
            <a:pPr defTabSz="762000" fontAlgn="auto">
              <a:spcBef>
                <a:spcPts val="0"/>
              </a:spcBef>
              <a:spcAft>
                <a:spcPts val="0"/>
              </a:spcAft>
            </a:pPr>
            <a:r>
              <a:rPr lang="en-US" b="1" dirty="0" smtClean="0">
                <a:solidFill>
                  <a:srgbClr val="4F81BD"/>
                </a:solidFill>
                <a:latin typeface="Calibri"/>
              </a:rPr>
              <a:t>TDs</a:t>
            </a:r>
            <a:r>
              <a:rPr lang="en-US" dirty="0" smtClean="0">
                <a:solidFill>
                  <a:srgbClr val="4F81BD"/>
                </a:solidFill>
                <a:latin typeface="Calibri"/>
              </a:rPr>
              <a:t> </a:t>
            </a:r>
            <a:r>
              <a:rPr lang="el-GR" dirty="0" smtClean="0">
                <a:solidFill>
                  <a:srgbClr val="4F81BD"/>
                </a:solidFill>
                <a:latin typeface="Calibri"/>
              </a:rPr>
              <a:t>διαθέσιμα </a:t>
            </a:r>
            <a:r>
              <a:rPr lang="en-US" dirty="0" smtClean="0">
                <a:solidFill>
                  <a:srgbClr val="4F81BD"/>
                </a:solidFill>
                <a:latin typeface="Calibri"/>
              </a:rPr>
              <a:t>: 7.9 – 10.2</a:t>
            </a:r>
            <a:endParaRPr lang="en-AU" dirty="0">
              <a:solidFill>
                <a:srgbClr val="4F81BD"/>
              </a:solidFill>
              <a:latin typeface="Calibri"/>
            </a:endParaRPr>
          </a:p>
        </p:txBody>
      </p:sp>
      <p:sp>
        <p:nvSpPr>
          <p:cNvPr id="1001" name="Rectangle 1000"/>
          <p:cNvSpPr/>
          <p:nvPr/>
        </p:nvSpPr>
        <p:spPr>
          <a:xfrm>
            <a:off x="304800" y="4267200"/>
            <a:ext cx="2743200" cy="1200329"/>
          </a:xfrm>
          <a:prstGeom prst="rect">
            <a:avLst/>
          </a:prstGeom>
        </p:spPr>
        <p:txBody>
          <a:bodyPr wrap="square">
            <a:spAutoFit/>
          </a:bodyPr>
          <a:lstStyle/>
          <a:p>
            <a:pPr defTabSz="762000" fontAlgn="auto">
              <a:spcBef>
                <a:spcPts val="0"/>
              </a:spcBef>
              <a:spcAft>
                <a:spcPts val="0"/>
              </a:spcAft>
            </a:pPr>
            <a:r>
              <a:rPr lang="el-GR" b="1" dirty="0" smtClean="0">
                <a:solidFill>
                  <a:srgbClr val="4F81BD"/>
                </a:solidFill>
                <a:latin typeface="Calibri"/>
              </a:rPr>
              <a:t>Ακραίο ανασήκωμα </a:t>
            </a:r>
            <a:r>
              <a:rPr lang="en-US" b="1" dirty="0" smtClean="0">
                <a:solidFill>
                  <a:srgbClr val="4F81BD"/>
                </a:solidFill>
                <a:latin typeface="Calibri"/>
              </a:rPr>
              <a:t>:</a:t>
            </a:r>
            <a:r>
              <a:rPr lang="en-US" dirty="0" smtClean="0">
                <a:solidFill>
                  <a:srgbClr val="4F81BD"/>
                </a:solidFill>
                <a:latin typeface="Calibri"/>
              </a:rPr>
              <a:t> </a:t>
            </a:r>
            <a:endParaRPr lang="el-GR" dirty="0" smtClean="0">
              <a:solidFill>
                <a:srgbClr val="4F81BD"/>
              </a:solidFill>
              <a:latin typeface="Calibri"/>
            </a:endParaRPr>
          </a:p>
          <a:p>
            <a:pPr defTabSz="762000" fontAlgn="auto">
              <a:spcBef>
                <a:spcPts val="0"/>
              </a:spcBef>
              <a:spcAft>
                <a:spcPts val="0"/>
              </a:spcAft>
            </a:pPr>
            <a:r>
              <a:rPr lang="el-GR" dirty="0" smtClean="0">
                <a:solidFill>
                  <a:srgbClr val="4F81BD"/>
                </a:solidFill>
                <a:latin typeface="Calibri"/>
              </a:rPr>
              <a:t>Στάνταρ</a:t>
            </a:r>
            <a:r>
              <a:rPr lang="en-US" dirty="0" smtClean="0">
                <a:solidFill>
                  <a:srgbClr val="4F81BD"/>
                </a:solidFill>
                <a:latin typeface="Calibri"/>
              </a:rPr>
              <a:t>, </a:t>
            </a:r>
            <a:endParaRPr lang="el-GR" dirty="0" smtClean="0">
              <a:solidFill>
                <a:srgbClr val="4F81BD"/>
              </a:solidFill>
              <a:latin typeface="Calibri"/>
            </a:endParaRPr>
          </a:p>
          <a:p>
            <a:pPr defTabSz="762000" fontAlgn="auto">
              <a:spcBef>
                <a:spcPts val="0"/>
              </a:spcBef>
              <a:spcAft>
                <a:spcPts val="0"/>
              </a:spcAft>
            </a:pPr>
            <a:r>
              <a:rPr lang="el-GR" dirty="0" smtClean="0">
                <a:solidFill>
                  <a:srgbClr val="4F81BD"/>
                </a:solidFill>
                <a:latin typeface="Calibri"/>
              </a:rPr>
              <a:t>Αυξημένο,</a:t>
            </a:r>
          </a:p>
          <a:p>
            <a:pPr defTabSz="762000" fontAlgn="auto">
              <a:spcBef>
                <a:spcPts val="0"/>
              </a:spcBef>
              <a:spcAft>
                <a:spcPts val="0"/>
              </a:spcAft>
            </a:pPr>
            <a:r>
              <a:rPr lang="el-GR" dirty="0" smtClean="0">
                <a:solidFill>
                  <a:srgbClr val="4F81BD"/>
                </a:solidFill>
                <a:latin typeface="Calibri"/>
              </a:rPr>
              <a:t>Μειωμένο </a:t>
            </a:r>
            <a:endParaRPr lang="en-AU" dirty="0">
              <a:solidFill>
                <a:srgbClr val="4F81BD"/>
              </a:solidFill>
              <a:latin typeface="Calibri"/>
            </a:endParaRPr>
          </a:p>
        </p:txBody>
      </p:sp>
    </p:spTree>
    <p:extLst>
      <p:ext uri="{BB962C8B-B14F-4D97-AF65-F5344CB8AC3E}">
        <p14:creationId xmlns:p14="http://schemas.microsoft.com/office/powerpoint/2010/main" val="603113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Rose K ™ KC</a:t>
            </a:r>
            <a:endParaRPr lang="en-US" sz="3600" dirty="0"/>
          </a:p>
        </p:txBody>
      </p:sp>
      <p:sp>
        <p:nvSpPr>
          <p:cNvPr id="3" name="Content Placeholder 2"/>
          <p:cNvSpPr>
            <a:spLocks noGrp="1"/>
          </p:cNvSpPr>
          <p:nvPr>
            <p:ph idx="1"/>
          </p:nvPr>
        </p:nvSpPr>
        <p:spPr/>
        <p:txBody>
          <a:bodyPr/>
          <a:lstStyle/>
          <a:p>
            <a:pPr algn="ctr" defTabSz="762000">
              <a:buNone/>
            </a:pPr>
            <a:r>
              <a:rPr lang="en-US" i="1" dirty="0" smtClean="0"/>
              <a:t>Rose K</a:t>
            </a:r>
            <a:r>
              <a:rPr lang="en-US" dirty="0" smtClean="0"/>
              <a:t> ™</a:t>
            </a:r>
            <a:r>
              <a:rPr lang="en-US" i="1" dirty="0" smtClean="0"/>
              <a:t> (and K2</a:t>
            </a:r>
            <a:r>
              <a:rPr lang="en-US" dirty="0" smtClean="0"/>
              <a:t> ™</a:t>
            </a:r>
            <a:r>
              <a:rPr lang="en-US" i="1" dirty="0" smtClean="0"/>
              <a:t>) Lens</a:t>
            </a:r>
            <a:endParaRPr lang="en-AU" sz="2000" dirty="0" smtClean="0"/>
          </a:p>
          <a:p>
            <a:endParaRPr lang="en-US" dirty="0"/>
          </a:p>
        </p:txBody>
      </p:sp>
      <p:graphicFrame>
        <p:nvGraphicFramePr>
          <p:cNvPr id="9" name="Object 7"/>
          <p:cNvGraphicFramePr>
            <a:graphicFrameLocks noChangeAspect="1"/>
          </p:cNvGraphicFramePr>
          <p:nvPr/>
        </p:nvGraphicFramePr>
        <p:xfrm>
          <a:off x="609601" y="2362200"/>
          <a:ext cx="8077199" cy="4097338"/>
        </p:xfrm>
        <a:graphic>
          <a:graphicData uri="http://schemas.openxmlformats.org/presentationml/2006/ole">
            <mc:AlternateContent xmlns:mc="http://schemas.openxmlformats.org/markup-compatibility/2006">
              <mc:Choice xmlns:v="urn:schemas-microsoft-com:vml" Requires="v">
                <p:oleObj spid="_x0000_s3081" name="CorelDRAW" r:id="rId3" imgW="7665120" imgH="3816360" progId="">
                  <p:embed/>
                </p:oleObj>
              </mc:Choice>
              <mc:Fallback>
                <p:oleObj name="CorelDRAW" r:id="rId3" imgW="7665120" imgH="3816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2362200"/>
                        <a:ext cx="8077199" cy="409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85800" y="2590800"/>
            <a:ext cx="2438400" cy="1200329"/>
          </a:xfrm>
          <a:prstGeom prst="rect">
            <a:avLst/>
          </a:prstGeom>
        </p:spPr>
        <p:txBody>
          <a:bodyPr wrap="square">
            <a:spAutoFit/>
          </a:bodyPr>
          <a:lstStyle/>
          <a:p>
            <a:pPr defTabSz="762000" fontAlgn="auto">
              <a:spcBef>
                <a:spcPts val="0"/>
              </a:spcBef>
              <a:spcAft>
                <a:spcPts val="0"/>
              </a:spcAft>
            </a:pPr>
            <a:r>
              <a:rPr lang="el-GR" sz="2400" b="1" i="1" dirty="0" smtClean="0">
                <a:solidFill>
                  <a:srgbClr val="4F81BD"/>
                </a:solidFill>
                <a:latin typeface="Calibri"/>
              </a:rPr>
              <a:t>Καθώς </a:t>
            </a:r>
            <a:r>
              <a:rPr lang="en-US" sz="2400" b="1" i="1" dirty="0" smtClean="0">
                <a:solidFill>
                  <a:srgbClr val="4F81BD"/>
                </a:solidFill>
                <a:latin typeface="Calibri"/>
              </a:rPr>
              <a:t>BOZR</a:t>
            </a:r>
            <a:r>
              <a:rPr lang="en-US" sz="2400" dirty="0" smtClean="0">
                <a:solidFill>
                  <a:srgbClr val="4F81BD"/>
                </a:solidFill>
                <a:latin typeface="Calibri"/>
              </a:rPr>
              <a:t> </a:t>
            </a:r>
            <a:r>
              <a:rPr lang="en-US" sz="2400" b="1" dirty="0" smtClean="0">
                <a:solidFill>
                  <a:srgbClr val="4F81BD"/>
                </a:solidFill>
                <a:latin typeface="Symbol" pitchFamily="18" charset="2"/>
                <a:cs typeface="Arial" pitchFamily="34" charset="0"/>
              </a:rPr>
              <a:t>¯:</a:t>
            </a:r>
            <a:r>
              <a:rPr lang="en-US" sz="2400" dirty="0" smtClean="0">
                <a:solidFill>
                  <a:srgbClr val="4F81BD"/>
                </a:solidFill>
                <a:latin typeface="Calibri"/>
              </a:rPr>
              <a:t> </a:t>
            </a:r>
            <a:br>
              <a:rPr lang="en-US" sz="2400" dirty="0" smtClean="0">
                <a:solidFill>
                  <a:srgbClr val="4F81BD"/>
                </a:solidFill>
                <a:latin typeface="Calibri"/>
              </a:rPr>
            </a:br>
            <a:r>
              <a:rPr lang="en-US" sz="2400" dirty="0" smtClean="0">
                <a:solidFill>
                  <a:srgbClr val="4F81BD"/>
                </a:solidFill>
                <a:latin typeface="Calibri"/>
                <a:cs typeface="Arial" pitchFamily="34" charset="0"/>
              </a:rPr>
              <a:t>• BOZD </a:t>
            </a:r>
            <a:r>
              <a:rPr lang="en-US" sz="2400" dirty="0" smtClean="0">
                <a:solidFill>
                  <a:srgbClr val="4F81BD"/>
                </a:solidFill>
                <a:latin typeface="Symbol" pitchFamily="18" charset="2"/>
                <a:cs typeface="Arial" pitchFamily="34" charset="0"/>
              </a:rPr>
              <a:t>¯</a:t>
            </a:r>
            <a:endParaRPr lang="en-US" sz="2400" dirty="0" smtClean="0">
              <a:solidFill>
                <a:srgbClr val="4F81BD"/>
              </a:solidFill>
              <a:latin typeface="Calibri"/>
              <a:cs typeface="Arial" pitchFamily="34" charset="0"/>
            </a:endParaRPr>
          </a:p>
          <a:p>
            <a:pPr defTabSz="762000" fontAlgn="auto">
              <a:spcBef>
                <a:spcPts val="0"/>
              </a:spcBef>
              <a:spcAft>
                <a:spcPts val="0"/>
              </a:spcAft>
            </a:pPr>
            <a:r>
              <a:rPr lang="en-US" sz="2400" dirty="0" smtClean="0">
                <a:solidFill>
                  <a:srgbClr val="4F81BD"/>
                </a:solidFill>
                <a:latin typeface="Calibri"/>
                <a:cs typeface="Arial" pitchFamily="34" charset="0"/>
              </a:rPr>
              <a:t>• BVP </a:t>
            </a:r>
            <a:r>
              <a:rPr lang="en-US" sz="2400" dirty="0" smtClean="0">
                <a:solidFill>
                  <a:srgbClr val="4F81BD"/>
                </a:solidFill>
                <a:latin typeface="Symbol" pitchFamily="18" charset="2"/>
                <a:cs typeface="Arial" pitchFamily="34" charset="0"/>
              </a:rPr>
              <a:t>­</a:t>
            </a:r>
            <a:endParaRPr lang="en-US" sz="2400" dirty="0">
              <a:solidFill>
                <a:srgbClr val="4F81BD"/>
              </a:solidFill>
              <a:latin typeface="Calibri"/>
            </a:endParaRPr>
          </a:p>
        </p:txBody>
      </p:sp>
      <p:sp>
        <p:nvSpPr>
          <p:cNvPr id="12" name="Rectangle 11"/>
          <p:cNvSpPr/>
          <p:nvPr/>
        </p:nvSpPr>
        <p:spPr>
          <a:xfrm>
            <a:off x="3733800" y="2057400"/>
            <a:ext cx="1804212" cy="461665"/>
          </a:xfrm>
          <a:prstGeom prst="rect">
            <a:avLst/>
          </a:prstGeom>
        </p:spPr>
        <p:txBody>
          <a:bodyPr wrap="none">
            <a:spAutoFit/>
          </a:bodyPr>
          <a:lstStyle/>
          <a:p>
            <a:pPr defTabSz="762000" fontAlgn="auto">
              <a:spcBef>
                <a:spcPts val="0"/>
              </a:spcBef>
              <a:spcAft>
                <a:spcPts val="0"/>
              </a:spcAft>
            </a:pPr>
            <a:r>
              <a:rPr lang="el-GR" sz="2400" b="1" dirty="0" smtClean="0">
                <a:solidFill>
                  <a:srgbClr val="4F81BD"/>
                </a:solidFill>
                <a:latin typeface="Calibri"/>
              </a:rPr>
              <a:t>Μικρή </a:t>
            </a:r>
            <a:r>
              <a:rPr lang="en-US" sz="2400" b="1" dirty="0" smtClean="0">
                <a:solidFill>
                  <a:srgbClr val="4F81BD"/>
                </a:solidFill>
                <a:latin typeface="Calibri"/>
              </a:rPr>
              <a:t>BOZD</a:t>
            </a:r>
            <a:endParaRPr lang="en-AU" sz="2400" b="1" dirty="0">
              <a:solidFill>
                <a:srgbClr val="4F81BD"/>
              </a:solidFill>
              <a:latin typeface="Calibri"/>
            </a:endParaRPr>
          </a:p>
        </p:txBody>
      </p:sp>
    </p:spTree>
    <p:extLst>
      <p:ext uri="{BB962C8B-B14F-4D97-AF65-F5344CB8AC3E}">
        <p14:creationId xmlns:p14="http://schemas.microsoft.com/office/powerpoint/2010/main" val="32556398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descr="D:\IACLE ALL MODULES\IACLE MODULE 8\color pics\8L1\115.jpg"/>
          <p:cNvPicPr>
            <a:picLocks noChangeAspect="1" noChangeArrowheads="1"/>
          </p:cNvPicPr>
          <p:nvPr/>
        </p:nvPicPr>
        <p:blipFill>
          <a:blip r:embed="rId2" cstate="print"/>
          <a:srcRect/>
          <a:stretch>
            <a:fillRect/>
          </a:stretch>
        </p:blipFill>
        <p:spPr bwMode="auto">
          <a:xfrm>
            <a:off x="1524000" y="1447800"/>
            <a:ext cx="5513212" cy="4540393"/>
          </a:xfrm>
          <a:prstGeom prst="rect">
            <a:avLst/>
          </a:prstGeom>
          <a:noFill/>
          <a:ln w="9525">
            <a:noFill/>
            <a:miter lim="800000"/>
            <a:headEnd/>
            <a:tailEnd/>
          </a:ln>
        </p:spPr>
      </p:pic>
      <p:sp>
        <p:nvSpPr>
          <p:cNvPr id="4" name="Title 3"/>
          <p:cNvSpPr>
            <a:spLocks noGrp="1"/>
          </p:cNvSpPr>
          <p:nvPr>
            <p:ph type="title"/>
          </p:nvPr>
        </p:nvSpPr>
        <p:spPr/>
        <p:txBody>
          <a:bodyPr>
            <a:normAutofit/>
          </a:bodyPr>
          <a:lstStyle/>
          <a:p>
            <a:pPr>
              <a:defRPr/>
            </a:pPr>
            <a:r>
              <a:rPr lang="en-US" sz="3600" dirty="0" smtClean="0"/>
              <a:t>Three point touch</a:t>
            </a:r>
            <a:r>
              <a:rPr lang="el-GR" sz="3600" dirty="0" smtClean="0"/>
              <a:t> </a:t>
            </a:r>
            <a:r>
              <a:rPr lang="en-US" sz="3600" dirty="0" smtClean="0"/>
              <a:t>- ROSE K</a:t>
            </a:r>
            <a:endParaRPr lang="en-US" sz="3600" dirty="0"/>
          </a:p>
        </p:txBody>
      </p:sp>
    </p:spTree>
    <p:extLst>
      <p:ext uri="{BB962C8B-B14F-4D97-AF65-F5344CB8AC3E}">
        <p14:creationId xmlns:p14="http://schemas.microsoft.com/office/powerpoint/2010/main" val="1809646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Ασφαιρικοί</a:t>
            </a:r>
            <a:r>
              <a:rPr lang="el-GR" sz="3600" dirty="0" smtClean="0"/>
              <a:t> 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Οι </a:t>
            </a:r>
            <a:r>
              <a:rPr lang="el-GR" sz="2800" dirty="0" err="1" smtClean="0"/>
              <a:t>ασφαιρικοί</a:t>
            </a:r>
            <a:r>
              <a:rPr lang="el-GR" sz="2800" dirty="0" smtClean="0"/>
              <a:t> φακοί εφαρμόζονται πιο κυρτοί σε σύγκριση με τους </a:t>
            </a:r>
            <a:r>
              <a:rPr lang="el-GR" sz="2800" dirty="0" err="1" smtClean="0"/>
              <a:t>πολυκαμπυλωτούς</a:t>
            </a:r>
            <a:r>
              <a:rPr lang="el-GR" sz="2800" dirty="0" smtClean="0"/>
              <a:t> σε σχέση με τη </a:t>
            </a:r>
            <a:r>
              <a:rPr lang="el-GR" sz="2800" dirty="0" err="1" smtClean="0"/>
              <a:t>κερατοειδική</a:t>
            </a:r>
            <a:r>
              <a:rPr lang="el-GR" sz="2800" dirty="0" smtClean="0"/>
              <a:t> καμπυλότητα. </a:t>
            </a:r>
          </a:p>
          <a:p>
            <a:r>
              <a:rPr lang="el-GR" sz="2800" dirty="0" smtClean="0"/>
              <a:t>Το ύψος του </a:t>
            </a:r>
            <a:r>
              <a:rPr lang="en-US" sz="2800" dirty="0" smtClean="0"/>
              <a:t>sag </a:t>
            </a:r>
            <a:r>
              <a:rPr lang="el-GR" sz="2800" dirty="0" smtClean="0"/>
              <a:t>όμως είναι πιο ρηχό σε σύγκριση  με τους </a:t>
            </a:r>
            <a:r>
              <a:rPr lang="el-GR" sz="2800" dirty="0" err="1" smtClean="0"/>
              <a:t>πολυκαμπυλωτους</a:t>
            </a:r>
            <a:r>
              <a:rPr lang="el-GR" sz="2800" dirty="0" smtClean="0"/>
              <a:t> λόγω της σχέσης μεταξύ της </a:t>
            </a:r>
            <a:r>
              <a:rPr lang="en-US" sz="2800" dirty="0" smtClean="0"/>
              <a:t>BOZR </a:t>
            </a:r>
            <a:r>
              <a:rPr lang="el-GR" sz="2800" dirty="0" smtClean="0"/>
              <a:t>του φακού και της εκκεντρικότητας του κερατοειδή</a:t>
            </a:r>
          </a:p>
        </p:txBody>
      </p:sp>
    </p:spTree>
    <p:extLst>
      <p:ext uri="{BB962C8B-B14F-4D97-AF65-F5344CB8AC3E}">
        <p14:creationId xmlns:p14="http://schemas.microsoft.com/office/powerpoint/2010/main" val="329126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err="1" smtClean="0"/>
              <a:t>Ασφαιρικοί</a:t>
            </a:r>
            <a:r>
              <a:rPr lang="el-GR" sz="3200" dirty="0" smtClean="0"/>
              <a:t> φακοί επαφής </a:t>
            </a:r>
            <a:endParaRPr lang="en-US" sz="3200" dirty="0"/>
          </a:p>
        </p:txBody>
      </p:sp>
      <p:sp>
        <p:nvSpPr>
          <p:cNvPr id="3" name="Content Placeholder 2"/>
          <p:cNvSpPr>
            <a:spLocks noGrp="1"/>
          </p:cNvSpPr>
          <p:nvPr>
            <p:ph idx="1"/>
          </p:nvPr>
        </p:nvSpPr>
        <p:spPr/>
        <p:txBody>
          <a:bodyPr>
            <a:normAutofit/>
          </a:bodyPr>
          <a:lstStyle/>
          <a:p>
            <a:r>
              <a:rPr lang="el-GR" sz="2800" dirty="0" smtClean="0"/>
              <a:t>Η διάμετρος του φακού είναι σημαντική στους </a:t>
            </a:r>
            <a:r>
              <a:rPr lang="el-GR" sz="2800" dirty="0" err="1" smtClean="0"/>
              <a:t>ασφαιρικούς</a:t>
            </a:r>
            <a:r>
              <a:rPr lang="el-GR" sz="2800" dirty="0" smtClean="0"/>
              <a:t> </a:t>
            </a:r>
            <a:r>
              <a:rPr lang="el-GR" sz="2800" dirty="0" smtClean="0"/>
              <a:t>σχεδιασμούς, </a:t>
            </a:r>
            <a:r>
              <a:rPr lang="el-GR" sz="2800" dirty="0" smtClean="0"/>
              <a:t>καθότι θα πρέπει να αλλάζει ώστε να διατηρείται το σωστό ακραίο διάκενο στο φακό</a:t>
            </a:r>
          </a:p>
          <a:p>
            <a:r>
              <a:rPr lang="el-GR" sz="2800" dirty="0" smtClean="0"/>
              <a:t>Μικρής διαμέτρου φακός δίνει μεγαλύτερο ακραίο ανασήκωμα</a:t>
            </a:r>
          </a:p>
          <a:p>
            <a:r>
              <a:rPr lang="el-GR" sz="2800" dirty="0" smtClean="0"/>
              <a:t>Μεγάλης διαμέτρου φακός δίνει μικρότερο ακραίο ανασήκωμα  </a:t>
            </a:r>
            <a:endParaRPr lang="en-US" sz="2800" dirty="0" smtClean="0"/>
          </a:p>
          <a:p>
            <a:endParaRPr lang="en-US" sz="2800" dirty="0"/>
          </a:p>
        </p:txBody>
      </p:sp>
    </p:spTree>
    <p:extLst>
      <p:ext uri="{BB962C8B-B14F-4D97-AF65-F5344CB8AC3E}">
        <p14:creationId xmlns:p14="http://schemas.microsoft.com/office/powerpoint/2010/main" val="2237895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Τορική</a:t>
            </a:r>
            <a:r>
              <a:rPr lang="el-GR" sz="3600" dirty="0" smtClean="0"/>
              <a:t> </a:t>
            </a:r>
            <a:r>
              <a:rPr lang="en-US" sz="3600" dirty="0" smtClean="0"/>
              <a:t>BOZR</a:t>
            </a:r>
            <a:endParaRPr lang="en-US" sz="3600" dirty="0"/>
          </a:p>
        </p:txBody>
      </p:sp>
      <p:sp>
        <p:nvSpPr>
          <p:cNvPr id="3" name="Content Placeholder 2"/>
          <p:cNvSpPr>
            <a:spLocks noGrp="1"/>
          </p:cNvSpPr>
          <p:nvPr>
            <p:ph idx="1"/>
          </p:nvPr>
        </p:nvSpPr>
        <p:spPr/>
        <p:txBody>
          <a:bodyPr>
            <a:normAutofit/>
          </a:bodyPr>
          <a:lstStyle/>
          <a:p>
            <a:r>
              <a:rPr lang="el-GR" sz="2600" dirty="0" err="1" smtClean="0"/>
              <a:t>Αεροδιαπερατοι</a:t>
            </a:r>
            <a:r>
              <a:rPr lang="el-GR" sz="2600" dirty="0" smtClean="0"/>
              <a:t> φακοί με </a:t>
            </a:r>
            <a:r>
              <a:rPr lang="el-GR" sz="2600" dirty="0" err="1" smtClean="0"/>
              <a:t>τορική</a:t>
            </a:r>
            <a:r>
              <a:rPr lang="el-GR" sz="2600" dirty="0" smtClean="0"/>
              <a:t> </a:t>
            </a:r>
            <a:r>
              <a:rPr lang="en-US" sz="2600" dirty="0" smtClean="0"/>
              <a:t>BOZR </a:t>
            </a:r>
            <a:r>
              <a:rPr lang="el-GR" sz="2600" dirty="0" smtClean="0"/>
              <a:t>πρέπει να χρησιμοποιούνται ελάχιστα στην εφαρμογή </a:t>
            </a:r>
            <a:r>
              <a:rPr lang="el-GR" sz="2600" dirty="0" err="1" smtClean="0"/>
              <a:t>κερατόκωνου</a:t>
            </a:r>
            <a:r>
              <a:rPr lang="el-GR" sz="2600" dirty="0" smtClean="0"/>
              <a:t> λόγω του υψηλού ακανόνιστου και ασύμμετρου αστιγματισμού</a:t>
            </a:r>
          </a:p>
          <a:p>
            <a:r>
              <a:rPr lang="el-GR" sz="2600" dirty="0" smtClean="0"/>
              <a:t>Ο </a:t>
            </a:r>
            <a:r>
              <a:rPr lang="el-GR" sz="2600" dirty="0" err="1" smtClean="0"/>
              <a:t>αεροδιαπερατός</a:t>
            </a:r>
            <a:r>
              <a:rPr lang="el-GR" sz="2600" dirty="0" smtClean="0"/>
              <a:t> φακός με </a:t>
            </a:r>
            <a:r>
              <a:rPr lang="el-GR" sz="2600" dirty="0" err="1" smtClean="0"/>
              <a:t>τορική</a:t>
            </a:r>
            <a:r>
              <a:rPr lang="el-GR" sz="2600" dirty="0" smtClean="0"/>
              <a:t> </a:t>
            </a:r>
            <a:r>
              <a:rPr lang="en-US" sz="2600" dirty="0" smtClean="0"/>
              <a:t>BOZR </a:t>
            </a:r>
            <a:r>
              <a:rPr lang="el-GR" sz="2600" dirty="0" smtClean="0"/>
              <a:t>δεν τοποθετείται καλά στον </a:t>
            </a:r>
            <a:r>
              <a:rPr lang="el-GR" sz="2600" dirty="0" err="1" smtClean="0"/>
              <a:t>κερατοκωνικό</a:t>
            </a:r>
            <a:r>
              <a:rPr lang="el-GR" sz="2600" dirty="0" smtClean="0"/>
              <a:t> κερατοειδή , εμφανίζει φτωχή ευθυγράμμιση και υπερβολική περιστροφή στο μάτι</a:t>
            </a:r>
          </a:p>
          <a:p>
            <a:r>
              <a:rPr lang="el-GR" sz="2600" dirty="0" smtClean="0"/>
              <a:t>Αυτό συμβαίνει γιατί τα μηχανήματα που χρησιμοποιούνται για να μετρήσουν την </a:t>
            </a:r>
            <a:r>
              <a:rPr lang="el-GR" sz="2600" dirty="0" err="1" smtClean="0"/>
              <a:t>τορική</a:t>
            </a:r>
            <a:r>
              <a:rPr lang="el-GR" sz="2600" dirty="0" smtClean="0"/>
              <a:t> </a:t>
            </a:r>
            <a:r>
              <a:rPr lang="en-US" sz="2600" dirty="0" smtClean="0"/>
              <a:t>BOZR </a:t>
            </a:r>
            <a:r>
              <a:rPr lang="el-GR" sz="2600" dirty="0" smtClean="0"/>
              <a:t>θεωρούν ότι έχουν προς μέτρηση κανονικό </a:t>
            </a:r>
            <a:r>
              <a:rPr lang="el-GR" sz="2600" dirty="0" err="1" smtClean="0"/>
              <a:t>κερατοειδικό</a:t>
            </a:r>
            <a:r>
              <a:rPr lang="el-GR" sz="2600" dirty="0" smtClean="0"/>
              <a:t> αστιγματισμό και αυτό δεν ισχύει στο </a:t>
            </a:r>
            <a:r>
              <a:rPr lang="el-GR" sz="2600" dirty="0" err="1" smtClean="0"/>
              <a:t>κερατόκωνο</a:t>
            </a:r>
            <a:endParaRPr lang="en-US" sz="2600" dirty="0"/>
          </a:p>
        </p:txBody>
      </p:sp>
    </p:spTree>
    <p:extLst>
      <p:ext uri="{BB962C8B-B14F-4D97-AF65-F5344CB8AC3E}">
        <p14:creationId xmlns:p14="http://schemas.microsoft.com/office/powerpoint/2010/main" val="2486768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Διτορικός</a:t>
            </a:r>
            <a:r>
              <a:rPr lang="el-GR" sz="3600" dirty="0" smtClean="0"/>
              <a:t> Φακός</a:t>
            </a:r>
            <a:endParaRPr lang="en-US" sz="3600" dirty="0"/>
          </a:p>
        </p:txBody>
      </p:sp>
      <p:pic>
        <p:nvPicPr>
          <p:cNvPr id="4" name="Content Placeholder 3" descr="D:\IACLE ALL MODULES\IACLE MODULE 8\color pics\8L1\144.jpg"/>
          <p:cNvPicPr>
            <a:picLocks noGrp="1" noChangeAspect="1" noChangeArrowheads="1"/>
          </p:cNvPicPr>
          <p:nvPr>
            <p:ph idx="1"/>
          </p:nvPr>
        </p:nvPicPr>
        <p:blipFill>
          <a:blip r:embed="rId2" cstate="print"/>
          <a:stretch>
            <a:fillRect/>
          </a:stretch>
        </p:blipFill>
        <p:spPr bwMode="auto">
          <a:xfrm>
            <a:off x="1619250" y="1826419"/>
            <a:ext cx="5905500" cy="3781425"/>
          </a:xfrm>
          <a:prstGeom prst="rect">
            <a:avLst/>
          </a:prstGeom>
          <a:noFill/>
          <a:ln w="9525">
            <a:noFill/>
            <a:miter lim="800000"/>
            <a:headEnd/>
            <a:tailEnd/>
          </a:ln>
        </p:spPr>
      </p:pic>
    </p:spTree>
    <p:extLst>
      <p:ext uri="{BB962C8B-B14F-4D97-AF65-F5344CB8AC3E}">
        <p14:creationId xmlns:p14="http://schemas.microsoft.com/office/powerpoint/2010/main" val="3520885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Τορικές</a:t>
            </a:r>
            <a:r>
              <a:rPr lang="el-GR" sz="3600" dirty="0" smtClean="0"/>
              <a:t> Περιφερικές Καμπύλες</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Φακοί επαφής με σφαιρική </a:t>
            </a:r>
            <a:r>
              <a:rPr lang="en-US" sz="2800" dirty="0" smtClean="0"/>
              <a:t>BOZR </a:t>
            </a:r>
            <a:r>
              <a:rPr lang="el-GR" sz="2800" dirty="0" smtClean="0"/>
              <a:t>και περιφερικές </a:t>
            </a:r>
            <a:r>
              <a:rPr lang="el-GR" sz="2800" dirty="0" err="1" smtClean="0"/>
              <a:t>τορικές</a:t>
            </a:r>
            <a:r>
              <a:rPr lang="el-GR" sz="2800" dirty="0" smtClean="0"/>
              <a:t> ζώνες μπορεί να χρησιμοποιηθούν για να επιτευχτεί</a:t>
            </a:r>
            <a:r>
              <a:rPr lang="en-US" sz="2800" dirty="0" smtClean="0"/>
              <a:t>:</a:t>
            </a:r>
            <a:endParaRPr lang="el-GR" sz="2800" dirty="0" smtClean="0"/>
          </a:p>
          <a:p>
            <a:r>
              <a:rPr lang="el-GR" sz="2800" dirty="0" smtClean="0"/>
              <a:t>Καλύτερη </a:t>
            </a:r>
            <a:r>
              <a:rPr lang="el-GR" sz="2800" dirty="0" smtClean="0"/>
              <a:t>επικέντρωση  </a:t>
            </a:r>
          </a:p>
          <a:p>
            <a:r>
              <a:rPr lang="el-GR" sz="2800" dirty="0" smtClean="0"/>
              <a:t>Μη ανασήκωμα της άκρης στο κατώτατο μέρος του  φακού</a:t>
            </a:r>
          </a:p>
          <a:p>
            <a:endParaRPr lang="en-US" sz="2800" dirty="0"/>
          </a:p>
        </p:txBody>
      </p:sp>
    </p:spTree>
    <p:extLst>
      <p:ext uri="{BB962C8B-B14F-4D97-AF65-F5344CB8AC3E}">
        <p14:creationId xmlns:p14="http://schemas.microsoft.com/office/powerpoint/2010/main" val="2981448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err="1" smtClean="0"/>
              <a:t>Τορικός</a:t>
            </a:r>
            <a:r>
              <a:rPr lang="el-GR" sz="3600" dirty="0" smtClean="0"/>
              <a:t> Περιφερικός Σχεδιασμός </a:t>
            </a:r>
            <a:endParaRPr lang="en-US" sz="3600" dirty="0"/>
          </a:p>
        </p:txBody>
      </p:sp>
      <p:pic>
        <p:nvPicPr>
          <p:cNvPr id="4" name="Content Placeholder 3" descr="D:\IACLE ALL MODULES\IACLE MODULE 8\color pics\8L1\143.jpg"/>
          <p:cNvPicPr>
            <a:picLocks noGrp="1" noChangeAspect="1" noChangeArrowheads="1"/>
          </p:cNvPicPr>
          <p:nvPr>
            <p:ph idx="1"/>
          </p:nvPr>
        </p:nvPicPr>
        <p:blipFill>
          <a:blip r:embed="rId2" cstate="print"/>
          <a:stretch>
            <a:fillRect/>
          </a:stretch>
        </p:blipFill>
        <p:spPr bwMode="auto">
          <a:xfrm>
            <a:off x="1619250" y="1335881"/>
            <a:ext cx="5905500" cy="4762500"/>
          </a:xfrm>
          <a:prstGeom prst="rect">
            <a:avLst/>
          </a:prstGeom>
          <a:noFill/>
          <a:ln w="9525">
            <a:noFill/>
            <a:miter lim="800000"/>
            <a:headEnd/>
            <a:tailEnd/>
          </a:ln>
        </p:spPr>
      </p:pic>
    </p:spTree>
    <p:extLst>
      <p:ext uri="{BB962C8B-B14F-4D97-AF65-F5344CB8AC3E}">
        <p14:creationId xmlns:p14="http://schemas.microsoft.com/office/powerpoint/2010/main" val="38999132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Συγκεκριμένα Τεταρτημόρια σχεδιασμοί  </a:t>
            </a:r>
            <a:endParaRPr lang="en-US" dirty="0"/>
          </a:p>
        </p:txBody>
      </p:sp>
      <p:sp>
        <p:nvSpPr>
          <p:cNvPr id="3" name="Content Placeholder 2"/>
          <p:cNvSpPr>
            <a:spLocks noGrp="1"/>
          </p:cNvSpPr>
          <p:nvPr>
            <p:ph idx="1"/>
          </p:nvPr>
        </p:nvSpPr>
        <p:spPr/>
        <p:txBody>
          <a:bodyPr>
            <a:normAutofit/>
          </a:bodyPr>
          <a:lstStyle/>
          <a:p>
            <a:r>
              <a:rPr lang="el-GR" sz="2800" dirty="0" smtClean="0"/>
              <a:t>Η πιο συνηθισμένη χρήση των τεταρτημορίων φακών είναι σε </a:t>
            </a:r>
            <a:r>
              <a:rPr lang="el-GR" sz="2800" dirty="0" err="1" smtClean="0"/>
              <a:t>κερατόκωνο</a:t>
            </a:r>
            <a:r>
              <a:rPr lang="el-GR" sz="2800" dirty="0" smtClean="0"/>
              <a:t> με μετατοπισμένο το κώνο προς τα </a:t>
            </a:r>
            <a:r>
              <a:rPr lang="el-GR" sz="2800" dirty="0" smtClean="0"/>
              <a:t>κάτω, </a:t>
            </a:r>
            <a:r>
              <a:rPr lang="el-GR" sz="2800" dirty="0" smtClean="0"/>
              <a:t>όπου το χαμηλό τεταρτημόριο  έχει μειωμένο ακραίο </a:t>
            </a:r>
            <a:r>
              <a:rPr lang="el-GR" sz="2800" dirty="0" smtClean="0"/>
              <a:t>ανασήκωμα, </a:t>
            </a:r>
            <a:r>
              <a:rPr lang="el-GR" sz="2800" dirty="0" smtClean="0"/>
              <a:t>ώστε να ελαχιστοποιήσει την απομάκρυνση του κάτω μέρους του φακού  από τον κερατοειδή</a:t>
            </a:r>
          </a:p>
          <a:p>
            <a:r>
              <a:rPr lang="el-GR" sz="2800" dirty="0" smtClean="0"/>
              <a:t>Οι σχεδιασμοί έχουν διαφορετικό ακραίο ανασήκωμα σε κάθε </a:t>
            </a:r>
            <a:r>
              <a:rPr lang="el-GR" sz="2800" dirty="0" smtClean="0"/>
              <a:t>τεταρτημόριο, </a:t>
            </a:r>
            <a:r>
              <a:rPr lang="el-GR" sz="2800" dirty="0" smtClean="0"/>
              <a:t>που είναι σημαντικό στο </a:t>
            </a:r>
            <a:r>
              <a:rPr lang="el-GR" sz="2800" dirty="0" err="1" smtClean="0"/>
              <a:t>κερατόκωνο</a:t>
            </a:r>
            <a:r>
              <a:rPr lang="el-GR" sz="2800" dirty="0" smtClean="0"/>
              <a:t> που έχει ασυμμετρία στο </a:t>
            </a:r>
            <a:r>
              <a:rPr lang="el-GR" sz="2800" dirty="0" err="1" smtClean="0"/>
              <a:t>κερατοειδικό</a:t>
            </a:r>
            <a:r>
              <a:rPr lang="el-GR" sz="2800" dirty="0" smtClean="0"/>
              <a:t>  περίγραμμα </a:t>
            </a:r>
            <a:endParaRPr lang="en-US" sz="2800" dirty="0"/>
          </a:p>
        </p:txBody>
      </p:sp>
    </p:spTree>
    <p:extLst>
      <p:ext uri="{BB962C8B-B14F-4D97-AF65-F5344CB8AC3E}">
        <p14:creationId xmlns:p14="http://schemas.microsoft.com/office/powerpoint/2010/main" val="3639408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Κερατόκωνος</a:t>
            </a:r>
            <a:r>
              <a:rPr lang="el-GR" dirty="0"/>
              <a:t> </a:t>
            </a:r>
            <a:endParaRPr lang="en-US" b="1" dirty="0"/>
          </a:p>
        </p:txBody>
      </p:sp>
      <p:sp>
        <p:nvSpPr>
          <p:cNvPr id="3" name="Content Placeholder 2"/>
          <p:cNvSpPr>
            <a:spLocks noGrp="1"/>
          </p:cNvSpPr>
          <p:nvPr>
            <p:ph idx="1"/>
          </p:nvPr>
        </p:nvSpPr>
        <p:spPr/>
        <p:txBody>
          <a:bodyPr>
            <a:normAutofit/>
          </a:bodyPr>
          <a:lstStyle/>
          <a:p>
            <a:pPr marL="0" indent="0">
              <a:buNone/>
            </a:pPr>
            <a:r>
              <a:rPr lang="el-GR" sz="2800" dirty="0" smtClean="0"/>
              <a:t>Διάφορα </a:t>
            </a:r>
            <a:r>
              <a:rPr lang="el-GR" sz="2800" dirty="0" smtClean="0"/>
              <a:t>συστήματα ταξινόμησης του </a:t>
            </a:r>
            <a:r>
              <a:rPr lang="el-GR" sz="2800" dirty="0" err="1" smtClean="0"/>
              <a:t>κερατόκωνου</a:t>
            </a:r>
            <a:r>
              <a:rPr lang="el-GR" sz="2800" dirty="0" smtClean="0"/>
              <a:t> έχουν προταθεί που στηρίζονται σε διαφορετικά κριτήρια όπως</a:t>
            </a:r>
            <a:r>
              <a:rPr lang="en-US" sz="2800" dirty="0" smtClean="0"/>
              <a:t>:</a:t>
            </a:r>
          </a:p>
          <a:p>
            <a:r>
              <a:rPr lang="el-GR" sz="2800" dirty="0" err="1" smtClean="0"/>
              <a:t>Κερατοειδική</a:t>
            </a:r>
            <a:r>
              <a:rPr lang="el-GR" sz="2800" dirty="0" smtClean="0"/>
              <a:t> μορφολογία </a:t>
            </a:r>
          </a:p>
          <a:p>
            <a:r>
              <a:rPr lang="el-GR" sz="2800" dirty="0" smtClean="0"/>
              <a:t>Κλινικά σημάδια</a:t>
            </a:r>
          </a:p>
          <a:p>
            <a:r>
              <a:rPr lang="el-GR" sz="2800" dirty="0" smtClean="0"/>
              <a:t>Τοπογραφικές παραμέτρους</a:t>
            </a:r>
          </a:p>
          <a:p>
            <a:r>
              <a:rPr lang="el-GR" sz="2800" dirty="0" err="1" smtClean="0"/>
              <a:t>Κερατοειδικες</a:t>
            </a:r>
            <a:r>
              <a:rPr lang="el-GR" sz="2800" dirty="0" smtClean="0"/>
              <a:t>  δομές αλλαγές </a:t>
            </a:r>
          </a:p>
          <a:p>
            <a:pPr>
              <a:buNone/>
            </a:pPr>
            <a:endParaRPr lang="el-GR" sz="2800" dirty="0" smtClean="0"/>
          </a:p>
          <a:p>
            <a:pPr marL="0" indent="0">
              <a:buNone/>
            </a:pPr>
            <a:r>
              <a:rPr lang="el-GR" sz="2800" dirty="0" smtClean="0"/>
              <a:t>Υπάρχει έλλειψη  διεθνώς αποδεκτών συστημάτων </a:t>
            </a:r>
            <a:r>
              <a:rPr lang="el-GR" sz="2800" dirty="0" err="1" smtClean="0"/>
              <a:t>σταδιοποίησης</a:t>
            </a:r>
            <a:r>
              <a:rPr lang="el-GR" sz="2800" dirty="0" smtClean="0"/>
              <a:t> της νόσου  </a:t>
            </a:r>
          </a:p>
          <a:p>
            <a:endParaRPr lang="el-GR" sz="2800" dirty="0" smtClean="0"/>
          </a:p>
        </p:txBody>
      </p:sp>
    </p:spTree>
    <p:extLst>
      <p:ext uri="{BB962C8B-B14F-4D97-AF65-F5344CB8AC3E}">
        <p14:creationId xmlns:p14="http://schemas.microsoft.com/office/powerpoint/2010/main" val="1314341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Σκληρικοί</a:t>
            </a:r>
            <a:r>
              <a:rPr lang="el-GR" dirty="0" smtClean="0"/>
              <a:t> Φακοί επαφής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4406989"/>
              </p:ext>
            </p:extLst>
          </p:nvPr>
        </p:nvGraphicFramePr>
        <p:xfrm>
          <a:off x="1530285" y="1268760"/>
          <a:ext cx="6071362" cy="1483360"/>
        </p:xfrm>
        <a:graphic>
          <a:graphicData uri="http://schemas.openxmlformats.org/drawingml/2006/table">
            <a:tbl>
              <a:tblPr firstRow="1" bandRow="1">
                <a:tableStyleId>{5C22544A-7EE6-4342-B048-85BDC9FD1C3A}</a:tableStyleId>
              </a:tblPr>
              <a:tblGrid>
                <a:gridCol w="3035681"/>
                <a:gridCol w="3035681"/>
              </a:tblGrid>
              <a:tr h="370840">
                <a:tc>
                  <a:txBody>
                    <a:bodyPr/>
                    <a:lstStyle/>
                    <a:p>
                      <a:r>
                        <a:rPr lang="el-GR" dirty="0" smtClean="0"/>
                        <a:t>Ταξινόμηση</a:t>
                      </a:r>
                      <a:r>
                        <a:rPr lang="el-GR" baseline="0" dirty="0" smtClean="0"/>
                        <a:t> φακών </a:t>
                      </a:r>
                      <a:endParaRPr lang="en-US" dirty="0"/>
                    </a:p>
                  </a:txBody>
                  <a:tcPr/>
                </a:tc>
                <a:tc>
                  <a:txBody>
                    <a:bodyPr/>
                    <a:lstStyle/>
                    <a:p>
                      <a:r>
                        <a:rPr lang="el-GR" dirty="0" smtClean="0"/>
                        <a:t>Διάμετρος (</a:t>
                      </a:r>
                      <a:r>
                        <a:rPr lang="en-US" dirty="0" smtClean="0"/>
                        <a:t>mm)</a:t>
                      </a:r>
                      <a:endParaRPr lang="en-US" dirty="0"/>
                    </a:p>
                  </a:txBody>
                  <a:tcPr/>
                </a:tc>
              </a:tr>
              <a:tr h="370840">
                <a:tc>
                  <a:txBody>
                    <a:bodyPr/>
                    <a:lstStyle/>
                    <a:p>
                      <a:r>
                        <a:rPr lang="el-GR" dirty="0" err="1" smtClean="0"/>
                        <a:t>Κερατοειδικοι</a:t>
                      </a:r>
                      <a:r>
                        <a:rPr lang="el-GR" dirty="0" smtClean="0"/>
                        <a:t>-</a:t>
                      </a:r>
                      <a:r>
                        <a:rPr lang="el-GR" dirty="0" err="1" smtClean="0"/>
                        <a:t>σκληρικοι</a:t>
                      </a:r>
                      <a:endParaRPr lang="en-US" dirty="0"/>
                    </a:p>
                  </a:txBody>
                  <a:tcPr/>
                </a:tc>
                <a:tc>
                  <a:txBody>
                    <a:bodyPr/>
                    <a:lstStyle/>
                    <a:p>
                      <a:r>
                        <a:rPr lang="el-GR" dirty="0" smtClean="0"/>
                        <a:t>12.1-15.0</a:t>
                      </a:r>
                      <a:endParaRPr lang="en-US" dirty="0"/>
                    </a:p>
                  </a:txBody>
                  <a:tcPr/>
                </a:tc>
              </a:tr>
              <a:tr h="370840">
                <a:tc>
                  <a:txBody>
                    <a:bodyPr/>
                    <a:lstStyle/>
                    <a:p>
                      <a:r>
                        <a:rPr lang="el-GR" dirty="0" smtClean="0"/>
                        <a:t>Μίνι –</a:t>
                      </a:r>
                      <a:r>
                        <a:rPr lang="el-GR" dirty="0" err="1" smtClean="0"/>
                        <a:t>σκληρικοί</a:t>
                      </a:r>
                      <a:r>
                        <a:rPr lang="el-GR" dirty="0" smtClean="0"/>
                        <a:t> </a:t>
                      </a:r>
                      <a:endParaRPr lang="en-US" dirty="0"/>
                    </a:p>
                  </a:txBody>
                  <a:tcPr/>
                </a:tc>
                <a:tc>
                  <a:txBody>
                    <a:bodyPr/>
                    <a:lstStyle/>
                    <a:p>
                      <a:r>
                        <a:rPr lang="el-GR" dirty="0" smtClean="0"/>
                        <a:t>15.1-18.0</a:t>
                      </a:r>
                      <a:endParaRPr lang="en-US" dirty="0"/>
                    </a:p>
                  </a:txBody>
                  <a:tcPr/>
                </a:tc>
              </a:tr>
              <a:tr h="370840">
                <a:tc>
                  <a:txBody>
                    <a:bodyPr/>
                    <a:lstStyle/>
                    <a:p>
                      <a:r>
                        <a:rPr lang="el-GR" dirty="0" err="1" smtClean="0"/>
                        <a:t>Σκληρικοί</a:t>
                      </a:r>
                      <a:r>
                        <a:rPr lang="el-GR" baseline="0" dirty="0" smtClean="0"/>
                        <a:t> </a:t>
                      </a:r>
                      <a:endParaRPr lang="en-US" dirty="0"/>
                    </a:p>
                  </a:txBody>
                  <a:tcPr/>
                </a:tc>
                <a:tc>
                  <a:txBody>
                    <a:bodyPr/>
                    <a:lstStyle/>
                    <a:p>
                      <a:r>
                        <a:rPr lang="el-GR" dirty="0" smtClean="0"/>
                        <a:t>&gt;18.0</a:t>
                      </a:r>
                      <a:endParaRPr lang="en-US" dirty="0"/>
                    </a:p>
                  </a:txBody>
                  <a:tcPr/>
                </a:tc>
              </a:tr>
            </a:tbl>
          </a:graphicData>
        </a:graphic>
      </p:graphicFrame>
      <p:pic>
        <p:nvPicPr>
          <p:cNvPr id="8" name="Picture 2" descr="http://www.innovativecontactssa.com/wp-content/uploads/2014/07/Scleral_lens.jpg"/>
          <p:cNvPicPr>
            <a:picLocks noChangeAspect="1" noChangeArrowheads="1"/>
          </p:cNvPicPr>
          <p:nvPr/>
        </p:nvPicPr>
        <p:blipFill>
          <a:blip r:embed="rId2" cstate="print"/>
          <a:srcRect/>
          <a:stretch>
            <a:fillRect/>
          </a:stretch>
        </p:blipFill>
        <p:spPr bwMode="auto">
          <a:xfrm>
            <a:off x="1530285" y="2971799"/>
            <a:ext cx="3540533" cy="2362200"/>
          </a:xfrm>
          <a:prstGeom prst="rect">
            <a:avLst/>
          </a:prstGeom>
          <a:noFill/>
        </p:spPr>
      </p:pic>
      <p:pic>
        <p:nvPicPr>
          <p:cNvPr id="9" name="Picture 6" descr="https://encrypted-tbn3.gstatic.com/images?q=tbn:ANd9GcTlusJDog1gKsCb3IZJqER6aAov0uZ4gY4eOcuD3DxUkyGzTejl"/>
          <p:cNvPicPr>
            <a:picLocks noChangeAspect="1" noChangeArrowheads="1"/>
          </p:cNvPicPr>
          <p:nvPr/>
        </p:nvPicPr>
        <p:blipFill>
          <a:blip r:embed="rId3" cstate="print"/>
          <a:srcRect/>
          <a:stretch>
            <a:fillRect/>
          </a:stretch>
        </p:blipFill>
        <p:spPr bwMode="auto">
          <a:xfrm>
            <a:off x="5334000" y="2971799"/>
            <a:ext cx="2286000" cy="3792383"/>
          </a:xfrm>
          <a:prstGeom prst="rect">
            <a:avLst/>
          </a:prstGeom>
          <a:noFill/>
        </p:spPr>
      </p:pic>
    </p:spTree>
    <p:extLst>
      <p:ext uri="{BB962C8B-B14F-4D97-AF65-F5344CB8AC3E}">
        <p14:creationId xmlns:p14="http://schemas.microsoft.com/office/powerpoint/2010/main" val="757715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Σκληρικοί</a:t>
            </a:r>
            <a:r>
              <a:rPr lang="el-GR" dirty="0" smtClean="0"/>
              <a:t> φακοί επαφής  </a:t>
            </a:r>
            <a:endParaRPr lang="en-US" dirty="0"/>
          </a:p>
        </p:txBody>
      </p:sp>
      <p:sp>
        <p:nvSpPr>
          <p:cNvPr id="3" name="Content Placeholder 2"/>
          <p:cNvSpPr>
            <a:spLocks noGrp="1"/>
          </p:cNvSpPr>
          <p:nvPr>
            <p:ph idx="1"/>
          </p:nvPr>
        </p:nvSpPr>
        <p:spPr/>
        <p:txBody>
          <a:bodyPr>
            <a:normAutofit/>
          </a:bodyPr>
          <a:lstStyle/>
          <a:p>
            <a:r>
              <a:rPr lang="el-GR" sz="2800" dirty="0" smtClean="0"/>
              <a:t>Προσφέρουν </a:t>
            </a:r>
            <a:r>
              <a:rPr lang="el-GR" sz="2800" dirty="0" smtClean="0"/>
              <a:t>αυξημένη </a:t>
            </a:r>
            <a:r>
              <a:rPr lang="el-GR" sz="2800" dirty="0" smtClean="0"/>
              <a:t>άνεση και σταθερότητα.</a:t>
            </a:r>
          </a:p>
          <a:p>
            <a:r>
              <a:rPr lang="el-GR" sz="2800" dirty="0" smtClean="0"/>
              <a:t>Ο </a:t>
            </a:r>
            <a:r>
              <a:rPr lang="el-GR" sz="2800" dirty="0" err="1" smtClean="0"/>
              <a:t>σκληρικός</a:t>
            </a:r>
            <a:r>
              <a:rPr lang="el-GR" sz="2800" dirty="0" smtClean="0"/>
              <a:t> φακός πρέπει να έχει διάκενο με τη κορυφή του κερατοειδή αφού ηρεμήσει ο </a:t>
            </a:r>
            <a:r>
              <a:rPr lang="el-GR" sz="2800" dirty="0" smtClean="0"/>
              <a:t>φακός. </a:t>
            </a:r>
            <a:r>
              <a:rPr lang="el-GR" sz="2800" dirty="0" smtClean="0"/>
              <a:t>Και διάκενο στο </a:t>
            </a:r>
            <a:r>
              <a:rPr lang="el-GR" sz="2800" dirty="0" err="1" smtClean="0"/>
              <a:t>σκληροκερατοειδές</a:t>
            </a:r>
            <a:r>
              <a:rPr lang="el-GR" sz="2800" dirty="0" smtClean="0"/>
              <a:t> όριο και να ακουμπάει στο </a:t>
            </a:r>
            <a:r>
              <a:rPr lang="el-GR" sz="2800" dirty="0" smtClean="0"/>
              <a:t>σκληρό. </a:t>
            </a:r>
            <a:r>
              <a:rPr lang="el-GR" sz="2800" dirty="0" smtClean="0"/>
              <a:t>Γύρω στα 200 </a:t>
            </a:r>
            <a:r>
              <a:rPr lang="en-US" sz="2800" dirty="0" smtClean="0"/>
              <a:t>microns, </a:t>
            </a:r>
            <a:r>
              <a:rPr lang="el-GR" sz="2800" dirty="0" smtClean="0"/>
              <a:t>κρίνεται ικανοποιητικό  το διάκενο στο κέντρο </a:t>
            </a:r>
            <a:endParaRPr lang="en-US" sz="2800" dirty="0"/>
          </a:p>
        </p:txBody>
      </p:sp>
    </p:spTree>
    <p:extLst>
      <p:ext uri="{BB962C8B-B14F-4D97-AF65-F5344CB8AC3E}">
        <p14:creationId xmlns:p14="http://schemas.microsoft.com/office/powerpoint/2010/main" val="35702774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Piggyback </a:t>
            </a:r>
            <a:r>
              <a:rPr lang="el-GR" dirty="0" smtClean="0"/>
              <a:t>φακοί επαφής </a:t>
            </a:r>
            <a:endParaRPr lang="en-US" dirty="0"/>
          </a:p>
        </p:txBody>
      </p:sp>
      <p:sp>
        <p:nvSpPr>
          <p:cNvPr id="3" name="Content Placeholder 2"/>
          <p:cNvSpPr>
            <a:spLocks noGrp="1"/>
          </p:cNvSpPr>
          <p:nvPr>
            <p:ph idx="1"/>
          </p:nvPr>
        </p:nvSpPr>
        <p:spPr/>
        <p:txBody>
          <a:bodyPr>
            <a:normAutofit/>
          </a:bodyPr>
          <a:lstStyle/>
          <a:p>
            <a:r>
              <a:rPr lang="el-GR" sz="2800" dirty="0" smtClean="0"/>
              <a:t>Συνήθως είναι ένας συχνής αντικατάστασης </a:t>
            </a:r>
            <a:r>
              <a:rPr lang="el-GR" sz="2800" dirty="0" smtClean="0"/>
              <a:t>σιλικόνης </a:t>
            </a:r>
            <a:r>
              <a:rPr lang="el-GR" sz="2800" dirty="0" err="1" smtClean="0"/>
              <a:t>υδρογέλης</a:t>
            </a:r>
            <a:r>
              <a:rPr lang="el-GR" sz="2800" dirty="0" smtClean="0"/>
              <a:t> φακός </a:t>
            </a:r>
            <a:r>
              <a:rPr lang="el-GR" sz="2800" dirty="0" smtClean="0"/>
              <a:t>που εφαρμόζεται κάτω από τον </a:t>
            </a:r>
            <a:r>
              <a:rPr lang="el-GR" sz="2800" dirty="0" err="1" smtClean="0"/>
              <a:t>αεροδιαπέρατο</a:t>
            </a:r>
            <a:r>
              <a:rPr lang="el-GR" sz="2800" dirty="0" smtClean="0"/>
              <a:t> φακό</a:t>
            </a:r>
          </a:p>
          <a:p>
            <a:r>
              <a:rPr lang="el-GR" sz="2800" dirty="0" smtClean="0"/>
              <a:t>Αλλάζοντας ένα ασθενή σε ένα σύστημα </a:t>
            </a:r>
            <a:r>
              <a:rPr lang="en-US" sz="2800" dirty="0" smtClean="0"/>
              <a:t>piggyback, </a:t>
            </a:r>
            <a:r>
              <a:rPr lang="el-GR" sz="2800" dirty="0" smtClean="0"/>
              <a:t>όταν προηγουμένως φορούσε </a:t>
            </a:r>
            <a:r>
              <a:rPr lang="el-GR" sz="2800" dirty="0" err="1" smtClean="0"/>
              <a:t>αεροδιαπέρατο</a:t>
            </a:r>
            <a:r>
              <a:rPr lang="el-GR" sz="2800" dirty="0" smtClean="0"/>
              <a:t> σκληρό, ίσως θα πρέπει η </a:t>
            </a:r>
            <a:r>
              <a:rPr lang="en-US" sz="2800" dirty="0" smtClean="0"/>
              <a:t>BOZR </a:t>
            </a:r>
            <a:r>
              <a:rPr lang="el-GR" sz="2800" dirty="0" smtClean="0"/>
              <a:t>του φακού να γίνει πιο επίπεδη για να γίνει πιο ιδανική η εφαρμογή </a:t>
            </a:r>
            <a:endParaRPr lang="en-US" sz="2800" dirty="0"/>
          </a:p>
        </p:txBody>
      </p:sp>
    </p:spTree>
    <p:extLst>
      <p:ext uri="{BB962C8B-B14F-4D97-AF65-F5344CB8AC3E}">
        <p14:creationId xmlns:p14="http://schemas.microsoft.com/office/powerpoint/2010/main" val="36804753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Piggyback </a:t>
            </a:r>
            <a:r>
              <a:rPr lang="el-GR" sz="3600" dirty="0" smtClean="0"/>
              <a:t>φακοί επαφής </a:t>
            </a:r>
            <a:endParaRPr lang="en-US" sz="3600" dirty="0"/>
          </a:p>
        </p:txBody>
      </p:sp>
      <p:pic>
        <p:nvPicPr>
          <p:cNvPr id="4" name="Content Placeholder 3" descr="D:\IACLE ALL MODULES\IACLE MODULE 8\color pics\8L1\149.jpg"/>
          <p:cNvPicPr>
            <a:picLocks noGrp="1" noChangeAspect="1" noChangeArrowheads="1"/>
          </p:cNvPicPr>
          <p:nvPr>
            <p:ph idx="1"/>
          </p:nvPr>
        </p:nvPicPr>
        <p:blipFill>
          <a:blip r:embed="rId2" cstate="print"/>
          <a:stretch>
            <a:fillRect/>
          </a:stretch>
        </p:blipFill>
        <p:spPr bwMode="auto">
          <a:xfrm>
            <a:off x="1619250" y="1831181"/>
            <a:ext cx="5905500" cy="3771900"/>
          </a:xfrm>
          <a:prstGeom prst="rect">
            <a:avLst/>
          </a:prstGeom>
          <a:noFill/>
          <a:ln w="9525">
            <a:noFill/>
            <a:miter lim="800000"/>
            <a:headEnd/>
            <a:tailEnd/>
          </a:ln>
        </p:spPr>
      </p:pic>
    </p:spTree>
    <p:extLst>
      <p:ext uri="{BB962C8B-B14F-4D97-AF65-F5344CB8AC3E}">
        <p14:creationId xmlns:p14="http://schemas.microsoft.com/office/powerpoint/2010/main" val="40198279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Piggyback </a:t>
            </a:r>
            <a:r>
              <a:rPr lang="el-GR" sz="3600" dirty="0" smtClean="0"/>
              <a:t>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Η τοποθέτηση του μαλακού φακού επαφής κάτω από τον </a:t>
            </a:r>
            <a:r>
              <a:rPr lang="el-GR" sz="2800" dirty="0" err="1" smtClean="0"/>
              <a:t>αεροδιαπέρατο</a:t>
            </a:r>
            <a:r>
              <a:rPr lang="el-GR" sz="2800" dirty="0" smtClean="0"/>
              <a:t> συμβάλει στην προστασία του κερατοειδή από την υπερβολική τριβή του  φακού, και βελτιώνει την άνεση του φακού</a:t>
            </a:r>
          </a:p>
          <a:p>
            <a:r>
              <a:rPr lang="el-GR" sz="2800" dirty="0" smtClean="0"/>
              <a:t>Εάν υπάρχει υπολειπόμενος αστιγματισμός μπορεί να χρησιμοποιηθεί μαλακός </a:t>
            </a:r>
            <a:r>
              <a:rPr lang="el-GR" sz="2800" dirty="0" err="1" smtClean="0"/>
              <a:t>τορικός</a:t>
            </a:r>
            <a:r>
              <a:rPr lang="el-GR" sz="2800" dirty="0" smtClean="0"/>
              <a:t> φακός </a:t>
            </a:r>
          </a:p>
          <a:p>
            <a:r>
              <a:rPr lang="el-GR" sz="2800" dirty="0" smtClean="0"/>
              <a:t>Χρησιμοποιώντας  μαλακό φακό με υψηλή θετική δύναμη σε σύστημα </a:t>
            </a:r>
            <a:r>
              <a:rPr lang="en-US" sz="2800" dirty="0" smtClean="0"/>
              <a:t>piggyback </a:t>
            </a:r>
            <a:r>
              <a:rPr lang="el-GR" sz="2800" dirty="0" smtClean="0"/>
              <a:t>βελτιώνεται η επικέντρωση του φακού σε </a:t>
            </a:r>
            <a:r>
              <a:rPr lang="el-GR" sz="2800" dirty="0" err="1" smtClean="0"/>
              <a:t>κερατοκωνικό</a:t>
            </a:r>
            <a:r>
              <a:rPr lang="el-GR" sz="2800" dirty="0" smtClean="0"/>
              <a:t> κερατοειδή με σαφώς κατώτερο κώνο </a:t>
            </a:r>
            <a:r>
              <a:rPr lang="en-US" sz="2800" dirty="0" smtClean="0"/>
              <a:t>(sagging cone) </a:t>
            </a:r>
            <a:endParaRPr lang="en-US" sz="2800" dirty="0"/>
          </a:p>
        </p:txBody>
      </p:sp>
    </p:spTree>
    <p:extLst>
      <p:ext uri="{BB962C8B-B14F-4D97-AF65-F5344CB8AC3E}">
        <p14:creationId xmlns:p14="http://schemas.microsoft.com/office/powerpoint/2010/main" val="18758899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Piggyback </a:t>
            </a:r>
            <a:r>
              <a:rPr lang="el-GR" sz="3600" dirty="0" smtClean="0"/>
              <a:t>φακοί επαφής </a:t>
            </a:r>
            <a:endParaRPr lang="en-US" sz="3600" dirty="0"/>
          </a:p>
        </p:txBody>
      </p:sp>
      <p:sp>
        <p:nvSpPr>
          <p:cNvPr id="3" name="Content Placeholder 2"/>
          <p:cNvSpPr>
            <a:spLocks noGrp="1"/>
          </p:cNvSpPr>
          <p:nvPr>
            <p:ph idx="1"/>
          </p:nvPr>
        </p:nvSpPr>
        <p:spPr/>
        <p:txBody>
          <a:bodyPr>
            <a:normAutofit/>
          </a:bodyPr>
          <a:lstStyle/>
          <a:p>
            <a:r>
              <a:rPr lang="el-GR" sz="2800" dirty="0" smtClean="0"/>
              <a:t>Υπάρχει ανησυχία εάν η  </a:t>
            </a:r>
            <a:r>
              <a:rPr lang="el-GR" sz="2800" dirty="0" err="1" smtClean="0"/>
              <a:t>μεταβιβαστικότητα</a:t>
            </a:r>
            <a:r>
              <a:rPr lang="el-GR" sz="2800" dirty="0" smtClean="0"/>
              <a:t> οξυγόνου  (</a:t>
            </a:r>
            <a:r>
              <a:rPr lang="en-US" sz="2800" dirty="0" err="1" smtClean="0"/>
              <a:t>Dk</a:t>
            </a:r>
            <a:r>
              <a:rPr lang="en-US" sz="2800" dirty="0" smtClean="0"/>
              <a:t>/t) </a:t>
            </a:r>
            <a:r>
              <a:rPr lang="el-GR" sz="2800" dirty="0" smtClean="0"/>
              <a:t> μέσα από ένα σύστημα </a:t>
            </a:r>
            <a:r>
              <a:rPr lang="en-US" sz="2800" dirty="0" smtClean="0"/>
              <a:t>piggyback </a:t>
            </a:r>
            <a:r>
              <a:rPr lang="el-GR" sz="2800" dirty="0" smtClean="0"/>
              <a:t>φακών επαφής μπορεί να φτάσει το επίπεδο για να αποφευχθεί </a:t>
            </a:r>
            <a:r>
              <a:rPr lang="el-GR" sz="2800" dirty="0" err="1" smtClean="0"/>
              <a:t>υποξικό</a:t>
            </a:r>
            <a:r>
              <a:rPr lang="el-GR" sz="2800" dirty="0" smtClean="0"/>
              <a:t> στρες του κερατοειδή με τη καθημερινή χρήση </a:t>
            </a:r>
            <a:endParaRPr lang="en-US" sz="2800" dirty="0"/>
          </a:p>
        </p:txBody>
      </p:sp>
    </p:spTree>
    <p:extLst>
      <p:ext uri="{BB962C8B-B14F-4D97-AF65-F5344CB8AC3E}">
        <p14:creationId xmlns:p14="http://schemas.microsoft.com/office/powerpoint/2010/main" val="38432847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Υβριδικοί φακοί επαφής </a:t>
            </a:r>
            <a:endParaRPr lang="en-US" sz="3600" dirty="0"/>
          </a:p>
        </p:txBody>
      </p:sp>
      <p:pic>
        <p:nvPicPr>
          <p:cNvPr id="12" name="Picture 2" descr="D:\My Documents\My Pictures\hybrid lens.jpg"/>
          <p:cNvPicPr>
            <a:picLocks noChangeAspect="1" noChangeArrowheads="1"/>
          </p:cNvPicPr>
          <p:nvPr/>
        </p:nvPicPr>
        <p:blipFill>
          <a:blip r:embed="rId2" cstate="print"/>
          <a:srcRect/>
          <a:stretch>
            <a:fillRect/>
          </a:stretch>
        </p:blipFill>
        <p:spPr bwMode="auto">
          <a:xfrm>
            <a:off x="1295400" y="2552900"/>
            <a:ext cx="6553200" cy="2057400"/>
          </a:xfrm>
          <a:prstGeom prst="rect">
            <a:avLst/>
          </a:prstGeom>
          <a:noFill/>
        </p:spPr>
      </p:pic>
      <p:sp>
        <p:nvSpPr>
          <p:cNvPr id="13" name="TextBox 12"/>
          <p:cNvSpPr txBox="1"/>
          <p:nvPr/>
        </p:nvSpPr>
        <p:spPr>
          <a:xfrm>
            <a:off x="724880" y="4763709"/>
            <a:ext cx="7694240" cy="461665"/>
          </a:xfrm>
          <a:prstGeom prst="rect">
            <a:avLst/>
          </a:prstGeom>
          <a:noFill/>
        </p:spPr>
        <p:txBody>
          <a:bodyPr wrap="square" rtlCol="0">
            <a:spAutoFit/>
          </a:bodyPr>
          <a:lstStyle/>
          <a:p>
            <a:pPr algn="ctr" fontAlgn="auto">
              <a:spcBef>
                <a:spcPts val="0"/>
              </a:spcBef>
              <a:spcAft>
                <a:spcPts val="0"/>
              </a:spcAft>
            </a:pPr>
            <a:r>
              <a:rPr lang="el-GR" sz="2400" dirty="0" smtClean="0">
                <a:solidFill>
                  <a:prstClr val="black"/>
                </a:solidFill>
                <a:latin typeface="Calibri"/>
              </a:rPr>
              <a:t>Οπτική απόδοση </a:t>
            </a:r>
            <a:r>
              <a:rPr lang="el-GR" sz="2400" dirty="0" smtClean="0">
                <a:solidFill>
                  <a:prstClr val="black"/>
                </a:solidFill>
                <a:latin typeface="Calibri"/>
              </a:rPr>
              <a:t>+ ‘</a:t>
            </a:r>
            <a:r>
              <a:rPr lang="el-GR" sz="2400" dirty="0" smtClean="0">
                <a:solidFill>
                  <a:prstClr val="black"/>
                </a:solidFill>
                <a:latin typeface="Calibri"/>
              </a:rPr>
              <a:t>Άνεση, σταθερότητα </a:t>
            </a:r>
            <a:r>
              <a:rPr lang="el-GR" sz="2400" dirty="0" smtClean="0">
                <a:solidFill>
                  <a:prstClr val="black"/>
                </a:solidFill>
                <a:latin typeface="Calibri"/>
              </a:rPr>
              <a:t> </a:t>
            </a:r>
            <a:r>
              <a:rPr lang="el-GR" sz="2400" dirty="0" smtClean="0">
                <a:solidFill>
                  <a:prstClr val="black"/>
                </a:solidFill>
                <a:latin typeface="Calibri"/>
              </a:rPr>
              <a:t>= </a:t>
            </a:r>
            <a:r>
              <a:rPr lang="el-GR" sz="2400" dirty="0" smtClean="0">
                <a:solidFill>
                  <a:prstClr val="black"/>
                </a:solidFill>
                <a:latin typeface="Calibri"/>
              </a:rPr>
              <a:t> Όραση + </a:t>
            </a:r>
            <a:r>
              <a:rPr lang="el-GR" sz="2400" dirty="0" smtClean="0">
                <a:solidFill>
                  <a:prstClr val="black"/>
                </a:solidFill>
                <a:latin typeface="Calibri"/>
              </a:rPr>
              <a:t>άνεση   </a:t>
            </a:r>
            <a:endParaRPr lang="en-US" sz="2400" dirty="0">
              <a:solidFill>
                <a:prstClr val="black"/>
              </a:solidFill>
              <a:latin typeface="Calibri"/>
            </a:endParaRPr>
          </a:p>
        </p:txBody>
      </p:sp>
      <p:sp>
        <p:nvSpPr>
          <p:cNvPr id="14" name="TextBox 13"/>
          <p:cNvSpPr txBox="1"/>
          <p:nvPr/>
        </p:nvSpPr>
        <p:spPr>
          <a:xfrm>
            <a:off x="611560" y="1447800"/>
            <a:ext cx="7920880" cy="1107996"/>
          </a:xfrm>
          <a:prstGeom prst="rect">
            <a:avLst/>
          </a:prstGeom>
          <a:noFill/>
        </p:spPr>
        <p:txBody>
          <a:bodyPr wrap="square" rtlCol="0">
            <a:spAutoFit/>
          </a:bodyPr>
          <a:lstStyle/>
          <a:p>
            <a:pPr fontAlgn="auto">
              <a:spcBef>
                <a:spcPts val="0"/>
              </a:spcBef>
              <a:spcAft>
                <a:spcPts val="0"/>
              </a:spcAft>
            </a:pPr>
            <a:r>
              <a:rPr lang="el-GR" sz="2400" dirty="0" smtClean="0">
                <a:solidFill>
                  <a:prstClr val="black"/>
                </a:solidFill>
                <a:latin typeface="Calibri"/>
              </a:rPr>
              <a:t>Οι υβριδικοί φακοί συνδυάζουν τα κύρια πλεονεκτήματα των </a:t>
            </a:r>
            <a:r>
              <a:rPr lang="en-US" sz="2400" dirty="0" smtClean="0">
                <a:solidFill>
                  <a:prstClr val="black"/>
                </a:solidFill>
                <a:latin typeface="Calibri"/>
              </a:rPr>
              <a:t>RGP </a:t>
            </a:r>
            <a:r>
              <a:rPr lang="el-GR" sz="2400" dirty="0" smtClean="0">
                <a:solidFill>
                  <a:prstClr val="black"/>
                </a:solidFill>
                <a:latin typeface="Calibri"/>
              </a:rPr>
              <a:t>και των </a:t>
            </a:r>
            <a:r>
              <a:rPr lang="el-GR" sz="2400" dirty="0" smtClean="0">
                <a:solidFill>
                  <a:prstClr val="black"/>
                </a:solidFill>
                <a:latin typeface="Calibri"/>
              </a:rPr>
              <a:t>μαλακών </a:t>
            </a:r>
            <a:r>
              <a:rPr lang="el-GR" sz="2400" dirty="0" smtClean="0">
                <a:solidFill>
                  <a:prstClr val="black"/>
                </a:solidFill>
                <a:latin typeface="Calibri"/>
              </a:rPr>
              <a:t>φακών επαφής </a:t>
            </a: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6536881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Υβριδικοί φακοί επαφής </a:t>
            </a:r>
            <a:endParaRPr lang="en-US" sz="3600" dirty="0"/>
          </a:p>
        </p:txBody>
      </p:sp>
      <p:sp>
        <p:nvSpPr>
          <p:cNvPr id="3" name="Content Placeholder 2"/>
          <p:cNvSpPr>
            <a:spLocks noGrp="1"/>
          </p:cNvSpPr>
          <p:nvPr>
            <p:ph idx="1"/>
          </p:nvPr>
        </p:nvSpPr>
        <p:spPr>
          <a:xfrm>
            <a:off x="457200" y="1196752"/>
            <a:ext cx="5050904" cy="5040560"/>
          </a:xfrm>
        </p:spPr>
        <p:txBody>
          <a:bodyPr>
            <a:normAutofit/>
          </a:bodyPr>
          <a:lstStyle/>
          <a:p>
            <a:r>
              <a:rPr lang="el-GR" sz="2800" dirty="0" smtClean="0"/>
              <a:t>Αποτελούνται από κεντρική ζώνη σκληρού φακού που περιμετρικά συνδέεται με μια περιφερική ζώνη μαλακής φούστας </a:t>
            </a:r>
            <a:endParaRPr lang="en-US" sz="2800" dirty="0"/>
          </a:p>
        </p:txBody>
      </p:sp>
      <p:pic>
        <p:nvPicPr>
          <p:cNvPr id="2050" name="Picture 2" descr="D:\My Documents\My Pictures\images36.jpg"/>
          <p:cNvPicPr>
            <a:picLocks noGrp="1" noChangeAspect="1" noChangeArrowheads="1"/>
          </p:cNvPicPr>
          <p:nvPr>
            <p:ph sz="half" idx="4294967295"/>
          </p:nvPr>
        </p:nvPicPr>
        <p:blipFill>
          <a:blip r:embed="rId2" cstate="print"/>
          <a:srcRect/>
          <a:stretch>
            <a:fillRect/>
          </a:stretch>
        </p:blipFill>
        <p:spPr bwMode="auto">
          <a:xfrm>
            <a:off x="5652120" y="1412776"/>
            <a:ext cx="3124200" cy="2590800"/>
          </a:xfrm>
          <a:prstGeom prst="rect">
            <a:avLst/>
          </a:prstGeom>
          <a:noFill/>
        </p:spPr>
      </p:pic>
    </p:spTree>
    <p:extLst>
      <p:ext uri="{BB962C8B-B14F-4D97-AF65-F5344CB8AC3E}">
        <p14:creationId xmlns:p14="http://schemas.microsoft.com/office/powerpoint/2010/main" val="26834015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3600" dirty="0" smtClean="0"/>
              <a:t>Υβριδικοί φακοί επαφής </a:t>
            </a:r>
            <a:endParaRPr lang="en-US" sz="3600" dirty="0"/>
          </a:p>
        </p:txBody>
      </p:sp>
      <p:sp>
        <p:nvSpPr>
          <p:cNvPr id="8" name="Content Placeholder 7"/>
          <p:cNvSpPr>
            <a:spLocks noGrp="1"/>
          </p:cNvSpPr>
          <p:nvPr>
            <p:ph idx="1"/>
          </p:nvPr>
        </p:nvSpPr>
        <p:spPr/>
        <p:txBody>
          <a:bodyPr>
            <a:noAutofit/>
          </a:bodyPr>
          <a:lstStyle/>
          <a:p>
            <a:pPr>
              <a:buNone/>
            </a:pPr>
            <a:r>
              <a:rPr lang="el-GR" sz="2800" b="1" dirty="0" smtClean="0"/>
              <a:t>197</a:t>
            </a:r>
            <a:r>
              <a:rPr lang="en-US" sz="2800" b="1" dirty="0" smtClean="0"/>
              <a:t>7</a:t>
            </a:r>
            <a:r>
              <a:rPr lang="en-US" sz="2800" dirty="0" smtClean="0"/>
              <a:t>:</a:t>
            </a:r>
            <a:r>
              <a:rPr lang="el-GR" sz="2800" dirty="0" smtClean="0"/>
              <a:t> </a:t>
            </a:r>
            <a:r>
              <a:rPr lang="el-GR" sz="2800" dirty="0" smtClean="0"/>
              <a:t>Ο πρώτος υβριδικός φακός </a:t>
            </a:r>
            <a:r>
              <a:rPr lang="en-US" sz="2800" dirty="0" smtClean="0"/>
              <a:t>Saturn II (Precision </a:t>
            </a:r>
            <a:r>
              <a:rPr lang="en-US" sz="2800" dirty="0" err="1" smtClean="0"/>
              <a:t>Cosmet</a:t>
            </a:r>
            <a:r>
              <a:rPr lang="en-US" sz="2800" dirty="0" smtClean="0"/>
              <a:t>) (FDA 1984)</a:t>
            </a:r>
            <a:r>
              <a:rPr lang="el-GR" sz="2800" dirty="0" smtClean="0"/>
              <a:t>. Υπήρχαν πολλοί περιορισμοί. </a:t>
            </a:r>
            <a:endParaRPr lang="en-US" sz="2800" dirty="0" smtClean="0"/>
          </a:p>
          <a:p>
            <a:pPr>
              <a:buNone/>
            </a:pPr>
            <a:r>
              <a:rPr lang="en-US" sz="2800" b="1" dirty="0" smtClean="0"/>
              <a:t>1986</a:t>
            </a:r>
            <a:r>
              <a:rPr lang="en-US" sz="2800" dirty="0" smtClean="0"/>
              <a:t>: </a:t>
            </a:r>
            <a:r>
              <a:rPr lang="el-GR" sz="2800" dirty="0" smtClean="0"/>
              <a:t>Ο </a:t>
            </a:r>
            <a:r>
              <a:rPr lang="el-GR" sz="2800" dirty="0" smtClean="0"/>
              <a:t>φακός  τροποποιήθηκε και λανσαρίστηκε ως  </a:t>
            </a:r>
            <a:r>
              <a:rPr lang="en-US" sz="2800" dirty="0" smtClean="0"/>
              <a:t>Soft Perm (Sola/Barnes –Hind Incorporated) </a:t>
            </a:r>
          </a:p>
          <a:p>
            <a:pPr>
              <a:buNone/>
            </a:pPr>
            <a:r>
              <a:rPr lang="en-US" sz="2800" b="1" dirty="0" smtClean="0"/>
              <a:t>1989</a:t>
            </a:r>
            <a:r>
              <a:rPr lang="en-US" sz="2800" dirty="0" smtClean="0"/>
              <a:t>: </a:t>
            </a:r>
            <a:r>
              <a:rPr lang="el-GR" sz="2800" dirty="0" smtClean="0"/>
              <a:t>Ένας τρίτος επανασχεδιασμός του </a:t>
            </a:r>
            <a:r>
              <a:rPr lang="en-US" sz="2800" dirty="0" err="1" smtClean="0"/>
              <a:t>SoftPerm</a:t>
            </a:r>
            <a:r>
              <a:rPr lang="el-GR" sz="2800" dirty="0" smtClean="0"/>
              <a:t> από </a:t>
            </a:r>
            <a:r>
              <a:rPr lang="en-US" sz="2800" dirty="0" smtClean="0"/>
              <a:t> Sola Barnes-Hind </a:t>
            </a:r>
            <a:r>
              <a:rPr lang="el-GR" sz="2800" dirty="0" smtClean="0"/>
              <a:t> . Και αυτός ο σχεδιασμός υπέφερε από χαμηλή διαπερατότητα οξυγόνου και οι εφαρμοστές ήταν διστακτικοί να το χρησιμοποιήσουν ως φακό πρώτης επιλογής λόγω του φόβου επιπλοκών</a:t>
            </a:r>
          </a:p>
          <a:p>
            <a:pPr>
              <a:buNone/>
            </a:pPr>
            <a:r>
              <a:rPr lang="en-US" sz="2800" b="1" dirty="0" smtClean="0"/>
              <a:t>2010</a:t>
            </a:r>
            <a:r>
              <a:rPr lang="en-US" sz="2800" dirty="0" smtClean="0"/>
              <a:t>:</a:t>
            </a:r>
            <a:r>
              <a:rPr lang="el-GR" sz="2800" dirty="0" smtClean="0"/>
              <a:t> </a:t>
            </a:r>
            <a:r>
              <a:rPr lang="en-US" sz="2800" dirty="0" smtClean="0"/>
              <a:t>O </a:t>
            </a:r>
            <a:r>
              <a:rPr lang="en-US" sz="2800" dirty="0" err="1" smtClean="0"/>
              <a:t>SoftPerm</a:t>
            </a:r>
            <a:r>
              <a:rPr lang="en-US" sz="2800" dirty="0" smtClean="0"/>
              <a:t> </a:t>
            </a:r>
            <a:r>
              <a:rPr lang="el-GR" sz="2800" dirty="0" smtClean="0"/>
              <a:t>διεκόπη</a:t>
            </a:r>
            <a:endParaRPr lang="en-US" sz="2800" dirty="0" smtClean="0"/>
          </a:p>
        </p:txBody>
      </p:sp>
    </p:spTree>
    <p:extLst>
      <p:ext uri="{BB962C8B-B14F-4D97-AF65-F5344CB8AC3E}">
        <p14:creationId xmlns:p14="http://schemas.microsoft.com/office/powerpoint/2010/main" val="30995728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Υβριδικοί φακοί επαφής - </a:t>
            </a:r>
            <a:r>
              <a:rPr lang="en-US" sz="3600" dirty="0" err="1" smtClean="0"/>
              <a:t>SynergEyes</a:t>
            </a:r>
            <a:endParaRPr lang="en-US" sz="3600" dirty="0"/>
          </a:p>
        </p:txBody>
      </p:sp>
      <p:sp>
        <p:nvSpPr>
          <p:cNvPr id="3" name="Content Placeholder 2"/>
          <p:cNvSpPr>
            <a:spLocks noGrp="1"/>
          </p:cNvSpPr>
          <p:nvPr>
            <p:ph idx="1"/>
          </p:nvPr>
        </p:nvSpPr>
        <p:spPr/>
        <p:txBody>
          <a:bodyPr>
            <a:normAutofit/>
          </a:bodyPr>
          <a:lstStyle/>
          <a:p>
            <a:r>
              <a:rPr lang="el-GR" sz="2800" dirty="0" smtClean="0"/>
              <a:t>2001 </a:t>
            </a:r>
            <a:r>
              <a:rPr lang="en-US" sz="2800" dirty="0" err="1" smtClean="0"/>
              <a:t>SynergEyes</a:t>
            </a:r>
            <a:r>
              <a:rPr lang="en-US" sz="2800" dirty="0" smtClean="0"/>
              <a:t> Incorporated (Carlsbad, California, USA)  </a:t>
            </a:r>
            <a:r>
              <a:rPr lang="el-GR" sz="2800" dirty="0" smtClean="0"/>
              <a:t>ανέπτυξε νέα γενιά υβριδικών φακών </a:t>
            </a:r>
          </a:p>
          <a:p>
            <a:pPr>
              <a:buNone/>
            </a:pPr>
            <a:r>
              <a:rPr lang="el-GR" sz="2800" dirty="0" smtClean="0"/>
              <a:t>Για το </a:t>
            </a:r>
            <a:r>
              <a:rPr lang="el-GR" sz="2800" dirty="0" err="1" smtClean="0"/>
              <a:t>κερατόκωνο</a:t>
            </a:r>
            <a:r>
              <a:rPr lang="el-GR" sz="2800" dirty="0" smtClean="0"/>
              <a:t>  έχει δυο μεγάλες κατηγορίες</a:t>
            </a:r>
            <a:r>
              <a:rPr lang="en-US" sz="2800" dirty="0" smtClean="0"/>
              <a:t>: </a:t>
            </a:r>
          </a:p>
          <a:p>
            <a:r>
              <a:rPr lang="el-GR" sz="2800" dirty="0" smtClean="0"/>
              <a:t>Ένα σχεδιασμό που στηρίζεται σε βασική καμπυλότητα (</a:t>
            </a:r>
            <a:r>
              <a:rPr lang="en-US" sz="2800" dirty="0" smtClean="0"/>
              <a:t>KC)</a:t>
            </a:r>
          </a:p>
          <a:p>
            <a:r>
              <a:rPr lang="el-GR" sz="2800" dirty="0" smtClean="0"/>
              <a:t>Ένα σχεδιασμό που στηρίζεται σε θολό (</a:t>
            </a:r>
            <a:r>
              <a:rPr lang="en-US" sz="2800" dirty="0" err="1" smtClean="0"/>
              <a:t>Clearkone</a:t>
            </a:r>
            <a:r>
              <a:rPr lang="en-US" sz="2800" dirty="0" smtClean="0"/>
              <a:t>, </a:t>
            </a:r>
            <a:r>
              <a:rPr lang="en-US" sz="2800" dirty="0" err="1" smtClean="0"/>
              <a:t>UltraHealth</a:t>
            </a:r>
            <a:r>
              <a:rPr lang="en-US" sz="2800" dirty="0" smtClean="0"/>
              <a:t>)</a:t>
            </a:r>
            <a:endParaRPr lang="el-GR" sz="2800" dirty="0" smtClean="0"/>
          </a:p>
          <a:p>
            <a:r>
              <a:rPr lang="el-GR" sz="2800" dirty="0" smtClean="0"/>
              <a:t>Η χρήση υψηλής </a:t>
            </a:r>
            <a:r>
              <a:rPr lang="el-GR" sz="2800" dirty="0" err="1" smtClean="0"/>
              <a:t>μεγαλομοριακής</a:t>
            </a:r>
            <a:r>
              <a:rPr lang="el-GR" sz="2800" dirty="0" smtClean="0"/>
              <a:t> </a:t>
            </a:r>
            <a:r>
              <a:rPr lang="el-GR" sz="2800" dirty="0" err="1" smtClean="0"/>
              <a:t>φλουροσκείνης</a:t>
            </a:r>
            <a:r>
              <a:rPr lang="el-GR" sz="2800" dirty="0" smtClean="0"/>
              <a:t> ενδείκνυται για φακούς που έχουν μαλακή φούστα </a:t>
            </a:r>
            <a:r>
              <a:rPr lang="el-GR" sz="2800" dirty="0" err="1" smtClean="0"/>
              <a:t>υδρογέλης</a:t>
            </a:r>
            <a:r>
              <a:rPr lang="el-GR" sz="2800" dirty="0" smtClean="0"/>
              <a:t> </a:t>
            </a:r>
          </a:p>
          <a:p>
            <a:endParaRPr lang="en-US" sz="2800" dirty="0"/>
          </a:p>
        </p:txBody>
      </p:sp>
    </p:spTree>
    <p:extLst>
      <p:ext uri="{BB962C8B-B14F-4D97-AF65-F5344CB8AC3E}">
        <p14:creationId xmlns:p14="http://schemas.microsoft.com/office/powerpoint/2010/main" val="2725522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Κερατόκωνος</a:t>
            </a:r>
            <a:r>
              <a:rPr lang="el-GR" dirty="0"/>
              <a:t> </a:t>
            </a:r>
            <a:endParaRPr lang="en-US" dirty="0"/>
          </a:p>
        </p:txBody>
      </p:sp>
      <p:sp>
        <p:nvSpPr>
          <p:cNvPr id="3" name="Content Placeholder 2"/>
          <p:cNvSpPr>
            <a:spLocks noGrp="1"/>
          </p:cNvSpPr>
          <p:nvPr>
            <p:ph idx="1"/>
          </p:nvPr>
        </p:nvSpPr>
        <p:spPr/>
        <p:txBody>
          <a:bodyPr>
            <a:normAutofit/>
          </a:bodyPr>
          <a:lstStyle/>
          <a:p>
            <a:pPr marL="0" indent="0">
              <a:buNone/>
            </a:pPr>
            <a:r>
              <a:rPr lang="el-GR" sz="2800" dirty="0" smtClean="0"/>
              <a:t>Τρεις κύριες υποκατηγορίες </a:t>
            </a:r>
            <a:r>
              <a:rPr lang="el-GR" sz="2800" dirty="0" err="1" smtClean="0"/>
              <a:t>κερατόκωνου</a:t>
            </a:r>
            <a:r>
              <a:rPr lang="el-GR" sz="2800" dirty="0" smtClean="0"/>
              <a:t> ορίζονται που στηρίζονται σε </a:t>
            </a:r>
            <a:r>
              <a:rPr lang="el-GR" sz="2800" b="1" dirty="0" smtClean="0"/>
              <a:t>μορφολογικά κριτήρια</a:t>
            </a:r>
            <a:r>
              <a:rPr lang="en-US" sz="2800" dirty="0" smtClean="0"/>
              <a:t>:</a:t>
            </a:r>
            <a:endParaRPr lang="el-GR" sz="2800" dirty="0" smtClean="0"/>
          </a:p>
          <a:p>
            <a:r>
              <a:rPr lang="el-GR" sz="2800" b="1" dirty="0" smtClean="0"/>
              <a:t>Επικεντρωμένος Θηλοειδής </a:t>
            </a:r>
            <a:r>
              <a:rPr lang="el-GR" sz="2800" b="1" dirty="0" smtClean="0"/>
              <a:t>κώνος</a:t>
            </a:r>
            <a:r>
              <a:rPr lang="en-US" sz="2800" dirty="0" smtClean="0"/>
              <a:t>:</a:t>
            </a:r>
            <a:endParaRPr lang="el-GR" sz="2800" dirty="0" smtClean="0"/>
          </a:p>
          <a:p>
            <a:r>
              <a:rPr lang="el-GR" sz="2800" dirty="0" smtClean="0"/>
              <a:t>Αφορά τις μισές περιπτώσεις </a:t>
            </a:r>
          </a:p>
          <a:p>
            <a:r>
              <a:rPr lang="el-GR" sz="2800" dirty="0" smtClean="0"/>
              <a:t>Η διάμετρος του κώνου είναι 5 </a:t>
            </a:r>
            <a:r>
              <a:rPr lang="en-US" sz="2800" dirty="0" smtClean="0"/>
              <a:t>mm </a:t>
            </a:r>
            <a:r>
              <a:rPr lang="el-GR" sz="2800" dirty="0" smtClean="0"/>
              <a:t>και λιγότερο  είναι κυκλικός και τοποθετείται κεντρικά ή λίγο χαμηλότερα από τον οπτικό άξονα </a:t>
            </a:r>
          </a:p>
          <a:p>
            <a:r>
              <a:rPr lang="el-GR" sz="2800" dirty="0" smtClean="0"/>
              <a:t>Εντοπισμένη κυρτότητα στην κορυφή του κερατοειδή </a:t>
            </a:r>
          </a:p>
          <a:p>
            <a:endParaRPr lang="en-US" sz="2800" dirty="0"/>
          </a:p>
        </p:txBody>
      </p:sp>
    </p:spTree>
    <p:extLst>
      <p:ext uri="{BB962C8B-B14F-4D97-AF65-F5344CB8AC3E}">
        <p14:creationId xmlns:p14="http://schemas.microsoft.com/office/powerpoint/2010/main" val="26558605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SynergEyes</a:t>
            </a:r>
            <a:r>
              <a:rPr lang="en-US" sz="3600" dirty="0" smtClean="0"/>
              <a:t> KC</a:t>
            </a:r>
            <a:endParaRPr lang="en-US" sz="3600" dirty="0"/>
          </a:p>
        </p:txBody>
      </p:sp>
      <p:sp>
        <p:nvSpPr>
          <p:cNvPr id="3" name="Content Placeholder 2"/>
          <p:cNvSpPr>
            <a:spLocks noGrp="1"/>
          </p:cNvSpPr>
          <p:nvPr>
            <p:ph idx="1"/>
          </p:nvPr>
        </p:nvSpPr>
        <p:spPr/>
        <p:txBody>
          <a:bodyPr>
            <a:normAutofit/>
          </a:bodyPr>
          <a:lstStyle/>
          <a:p>
            <a:r>
              <a:rPr lang="el-GR" sz="2800" dirty="0" smtClean="0"/>
              <a:t>Ο </a:t>
            </a:r>
            <a:r>
              <a:rPr lang="en-US" sz="2800" dirty="0" err="1" smtClean="0"/>
              <a:t>SynergEyes</a:t>
            </a:r>
            <a:r>
              <a:rPr lang="en-US" sz="2800" dirty="0" smtClean="0"/>
              <a:t> </a:t>
            </a:r>
            <a:r>
              <a:rPr lang="en-US" sz="2800" dirty="0" smtClean="0"/>
              <a:t>KC </a:t>
            </a:r>
            <a:r>
              <a:rPr lang="el-GR" sz="2800" dirty="0" smtClean="0"/>
              <a:t>σχεδιασμός απαιτεί τον ορισμό του </a:t>
            </a:r>
            <a:r>
              <a:rPr lang="en-US" sz="2800" dirty="0" smtClean="0"/>
              <a:t>BOZR </a:t>
            </a:r>
            <a:r>
              <a:rPr lang="el-GR" sz="2800" dirty="0" smtClean="0"/>
              <a:t>για το σκληρό μέρος και την καμπυλότητα της φούστας για τον μαλακό υλικό</a:t>
            </a:r>
            <a:r>
              <a:rPr lang="en-US" sz="2800" dirty="0" smtClean="0"/>
              <a:t> (</a:t>
            </a:r>
            <a:r>
              <a:rPr lang="el-GR" sz="2800" dirty="0" smtClean="0"/>
              <a:t>που είναι η οπίσθια περιφερική καμπυλότητα )</a:t>
            </a:r>
          </a:p>
          <a:p>
            <a:r>
              <a:rPr lang="el-GR" sz="2800" dirty="0" smtClean="0"/>
              <a:t>Ένας σωστά εφαρμοσμένος </a:t>
            </a:r>
            <a:r>
              <a:rPr lang="en-US" sz="2800" dirty="0" smtClean="0"/>
              <a:t>KC </a:t>
            </a:r>
            <a:r>
              <a:rPr lang="el-GR" sz="2800" dirty="0" smtClean="0"/>
              <a:t>πρέπει να επιδεικνύει ολικά κεντρικό διάκενο , με την απουσία κεντρικών φυσαλίδων αέρος με ελαφριά  επαφή του φακού στη ζώνη σύνδεσης </a:t>
            </a:r>
          </a:p>
          <a:p>
            <a:endParaRPr lang="en-US" sz="2800" dirty="0"/>
          </a:p>
        </p:txBody>
      </p:sp>
    </p:spTree>
    <p:extLst>
      <p:ext uri="{BB962C8B-B14F-4D97-AF65-F5344CB8AC3E}">
        <p14:creationId xmlns:p14="http://schemas.microsoft.com/office/powerpoint/2010/main" val="39241308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SynergEyes</a:t>
            </a:r>
            <a:r>
              <a:rPr lang="el-GR" sz="3600" dirty="0" smtClean="0"/>
              <a:t> </a:t>
            </a:r>
            <a:r>
              <a:rPr lang="en-US" sz="3600" dirty="0" err="1" smtClean="0"/>
              <a:t>ClearKone</a:t>
            </a:r>
            <a:endParaRPr lang="en-US" sz="3600" dirty="0"/>
          </a:p>
        </p:txBody>
      </p:sp>
      <p:sp>
        <p:nvSpPr>
          <p:cNvPr id="3" name="Content Placeholder 2"/>
          <p:cNvSpPr>
            <a:spLocks noGrp="1"/>
          </p:cNvSpPr>
          <p:nvPr>
            <p:ph idx="1"/>
          </p:nvPr>
        </p:nvSpPr>
        <p:spPr/>
        <p:txBody>
          <a:bodyPr>
            <a:normAutofit/>
          </a:bodyPr>
          <a:lstStyle/>
          <a:p>
            <a:pPr marL="0" indent="0">
              <a:buNone/>
            </a:pPr>
            <a:r>
              <a:rPr lang="el-GR" sz="2800" dirty="0" smtClean="0"/>
              <a:t>Ο</a:t>
            </a:r>
            <a:r>
              <a:rPr lang="en-US" sz="2800" dirty="0" smtClean="0"/>
              <a:t> </a:t>
            </a:r>
            <a:r>
              <a:rPr lang="en-US" sz="2800" dirty="0" err="1" smtClean="0"/>
              <a:t>SynergEyes</a:t>
            </a:r>
            <a:r>
              <a:rPr lang="el-GR" sz="2800" dirty="0" smtClean="0"/>
              <a:t> </a:t>
            </a:r>
            <a:r>
              <a:rPr lang="en-US" sz="2800" dirty="0" err="1" smtClean="0"/>
              <a:t>ClearKone</a:t>
            </a:r>
            <a:r>
              <a:rPr lang="el-GR" sz="2800" dirty="0" smtClean="0"/>
              <a:t>, που λανσαρίστηκε  </a:t>
            </a:r>
            <a:r>
              <a:rPr lang="el-GR" sz="2800" dirty="0" smtClean="0"/>
              <a:t>το 2010 είναι αντιστροφής γεωμετρίας </a:t>
            </a:r>
            <a:r>
              <a:rPr lang="en-US" sz="2800" dirty="0" smtClean="0"/>
              <a:t>(reverse </a:t>
            </a:r>
            <a:r>
              <a:rPr lang="en-US" sz="2800" dirty="0" smtClean="0"/>
              <a:t>geometry) </a:t>
            </a:r>
            <a:r>
              <a:rPr lang="el-GR" sz="2800" dirty="0" smtClean="0"/>
              <a:t>φακός απαιτεί δυο παραμέτρους για την εφαρμογή του</a:t>
            </a:r>
            <a:r>
              <a:rPr lang="en-US" sz="2800" dirty="0" smtClean="0"/>
              <a:t>: </a:t>
            </a:r>
          </a:p>
          <a:p>
            <a:r>
              <a:rPr lang="el-GR" sz="2800" dirty="0" smtClean="0"/>
              <a:t>Το θόλο για το σκληρό μέρος και τη καμπυλότητα για τη φούστα </a:t>
            </a:r>
          </a:p>
          <a:p>
            <a:pPr marL="0" indent="0">
              <a:buNone/>
            </a:pPr>
            <a:r>
              <a:rPr lang="el-GR" sz="2800" dirty="0" smtClean="0"/>
              <a:t>Ο στόχος της  εφαρμογής είναι να προσφέρει διάκενο στην </a:t>
            </a:r>
            <a:r>
              <a:rPr lang="el-GR" sz="2800" dirty="0" smtClean="0"/>
              <a:t>κορυφή, </a:t>
            </a:r>
            <a:r>
              <a:rPr lang="el-GR" sz="2800" dirty="0" smtClean="0"/>
              <a:t>μια διαβαθμισμένη λέπτυνση της </a:t>
            </a:r>
            <a:r>
              <a:rPr lang="el-GR" sz="2800" dirty="0" err="1" smtClean="0"/>
              <a:t>φλουροσκείνης</a:t>
            </a:r>
            <a:r>
              <a:rPr lang="el-GR" sz="2800" dirty="0" smtClean="0"/>
              <a:t> στο  έσω μέρος της </a:t>
            </a:r>
            <a:r>
              <a:rPr lang="el-GR" sz="2800" dirty="0" err="1" smtClean="0"/>
              <a:t>σκληρο</a:t>
            </a:r>
            <a:r>
              <a:rPr lang="el-GR" sz="2800" dirty="0" smtClean="0"/>
              <a:t>-μαλακής ένωσης και επαφή της μαλακής φούστας στον κερατοειδή</a:t>
            </a:r>
            <a:endParaRPr lang="en-US" sz="2800" dirty="0" smtClean="0"/>
          </a:p>
        </p:txBody>
      </p:sp>
    </p:spTree>
    <p:extLst>
      <p:ext uri="{BB962C8B-B14F-4D97-AF65-F5344CB8AC3E}">
        <p14:creationId xmlns:p14="http://schemas.microsoft.com/office/powerpoint/2010/main" val="42863631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SynergEyes</a:t>
            </a:r>
            <a:r>
              <a:rPr lang="el-GR" sz="3600" dirty="0" smtClean="0"/>
              <a:t> </a:t>
            </a:r>
            <a:r>
              <a:rPr lang="en-US" sz="3600" dirty="0" err="1" smtClean="0"/>
              <a:t>ClearKone</a:t>
            </a:r>
            <a:endParaRPr lang="en-US" sz="3600" dirty="0"/>
          </a:p>
        </p:txBody>
      </p:sp>
      <p:sp>
        <p:nvSpPr>
          <p:cNvPr id="3" name="Content Placeholder 2"/>
          <p:cNvSpPr>
            <a:spLocks noGrp="1"/>
          </p:cNvSpPr>
          <p:nvPr>
            <p:ph idx="1"/>
          </p:nvPr>
        </p:nvSpPr>
        <p:spPr>
          <a:xfrm>
            <a:off x="457200" y="1196752"/>
            <a:ext cx="4114800" cy="5040560"/>
          </a:xfrm>
        </p:spPr>
        <p:txBody>
          <a:bodyPr>
            <a:normAutofit/>
          </a:bodyPr>
          <a:lstStyle/>
          <a:p>
            <a:r>
              <a:rPr lang="el-GR" sz="2800" dirty="0" smtClean="0"/>
              <a:t>Εφαρμόζονται παραδοσιακά με διαγνωστικό σετ, αλλά και τα δεδομένα του τοπογράφου βοηθούν για την πρόβλεψη παραμέτρων του </a:t>
            </a:r>
            <a:r>
              <a:rPr lang="en-US" sz="2800" dirty="0" err="1" smtClean="0"/>
              <a:t>ClearKone</a:t>
            </a:r>
            <a:r>
              <a:rPr lang="en-US" sz="2800" dirty="0" smtClean="0"/>
              <a:t> </a:t>
            </a:r>
            <a:endParaRPr lang="en-US" sz="2800" dirty="0"/>
          </a:p>
        </p:txBody>
      </p:sp>
      <p:pic>
        <p:nvPicPr>
          <p:cNvPr id="3074" name="Picture 2" descr="D:\My Documents\My Pictures\CLS0410_A08_Fig01.jpg"/>
          <p:cNvPicPr>
            <a:picLocks noGrp="1" noChangeAspect="1" noChangeArrowheads="1"/>
          </p:cNvPicPr>
          <p:nvPr>
            <p:ph sz="half" idx="4294967295"/>
          </p:nvPr>
        </p:nvPicPr>
        <p:blipFill>
          <a:blip r:embed="rId2" cstate="print"/>
          <a:srcRect/>
          <a:stretch>
            <a:fillRect/>
          </a:stretch>
        </p:blipFill>
        <p:spPr bwMode="auto">
          <a:xfrm>
            <a:off x="4932040" y="1412776"/>
            <a:ext cx="3886200" cy="2971800"/>
          </a:xfrm>
          <a:prstGeom prst="rect">
            <a:avLst/>
          </a:prstGeom>
          <a:noFill/>
        </p:spPr>
      </p:pic>
    </p:spTree>
    <p:extLst>
      <p:ext uri="{BB962C8B-B14F-4D97-AF65-F5344CB8AC3E}">
        <p14:creationId xmlns:p14="http://schemas.microsoft.com/office/powerpoint/2010/main" val="28914218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Synergeyes</a:t>
            </a:r>
            <a:r>
              <a:rPr lang="en-US" dirty="0" smtClean="0"/>
              <a:t> </a:t>
            </a:r>
            <a:r>
              <a:rPr lang="en-US" dirty="0" err="1" smtClean="0"/>
              <a:t>Ultrahealth</a:t>
            </a:r>
            <a:endParaRPr lang="en-US" dirty="0"/>
          </a:p>
        </p:txBody>
      </p:sp>
      <p:sp>
        <p:nvSpPr>
          <p:cNvPr id="3" name="Content Placeholder 2"/>
          <p:cNvSpPr>
            <a:spLocks noGrp="1"/>
          </p:cNvSpPr>
          <p:nvPr>
            <p:ph idx="1"/>
          </p:nvPr>
        </p:nvSpPr>
        <p:spPr>
          <a:xfrm>
            <a:off x="457200" y="1196752"/>
            <a:ext cx="4546848" cy="5040560"/>
          </a:xfrm>
        </p:spPr>
        <p:txBody>
          <a:bodyPr>
            <a:normAutofit/>
          </a:bodyPr>
          <a:lstStyle/>
          <a:p>
            <a:r>
              <a:rPr lang="en-US" sz="2800" dirty="0" err="1" smtClean="0"/>
              <a:t>Synergeyes</a:t>
            </a:r>
            <a:r>
              <a:rPr lang="en-US" sz="2800" dirty="0" smtClean="0"/>
              <a:t> </a:t>
            </a:r>
            <a:r>
              <a:rPr lang="en-US" sz="2800" dirty="0" err="1" smtClean="0"/>
              <a:t>Ultrahealth</a:t>
            </a:r>
            <a:r>
              <a:rPr lang="el-GR" sz="2800" dirty="0" smtClean="0"/>
              <a:t> διαφέρει </a:t>
            </a:r>
            <a:r>
              <a:rPr lang="el-GR" sz="2800" dirty="0" smtClean="0"/>
              <a:t>στην εφαρμογή λόγω ότι η φούστα είναι σιλικόνης </a:t>
            </a:r>
            <a:r>
              <a:rPr lang="el-GR" sz="2800" dirty="0" err="1" smtClean="0"/>
              <a:t>υδρογέλης</a:t>
            </a:r>
            <a:r>
              <a:rPr lang="el-GR" sz="2800" dirty="0" smtClean="0"/>
              <a:t> και διαφορετικός σχεδιασμός της ζώνης σύναψης</a:t>
            </a:r>
            <a:endParaRPr lang="en-US" sz="2800" dirty="0" smtClean="0"/>
          </a:p>
        </p:txBody>
      </p:sp>
      <p:pic>
        <p:nvPicPr>
          <p:cNvPr id="4098" name="Picture 2" descr="D:\My Documents\My Pictures\UltraHealth-Vaulted-Lens-Design.jpg"/>
          <p:cNvPicPr>
            <a:picLocks noGrp="1" noChangeAspect="1" noChangeArrowheads="1"/>
          </p:cNvPicPr>
          <p:nvPr>
            <p:ph sz="half" idx="4294967295"/>
          </p:nvPr>
        </p:nvPicPr>
        <p:blipFill>
          <a:blip r:embed="rId2" cstate="print"/>
          <a:srcRect/>
          <a:stretch>
            <a:fillRect/>
          </a:stretch>
        </p:blipFill>
        <p:spPr bwMode="auto">
          <a:xfrm>
            <a:off x="4860032" y="1412776"/>
            <a:ext cx="4038600" cy="2374900"/>
          </a:xfrm>
          <a:prstGeom prst="rect">
            <a:avLst/>
          </a:prstGeom>
          <a:noFill/>
        </p:spPr>
      </p:pic>
    </p:spTree>
    <p:extLst>
      <p:ext uri="{BB962C8B-B14F-4D97-AF65-F5344CB8AC3E}">
        <p14:creationId xmlns:p14="http://schemas.microsoft.com/office/powerpoint/2010/main" val="27328286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της εξέλιξης του </a:t>
            </a:r>
            <a:r>
              <a:rPr lang="el-GR" dirty="0" err="1" smtClean="0"/>
              <a:t>κερατοκώνου</a:t>
            </a:r>
            <a:r>
              <a:rPr lang="el-GR" dirty="0" smtClean="0"/>
              <a:t> </a:t>
            </a:r>
            <a:endParaRPr lang="en-US" dirty="0"/>
          </a:p>
        </p:txBody>
      </p:sp>
      <p:sp>
        <p:nvSpPr>
          <p:cNvPr id="3" name="Content Placeholder 2"/>
          <p:cNvSpPr>
            <a:spLocks noGrp="1"/>
          </p:cNvSpPr>
          <p:nvPr>
            <p:ph idx="1"/>
          </p:nvPr>
        </p:nvSpPr>
        <p:spPr/>
        <p:txBody>
          <a:bodyPr>
            <a:normAutofit/>
          </a:bodyPr>
          <a:lstStyle/>
          <a:p>
            <a:r>
              <a:rPr lang="el-GR" sz="2800" dirty="0" smtClean="0"/>
              <a:t>Ένα βασικό στοιχείο της </a:t>
            </a:r>
            <a:r>
              <a:rPr lang="el-GR" sz="2800" dirty="0" err="1" smtClean="0"/>
              <a:t>οπτομετρικής</a:t>
            </a:r>
            <a:r>
              <a:rPr lang="el-GR" sz="2800" dirty="0" smtClean="0"/>
              <a:t> αντιμετώπισης  των ασθενών με </a:t>
            </a:r>
            <a:r>
              <a:rPr lang="el-GR" sz="2800" dirty="0" err="1" smtClean="0"/>
              <a:t>κερατόκωνο</a:t>
            </a:r>
            <a:r>
              <a:rPr lang="el-GR" sz="2800" dirty="0" smtClean="0"/>
              <a:t> είναι η παρακολούθηση της προόδου της νόσου</a:t>
            </a:r>
          </a:p>
          <a:p>
            <a:r>
              <a:rPr lang="el-GR" sz="2800" dirty="0" smtClean="0"/>
              <a:t>Ποσοτικοποίηση της διαχρονικής αλλαγής του βαθμού  </a:t>
            </a:r>
            <a:r>
              <a:rPr lang="el-GR" sz="2800" dirty="0" err="1" smtClean="0"/>
              <a:t>κερατοειδικής</a:t>
            </a:r>
            <a:r>
              <a:rPr lang="el-GR" sz="2800" dirty="0" smtClean="0"/>
              <a:t> </a:t>
            </a:r>
            <a:r>
              <a:rPr lang="el-GR" sz="2800" dirty="0" err="1" smtClean="0"/>
              <a:t>εκτασίας</a:t>
            </a:r>
            <a:r>
              <a:rPr lang="el-GR" sz="2800" dirty="0" smtClean="0"/>
              <a:t> είναι απαραίτητη και από πλευράς φακού επαφής </a:t>
            </a:r>
            <a:r>
              <a:rPr lang="el-GR" sz="2800" dirty="0" smtClean="0"/>
              <a:t>(για </a:t>
            </a:r>
            <a:r>
              <a:rPr lang="el-GR" sz="2800" dirty="0" smtClean="0"/>
              <a:t>να καταστεί  δυνατή  η έγκαιρη τροποποίηση των παραμέτρων του φακού για να μειωθεί η πιθανότητα  προσβολής του κερατοειδή )και για έγκαιρη παραπομπή για οφθαλμολογική εκτίμηση  σε ότι αφορά   τη διασύνδεση κολλαγόνου του κερατοειδούς  (</a:t>
            </a:r>
            <a:r>
              <a:rPr lang="en-US" sz="2800" dirty="0" smtClean="0"/>
              <a:t>CLX)</a:t>
            </a:r>
            <a:endParaRPr lang="en-US" sz="2800" dirty="0"/>
          </a:p>
        </p:txBody>
      </p:sp>
    </p:spTree>
    <p:extLst>
      <p:ext uri="{BB962C8B-B14F-4D97-AF65-F5344CB8AC3E}">
        <p14:creationId xmlns:p14="http://schemas.microsoft.com/office/powerpoint/2010/main" val="26838655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της εξέλιξης του </a:t>
            </a:r>
            <a:r>
              <a:rPr lang="el-GR" dirty="0" err="1" smtClean="0"/>
              <a:t>κερατοκώνου</a:t>
            </a:r>
            <a:r>
              <a:rPr lang="el-GR" dirty="0" smtClean="0"/>
              <a:t> </a:t>
            </a:r>
            <a:endParaRPr lang="en-US" dirty="0"/>
          </a:p>
        </p:txBody>
      </p:sp>
      <p:sp>
        <p:nvSpPr>
          <p:cNvPr id="3" name="Content Placeholder 2"/>
          <p:cNvSpPr>
            <a:spLocks noGrp="1"/>
          </p:cNvSpPr>
          <p:nvPr>
            <p:ph idx="1"/>
          </p:nvPr>
        </p:nvSpPr>
        <p:spPr/>
        <p:txBody>
          <a:bodyPr>
            <a:normAutofit/>
          </a:bodyPr>
          <a:lstStyle/>
          <a:p>
            <a:r>
              <a:rPr lang="el-GR" sz="2800" dirty="0" smtClean="0"/>
              <a:t>Η </a:t>
            </a:r>
            <a:r>
              <a:rPr lang="el-GR" sz="2800" dirty="0" smtClean="0"/>
              <a:t>διασύνδεση κολλαγόνου είναι η πιο πρόσφατη κλινική παρέμβαση που υπόσχεται τη διακοπή της κλινικής εξέλιξης του </a:t>
            </a:r>
            <a:r>
              <a:rPr lang="el-GR" sz="2800" dirty="0" err="1" smtClean="0"/>
              <a:t>κερατοκώνου</a:t>
            </a:r>
            <a:endParaRPr lang="en-US" sz="2800" dirty="0" smtClean="0"/>
          </a:p>
          <a:p>
            <a:r>
              <a:rPr lang="el-GR" sz="2800" dirty="0" smtClean="0"/>
              <a:t>Η </a:t>
            </a:r>
            <a:r>
              <a:rPr lang="el-GR" sz="2800" dirty="0" smtClean="0"/>
              <a:t>διασύνδεση </a:t>
            </a:r>
            <a:r>
              <a:rPr lang="el-GR" sz="2800" dirty="0" smtClean="0"/>
              <a:t>κολλαγόνου (</a:t>
            </a:r>
            <a:r>
              <a:rPr lang="en-US" sz="2800" dirty="0" smtClean="0"/>
              <a:t>CLX) </a:t>
            </a:r>
            <a:r>
              <a:rPr lang="el-GR" sz="2800" dirty="0" smtClean="0"/>
              <a:t>επάγει </a:t>
            </a:r>
            <a:r>
              <a:rPr lang="el-GR" sz="2800" dirty="0" err="1" smtClean="0"/>
              <a:t>φωτο</a:t>
            </a:r>
            <a:r>
              <a:rPr lang="el-GR" sz="2800" dirty="0" smtClean="0"/>
              <a:t>- οξειδωτική διασύνδεση του </a:t>
            </a:r>
            <a:r>
              <a:rPr lang="el-GR" sz="2800" dirty="0" err="1" smtClean="0"/>
              <a:t>κερατοειδικου</a:t>
            </a:r>
            <a:r>
              <a:rPr lang="el-GR" sz="2800" dirty="0" smtClean="0"/>
              <a:t> </a:t>
            </a:r>
            <a:r>
              <a:rPr lang="el-GR" sz="2800" dirty="0" err="1" smtClean="0"/>
              <a:t>στρωματικου</a:t>
            </a:r>
            <a:r>
              <a:rPr lang="el-GR" sz="2800" dirty="0" smtClean="0"/>
              <a:t> κολλαγόνου </a:t>
            </a:r>
            <a:r>
              <a:rPr lang="en-US" sz="2800" i="1" dirty="0" smtClean="0"/>
              <a:t>in-vivo</a:t>
            </a:r>
            <a:r>
              <a:rPr lang="el-GR" sz="2800" i="1" dirty="0" smtClean="0"/>
              <a:t> </a:t>
            </a:r>
            <a:r>
              <a:rPr lang="el-GR" sz="2800" dirty="0" smtClean="0"/>
              <a:t>και </a:t>
            </a:r>
            <a:r>
              <a:rPr lang="el-GR" sz="2800" dirty="0" smtClean="0"/>
              <a:t>στοχεύει στην </a:t>
            </a:r>
            <a:r>
              <a:rPr lang="el-GR" sz="2800" dirty="0" err="1" smtClean="0"/>
              <a:t>εμβιομηχανική</a:t>
            </a:r>
            <a:r>
              <a:rPr lang="el-GR" sz="2800" dirty="0" smtClean="0"/>
              <a:t> σταθερότητα του κερατοειδή για την ανάσχεση της εξέλιξης της νόσου</a:t>
            </a:r>
          </a:p>
          <a:p>
            <a:r>
              <a:rPr lang="el-GR" sz="2800" dirty="0" smtClean="0"/>
              <a:t>Μετά τη διασύνδεση κολλαγόνου υπάρχει η ανάγκη για χρήση φακών επαφής </a:t>
            </a:r>
            <a:endParaRPr lang="en-US" sz="2800" dirty="0"/>
          </a:p>
        </p:txBody>
      </p:sp>
    </p:spTree>
    <p:extLst>
      <p:ext uri="{BB962C8B-B14F-4D97-AF65-F5344CB8AC3E}">
        <p14:creationId xmlns:p14="http://schemas.microsoft.com/office/powerpoint/2010/main" val="12333241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t>
            </a:r>
            <a:r>
              <a:rPr lang="el-GR" dirty="0" smtClean="0"/>
              <a:t>Χ</a:t>
            </a:r>
            <a:r>
              <a:rPr lang="en-US" dirty="0" smtClean="0"/>
              <a:t>)</a:t>
            </a:r>
            <a:endParaRPr lang="en-US" dirty="0"/>
          </a:p>
        </p:txBody>
      </p:sp>
      <p:pic>
        <p:nvPicPr>
          <p:cNvPr id="4" name="Content Placeholder 3" descr="collagen_crosslinking_animation2-664x586.jpg"/>
          <p:cNvPicPr>
            <a:picLocks noGrp="1" noChangeAspect="1"/>
          </p:cNvPicPr>
          <p:nvPr>
            <p:ph idx="1"/>
          </p:nvPr>
        </p:nvPicPr>
        <p:blipFill>
          <a:blip r:embed="rId2" cstate="print"/>
          <a:stretch>
            <a:fillRect/>
          </a:stretch>
        </p:blipFill>
        <p:spPr>
          <a:xfrm>
            <a:off x="1716396" y="1196975"/>
            <a:ext cx="5711207" cy="5040313"/>
          </a:xfrm>
        </p:spPr>
      </p:pic>
    </p:spTree>
    <p:extLst>
      <p:ext uri="{BB962C8B-B14F-4D97-AF65-F5344CB8AC3E}">
        <p14:creationId xmlns:p14="http://schemas.microsoft.com/office/powerpoint/2010/main" val="1675463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Αντιμετώπιση της εξέλιξης του </a:t>
            </a:r>
            <a:r>
              <a:rPr lang="el-GR" dirty="0" err="1" smtClean="0"/>
              <a:t>κερατοκώνου</a:t>
            </a:r>
            <a:r>
              <a:rPr lang="el-GR" dirty="0" smtClean="0"/>
              <a:t> </a:t>
            </a:r>
            <a:endParaRPr lang="en-US" dirty="0"/>
          </a:p>
        </p:txBody>
      </p:sp>
      <p:sp>
        <p:nvSpPr>
          <p:cNvPr id="3" name="Content Placeholder 2"/>
          <p:cNvSpPr>
            <a:spLocks noGrp="1"/>
          </p:cNvSpPr>
          <p:nvPr>
            <p:ph idx="1"/>
          </p:nvPr>
        </p:nvSpPr>
        <p:spPr/>
        <p:txBody>
          <a:bodyPr>
            <a:normAutofit/>
          </a:bodyPr>
          <a:lstStyle/>
          <a:p>
            <a:r>
              <a:rPr lang="el-GR" sz="2800" dirty="0" smtClean="0"/>
              <a:t>Με την κατάλληλη </a:t>
            </a:r>
            <a:r>
              <a:rPr lang="el-GR" sz="2800" dirty="0" err="1" smtClean="0"/>
              <a:t>οπτομετρική</a:t>
            </a:r>
            <a:r>
              <a:rPr lang="el-GR" sz="2800" dirty="0" smtClean="0"/>
              <a:t> φροντίδα και κυρίως με την σωστή εφαρμογή φακών επαφής για να αποκατασταθεί η λειτουργική </a:t>
            </a:r>
            <a:r>
              <a:rPr lang="el-GR" sz="2800" dirty="0" smtClean="0"/>
              <a:t>όραση, </a:t>
            </a:r>
            <a:r>
              <a:rPr lang="el-GR" sz="2800" dirty="0" smtClean="0"/>
              <a:t>η πλειονότητα των ασθενών με </a:t>
            </a:r>
            <a:r>
              <a:rPr lang="el-GR" sz="2800" dirty="0" err="1" smtClean="0"/>
              <a:t>κερατόκωνο</a:t>
            </a:r>
            <a:r>
              <a:rPr lang="el-GR" sz="2800" dirty="0" smtClean="0"/>
              <a:t> δεν θα χρειαστούν να υποβληθούν σε μεταμόσχευση κερατοειδή</a:t>
            </a:r>
            <a:endParaRPr lang="en-US" sz="2800" dirty="0" smtClean="0"/>
          </a:p>
        </p:txBody>
      </p:sp>
    </p:spTree>
    <p:extLst>
      <p:ext uri="{BB962C8B-B14F-4D97-AF65-F5344CB8AC3E}">
        <p14:creationId xmlns:p14="http://schemas.microsoft.com/office/powerpoint/2010/main" val="40963000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Κερατόκωνος</a:t>
            </a:r>
            <a:r>
              <a:rPr lang="el-GR" dirty="0"/>
              <a:t> </a:t>
            </a:r>
            <a:endParaRPr lang="en-US" dirty="0"/>
          </a:p>
        </p:txBody>
      </p:sp>
      <p:sp>
        <p:nvSpPr>
          <p:cNvPr id="3" name="Content Placeholder 2"/>
          <p:cNvSpPr>
            <a:spLocks noGrp="1"/>
          </p:cNvSpPr>
          <p:nvPr>
            <p:ph idx="1"/>
          </p:nvPr>
        </p:nvSpPr>
        <p:spPr/>
        <p:txBody>
          <a:bodyPr>
            <a:normAutofit/>
          </a:bodyPr>
          <a:lstStyle/>
          <a:p>
            <a:r>
              <a:rPr lang="el-GR" sz="2800" b="1" dirty="0" smtClean="0"/>
              <a:t>Οβάλ (σακούλιασμα</a:t>
            </a:r>
            <a:r>
              <a:rPr lang="el-GR" sz="2800" b="1" dirty="0" smtClean="0"/>
              <a:t>) κώνος </a:t>
            </a:r>
            <a:endParaRPr lang="el-GR" sz="2800" b="1" dirty="0" smtClean="0"/>
          </a:p>
          <a:p>
            <a:r>
              <a:rPr lang="el-GR" sz="2800" dirty="0" smtClean="0"/>
              <a:t>Είναι μεγαλύτερος  σε διάμετρο και παρατηρείται είτε κατωτάτη-ρινική ή κατωτάτη- κροταφική μετατόπιση της κορυφής του κερατοειδή </a:t>
            </a:r>
            <a:r>
              <a:rPr lang="en-US" sz="2800" dirty="0" smtClean="0"/>
              <a:t> (</a:t>
            </a:r>
            <a:r>
              <a:rPr lang="el-GR" sz="2800" dirty="0" smtClean="0"/>
              <a:t>σχετική πρόκληση για εφαρμογή </a:t>
            </a:r>
            <a:r>
              <a:rPr lang="el-GR" sz="2800" dirty="0" err="1" smtClean="0"/>
              <a:t>αεροδιαπερατών</a:t>
            </a:r>
            <a:r>
              <a:rPr lang="el-GR" sz="2800" dirty="0" smtClean="0"/>
              <a:t> φακών </a:t>
            </a:r>
            <a:r>
              <a:rPr lang="el-GR" sz="2800" dirty="0" smtClean="0"/>
              <a:t>επαφής)</a:t>
            </a:r>
            <a:endParaRPr lang="el-GR" sz="2800" dirty="0" smtClean="0"/>
          </a:p>
          <a:p>
            <a:r>
              <a:rPr lang="el-GR" sz="2800" b="1" dirty="0" smtClean="0"/>
              <a:t>Σφαίρα κώνος </a:t>
            </a:r>
            <a:r>
              <a:rPr lang="en-US" sz="2800" b="1" dirty="0" smtClean="0"/>
              <a:t>(</a:t>
            </a:r>
            <a:r>
              <a:rPr lang="en-US" sz="2800" b="1" dirty="0" err="1" smtClean="0"/>
              <a:t>globus</a:t>
            </a:r>
            <a:r>
              <a:rPr lang="en-US" sz="2800" b="1" dirty="0" smtClean="0"/>
              <a:t> cone)</a:t>
            </a:r>
            <a:endParaRPr lang="el-GR" sz="2800" b="1" dirty="0" smtClean="0"/>
          </a:p>
          <a:p>
            <a:r>
              <a:rPr lang="el-GR" sz="2800" dirty="0" smtClean="0"/>
              <a:t>Η </a:t>
            </a:r>
            <a:r>
              <a:rPr lang="el-GR" sz="2800" dirty="0" smtClean="0"/>
              <a:t>κωνική περιοχή περιλαμβάνει το 75%  του κερατοειδή  (εφαρμογή </a:t>
            </a:r>
            <a:r>
              <a:rPr lang="el-GR" sz="2800" dirty="0" err="1" smtClean="0"/>
              <a:t>σκληρικών</a:t>
            </a:r>
            <a:r>
              <a:rPr lang="el-GR" sz="2800" dirty="0" smtClean="0"/>
              <a:t> φακών επαφής)</a:t>
            </a:r>
            <a:endParaRPr lang="en-US" sz="2800" b="1" dirty="0"/>
          </a:p>
        </p:txBody>
      </p:sp>
    </p:spTree>
    <p:extLst>
      <p:ext uri="{BB962C8B-B14F-4D97-AF65-F5344CB8AC3E}">
        <p14:creationId xmlns:p14="http://schemas.microsoft.com/office/powerpoint/2010/main" val="5577620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Αθηνά </a:t>
            </a:r>
            <a:r>
              <a:rPr lang="el-GR" sz="2000" dirty="0" err="1" smtClean="0"/>
              <a:t>Πλακίτση</a:t>
            </a:r>
            <a:r>
              <a:rPr lang="el-GR" sz="2000" dirty="0" smtClean="0"/>
              <a:t> 2014. </a:t>
            </a:r>
            <a:r>
              <a:rPr lang="el-GR" sz="2000" dirty="0" smtClean="0"/>
              <a:t>Αθηνά </a:t>
            </a:r>
            <a:r>
              <a:rPr lang="el-GR" sz="2000" dirty="0" err="1" smtClean="0"/>
              <a:t>Πλακίτση</a:t>
            </a:r>
            <a:r>
              <a:rPr lang="el-GR" sz="2000" dirty="0" smtClean="0"/>
              <a:t> . </a:t>
            </a:r>
            <a:r>
              <a:rPr lang="el-GR" sz="2000" dirty="0"/>
              <a:t>«Κλινική άσκηση φακών επαφής. Ενότητα 1: Φακοί επαφής και </a:t>
            </a:r>
            <a:r>
              <a:rPr lang="el-GR" sz="2000" dirty="0" err="1" smtClean="0"/>
              <a:t>Κερατόκωνος</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Τρεις κύριες μορφολογίες κώνου στο </a:t>
            </a:r>
            <a:r>
              <a:rPr lang="el-GR" dirty="0" err="1" smtClean="0"/>
              <a:t>κερατόκωνο</a:t>
            </a:r>
            <a:r>
              <a:rPr lang="el-GR" dirty="0" smtClean="0"/>
              <a:t> </a:t>
            </a:r>
            <a:endParaRPr lang="en-US" dirty="0"/>
          </a:p>
        </p:txBody>
      </p:sp>
      <p:pic>
        <p:nvPicPr>
          <p:cNvPr id="19" name="Picture 2" descr="D:\My Documents\My Pictures\mv_Nov_Eyecare_Keratoconus_Figure_2.jpg"/>
          <p:cNvPicPr>
            <a:picLocks noGrp="1" noChangeAspect="1" noChangeArrowheads="1"/>
          </p:cNvPicPr>
          <p:nvPr>
            <p:ph idx="1"/>
          </p:nvPr>
        </p:nvPicPr>
        <p:blipFill>
          <a:blip r:embed="rId3" cstate="print"/>
          <a:srcRect/>
          <a:stretch>
            <a:fillRect/>
          </a:stretch>
        </p:blipFill>
        <p:spPr bwMode="auto">
          <a:xfrm>
            <a:off x="685800" y="1524001"/>
            <a:ext cx="7696200" cy="2209800"/>
          </a:xfrm>
          <a:prstGeom prst="rect">
            <a:avLst/>
          </a:prstGeom>
          <a:noFill/>
        </p:spPr>
      </p:pic>
      <p:graphicFrame>
        <p:nvGraphicFramePr>
          <p:cNvPr id="20" name="Object 24"/>
          <p:cNvGraphicFramePr>
            <a:graphicFrameLocks noChangeAspect="1"/>
          </p:cNvGraphicFramePr>
          <p:nvPr/>
        </p:nvGraphicFramePr>
        <p:xfrm>
          <a:off x="762000" y="3581400"/>
          <a:ext cx="8001000" cy="2830342"/>
        </p:xfrm>
        <a:graphic>
          <a:graphicData uri="http://schemas.openxmlformats.org/presentationml/2006/ole">
            <mc:AlternateContent xmlns:mc="http://schemas.openxmlformats.org/markup-compatibility/2006">
              <mc:Choice xmlns:v="urn:schemas-microsoft-com:vml" Requires="v">
                <p:oleObj spid="_x0000_s1032" name="CorelDRAW" r:id="rId4" imgW="10660680" imgH="5356800" progId="">
                  <p:embed/>
                </p:oleObj>
              </mc:Choice>
              <mc:Fallback>
                <p:oleObj name="CorelDRAW" r:id="rId4" imgW="10660680" imgH="5356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81400"/>
                        <a:ext cx="8001000" cy="2830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 name="Group 20"/>
          <p:cNvGrpSpPr/>
          <p:nvPr/>
        </p:nvGrpSpPr>
        <p:grpSpPr>
          <a:xfrm>
            <a:off x="457200" y="3657600"/>
            <a:ext cx="3707041" cy="947738"/>
            <a:chOff x="457200" y="3657600"/>
            <a:chExt cx="3707041" cy="947738"/>
          </a:xfrm>
        </p:grpSpPr>
        <p:sp>
          <p:nvSpPr>
            <p:cNvPr id="22" name="Rectangle 21"/>
            <p:cNvSpPr/>
            <p:nvPr/>
          </p:nvSpPr>
          <p:spPr>
            <a:xfrm>
              <a:off x="3352800" y="3657600"/>
              <a:ext cx="811441" cy="369332"/>
            </a:xfrm>
            <a:prstGeom prst="rect">
              <a:avLst/>
            </a:prstGeom>
          </p:spPr>
          <p:txBody>
            <a:bodyPr wrap="square">
              <a:spAutoFit/>
            </a:bodyPr>
            <a:lstStyle/>
            <a:p>
              <a:pPr defTabSz="762000"/>
              <a:r>
                <a:rPr lang="en-US" b="1" dirty="0" smtClean="0">
                  <a:solidFill>
                    <a:srgbClr val="FF3300"/>
                  </a:solidFill>
                </a:rPr>
                <a:t>Nipple</a:t>
              </a:r>
              <a:endParaRPr lang="en-AU" b="1" dirty="0">
                <a:solidFill>
                  <a:srgbClr val="FF3300"/>
                </a:solidFill>
              </a:endParaRPr>
            </a:p>
          </p:txBody>
        </p:sp>
        <p:sp>
          <p:nvSpPr>
            <p:cNvPr id="23" name="Line 7"/>
            <p:cNvSpPr>
              <a:spLocks noChangeShapeType="1"/>
            </p:cNvSpPr>
            <p:nvPr/>
          </p:nvSpPr>
          <p:spPr bwMode="auto">
            <a:xfrm flipH="1">
              <a:off x="762000" y="4419600"/>
              <a:ext cx="1952625" cy="185738"/>
            </a:xfrm>
            <a:prstGeom prst="line">
              <a:avLst/>
            </a:prstGeom>
            <a:noFill/>
            <a:ln w="28575">
              <a:solidFill>
                <a:schemeClr val="hlink"/>
              </a:solidFill>
              <a:prstDash val="sysDot"/>
              <a:round/>
              <a:headEnd type="none" w="sm" len="sm"/>
              <a:tailEnd type="none" w="sm" len="sm"/>
            </a:ln>
          </p:spPr>
          <p:txBody>
            <a:bodyPr/>
            <a:lstStyle/>
            <a:p>
              <a:endParaRPr lang="en-US"/>
            </a:p>
          </p:txBody>
        </p:sp>
        <p:sp>
          <p:nvSpPr>
            <p:cNvPr id="24" name="Line 6"/>
            <p:cNvSpPr>
              <a:spLocks noChangeShapeType="1"/>
            </p:cNvSpPr>
            <p:nvPr/>
          </p:nvSpPr>
          <p:spPr bwMode="auto">
            <a:xfrm flipH="1" flipV="1">
              <a:off x="457200" y="4114800"/>
              <a:ext cx="2114550" cy="66675"/>
            </a:xfrm>
            <a:prstGeom prst="line">
              <a:avLst/>
            </a:prstGeom>
            <a:noFill/>
            <a:ln w="28575">
              <a:solidFill>
                <a:schemeClr val="hlink"/>
              </a:solidFill>
              <a:prstDash val="sysDot"/>
              <a:round/>
              <a:headEnd type="none" w="sm" len="sm"/>
              <a:tailEnd type="none" w="sm" len="sm"/>
            </a:ln>
          </p:spPr>
          <p:txBody>
            <a:bodyPr/>
            <a:lstStyle/>
            <a:p>
              <a:endParaRPr lang="en-US"/>
            </a:p>
          </p:txBody>
        </p:sp>
      </p:grpSp>
      <p:grpSp>
        <p:nvGrpSpPr>
          <p:cNvPr id="25" name="Group 24"/>
          <p:cNvGrpSpPr/>
          <p:nvPr/>
        </p:nvGrpSpPr>
        <p:grpSpPr>
          <a:xfrm>
            <a:off x="2971800" y="4495800"/>
            <a:ext cx="3358881" cy="871538"/>
            <a:chOff x="2971800" y="4495800"/>
            <a:chExt cx="3358881" cy="871538"/>
          </a:xfrm>
        </p:grpSpPr>
        <p:sp>
          <p:nvSpPr>
            <p:cNvPr id="26" name="Line 7"/>
            <p:cNvSpPr>
              <a:spLocks noChangeShapeType="1"/>
            </p:cNvSpPr>
            <p:nvPr/>
          </p:nvSpPr>
          <p:spPr bwMode="auto">
            <a:xfrm flipH="1">
              <a:off x="3200400" y="5181600"/>
              <a:ext cx="1952625" cy="185738"/>
            </a:xfrm>
            <a:prstGeom prst="line">
              <a:avLst/>
            </a:prstGeom>
            <a:noFill/>
            <a:ln w="28575">
              <a:solidFill>
                <a:schemeClr val="hlink"/>
              </a:solidFill>
              <a:prstDash val="sysDot"/>
              <a:round/>
              <a:headEnd type="none" w="sm" len="sm"/>
              <a:tailEnd type="none" w="sm" len="sm"/>
            </a:ln>
          </p:spPr>
          <p:txBody>
            <a:bodyPr/>
            <a:lstStyle/>
            <a:p>
              <a:endParaRPr lang="en-US"/>
            </a:p>
          </p:txBody>
        </p:sp>
        <p:sp>
          <p:nvSpPr>
            <p:cNvPr id="27" name="Line 6"/>
            <p:cNvSpPr>
              <a:spLocks noChangeShapeType="1"/>
            </p:cNvSpPr>
            <p:nvPr/>
          </p:nvSpPr>
          <p:spPr bwMode="auto">
            <a:xfrm flipH="1" flipV="1">
              <a:off x="2971800" y="4876800"/>
              <a:ext cx="2114550" cy="66675"/>
            </a:xfrm>
            <a:prstGeom prst="line">
              <a:avLst/>
            </a:prstGeom>
            <a:noFill/>
            <a:ln w="28575">
              <a:solidFill>
                <a:schemeClr val="hlink"/>
              </a:solidFill>
              <a:prstDash val="sysDot"/>
              <a:round/>
              <a:headEnd type="none" w="sm" len="sm"/>
              <a:tailEnd type="none" w="sm" len="sm"/>
            </a:ln>
          </p:spPr>
          <p:txBody>
            <a:bodyPr/>
            <a:lstStyle/>
            <a:p>
              <a:endParaRPr lang="en-US"/>
            </a:p>
          </p:txBody>
        </p:sp>
        <p:sp>
          <p:nvSpPr>
            <p:cNvPr id="28" name="Rectangle 27"/>
            <p:cNvSpPr/>
            <p:nvPr/>
          </p:nvSpPr>
          <p:spPr>
            <a:xfrm>
              <a:off x="5715000" y="4495800"/>
              <a:ext cx="615681" cy="369332"/>
            </a:xfrm>
            <a:prstGeom prst="rect">
              <a:avLst/>
            </a:prstGeom>
          </p:spPr>
          <p:txBody>
            <a:bodyPr wrap="none">
              <a:spAutoFit/>
            </a:bodyPr>
            <a:lstStyle/>
            <a:p>
              <a:pPr defTabSz="762000"/>
              <a:r>
                <a:rPr lang="en-US" b="1" dirty="0" smtClean="0">
                  <a:solidFill>
                    <a:srgbClr val="FF3300"/>
                  </a:solidFill>
                </a:rPr>
                <a:t>Oval</a:t>
              </a:r>
              <a:endParaRPr lang="en-AU" b="1" dirty="0">
                <a:solidFill>
                  <a:srgbClr val="FF3300"/>
                </a:solidFill>
              </a:endParaRPr>
            </a:p>
          </p:txBody>
        </p:sp>
      </p:grpSp>
      <p:grpSp>
        <p:nvGrpSpPr>
          <p:cNvPr id="29" name="Group 28"/>
          <p:cNvGrpSpPr/>
          <p:nvPr/>
        </p:nvGrpSpPr>
        <p:grpSpPr>
          <a:xfrm>
            <a:off x="5181600" y="5257800"/>
            <a:ext cx="3440713" cy="1023938"/>
            <a:chOff x="5181600" y="5257800"/>
            <a:chExt cx="3440713" cy="1023938"/>
          </a:xfrm>
        </p:grpSpPr>
        <p:sp>
          <p:nvSpPr>
            <p:cNvPr id="30" name="Line 7"/>
            <p:cNvSpPr>
              <a:spLocks noChangeShapeType="1"/>
            </p:cNvSpPr>
            <p:nvPr/>
          </p:nvSpPr>
          <p:spPr bwMode="auto">
            <a:xfrm flipH="1">
              <a:off x="5638800" y="6096000"/>
              <a:ext cx="1952625" cy="185738"/>
            </a:xfrm>
            <a:prstGeom prst="line">
              <a:avLst/>
            </a:prstGeom>
            <a:noFill/>
            <a:ln w="28575">
              <a:solidFill>
                <a:schemeClr val="hlink"/>
              </a:solidFill>
              <a:prstDash val="sysDot"/>
              <a:round/>
              <a:headEnd type="none" w="sm" len="sm"/>
              <a:tailEnd type="none" w="sm" len="sm"/>
            </a:ln>
          </p:spPr>
          <p:txBody>
            <a:bodyPr/>
            <a:lstStyle/>
            <a:p>
              <a:endParaRPr lang="en-US"/>
            </a:p>
          </p:txBody>
        </p:sp>
        <p:sp>
          <p:nvSpPr>
            <p:cNvPr id="31" name="Line 6"/>
            <p:cNvSpPr>
              <a:spLocks noChangeShapeType="1"/>
            </p:cNvSpPr>
            <p:nvPr/>
          </p:nvSpPr>
          <p:spPr bwMode="auto">
            <a:xfrm flipH="1" flipV="1">
              <a:off x="5181600" y="5562600"/>
              <a:ext cx="2114550" cy="66675"/>
            </a:xfrm>
            <a:prstGeom prst="line">
              <a:avLst/>
            </a:prstGeom>
            <a:noFill/>
            <a:ln w="28575">
              <a:solidFill>
                <a:schemeClr val="hlink"/>
              </a:solidFill>
              <a:prstDash val="sysDot"/>
              <a:round/>
              <a:headEnd type="none" w="sm" len="sm"/>
              <a:tailEnd type="none" w="sm" len="sm"/>
            </a:ln>
          </p:spPr>
          <p:txBody>
            <a:bodyPr/>
            <a:lstStyle/>
            <a:p>
              <a:endParaRPr lang="en-US"/>
            </a:p>
          </p:txBody>
        </p:sp>
        <p:sp>
          <p:nvSpPr>
            <p:cNvPr id="32" name="Rectangle 31"/>
            <p:cNvSpPr/>
            <p:nvPr/>
          </p:nvSpPr>
          <p:spPr>
            <a:xfrm>
              <a:off x="7772400" y="5257800"/>
              <a:ext cx="849913" cy="369332"/>
            </a:xfrm>
            <a:prstGeom prst="rect">
              <a:avLst/>
            </a:prstGeom>
          </p:spPr>
          <p:txBody>
            <a:bodyPr wrap="none">
              <a:spAutoFit/>
            </a:bodyPr>
            <a:lstStyle/>
            <a:p>
              <a:pPr defTabSz="762000"/>
              <a:r>
                <a:rPr lang="en-US" b="1" dirty="0" err="1" smtClean="0">
                  <a:solidFill>
                    <a:srgbClr val="FF3300"/>
                  </a:solidFill>
                </a:rPr>
                <a:t>Globus</a:t>
              </a:r>
              <a:endParaRPr lang="en-AU" b="1" dirty="0">
                <a:solidFill>
                  <a:srgbClr val="FF3300"/>
                </a:solidFill>
              </a:endParaRPr>
            </a:p>
          </p:txBody>
        </p:sp>
      </p:grpSp>
    </p:spTree>
    <p:extLst>
      <p:ext uri="{BB962C8B-B14F-4D97-AF65-F5344CB8AC3E}">
        <p14:creationId xmlns:p14="http://schemas.microsoft.com/office/powerpoint/2010/main" val="30172434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695915bf9a3e0fe2c8c2a2ddc812609dc46a4f"/>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1776</TotalTime>
  <Words>3858</Words>
  <Application>Microsoft Office PowerPoint</Application>
  <PresentationFormat>On-screen Show (4:3)</PresentationFormat>
  <Paragraphs>622</Paragraphs>
  <Slides>84</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OC_template_updated</vt:lpstr>
      <vt:lpstr>CorelDRAW</vt:lpstr>
      <vt:lpstr>Κλινική άσκηση φακών επαφής</vt:lpstr>
      <vt:lpstr>Κερατόκωνος </vt:lpstr>
      <vt:lpstr>Κερατόκωνος </vt:lpstr>
      <vt:lpstr>Κερατόκωνος </vt:lpstr>
      <vt:lpstr>Κερατόκωνος </vt:lpstr>
      <vt:lpstr>Κερατόκωνος </vt:lpstr>
      <vt:lpstr>Κερατόκωνος </vt:lpstr>
      <vt:lpstr>Κερατόκωνος </vt:lpstr>
      <vt:lpstr>Τρεις κύριες μορφολογίες κώνου στο κερατόκωνο </vt:lpstr>
      <vt:lpstr>Κερατόκωνος - Φακοί Επαφής </vt:lpstr>
      <vt:lpstr>Κερατόκωνος - Φακοί Επαφής </vt:lpstr>
      <vt:lpstr>Κερατόκωνος - Επιλογές Φακών Επαφής</vt:lpstr>
      <vt:lpstr>Τεχνολογίες απεικόνισης  για εφαρμογή φακών επαφής για κερατόκωνο </vt:lpstr>
      <vt:lpstr>Τοπογραφία Κερατοειδή</vt:lpstr>
      <vt:lpstr>Τοπογραφία Κερατοειδή </vt:lpstr>
      <vt:lpstr>Τοπογραφία Κερατοειδή</vt:lpstr>
      <vt:lpstr>Κερατοειδικός τοπογράφος</vt:lpstr>
      <vt:lpstr> Κερατοειδικός τοπογράφος  </vt:lpstr>
      <vt:lpstr>Οπτική Τομογραφία Συνοχής (OCT)</vt:lpstr>
      <vt:lpstr>Οπτική Τομογραφία Συνοχής (OCT)</vt:lpstr>
      <vt:lpstr>Οπτική Τομογραφία Συνοχής (OCT)</vt:lpstr>
      <vt:lpstr>Μαλακοί φακοί επαφής </vt:lpstr>
      <vt:lpstr>Μαλακοί φακοί επαφής </vt:lpstr>
      <vt:lpstr>Μαλακοί φακοί επαφής </vt:lpstr>
      <vt:lpstr>Μαλακοί φακοί επαφής </vt:lpstr>
      <vt:lpstr>Κερατοκωνικοί μαλακοί φακοί επαφής </vt:lpstr>
      <vt:lpstr>Kerasoft IC, Bausch &amp; Lomb</vt:lpstr>
      <vt:lpstr>Μαλακοί φακοί επαφής </vt:lpstr>
      <vt:lpstr>Αεροδιαπεράτοι φακοί επαφής</vt:lpstr>
      <vt:lpstr>Αεροδιαπεράτοι φακοί επαφής </vt:lpstr>
      <vt:lpstr>Φιλοσοφίες εφαρμογής αεροδιαπερατών φακών επαφής </vt:lpstr>
      <vt:lpstr>PowerPoint Presentation</vt:lpstr>
      <vt:lpstr>Φιλοσοφίες εφαρμογής αεροδιαπερατών φακών επαφής </vt:lpstr>
      <vt:lpstr>Φιλοσοφίες εφαρμογής</vt:lpstr>
      <vt:lpstr>PowerPoint Presentation</vt:lpstr>
      <vt:lpstr>Επαφή κορυφής εφαρμογή  </vt:lpstr>
      <vt:lpstr>Επαφή κορυφής εφαρμογή </vt:lpstr>
      <vt:lpstr>Επαφή κορυφής εφαρμογή </vt:lpstr>
      <vt:lpstr>Επαφή κορυφής εφαρμογή </vt:lpstr>
      <vt:lpstr>Διάκενο κορυφής εφαρμογή  </vt:lpstr>
      <vt:lpstr>Διάκενο κορυφής εφαρμογή </vt:lpstr>
      <vt:lpstr>Διάκενο κορυφής εφαρμογή </vt:lpstr>
      <vt:lpstr> Τριών σημείων επαφής εφαρμογή   </vt:lpstr>
      <vt:lpstr>Τριών σημείων επαφής εφαρμογή Οβάλ κώνος </vt:lpstr>
      <vt:lpstr>Τριών σημείων επαφής εφαρμογή</vt:lpstr>
      <vt:lpstr>Σχεδιασμοί φακών αεροδιαπερατών φακών  </vt:lpstr>
      <vt:lpstr>Σχεδιασμοί φακών </vt:lpstr>
      <vt:lpstr>Πολυκαμπυλωτοί φακοί</vt:lpstr>
      <vt:lpstr>Πολυκαμπυλωτοί φακοί</vt:lpstr>
      <vt:lpstr>Rose K ™ KC</vt:lpstr>
      <vt:lpstr>Rose K ™ KC</vt:lpstr>
      <vt:lpstr>Three point touch - ROSE K</vt:lpstr>
      <vt:lpstr>Ασφαιρικοί φακοί επαφής </vt:lpstr>
      <vt:lpstr>Ασφαιρικοί φακοί επαφής </vt:lpstr>
      <vt:lpstr>Τορική BOZR</vt:lpstr>
      <vt:lpstr>Διτορικός Φακός</vt:lpstr>
      <vt:lpstr>Τορικές Περιφερικές Καμπύλες</vt:lpstr>
      <vt:lpstr>Τορικός Περιφερικός Σχεδιασμός </vt:lpstr>
      <vt:lpstr>Συγκεκριμένα Τεταρτημόρια σχεδιασμοί  </vt:lpstr>
      <vt:lpstr>Σκληρικοί Φακοί επαφής </vt:lpstr>
      <vt:lpstr>Σκληρικοί φακοί επαφής  </vt:lpstr>
      <vt:lpstr>Piggyback φακοί επαφής </vt:lpstr>
      <vt:lpstr>Piggyback φακοί επαφής </vt:lpstr>
      <vt:lpstr>Piggyback φακοί επαφής </vt:lpstr>
      <vt:lpstr>Piggyback φακοί επαφής </vt:lpstr>
      <vt:lpstr>Υβριδικοί φακοί επαφής </vt:lpstr>
      <vt:lpstr>Υβριδικοί φακοί επαφής </vt:lpstr>
      <vt:lpstr>Υβριδικοί φακοί επαφής </vt:lpstr>
      <vt:lpstr>Υβριδικοί φακοί επαφής - SynergEyes</vt:lpstr>
      <vt:lpstr>SynergEyes KC</vt:lpstr>
      <vt:lpstr>SynergEyes ClearKone</vt:lpstr>
      <vt:lpstr>SynergEyes ClearKone</vt:lpstr>
      <vt:lpstr>Synergeyes Ultrahealth</vt:lpstr>
      <vt:lpstr>Αντιμετώπιση της εξέλιξης του κερατοκώνου </vt:lpstr>
      <vt:lpstr>Αντιμετώπιση της εξέλιξης του κερατοκώνου </vt:lpstr>
      <vt:lpstr>(CLΧ)</vt:lpstr>
      <vt:lpstr>Αντιμετώπιση της εξέλιξης του κερατοκώνου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330</cp:revision>
  <dcterms:created xsi:type="dcterms:W3CDTF">2013-03-04T13:35:19Z</dcterms:created>
  <dcterms:modified xsi:type="dcterms:W3CDTF">2015-08-24T09:04:50Z</dcterms:modified>
</cp:coreProperties>
</file>