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257" r:id="rId9"/>
    <p:sldId id="262" r:id="rId10"/>
    <p:sldId id="264" r:id="rId11"/>
    <p:sldId id="265" r:id="rId12"/>
    <p:sldId id="313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7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7812A1-F6EA-468D-93DB-F489ECB5410E}" type="slidenum">
              <a:rPr lang="en-US" altLang="el-GR"/>
              <a:pPr eaLnBrk="1" hangingPunct="1"/>
              <a:t>5</a:t>
            </a:fld>
            <a:endParaRPr lang="en-US" altLang="el-GR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36CF-0BE8-4D59-8F5D-82839079696D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9D0A-3D62-432F-841D-83DD012457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51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Χρωματογραφία </a:t>
            </a:r>
            <a:r>
              <a:rPr lang="el-GR" sz="2800" dirty="0"/>
              <a:t>λεπτής </a:t>
            </a:r>
            <a:r>
              <a:rPr lang="el-GR" sz="2800" dirty="0" smtClean="0"/>
              <a:t>στοιβάδας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2013.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«Ανόργανη Χημεία (Ε). Ενότητα 8: Χρωματογραφία λεπτής </a:t>
            </a:r>
            <a:r>
              <a:rPr lang="el-GR" sz="2000" dirty="0" smtClean="0"/>
              <a:t>στοιβάδας</a:t>
            </a:r>
            <a:r>
              <a:rPr lang="el-GR" sz="2000" dirty="0" smtClean="0"/>
              <a:t>». Έκδοση: 1.0. Αθήνα 2013.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el-GR" altLang="el-GR" sz="4000" smtClean="0"/>
              <a:t>Χρωματογραφία λεπτής στοιβάδας</a:t>
            </a:r>
            <a:endParaRPr lang="el-GR" altLang="el-GR" sz="4000" smtClean="0">
              <a:latin typeface="Arial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179388" y="981075"/>
            <a:ext cx="445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/>
              <a:t>Διαχωρισμός μίγματος στα συστατικά του.</a:t>
            </a: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179388" y="1557338"/>
            <a:ext cx="852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600" b="1"/>
              <a:t>Στατική φάση </a:t>
            </a:r>
            <a:r>
              <a:rPr lang="el-GR" altLang="el-GR" sz="1600"/>
              <a:t>: φύλλο γυαλιού, πλαστικού ή αλουμινίου καλυμμένο με προσροφητικό υλικό,</a:t>
            </a:r>
          </a:p>
          <a:p>
            <a:pPr eaLnBrk="1" hangingPunct="1"/>
            <a:r>
              <a:rPr lang="el-GR" altLang="el-GR" sz="1600"/>
              <a:t>συνήθως σίλικα (</a:t>
            </a:r>
            <a:r>
              <a:rPr lang="en-US" altLang="el-GR" sz="1600"/>
              <a:t>SiO</a:t>
            </a:r>
            <a:r>
              <a:rPr lang="en-US" altLang="el-GR" sz="1600" baseline="-25000"/>
              <a:t>2</a:t>
            </a:r>
            <a:r>
              <a:rPr lang="el-GR" altLang="el-GR" sz="1600"/>
              <a:t>), αλουμίνα (</a:t>
            </a:r>
            <a:r>
              <a:rPr lang="en-US" altLang="el-GR" sz="1600"/>
              <a:t>Al</a:t>
            </a:r>
            <a:r>
              <a:rPr lang="en-US" altLang="el-GR" sz="1600" baseline="-25000"/>
              <a:t>2</a:t>
            </a:r>
            <a:r>
              <a:rPr lang="en-US" altLang="el-GR" sz="1600"/>
              <a:t>O</a:t>
            </a:r>
            <a:r>
              <a:rPr lang="en-US" altLang="el-GR" sz="1600" baseline="-25000"/>
              <a:t>3</a:t>
            </a:r>
            <a:r>
              <a:rPr lang="el-GR" altLang="el-GR" sz="1600"/>
              <a:t>) ή κυτταρίνη.</a:t>
            </a: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179388" y="3573463"/>
            <a:ext cx="4075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600" b="1"/>
              <a:t>Κινητή φάση </a:t>
            </a:r>
            <a:r>
              <a:rPr lang="el-GR" altLang="el-GR" sz="1600"/>
              <a:t>: διαλύτης ή μίγμα διαλυτών.</a:t>
            </a: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/>
              <a:t>.</a:t>
            </a:r>
          </a:p>
          <a:p>
            <a:pPr algn="ctr"/>
            <a:r>
              <a:rPr lang="el-GR" altLang="el-GR"/>
              <a:t>  </a:t>
            </a:r>
            <a:endParaRPr lang="el-GR" altLang="el-GR" sz="9600"/>
          </a:p>
        </p:txBody>
      </p:sp>
      <p:sp>
        <p:nvSpPr>
          <p:cNvPr id="3079" name="Rectangle 17"/>
          <p:cNvSpPr>
            <a:spLocks noChangeArrowheads="1"/>
          </p:cNvSpPr>
          <p:nvPr/>
        </p:nvSpPr>
        <p:spPr bwMode="auto">
          <a:xfrm>
            <a:off x="250825" y="2205038"/>
            <a:ext cx="8066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l-GR" altLang="el-GR" sz="1200"/>
              <a:t> -ΟΗ στην επιφάνεια σίλικας ή αλουμίνας</a:t>
            </a:r>
          </a:p>
          <a:p>
            <a:pPr eaLnBrk="1" hangingPunct="1">
              <a:buFont typeface="Arial" charset="0"/>
              <a:buChar char="•"/>
            </a:pPr>
            <a:r>
              <a:rPr lang="el-GR" altLang="el-GR" sz="1200"/>
              <a:t> πολικές επιφάνειες &amp; ανάπτυξη δεσμών υδρογόνου, δυνάμεων </a:t>
            </a:r>
            <a:r>
              <a:rPr lang="en-US" altLang="el-GR" sz="1200"/>
              <a:t>Van der Waals </a:t>
            </a:r>
            <a:r>
              <a:rPr lang="el-GR" altLang="el-GR" sz="1200"/>
              <a:t>και δυνάμεων διπόλου- διπόλου</a:t>
            </a:r>
          </a:p>
        </p:txBody>
      </p:sp>
    </p:spTree>
    <p:extLst>
      <p:ext uri="{BB962C8B-B14F-4D97-AF65-F5344CB8AC3E}">
        <p14:creationId xmlns:p14="http://schemas.microsoft.com/office/powerpoint/2010/main" val="34352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el-GR" altLang="el-GR" sz="4000" smtClean="0"/>
              <a:t>Χρωματογραφία λεπτής στοιβάδας</a:t>
            </a:r>
            <a:endParaRPr lang="el-GR" altLang="el-GR" sz="4000" smtClean="0">
              <a:latin typeface="Arial" charset="0"/>
            </a:endParaRPr>
          </a:p>
        </p:txBody>
      </p:sp>
      <p:pic>
        <p:nvPicPr>
          <p:cNvPr id="4099" name="Picture 11" descr="http://upload.wikimedia.org/wikipedia/commons/4/47/Tlc_sequ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91100"/>
            <a:ext cx="6985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323850" y="1125538"/>
            <a:ext cx="607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600"/>
              <a:t>Μετακίνηση συστατικών στην πλάκα λόγω τριχοειδών δυνάμεων.</a:t>
            </a:r>
          </a:p>
        </p:txBody>
      </p:sp>
      <p:sp>
        <p:nvSpPr>
          <p:cNvPr id="4101" name="Rectangle 15"/>
          <p:cNvSpPr>
            <a:spLocks noChangeArrowheads="1"/>
          </p:cNvSpPr>
          <p:nvPr/>
        </p:nvSpPr>
        <p:spPr bwMode="auto">
          <a:xfrm>
            <a:off x="179388" y="4149725"/>
            <a:ext cx="746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rgbClr val="CC00FF"/>
                </a:solidFill>
              </a:rPr>
              <a:t>Διαφορετικά συστατικά </a:t>
            </a:r>
            <a:r>
              <a:rPr lang="el-GR" altLang="el-GR" sz="1600">
                <a:solidFill>
                  <a:srgbClr val="CC00FF"/>
                </a:solidFill>
                <a:sym typeface="Wingdings" pitchFamily="2" charset="2"/>
              </a:rPr>
              <a:t> </a:t>
            </a:r>
            <a:r>
              <a:rPr lang="el-GR" altLang="el-GR" sz="1600">
                <a:solidFill>
                  <a:srgbClr val="CC00FF"/>
                </a:solidFill>
              </a:rPr>
              <a:t>μετακίνηση με διαφορετικές ταχύτητες </a:t>
            </a:r>
            <a:r>
              <a:rPr lang="el-GR" altLang="el-GR" sz="1600">
                <a:solidFill>
                  <a:srgbClr val="CC00FF"/>
                </a:solidFill>
                <a:sym typeface="Wingdings" pitchFamily="2" charset="2"/>
              </a:rPr>
              <a:t> </a:t>
            </a:r>
            <a:r>
              <a:rPr lang="el-GR" altLang="el-GR" sz="1600">
                <a:solidFill>
                  <a:srgbClr val="CC00FF"/>
                </a:solidFill>
              </a:rPr>
              <a:t>διαχωρισμός.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/>
              <a:t>.</a:t>
            </a:r>
          </a:p>
          <a:p>
            <a:pPr algn="ctr"/>
            <a:r>
              <a:rPr lang="el-GR" altLang="el-GR"/>
              <a:t>  </a:t>
            </a:r>
            <a:endParaRPr lang="el-GR" altLang="el-GR" sz="9600"/>
          </a:p>
        </p:txBody>
      </p:sp>
      <p:pic>
        <p:nvPicPr>
          <p:cNvPr id="4103" name="Picture 12" descr="http://www.micromountain.com/sci_diagrams/sci_app/sci_app_assets/ctog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5938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7"/>
          <p:cNvSpPr>
            <a:spLocks noChangeArrowheads="1"/>
          </p:cNvSpPr>
          <p:nvPr/>
        </p:nvSpPr>
        <p:spPr bwMode="auto">
          <a:xfrm>
            <a:off x="2339975" y="2133600"/>
            <a:ext cx="57610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l-GR" altLang="el-GR" sz="1200"/>
              <a:t> διαλύει τα συστατικά που έχουν τοποθετηθεί στις κηλίδες και τα παρασύρει προς τα πάνω</a:t>
            </a:r>
          </a:p>
          <a:p>
            <a:pPr eaLnBrk="1" hangingPunct="1">
              <a:buFont typeface="Arial" charset="0"/>
              <a:buChar char="•"/>
            </a:pPr>
            <a:r>
              <a:rPr lang="el-GR" altLang="el-GR" sz="1200"/>
              <a:t> τα διαφορετικά συστατικά μετακινούνται με διαφορετικές ταχύτητες, γιατί έχουν</a:t>
            </a:r>
          </a:p>
          <a:p>
            <a:pPr eaLnBrk="1" hangingPunct="1"/>
            <a:r>
              <a:rPr lang="el-GR" altLang="el-GR" sz="1200"/>
              <a:t>	</a:t>
            </a:r>
            <a:r>
              <a:rPr lang="el-GR" altLang="el-GR" sz="1200" b="1"/>
              <a:t>διαφορετική διαλυτότητα στο διαλύτη</a:t>
            </a:r>
          </a:p>
          <a:p>
            <a:pPr eaLnBrk="1" hangingPunct="1"/>
            <a:r>
              <a:rPr lang="el-GR" altLang="el-GR" sz="1200"/>
              <a:t>	</a:t>
            </a:r>
            <a:r>
              <a:rPr lang="el-GR" altLang="el-GR" sz="1200" b="1"/>
              <a:t>διαφορετική συγγένεια με τη στατική φάση</a:t>
            </a:r>
          </a:p>
        </p:txBody>
      </p:sp>
      <p:sp>
        <p:nvSpPr>
          <p:cNvPr id="4105" name="Rectangle 17"/>
          <p:cNvSpPr>
            <a:spLocks noChangeArrowheads="1"/>
          </p:cNvSpPr>
          <p:nvPr/>
        </p:nvSpPr>
        <p:spPr bwMode="auto">
          <a:xfrm>
            <a:off x="2195513" y="1700213"/>
            <a:ext cx="2736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200">
                <a:sym typeface="Wingdings" pitchFamily="2" charset="2"/>
              </a:rPr>
              <a:t> </a:t>
            </a:r>
            <a:r>
              <a:rPr lang="el-GR" altLang="el-GR" sz="1200"/>
              <a:t>Καθώς ο διαλύτης «ανεβαίνει»:</a:t>
            </a:r>
          </a:p>
        </p:txBody>
      </p:sp>
    </p:spTree>
    <p:extLst>
      <p:ext uri="{BB962C8B-B14F-4D97-AF65-F5344CB8AC3E}">
        <p14:creationId xmlns:p14="http://schemas.microsoft.com/office/powerpoint/2010/main" val="39057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el-GR" altLang="el-GR" sz="4000" smtClean="0"/>
              <a:t>Χρωματογραφία λεπτής στοιβάδας</a:t>
            </a:r>
            <a:endParaRPr lang="el-GR" altLang="el-GR" sz="4000" smtClean="0">
              <a:latin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/>
              <a:t>.</a:t>
            </a:r>
          </a:p>
          <a:p>
            <a:pPr algn="ctr"/>
            <a:r>
              <a:rPr lang="el-GR" altLang="el-GR"/>
              <a:t>  </a:t>
            </a:r>
            <a:endParaRPr lang="el-GR" altLang="el-GR" sz="960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924300" y="4221163"/>
            <a:ext cx="482441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l-GR" sz="1400"/>
              <a:t>H</a:t>
            </a:r>
            <a:r>
              <a:rPr lang="el-GR" altLang="el-GR" sz="1400"/>
              <a:t> σταθερά αυτή ορίζεται ως ο λόγος της αποστάσεως που διήνυσε ένα συστατικό προς την απόσταση που διήνυσε ο διαλύτης.</a:t>
            </a:r>
          </a:p>
          <a:p>
            <a:pPr eaLnBrk="1" hangingPunct="1">
              <a:lnSpc>
                <a:spcPct val="90000"/>
              </a:lnSpc>
            </a:pPr>
            <a:endParaRPr lang="el-GR" altLang="el-GR" sz="1400"/>
          </a:p>
          <a:p>
            <a:pPr eaLnBrk="1" hangingPunct="1">
              <a:lnSpc>
                <a:spcPct val="90000"/>
              </a:lnSpc>
            </a:pPr>
            <a:r>
              <a:rPr lang="el-GR" altLang="el-GR" sz="1400"/>
              <a:t>Είναι χαρακτηριστική σταθερά μιας ουσίας για συγκεκριμένο σύστημα στατικής και κινητής φάσης.</a:t>
            </a:r>
            <a:endParaRPr lang="en-US" altLang="el-GR" sz="14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74332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468313" y="4508500"/>
            <a:ext cx="3319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/>
              <a:t>Παράγοντας καθυστέρησης, </a:t>
            </a:r>
            <a:r>
              <a:rPr lang="en-US" altLang="el-GR"/>
              <a:t>R</a:t>
            </a:r>
            <a:r>
              <a:rPr lang="en-US" altLang="el-GR" baseline="-25000"/>
              <a:t>f</a:t>
            </a:r>
          </a:p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78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el-GR" altLang="el-GR" sz="4000" smtClean="0"/>
              <a:t>Χρωματογραφία λεπτής στοιβάδας</a:t>
            </a:r>
            <a:r>
              <a:rPr lang="en-US" altLang="el-GR" sz="4000" smtClean="0"/>
              <a:t/>
            </a:r>
            <a:br>
              <a:rPr lang="en-US" altLang="el-GR" sz="4000" smtClean="0"/>
            </a:br>
            <a:r>
              <a:rPr lang="el-GR" altLang="el-GR" sz="2400" smtClean="0"/>
              <a:t>Ανάλυση μίγματος αμινοξέων</a:t>
            </a:r>
            <a:endParaRPr lang="el-GR" altLang="el-GR" sz="2400" smtClean="0">
              <a:latin typeface="Arial" charset="0"/>
            </a:endParaRPr>
          </a:p>
        </p:txBody>
      </p:sp>
      <p:pic>
        <p:nvPicPr>
          <p:cNvPr id="6147" name="Picture 2" descr="http://www.chemguide.co.uk/analysis/chromatography/tlc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59975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27538" y="4365625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CC6600"/>
                </a:solidFill>
              </a:rPr>
              <a:t>R</a:t>
            </a:r>
            <a:r>
              <a:rPr lang="en-US" altLang="el-GR" baseline="-25000">
                <a:solidFill>
                  <a:srgbClr val="CC6600"/>
                </a:solidFill>
              </a:rPr>
              <a:t>f</a:t>
            </a:r>
            <a:r>
              <a:rPr lang="el-GR" altLang="el-GR" baseline="-25000">
                <a:solidFill>
                  <a:srgbClr val="CC6600"/>
                </a:solidFill>
              </a:rPr>
              <a:t>Α</a:t>
            </a:r>
            <a:endParaRPr lang="el-GR" altLang="el-GR">
              <a:solidFill>
                <a:srgbClr val="CC6600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427538" y="4941888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9999FF"/>
                </a:solidFill>
              </a:rPr>
              <a:t>R</a:t>
            </a:r>
            <a:r>
              <a:rPr lang="en-US" altLang="el-GR" baseline="-25000">
                <a:solidFill>
                  <a:srgbClr val="9999FF"/>
                </a:solidFill>
              </a:rPr>
              <a:t>f</a:t>
            </a:r>
            <a:r>
              <a:rPr lang="el-GR" altLang="el-GR" baseline="-25000">
                <a:solidFill>
                  <a:srgbClr val="9999FF"/>
                </a:solidFill>
              </a:rPr>
              <a:t>Β</a:t>
            </a:r>
            <a:endParaRPr lang="el-GR" altLang="el-GR">
              <a:solidFill>
                <a:srgbClr val="9999FF"/>
              </a:solidFill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427538" y="5508625"/>
            <a:ext cx="50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3333CC"/>
                </a:solidFill>
              </a:rPr>
              <a:t>R</a:t>
            </a:r>
            <a:r>
              <a:rPr lang="en-US" altLang="el-GR" baseline="-25000">
                <a:solidFill>
                  <a:srgbClr val="3333CC"/>
                </a:solidFill>
              </a:rPr>
              <a:t>fC</a:t>
            </a:r>
            <a:endParaRPr lang="el-GR" altLang="el-GR">
              <a:solidFill>
                <a:srgbClr val="3333CC"/>
              </a:solidFill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5508625" y="472440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/>
              <a:t>R</a:t>
            </a:r>
            <a:r>
              <a:rPr lang="en-US" altLang="el-GR" baseline="-25000"/>
              <a:t>f2</a:t>
            </a:r>
            <a:endParaRPr lang="el-GR" altLang="el-GR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5508625" y="422116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9999FF"/>
                </a:solidFill>
              </a:rPr>
              <a:t>R</a:t>
            </a:r>
            <a:r>
              <a:rPr lang="en-US" altLang="el-GR" baseline="-25000">
                <a:solidFill>
                  <a:srgbClr val="9999FF"/>
                </a:solidFill>
              </a:rPr>
              <a:t>f1</a:t>
            </a:r>
            <a:endParaRPr lang="el-GR" altLang="el-GR">
              <a:solidFill>
                <a:srgbClr val="9999FF"/>
              </a:solidFill>
            </a:endParaRP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5508625" y="5229225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/>
              <a:t>R</a:t>
            </a:r>
            <a:r>
              <a:rPr lang="en-US" altLang="el-GR" baseline="-25000"/>
              <a:t>f3</a:t>
            </a:r>
            <a:endParaRPr lang="el-GR" altLang="el-GR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5508625" y="5661025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3333CC"/>
                </a:solidFill>
              </a:rPr>
              <a:t>R</a:t>
            </a:r>
            <a:r>
              <a:rPr lang="en-US" altLang="el-GR" baseline="-25000">
                <a:solidFill>
                  <a:srgbClr val="3333CC"/>
                </a:solidFill>
              </a:rPr>
              <a:t>f4</a:t>
            </a:r>
            <a:endParaRPr lang="el-GR" altLang="el-GR">
              <a:solidFill>
                <a:srgbClr val="3333CC"/>
              </a:solidFill>
            </a:endParaRP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5508625" y="616585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CC6600"/>
                </a:solidFill>
              </a:rPr>
              <a:t>R</a:t>
            </a:r>
            <a:r>
              <a:rPr lang="en-US" altLang="el-GR" baseline="-25000">
                <a:solidFill>
                  <a:srgbClr val="CC6600"/>
                </a:solidFill>
              </a:rPr>
              <a:t>f5</a:t>
            </a:r>
            <a:endParaRPr lang="el-GR" altLang="el-GR">
              <a:solidFill>
                <a:srgbClr val="CC66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4391820" y="5120481"/>
            <a:ext cx="1655762" cy="720725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859338" y="4437063"/>
            <a:ext cx="720725" cy="720725"/>
          </a:xfrm>
          <a:prstGeom prst="line">
            <a:avLst/>
          </a:prstGeom>
          <a:ln>
            <a:solidFill>
              <a:srgbClr val="99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87900" y="5661025"/>
            <a:ext cx="792163" cy="18415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00400" y="1219200"/>
            <a:ext cx="2489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en-US" b="1">
                <a:latin typeface="Arial Narrow" pitchFamily="34" charset="0"/>
              </a:rPr>
              <a:t>(gas or liquid)</a:t>
            </a:r>
            <a:endParaRPr lang="en-US" b="1">
              <a:solidFill>
                <a:schemeClr val="accent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MOBILE  PHASE</a:t>
            </a:r>
            <a:endParaRPr lang="en-US" sz="28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819400" y="4262438"/>
            <a:ext cx="31718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STATIONARY PHASE</a:t>
            </a:r>
            <a:endParaRPr lang="en-US" b="1">
              <a:solidFill>
                <a:srgbClr val="00FF0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7172" name="Oval 8"/>
          <p:cNvSpPr>
            <a:spLocks noChangeArrowheads="1"/>
          </p:cNvSpPr>
          <p:nvPr/>
        </p:nvSpPr>
        <p:spPr bwMode="auto">
          <a:xfrm>
            <a:off x="7924800" y="2895600"/>
            <a:ext cx="914400" cy="8382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b="1">
                <a:latin typeface="Times New Roman" pitchFamily="18" charset="0"/>
              </a:rPr>
              <a:t>Sample</a:t>
            </a:r>
          </a:p>
          <a:p>
            <a:pPr algn="ctr" eaLnBrk="1" hangingPunct="1"/>
            <a:r>
              <a:rPr lang="en-US" altLang="el-GR" sz="1200" b="1">
                <a:latin typeface="Times New Roman" pitchFamily="18" charset="0"/>
              </a:rPr>
              <a:t>out</a:t>
            </a:r>
            <a:endParaRPr lang="en-US" altLang="el-GR" b="1">
              <a:latin typeface="Times New Roman" pitchFamily="18" charset="0"/>
            </a:endParaRPr>
          </a:p>
        </p:txBody>
      </p:sp>
      <p:sp>
        <p:nvSpPr>
          <p:cNvPr id="7173" name="Oval 9"/>
          <p:cNvSpPr>
            <a:spLocks noChangeArrowheads="1"/>
          </p:cNvSpPr>
          <p:nvPr/>
        </p:nvSpPr>
        <p:spPr bwMode="auto">
          <a:xfrm>
            <a:off x="457200" y="2971800"/>
            <a:ext cx="914400" cy="8382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b="1">
                <a:latin typeface="Times New Roman" pitchFamily="18" charset="0"/>
              </a:rPr>
              <a:t>Sample</a:t>
            </a:r>
          </a:p>
          <a:p>
            <a:pPr algn="ctr" eaLnBrk="1" hangingPunct="1"/>
            <a:r>
              <a:rPr lang="en-US" altLang="el-GR" sz="1200" b="1">
                <a:latin typeface="Times New Roman" pitchFamily="18" charset="0"/>
              </a:rPr>
              <a:t>in</a:t>
            </a: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295400" y="25908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5029200" y="25908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1524000" y="3352800"/>
            <a:ext cx="6324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1905000" y="2895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2895600" y="2895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3962400" y="2895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5105400" y="2895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6172200" y="2895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7239000" y="2895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685800" y="4800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b="1">
                <a:latin typeface="Arial Narrow" pitchFamily="34" charset="0"/>
              </a:rPr>
              <a:t>(solid or heavy liquid coated onto a solid or support system)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8313" y="0"/>
            <a:ext cx="8229600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000" dirty="0">
                <a:latin typeface="+mj-lt"/>
                <a:ea typeface="+mj-ea"/>
                <a:cs typeface="+mj-cs"/>
              </a:rPr>
              <a:t>Χρωματογραφία </a:t>
            </a:r>
            <a:r>
              <a:rPr lang="el-GR" sz="4000" dirty="0" err="1">
                <a:latin typeface="+mj-lt"/>
                <a:ea typeface="+mj-ea"/>
                <a:cs typeface="+mj-cs"/>
              </a:rPr>
              <a:t>έκλουσης</a:t>
            </a:r>
            <a:endParaRPr lang="el-GR" sz="4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18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My Documents\My Pictures\gcdi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748665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547813" y="188913"/>
            <a:ext cx="427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3200">
                <a:solidFill>
                  <a:schemeClr val="tx2"/>
                </a:solidFill>
                <a:cs typeface="Times New Roman" pitchFamily="18" charset="0"/>
              </a:rPr>
              <a:t>Αέρια Χρωματογραφία</a:t>
            </a:r>
            <a:endParaRPr lang="en-US" altLang="el-GR" sz="320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375bf912e0921362a72d599872535978ca2ad4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803</Words>
  <Application>Microsoft Office PowerPoint</Application>
  <PresentationFormat>On-screen Show (4:3)</PresentationFormat>
  <Paragraphs>112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OC_template_updated</vt:lpstr>
      <vt:lpstr>Ανόργανη Χημεία (Ε)</vt:lpstr>
      <vt:lpstr>Χρωματογραφία λεπτής στοιβάδας</vt:lpstr>
      <vt:lpstr>Χρωματογραφία λεπτής στοιβάδας</vt:lpstr>
      <vt:lpstr>Χρωματογραφία λεπτής στοιβάδας</vt:lpstr>
      <vt:lpstr>Χρωματογραφία λεπτής στοιβάδας Ανάλυση μίγματος αμινοξέων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336</cp:revision>
  <dcterms:created xsi:type="dcterms:W3CDTF">2013-03-04T13:35:19Z</dcterms:created>
  <dcterms:modified xsi:type="dcterms:W3CDTF">2015-12-21T13:10:42Z</dcterms:modified>
</cp:coreProperties>
</file>