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54"/>
  </p:notesMasterIdLst>
  <p:handoutMasterIdLst>
    <p:handoutMasterId r:id="rId55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257" r:id="rId47"/>
    <p:sldId id="262" r:id="rId48"/>
    <p:sldId id="264" r:id="rId49"/>
    <p:sldId id="269" r:id="rId50"/>
    <p:sldId id="270" r:id="rId51"/>
    <p:sldId id="266" r:id="rId52"/>
    <p:sldId id="261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The alkene is protonated,</a:t>
            </a:r>
            <a:r>
              <a:rPr lang="el-GR" sz="1300" dirty="0"/>
              <a:t> </a:t>
            </a:r>
            <a:r>
              <a:rPr lang="en-US" sz="1300" dirty="0"/>
              <a:t>forming a carbocation</a:t>
            </a:r>
            <a:r>
              <a:rPr lang="el-GR" sz="1300" dirty="0"/>
              <a:t> </a:t>
            </a:r>
            <a:r>
              <a:rPr lang="en-US" sz="1300" dirty="0"/>
              <a:t>intermediate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3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Ως βάση χρησιμοποιείται το </a:t>
            </a:r>
            <a:r>
              <a:rPr lang="el-GR" b="1" dirty="0" smtClean="0"/>
              <a:t>Η2Ο</a:t>
            </a:r>
            <a:r>
              <a:rPr lang="el-GR" dirty="0" smtClean="0"/>
              <a:t> και όχι το ΟΗ</a:t>
            </a:r>
            <a:r>
              <a:rPr lang="el-GR" baseline="30000" dirty="0" smtClean="0"/>
              <a:t>-</a:t>
            </a:r>
            <a:r>
              <a:rPr lang="el-GR" dirty="0" smtClean="0"/>
              <a:t> επειδή έχουμε όξινες συνθήκες και η συγκέντρωση του [ΟΗ</a:t>
            </a:r>
            <a:r>
              <a:rPr lang="el-GR" baseline="30000" dirty="0" smtClean="0"/>
              <a:t>-</a:t>
            </a:r>
            <a:r>
              <a:rPr lang="el-GR" dirty="0" smtClean="0"/>
              <a:t>] είναι μικρή, ενώ του Η2Ο μεγάλη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3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Preparing Your ACS Examination Organic Chemistry, p. 67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46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Preparing Your ACS Examination Organic Chemistry, p. 6</a:t>
            </a:r>
            <a:r>
              <a:rPr lang="el-GR" dirty="0" smtClean="0"/>
              <a:t>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67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300" b="1" dirty="0"/>
              <a:t>Δ</a:t>
            </a:r>
            <a:r>
              <a:rPr lang="el-GR" sz="1300" b="1" i="1" dirty="0"/>
              <a:t>Η</a:t>
            </a:r>
            <a:r>
              <a:rPr lang="en-US" sz="1300" b="1" i="1" dirty="0"/>
              <a:t>: </a:t>
            </a:r>
            <a:r>
              <a:rPr lang="el-GR" sz="1300" dirty="0"/>
              <a:t>μεταφέρεται στο περιβάλλον του συστήματος. Άρα </a:t>
            </a:r>
            <a:r>
              <a:rPr lang="el-GR" sz="1300" b="1" dirty="0"/>
              <a:t>Δ</a:t>
            </a:r>
            <a:r>
              <a:rPr lang="el-GR" sz="1300" b="1" i="1" dirty="0"/>
              <a:t>Η/Τ</a:t>
            </a:r>
            <a:r>
              <a:rPr lang="el-GR" sz="1300" dirty="0"/>
              <a:t> αντιστοιχεί στη </a:t>
            </a:r>
            <a:r>
              <a:rPr lang="el-GR" sz="1300" b="1" dirty="0"/>
              <a:t>μεταβολή της εντροπίας του περιβάλλοντος</a:t>
            </a:r>
            <a:r>
              <a:rPr lang="el-GR" sz="1300" dirty="0"/>
              <a:t> το οποίο δέχεται ή παρέχει αυτή την ενθαλπία.</a:t>
            </a:r>
            <a:endParaRPr lang="el-GR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6D01D-9F76-4F56-A80A-D68AD1E58144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7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7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95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Preparing Your ACS Examination Organic Chemistry, p. 67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Klein</a:t>
            </a:r>
            <a:r>
              <a:rPr lang="en-US" baseline="0" dirty="0" smtClean="0"/>
              <a:t> p. 402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Klein,</a:t>
            </a:r>
            <a:r>
              <a:rPr lang="en-US" baseline="0" dirty="0" smtClean="0"/>
              <a:t> p. 401: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Klein</a:t>
            </a:r>
            <a:r>
              <a:rPr lang="en-US" baseline="0" dirty="0" smtClean="0"/>
              <a:t> p. 401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5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Klein</a:t>
            </a:r>
            <a:r>
              <a:rPr lang="en-US" baseline="0" dirty="0" smtClean="0"/>
              <a:t> p. 401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Klein,</a:t>
            </a:r>
            <a:r>
              <a:rPr lang="en-US" baseline="0" dirty="0" smtClean="0"/>
              <a:t> p. 401: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7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Klein,</a:t>
            </a:r>
            <a:r>
              <a:rPr lang="en-US" baseline="0" dirty="0" smtClean="0"/>
              <a:t> p. 402: </a:t>
            </a:r>
          </a:p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/>
              <a:t>9.5</a:t>
            </a:r>
            <a:r>
              <a:rPr lang="en-US" sz="1300" dirty="0"/>
              <a:t> When 1-methoxy-2-methylpropene is treated with HCl, the major product is</a:t>
            </a:r>
            <a:r>
              <a:rPr lang="el-GR" sz="1300" dirty="0"/>
              <a:t> </a:t>
            </a:r>
            <a:r>
              <a:rPr lang="en-US" sz="1300" dirty="0"/>
              <a:t>1-chloro-1-methoxy-2-methylpropane. Although this reaction proceeds via an ionic mechanism,</a:t>
            </a:r>
            <a:r>
              <a:rPr lang="el-GR" sz="1300" dirty="0"/>
              <a:t> </a:t>
            </a:r>
            <a:r>
              <a:rPr lang="en-US" sz="1300" dirty="0"/>
              <a:t>the Cl is ultimately positioned at the less substituted carbon. Draw a mechanism</a:t>
            </a:r>
            <a:r>
              <a:rPr lang="el-GR" sz="1300" dirty="0"/>
              <a:t> </a:t>
            </a:r>
            <a:r>
              <a:rPr lang="en-US" sz="1300" dirty="0"/>
              <a:t>that is consistent with this outcome, and then explain why the less substituted carbocation</a:t>
            </a:r>
            <a:r>
              <a:rPr lang="el-GR" sz="1300" dirty="0"/>
              <a:t> </a:t>
            </a:r>
            <a:r>
              <a:rPr lang="en-US" sz="1300" dirty="0"/>
              <a:t>intermediate is more stable in this case.</a:t>
            </a:r>
            <a:endParaRPr lang="el-GR" sz="1300" dirty="0"/>
          </a:p>
          <a:p>
            <a:r>
              <a:rPr lang="en-US" b="1" i="1" dirty="0" smtClean="0"/>
              <a:t>(the less substituted carbocation is stabilized by resonance)</a:t>
            </a:r>
            <a:endParaRPr lang="el-GR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9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05CFA-5263-468E-A371-E7206FA75894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AEE17-8709-40A0-84C8-EDC5050472DD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D3E04-39B4-4222-9810-93E2B1B2E37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19AAD-FF6A-43F9-B090-3B5208A80B4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A1E0F-6833-45B4-A76E-A157C69EFD0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EC3FF-8BF3-4354-883A-00355785CE5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4AB0-BAAE-4C37-95DF-51DEC9FB0DE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DFD02-9C8C-485A-B736-301208152FB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E9671-8650-46AB-B912-2E013B1CCBB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7D764-B06B-4543-B7EA-A07B4F52E88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E24E3-1F63-4A2D-A2FB-631C864801D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4D92A-87B8-4875-8708-050B845BD8D1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821BB-849B-4733-BFFF-45435FAB5C6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4ADF-9201-41D4-A8FF-1CC18B35F4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>
            <a:lvl1pPr algn="ctr">
              <a:defRPr sz="40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BAFD-8C3A-415B-8D22-8DF3BBC7DF2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9DC8-CD71-4A5D-8C44-AAB883114FE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23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264-E318-4322-BAF1-9A8168EB4D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63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D23-B9CA-4DEE-920A-C95FD0E9DD6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07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464-1408-47A2-8745-4365237FAE9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12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C93-3255-4622-B272-7FBF6E74866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2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6FCD-CB12-4B15-9847-01CDF9588B5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83B-FB21-433B-88E8-FB5190BA83C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9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578D8-561A-4A0E-9712-BE44DB911BA1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F5AC-D371-417D-8910-E60851B4BA2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4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9FFC-1A32-47AD-B601-A6350B2B3C1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2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65413-DDBB-4808-91C4-5AA39C26230E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A424D-4435-4134-A3B7-B6C4C99F69F3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15B6A-B724-42DF-8E40-2CF5ABE745F6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7F870-A9BC-49BF-B584-A8D2842908C6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F1196-B54C-41ED-A2A4-DE87B4A45DBF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D5414-B348-4250-844D-20D60D24E5B9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B5FCB4-9FC9-4843-B581-87224D56A614}" type="datetime1">
              <a:rPr lang="el-GR" smtClean="0"/>
              <a:t>3/11/2015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2CDABB-1A27-4A4B-8706-4ED74A9BC8F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48C59-C14B-4587-917D-56F1C5ED7094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3/11/2015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330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Aricooperdavis" TargetMode="External"/><Relationship Id="rId4" Type="http://schemas.openxmlformats.org/officeDocument/2006/relationships/hyperlink" Target="https://commons.wikimedia.org/wiki/File:Electrophilic_Addition_mechanism_between_Ethene_and_Bromin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commons.wikimedia.org/wiki/User:Benjah-bmm27" TargetMode="External"/><Relationship Id="rId4" Type="http://schemas.openxmlformats.org/officeDocument/2006/relationships/hyperlink" Target="https://commons.wikimedia.org/wiki/File:Bromine-adds-to-ethene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7.emf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Αντιδράσεις προσθήκης (</a:t>
            </a:r>
            <a:r>
              <a:rPr lang="el-GR" sz="2600" dirty="0" smtClean="0"/>
              <a:t>β’ </a:t>
            </a:r>
            <a:r>
              <a:rPr lang="el-GR" sz="2600" dirty="0"/>
              <a:t>μέρος</a:t>
            </a:r>
            <a:r>
              <a:rPr lang="el-GR" sz="2600" dirty="0"/>
              <a:t>) </a:t>
            </a:r>
            <a:r>
              <a:rPr lang="el-GR" sz="2600" dirty="0" smtClean="0"/>
              <a:t>- Ενθαλπία </a:t>
            </a:r>
            <a:r>
              <a:rPr lang="el-GR" sz="2600" dirty="0"/>
              <a:t>και ελεύθερη ενέργεια των αντιδράσεων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– προβλήματα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4/6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1" y="5766221"/>
            <a:ext cx="7886700" cy="1091779"/>
          </a:xfrm>
        </p:spPr>
        <p:txBody>
          <a:bodyPr/>
          <a:lstStyle/>
          <a:p>
            <a:r>
              <a:rPr lang="el-GR" dirty="0" smtClean="0"/>
              <a:t>Ποιο είναι το επικρατέστερο προϊόν;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6" y="2492896"/>
            <a:ext cx="3201100" cy="1854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2803904"/>
            <a:ext cx="8210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Br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– προβλήματα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5/6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1" y="5766221"/>
            <a:ext cx="7886700" cy="1091779"/>
          </a:xfrm>
        </p:spPr>
        <p:txBody>
          <a:bodyPr/>
          <a:lstStyle/>
          <a:p>
            <a:r>
              <a:rPr lang="el-GR" dirty="0"/>
              <a:t>Ποιο είναι το επικρατέστερο προϊόν;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92896"/>
            <a:ext cx="3997245" cy="1574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2688699"/>
            <a:ext cx="7585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Cl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– προβλήματα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6/6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90" y="5741482"/>
            <a:ext cx="7886700" cy="1091779"/>
          </a:xfrm>
        </p:spPr>
        <p:txBody>
          <a:bodyPr>
            <a:noAutofit/>
          </a:bodyPr>
          <a:lstStyle/>
          <a:p>
            <a:r>
              <a:rPr lang="el-GR" dirty="0"/>
              <a:t>Ποιο είναι το επικρατέστερο προϊόν;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lum bright="-9000" contrast="30000"/>
          </a:blip>
          <a:srcRect r="44110"/>
          <a:stretch/>
        </p:blipFill>
        <p:spPr>
          <a:xfrm>
            <a:off x="574391" y="2296629"/>
            <a:ext cx="2557450" cy="14204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757508" y="3054147"/>
            <a:ext cx="12191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7824" y="2420888"/>
            <a:ext cx="7585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Cl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Προσθήκη αλογόνων: βρωμίωση</a:t>
            </a:r>
            <a:endParaRPr lang="el-GR" dirty="0"/>
          </a:p>
        </p:txBody>
      </p:sp>
      <p:grpSp>
        <p:nvGrpSpPr>
          <p:cNvPr id="8" name="Group 7"/>
          <p:cNvGrpSpPr/>
          <p:nvPr/>
        </p:nvGrpSpPr>
        <p:grpSpPr>
          <a:xfrm>
            <a:off x="1471230" y="1325563"/>
            <a:ext cx="6506887" cy="1599381"/>
            <a:chOff x="899592" y="1484784"/>
            <a:chExt cx="6506887" cy="1599381"/>
          </a:xfrm>
        </p:grpSpPr>
        <p:pic>
          <p:nvPicPr>
            <p:cNvPr id="39938" name="Picture 2" descr="http://upload.wikimedia.org/wikipedia/commons/2/27/Electrophilic_Addition_mechanism_between_Ethene_and_Bromin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97" b="20168"/>
            <a:stretch/>
          </p:blipFill>
          <p:spPr bwMode="auto">
            <a:xfrm>
              <a:off x="899592" y="1484784"/>
              <a:ext cx="6264696" cy="1599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 rot="1624386">
              <a:off x="6326359" y="2343555"/>
              <a:ext cx="1080120" cy="375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9533" y="4056657"/>
            <a:ext cx="7290937" cy="1604591"/>
            <a:chOff x="359533" y="4056657"/>
            <a:chExt cx="7290937" cy="1604591"/>
          </a:xfrm>
        </p:grpSpPr>
        <p:pic>
          <p:nvPicPr>
            <p:cNvPr id="5" name="Picture 2" descr="http://upload.wikimedia.org/wikipedia/commons/2/27/Electrophilic_Addition_mechanism_between_Ethene_and_Bromin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2" b="19908"/>
            <a:stretch/>
          </p:blipFill>
          <p:spPr bwMode="auto">
            <a:xfrm>
              <a:off x="899592" y="4056657"/>
              <a:ext cx="6750878" cy="160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 rot="20404828">
              <a:off x="359533" y="4714353"/>
              <a:ext cx="1080120" cy="375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91680" y="2980613"/>
            <a:ext cx="11987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αλκένιο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9477" y="2993703"/>
            <a:ext cx="1164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βρώμιο</a:t>
            </a:r>
            <a:endParaRPr lang="el-GR" sz="2400" b="1" dirty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6578" y="2994420"/>
            <a:ext cx="34705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009900"/>
                </a:solidFill>
                <a:latin typeface="Calibri" panose="020F0502020204030204"/>
              </a:rPr>
              <a:t>Ενδιάμεσο (καρβοκατιόν)</a:t>
            </a:r>
            <a:endParaRPr lang="el-GR" sz="2400" b="1" dirty="0">
              <a:solidFill>
                <a:srgbClr val="009900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633484"/>
            <a:ext cx="40280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009900"/>
                </a:solidFill>
                <a:latin typeface="Calibri" panose="020F0502020204030204"/>
              </a:rPr>
              <a:t>Ενδιάμεσο (καρβοκατιόν)</a:t>
            </a:r>
            <a:endParaRPr lang="el-GR" sz="2400" b="1" dirty="0">
              <a:solidFill>
                <a:srgbClr val="009900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3888" y="5633484"/>
            <a:ext cx="17924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Ιόν βρωμίου</a:t>
            </a:r>
            <a:endParaRPr lang="el-GR" sz="2400" b="1" dirty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7439" y="5551108"/>
            <a:ext cx="29150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Προϊόν (1,2-διβρωμοαιθάνιο)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33717" y="4437112"/>
            <a:ext cx="582051" cy="64807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15787" y="1455915"/>
            <a:ext cx="1099981" cy="724007"/>
            <a:chOff x="-900608" y="2724157"/>
            <a:chExt cx="1099981" cy="724007"/>
          </a:xfrm>
          <a:solidFill>
            <a:schemeClr val="bg1"/>
          </a:solidFill>
        </p:grpSpPr>
        <p:sp>
          <p:nvSpPr>
            <p:cNvPr id="17" name="TextBox 16"/>
            <p:cNvSpPr txBox="1"/>
            <p:nvPr/>
          </p:nvSpPr>
          <p:spPr>
            <a:xfrm>
              <a:off x="-900608" y="2924944"/>
              <a:ext cx="10999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Br - Br</a:t>
              </a:r>
              <a:endParaRPr lang="el-GR" sz="28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859245" y="2724157"/>
              <a:ext cx="1013762" cy="369332"/>
              <a:chOff x="-859245" y="2724157"/>
              <a:chExt cx="1013762" cy="369332"/>
            </a:xfrm>
            <a:grpFill/>
          </p:grpSpPr>
          <p:sp>
            <p:nvSpPr>
              <p:cNvPr id="18" name="TextBox 17"/>
              <p:cNvSpPr txBox="1"/>
              <p:nvPr/>
            </p:nvSpPr>
            <p:spPr>
              <a:xfrm>
                <a:off x="-859245" y="2724157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b="1" i="1" dirty="0" smtClean="0">
                    <a:solidFill>
                      <a:prstClr val="black"/>
                    </a:solidFill>
                    <a:latin typeface="Calibri" panose="020F0502020204030204"/>
                  </a:rPr>
                  <a:t>δ</a:t>
                </a:r>
                <a:r>
                  <a:rPr lang="el-GR" b="1" dirty="0" smtClean="0">
                    <a:solidFill>
                      <a:prstClr val="black"/>
                    </a:solidFill>
                    <a:latin typeface="Calibri" panose="020F0502020204030204"/>
                  </a:rPr>
                  <a:t>+</a:t>
                </a:r>
                <a:endParaRPr lang="el-GR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33731" y="2724157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b="1" i="1" dirty="0" smtClean="0">
                    <a:solidFill>
                      <a:prstClr val="black"/>
                    </a:solidFill>
                    <a:latin typeface="Calibri" panose="020F0502020204030204"/>
                  </a:rPr>
                  <a:t>δ</a:t>
                </a:r>
                <a:r>
                  <a:rPr lang="el-GR" b="1" dirty="0" smtClean="0">
                    <a:solidFill>
                      <a:prstClr val="black"/>
                    </a:solidFill>
                    <a:latin typeface="Calibri" panose="020F0502020204030204"/>
                  </a:rPr>
                  <a:t>-</a:t>
                </a:r>
                <a:endParaRPr lang="el-GR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5" name="Circular Arrow 24"/>
          <p:cNvSpPr/>
          <p:nvPr/>
        </p:nvSpPr>
        <p:spPr>
          <a:xfrm flipV="1">
            <a:off x="3887076" y="1861744"/>
            <a:ext cx="457524" cy="4317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70767"/>
              <a:gd name="adj5" fmla="val 155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2160" y="2371850"/>
            <a:ext cx="576064" cy="4127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5786" y="1775412"/>
            <a:ext cx="485773" cy="3342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179922"/>
            <a:ext cx="98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Στάδιο 1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505" y="4562934"/>
            <a:ext cx="98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Στάδιο 2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-32559" y="6390043"/>
            <a:ext cx="4818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Electrophilic </a:t>
            </a:r>
            <a:r>
              <a:rPr lang="en-US" sz="1200" dirty="0">
                <a:latin typeface="+mn-lt"/>
                <a:hlinkClick r:id="rId4"/>
              </a:rPr>
              <a:t>Addition mechanism between Ethene and Bromine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latin typeface="+mn-lt"/>
                <a:hlinkClick r:id="rId5" tooltip="User:Aricooperdavis"/>
              </a:rPr>
              <a:t>Aricooperdavis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25" grpId="0" animBg="1"/>
      <p:bldP spid="2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Br,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4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Αριθμός βρωμίου ή ιωδίου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113"/>
            <a:ext cx="4644008" cy="435133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Τα αλογόνα 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, Br</a:t>
            </a:r>
            <a:r>
              <a:rPr lang="en-US" baseline="-25000" dirty="0" smtClean="0"/>
              <a:t>2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αντιδρούν με τα αλκένια σύμφωνα με το σχήμα που περιγράφηκε.</a:t>
            </a:r>
          </a:p>
          <a:p>
            <a:r>
              <a:rPr lang="el-GR" dirty="0" smtClean="0"/>
              <a:t>Η αντίδραση είναι </a:t>
            </a:r>
            <a:r>
              <a:rPr lang="el-GR" b="1" dirty="0" smtClean="0"/>
              <a:t>στοιχειομετρική: </a:t>
            </a:r>
            <a:r>
              <a:rPr lang="el-GR" dirty="0" smtClean="0"/>
              <a:t>1 μόριο αλογόνου αντιδρά με 1 μόριο αλκενίου.</a:t>
            </a:r>
            <a:endParaRPr lang="en-US" dirty="0" smtClean="0"/>
          </a:p>
          <a:p>
            <a:r>
              <a:rPr lang="el-GR" b="1" dirty="0" smtClean="0">
                <a:solidFill>
                  <a:schemeClr val="bg1"/>
                </a:solidFill>
              </a:rPr>
              <a:t>Το </a:t>
            </a:r>
            <a:r>
              <a:rPr lang="en-US" b="1" dirty="0" smtClean="0">
                <a:solidFill>
                  <a:schemeClr val="bg1"/>
                </a:solidFill>
              </a:rPr>
              <a:t>Br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και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 χρησιμοποιούνται για τον εντοπισμό και την ποσοτική ανάλυση ακόρεστων ενώσεων.</a:t>
            </a:r>
          </a:p>
          <a:p>
            <a:endParaRPr lang="el-GR" dirty="0"/>
          </a:p>
        </p:txBody>
      </p:sp>
      <p:pic>
        <p:nvPicPr>
          <p:cNvPr id="54274" name="Picture 2" descr="File:Bromine-adds-to-ethe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1759735"/>
            <a:ext cx="4968552" cy="17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292080" y="335699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Bromine-adds-to-ethene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Ενυδάτωση διπλού δεσμού </a:t>
            </a:r>
            <a:r>
              <a:rPr lang="en-US" dirty="0" smtClean="0"/>
              <a:t>C=C </a:t>
            </a:r>
            <a:r>
              <a:rPr lang="en-US" sz="3600" dirty="0" smtClean="0"/>
              <a:t>1/3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64" y="1341587"/>
            <a:ext cx="7886700" cy="1747391"/>
          </a:xfrm>
        </p:spPr>
        <p:txBody>
          <a:bodyPr/>
          <a:lstStyle/>
          <a:p>
            <a:r>
              <a:rPr lang="el-GR" dirty="0" smtClean="0"/>
              <a:t>Το νερό μπορεί να αντιδράσει με τον δεσμό </a:t>
            </a:r>
            <a:r>
              <a:rPr lang="en-US" dirty="0" smtClean="0"/>
              <a:t>C=C</a:t>
            </a:r>
          </a:p>
          <a:p>
            <a:r>
              <a:rPr lang="el-GR" dirty="0" smtClean="0"/>
              <a:t>Η παρουσία οξέος δημιουργεί το οξώνιο (</a:t>
            </a:r>
            <a:r>
              <a:rPr lang="el-GR" sz="3200" b="1" dirty="0" smtClean="0">
                <a:solidFill>
                  <a:srgbClr val="C00000"/>
                </a:solidFill>
              </a:rPr>
              <a:t>Η</a:t>
            </a:r>
            <a:r>
              <a:rPr lang="el-GR" sz="3200" b="1" baseline="-25000" dirty="0" smtClean="0">
                <a:solidFill>
                  <a:srgbClr val="C00000"/>
                </a:solidFill>
              </a:rPr>
              <a:t>3</a:t>
            </a:r>
            <a:r>
              <a:rPr lang="el-GR" sz="3200" b="1" dirty="0" smtClean="0">
                <a:solidFill>
                  <a:srgbClr val="C00000"/>
                </a:solidFill>
              </a:rPr>
              <a:t>Ο</a:t>
            </a:r>
            <a:r>
              <a:rPr lang="el-GR" sz="3200" b="1" baseline="30000" dirty="0" smtClean="0">
                <a:solidFill>
                  <a:srgbClr val="C00000"/>
                </a:solidFill>
              </a:rPr>
              <a:t>+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Αυτό δρα ως φορέας ηλεκτρονιόφιλου</a:t>
            </a:r>
            <a:r>
              <a:rPr lang="el-GR" dirty="0"/>
              <a:t> </a:t>
            </a:r>
            <a:r>
              <a:rPr lang="el-GR" dirty="0" smtClean="0"/>
              <a:t>αντιδραστηρίου (Η</a:t>
            </a:r>
            <a:r>
              <a:rPr lang="el-GR" baseline="30000" dirty="0" smtClean="0"/>
              <a:t>+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6764" y="3105002"/>
            <a:ext cx="2999132" cy="75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800" b="1" dirty="0" smtClean="0">
                <a:solidFill>
                  <a:srgbClr val="004A82"/>
                </a:solidFill>
              </a:rPr>
              <a:t>Στάδιο 1</a:t>
            </a:r>
            <a:endParaRPr lang="el-GR" sz="2800" b="1" dirty="0">
              <a:solidFill>
                <a:srgbClr val="004A8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0172" y="3838952"/>
            <a:ext cx="7723292" cy="3024336"/>
            <a:chOff x="800172" y="3429000"/>
            <a:chExt cx="7723292" cy="3024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 bright="-16000" contrast="28000"/>
            </a:blip>
            <a:stretch>
              <a:fillRect/>
            </a:stretch>
          </p:blipFill>
          <p:spPr>
            <a:xfrm>
              <a:off x="800172" y="3429000"/>
              <a:ext cx="7723292" cy="287090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39752" y="5157192"/>
              <a:ext cx="367240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8172" y="5567536"/>
              <a:ext cx="2147760" cy="73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83242" y="5953080"/>
            <a:ext cx="183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καρβοκατιόν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Ενυδάτωση διπλού δεσμού </a:t>
            </a:r>
            <a:r>
              <a:rPr lang="en-US" dirty="0" smtClean="0"/>
              <a:t>C=C </a:t>
            </a:r>
            <a:r>
              <a:rPr lang="en-US" sz="36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90" y="1350107"/>
            <a:ext cx="7886700" cy="131616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4A82"/>
                </a:solidFill>
              </a:rPr>
              <a:t>Στάδιο 2</a:t>
            </a:r>
            <a:endParaRPr lang="el-GR" sz="2800" b="1" dirty="0">
              <a:solidFill>
                <a:srgbClr val="004A8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086" y="2606935"/>
            <a:ext cx="8999914" cy="3113209"/>
            <a:chOff x="144086" y="2606935"/>
            <a:chExt cx="8999914" cy="3113209"/>
          </a:xfrm>
        </p:grpSpPr>
        <p:grpSp>
          <p:nvGrpSpPr>
            <p:cNvPr id="10" name="Group 9"/>
            <p:cNvGrpSpPr/>
            <p:nvPr/>
          </p:nvGrpSpPr>
          <p:grpSpPr>
            <a:xfrm>
              <a:off x="144086" y="2690813"/>
              <a:ext cx="8784398" cy="3029331"/>
              <a:chOff x="144086" y="2690813"/>
              <a:chExt cx="8784398" cy="302933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lum bright="-16000" contrast="32000"/>
              </a:blip>
              <a:stretch>
                <a:fillRect/>
              </a:stretch>
            </p:blipFill>
            <p:spPr>
              <a:xfrm>
                <a:off x="215516" y="2690813"/>
                <a:ext cx="8712968" cy="2977011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144086" y="4424000"/>
                <a:ext cx="8586783" cy="1296144"/>
                <a:chOff x="144086" y="4424000"/>
                <a:chExt cx="8586783" cy="1296144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2267744" y="4424000"/>
                  <a:ext cx="4117750" cy="1296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44086" y="4565164"/>
                  <a:ext cx="2147760" cy="7380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583109" y="4703046"/>
                  <a:ext cx="2147760" cy="7380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7926034" y="2606935"/>
              <a:ext cx="1217966" cy="6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5174" y="4703046"/>
            <a:ext cx="183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καρβοκατιόν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0312" y="4703046"/>
            <a:ext cx="10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οξώνιο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996" y="4518385"/>
            <a:ext cx="266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004A82"/>
                </a:solidFill>
                <a:latin typeface="Calibri" panose="020F0502020204030204"/>
              </a:rPr>
              <a:t>Το νερό δρα σαν </a:t>
            </a:r>
            <a:r>
              <a:rPr lang="el-GR" sz="2400" b="1" dirty="0" smtClean="0">
                <a:solidFill>
                  <a:srgbClr val="004A82"/>
                </a:solidFill>
                <a:latin typeface="Calibri" panose="020F0502020204030204"/>
              </a:rPr>
              <a:t>πυρηνόφιλο</a:t>
            </a:r>
            <a:r>
              <a:rPr lang="el-GR" sz="2400" dirty="0" smtClean="0">
                <a:solidFill>
                  <a:srgbClr val="004A82"/>
                </a:solidFill>
                <a:latin typeface="Calibri" panose="020F0502020204030204"/>
              </a:rPr>
              <a:t> και προσβάλλει το καρβοκατιόν</a:t>
            </a:r>
            <a:endParaRPr lang="el-GR" sz="2400" dirty="0">
              <a:solidFill>
                <a:srgbClr val="004A82"/>
              </a:solidFill>
              <a:latin typeface="Calibri" panose="020F0502020204030204"/>
            </a:endParaRP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Ενυδάτωση διπλού δεσμού </a:t>
            </a:r>
            <a:r>
              <a:rPr lang="en-US" dirty="0" smtClean="0"/>
              <a:t>C=C </a:t>
            </a:r>
            <a:r>
              <a:rPr lang="en-US" sz="36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276872"/>
            <a:ext cx="8790326" cy="3493360"/>
            <a:chOff x="176837" y="3364640"/>
            <a:chExt cx="8790326" cy="34933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 bright="-15000" contrast="30000"/>
            </a:blip>
            <a:stretch>
              <a:fillRect/>
            </a:stretch>
          </p:blipFill>
          <p:spPr>
            <a:xfrm>
              <a:off x="176837" y="3364640"/>
              <a:ext cx="8790326" cy="349336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73819" y="5151638"/>
              <a:ext cx="6430429" cy="1706361"/>
              <a:chOff x="373819" y="5151638"/>
              <a:chExt cx="6430429" cy="170636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131840" y="5151638"/>
                <a:ext cx="3672408" cy="1706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3819" y="5613941"/>
                <a:ext cx="2541997" cy="479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936488" y="4352353"/>
            <a:ext cx="108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οξώνιο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2226" y="4352353"/>
            <a:ext cx="2581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Υδροξυ-παράγωγο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(αλκοόλη)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1490" y="1350107"/>
            <a:ext cx="7886700" cy="131616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4A82"/>
                </a:solidFill>
              </a:rPr>
              <a:t>Στάδιο 3</a:t>
            </a:r>
            <a:endParaRPr lang="el-GR" sz="2800" b="1" dirty="0">
              <a:solidFill>
                <a:srgbClr val="004A8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805" y="4165685"/>
            <a:ext cx="266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004A82"/>
                </a:solidFill>
                <a:latin typeface="Calibri" panose="020F0502020204030204"/>
              </a:rPr>
              <a:t>Το νερό δρα σαν </a:t>
            </a:r>
            <a:r>
              <a:rPr lang="el-GR" sz="2400" b="1" dirty="0" smtClean="0">
                <a:solidFill>
                  <a:srgbClr val="004A82"/>
                </a:solidFill>
                <a:latin typeface="Calibri" panose="020F0502020204030204"/>
              </a:rPr>
              <a:t>βάση</a:t>
            </a:r>
            <a:r>
              <a:rPr lang="el-GR" sz="2400" dirty="0" smtClean="0">
                <a:solidFill>
                  <a:srgbClr val="004A82"/>
                </a:solidFill>
                <a:latin typeface="Calibri" panose="020F0502020204030204"/>
              </a:rPr>
              <a:t> και αποσπά το Η</a:t>
            </a:r>
            <a:r>
              <a:rPr lang="el-GR" sz="2400" baseline="30000" dirty="0" smtClean="0">
                <a:solidFill>
                  <a:srgbClr val="004A82"/>
                </a:solidFill>
                <a:latin typeface="Calibri" panose="020F0502020204030204"/>
              </a:rPr>
              <a:t>+</a:t>
            </a:r>
            <a:endParaRPr lang="el-GR" sz="2400" baseline="30000" dirty="0">
              <a:solidFill>
                <a:srgbClr val="004A82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8039" y="5608481"/>
            <a:ext cx="134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+  </a:t>
            </a:r>
            <a:r>
              <a:rPr lang="el-GR" sz="3200" b="1" dirty="0" smtClean="0">
                <a:solidFill>
                  <a:prstClr val="black"/>
                </a:solidFill>
                <a:latin typeface="Calibri" panose="020F0502020204030204"/>
              </a:rPr>
              <a:t>Η</a:t>
            </a:r>
            <a:r>
              <a:rPr lang="el-GR" sz="3200" b="1" baseline="-2500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l-GR" sz="3200" b="1" dirty="0" smtClean="0">
                <a:solidFill>
                  <a:prstClr val="black"/>
                </a:solidFill>
                <a:latin typeface="Calibri" panose="020F0502020204030204"/>
              </a:rPr>
              <a:t>Ο</a:t>
            </a:r>
            <a:r>
              <a:rPr lang="el-GR" sz="3200" b="1" baseline="30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523" y="5489953"/>
            <a:ext cx="426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C00000"/>
                </a:solidFill>
                <a:latin typeface="Calibri" panose="020F0502020204030204"/>
              </a:rPr>
              <a:t>Το οξύ αναγεννάται, άρα δρα σαν </a:t>
            </a:r>
            <a:r>
              <a:rPr lang="el-GR" sz="2400" b="1" dirty="0" smtClean="0">
                <a:solidFill>
                  <a:srgbClr val="C00000"/>
                </a:solidFill>
                <a:latin typeface="Calibri" panose="020F0502020204030204"/>
              </a:rPr>
              <a:t>καταλύτης</a:t>
            </a:r>
            <a:endParaRPr lang="el-GR" sz="24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77242" y="5467829"/>
            <a:ext cx="1294957" cy="8660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οξύ σαν καταλύτης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4863"/>
            <a:ext cx="8191822" cy="39720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dirty="0" smtClean="0"/>
              <a:t>Ως οξύ (καταλύτης) μπορεί να χρησιμοποιηθεί</a:t>
            </a:r>
            <a:r>
              <a:rPr lang="en-US" dirty="0" smtClean="0"/>
              <a:t> </a:t>
            </a:r>
            <a:r>
              <a:rPr lang="el-GR" b="1" dirty="0" smtClean="0"/>
              <a:t>αραιό</a:t>
            </a:r>
            <a:r>
              <a:rPr lang="el-GR" dirty="0" smtClean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l-GR" baseline="-25000" dirty="0" smtClean="0"/>
              <a:t>.</a:t>
            </a:r>
            <a:endParaRPr lang="el-GR" dirty="0" smtClean="0"/>
          </a:p>
          <a:p>
            <a:pPr>
              <a:spcAft>
                <a:spcPts val="600"/>
              </a:spcAft>
            </a:pPr>
            <a:r>
              <a:rPr lang="el-GR" dirty="0" smtClean="0"/>
              <a:t>Προσοχή: </a:t>
            </a:r>
            <a:r>
              <a:rPr lang="el-GR" b="1" dirty="0" smtClean="0"/>
              <a:t>ΟΧΙ πυκνό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l-GR" dirty="0" smtClean="0"/>
              <a:t> επειδή δρά ως καταλύτης για την αφυδάτωση</a:t>
            </a:r>
            <a:r>
              <a:rPr lang="en-US" dirty="0" smtClean="0"/>
              <a:t> (</a:t>
            </a:r>
            <a:r>
              <a:rPr lang="el-GR" dirty="0" smtClean="0"/>
              <a:t>αντίδραση</a:t>
            </a:r>
            <a:r>
              <a:rPr lang="el-GR" b="1" dirty="0" smtClean="0"/>
              <a:t> απόσπασης </a:t>
            </a:r>
            <a:r>
              <a:rPr lang="el-GR" dirty="0" smtClean="0"/>
              <a:t>βλ. σε επόμενη ενότητα).</a:t>
            </a:r>
            <a:endParaRPr lang="el-GR" dirty="0"/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η παρουσία του σταθερότερου καρβοκατιόντος επηρεάζει την απόδοση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6000" contrast="32000"/>
          </a:blip>
          <a:stretch>
            <a:fillRect/>
          </a:stretch>
        </p:blipFill>
        <p:spPr>
          <a:xfrm>
            <a:off x="1328208" y="2276872"/>
            <a:ext cx="6002316" cy="372567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497718" y="2276872"/>
            <a:ext cx="1008112" cy="372567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77438" y="2654667"/>
            <a:ext cx="288032" cy="288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89406" y="3707663"/>
            <a:ext cx="288032" cy="288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80630" y="5138454"/>
            <a:ext cx="288032" cy="288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838" y="1325563"/>
            <a:ext cx="3200688" cy="947763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Σχετική ταχύτητα σχηματισμού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046753"/>
            <a:ext cx="108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αιθανόλη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5350" y="4524651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ισοπροπανόλη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9366" y="6011012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βουτανόλη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Ηλεκτρονιόφιλη προσθήκη: </a:t>
            </a:r>
            <a:br>
              <a:rPr lang="el-GR" dirty="0" smtClean="0"/>
            </a:br>
            <a:r>
              <a:rPr lang="el-GR" dirty="0" smtClean="0"/>
              <a:t>αντίδραση σε δύο στάδια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958" y="5224660"/>
            <a:ext cx="3583310" cy="73173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Ποιο προϊόν θα σχηματιστεί;</a:t>
            </a:r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066876"/>
              </p:ext>
            </p:extLst>
          </p:nvPr>
        </p:nvGraphicFramePr>
        <p:xfrm>
          <a:off x="971600" y="2708920"/>
          <a:ext cx="17430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hemSketch" r:id="rId3" imgW="1743480" imgH="1143000" progId="ACD.ChemSketch.20">
                  <p:embed/>
                </p:oleObj>
              </mc:Choice>
              <mc:Fallback>
                <p:oleObj name="ChemSketch" r:id="rId3" imgW="1743480" imgH="1143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708920"/>
                        <a:ext cx="17430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294213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Br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67944" y="3238340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01630"/>
              </p:ext>
            </p:extLst>
          </p:nvPr>
        </p:nvGraphicFramePr>
        <p:xfrm>
          <a:off x="6219676" y="3789040"/>
          <a:ext cx="18621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hemSketch" r:id="rId5" imgW="1862280" imgH="1200960" progId="ACD.ChemSketch.20">
                  <p:embed/>
                </p:oleObj>
              </mc:Choice>
              <mc:Fallback>
                <p:oleObj name="ChemSketch" r:id="rId5" imgW="186228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9676" y="3789040"/>
                        <a:ext cx="1862137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03667"/>
              </p:ext>
            </p:extLst>
          </p:nvPr>
        </p:nvGraphicFramePr>
        <p:xfrm>
          <a:off x="6156176" y="2001136"/>
          <a:ext cx="19256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hemSketch" r:id="rId7" imgW="1926360" imgH="1200960" progId="ACD.ChemSketch.20">
                  <p:embed/>
                </p:oleObj>
              </mc:Choice>
              <mc:Fallback>
                <p:oleObj name="ChemSketch" r:id="rId7" imgW="19263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2001136"/>
                        <a:ext cx="1925637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7803852" y="3885293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86946" y="2807391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75201" y="4625823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77534" y="2109065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87" flipH="1">
            <a:off x="4641476" y="4377143"/>
            <a:ext cx="821412" cy="40959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8277"/>
              </p:ext>
            </p:extLst>
          </p:nvPr>
        </p:nvGraphicFramePr>
        <p:xfrm>
          <a:off x="6537771" y="2169463"/>
          <a:ext cx="2321018" cy="1070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ChemSketch" r:id="rId5" imgW="1600200" imgH="737640" progId="ACD.ChemSketch.20">
                  <p:embed/>
                </p:oleObj>
              </mc:Choice>
              <mc:Fallback>
                <p:oleObj name="ChemSketch" r:id="rId5" imgW="1600200" imgH="737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7771" y="2169463"/>
                        <a:ext cx="2321018" cy="1070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22521" y="327162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n-US" sz="2400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3670"/>
            <a:ext cx="7886700" cy="1325563"/>
          </a:xfrm>
        </p:spPr>
        <p:txBody>
          <a:bodyPr/>
          <a:lstStyle/>
          <a:p>
            <a:r>
              <a:rPr lang="el-GR" dirty="0" smtClean="0"/>
              <a:t>Ηλεκτρονιόφιλη προσθήκη σε </a:t>
            </a:r>
            <a:r>
              <a:rPr lang="en-US" dirty="0" smtClean="0"/>
              <a:t>C=C</a:t>
            </a:r>
            <a:br>
              <a:rPr lang="en-US" dirty="0" smtClean="0"/>
            </a:br>
            <a:r>
              <a:rPr lang="el-GR" dirty="0" smtClean="0"/>
              <a:t>Ποιο προϊόν προτιμάται;</a:t>
            </a:r>
            <a:r>
              <a:rPr lang="en-US" dirty="0" smtClean="0"/>
              <a:t> </a:t>
            </a:r>
            <a:r>
              <a:rPr lang="en-US" sz="3600" dirty="0" smtClean="0"/>
              <a:t>1/2</a:t>
            </a:r>
            <a:endParaRPr lang="el-GR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72970" y="3890879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39616" y="301988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0244" y="494753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63974" y="3919565"/>
            <a:ext cx="57379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49023" y="2962305"/>
            <a:ext cx="57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i="1" dirty="0" smtClean="0">
                <a:solidFill>
                  <a:srgbClr val="C00000"/>
                </a:solidFill>
                <a:latin typeface="Calibri" panose="020F0502020204030204"/>
              </a:rPr>
              <a:t>δ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+</a:t>
            </a:r>
            <a:endParaRPr lang="el-GR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43061" y="3440582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9403" y="3007892"/>
            <a:ext cx="1035519" cy="802765"/>
            <a:chOff x="2516986" y="2453724"/>
            <a:chExt cx="1035519" cy="802765"/>
          </a:xfrm>
        </p:grpSpPr>
        <p:sp>
          <p:nvSpPr>
            <p:cNvPr id="30" name="TextBox 29"/>
            <p:cNvSpPr txBox="1"/>
            <p:nvPr/>
          </p:nvSpPr>
          <p:spPr>
            <a:xfrm>
              <a:off x="2980836" y="2453724"/>
              <a:ext cx="571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i="1" dirty="0" smtClean="0">
                  <a:solidFill>
                    <a:prstClr val="black"/>
                  </a:solidFill>
                  <a:latin typeface="Calibri" panose="020F0502020204030204"/>
                </a:rPr>
                <a:t>δ</a:t>
              </a:r>
              <a:r>
                <a:rPr lang="el-GR" dirty="0" smtClean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lang="el-G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6986" y="2733269"/>
              <a:ext cx="9813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C00000"/>
                  </a:solidFill>
                  <a:latin typeface="Calibri" panose="020F0502020204030204"/>
                </a:rPr>
                <a:t>H</a:t>
              </a:r>
              <a:r>
                <a:rPr lang="el-GR" sz="2800" dirty="0" smtClean="0">
                  <a:solidFill>
                    <a:prstClr val="black"/>
                  </a:solidFill>
                  <a:latin typeface="Calibri" panose="020F0502020204030204"/>
                </a:rPr>
                <a:t>-ΟΗ</a:t>
              </a:r>
              <a:endParaRPr lang="el-GR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585394" y="4232557"/>
            <a:ext cx="2405164" cy="142869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9599" y="4233344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/>
              </a:rPr>
              <a:t>:</a:t>
            </a:r>
            <a:r>
              <a:rPr lang="el-GR" sz="2400" dirty="0" smtClean="0">
                <a:solidFill>
                  <a:srgbClr val="C00000"/>
                </a:solidFill>
                <a:latin typeface="Calibri" panose="020F0502020204030204"/>
              </a:rPr>
              <a:t>ΟΗ</a:t>
            </a:r>
            <a:r>
              <a:rPr lang="en-US" sz="2400" baseline="30000" dirty="0" smtClean="0">
                <a:solidFill>
                  <a:srgbClr val="C00000"/>
                </a:solidFill>
                <a:latin typeface="Calibri" panose="020F0502020204030204"/>
              </a:rPr>
              <a:t>-</a:t>
            </a:r>
            <a:endParaRPr lang="el-GR" sz="2400" baseline="30000" dirty="0">
              <a:solidFill>
                <a:srgbClr val="C00000"/>
              </a:solidFill>
              <a:latin typeface="Calibri" panose="020F050202020403020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776364"/>
              </p:ext>
            </p:extLst>
          </p:nvPr>
        </p:nvGraphicFramePr>
        <p:xfrm>
          <a:off x="6804566" y="4298785"/>
          <a:ext cx="1755564" cy="132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ChemSketch" r:id="rId7" imgW="1261800" imgH="951120" progId="ACD.ChemSketch.20">
                  <p:embed/>
                </p:oleObj>
              </mc:Choice>
              <mc:Fallback>
                <p:oleObj name="ChemSketch" r:id="rId7" imgW="1261800" imgH="951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4566" y="4298785"/>
                        <a:ext cx="1755564" cy="132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78418"/>
              </p:ext>
            </p:extLst>
          </p:nvPr>
        </p:nvGraphicFramePr>
        <p:xfrm>
          <a:off x="164997" y="3208119"/>
          <a:ext cx="1995396" cy="111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ChemSketch" r:id="rId9" imgW="1389960" imgH="777240" progId="ACD.ChemSketch.20">
                  <p:embed/>
                </p:oleObj>
              </mc:Choice>
              <mc:Fallback>
                <p:oleObj name="ChemSketch" r:id="rId9" imgW="1389960" imgH="777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997" y="3208119"/>
                        <a:ext cx="1995396" cy="1116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401514" y="2950991"/>
            <a:ext cx="357880" cy="782301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152781"/>
              </p:ext>
            </p:extLst>
          </p:nvPr>
        </p:nvGraphicFramePr>
        <p:xfrm>
          <a:off x="3609934" y="3296641"/>
          <a:ext cx="2431993" cy="105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ChemSketch" r:id="rId11" imgW="1432440" imgH="621720" progId="ACD.ChemSketch.20">
                  <p:embed/>
                </p:oleObj>
              </mc:Choice>
              <mc:Fallback>
                <p:oleObj name="ChemSketch" r:id="rId11" imgW="1432440" imgH="621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09934" y="3296641"/>
                        <a:ext cx="2431993" cy="1056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8764">
            <a:off x="1787063" y="3799538"/>
            <a:ext cx="1136358" cy="6653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65446" y="4464154"/>
            <a:ext cx="14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Καρβοκατιόν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79302" y="5366081"/>
            <a:ext cx="56031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 animBg="1"/>
      <p:bldP spid="31" grpId="0" animBg="1"/>
      <p:bldP spid="28" grpId="0"/>
      <p:bldP spid="25" grpId="0" animBg="1"/>
      <p:bldP spid="32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29245" y="4918789"/>
            <a:ext cx="4403586" cy="19392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771919"/>
              </p:ext>
            </p:extLst>
          </p:nvPr>
        </p:nvGraphicFramePr>
        <p:xfrm>
          <a:off x="5668764" y="1944247"/>
          <a:ext cx="290195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ChemSketch" r:id="rId4" imgW="2901600" imgH="2740320" progId="ACD.ChemSketch.20">
                  <p:embed/>
                </p:oleObj>
              </mc:Choice>
              <mc:Fallback>
                <p:oleObj name="ChemSketch" r:id="rId4" imgW="2901600" imgH="2740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8764" y="1944247"/>
                        <a:ext cx="2901950" cy="274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3670"/>
            <a:ext cx="7886700" cy="1325563"/>
          </a:xfrm>
        </p:spPr>
        <p:txBody>
          <a:bodyPr/>
          <a:lstStyle/>
          <a:p>
            <a:r>
              <a:rPr lang="el-GR" dirty="0" smtClean="0"/>
              <a:t>Ηλεκτρονιόφιλη προσθήκη σε </a:t>
            </a:r>
            <a:r>
              <a:rPr lang="en-US" dirty="0" smtClean="0"/>
              <a:t>C=C</a:t>
            </a:r>
            <a:br>
              <a:rPr lang="en-US" dirty="0" smtClean="0"/>
            </a:br>
            <a:r>
              <a:rPr lang="el-GR" dirty="0" smtClean="0"/>
              <a:t>Ποιο προϊόν προτιμάται;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486" y="6358700"/>
            <a:ext cx="3550578" cy="53261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Φαινόμενο συντονισμού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21555" y="3276818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8997" y="271142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CH</a:t>
            </a:r>
            <a:r>
              <a:rPr lang="en-US" sz="2400" baseline="-2500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OH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941" y="316983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8692" y="317309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6512" y="4718734"/>
            <a:ext cx="29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Γ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22311"/>
              </p:ext>
            </p:extLst>
          </p:nvPr>
        </p:nvGraphicFramePr>
        <p:xfrm>
          <a:off x="652438" y="2660230"/>
          <a:ext cx="976807" cy="107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ChemSketch" r:id="rId6" imgW="774360" imgH="850320" progId="ACD.ChemSketch.20">
                  <p:embed/>
                </p:oleObj>
              </mc:Choice>
              <mc:Fallback>
                <p:oleObj name="ChemSketch" r:id="rId6" imgW="774360" imgH="850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438" y="2660230"/>
                        <a:ext cx="976807" cy="107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5802" y="330993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l-GR" sz="24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5915" y="474917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Δ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91731" y="1944247"/>
            <a:ext cx="950913" cy="1047890"/>
            <a:chOff x="3629595" y="1720660"/>
            <a:chExt cx="950913" cy="1047890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1997476"/>
                </p:ext>
              </p:extLst>
            </p:nvPr>
          </p:nvGraphicFramePr>
          <p:xfrm>
            <a:off x="3629595" y="2012900"/>
            <a:ext cx="950913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2" name="ChemSketch" r:id="rId8" imgW="951120" imgH="756000" progId="ACD.ChemSketch.20">
                    <p:embed/>
                  </p:oleObj>
                </mc:Choice>
                <mc:Fallback>
                  <p:oleObj name="ChemSketch" r:id="rId8" imgW="951120" imgH="7560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629595" y="2012900"/>
                          <a:ext cx="950913" cy="755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4060639" y="172066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  <a:endParaRPr lang="el-GR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07607" y="3504822"/>
            <a:ext cx="946907" cy="1093787"/>
            <a:chOff x="3633601" y="3391353"/>
            <a:chExt cx="946907" cy="1093787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2250435"/>
                </p:ext>
              </p:extLst>
            </p:nvPr>
          </p:nvGraphicFramePr>
          <p:xfrm>
            <a:off x="3633601" y="3391353"/>
            <a:ext cx="854075" cy="1093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3" name="ChemSketch" r:id="rId10" imgW="853560" imgH="1094400" progId="ACD.ChemSketch.20">
                    <p:embed/>
                  </p:oleObj>
                </mc:Choice>
                <mc:Fallback>
                  <p:oleObj name="ChemSketch" r:id="rId10" imgW="853560" imgH="10944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33601" y="3391353"/>
                          <a:ext cx="854075" cy="1093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4267602" y="39303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  <a:endParaRPr lang="el-GR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57104" y="2425091"/>
            <a:ext cx="1306768" cy="744747"/>
            <a:chOff x="1880190" y="4011029"/>
            <a:chExt cx="1306768" cy="744747"/>
          </a:xfrm>
        </p:grpSpPr>
        <p:sp>
          <p:nvSpPr>
            <p:cNvPr id="27" name="TextBox 26"/>
            <p:cNvSpPr txBox="1"/>
            <p:nvPr/>
          </p:nvSpPr>
          <p:spPr>
            <a:xfrm>
              <a:off x="1880190" y="4232556"/>
              <a:ext cx="13067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CH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O - </a:t>
              </a:r>
              <a:r>
                <a:rPr lang="en-US" sz="2800" b="1" dirty="0" smtClean="0">
                  <a:solidFill>
                    <a:srgbClr val="C00000"/>
                  </a:solidFill>
                  <a:latin typeface="Calibri" panose="020F0502020204030204"/>
                </a:rPr>
                <a:t>H</a:t>
              </a:r>
              <a:endParaRPr lang="el-GR" sz="2400" b="1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5802" y="4011029"/>
              <a:ext cx="571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i="1" dirty="0" smtClean="0">
                  <a:solidFill>
                    <a:prstClr val="black"/>
                  </a:solidFill>
                  <a:latin typeface="Calibri" panose="020F0502020204030204"/>
                </a:rPr>
                <a:t>δ</a:t>
              </a:r>
              <a:r>
                <a:rPr lang="el-GR" dirty="0" smtClean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lang="el-G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13286" y="2463371"/>
            <a:ext cx="57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i="1" dirty="0" smtClean="0">
                <a:solidFill>
                  <a:srgbClr val="C00000"/>
                </a:solidFill>
                <a:latin typeface="Calibri" panose="020F0502020204030204"/>
              </a:rPr>
              <a:t>δ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+</a:t>
            </a:r>
            <a:endParaRPr lang="el-GR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47101" y="2442091"/>
            <a:ext cx="504056" cy="704663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9013" y="3050661"/>
            <a:ext cx="15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Καρβοκατιόν 1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90903" y="4575044"/>
            <a:ext cx="15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Καρβοκατιόν 2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53965"/>
              </p:ext>
            </p:extLst>
          </p:nvPr>
        </p:nvGraphicFramePr>
        <p:xfrm>
          <a:off x="4179228" y="5001060"/>
          <a:ext cx="1110043" cy="142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ChemSketch" r:id="rId12" imgW="853560" imgH="1094400" progId="ACD.ChemSketch.20">
                  <p:embed/>
                </p:oleObj>
              </mc:Choice>
              <mc:Fallback>
                <p:oleObj name="ChemSketch" r:id="rId12" imgW="853560" imgH="1094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79228" y="5001060"/>
                        <a:ext cx="1110043" cy="1421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236628" y="5050960"/>
            <a:ext cx="1199040" cy="1356459"/>
            <a:chOff x="3650038" y="3465430"/>
            <a:chExt cx="966556" cy="1093787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835449"/>
                </p:ext>
              </p:extLst>
            </p:nvPr>
          </p:nvGraphicFramePr>
          <p:xfrm>
            <a:off x="3650038" y="3465430"/>
            <a:ext cx="854075" cy="1093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5" name="ChemSketch" r:id="rId14" imgW="853560" imgH="1094400" progId="ACD.ChemSketch.20">
                    <p:embed/>
                  </p:oleObj>
                </mc:Choice>
                <mc:Fallback>
                  <p:oleObj name="ChemSketch" r:id="rId14" imgW="853560" imgH="10944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50038" y="3465430"/>
                          <a:ext cx="854075" cy="1093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4303688" y="400773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  <a:endParaRPr lang="el-GR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3409013" y="5877272"/>
            <a:ext cx="5822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1629245" y="5118844"/>
            <a:ext cx="733471" cy="1303813"/>
          </a:xfrm>
          <a:prstGeom prst="leftBrace">
            <a:avLst>
              <a:gd name="adj1" fmla="val 2128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455161" y="5140205"/>
            <a:ext cx="577670" cy="1361343"/>
          </a:xfrm>
          <a:prstGeom prst="rightBrace">
            <a:avLst>
              <a:gd name="adj1" fmla="val 3087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31840" y="3498346"/>
            <a:ext cx="1993237" cy="1487476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79899" y="3584031"/>
            <a:ext cx="1691871" cy="1443986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build="p"/>
      <p:bldP spid="13" grpId="0"/>
      <p:bldP spid="28" grpId="0"/>
      <p:bldP spid="31" grpId="0" animBg="1"/>
      <p:bldP spid="4" grpId="0"/>
      <p:bldP spid="32" grpId="0"/>
      <p:bldP spid="15" grpId="0" animBg="1"/>
      <p:bldP spid="16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ενέργεια των χημικών αντιδράσεων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Μια χημική αντίδραση πραγματοποιείται επειδή συντρέχουν λόγοι ώστε να καταστρέφονται ή να σχηματίζονται δεσμοί.</a:t>
            </a:r>
          </a:p>
          <a:p>
            <a:endParaRPr lang="el-GR" sz="2400" dirty="0" smtClean="0"/>
          </a:p>
          <a:p>
            <a:r>
              <a:rPr lang="el-GR" sz="2400" dirty="0" smtClean="0"/>
              <a:t>Για την </a:t>
            </a:r>
            <a:r>
              <a:rPr lang="el-GR" sz="2400" b="1" dirty="0" smtClean="0"/>
              <a:t>καταστροφή δεσμών </a:t>
            </a:r>
            <a:r>
              <a:rPr lang="el-GR" sz="2400" dirty="0" smtClean="0"/>
              <a:t>χρειάζεται να προσλάβει το σύστημα (δηλαδή το σύνολο των μορίων που αντιδρούν) ενέργεια: </a:t>
            </a:r>
            <a:r>
              <a:rPr lang="el-GR" sz="3200" b="1" dirty="0" smtClean="0">
                <a:solidFill>
                  <a:srgbClr val="C00000"/>
                </a:solidFill>
              </a:rPr>
              <a:t>Δ</a:t>
            </a:r>
            <a:r>
              <a:rPr lang="el-GR" sz="3200" i="1" dirty="0" smtClean="0">
                <a:solidFill>
                  <a:srgbClr val="C00000"/>
                </a:solidFill>
              </a:rPr>
              <a:t>Η</a:t>
            </a:r>
            <a:r>
              <a:rPr lang="en-US" sz="3200" baseline="-25000" dirty="0" smtClean="0">
                <a:solidFill>
                  <a:srgbClr val="C00000"/>
                </a:solidFill>
              </a:rPr>
              <a:t>r</a:t>
            </a:r>
            <a:r>
              <a:rPr lang="el-GR" sz="3200" dirty="0" smtClean="0">
                <a:solidFill>
                  <a:srgbClr val="C00000"/>
                </a:solidFill>
              </a:rPr>
              <a:t>&gt;0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Κατά τη </a:t>
            </a:r>
            <a:r>
              <a:rPr lang="el-GR" sz="2400" b="1" dirty="0" smtClean="0"/>
              <a:t>δημιουργία δεσμών </a:t>
            </a:r>
            <a:r>
              <a:rPr lang="el-GR" sz="2400" dirty="0" smtClean="0"/>
              <a:t>εκλύεται ενέργεια: </a:t>
            </a:r>
            <a:r>
              <a:rPr lang="el-GR" sz="3200" b="1" dirty="0" smtClean="0">
                <a:solidFill>
                  <a:srgbClr val="C00000"/>
                </a:solidFill>
              </a:rPr>
              <a:t>Δ</a:t>
            </a:r>
            <a:r>
              <a:rPr lang="el-GR" sz="3200" i="1" dirty="0" smtClean="0">
                <a:solidFill>
                  <a:srgbClr val="C00000"/>
                </a:solidFill>
              </a:rPr>
              <a:t>Η</a:t>
            </a:r>
            <a:r>
              <a:rPr lang="en-US" sz="3200" baseline="-25000" dirty="0" smtClean="0">
                <a:solidFill>
                  <a:srgbClr val="C00000"/>
                </a:solidFill>
              </a:rPr>
              <a:t>r</a:t>
            </a:r>
            <a:r>
              <a:rPr lang="en-US" sz="3200" dirty="0" smtClean="0">
                <a:solidFill>
                  <a:srgbClr val="C00000"/>
                </a:solidFill>
              </a:rPr>
              <a:t>&lt;</a:t>
            </a:r>
            <a:r>
              <a:rPr lang="el-GR" sz="3200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εντροπικός παράγων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Ένας παράγων που συνοδεύει τις διάφορες μεταβολές, είναι η πορεία προς μεγαλύτερη ή μικρότερη εντροπία (αταξία).</a:t>
            </a:r>
          </a:p>
          <a:p>
            <a:r>
              <a:rPr lang="el-GR" dirty="0" smtClean="0"/>
              <a:t>Γενικά, ευνοείται μια μεταβολή όταν κατευθύνεται προς την κατάσταση μεγαλύτερης εντροπίας.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νόημα της εντροπίας</a:t>
            </a:r>
            <a:r>
              <a:rPr lang="en-US" dirty="0" smtClean="0"/>
              <a:t> </a:t>
            </a:r>
            <a:r>
              <a:rPr lang="en-US" sz="3600" dirty="0" smtClean="0"/>
              <a:t>1/2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1992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Στο παράδειγμα της εικόνας, </a:t>
            </a:r>
            <a:r>
              <a:rPr lang="el-GR" sz="2400" dirty="0" smtClean="0"/>
              <a:t>τα μόρια του αερίου πρακτικά, καταλαμβάνουν τον ένα από τους δύο χώρους.</a:t>
            </a: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654808" y="2670624"/>
            <a:ext cx="5477076" cy="2780952"/>
            <a:chOff x="1654808" y="2670624"/>
            <a:chExt cx="5477076" cy="2780952"/>
          </a:xfrm>
        </p:grpSpPr>
        <p:grpSp>
          <p:nvGrpSpPr>
            <p:cNvPr id="114" name="Group 113"/>
            <p:cNvGrpSpPr/>
            <p:nvPr/>
          </p:nvGrpSpPr>
          <p:grpSpPr>
            <a:xfrm>
              <a:off x="1654808" y="2670624"/>
              <a:ext cx="2745995" cy="2780952"/>
              <a:chOff x="2330061" y="2636912"/>
              <a:chExt cx="2745995" cy="2780952"/>
            </a:xfrm>
          </p:grpSpPr>
          <p:grpSp>
            <p:nvGrpSpPr>
              <p:cNvPr id="7" name="115 - Ομάδα"/>
              <p:cNvGrpSpPr/>
              <p:nvPr/>
            </p:nvGrpSpPr>
            <p:grpSpPr>
              <a:xfrm>
                <a:off x="2330061" y="2636912"/>
                <a:ext cx="2745995" cy="2780952"/>
                <a:chOff x="4857752" y="1928802"/>
                <a:chExt cx="2071702" cy="1857388"/>
              </a:xfrm>
            </p:grpSpPr>
            <p:sp>
              <p:nvSpPr>
                <p:cNvPr id="12" name="4 - Έλλειψη"/>
                <p:cNvSpPr/>
                <p:nvPr/>
              </p:nvSpPr>
              <p:spPr>
                <a:xfrm>
                  <a:off x="5053018" y="26598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5 - Έλλειψη"/>
                <p:cNvSpPr/>
                <p:nvPr/>
              </p:nvSpPr>
              <p:spPr>
                <a:xfrm>
                  <a:off x="5205418" y="28122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6 - Έλλειψη"/>
                <p:cNvSpPr/>
                <p:nvPr/>
              </p:nvSpPr>
              <p:spPr>
                <a:xfrm>
                  <a:off x="5357818" y="29646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7 - Έλλειψη"/>
                <p:cNvSpPr/>
                <p:nvPr/>
              </p:nvSpPr>
              <p:spPr>
                <a:xfrm>
                  <a:off x="5286380" y="260746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8 - Έλλειψη"/>
                <p:cNvSpPr/>
                <p:nvPr/>
              </p:nvSpPr>
              <p:spPr>
                <a:xfrm>
                  <a:off x="5429256" y="275033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9 - Έλλειψη"/>
                <p:cNvSpPr/>
                <p:nvPr/>
              </p:nvSpPr>
              <p:spPr>
                <a:xfrm>
                  <a:off x="5572132" y="29646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10 - Έλλειψη"/>
                <p:cNvSpPr/>
                <p:nvPr/>
              </p:nvSpPr>
              <p:spPr>
                <a:xfrm>
                  <a:off x="5214942" y="239314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11 - Έλλειψη"/>
                <p:cNvSpPr/>
                <p:nvPr/>
              </p:nvSpPr>
              <p:spPr>
                <a:xfrm>
                  <a:off x="5643570" y="275033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12 - Έλλειψη"/>
                <p:cNvSpPr/>
                <p:nvPr/>
              </p:nvSpPr>
              <p:spPr>
                <a:xfrm>
                  <a:off x="5857884" y="282177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13 - Έλλειψη"/>
                <p:cNvSpPr/>
                <p:nvPr/>
              </p:nvSpPr>
              <p:spPr>
                <a:xfrm>
                  <a:off x="5535045" y="223836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14 - Έλλειψη"/>
                <p:cNvSpPr/>
                <p:nvPr/>
              </p:nvSpPr>
              <p:spPr>
                <a:xfrm>
                  <a:off x="5500694" y="253602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15 - Έλλειψη"/>
                <p:cNvSpPr/>
                <p:nvPr/>
              </p:nvSpPr>
              <p:spPr>
                <a:xfrm>
                  <a:off x="5805494" y="255507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16 - Έλλειψη"/>
                <p:cNvSpPr/>
                <p:nvPr/>
              </p:nvSpPr>
              <p:spPr>
                <a:xfrm>
                  <a:off x="6034102" y="271224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17 - Έλλειψη"/>
                <p:cNvSpPr/>
                <p:nvPr/>
              </p:nvSpPr>
              <p:spPr>
                <a:xfrm>
                  <a:off x="5786446" y="2321711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18 - Έλλειψη"/>
                <p:cNvSpPr/>
                <p:nvPr/>
              </p:nvSpPr>
              <p:spPr>
                <a:xfrm>
                  <a:off x="6338902" y="301704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19 - Έλλειψη"/>
                <p:cNvSpPr/>
                <p:nvPr/>
              </p:nvSpPr>
              <p:spPr>
                <a:xfrm>
                  <a:off x="6267464" y="26598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20 - Έλλειψη"/>
                <p:cNvSpPr/>
                <p:nvPr/>
              </p:nvSpPr>
              <p:spPr>
                <a:xfrm>
                  <a:off x="6410340" y="280272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21 - Έλλειψη"/>
                <p:cNvSpPr/>
                <p:nvPr/>
              </p:nvSpPr>
              <p:spPr>
                <a:xfrm>
                  <a:off x="6553216" y="301704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22 - Έλλειψη"/>
                <p:cNvSpPr/>
                <p:nvPr/>
              </p:nvSpPr>
              <p:spPr>
                <a:xfrm>
                  <a:off x="6196026" y="244553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23 - Έλλειψη"/>
                <p:cNvSpPr/>
                <p:nvPr/>
              </p:nvSpPr>
              <p:spPr>
                <a:xfrm>
                  <a:off x="6624654" y="280272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24 - Έλλειψη"/>
                <p:cNvSpPr/>
                <p:nvPr/>
              </p:nvSpPr>
              <p:spPr>
                <a:xfrm>
                  <a:off x="5929322" y="203595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25 - Έλλειψη"/>
                <p:cNvSpPr/>
                <p:nvPr/>
              </p:nvSpPr>
              <p:spPr>
                <a:xfrm>
                  <a:off x="6072198" y="225027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26 - Έλλειψη"/>
                <p:cNvSpPr/>
                <p:nvPr/>
              </p:nvSpPr>
              <p:spPr>
                <a:xfrm>
                  <a:off x="6481778" y="258841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27 - Έλλειψη"/>
                <p:cNvSpPr/>
                <p:nvPr/>
              </p:nvSpPr>
              <p:spPr>
                <a:xfrm>
                  <a:off x="5572132" y="317896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28 - Έλλειψη"/>
                <p:cNvSpPr/>
                <p:nvPr/>
              </p:nvSpPr>
              <p:spPr>
                <a:xfrm>
                  <a:off x="5695960" y="330279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29 - Έλλειψη"/>
                <p:cNvSpPr/>
                <p:nvPr/>
              </p:nvSpPr>
              <p:spPr>
                <a:xfrm>
                  <a:off x="5848360" y="345519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30 - Έλλειψη"/>
                <p:cNvSpPr/>
                <p:nvPr/>
              </p:nvSpPr>
              <p:spPr>
                <a:xfrm>
                  <a:off x="6000760" y="360759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31 - Έλλειψη"/>
                <p:cNvSpPr/>
                <p:nvPr/>
              </p:nvSpPr>
              <p:spPr>
                <a:xfrm>
                  <a:off x="5929322" y="325040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32 - Έλλειψη"/>
                <p:cNvSpPr/>
                <p:nvPr/>
              </p:nvSpPr>
              <p:spPr>
                <a:xfrm>
                  <a:off x="6072198" y="3393281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33 - Έλλειψη"/>
                <p:cNvSpPr/>
                <p:nvPr/>
              </p:nvSpPr>
              <p:spPr>
                <a:xfrm>
                  <a:off x="5715008" y="210739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34 - Έλλειψη"/>
                <p:cNvSpPr/>
                <p:nvPr/>
              </p:nvSpPr>
              <p:spPr>
                <a:xfrm>
                  <a:off x="5857884" y="3036091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35 - Έλλειψη"/>
                <p:cNvSpPr/>
                <p:nvPr/>
              </p:nvSpPr>
              <p:spPr>
                <a:xfrm>
                  <a:off x="6286512" y="3393281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36 - Έλλειψη"/>
                <p:cNvSpPr/>
                <p:nvPr/>
              </p:nvSpPr>
              <p:spPr>
                <a:xfrm>
                  <a:off x="6000760" y="253602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37 - Έλλειψη"/>
                <p:cNvSpPr/>
                <p:nvPr/>
              </p:nvSpPr>
              <p:spPr>
                <a:xfrm>
                  <a:off x="6143636" y="289321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38 - Έλλειψη"/>
                <p:cNvSpPr/>
                <p:nvPr/>
              </p:nvSpPr>
              <p:spPr>
                <a:xfrm>
                  <a:off x="6143636" y="317896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39 - Έλλειψη"/>
                <p:cNvSpPr/>
                <p:nvPr/>
              </p:nvSpPr>
              <p:spPr>
                <a:xfrm>
                  <a:off x="6448436" y="319801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113 - Ορθογώνιο"/>
                <p:cNvSpPr/>
                <p:nvPr/>
              </p:nvSpPr>
              <p:spPr>
                <a:xfrm>
                  <a:off x="4857752" y="1928802"/>
                  <a:ext cx="2071702" cy="1857388"/>
                </a:xfrm>
                <a:prstGeom prst="rect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1" name="9 - Έλλειψη"/>
              <p:cNvSpPr/>
              <p:nvPr/>
            </p:nvSpPr>
            <p:spPr>
              <a:xfrm>
                <a:off x="2455141" y="4633493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11 - Έλλειψη"/>
              <p:cNvSpPr/>
              <p:nvPr/>
            </p:nvSpPr>
            <p:spPr>
              <a:xfrm>
                <a:off x="2549830" y="4312613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12 - Έλλειψη"/>
              <p:cNvSpPr/>
              <p:nvPr/>
            </p:nvSpPr>
            <p:spPr>
              <a:xfrm>
                <a:off x="2833899" y="4419573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34 - Έλλειψη"/>
              <p:cNvSpPr/>
              <p:nvPr/>
            </p:nvSpPr>
            <p:spPr>
              <a:xfrm>
                <a:off x="2833899" y="4740452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38 - Έλλειψη"/>
              <p:cNvSpPr/>
              <p:nvPr/>
            </p:nvSpPr>
            <p:spPr>
              <a:xfrm>
                <a:off x="3212657" y="4954372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9 - Έλλειψη"/>
              <p:cNvSpPr/>
              <p:nvPr/>
            </p:nvSpPr>
            <p:spPr>
              <a:xfrm>
                <a:off x="4208937" y="313071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11 - Έλλειψη"/>
              <p:cNvSpPr/>
              <p:nvPr/>
            </p:nvSpPr>
            <p:spPr>
              <a:xfrm>
                <a:off x="4303626" y="280983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12 - Έλλειψη"/>
              <p:cNvSpPr/>
              <p:nvPr/>
            </p:nvSpPr>
            <p:spPr>
              <a:xfrm>
                <a:off x="4587695" y="291679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34 - Έλλειψη"/>
              <p:cNvSpPr/>
              <p:nvPr/>
            </p:nvSpPr>
            <p:spPr>
              <a:xfrm>
                <a:off x="4587695" y="3237670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38 - Έλλειψη"/>
              <p:cNvSpPr/>
              <p:nvPr/>
            </p:nvSpPr>
            <p:spPr>
              <a:xfrm>
                <a:off x="4860032" y="346032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9 - Έλλειψη"/>
              <p:cNvSpPr/>
              <p:nvPr/>
            </p:nvSpPr>
            <p:spPr>
              <a:xfrm>
                <a:off x="2385758" y="302375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11 - Έλλειψη"/>
              <p:cNvSpPr/>
              <p:nvPr/>
            </p:nvSpPr>
            <p:spPr>
              <a:xfrm>
                <a:off x="2512486" y="2713029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12 - Έλλειψη"/>
              <p:cNvSpPr/>
              <p:nvPr/>
            </p:nvSpPr>
            <p:spPr>
              <a:xfrm>
                <a:off x="2697885" y="2983300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34 - Έλλειψη"/>
              <p:cNvSpPr/>
              <p:nvPr/>
            </p:nvSpPr>
            <p:spPr>
              <a:xfrm>
                <a:off x="2498840" y="3344630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38 - Έλλειψη"/>
              <p:cNvSpPr/>
              <p:nvPr/>
            </p:nvSpPr>
            <p:spPr>
              <a:xfrm>
                <a:off x="3040232" y="2782882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18 - Έλλειψη"/>
              <p:cNvSpPr/>
              <p:nvPr/>
            </p:nvSpPr>
            <p:spPr>
              <a:xfrm>
                <a:off x="4775032" y="5143157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20 - Έλλειψη"/>
              <p:cNvSpPr/>
              <p:nvPr/>
            </p:nvSpPr>
            <p:spPr>
              <a:xfrm>
                <a:off x="4869722" y="4822278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34 - Έλλειψη"/>
              <p:cNvSpPr/>
              <p:nvPr/>
            </p:nvSpPr>
            <p:spPr>
              <a:xfrm>
                <a:off x="4137454" y="5171676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37 - Έλλειψη"/>
              <p:cNvSpPr/>
              <p:nvPr/>
            </p:nvSpPr>
            <p:spPr>
              <a:xfrm>
                <a:off x="4516212" y="4957757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39 - Έλλειψη"/>
              <p:cNvSpPr/>
              <p:nvPr/>
            </p:nvSpPr>
            <p:spPr>
              <a:xfrm>
                <a:off x="4822377" y="4483004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27 - Έλλειψη"/>
              <p:cNvSpPr/>
              <p:nvPr/>
            </p:nvSpPr>
            <p:spPr>
              <a:xfrm>
                <a:off x="2594604" y="4922286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28 - Έλλειψη"/>
              <p:cNvSpPr/>
              <p:nvPr/>
            </p:nvSpPr>
            <p:spPr>
              <a:xfrm>
                <a:off x="2758735" y="5107686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27 - Έλλειψη"/>
              <p:cNvSpPr/>
              <p:nvPr/>
            </p:nvSpPr>
            <p:spPr>
              <a:xfrm>
                <a:off x="3134921" y="5173556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28 - Έλλειψη"/>
              <p:cNvSpPr/>
              <p:nvPr/>
            </p:nvSpPr>
            <p:spPr>
              <a:xfrm>
                <a:off x="3506197" y="5228905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8 - Έλλειψη"/>
              <p:cNvSpPr/>
              <p:nvPr/>
            </p:nvSpPr>
            <p:spPr>
              <a:xfrm>
                <a:off x="2465784" y="4000647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6 - Έλλειψη"/>
            <p:cNvSpPr/>
            <p:nvPr/>
          </p:nvSpPr>
          <p:spPr>
            <a:xfrm>
              <a:off x="4896347" y="4279839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6" name="23 - Έλλειψη"/>
            <p:cNvSpPr/>
            <p:nvPr/>
          </p:nvSpPr>
          <p:spPr>
            <a:xfrm>
              <a:off x="6727878" y="3979101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6" name="33 - Έλλειψη"/>
            <p:cNvSpPr/>
            <p:nvPr/>
          </p:nvSpPr>
          <p:spPr>
            <a:xfrm>
              <a:off x="5781664" y="3248633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1" name="38 - Έλλειψη"/>
            <p:cNvSpPr/>
            <p:nvPr/>
          </p:nvSpPr>
          <p:spPr>
            <a:xfrm>
              <a:off x="6257582" y="4970258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3" name="113 - Ορθογώνιο"/>
            <p:cNvSpPr/>
            <p:nvPr/>
          </p:nvSpPr>
          <p:spPr>
            <a:xfrm>
              <a:off x="4385889" y="2670624"/>
              <a:ext cx="2745995" cy="278095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0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νόημα της εντροπίας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Όταν ανοίξει δίοδος μεταξύ των δύο χώρων, τα μόρια του αερίου κινούνται ώστε να καταλάβουν και τους δύο χώρους.</a:t>
            </a: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626837" y="2743879"/>
            <a:ext cx="5477076" cy="2780952"/>
            <a:chOff x="1584687" y="1844824"/>
            <a:chExt cx="5477076" cy="2780952"/>
          </a:xfrm>
        </p:grpSpPr>
        <p:grpSp>
          <p:nvGrpSpPr>
            <p:cNvPr id="114" name="Group 113"/>
            <p:cNvGrpSpPr/>
            <p:nvPr/>
          </p:nvGrpSpPr>
          <p:grpSpPr>
            <a:xfrm>
              <a:off x="1584687" y="1844824"/>
              <a:ext cx="5120414" cy="2780952"/>
              <a:chOff x="2330061" y="2636912"/>
              <a:chExt cx="5120414" cy="2780952"/>
            </a:xfrm>
          </p:grpSpPr>
          <p:grpSp>
            <p:nvGrpSpPr>
              <p:cNvPr id="7" name="115 - Ομάδα"/>
              <p:cNvGrpSpPr/>
              <p:nvPr/>
            </p:nvGrpSpPr>
            <p:grpSpPr>
              <a:xfrm>
                <a:off x="2330061" y="2636912"/>
                <a:ext cx="5110081" cy="2780952"/>
                <a:chOff x="4857752" y="1928802"/>
                <a:chExt cx="3855275" cy="1857388"/>
              </a:xfrm>
            </p:grpSpPr>
            <p:sp>
              <p:nvSpPr>
                <p:cNvPr id="13" name="5 - Έλλειψη"/>
                <p:cNvSpPr/>
                <p:nvPr/>
              </p:nvSpPr>
              <p:spPr>
                <a:xfrm>
                  <a:off x="5205418" y="28122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6 - Έλλειψη"/>
                <p:cNvSpPr/>
                <p:nvPr/>
              </p:nvSpPr>
              <p:spPr>
                <a:xfrm>
                  <a:off x="5357818" y="29646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7 - Έλλειψη"/>
                <p:cNvSpPr/>
                <p:nvPr/>
              </p:nvSpPr>
              <p:spPr>
                <a:xfrm>
                  <a:off x="5286380" y="260746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11 - Έλλειψη"/>
                <p:cNvSpPr/>
                <p:nvPr/>
              </p:nvSpPr>
              <p:spPr>
                <a:xfrm>
                  <a:off x="5643570" y="275033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12 - Έλλειψη"/>
                <p:cNvSpPr/>
                <p:nvPr/>
              </p:nvSpPr>
              <p:spPr>
                <a:xfrm>
                  <a:off x="8065707" y="2928934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14 - Έλλειψη"/>
                <p:cNvSpPr/>
                <p:nvPr/>
              </p:nvSpPr>
              <p:spPr>
                <a:xfrm>
                  <a:off x="5500694" y="253602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15 - Έλλειψη"/>
                <p:cNvSpPr/>
                <p:nvPr/>
              </p:nvSpPr>
              <p:spPr>
                <a:xfrm>
                  <a:off x="7893866" y="2593256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16 - Έλλειψη"/>
                <p:cNvSpPr/>
                <p:nvPr/>
              </p:nvSpPr>
              <p:spPr>
                <a:xfrm>
                  <a:off x="6034102" y="271224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17 - Έλλειψη"/>
                <p:cNvSpPr/>
                <p:nvPr/>
              </p:nvSpPr>
              <p:spPr>
                <a:xfrm>
                  <a:off x="5786446" y="2321711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19 - Έλλειψη"/>
                <p:cNvSpPr/>
                <p:nvPr/>
              </p:nvSpPr>
              <p:spPr>
                <a:xfrm>
                  <a:off x="6267464" y="265985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20 - Έλλειψη"/>
                <p:cNvSpPr/>
                <p:nvPr/>
              </p:nvSpPr>
              <p:spPr>
                <a:xfrm>
                  <a:off x="6410340" y="280272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21 - Έλλειψη"/>
                <p:cNvSpPr/>
                <p:nvPr/>
              </p:nvSpPr>
              <p:spPr>
                <a:xfrm>
                  <a:off x="8641589" y="3055226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22 - Έλλειψη"/>
                <p:cNvSpPr/>
                <p:nvPr/>
              </p:nvSpPr>
              <p:spPr>
                <a:xfrm>
                  <a:off x="6196026" y="244553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23 - Έλλειψη"/>
                <p:cNvSpPr/>
                <p:nvPr/>
              </p:nvSpPr>
              <p:spPr>
                <a:xfrm>
                  <a:off x="6624654" y="280272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24 - Έλλειψη"/>
                <p:cNvSpPr/>
                <p:nvPr/>
              </p:nvSpPr>
              <p:spPr>
                <a:xfrm>
                  <a:off x="5929322" y="2035959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25 - Έλλειψη"/>
                <p:cNvSpPr/>
                <p:nvPr/>
              </p:nvSpPr>
              <p:spPr>
                <a:xfrm>
                  <a:off x="6072198" y="225027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27 - Έλλειψη"/>
                <p:cNvSpPr/>
                <p:nvPr/>
              </p:nvSpPr>
              <p:spPr>
                <a:xfrm>
                  <a:off x="5572132" y="317896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28 - Έλλειψη"/>
                <p:cNvSpPr/>
                <p:nvPr/>
              </p:nvSpPr>
              <p:spPr>
                <a:xfrm>
                  <a:off x="5695960" y="330279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29 - Έλλειψη"/>
                <p:cNvSpPr/>
                <p:nvPr/>
              </p:nvSpPr>
              <p:spPr>
                <a:xfrm>
                  <a:off x="5848360" y="345519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30 - Έλλειψη"/>
                <p:cNvSpPr/>
                <p:nvPr/>
              </p:nvSpPr>
              <p:spPr>
                <a:xfrm>
                  <a:off x="8089133" y="364577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31 - Έλλειψη"/>
                <p:cNvSpPr/>
                <p:nvPr/>
              </p:nvSpPr>
              <p:spPr>
                <a:xfrm>
                  <a:off x="5929322" y="325040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33 - Έλλειψη"/>
                <p:cNvSpPr/>
                <p:nvPr/>
              </p:nvSpPr>
              <p:spPr>
                <a:xfrm>
                  <a:off x="5715008" y="210739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34 - Έλλειψη"/>
                <p:cNvSpPr/>
                <p:nvPr/>
              </p:nvSpPr>
              <p:spPr>
                <a:xfrm>
                  <a:off x="5857884" y="3036091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35 - Έλλειψη"/>
                <p:cNvSpPr/>
                <p:nvPr/>
              </p:nvSpPr>
              <p:spPr>
                <a:xfrm>
                  <a:off x="6286512" y="3393281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37 - Έλλειψη"/>
                <p:cNvSpPr/>
                <p:nvPr/>
              </p:nvSpPr>
              <p:spPr>
                <a:xfrm>
                  <a:off x="6143636" y="289321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38 - Έλλειψη"/>
                <p:cNvSpPr/>
                <p:nvPr/>
              </p:nvSpPr>
              <p:spPr>
                <a:xfrm>
                  <a:off x="6143636" y="317896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39 - Έλλειψη"/>
                <p:cNvSpPr/>
                <p:nvPr/>
              </p:nvSpPr>
              <p:spPr>
                <a:xfrm>
                  <a:off x="6448436" y="3198015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113 - Ορθογώνιο"/>
                <p:cNvSpPr/>
                <p:nvPr/>
              </p:nvSpPr>
              <p:spPr>
                <a:xfrm>
                  <a:off x="4857752" y="1928802"/>
                  <a:ext cx="2071702" cy="1857388"/>
                </a:xfrm>
                <a:prstGeom prst="rect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1" name="9 - Έλλειψη"/>
              <p:cNvSpPr/>
              <p:nvPr/>
            </p:nvSpPr>
            <p:spPr>
              <a:xfrm>
                <a:off x="2455141" y="4633493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12 - Έλλειψη"/>
              <p:cNvSpPr/>
              <p:nvPr/>
            </p:nvSpPr>
            <p:spPr>
              <a:xfrm>
                <a:off x="5601990" y="4476742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34 - Έλλειψη"/>
              <p:cNvSpPr/>
              <p:nvPr/>
            </p:nvSpPr>
            <p:spPr>
              <a:xfrm>
                <a:off x="2833899" y="4740452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11 - Έλλειψη"/>
              <p:cNvSpPr/>
              <p:nvPr/>
            </p:nvSpPr>
            <p:spPr>
              <a:xfrm>
                <a:off x="4303626" y="280983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12 - Έλλειψη"/>
              <p:cNvSpPr/>
              <p:nvPr/>
            </p:nvSpPr>
            <p:spPr>
              <a:xfrm>
                <a:off x="4587695" y="291679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34 - Έλλειψη"/>
              <p:cNvSpPr/>
              <p:nvPr/>
            </p:nvSpPr>
            <p:spPr>
              <a:xfrm>
                <a:off x="7355786" y="3294839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38 - Έλλειψη"/>
              <p:cNvSpPr/>
              <p:nvPr/>
            </p:nvSpPr>
            <p:spPr>
              <a:xfrm>
                <a:off x="4860032" y="346032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9 - Έλλειψη"/>
              <p:cNvSpPr/>
              <p:nvPr/>
            </p:nvSpPr>
            <p:spPr>
              <a:xfrm>
                <a:off x="2385758" y="3023751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11 - Έλλειψη"/>
              <p:cNvSpPr/>
              <p:nvPr/>
            </p:nvSpPr>
            <p:spPr>
              <a:xfrm>
                <a:off x="2512486" y="2713029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12 - Έλλειψη"/>
              <p:cNvSpPr/>
              <p:nvPr/>
            </p:nvSpPr>
            <p:spPr>
              <a:xfrm>
                <a:off x="5465976" y="3040469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34 - Έλλειψη"/>
              <p:cNvSpPr/>
              <p:nvPr/>
            </p:nvSpPr>
            <p:spPr>
              <a:xfrm>
                <a:off x="2498840" y="3344630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38 - Έλλειψη"/>
              <p:cNvSpPr/>
              <p:nvPr/>
            </p:nvSpPr>
            <p:spPr>
              <a:xfrm>
                <a:off x="3040232" y="2782882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18 - Έλλειψη"/>
              <p:cNvSpPr/>
              <p:nvPr/>
            </p:nvSpPr>
            <p:spPr>
              <a:xfrm>
                <a:off x="4775032" y="5143157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20 - Έλλειψη"/>
              <p:cNvSpPr/>
              <p:nvPr/>
            </p:nvSpPr>
            <p:spPr>
              <a:xfrm>
                <a:off x="4869722" y="4822278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34 - Έλλειψη"/>
              <p:cNvSpPr/>
              <p:nvPr/>
            </p:nvSpPr>
            <p:spPr>
              <a:xfrm>
                <a:off x="4137454" y="5171676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39 - Έλλειψη"/>
              <p:cNvSpPr/>
              <p:nvPr/>
            </p:nvSpPr>
            <p:spPr>
              <a:xfrm>
                <a:off x="4822377" y="4483004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28 - Έλλειψη"/>
              <p:cNvSpPr/>
              <p:nvPr/>
            </p:nvSpPr>
            <p:spPr>
              <a:xfrm>
                <a:off x="2758735" y="5107686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27 - Έλλειψη"/>
              <p:cNvSpPr/>
              <p:nvPr/>
            </p:nvSpPr>
            <p:spPr>
              <a:xfrm>
                <a:off x="3134921" y="5173556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8 - Έλλειψη"/>
              <p:cNvSpPr/>
              <p:nvPr/>
            </p:nvSpPr>
            <p:spPr>
              <a:xfrm>
                <a:off x="2465784" y="4000647"/>
                <a:ext cx="94689" cy="106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6 - Έλλειψη"/>
            <p:cNvSpPr/>
            <p:nvPr/>
          </p:nvSpPr>
          <p:spPr>
            <a:xfrm>
              <a:off x="4939542" y="4248580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6" name="23 - Έλλειψη"/>
            <p:cNvSpPr/>
            <p:nvPr/>
          </p:nvSpPr>
          <p:spPr>
            <a:xfrm>
              <a:off x="6657757" y="3153301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6" name="33 - Έλλειψη"/>
            <p:cNvSpPr/>
            <p:nvPr/>
          </p:nvSpPr>
          <p:spPr>
            <a:xfrm>
              <a:off x="5688765" y="2285143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1" name="38 - Έλλειψη"/>
            <p:cNvSpPr/>
            <p:nvPr/>
          </p:nvSpPr>
          <p:spPr>
            <a:xfrm>
              <a:off x="6291038" y="4262601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3" name="113 - Ορθογώνιο"/>
            <p:cNvSpPr/>
            <p:nvPr/>
          </p:nvSpPr>
          <p:spPr>
            <a:xfrm>
              <a:off x="4315768" y="1844824"/>
              <a:ext cx="2745995" cy="278095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24347" y="3074861"/>
              <a:ext cx="439907" cy="3993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6" name="4 - Έλλειψη"/>
            <p:cNvSpPr/>
            <p:nvPr/>
          </p:nvSpPr>
          <p:spPr>
            <a:xfrm>
              <a:off x="4629450" y="2783430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7" name="8 - Έλλειψη"/>
            <p:cNvSpPr/>
            <p:nvPr/>
          </p:nvSpPr>
          <p:spPr>
            <a:xfrm>
              <a:off x="5128145" y="2918909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8" name="9 - Έλλειψη"/>
            <p:cNvSpPr/>
            <p:nvPr/>
          </p:nvSpPr>
          <p:spPr>
            <a:xfrm>
              <a:off x="5317524" y="3239789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0" name="10 - Έλλειψη"/>
            <p:cNvSpPr/>
            <p:nvPr/>
          </p:nvSpPr>
          <p:spPr>
            <a:xfrm>
              <a:off x="4931249" y="2502751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1" name="13 - Έλλειψη"/>
            <p:cNvSpPr/>
            <p:nvPr/>
          </p:nvSpPr>
          <p:spPr>
            <a:xfrm>
              <a:off x="5268366" y="2152365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2" name="18 - Έλλειψη"/>
            <p:cNvSpPr/>
            <p:nvPr/>
          </p:nvSpPr>
          <p:spPr>
            <a:xfrm>
              <a:off x="6333860" y="3318229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3" name="26 - Έλλειψη"/>
            <p:cNvSpPr/>
            <p:nvPr/>
          </p:nvSpPr>
          <p:spPr>
            <a:xfrm>
              <a:off x="6196349" y="2894782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4" name="32 - Έλλειψη"/>
            <p:cNvSpPr/>
            <p:nvPr/>
          </p:nvSpPr>
          <p:spPr>
            <a:xfrm>
              <a:off x="5980350" y="3881547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5" name="36 - Έλλειψη"/>
            <p:cNvSpPr/>
            <p:nvPr/>
          </p:nvSpPr>
          <p:spPr>
            <a:xfrm>
              <a:off x="5885661" y="2598030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6" name="11 - Έλλειψη"/>
            <p:cNvSpPr/>
            <p:nvPr/>
          </p:nvSpPr>
          <p:spPr>
            <a:xfrm>
              <a:off x="4590398" y="3364574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7" name="38 - Έλλειψη"/>
            <p:cNvSpPr/>
            <p:nvPr/>
          </p:nvSpPr>
          <p:spPr>
            <a:xfrm>
              <a:off x="5253225" y="4006333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8" name="9 - Έλλειψη"/>
            <p:cNvSpPr/>
            <p:nvPr/>
          </p:nvSpPr>
          <p:spPr>
            <a:xfrm>
              <a:off x="6249505" y="2182672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9" name="37 - Έλλειψη"/>
            <p:cNvSpPr/>
            <p:nvPr/>
          </p:nvSpPr>
          <p:spPr>
            <a:xfrm>
              <a:off x="6556780" y="4009718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0" name="27 - Έλλειψη"/>
            <p:cNvSpPr/>
            <p:nvPr/>
          </p:nvSpPr>
          <p:spPr>
            <a:xfrm>
              <a:off x="4635172" y="3974247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1" name="28 - Έλλειψη"/>
            <p:cNvSpPr/>
            <p:nvPr/>
          </p:nvSpPr>
          <p:spPr>
            <a:xfrm>
              <a:off x="5563531" y="3860521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2" name="38 - Έλλειψη"/>
            <p:cNvSpPr/>
            <p:nvPr/>
          </p:nvSpPr>
          <p:spPr>
            <a:xfrm>
              <a:off x="4413608" y="3206781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4" name="38 - Έλλειψη"/>
            <p:cNvSpPr/>
            <p:nvPr/>
          </p:nvSpPr>
          <p:spPr>
            <a:xfrm>
              <a:off x="4202750" y="3190550"/>
              <a:ext cx="94689" cy="106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Arrow Connector 8"/>
          <p:cNvCxnSpPr>
            <a:stCxn id="45" idx="0"/>
          </p:cNvCxnSpPr>
          <p:nvPr/>
        </p:nvCxnSpPr>
        <p:spPr>
          <a:xfrm>
            <a:off x="3378593" y="4187835"/>
            <a:ext cx="168949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εντροπία σε μια αντίδραση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2400" dirty="0" smtClean="0"/>
              <a:t>Η εντροπία παίζει </a:t>
            </a:r>
            <a:r>
              <a:rPr lang="el-GR" sz="2400" b="1" dirty="0" smtClean="0"/>
              <a:t>σημαντικό ρόλο </a:t>
            </a:r>
            <a:r>
              <a:rPr lang="el-GR" sz="2400" dirty="0" smtClean="0"/>
              <a:t>όταν: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l-GR" dirty="0" smtClean="0"/>
              <a:t>Υπάρχει μεγάλη διαφορά στον </a:t>
            </a:r>
            <a:r>
              <a:rPr lang="el-GR" b="1" dirty="0" smtClean="0"/>
              <a:t>αριθμό μορίων </a:t>
            </a:r>
            <a:r>
              <a:rPr lang="el-GR" dirty="0" smtClean="0"/>
              <a:t>μεταξύ του 1</a:t>
            </a:r>
            <a:r>
              <a:rPr lang="el-GR" baseline="30000" dirty="0" smtClean="0"/>
              <a:t>ου</a:t>
            </a:r>
            <a:r>
              <a:rPr lang="el-GR" dirty="0" smtClean="0"/>
              <a:t> και του 2</a:t>
            </a:r>
            <a:r>
              <a:rPr lang="el-GR" baseline="30000" dirty="0" smtClean="0"/>
              <a:t>ου</a:t>
            </a:r>
            <a:r>
              <a:rPr lang="el-GR" dirty="0" smtClean="0"/>
              <a:t> μέλους.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l-GR" dirty="0" smtClean="0"/>
              <a:t>Υπάρχει μεγάλη διαφορά στην </a:t>
            </a:r>
            <a:r>
              <a:rPr lang="el-GR" b="1" dirty="0" smtClean="0"/>
              <a:t>ελευθερία κίνησης </a:t>
            </a:r>
            <a:r>
              <a:rPr lang="el-GR" dirty="0" smtClean="0"/>
              <a:t>των ανθρακικών σκελετών </a:t>
            </a:r>
            <a:r>
              <a:rPr lang="el-GR" dirty="0"/>
              <a:t>μεταξύ του 1</a:t>
            </a:r>
            <a:r>
              <a:rPr lang="el-GR" baseline="30000" dirty="0"/>
              <a:t>ου</a:t>
            </a:r>
            <a:r>
              <a:rPr lang="el-GR" dirty="0"/>
              <a:t> και του 2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smtClean="0"/>
              <a:t>μέλους.</a:t>
            </a:r>
            <a:endParaRPr lang="el-GR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l-GR" sz="2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Ελεύθερη ενέργεια </a:t>
            </a:r>
            <a:r>
              <a:rPr lang="en-US" dirty="0" smtClean="0"/>
              <a:t>Gibbs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50072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διαφορά της εντροπίας του συστήματος των μορίων πριν και μετά την αντίδραση είναι </a:t>
            </a:r>
            <a:r>
              <a:rPr lang="el-GR" sz="2400" b="1" dirty="0" smtClean="0"/>
              <a:t>Δ</a:t>
            </a:r>
            <a:r>
              <a:rPr lang="en-US" sz="2400" b="1" i="1" dirty="0" smtClean="0"/>
              <a:t>S</a:t>
            </a:r>
            <a:r>
              <a:rPr lang="el-GR" sz="2400" b="1" i="1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διαφορά της ενθαλπίας του συστήματος των μορίων πριν και μετά </a:t>
            </a:r>
            <a:r>
              <a:rPr lang="el-GR" sz="2400" dirty="0"/>
              <a:t>την αντίδραση είναι </a:t>
            </a:r>
            <a:r>
              <a:rPr lang="el-GR" sz="2400" b="1" dirty="0" smtClean="0"/>
              <a:t>Δ</a:t>
            </a:r>
            <a:r>
              <a:rPr lang="el-GR" sz="2400" b="1" i="1" dirty="0" smtClean="0"/>
              <a:t>Η.</a:t>
            </a:r>
            <a:endParaRPr lang="el-GR" sz="2400" i="1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Σε θερμοκρασία Τ(Κ), η </a:t>
            </a:r>
            <a:r>
              <a:rPr lang="el-GR" sz="2400" b="1" dirty="0" smtClean="0"/>
              <a:t>ελεύθερη ενέργεια</a:t>
            </a:r>
            <a:r>
              <a:rPr lang="en-US" sz="2400" b="1" dirty="0" smtClean="0"/>
              <a:t> Gibbs</a:t>
            </a:r>
            <a:r>
              <a:rPr lang="el-GR" sz="2400" b="1" dirty="0" smtClean="0"/>
              <a:t> </a:t>
            </a:r>
            <a:r>
              <a:rPr lang="en-US" sz="2400" dirty="0" smtClean="0"/>
              <a:t>(</a:t>
            </a:r>
            <a:r>
              <a:rPr lang="el-GR" sz="2400" b="1" dirty="0" smtClean="0"/>
              <a:t>Δ</a:t>
            </a:r>
            <a:r>
              <a:rPr lang="en-US" sz="2400" b="1" i="1" dirty="0" smtClean="0"/>
              <a:t>G</a:t>
            </a:r>
            <a:r>
              <a:rPr lang="en-US" sz="2400" dirty="0" smtClean="0"/>
              <a:t>) </a:t>
            </a:r>
            <a:r>
              <a:rPr lang="el-GR" sz="2400" dirty="0" smtClean="0"/>
              <a:t>δίνεται από</a:t>
            </a:r>
            <a:r>
              <a:rPr lang="en-US" sz="2400" dirty="0" smtClean="0"/>
              <a:t> </a:t>
            </a:r>
            <a:r>
              <a:rPr lang="el-GR" sz="2400" dirty="0" smtClean="0"/>
              <a:t>τη σχέση: </a:t>
            </a:r>
          </a:p>
          <a:p>
            <a:pPr marL="0" indent="0"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3200" b="1" dirty="0" smtClean="0"/>
              <a:t>Δ</a:t>
            </a:r>
            <a:r>
              <a:rPr lang="en-US" sz="3200" b="1" i="1" dirty="0" smtClean="0"/>
              <a:t>G</a:t>
            </a:r>
            <a:r>
              <a:rPr lang="en-US" sz="3200" b="1" dirty="0" smtClean="0"/>
              <a:t> = </a:t>
            </a:r>
            <a:r>
              <a:rPr lang="el-GR" sz="3200" b="1" dirty="0" smtClean="0"/>
              <a:t>Δ</a:t>
            </a:r>
            <a:r>
              <a:rPr lang="en-US" sz="3200" b="1" i="1" dirty="0" smtClean="0"/>
              <a:t>H</a:t>
            </a:r>
            <a:r>
              <a:rPr lang="en-US" sz="3200" b="1" dirty="0" smtClean="0"/>
              <a:t> – </a:t>
            </a:r>
            <a:r>
              <a:rPr lang="en-US" sz="3200" b="1" i="1" dirty="0" smtClean="0"/>
              <a:t>T</a:t>
            </a:r>
            <a:r>
              <a:rPr lang="el-GR" sz="3200" b="1" dirty="0" smtClean="0"/>
              <a:t>Δ</a:t>
            </a:r>
            <a:r>
              <a:rPr lang="en-US" sz="3200" b="1" i="1" dirty="0" smtClean="0"/>
              <a:t>S</a:t>
            </a:r>
            <a:endParaRPr lang="el-GR" sz="2400" b="1" i="1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9009" y="54686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i="1" dirty="0" smtClean="0">
                <a:solidFill>
                  <a:srgbClr val="C00000"/>
                </a:solidFill>
                <a:latin typeface="Calibri" panose="020F0502020204030204"/>
              </a:rPr>
              <a:t>Ενεργειακός όρος</a:t>
            </a:r>
            <a:endParaRPr lang="el-GR" i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468636"/>
            <a:ext cx="137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i="1" dirty="0" smtClean="0">
                <a:solidFill>
                  <a:srgbClr val="0070C0"/>
                </a:solidFill>
                <a:latin typeface="Calibri" panose="020F0502020204030204"/>
              </a:rPr>
              <a:t>Εντροπικός όρος</a:t>
            </a:r>
            <a:endParaRPr lang="el-GR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4209089" y="5085184"/>
            <a:ext cx="146887" cy="3834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5598117" y="5085184"/>
            <a:ext cx="455483" cy="3834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4930" y="4748246"/>
            <a:ext cx="213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 panose="020F0502020204030204"/>
              </a:rPr>
              <a:t>Ελεύθερη Ενέργεια:</a:t>
            </a:r>
            <a:r>
              <a:rPr lang="en-US" b="1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20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αντίδραση προσθήκης από θερμοδυναμική σκοπιά </a:t>
            </a:r>
            <a:r>
              <a:rPr lang="el-GR" sz="3200" dirty="0" smtClean="0"/>
              <a:t>1/3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305" y="5207354"/>
            <a:ext cx="7886700" cy="1104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i="1" dirty="0" smtClean="0"/>
              <a:t>ΔΗ</a:t>
            </a:r>
            <a:r>
              <a:rPr lang="el-GR" dirty="0" smtClean="0"/>
              <a:t> = </a:t>
            </a:r>
            <a:r>
              <a:rPr lang="el-GR" b="1" i="1" dirty="0" smtClean="0"/>
              <a:t>Ε</a:t>
            </a:r>
            <a:r>
              <a:rPr lang="el-GR" dirty="0" smtClean="0"/>
              <a:t>(δεσμών που σπάνε) - </a:t>
            </a:r>
            <a:r>
              <a:rPr lang="el-GR" b="1" i="1" dirty="0" smtClean="0"/>
              <a:t>Ε</a:t>
            </a:r>
            <a:r>
              <a:rPr lang="el-GR" dirty="0" smtClean="0"/>
              <a:t>(δεσμών που σχηματίζονται) =</a:t>
            </a:r>
          </a:p>
          <a:p>
            <a:pPr marL="0" indent="0" defTabSz="446088">
              <a:buNone/>
            </a:pPr>
            <a:r>
              <a:rPr lang="el-GR" dirty="0" smtClean="0"/>
              <a:t>	= </a:t>
            </a:r>
            <a:r>
              <a:rPr lang="el-GR" dirty="0" smtClean="0">
                <a:solidFill>
                  <a:srgbClr val="C00000"/>
                </a:solidFill>
              </a:rPr>
              <a:t>166</a:t>
            </a:r>
            <a:r>
              <a:rPr lang="el-GR" dirty="0" smtClean="0"/>
              <a:t> – </a:t>
            </a:r>
            <a:r>
              <a:rPr lang="el-GR" dirty="0" smtClean="0">
                <a:solidFill>
                  <a:srgbClr val="0070C0"/>
                </a:solidFill>
              </a:rPr>
              <a:t>185</a:t>
            </a:r>
            <a:r>
              <a:rPr lang="el-GR" dirty="0" smtClean="0"/>
              <a:t> = -19 </a:t>
            </a:r>
            <a:r>
              <a:rPr lang="en-US" dirty="0" smtClean="0"/>
              <a:t>kcal/mol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26089" y="2566877"/>
          <a:ext cx="2015595" cy="14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ChemSketch" r:id="rId3" imgW="1533240" imgH="1069920" progId="ACD.ChemSketch.20">
                  <p:embed/>
                </p:oleObj>
              </mc:Choice>
              <mc:Fallback>
                <p:oleObj name="ChemSketch" r:id="rId3" imgW="1533240" imgH="1069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089" y="2566877"/>
                        <a:ext cx="2015595" cy="140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2942132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-Cl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5976" y="3203742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78734" y="2811190"/>
          <a:ext cx="1895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hemSketch" r:id="rId5" imgW="1895760" imgH="1200960" progId="ACD.ChemSketch.20">
                  <p:embed/>
                </p:oleObj>
              </mc:Choice>
              <mc:Fallback>
                <p:oleObj name="ChemSketch" r:id="rId5" imgW="18957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8734" y="2811190"/>
                        <a:ext cx="18954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655429" y="2940125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60232" y="3633278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2786" y="4119848"/>
            <a:ext cx="127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π 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63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/>
              </a:rPr>
              <a:t>kcal/mol</a:t>
            </a:r>
            <a:endParaRPr lang="el-GR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684" y="4119848"/>
            <a:ext cx="139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σ 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103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/>
              </a:rPr>
              <a:t>kcal/mol</a:t>
            </a:r>
            <a:endParaRPr lang="el-GR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7286" y="4188684"/>
            <a:ext cx="127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70C0"/>
                </a:solidFill>
                <a:latin typeface="Calibri" panose="020F0502020204030204"/>
              </a:rPr>
              <a:t>σ 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70C0"/>
                </a:solidFill>
                <a:latin typeface="Calibri" panose="020F0502020204030204"/>
              </a:rPr>
              <a:t>84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/>
              </a:rPr>
              <a:t>kcal/mol</a:t>
            </a:r>
            <a:endParaRPr lang="el-GR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9658" y="2150454"/>
            <a:ext cx="139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70C0"/>
                </a:solidFill>
                <a:latin typeface="Calibri" panose="020F0502020204030204"/>
              </a:rPr>
              <a:t>σ 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70C0"/>
                </a:solidFill>
                <a:latin typeface="Calibri" panose="020F0502020204030204"/>
              </a:rPr>
              <a:t>101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/>
              </a:rPr>
              <a:t>kcal/mol</a:t>
            </a:r>
            <a:endParaRPr lang="el-GR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5741" y="5746210"/>
            <a:ext cx="213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0070C0"/>
                </a:solidFill>
                <a:latin typeface="Calibri" panose="020F0502020204030204"/>
              </a:rPr>
              <a:t>Άρα: </a:t>
            </a:r>
            <a:r>
              <a:rPr lang="el-GR" sz="2400" b="1" dirty="0" smtClean="0">
                <a:solidFill>
                  <a:srgbClr val="0070C0"/>
                </a:solidFill>
                <a:latin typeface="Calibri" panose="020F0502020204030204"/>
              </a:rPr>
              <a:t>εξώθερμη</a:t>
            </a:r>
            <a:endParaRPr lang="el-GR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4030" y="1839852"/>
            <a:ext cx="299428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Ενθαλπία αντίδρασης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αντίδραση προσθήκης από θερμοδυναμική σκοπιά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26089" y="2566877"/>
          <a:ext cx="2015595" cy="14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ChemSketch" r:id="rId3" imgW="1533240" imgH="1069920" progId="ACD.ChemSketch.20">
                  <p:embed/>
                </p:oleObj>
              </mc:Choice>
              <mc:Fallback>
                <p:oleObj name="ChemSketch" r:id="rId3" imgW="1533240" imgH="1069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089" y="2566877"/>
                        <a:ext cx="2015595" cy="140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2942132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-Cl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5976" y="3203742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78734" y="2811190"/>
          <a:ext cx="1895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ChemSketch" r:id="rId5" imgW="1895760" imgH="1200960" progId="ACD.ChemSketch.20">
                  <p:embed/>
                </p:oleObj>
              </mc:Choice>
              <mc:Fallback>
                <p:oleObj name="ChemSketch" r:id="rId5" imgW="18957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8734" y="2811190"/>
                        <a:ext cx="18954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655429" y="2940125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60232" y="3633278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4030" y="1839852"/>
            <a:ext cx="29456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Εντροπία αντίδρασης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3916079"/>
            <a:ext cx="9144000" cy="26092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dirty="0" smtClean="0"/>
              <a:t>Μεγάλος αριθμός μορίων = </a:t>
            </a:r>
            <a:r>
              <a:rPr lang="el-GR" i="1" dirty="0" smtClean="0"/>
              <a:t>μεγάλη</a:t>
            </a:r>
            <a:r>
              <a:rPr lang="el-GR" dirty="0" smtClean="0"/>
              <a:t> </a:t>
            </a:r>
            <a:r>
              <a:rPr lang="el-GR" b="1" dirty="0" smtClean="0"/>
              <a:t>αταξία</a:t>
            </a:r>
            <a:r>
              <a:rPr lang="el-GR" dirty="0" smtClean="0"/>
              <a:t> (δηλ. </a:t>
            </a:r>
            <a:r>
              <a:rPr lang="el-GR" i="1" dirty="0" smtClean="0"/>
              <a:t>μεγάλη</a:t>
            </a:r>
            <a:r>
              <a:rPr lang="el-GR" dirty="0" smtClean="0"/>
              <a:t> </a:t>
            </a:r>
            <a:r>
              <a:rPr lang="el-GR" b="1" dirty="0" smtClean="0"/>
              <a:t>εντροπία</a:t>
            </a:r>
            <a:r>
              <a:rPr lang="el-GR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Η εντροπία εξαρτάται από τον όγκο των αντιδρώντων και προϊόντων (=αντίστοιχο αριθμό των μορίων στην αέρια φάση).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Εδώ: από 2 μόρια αντιδρώντων σχηματίζεται 1 μόριο προϊόντος που καταλαμβάνει μικρότερο όγκο.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dirty="0" smtClean="0"/>
              <a:t>Άρα: </a:t>
            </a:r>
            <a:r>
              <a:rPr lang="el-GR" sz="3200" b="1" dirty="0" smtClean="0">
                <a:solidFill>
                  <a:srgbClr val="C00000"/>
                </a:solidFill>
              </a:rPr>
              <a:t>Δ</a:t>
            </a:r>
            <a:r>
              <a:rPr lang="en-US" sz="3200" b="1" dirty="0" smtClean="0">
                <a:solidFill>
                  <a:srgbClr val="C00000"/>
                </a:solidFill>
              </a:rPr>
              <a:t>S &lt;0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Κανόνας του Μαρκόβνικοφ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102084"/>
            <a:ext cx="7848872" cy="1444700"/>
          </a:xfrm>
        </p:spPr>
        <p:txBody>
          <a:bodyPr>
            <a:noAutofit/>
          </a:bodyPr>
          <a:lstStyle/>
          <a:p>
            <a:r>
              <a:rPr lang="el-GR" dirty="0" smtClean="0"/>
              <a:t>Το </a:t>
            </a:r>
            <a:r>
              <a:rPr lang="el-GR" sz="2800" b="1" dirty="0" smtClean="0">
                <a:solidFill>
                  <a:srgbClr val="C00000"/>
                </a:solidFill>
              </a:rPr>
              <a:t>Η</a:t>
            </a:r>
            <a:r>
              <a:rPr lang="el-GR" dirty="0" smtClean="0"/>
              <a:t>: στον άνθρακα με τα </a:t>
            </a:r>
            <a:r>
              <a:rPr lang="el-GR" b="1" dirty="0" smtClean="0">
                <a:solidFill>
                  <a:srgbClr val="C00000"/>
                </a:solidFill>
              </a:rPr>
              <a:t>περισσότερα 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Το </a:t>
            </a:r>
            <a:r>
              <a:rPr lang="en-US" sz="2800" b="1" dirty="0" smtClean="0"/>
              <a:t>Br</a:t>
            </a:r>
            <a:r>
              <a:rPr lang="el-GR" dirty="0" smtClean="0"/>
              <a:t>: στον </a:t>
            </a:r>
            <a:r>
              <a:rPr lang="el-GR" b="1" dirty="0" smtClean="0"/>
              <a:t>περισσότερο </a:t>
            </a:r>
            <a:r>
              <a:rPr lang="el-GR" b="1" dirty="0" smtClean="0">
                <a:solidFill>
                  <a:srgbClr val="0070C0"/>
                </a:solidFill>
              </a:rPr>
              <a:t>αλκυλ-υποκατεστημένο</a:t>
            </a:r>
            <a:r>
              <a:rPr lang="el-GR" b="1" dirty="0" smtClean="0"/>
              <a:t> </a:t>
            </a:r>
            <a:r>
              <a:rPr lang="el-GR" dirty="0" smtClean="0"/>
              <a:t>άνθρακα</a:t>
            </a:r>
            <a:endParaRPr lang="el-GR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74715"/>
              </p:ext>
            </p:extLst>
          </p:nvPr>
        </p:nvGraphicFramePr>
        <p:xfrm>
          <a:off x="2817095" y="2586271"/>
          <a:ext cx="170973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ChemSketch" r:id="rId3" imgW="1710000" imgH="1115640" progId="ACD.ChemSketch.20">
                  <p:embed/>
                </p:oleObj>
              </mc:Choice>
              <mc:Fallback>
                <p:oleObj name="ChemSketch" r:id="rId3" imgW="1710000" imgH="1115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7095" y="2586271"/>
                        <a:ext cx="170973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21633"/>
              </p:ext>
            </p:extLst>
          </p:nvPr>
        </p:nvGraphicFramePr>
        <p:xfrm>
          <a:off x="5994228" y="1658785"/>
          <a:ext cx="16668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ChemSketch" r:id="rId5" imgW="1667160" imgH="1237320" progId="ACD.ChemSketch.20">
                  <p:embed/>
                </p:oleObj>
              </mc:Choice>
              <mc:Fallback>
                <p:oleObj name="ChemSketch" r:id="rId5" imgW="1667160" imgH="1237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4228" y="1658785"/>
                        <a:ext cx="1666875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4243818" y="2693816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63247" y="2547776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060848"/>
            <a:ext cx="4374555" cy="91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3" y="3233665"/>
            <a:ext cx="1207046" cy="86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9392" y="1658783"/>
            <a:ext cx="504056" cy="2274332"/>
            <a:chOff x="48369" y="2492894"/>
            <a:chExt cx="504056" cy="187226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5" name="Down Arrow 4"/>
            <p:cNvSpPr/>
            <p:nvPr/>
          </p:nvSpPr>
          <p:spPr>
            <a:xfrm rot="10800000">
              <a:off x="48369" y="2492894"/>
              <a:ext cx="504056" cy="1410603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662" y="3903498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endParaRPr lang="el-GR" b="1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85410" y="2467396"/>
            <a:ext cx="472646" cy="428051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4682" y="3310852"/>
            <a:ext cx="472646" cy="428051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4042" y="2922851"/>
            <a:ext cx="472646" cy="428051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03195" y="2035349"/>
            <a:ext cx="472646" cy="428051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00469" y="2781794"/>
            <a:ext cx="125688" cy="19803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58355" y="3275719"/>
            <a:ext cx="138744" cy="2089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45014" y="3233665"/>
            <a:ext cx="32387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87403" y="2142430"/>
            <a:ext cx="439936" cy="1020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1886977" y="4151040"/>
            <a:ext cx="2736304" cy="7317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sz="2000" dirty="0" smtClean="0">
                <a:solidFill>
                  <a:srgbClr val="0070C0"/>
                </a:solidFill>
              </a:rPr>
              <a:t>Σταθερότερο καρβοκατιόν</a:t>
            </a:r>
            <a:r>
              <a:rPr lang="en-US" sz="2000" dirty="0" smtClean="0">
                <a:solidFill>
                  <a:srgbClr val="0070C0"/>
                </a:solidFill>
              </a:rPr>
              <a:t>!</a:t>
            </a:r>
            <a:endParaRPr lang="el-GR" sz="2000" dirty="0">
              <a:solidFill>
                <a:srgbClr val="0070C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24437"/>
              </p:ext>
            </p:extLst>
          </p:nvPr>
        </p:nvGraphicFramePr>
        <p:xfrm>
          <a:off x="5800479" y="3920332"/>
          <a:ext cx="18621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ChemSketch" r:id="rId7" imgW="1862280" imgH="1200960" progId="ACD.ChemSketch.20">
                  <p:embed/>
                </p:oleObj>
              </mc:Choice>
              <mc:Fallback>
                <p:oleObj name="ChemSketch" r:id="rId7" imgW="186228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0479" y="3920332"/>
                        <a:ext cx="1862137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7384655" y="4016585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56004" y="4757115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231395">
            <a:off x="4788601" y="3815275"/>
            <a:ext cx="1096515" cy="391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87141" y="3756438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/>
              </a:rPr>
              <a:t>Br </a:t>
            </a:r>
            <a:r>
              <a:rPr lang="en-US" sz="2400" b="1" baseline="30000" dirty="0" smtClean="0">
                <a:solidFill>
                  <a:srgbClr val="0070C0"/>
                </a:solidFill>
                <a:latin typeface="Calibri" panose="020F0502020204030204"/>
              </a:rPr>
              <a:t>-</a:t>
            </a:r>
            <a:endParaRPr lang="el-GR" sz="2400" b="1" baseline="30000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8478" flipH="1">
            <a:off x="3036206" y="3594299"/>
            <a:ext cx="1425083" cy="661085"/>
          </a:xfrm>
          <a:prstGeom prst="rect">
            <a:avLst/>
          </a:prstGeom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 animBg="1"/>
      <p:bldP spid="18" grpId="0" animBg="1"/>
      <p:bldP spid="29" grpId="0"/>
      <p:bldP spid="31" grpId="0" animBg="1"/>
      <p:bldP spid="32" grpId="0" animBg="1"/>
      <p:bldP spid="33" grpId="0" animBg="1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αντίδραση προσθήκης από θερμοδυναμική σκοπιά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26089" y="2566877"/>
          <a:ext cx="2015595" cy="14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ChemSketch" r:id="rId3" imgW="1533240" imgH="1069920" progId="ACD.ChemSketch.20">
                  <p:embed/>
                </p:oleObj>
              </mc:Choice>
              <mc:Fallback>
                <p:oleObj name="ChemSketch" r:id="rId3" imgW="1533240" imgH="1069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089" y="2566877"/>
                        <a:ext cx="2015595" cy="140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2942132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-Cl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5976" y="3203742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78734" y="2811190"/>
          <a:ext cx="1895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ChemSketch" r:id="rId5" imgW="1895760" imgH="1200960" progId="ACD.ChemSketch.20">
                  <p:embed/>
                </p:oleObj>
              </mc:Choice>
              <mc:Fallback>
                <p:oleObj name="ChemSketch" r:id="rId5" imgW="18957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8734" y="2811190"/>
                        <a:ext cx="18954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655429" y="2940125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60232" y="3633278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4030" y="1839852"/>
            <a:ext cx="53272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Ελεύθερη ενέργεια (Δ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G)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της αντίδρασης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995951" y="4541661"/>
            <a:ext cx="3602687" cy="1104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i="1" dirty="0" smtClean="0"/>
              <a:t>Δ</a:t>
            </a:r>
            <a:r>
              <a:rPr lang="en-US" sz="2800" b="1" i="1" dirty="0" smtClean="0">
                <a:latin typeface="Adobe Garamond Pro Bold" panose="02020702060506020403" pitchFamily="18" charset="0"/>
              </a:rPr>
              <a:t>G   =   </a:t>
            </a:r>
            <a:r>
              <a:rPr lang="el-GR" sz="2800" b="1" i="1" dirty="0" smtClean="0"/>
              <a:t>ΔΗ  </a:t>
            </a:r>
            <a:r>
              <a:rPr lang="en-US" sz="2800" b="1" i="1" dirty="0" smtClean="0"/>
              <a:t> </a:t>
            </a:r>
            <a:r>
              <a:rPr lang="el-GR" sz="2800" b="1" i="1" dirty="0" smtClean="0"/>
              <a:t>  -     </a:t>
            </a:r>
            <a:r>
              <a:rPr lang="en-US" sz="2800" b="1" i="1" dirty="0" smtClean="0">
                <a:latin typeface="Adobe Garamond Pro Bold" panose="02020702060506020403" pitchFamily="18" charset="0"/>
              </a:rPr>
              <a:t>T </a:t>
            </a:r>
            <a:r>
              <a:rPr lang="el-GR" sz="2800" b="1" i="1" dirty="0" smtClean="0"/>
              <a:t>Δ</a:t>
            </a:r>
            <a:r>
              <a:rPr lang="en-US" sz="2800" b="1" i="1" dirty="0" smtClean="0">
                <a:latin typeface="Adobe Garamond Pro Bold" panose="02020702060506020403" pitchFamily="18" charset="0"/>
              </a:rPr>
              <a:t>S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11708" y="5000772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/>
              </a:rPr>
              <a:t>&lt; 0</a:t>
            </a:r>
            <a:endParaRPr lang="el-GR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7443" y="5000771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anose="020F0502020204030204"/>
              </a:rPr>
              <a:t>&gt; 0</a:t>
            </a:r>
            <a:endParaRPr lang="el-GR" sz="24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8434" y="5627489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Συνεπώς, αν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μειωθεί 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η θερμοκρασία </a:t>
            </a:r>
            <a:r>
              <a:rPr lang="el-GR" sz="2000" b="1" i="1" dirty="0" smtClean="0">
                <a:solidFill>
                  <a:prstClr val="black"/>
                </a:solidFill>
                <a:latin typeface="Calibri" panose="020F0502020204030204"/>
              </a:rPr>
              <a:t>Τ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, η συνεισφορά του εντροπικού όρου μειώνεται και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Δ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lang="el-GR" sz="2000" b="1" dirty="0">
                <a:solidFill>
                  <a:srgbClr val="0070C0"/>
                </a:solidFill>
                <a:latin typeface="Calibri" panose="020F0502020204030204"/>
              </a:rPr>
              <a:t>&lt;0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074" y="4237706"/>
            <a:ext cx="25751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Όταν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Δ</a:t>
            </a:r>
            <a:r>
              <a:rPr lang="en-US" sz="2400" b="1" i="1" dirty="0" smtClean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lang="el-GR" sz="2400" b="1" dirty="0" smtClean="0">
                <a:solidFill>
                  <a:srgbClr val="0070C0"/>
                </a:solidFill>
                <a:latin typeface="Calibri" panose="020F0502020204030204"/>
              </a:rPr>
              <a:t>&lt;0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η αντίδραση είναι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εξεργονική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 και άρα πραγματοποιείται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αυθόρμητα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η θερμοκρασία επηρεάζει την ισορροπία 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26089" y="2566877"/>
          <a:ext cx="2015595" cy="14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ChemSketch" r:id="rId3" imgW="1533240" imgH="1069920" progId="ACD.ChemSketch.20">
                  <p:embed/>
                </p:oleObj>
              </mc:Choice>
              <mc:Fallback>
                <p:oleObj name="ChemSketch" r:id="rId3" imgW="1533240" imgH="1069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089" y="2566877"/>
                        <a:ext cx="2015595" cy="140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2942132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-Cl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4030" y="1839852"/>
            <a:ext cx="53272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Ελεύθερη ενέργεια (Δ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G)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της αντίδρασης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47864" y="5076890"/>
            <a:ext cx="3602687" cy="1104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i="1" dirty="0" smtClean="0"/>
              <a:t>Δ</a:t>
            </a:r>
            <a:r>
              <a:rPr lang="en-US" sz="2800" b="1" i="1" dirty="0" smtClean="0">
                <a:latin typeface="Adobe Garamond Pro Bold" panose="02020702060506020403" pitchFamily="18" charset="0"/>
              </a:rPr>
              <a:t>G   =   </a:t>
            </a:r>
            <a:r>
              <a:rPr lang="el-GR" sz="2800" b="1" i="1" dirty="0" smtClean="0"/>
              <a:t>ΔΗ  </a:t>
            </a:r>
            <a:r>
              <a:rPr lang="en-US" sz="2800" b="1" i="1" dirty="0" smtClean="0"/>
              <a:t> </a:t>
            </a:r>
            <a:r>
              <a:rPr lang="el-GR" sz="2800" b="1" i="1" dirty="0" smtClean="0"/>
              <a:t>  -     </a:t>
            </a:r>
            <a:r>
              <a:rPr lang="en-US" sz="2800" b="1" i="1" dirty="0" smtClean="0">
                <a:latin typeface="Adobe Garamond Pro Bold" panose="02020702060506020403" pitchFamily="18" charset="0"/>
              </a:rPr>
              <a:t>T </a:t>
            </a:r>
            <a:r>
              <a:rPr lang="el-GR" sz="2800" b="1" i="1" dirty="0" smtClean="0"/>
              <a:t>Δ</a:t>
            </a:r>
            <a:r>
              <a:rPr lang="en-US" sz="2800" b="1" i="1" dirty="0" smtClean="0">
                <a:latin typeface="Adobe Garamond Pro Bold" panose="02020702060506020403" pitchFamily="18" charset="0"/>
              </a:rPr>
              <a:t>S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38740" y="5546737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/>
              </a:rPr>
              <a:t>&lt; 0</a:t>
            </a:r>
            <a:endParaRPr lang="el-GR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4475" y="5546736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anose="020F0502020204030204"/>
              </a:rPr>
              <a:t>&gt; 0</a:t>
            </a:r>
            <a:endParaRPr lang="el-GR" sz="24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27584" y="2626024"/>
            <a:ext cx="1408246" cy="1424956"/>
            <a:chOff x="-1804798" y="-99393"/>
            <a:chExt cx="12753595" cy="81713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lum bright="-16000" contrast="28000"/>
            </a:blip>
            <a:srcRect t="12003"/>
            <a:stretch/>
          </p:blipFill>
          <p:spPr>
            <a:xfrm>
              <a:off x="-1804798" y="-99393"/>
              <a:ext cx="12753595" cy="817138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02475" y="6038406"/>
              <a:ext cx="3347943" cy="1150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078734" y="2811190"/>
          <a:ext cx="1895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ChemSketch" r:id="rId6" imgW="1895760" imgH="1200960" progId="ACD.ChemSketch.20">
                  <p:embed/>
                </p:oleObj>
              </mc:Choice>
              <mc:Fallback>
                <p:oleObj name="ChemSketch" r:id="rId6" imgW="18957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8734" y="2811190"/>
                        <a:ext cx="18954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7655429" y="2940125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0232" y="3633278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8220" y="387525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ψηλή </a:t>
            </a:r>
            <a:r>
              <a:rPr lang="el-GR" sz="2000" b="1" i="1" dirty="0" smtClean="0">
                <a:solidFill>
                  <a:prstClr val="black"/>
                </a:solidFill>
                <a:latin typeface="Calibri" panose="020F0502020204030204"/>
              </a:rPr>
              <a:t>Τ</a:t>
            </a:r>
            <a:endParaRPr lang="el-GR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1581" y="226371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χαμηλή </a:t>
            </a:r>
            <a:r>
              <a:rPr lang="el-GR" sz="2000" b="1" i="1" dirty="0" smtClean="0">
                <a:solidFill>
                  <a:prstClr val="black"/>
                </a:solidFill>
                <a:latin typeface="Calibri" panose="020F0502020204030204"/>
              </a:rPr>
              <a:t>Τ</a:t>
            </a:r>
            <a:endParaRPr lang="el-GR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27584" y="3465352"/>
            <a:ext cx="1408246" cy="81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Κατιονικός πολυμερισμός</a:t>
            </a:r>
            <a:r>
              <a:rPr lang="en-US" dirty="0" smtClean="0"/>
              <a:t> </a:t>
            </a:r>
            <a:r>
              <a:rPr lang="en-US" sz="360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980211"/>
          </a:xfrm>
        </p:spPr>
        <p:txBody>
          <a:bodyPr/>
          <a:lstStyle/>
          <a:p>
            <a:r>
              <a:rPr lang="el-GR" dirty="0" smtClean="0"/>
              <a:t>Με το κατάλληλο οξύ (σαν καταλύτη) μεγάλος αριθμός μορίων αλκενίων μπορούν να δράσουν μεταξύ τους και να σχηματίσουν ένα μακρομόριο (=πολυμερές).</a:t>
            </a:r>
          </a:p>
          <a:p>
            <a:endParaRPr lang="el-GR" dirty="0"/>
          </a:p>
          <a:p>
            <a:pPr defTabSz="901700"/>
            <a:r>
              <a:rPr lang="el-GR" dirty="0" smtClean="0"/>
              <a:t>Π.χ. αιθυλένιο </a:t>
            </a:r>
            <a:r>
              <a:rPr lang="el-GR" dirty="0" smtClean="0">
                <a:sym typeface="Wingdings" panose="05000000000000000000" pitchFamily="2" charset="2"/>
              </a:rPr>
              <a:t> πολυαιθυλένιο</a:t>
            </a:r>
          </a:p>
          <a:p>
            <a:pPr marL="685800" lvl="2" indent="0">
              <a:buNone/>
            </a:pPr>
            <a:r>
              <a:rPr lang="el-GR" sz="2400" dirty="0" smtClean="0">
                <a:sym typeface="Wingdings" panose="05000000000000000000" pitchFamily="2" charset="2"/>
              </a:rPr>
              <a:t>προπυλένιο  πολυπροπυλένιο</a:t>
            </a:r>
          </a:p>
          <a:p>
            <a:pPr marL="685800" lvl="2" indent="0">
              <a:buNone/>
            </a:pPr>
            <a:r>
              <a:rPr lang="el-GR" sz="2400" dirty="0" smtClean="0">
                <a:sym typeface="Wingdings" panose="05000000000000000000" pitchFamily="2" charset="2"/>
              </a:rPr>
              <a:t>στυρένιο  πολυστυρένιο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Κατιονικός πολυμερισμός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11000" contrast="33000"/>
          </a:blip>
          <a:stretch>
            <a:fillRect/>
          </a:stretch>
        </p:blipFill>
        <p:spPr>
          <a:xfrm>
            <a:off x="650276" y="1300669"/>
            <a:ext cx="6746124" cy="1429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541" y="2513181"/>
            <a:ext cx="222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Καταλύτης (οξύ)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7775" y="2484292"/>
            <a:ext cx="177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καρβοκατιόν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lum bright="-11000" contrast="24000"/>
          </a:blip>
          <a:srcRect l="31794"/>
          <a:stretch/>
        </p:blipFill>
        <p:spPr>
          <a:xfrm>
            <a:off x="2864170" y="2981945"/>
            <a:ext cx="4882636" cy="3645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5949280"/>
            <a:ext cx="15518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πολυμερές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14000" contrast="27000"/>
          </a:blip>
          <a:stretch>
            <a:fillRect/>
          </a:stretch>
        </p:blipFill>
        <p:spPr>
          <a:xfrm>
            <a:off x="201446" y="1628800"/>
            <a:ext cx="8937836" cy="391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πολυστυρενίου με κατιονικό πολυμερισμό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134777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Καταλύτης (οξύ)</a:t>
            </a:r>
            <a:endParaRPr lang="el-GR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9731" y="2699020"/>
            <a:ext cx="183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καρβοκατιόν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5075021"/>
            <a:ext cx="20015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πολυστυρένιο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1006" y="2685928"/>
            <a:ext cx="19231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Μονομερές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 (=στυρένιο)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006" y="5536686"/>
            <a:ext cx="163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Φελιζόλ®</a:t>
            </a: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Styrofoam®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5298" name="Picture 2" descr="Polystyren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87" y="5305853"/>
            <a:ext cx="1175288" cy="14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Styropi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81" y="5295552"/>
            <a:ext cx="2274396" cy="14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736685" cy="233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Πυρηνόφιλη προσθήκη σε καρβονύλιο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811696"/>
            <a:ext cx="5616624" cy="93880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Πυρηνόφιλο             Ηλεκτρονιόφιλο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	      κέντρο</a:t>
            </a:r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4202832" y="3019608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218" y="2111152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C00000"/>
                </a:solidFill>
                <a:latin typeface="Calibri" panose="020F0502020204030204"/>
              </a:rPr>
              <a:t>δ</a:t>
            </a:r>
            <a:r>
              <a:rPr lang="el-GR" sz="2400" b="1" baseline="30000" dirty="0" smtClean="0">
                <a:solidFill>
                  <a:srgbClr val="C00000"/>
                </a:solidFill>
                <a:latin typeface="Calibri" panose="020F0502020204030204"/>
              </a:rPr>
              <a:t>-</a:t>
            </a:r>
            <a:endParaRPr lang="el-GR" sz="2400" b="1" baseline="300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1846" y="3459126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C00000"/>
                </a:solidFill>
                <a:latin typeface="Calibri" panose="020F0502020204030204"/>
              </a:rPr>
              <a:t>δ</a:t>
            </a:r>
            <a:r>
              <a:rPr lang="el-GR" sz="2400" b="1" baseline="30000" dirty="0" smtClean="0">
                <a:solidFill>
                  <a:srgbClr val="C00000"/>
                </a:solidFill>
                <a:latin typeface="Calibri" panose="020F0502020204030204"/>
              </a:rPr>
              <a:t>+</a:t>
            </a:r>
            <a:endParaRPr lang="el-GR" sz="2400" b="1" baseline="300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προσθήκη σε καρβονύλιο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589240"/>
            <a:ext cx="7471742" cy="951234"/>
          </a:xfrm>
        </p:spPr>
        <p:txBody>
          <a:bodyPr>
            <a:noAutofit/>
          </a:bodyPr>
          <a:lstStyle/>
          <a:p>
            <a:r>
              <a:rPr lang="el-GR" sz="2400" dirty="0" smtClean="0"/>
              <a:t>Δεσμός </a:t>
            </a:r>
            <a:r>
              <a:rPr lang="en-US" sz="2400" b="1" dirty="0" smtClean="0"/>
              <a:t>C=O</a:t>
            </a:r>
            <a:r>
              <a:rPr lang="el-GR" sz="2400" dirty="0" smtClean="0"/>
              <a:t> στο καρβονύλιο είναι </a:t>
            </a:r>
            <a:r>
              <a:rPr lang="el-GR" sz="2400" b="1" dirty="0" smtClean="0"/>
              <a:t>ισχυρός</a:t>
            </a:r>
            <a:r>
              <a:rPr lang="el-GR" sz="2400" dirty="0" smtClean="0"/>
              <a:t> δεσμός</a:t>
            </a:r>
          </a:p>
          <a:p>
            <a:r>
              <a:rPr lang="el-GR" sz="2400" dirty="0" smtClean="0"/>
              <a:t>Άρα, γιατί είναι </a:t>
            </a:r>
            <a:r>
              <a:rPr lang="el-GR" sz="2400" b="1" dirty="0" smtClean="0"/>
              <a:t>δραστικός</a:t>
            </a:r>
            <a:r>
              <a:rPr lang="el-GR" sz="2400" dirty="0" smtClean="0"/>
              <a:t>; 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2574302" y="1705250"/>
            <a:ext cx="1867907" cy="67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1600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7834" y="1873323"/>
            <a:ext cx="3572970" cy="3399507"/>
            <a:chOff x="755576" y="1310105"/>
            <a:chExt cx="4407628" cy="40062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1625868"/>
              <a:ext cx="4098700" cy="36904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89509" y="1310105"/>
              <a:ext cx="2273695" cy="1269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 sz="3200" dirty="0" smtClean="0">
                <a:solidFill>
                  <a:prstClr val="black"/>
                </a:solidFill>
                <a:latin typeface="Calibri" panose="020F050202020403020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200" b="1" dirty="0" smtClean="0">
                  <a:solidFill>
                    <a:prstClr val="black"/>
                  </a:solidFill>
                  <a:latin typeface="Calibri" panose="020F0502020204030204"/>
                </a:rPr>
                <a:t>σ</a:t>
              </a:r>
              <a:r>
                <a:rPr lang="el-GR" sz="3200" dirty="0" smtClean="0">
                  <a:solidFill>
                    <a:prstClr val="black"/>
                  </a:solidFill>
                  <a:latin typeface="Calibri" panose="020F0502020204030204"/>
                </a:rPr>
                <a:t>- δεσμός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587" y="2594796"/>
            <a:ext cx="2771810" cy="2428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214" y="2086654"/>
            <a:ext cx="20432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black"/>
                </a:solidFill>
                <a:latin typeface="Calibri" panose="020F0502020204030204"/>
              </a:rPr>
              <a:t>π</a:t>
            </a:r>
            <a:r>
              <a:rPr lang="el-GR" sz="3200" dirty="0" smtClean="0">
                <a:solidFill>
                  <a:prstClr val="black"/>
                </a:solidFill>
                <a:latin typeface="Calibri" panose="020F0502020204030204"/>
              </a:rPr>
              <a:t>- δεσμός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516216" y="3284984"/>
            <a:ext cx="105069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6216" y="4221088"/>
            <a:ext cx="105069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20515" y="1273661"/>
            <a:ext cx="7522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Στο καρβονύλιο (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C=O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 απαντάται ένας σ και ένας π δεσμός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10" y="0"/>
            <a:ext cx="8210140" cy="1325563"/>
          </a:xfrm>
        </p:spPr>
        <p:txBody>
          <a:bodyPr/>
          <a:lstStyle/>
          <a:p>
            <a:r>
              <a:rPr lang="el-GR" dirty="0" smtClean="0"/>
              <a:t>Πόλωση φορτίων στο καρβονύλιο</a:t>
            </a:r>
            <a:r>
              <a:rPr lang="en-US" dirty="0" smtClean="0"/>
              <a:t> </a:t>
            </a:r>
            <a:r>
              <a:rPr lang="en-US" sz="3600" dirty="0" smtClean="0"/>
              <a:t>1/2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325" y="5446921"/>
            <a:ext cx="3672408" cy="1011407"/>
          </a:xfrm>
        </p:spPr>
        <p:txBody>
          <a:bodyPr>
            <a:noAutofit/>
          </a:bodyPr>
          <a:lstStyle/>
          <a:p>
            <a:pPr algn="ctr"/>
            <a:r>
              <a:rPr lang="el-GR" sz="1800" dirty="0" smtClean="0"/>
              <a:t>Ηλεκτρόνια στο </a:t>
            </a:r>
            <a:r>
              <a:rPr lang="en-US" sz="1800" b="1" dirty="0" smtClean="0"/>
              <a:t>sp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 </a:t>
            </a:r>
            <a:r>
              <a:rPr lang="el-GR" sz="1800" dirty="0" smtClean="0"/>
              <a:t>τροχιακό αλληλεπιδρούν με το κενό </a:t>
            </a:r>
            <a:r>
              <a:rPr lang="en-US" sz="1800" b="1" dirty="0" smtClean="0"/>
              <a:t>p</a:t>
            </a:r>
            <a:r>
              <a:rPr lang="en-US" sz="1800" dirty="0" smtClean="0"/>
              <a:t> </a:t>
            </a:r>
            <a:r>
              <a:rPr lang="el-GR" sz="1800" dirty="0" smtClean="0"/>
              <a:t>τροχιακό του </a:t>
            </a:r>
            <a:r>
              <a:rPr lang="en-US" sz="1800" dirty="0"/>
              <a:t>:</a:t>
            </a:r>
            <a:r>
              <a:rPr lang="en-US" sz="1800" b="1" dirty="0" smtClean="0"/>
              <a:t>Nu</a:t>
            </a:r>
            <a:endParaRPr lang="el-GR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556792"/>
            <a:ext cx="7886700" cy="13838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5210" y="3260650"/>
            <a:ext cx="8676456" cy="2302724"/>
            <a:chOff x="467544" y="3212211"/>
            <a:chExt cx="8676456" cy="2302724"/>
          </a:xfrm>
        </p:grpSpPr>
        <p:grpSp>
          <p:nvGrpSpPr>
            <p:cNvPr id="9" name="Group 8"/>
            <p:cNvGrpSpPr/>
            <p:nvPr/>
          </p:nvGrpSpPr>
          <p:grpSpPr>
            <a:xfrm>
              <a:off x="467544" y="3212211"/>
              <a:ext cx="8676456" cy="2224632"/>
              <a:chOff x="467544" y="3212211"/>
              <a:chExt cx="8676456" cy="22246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7544" y="3212211"/>
                <a:ext cx="8676456" cy="2224632"/>
                <a:chOff x="467544" y="2971800"/>
                <a:chExt cx="8676456" cy="222463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650" y="3090429"/>
                  <a:ext cx="8515350" cy="2106003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467544" y="2971800"/>
                  <a:ext cx="1440160" cy="6244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553500" y="3429000"/>
                <a:ext cx="159050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dirty="0" smtClean="0">
                    <a:solidFill>
                      <a:prstClr val="black"/>
                    </a:solidFill>
                    <a:latin typeface="Calibri" panose="020F0502020204030204"/>
                  </a:rPr>
                  <a:t>Νέος σ-δεσμός</a:t>
                </a:r>
                <a:endParaRPr lang="el-G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547664" y="4890509"/>
              <a:ext cx="1440160" cy="624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55976" y="3351959"/>
              <a:ext cx="936104" cy="446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1728" y="543778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sp2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7978" y="546774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sp3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51920" y="1423723"/>
            <a:ext cx="972108" cy="55840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166" y="204865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δ+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3083" y="1725556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δ-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780" y="2302162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δ+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1697" y="1979068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δ-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309089"/>
            <a:ext cx="9144000" cy="3336702"/>
          </a:xfrm>
          <a:prstGeom prst="rect">
            <a:avLst/>
          </a:prstGeom>
          <a:solidFill>
            <a:schemeClr val="accent6">
              <a:lumMod val="20000"/>
              <a:lumOff val="80000"/>
              <a:alpha val="18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Θέση αριθμού διαφάνειας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63830" cy="1325563"/>
          </a:xfrm>
        </p:spPr>
        <p:txBody>
          <a:bodyPr/>
          <a:lstStyle/>
          <a:p>
            <a:r>
              <a:rPr lang="el-GR" dirty="0" smtClean="0"/>
              <a:t>Πόλωση φορτίων στο καρβονύλιο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grpSp>
        <p:nvGrpSpPr>
          <p:cNvPr id="23" name="Group 22"/>
          <p:cNvGrpSpPr/>
          <p:nvPr/>
        </p:nvGrpSpPr>
        <p:grpSpPr>
          <a:xfrm>
            <a:off x="610427" y="1628800"/>
            <a:ext cx="2808312" cy="3155786"/>
            <a:chOff x="971600" y="1700808"/>
            <a:chExt cx="2808312" cy="3155786"/>
          </a:xfrm>
        </p:grpSpPr>
        <p:sp>
          <p:nvSpPr>
            <p:cNvPr id="14" name="TextBox 13"/>
            <p:cNvSpPr txBox="1"/>
            <p:nvPr/>
          </p:nvSpPr>
          <p:spPr>
            <a:xfrm>
              <a:off x="1737371" y="4394929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sp3</a:t>
              </a:r>
              <a:endParaRPr lang="el-GR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71600" y="1700808"/>
              <a:ext cx="2808312" cy="2661813"/>
              <a:chOff x="971600" y="1700808"/>
              <a:chExt cx="2808312" cy="2661813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/>
              <a:srcRect l="73569" r="1908" b="11102"/>
              <a:stretch/>
            </p:blipFill>
            <p:spPr>
              <a:xfrm>
                <a:off x="971600" y="1844824"/>
                <a:ext cx="2808312" cy="251779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051720" y="1700808"/>
                <a:ext cx="1728192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43" y="1926401"/>
            <a:ext cx="2520280" cy="10114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Οξύ (</a:t>
            </a:r>
            <a:r>
              <a:rPr lang="en-US" sz="2800" b="1" dirty="0" smtClean="0">
                <a:solidFill>
                  <a:srgbClr val="C00000"/>
                </a:solidFill>
              </a:rPr>
              <a:t>HCl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r>
              <a:rPr lang="en-US" sz="2000" b="1" dirty="0" smtClean="0"/>
              <a:t>)</a:t>
            </a:r>
            <a:r>
              <a:rPr lang="el-GR" sz="2000" b="1" dirty="0" smtClean="0"/>
              <a:t>: προσφέρει </a:t>
            </a:r>
            <a:r>
              <a:rPr lang="el-GR" sz="2400" b="1" dirty="0" smtClean="0">
                <a:solidFill>
                  <a:srgbClr val="C00000"/>
                </a:solidFill>
              </a:rPr>
              <a:t>Η</a:t>
            </a:r>
            <a:r>
              <a:rPr lang="el-GR" sz="2400" b="1" baseline="30000" dirty="0" smtClean="0">
                <a:solidFill>
                  <a:srgbClr val="C00000"/>
                </a:solidFill>
              </a:rPr>
              <a:t>+</a:t>
            </a:r>
            <a:endParaRPr lang="el-GR" sz="2000" b="1" baseline="300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3604" y="2828767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>
                <a:solidFill>
                  <a:srgbClr val="C00000"/>
                </a:solidFill>
                <a:latin typeface="Calibri" panose="020F0502020204030204"/>
              </a:rPr>
              <a:t>Η</a:t>
            </a:r>
            <a:r>
              <a:rPr lang="el-GR" sz="3200" b="1" baseline="30000" dirty="0">
                <a:solidFill>
                  <a:srgbClr val="C00000"/>
                </a:solidFill>
                <a:latin typeface="Calibri" panose="020F0502020204030204"/>
              </a:rPr>
              <a:t>+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2897438" y="2541173"/>
            <a:ext cx="830364" cy="3240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83968" y="3121154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014813" y="2396251"/>
            <a:ext cx="2198516" cy="1646648"/>
            <a:chOff x="5685853" y="2420888"/>
            <a:chExt cx="2198516" cy="16466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5853" y="2492595"/>
              <a:ext cx="2198516" cy="157494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932475" y="2420888"/>
              <a:ext cx="737702" cy="50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Calibri" panose="020F0502020204030204"/>
                </a:rPr>
                <a:t>Nu</a:t>
              </a:r>
              <a:endParaRPr lang="el-GR" sz="3600" b="1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Συνήθη πυρηνόφιλα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34646" y="1484784"/>
            <a:ext cx="1159292" cy="384586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CN</a:t>
            </a:r>
            <a:r>
              <a:rPr lang="en-US" sz="3600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n-US" sz="3600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l-GR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OH</a:t>
            </a:r>
            <a:r>
              <a:rPr lang="en-US" sz="3600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l-GR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SH</a:t>
            </a:r>
            <a:r>
              <a:rPr lang="en-US" sz="3600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lang="el-GR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NH</a:t>
            </a:r>
            <a:r>
              <a:rPr lang="en-US" sz="3600" baseline="-2500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l-GR" sz="3600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l-GR" sz="3600" dirty="0" smtClean="0">
                <a:solidFill>
                  <a:prstClr val="black"/>
                </a:solidFill>
                <a:latin typeface="Calibri" panose="020F0502020204030204"/>
              </a:rPr>
              <a:t>Ο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l-GR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55776" y="30390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183" y="2927426"/>
            <a:ext cx="1055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:Nu </a:t>
            </a:r>
            <a:endParaRPr lang="el-GR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Σταθερότερο καρβοκατιόν</a:t>
            </a:r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981548"/>
              </p:ext>
            </p:extLst>
          </p:nvPr>
        </p:nvGraphicFramePr>
        <p:xfrm>
          <a:off x="971600" y="2351872"/>
          <a:ext cx="1339393" cy="16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ChemSketch" r:id="rId3" imgW="768240" imgH="951120" progId="ACD.ChemSketch.20">
                  <p:embed/>
                </p:oleObj>
              </mc:Choice>
              <mc:Fallback>
                <p:oleObj name="ChemSketch" r:id="rId3" imgW="768240" imgH="951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351872"/>
                        <a:ext cx="1339393" cy="16576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04596"/>
              </p:ext>
            </p:extLst>
          </p:nvPr>
        </p:nvGraphicFramePr>
        <p:xfrm>
          <a:off x="2978161" y="2351872"/>
          <a:ext cx="1339393" cy="16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ChemSketch" r:id="rId5" imgW="768240" imgH="951120" progId="ACD.ChemSketch.20">
                  <p:embed/>
                </p:oleObj>
              </mc:Choice>
              <mc:Fallback>
                <p:oleObj name="ChemSketch" r:id="rId5" imgW="768240" imgH="951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8161" y="2351872"/>
                        <a:ext cx="1339393" cy="16576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91892"/>
              </p:ext>
            </p:extLst>
          </p:nvPr>
        </p:nvGraphicFramePr>
        <p:xfrm>
          <a:off x="4986378" y="2380930"/>
          <a:ext cx="1173353" cy="159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hemSketch" r:id="rId7" imgW="673560" imgH="917280" progId="ACD.ChemSketch.20">
                  <p:embed/>
                </p:oleObj>
              </mc:Choice>
              <mc:Fallback>
                <p:oleObj name="ChemSketch" r:id="rId7" imgW="673560" imgH="917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378" y="2380930"/>
                        <a:ext cx="1173353" cy="159952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  <a:alpha val="3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322966"/>
              </p:ext>
            </p:extLst>
          </p:nvPr>
        </p:nvGraphicFramePr>
        <p:xfrm>
          <a:off x="7146619" y="2380930"/>
          <a:ext cx="899385" cy="159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hemSketch" r:id="rId9" imgW="515160" imgH="917280" progId="ACD.ChemSketch.20">
                  <p:embed/>
                </p:oleObj>
              </mc:Choice>
              <mc:Fallback>
                <p:oleObj name="ChemSketch" r:id="rId9" imgW="515160" imgH="917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6619" y="2380930"/>
                        <a:ext cx="899385" cy="1599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41296" y="451804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l-GR" sz="2400" b="1" baseline="30000" dirty="0" smtClean="0">
                <a:solidFill>
                  <a:prstClr val="black"/>
                </a:solidFill>
                <a:latin typeface="Calibri" panose="020F0502020204030204"/>
              </a:rPr>
              <a:t>ο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5948" y="451804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l-GR" sz="2400" b="1" baseline="30000" dirty="0" smtClean="0">
                <a:solidFill>
                  <a:prstClr val="black"/>
                </a:solidFill>
                <a:latin typeface="Calibri" panose="020F0502020204030204"/>
              </a:rPr>
              <a:t>ο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5253" y="451804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l-GR" sz="2400" b="1" baseline="30000" dirty="0" smtClean="0">
                <a:solidFill>
                  <a:prstClr val="black"/>
                </a:solidFill>
                <a:latin typeface="Calibri" panose="020F0502020204030204"/>
              </a:rPr>
              <a:t>ο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0541" y="285752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l-G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6534" y="2857524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l-G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5932" y="2857523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l-G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προσθήκη σε καρβονύλιο: γενικός κανόνας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3635" y="1986802"/>
            <a:ext cx="7886700" cy="84767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Πυρηνόφιλη προσθήκη στο </a:t>
            </a:r>
            <a:r>
              <a:rPr lang="el-GR" sz="2400" dirty="0" smtClean="0">
                <a:solidFill>
                  <a:srgbClr val="C00000"/>
                </a:solidFill>
              </a:rPr>
              <a:t>ηλεκτρονιόφιλο </a:t>
            </a:r>
            <a:r>
              <a:rPr lang="el-GR" sz="2400" dirty="0" smtClean="0"/>
              <a:t>κέντρο (</a:t>
            </a:r>
            <a:r>
              <a:rPr lang="en-US" sz="2400" b="1" dirty="0" smtClean="0"/>
              <a:t>C</a:t>
            </a:r>
            <a:r>
              <a:rPr lang="en-US" sz="2400" dirty="0" smtClean="0"/>
              <a:t>) </a:t>
            </a:r>
            <a:r>
              <a:rPr lang="el-GR" sz="2400" dirty="0" smtClean="0"/>
              <a:t>του καρβονυλίου.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99447" y="43587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rgbClr val="C00000"/>
                </a:solidFill>
                <a:latin typeface="Calibri" panose="020F0502020204030204"/>
              </a:rPr>
              <a:t>1</a:t>
            </a:r>
            <a:endParaRPr lang="el-GR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7185" y="40669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rgbClr val="C00000"/>
                </a:solidFill>
                <a:latin typeface="Calibri" panose="020F0502020204030204"/>
              </a:rPr>
              <a:t>2</a:t>
            </a:r>
            <a:endParaRPr lang="el-GR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6745" y="3714992"/>
            <a:ext cx="360040" cy="43204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4651095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Πρωτονίωση του ανιόντος που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προκύπτει.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8593" y="3066920"/>
            <a:ext cx="6421140" cy="1433115"/>
            <a:chOff x="1068593" y="3066920"/>
            <a:chExt cx="6421140" cy="1433115"/>
          </a:xfrm>
        </p:grpSpPr>
        <p:grpSp>
          <p:nvGrpSpPr>
            <p:cNvPr id="15" name="Group 14"/>
            <p:cNvGrpSpPr/>
            <p:nvPr/>
          </p:nvGrpSpPr>
          <p:grpSpPr>
            <a:xfrm>
              <a:off x="1068593" y="3066920"/>
              <a:ext cx="6421140" cy="1433115"/>
              <a:chOff x="1043608" y="2636912"/>
              <a:chExt cx="6421140" cy="143311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43608" y="2787972"/>
                <a:ext cx="6421140" cy="1282055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652120" y="2636912"/>
                <a:ext cx="288032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445851" y="3705025"/>
              <a:ext cx="253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 panose="020F0502020204030204"/>
                </a:rPr>
                <a:t>:</a:t>
              </a:r>
              <a:endParaRPr lang="el-GR" sz="2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093" y="4047255"/>
            <a:ext cx="141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err="1" smtClean="0">
                <a:solidFill>
                  <a:prstClr val="black"/>
                </a:solidFill>
                <a:latin typeface="Calibri" panose="020F0502020204030204"/>
              </a:rPr>
              <a:t>Πυρηνόφιλ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προσθήκη: Αναγωγή καρβονυλίου</a:t>
            </a:r>
            <a:endParaRPr lang="el-GR" dirty="0"/>
          </a:p>
        </p:txBody>
      </p:sp>
      <p:grpSp>
        <p:nvGrpSpPr>
          <p:cNvPr id="30" name="Group 29"/>
          <p:cNvGrpSpPr/>
          <p:nvPr/>
        </p:nvGrpSpPr>
        <p:grpSpPr>
          <a:xfrm>
            <a:off x="6516216" y="1976355"/>
            <a:ext cx="2198516" cy="1646648"/>
            <a:chOff x="5685853" y="2420888"/>
            <a:chExt cx="2198516" cy="16466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5853" y="2492595"/>
              <a:ext cx="2198516" cy="157494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932475" y="2420888"/>
              <a:ext cx="737702" cy="50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Calibri" panose="020F0502020204030204"/>
                </a:rPr>
                <a:t>Nu</a:t>
              </a:r>
              <a:endParaRPr lang="el-GR" sz="3600" b="1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5098" y="1276461"/>
            <a:ext cx="3278635" cy="2840690"/>
            <a:chOff x="755576" y="1700808"/>
            <a:chExt cx="3278635" cy="2840690"/>
          </a:xfrm>
        </p:grpSpPr>
        <p:grpSp>
          <p:nvGrpSpPr>
            <p:cNvPr id="6" name="Group 5"/>
            <p:cNvGrpSpPr/>
            <p:nvPr/>
          </p:nvGrpSpPr>
          <p:grpSpPr>
            <a:xfrm>
              <a:off x="755576" y="1700808"/>
              <a:ext cx="3278635" cy="2705412"/>
              <a:chOff x="755576" y="1700808"/>
              <a:chExt cx="3278635" cy="27054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73141"/>
              <a:stretch/>
            </p:blipFill>
            <p:spPr>
              <a:xfrm>
                <a:off x="899592" y="1836087"/>
                <a:ext cx="2791222" cy="2570133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55576" y="1700808"/>
                <a:ext cx="3096344" cy="570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15182" y="3816604"/>
                <a:ext cx="1872209" cy="570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69776" y="2865516"/>
                <a:ext cx="964435" cy="570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12988" y="3781717"/>
              <a:ext cx="802194" cy="759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997937" y="2696806"/>
            <a:ext cx="11521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27669" y="2696806"/>
            <a:ext cx="11521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6970" y="3749546"/>
            <a:ext cx="2713514" cy="1163787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Καρβονυλική ένωση (αλδεϋδη, κετόνη).</a:t>
            </a:r>
            <a:endParaRPr lang="el-GR" sz="2400" dirty="0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6258717" y="3794061"/>
            <a:ext cx="2713514" cy="116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Σχηματισμός ΟΗ (αλκοόλη).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879" y="5517909"/>
            <a:ext cx="8388835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:Nu 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         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 :CN</a:t>
            </a:r>
            <a:r>
              <a:rPr lang="en-US" sz="3600" b="1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:H</a:t>
            </a:r>
            <a:r>
              <a:rPr lang="en-US" sz="3600" b="1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:OH</a:t>
            </a:r>
            <a:r>
              <a:rPr lang="en-US" sz="3600" b="1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:SH</a:t>
            </a:r>
            <a:r>
              <a:rPr lang="en-US" sz="3600" b="1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:NH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, 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l-GR" sz="3600" b="1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Ο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l-GR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93137" y="55987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97865" y="1903656"/>
            <a:ext cx="861716" cy="7931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8588" y="2170851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:Nu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66944" y="2170850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Η</a:t>
            </a:r>
            <a:r>
              <a:rPr lang="el-GR" sz="2400" baseline="3000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l-GR" sz="24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403706" y="1335789"/>
            <a:ext cx="2198516" cy="1646648"/>
            <a:chOff x="5685853" y="2420888"/>
            <a:chExt cx="2198516" cy="16466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5853" y="2492595"/>
              <a:ext cx="2198516" cy="157494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932475" y="2420888"/>
              <a:ext cx="78899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600" b="1" dirty="0" smtClean="0">
                  <a:solidFill>
                    <a:srgbClr val="C00000"/>
                  </a:solidFill>
                  <a:latin typeface="Calibri" panose="020F0502020204030204"/>
                </a:rPr>
                <a:t>ΗΟ</a:t>
              </a:r>
              <a:endParaRPr lang="el-GR" sz="3600" b="1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7544" y="692696"/>
            <a:ext cx="3278635" cy="2840690"/>
            <a:chOff x="755576" y="1700808"/>
            <a:chExt cx="3278635" cy="2840690"/>
          </a:xfrm>
        </p:grpSpPr>
        <p:grpSp>
          <p:nvGrpSpPr>
            <p:cNvPr id="6" name="Group 5"/>
            <p:cNvGrpSpPr/>
            <p:nvPr/>
          </p:nvGrpSpPr>
          <p:grpSpPr>
            <a:xfrm>
              <a:off x="755576" y="1700808"/>
              <a:ext cx="3278635" cy="2705412"/>
              <a:chOff x="755576" y="1700808"/>
              <a:chExt cx="3278635" cy="27054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73141"/>
              <a:stretch/>
            </p:blipFill>
            <p:spPr>
              <a:xfrm>
                <a:off x="899592" y="1836087"/>
                <a:ext cx="2791222" cy="2570133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55576" y="1700808"/>
                <a:ext cx="3096344" cy="570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15182" y="3816604"/>
                <a:ext cx="1872209" cy="570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69776" y="2865516"/>
                <a:ext cx="964435" cy="570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12988" y="3781717"/>
              <a:ext cx="802194" cy="759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885427" y="2056240"/>
            <a:ext cx="11521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15159" y="2056240"/>
            <a:ext cx="11521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4460" y="3108980"/>
            <a:ext cx="2713514" cy="1163787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Καρβονυλική ένωση (αλδεϋδη, κετόνη)</a:t>
            </a:r>
            <a:endParaRPr lang="el-GR" sz="2400" dirty="0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5652120" y="3153495"/>
            <a:ext cx="3207601" cy="116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Σχηματισμός δύο ΟΗ (</a:t>
            </a:r>
            <a:r>
              <a:rPr lang="el-GR" sz="2400" b="1" dirty="0" smtClean="0">
                <a:solidFill>
                  <a:prstClr val="black"/>
                </a:solidFill>
              </a:rPr>
              <a:t>1,1 διόλη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7685355" y="1263090"/>
            <a:ext cx="861716" cy="7931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2205" y="1367277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l-GR" sz="3200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l-GR" sz="3200" dirty="0" smtClean="0">
                <a:solidFill>
                  <a:prstClr val="black"/>
                </a:solidFill>
                <a:latin typeface="Calibri" panose="020F0502020204030204"/>
              </a:rPr>
              <a:t>Ο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54434" y="153028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Η</a:t>
            </a:r>
            <a:r>
              <a:rPr lang="el-GR" sz="2400" baseline="3000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l-GR" sz="24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64812" y="1188970"/>
            <a:ext cx="861716" cy="7931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προσθήκη του νερού στο καρβονύλιο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3" y="4407235"/>
            <a:ext cx="8591349" cy="1819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205" y="4952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9136" y="43172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7743" y="4981428"/>
            <a:ext cx="861716" cy="7931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26186" y="4320817"/>
            <a:ext cx="861716" cy="7931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 animBg="1"/>
      <p:bldP spid="22" grpId="0" animBg="1"/>
      <p:bldP spid="8" grpId="0"/>
      <p:bldP spid="25" grpId="0"/>
      <p:bldP spid="34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Στερεοχημική παρεμπόδιση στην πυρηνόφιλη προσθήκη σε καρβονύλιο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5" y="4680532"/>
            <a:ext cx="2791222" cy="175247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ογκώδεις</a:t>
            </a:r>
            <a:r>
              <a:rPr lang="el-GR" dirty="0" smtClean="0"/>
              <a:t> </a:t>
            </a:r>
            <a:r>
              <a:rPr lang="el-GR" b="1" dirty="0" smtClean="0"/>
              <a:t>υποκαταστάτες</a:t>
            </a:r>
            <a:r>
              <a:rPr lang="el-GR" dirty="0" smtClean="0"/>
              <a:t> εμποδίζουν το πυρηνόφιλο να προσβάλει το στόχο του (το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=O</a:t>
            </a:r>
            <a:r>
              <a:rPr lang="en-US" dirty="0" smtClean="0"/>
              <a:t>)</a:t>
            </a:r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301033"/>
              </p:ext>
            </p:extLst>
          </p:nvPr>
        </p:nvGraphicFramePr>
        <p:xfrm>
          <a:off x="3131841" y="2745401"/>
          <a:ext cx="756788" cy="86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ChemSketch" r:id="rId3" imgW="478440" imgH="545760" progId="ACD.ChemSketch.20">
                  <p:embed/>
                </p:oleObj>
              </mc:Choice>
              <mc:Fallback>
                <p:oleObj name="ChemSketch" r:id="rId3" imgW="478440" imgH="545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1" y="2745401"/>
                        <a:ext cx="756788" cy="864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96265"/>
              </p:ext>
            </p:extLst>
          </p:nvPr>
        </p:nvGraphicFramePr>
        <p:xfrm>
          <a:off x="4139952" y="2724658"/>
          <a:ext cx="965471" cy="90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ChemSketch" r:id="rId5" imgW="609480" imgH="573120" progId="ACD.ChemSketch.20">
                  <p:embed/>
                </p:oleObj>
              </mc:Choice>
              <mc:Fallback>
                <p:oleObj name="ChemSketch" r:id="rId5" imgW="609480" imgH="573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2724658"/>
                        <a:ext cx="965471" cy="90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14914"/>
              </p:ext>
            </p:extLst>
          </p:nvPr>
        </p:nvGraphicFramePr>
        <p:xfrm>
          <a:off x="5279828" y="2738152"/>
          <a:ext cx="1171638" cy="907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ChemSketch" r:id="rId7" imgW="740520" imgH="573120" progId="ACD.ChemSketch.20">
                  <p:embed/>
                </p:oleObj>
              </mc:Choice>
              <mc:Fallback>
                <p:oleObj name="ChemSketch" r:id="rId7" imgW="740520" imgH="573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9828" y="2738152"/>
                        <a:ext cx="1171638" cy="907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40213"/>
              </p:ext>
            </p:extLst>
          </p:nvPr>
        </p:nvGraphicFramePr>
        <p:xfrm>
          <a:off x="6624843" y="2724658"/>
          <a:ext cx="1800200" cy="1264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ChemSketch" r:id="rId9" imgW="1136880" imgH="798480" progId="ACD.ChemSketch.20">
                  <p:embed/>
                </p:oleObj>
              </mc:Choice>
              <mc:Fallback>
                <p:oleObj name="ChemSketch" r:id="rId9" imgW="1136880" imgH="798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4843" y="2724658"/>
                        <a:ext cx="1800200" cy="1264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3131840" y="1772816"/>
            <a:ext cx="5293203" cy="8640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white"/>
                </a:solidFill>
              </a:rPr>
              <a:t>Στερεοχημική παρεμπόδιση</a:t>
            </a: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6153" y="2409925"/>
            <a:ext cx="1757921" cy="2091088"/>
            <a:chOff x="476650" y="2502258"/>
            <a:chExt cx="1757921" cy="2091088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691655"/>
                </p:ext>
              </p:extLst>
            </p:nvPr>
          </p:nvGraphicFramePr>
          <p:xfrm>
            <a:off x="628650" y="2502258"/>
            <a:ext cx="1465350" cy="1135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5" name="ChemSketch" r:id="rId11" imgW="740520" imgH="573120" progId="ACD.ChemSketch.20">
                    <p:embed/>
                  </p:oleObj>
                </mc:Choice>
                <mc:Fallback>
                  <p:oleObj name="ChemSketch" r:id="rId11" imgW="740520" imgH="5731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8650" y="2502258"/>
                          <a:ext cx="1465350" cy="11351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12"/>
            <p:cNvSpPr/>
            <p:nvPr/>
          </p:nvSpPr>
          <p:spPr>
            <a:xfrm>
              <a:off x="476650" y="3075101"/>
              <a:ext cx="720080" cy="7046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14491" y="3105276"/>
              <a:ext cx="720080" cy="7046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4066" y="4131681"/>
              <a:ext cx="636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:Nu</a:t>
              </a:r>
              <a:endParaRPr lang="el-GR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" name="Curved Connector 16"/>
            <p:cNvCxnSpPr/>
            <p:nvPr/>
          </p:nvCxnSpPr>
          <p:spPr>
            <a:xfrm rot="16200000" flipV="1">
              <a:off x="1084101" y="3712129"/>
              <a:ext cx="792951" cy="26369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131841" y="3860091"/>
            <a:ext cx="5293202" cy="864095"/>
            <a:chOff x="3131841" y="3860091"/>
            <a:chExt cx="5293202" cy="864095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3131841" y="3860091"/>
              <a:ext cx="5293202" cy="864095"/>
            </a:xfrm>
            <a:prstGeom prst="rightArrow">
              <a:avLst/>
            </a:prstGeom>
            <a:gradFill flip="none" rotWithShape="1">
              <a:gsLst>
                <a:gs pos="0">
                  <a:srgbClr val="E67E9C">
                    <a:tint val="66000"/>
                    <a:satMod val="160000"/>
                  </a:srgbClr>
                </a:gs>
                <a:gs pos="50000">
                  <a:srgbClr val="E67E9C">
                    <a:tint val="44500"/>
                    <a:satMod val="160000"/>
                  </a:srgbClr>
                </a:gs>
                <a:gs pos="100000">
                  <a:srgbClr val="E67E9C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59878" y="4131681"/>
              <a:ext cx="2231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prstClr val="black"/>
                  </a:solidFill>
                  <a:latin typeface="Calibri" panose="020F0502020204030204"/>
                </a:rPr>
                <a:t>Ταχύτητα αντίδρασης</a:t>
              </a:r>
            </a:p>
          </p:txBody>
        </p:sp>
      </p:grpSp>
      <p:sp>
        <p:nvSpPr>
          <p:cNvPr id="18" name="Oval 17"/>
          <p:cNvSpPr/>
          <p:nvPr/>
        </p:nvSpPr>
        <p:spPr>
          <a:xfrm rot="19108618">
            <a:off x="6588224" y="3012943"/>
            <a:ext cx="936104" cy="1135173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628300">
            <a:off x="7576826" y="3029573"/>
            <a:ext cx="936104" cy="1135173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8464" y="5004549"/>
            <a:ext cx="453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Οι αλδεΰδες είναι </a:t>
            </a: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δραστικές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προς πυρηνόφιλα αντιδραστήρια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Θέση αριθμού διαφάνειας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8</a:t>
            </a:r>
            <a:r>
              <a:rPr lang="en-US" sz="2000" dirty="0" smtClean="0"/>
              <a:t>:</a:t>
            </a:r>
            <a:r>
              <a:rPr lang="el-GR" sz="2000" dirty="0"/>
              <a:t> Αντιδράσεις προσθήκης (β’ μέρος</a:t>
            </a:r>
            <a:r>
              <a:rPr lang="el-GR" sz="2000" dirty="0"/>
              <a:t>) </a:t>
            </a:r>
            <a:r>
              <a:rPr lang="el-GR" sz="2000" dirty="0" smtClean="0"/>
              <a:t>- Ενθαλπία </a:t>
            </a:r>
            <a:r>
              <a:rPr lang="el-GR" sz="2000" dirty="0"/>
              <a:t>και ελεύθερη ενέργεια των αντιδράσεων».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535" flipH="1" flipV="1">
            <a:off x="4040080" y="2494918"/>
            <a:ext cx="821412" cy="446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3670"/>
            <a:ext cx="7886700" cy="1325563"/>
          </a:xfrm>
        </p:spPr>
        <p:txBody>
          <a:bodyPr/>
          <a:lstStyle/>
          <a:p>
            <a:r>
              <a:rPr lang="el-GR" dirty="0" smtClean="0"/>
              <a:t>Ηλεκτρονιόφιλη προσθήκη σε </a:t>
            </a:r>
            <a:r>
              <a:rPr lang="en-US" dirty="0" smtClean="0"/>
              <a:t>C=C</a:t>
            </a:r>
            <a:br>
              <a:rPr lang="en-US" dirty="0" smtClean="0"/>
            </a:br>
            <a:r>
              <a:rPr lang="el-GR" dirty="0" smtClean="0"/>
              <a:t>Ποιο προϊόν προτιμάται;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514871"/>
              </p:ext>
            </p:extLst>
          </p:nvPr>
        </p:nvGraphicFramePr>
        <p:xfrm>
          <a:off x="408514" y="2857348"/>
          <a:ext cx="1689027" cy="95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ChemSketch" r:id="rId5" imgW="1252800" imgH="710280" progId="ACD.ChemSketch.20">
                  <p:embed/>
                </p:oleObj>
              </mc:Choice>
              <mc:Fallback>
                <p:oleObj name="ChemSketch" r:id="rId5" imgW="1252800" imgH="710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514" y="2857348"/>
                        <a:ext cx="1689027" cy="956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328740" y="3306683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72756" y="278742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Cl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929151"/>
              </p:ext>
            </p:extLst>
          </p:nvPr>
        </p:nvGraphicFramePr>
        <p:xfrm>
          <a:off x="6345633" y="1788480"/>
          <a:ext cx="1599737" cy="77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ChemSketch" r:id="rId7" imgW="1197720" imgH="576000" progId="ACD.ChemSketch.20">
                  <p:embed/>
                </p:oleObj>
              </mc:Choice>
              <mc:Fallback>
                <p:oleObj name="ChemSketch" r:id="rId7" imgW="1197720" imgH="576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5633" y="1788480"/>
                        <a:ext cx="1599737" cy="770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835123"/>
              </p:ext>
            </p:extLst>
          </p:nvPr>
        </p:nvGraphicFramePr>
        <p:xfrm>
          <a:off x="6345633" y="2999845"/>
          <a:ext cx="1239055" cy="96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ChemSketch" r:id="rId9" imgW="926640" imgH="725400" progId="ACD.ChemSketch.20">
                  <p:embed/>
                </p:oleObj>
              </mc:Choice>
              <mc:Fallback>
                <p:oleObj name="ChemSketch" r:id="rId9" imgW="926640" imgH="725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5633" y="2999845"/>
                        <a:ext cx="1239055" cy="96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906017"/>
              </p:ext>
            </p:extLst>
          </p:nvPr>
        </p:nvGraphicFramePr>
        <p:xfrm>
          <a:off x="6345633" y="4243452"/>
          <a:ext cx="1239055" cy="96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ChemSketch" r:id="rId11" imgW="926640" imgH="725400" progId="ACD.ChemSketch.20">
                  <p:embed/>
                </p:oleObj>
              </mc:Choice>
              <mc:Fallback>
                <p:oleObj name="ChemSketch" r:id="rId11" imgW="926640" imgH="725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45633" y="4243452"/>
                        <a:ext cx="1239055" cy="96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67428" y="202605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0337" y="319667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8005" y="4465017"/>
            <a:ext cx="29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Γ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68090"/>
              </p:ext>
            </p:extLst>
          </p:nvPr>
        </p:nvGraphicFramePr>
        <p:xfrm>
          <a:off x="3429915" y="2934805"/>
          <a:ext cx="1513187" cy="107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ChemSketch" r:id="rId13" imgW="1100160" imgH="783360" progId="ACD.ChemSketch.20">
                  <p:embed/>
                </p:oleObj>
              </mc:Choice>
              <mc:Fallback>
                <p:oleObj name="ChemSketch" r:id="rId13" imgW="1100160" imgH="783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9915" y="2934805"/>
                        <a:ext cx="1513187" cy="1076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5081238" y="3315082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39742" y="2492010"/>
            <a:ext cx="57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i="1" dirty="0" smtClean="0">
                <a:solidFill>
                  <a:srgbClr val="C00000"/>
                </a:solidFill>
                <a:latin typeface="Calibri" panose="020F0502020204030204"/>
              </a:rPr>
              <a:t>δ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/>
              </a:rPr>
              <a:t>+</a:t>
            </a:r>
            <a:endParaRPr lang="el-GR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71162" y="2492010"/>
            <a:ext cx="504056" cy="704663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396">
            <a:off x="1247828" y="3294759"/>
            <a:ext cx="1617534" cy="66108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3950747" y="3655901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6606" y="2507875"/>
            <a:ext cx="57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i="1" dirty="0" smtClean="0">
                <a:solidFill>
                  <a:prstClr val="black"/>
                </a:solidFill>
                <a:latin typeface="Calibri" panose="020F0502020204030204"/>
              </a:rPr>
              <a:t>δ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89350" y="4047508"/>
            <a:ext cx="2405164" cy="126671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3520" y="2544126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Cl</a:t>
            </a:r>
            <a:r>
              <a:rPr lang="en-US" sz="2400" baseline="3000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lang="el-GR" sz="24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915" y="4061098"/>
            <a:ext cx="14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Καρβοκατιόν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9" grpId="0" animBg="1"/>
      <p:bldP spid="30" grpId="0"/>
      <p:bldP spid="31" grpId="0" animBg="1"/>
      <p:bldP spid="28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Κανόνας αντι</a:t>
            </a:r>
            <a:r>
              <a:rPr lang="el-GR" dirty="0"/>
              <a:t>-</a:t>
            </a:r>
            <a:r>
              <a:rPr lang="el-GR" dirty="0" smtClean="0"/>
              <a:t>Μαρκόβνικοφ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50" y="5628872"/>
            <a:ext cx="4320480" cy="731739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l-GR" sz="2600" b="1" dirty="0" smtClean="0">
                <a:solidFill>
                  <a:srgbClr val="C00000"/>
                </a:solidFill>
              </a:rPr>
              <a:t>Υπεροξείδια </a:t>
            </a:r>
            <a:endParaRPr lang="el-GR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l-GR" dirty="0" smtClean="0"/>
              <a:t>(συνήθη ως προϊόντα οξείδωσης διαλυτών)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06393"/>
              </p:ext>
            </p:extLst>
          </p:nvPr>
        </p:nvGraphicFramePr>
        <p:xfrm>
          <a:off x="626446" y="2574439"/>
          <a:ext cx="2171944" cy="151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hemSketch" r:id="rId3" imgW="1737360" imgH="1213200" progId="ACD.ChemSketch.20">
                  <p:embed/>
                </p:oleObj>
              </mc:Choice>
              <mc:Fallback>
                <p:oleObj name="ChemSketch" r:id="rId3" imgW="1737360" imgH="1213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446" y="2574439"/>
                        <a:ext cx="2171944" cy="151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20590600">
            <a:off x="3433960" y="243631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Br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15816" y="2492896"/>
            <a:ext cx="2808312" cy="83174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74270"/>
              </p:ext>
            </p:extLst>
          </p:nvPr>
        </p:nvGraphicFramePr>
        <p:xfrm>
          <a:off x="6091808" y="1740395"/>
          <a:ext cx="1895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hemSketch" r:id="rId5" imgW="1895760" imgH="1200960" progId="ACD.ChemSketch.20">
                  <p:embed/>
                </p:oleObj>
              </mc:Choice>
              <mc:Fallback>
                <p:oleObj name="ChemSketch" r:id="rId5" imgW="18957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1808" y="1740395"/>
                        <a:ext cx="18954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10974"/>
              </p:ext>
            </p:extLst>
          </p:nvPr>
        </p:nvGraphicFramePr>
        <p:xfrm>
          <a:off x="6061646" y="4156541"/>
          <a:ext cx="19256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ChemSketch" r:id="rId7" imgW="1926360" imgH="1200960" progId="ACD.ChemSketch.20">
                  <p:embed/>
                </p:oleObj>
              </mc:Choice>
              <mc:Fallback>
                <p:oleObj name="ChemSketch" r:id="rId7" imgW="19263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1646" y="4156541"/>
                        <a:ext cx="1925637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668503" y="1869330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92416" y="4977711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78870" y="2574439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83004" y="4264470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33528" y="3510206"/>
            <a:ext cx="2647273" cy="73683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874886">
            <a:off x="3006369" y="3939729"/>
            <a:ext cx="24533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Br</a:t>
            </a:r>
            <a:r>
              <a:rPr lang="el-GR" sz="2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2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(παρουσία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/>
              </a:rPr>
              <a:t>ROOR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l-GR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801" y="3063306"/>
            <a:ext cx="340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Προϊόν προσθήκης </a:t>
            </a:r>
            <a:r>
              <a:rPr lang="el-GR" b="1" i="1" dirty="0" smtClean="0">
                <a:solidFill>
                  <a:srgbClr val="C00000"/>
                </a:solidFill>
                <a:latin typeface="Calibri" panose="020F0502020204030204"/>
              </a:rPr>
              <a:t>Μαρκόβνικοφ</a:t>
            </a:r>
            <a:endParaRPr lang="el-GR" b="1" i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1148" y="5472263"/>
            <a:ext cx="386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Προϊόν προσθήκης </a:t>
            </a:r>
            <a:r>
              <a:rPr lang="el-GR" b="1" i="1" dirty="0" smtClean="0">
                <a:solidFill>
                  <a:srgbClr val="0070C0"/>
                </a:solidFill>
                <a:latin typeface="Calibri" panose="020F0502020204030204"/>
              </a:rPr>
              <a:t>αντι-Μαρκόβνικοφ</a:t>
            </a:r>
            <a:endParaRPr lang="el-GR" b="1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7" name="Right Arrow 26"/>
          <p:cNvSpPr/>
          <p:nvPr/>
        </p:nvSpPr>
        <p:spPr>
          <a:xfrm rot="18455503">
            <a:off x="3943434" y="4980910"/>
            <a:ext cx="792088" cy="46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– προβλήματα</a:t>
            </a:r>
            <a:r>
              <a:rPr lang="en-US" dirty="0" smtClean="0"/>
              <a:t> </a:t>
            </a:r>
            <a:r>
              <a:rPr lang="en-US" sz="3600" dirty="0" smtClean="0"/>
              <a:t>1/6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1" y="5766221"/>
            <a:ext cx="7886700" cy="1091779"/>
          </a:xfrm>
        </p:spPr>
        <p:txBody>
          <a:bodyPr/>
          <a:lstStyle/>
          <a:p>
            <a:r>
              <a:rPr lang="el-GR" dirty="0" smtClean="0"/>
              <a:t>Ποιο είναι το επικρατέστερο προϊόν;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33682"/>
            <a:ext cx="1894889" cy="163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4486"/>
          <a:stretch/>
        </p:blipFill>
        <p:spPr>
          <a:xfrm>
            <a:off x="2123728" y="2469052"/>
            <a:ext cx="1319342" cy="215236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– προβλήματα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2/6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1" y="5766221"/>
            <a:ext cx="7886700" cy="1091779"/>
          </a:xfrm>
        </p:spPr>
        <p:txBody>
          <a:bodyPr/>
          <a:lstStyle/>
          <a:p>
            <a:r>
              <a:rPr lang="el-GR" dirty="0"/>
              <a:t>Ποιο είναι το επικρατέστερο προϊόν;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08920"/>
            <a:ext cx="3183988" cy="156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2820309"/>
            <a:ext cx="792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Cl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– προβλήματα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3/6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1" y="5766221"/>
            <a:ext cx="7886700" cy="1091779"/>
          </a:xfrm>
        </p:spPr>
        <p:txBody>
          <a:bodyPr/>
          <a:lstStyle/>
          <a:p>
            <a:r>
              <a:rPr lang="el-GR" dirty="0" smtClean="0"/>
              <a:t>Ποιο είναι το επικρατέστερο προϊόν;</a:t>
            </a:r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82759"/>
              </p:ext>
            </p:extLst>
          </p:nvPr>
        </p:nvGraphicFramePr>
        <p:xfrm>
          <a:off x="1115616" y="2636912"/>
          <a:ext cx="1661145" cy="143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ChemSketch" r:id="rId4" imgW="1161360" imgH="1005840" progId="ACD.ChemSketch.20">
                  <p:embed/>
                </p:oleObj>
              </mc:Choice>
              <mc:Fallback>
                <p:oleObj name="ChemSketch" r:id="rId4" imgW="1161360" imgH="100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2636912"/>
                        <a:ext cx="1661145" cy="143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347864" y="3356992"/>
            <a:ext cx="12191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8180" y="2723733"/>
            <a:ext cx="7585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Cl</a:t>
            </a:r>
            <a:endParaRPr lang="el-GR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Προσαρμοσμένο 2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67</TotalTime>
  <Words>2066</Words>
  <Application>Microsoft Office PowerPoint</Application>
  <PresentationFormat>Προβολή στην οθόνη (4:3)</PresentationFormat>
  <Paragraphs>401</Paragraphs>
  <Slides>50</Slides>
  <Notes>22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4" baseType="lpstr">
      <vt:lpstr>template</vt:lpstr>
      <vt:lpstr>OC_template_updated</vt:lpstr>
      <vt:lpstr>Office Theme</vt:lpstr>
      <vt:lpstr>ChemSketch</vt:lpstr>
      <vt:lpstr>Οργανική Χημεία της Συντήρησης (Θ)</vt:lpstr>
      <vt:lpstr>Ηλεκτρονιόφιλη προσθήκη:  αντίδραση σε δύο στάδια</vt:lpstr>
      <vt:lpstr>Κανόνας του Μαρκόβνικοφ</vt:lpstr>
      <vt:lpstr>Σταθερότερο καρβοκατιόν</vt:lpstr>
      <vt:lpstr>Ηλεκτρονιόφιλη προσθήκη σε C=C Ποιο προϊόν προτιμάται;</vt:lpstr>
      <vt:lpstr>Κανόνας αντι-Μαρκόβνικοφ</vt:lpstr>
      <vt:lpstr>Ερωτήσεις – προβλήματα 1/6</vt:lpstr>
      <vt:lpstr>Ερωτήσεις – προβλήματα 2/6</vt:lpstr>
      <vt:lpstr>Ερωτήσεις – προβλήματα 3/6</vt:lpstr>
      <vt:lpstr>Ερωτήσεις – προβλήματα 4/6</vt:lpstr>
      <vt:lpstr>Ερωτήσεις – προβλήματα 5/6</vt:lpstr>
      <vt:lpstr>Ερωτήσεις – προβλήματα 6/6</vt:lpstr>
      <vt:lpstr>Προσθήκη αλογόνων: βρωμίωση</vt:lpstr>
      <vt:lpstr>Αριθμός βρωμίου ή ιωδίου</vt:lpstr>
      <vt:lpstr>Ενυδάτωση διπλού δεσμού C=C 1/3</vt:lpstr>
      <vt:lpstr>Ενυδάτωση διπλού δεσμού C=C 2/3</vt:lpstr>
      <vt:lpstr>Ενυδάτωση διπλού δεσμού C=C 3/3</vt:lpstr>
      <vt:lpstr>Το οξύ σαν καταλύτης</vt:lpstr>
      <vt:lpstr>Πώς η παρουσία του σταθερότερου καρβοκατιόντος επηρεάζει την απόδοση</vt:lpstr>
      <vt:lpstr>Ηλεκτρονιόφιλη προσθήκη σε C=C Ποιο προϊόν προτιμάται; 1/2</vt:lpstr>
      <vt:lpstr>Ηλεκτρονιόφιλη προσθήκη σε C=C Ποιο προϊόν προτιμάται; 2/2</vt:lpstr>
      <vt:lpstr>Η ενέργεια των χημικών αντιδράσεων</vt:lpstr>
      <vt:lpstr>Ο εντροπικός παράγων</vt:lpstr>
      <vt:lpstr>Το νόημα της εντροπίας 1/2</vt:lpstr>
      <vt:lpstr>Το νόημα της εντροπίας 2/2</vt:lpstr>
      <vt:lpstr>Η εντροπία σε μια αντίδραση</vt:lpstr>
      <vt:lpstr>Ελεύθερη ενέργεια Gibbs</vt:lpstr>
      <vt:lpstr>Η αντίδραση προσθήκης από θερμοδυναμική σκοπιά 1/3</vt:lpstr>
      <vt:lpstr>Η αντίδραση προσθήκης από θερμοδυναμική σκοπιά 2/3</vt:lpstr>
      <vt:lpstr>Η αντίδραση προσθήκης από θερμοδυναμική σκοπιά 3/3</vt:lpstr>
      <vt:lpstr>Πώς η θερμοκρασία επηρεάζει την ισορροπία </vt:lpstr>
      <vt:lpstr>Κατιονικός πολυμερισμός 1/2 </vt:lpstr>
      <vt:lpstr>Κατιονικός πολυμερισμός 2/2 </vt:lpstr>
      <vt:lpstr>Παρασκευή πολυστυρενίου με κατιονικό πολυμερισμό</vt:lpstr>
      <vt:lpstr>Πυρηνόφιλη προσθήκη σε καρβονύλιο</vt:lpstr>
      <vt:lpstr>Πυρηνόφιλη προσθήκη σε καρβονύλιο</vt:lpstr>
      <vt:lpstr>Πόλωση φορτίων στο καρβονύλιο 1/2</vt:lpstr>
      <vt:lpstr>Πόλωση φορτίων στο καρβονύλιο 2/2</vt:lpstr>
      <vt:lpstr>Συνήθη πυρηνόφιλα</vt:lpstr>
      <vt:lpstr>Πυρηνόφιλη προσθήκη σε καρβονύλιο: γενικός κανόνας</vt:lpstr>
      <vt:lpstr>Πυρηνόφιλη προσθήκη: Αναγωγή καρβονυλίου</vt:lpstr>
      <vt:lpstr>Πυρηνόφιλη προσθήκη του νερού στο καρβονύλιο</vt:lpstr>
      <vt:lpstr>Στερεοχημική παρεμπόδιση στην πυρηνόφιλη προσθήκη σε καρβονύλιο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fkaram2</cp:lastModifiedBy>
  <cp:revision>12</cp:revision>
  <dcterms:created xsi:type="dcterms:W3CDTF">2015-07-08T06:12:00Z</dcterms:created>
  <dcterms:modified xsi:type="dcterms:W3CDTF">2015-11-03T15:03:04Z</dcterms:modified>
</cp:coreProperties>
</file>