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9"/>
  </p:notesMasterIdLst>
  <p:handoutMasterIdLst>
    <p:handoutMasterId r:id="rId50"/>
  </p:handoutMasterIdLst>
  <p:sldIdLst>
    <p:sldId id="256" r:id="rId2"/>
    <p:sldId id="284" r:id="rId3"/>
    <p:sldId id="285" r:id="rId4"/>
    <p:sldId id="354" r:id="rId5"/>
    <p:sldId id="368" r:id="rId6"/>
    <p:sldId id="369" r:id="rId7"/>
    <p:sldId id="370" r:id="rId8"/>
    <p:sldId id="373" r:id="rId9"/>
    <p:sldId id="374" r:id="rId10"/>
    <p:sldId id="375" r:id="rId11"/>
    <p:sldId id="383" r:id="rId12"/>
    <p:sldId id="376" r:id="rId13"/>
    <p:sldId id="377" r:id="rId14"/>
    <p:sldId id="378" r:id="rId15"/>
    <p:sldId id="379" r:id="rId16"/>
    <p:sldId id="380" r:id="rId17"/>
    <p:sldId id="381" r:id="rId18"/>
    <p:sldId id="382"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264" r:id="rId45"/>
    <p:sldId id="265" r:id="rId46"/>
    <p:sldId id="266" r:id="rId47"/>
    <p:sldId id="261"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October 12, 2015</a:t>
            </a:fld>
            <a:endParaRPr lang="en-US"/>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173139"/>
          </a:xfrm>
        </p:spPr>
        <p:txBody>
          <a:bodyPr>
            <a:normAutofit/>
          </a:bodyPr>
          <a:lstStyle/>
          <a:p>
            <a:pPr>
              <a:spcBef>
                <a:spcPts val="0"/>
              </a:spcBef>
              <a:spcAft>
                <a:spcPts val="1200"/>
              </a:spcAft>
            </a:pPr>
            <a:r>
              <a:rPr lang="el-GR" sz="2800" b="1" dirty="0" smtClean="0"/>
              <a:t>Ενότητα </a:t>
            </a:r>
            <a:r>
              <a:rPr lang="en-US" sz="2800" b="1" dirty="0" smtClean="0"/>
              <a:t> 4</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 με χρήση </a:t>
            </a:r>
            <a:r>
              <a:rPr lang="en-US" sz="2800" dirty="0" smtClean="0"/>
              <a:t>Rapid Miner – </a:t>
            </a:r>
            <a:r>
              <a:rPr lang="en-US" sz="2800" b="1" dirty="0" smtClean="0">
                <a:solidFill>
                  <a:srgbClr val="FF0000"/>
                </a:solidFill>
              </a:rPr>
              <a:t>Association Rules</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l-GR" sz="2400" dirty="0" smtClean="0"/>
          </a:p>
          <a:p>
            <a:pPr>
              <a:spcBef>
                <a:spcPts val="0"/>
              </a:spcBef>
              <a:spcAft>
                <a:spcPts val="1200"/>
              </a:spcAft>
            </a:pPr>
            <a:r>
              <a:rPr lang="el-GR" sz="2400" dirty="0"/>
              <a:t>Τμήμα Μηχανικών Πληροφορικής Τ.Ε.</a:t>
            </a:r>
          </a:p>
          <a:p>
            <a:pPr>
              <a:spcBef>
                <a:spcPts val="0"/>
              </a:spcBef>
              <a:spcAft>
                <a:spcPts val="1200"/>
              </a:spcAft>
            </a:pP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4" name="Picture 3"/>
          <p:cNvPicPr/>
          <p:nvPr/>
        </p:nvPicPr>
        <p:blipFill>
          <a:blip r:embed="rId2" cstate="print"/>
          <a:srcRect/>
          <a:stretch>
            <a:fillRect/>
          </a:stretch>
        </p:blipFill>
        <p:spPr bwMode="auto">
          <a:xfrm>
            <a:off x="1835696" y="1988840"/>
            <a:ext cx="5040559"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Set – Steps 5</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4" name="Picture 3"/>
          <p:cNvPicPr/>
          <p:nvPr/>
        </p:nvPicPr>
        <p:blipFill>
          <a:blip r:embed="rId2" cstate="print"/>
          <a:srcRect/>
          <a:stretch>
            <a:fillRect/>
          </a:stretch>
        </p:blipFill>
        <p:spPr bwMode="auto">
          <a:xfrm>
            <a:off x="971600" y="1700808"/>
            <a:ext cx="705678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columns are separated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4" name="Picture 3"/>
          <p:cNvPicPr/>
          <p:nvPr/>
        </p:nvPicPr>
        <p:blipFill>
          <a:blip r:embed="rId2" cstate="print"/>
          <a:srcRect/>
          <a:stretch>
            <a:fillRect/>
          </a:stretch>
        </p:blipFill>
        <p:spPr bwMode="auto">
          <a:xfrm>
            <a:off x="827584" y="1719897"/>
            <a:ext cx="7128792" cy="41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the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4" name="Picture 3"/>
          <p:cNvPicPr/>
          <p:nvPr/>
        </p:nvPicPr>
        <p:blipFill>
          <a:blip r:embed="rId2" cstate="print"/>
          <a:srcRect/>
          <a:stretch>
            <a:fillRect/>
          </a:stretch>
        </p:blipFill>
        <p:spPr bwMode="auto">
          <a:xfrm>
            <a:off x="971600" y="1691640"/>
            <a:ext cx="6696744" cy="4329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role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4" name="Picture 3"/>
          <p:cNvPicPr/>
          <p:nvPr/>
        </p:nvPicPr>
        <p:blipFill>
          <a:blip r:embed="rId2" cstate="print"/>
          <a:srcRect/>
          <a:stretch>
            <a:fillRect/>
          </a:stretch>
        </p:blipFill>
        <p:spPr bwMode="auto">
          <a:xfrm>
            <a:off x="539552" y="1268760"/>
            <a:ext cx="799288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store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4" name="Picture 3"/>
          <p:cNvPicPr/>
          <p:nvPr/>
        </p:nvPicPr>
        <p:blipFill>
          <a:blip r:embed="rId2" cstate="print"/>
          <a:srcRect/>
          <a:stretch>
            <a:fillRect/>
          </a:stretch>
        </p:blipFill>
        <p:spPr bwMode="auto">
          <a:xfrm>
            <a:off x="1403649" y="1148268"/>
            <a:ext cx="4858404" cy="5233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4" name="Picture 3"/>
          <p:cNvPicPr/>
          <p:nvPr/>
        </p:nvPicPr>
        <p:blipFill>
          <a:blip r:embed="rId2" cstate="print"/>
          <a:srcRect/>
          <a:stretch>
            <a:fillRect/>
          </a:stretch>
        </p:blipFill>
        <p:spPr bwMode="auto">
          <a:xfrm>
            <a:off x="827584" y="1412776"/>
            <a:ext cx="7200800"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Data View</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4" name="Picture 3"/>
          <p:cNvPicPr/>
          <p:nvPr/>
        </p:nvPicPr>
        <p:blipFill>
          <a:blip r:embed="rId2" cstate="print"/>
          <a:srcRect/>
          <a:stretch>
            <a:fillRect/>
          </a:stretch>
        </p:blipFill>
        <p:spPr bwMode="auto">
          <a:xfrm>
            <a:off x="611560" y="1340768"/>
            <a:ext cx="748883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77584"/>
            <a:ext cx="8229600" cy="907200"/>
          </a:xfrm>
        </p:spPr>
        <p:txBody>
          <a:bodyPr>
            <a:normAutofit fontScale="90000"/>
          </a:bodyPr>
          <a:lstStyle/>
          <a:p>
            <a:r>
              <a:rPr lang="en-US" dirty="0" smtClean="0"/>
              <a:t>Toggle between Design Perspective and Results Perspective</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278530" name="Picture 11"/>
          <p:cNvPicPr>
            <a:picLocks noChangeAspect="1" noChangeArrowheads="1"/>
          </p:cNvPicPr>
          <p:nvPr/>
        </p:nvPicPr>
        <p:blipFill>
          <a:blip r:embed="rId2" cstate="print"/>
          <a:srcRect/>
          <a:stretch>
            <a:fillRect/>
          </a:stretch>
        </p:blipFill>
        <p:spPr bwMode="auto">
          <a:xfrm>
            <a:off x="621761" y="2208287"/>
            <a:ext cx="2078031" cy="1317062"/>
          </a:xfrm>
          <a:prstGeom prst="rect">
            <a:avLst/>
          </a:prstGeom>
          <a:noFill/>
        </p:spPr>
      </p:pic>
      <p:pic>
        <p:nvPicPr>
          <p:cNvPr id="278529" name="Picture 12"/>
          <p:cNvPicPr>
            <a:picLocks noChangeAspect="1" noChangeArrowheads="1"/>
          </p:cNvPicPr>
          <p:nvPr/>
        </p:nvPicPr>
        <p:blipFill>
          <a:blip r:embed="rId3" cstate="print"/>
          <a:srcRect/>
          <a:stretch>
            <a:fillRect/>
          </a:stretch>
        </p:blipFill>
        <p:spPr bwMode="auto">
          <a:xfrm>
            <a:off x="4572000" y="2564904"/>
            <a:ext cx="936104" cy="1077938"/>
          </a:xfrm>
          <a:prstGeom prst="rect">
            <a:avLst/>
          </a:prstGeom>
          <a:noFill/>
        </p:spPr>
      </p:pic>
      <p:sp>
        <p:nvSpPr>
          <p:cNvPr id="2785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78532"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8533" name="Rectangle 5"/>
          <p:cNvSpPr>
            <a:spLocks noChangeArrowheads="1"/>
          </p:cNvSpPr>
          <p:nvPr/>
        </p:nvSpPr>
        <p:spPr bwMode="auto">
          <a:xfrm>
            <a:off x="4644008" y="3782797"/>
            <a:ext cx="21602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Perspective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εξαγωγή </a:t>
            </a:r>
            <a:r>
              <a:rPr lang="en-US" sz="2400" b="1" dirty="0" smtClean="0">
                <a:solidFill>
                  <a:srgbClr val="FF0000"/>
                </a:solidFill>
              </a:rPr>
              <a:t>Association Rules</a:t>
            </a:r>
            <a:r>
              <a:rPr lang="el-GR" sz="2400" dirty="0" smtClean="0"/>
              <a:t> . Η διεκπεραίωση των θεμάτων γίνεται κυρίως με χρήση παραδειγμάτων.</a:t>
            </a:r>
          </a:p>
          <a:p>
            <a:r>
              <a:rPr lang="el-GR" sz="2400" dirty="0" smtClean="0"/>
              <a:t>Επιπλέον, γίνεται αναφορά στο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287746" name="Picture 2"/>
          <p:cNvPicPr>
            <a:picLocks noChangeAspect="1" noChangeArrowheads="1"/>
          </p:cNvPicPr>
          <p:nvPr/>
        </p:nvPicPr>
        <p:blipFill>
          <a:blip r:embed="rId2" cstate="print"/>
          <a:srcRect/>
          <a:stretch>
            <a:fillRect/>
          </a:stretch>
        </p:blipFill>
        <p:spPr bwMode="auto">
          <a:xfrm>
            <a:off x="251521" y="1252911"/>
            <a:ext cx="8296195" cy="4120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and Drop</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288770" name="Picture 2"/>
          <p:cNvPicPr>
            <a:picLocks noChangeAspect="1" noChangeArrowheads="1"/>
          </p:cNvPicPr>
          <p:nvPr/>
        </p:nvPicPr>
        <p:blipFill>
          <a:blip r:embed="rId2" cstate="print"/>
          <a:srcRect/>
          <a:stretch>
            <a:fillRect/>
          </a:stretch>
        </p:blipFill>
        <p:spPr bwMode="auto">
          <a:xfrm>
            <a:off x="251520" y="1340768"/>
            <a:ext cx="2505075" cy="1685925"/>
          </a:xfrm>
          <a:prstGeom prst="rect">
            <a:avLst/>
          </a:prstGeom>
          <a:noFill/>
          <a:ln w="9525">
            <a:noFill/>
            <a:miter lim="800000"/>
            <a:headEnd/>
            <a:tailEnd/>
          </a:ln>
        </p:spPr>
      </p:pic>
      <p:pic>
        <p:nvPicPr>
          <p:cNvPr id="288772" name="Picture 4"/>
          <p:cNvPicPr>
            <a:picLocks noChangeAspect="1" noChangeArrowheads="1"/>
          </p:cNvPicPr>
          <p:nvPr/>
        </p:nvPicPr>
        <p:blipFill>
          <a:blip r:embed="rId3" cstate="print"/>
          <a:srcRect/>
          <a:stretch>
            <a:fillRect/>
          </a:stretch>
        </p:blipFill>
        <p:spPr bwMode="auto">
          <a:xfrm>
            <a:off x="1513284" y="3824461"/>
            <a:ext cx="65151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Select Attribute</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289794" name="Picture 2"/>
          <p:cNvPicPr>
            <a:picLocks noChangeAspect="1" noChangeArrowheads="1"/>
          </p:cNvPicPr>
          <p:nvPr/>
        </p:nvPicPr>
        <p:blipFill>
          <a:blip r:embed="rId2" cstate="print"/>
          <a:srcRect/>
          <a:stretch>
            <a:fillRect/>
          </a:stretch>
        </p:blipFill>
        <p:spPr bwMode="auto">
          <a:xfrm>
            <a:off x="1547664" y="1988839"/>
            <a:ext cx="4824536" cy="2628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select attribute operator to your data mining stream</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290819" name="Picture 3"/>
          <p:cNvPicPr>
            <a:picLocks noChangeAspect="1" noChangeArrowheads="1"/>
          </p:cNvPicPr>
          <p:nvPr/>
        </p:nvPicPr>
        <p:blipFill>
          <a:blip r:embed="rId2" cstate="print"/>
          <a:srcRect/>
          <a:stretch>
            <a:fillRect/>
          </a:stretch>
        </p:blipFill>
        <p:spPr bwMode="auto">
          <a:xfrm>
            <a:off x="1114425" y="2705100"/>
            <a:ext cx="691515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Parameters pane and Select Attributes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291842" name="Picture 2"/>
          <p:cNvPicPr>
            <a:picLocks noChangeAspect="1" noChangeArrowheads="1"/>
          </p:cNvPicPr>
          <p:nvPr/>
        </p:nvPicPr>
        <p:blipFill>
          <a:blip r:embed="rId2" cstate="print"/>
          <a:srcRect/>
          <a:stretch>
            <a:fillRect/>
          </a:stretch>
        </p:blipFill>
        <p:spPr bwMode="auto">
          <a:xfrm>
            <a:off x="2267744" y="1801390"/>
            <a:ext cx="4320480" cy="3051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292866" name="Picture 2"/>
          <p:cNvPicPr>
            <a:picLocks noChangeAspect="1" noChangeArrowheads="1"/>
          </p:cNvPicPr>
          <p:nvPr/>
        </p:nvPicPr>
        <p:blipFill>
          <a:blip r:embed="rId2" cstate="print"/>
          <a:srcRect/>
          <a:stretch>
            <a:fillRect/>
          </a:stretch>
        </p:blipFill>
        <p:spPr bwMode="auto">
          <a:xfrm>
            <a:off x="3347865" y="260648"/>
            <a:ext cx="1944216" cy="648072"/>
          </a:xfrm>
          <a:prstGeom prst="rect">
            <a:avLst/>
          </a:prstGeom>
          <a:noFill/>
          <a:ln w="9525">
            <a:noFill/>
            <a:miter lim="800000"/>
            <a:headEnd/>
            <a:tailEnd/>
          </a:ln>
        </p:spPr>
      </p:pic>
      <p:pic>
        <p:nvPicPr>
          <p:cNvPr id="292867" name="Picture 3"/>
          <p:cNvPicPr>
            <a:picLocks noChangeAspect="1" noChangeArrowheads="1"/>
          </p:cNvPicPr>
          <p:nvPr/>
        </p:nvPicPr>
        <p:blipFill>
          <a:blip r:embed="rId3" cstate="print"/>
          <a:srcRect/>
          <a:stretch>
            <a:fillRect/>
          </a:stretch>
        </p:blipFill>
        <p:spPr bwMode="auto">
          <a:xfrm>
            <a:off x="971600" y="1183729"/>
            <a:ext cx="681037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attributes for inclusion</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293890" name="Picture 2"/>
          <p:cNvPicPr>
            <a:picLocks noChangeAspect="1" noChangeArrowheads="1"/>
          </p:cNvPicPr>
          <p:nvPr/>
        </p:nvPicPr>
        <p:blipFill>
          <a:blip r:embed="rId2" cstate="print"/>
          <a:srcRect/>
          <a:stretch>
            <a:fillRect/>
          </a:stretch>
        </p:blipFill>
        <p:spPr bwMode="auto">
          <a:xfrm>
            <a:off x="618963" y="1390650"/>
            <a:ext cx="7841469" cy="4713692"/>
          </a:xfrm>
          <a:prstGeom prst="rect">
            <a:avLst/>
          </a:prstGeom>
          <a:noFill/>
          <a:ln w="9525">
            <a:noFill/>
            <a:miter lim="800000"/>
            <a:headEnd/>
            <a:tailEnd/>
          </a:ln>
        </p:spPr>
      </p:pic>
      <p:pic>
        <p:nvPicPr>
          <p:cNvPr id="293891" name="Picture 3"/>
          <p:cNvPicPr>
            <a:picLocks noChangeAspect="1" noChangeArrowheads="1"/>
          </p:cNvPicPr>
          <p:nvPr/>
        </p:nvPicPr>
        <p:blipFill>
          <a:blip r:embed="rId3" cstate="print"/>
          <a:srcRect/>
          <a:stretch>
            <a:fillRect/>
          </a:stretch>
        </p:blipFill>
        <p:spPr bwMode="auto">
          <a:xfrm>
            <a:off x="5952332" y="5621237"/>
            <a:ext cx="1499988" cy="715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preparation: Numerical to Binomi</a:t>
            </a:r>
            <a:r>
              <a:rPr lang="en-US" dirty="0" smtClean="0">
                <a:solidFill>
                  <a:srgbClr val="FF0000"/>
                </a:solidFill>
              </a:rPr>
              <a:t>n</a:t>
            </a:r>
            <a:r>
              <a:rPr lang="en-US" dirty="0" smtClean="0"/>
              <a:t>al</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294914" name="Picture 2"/>
          <p:cNvPicPr>
            <a:picLocks noChangeAspect="1" noChangeArrowheads="1"/>
          </p:cNvPicPr>
          <p:nvPr/>
        </p:nvPicPr>
        <p:blipFill>
          <a:blip r:embed="rId2" cstate="print"/>
          <a:srcRect/>
          <a:stretch>
            <a:fillRect/>
          </a:stretch>
        </p:blipFill>
        <p:spPr bwMode="auto">
          <a:xfrm>
            <a:off x="2555776" y="1477161"/>
            <a:ext cx="3744415" cy="42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Drag the Numerical to Binomi</a:t>
            </a:r>
            <a:r>
              <a:rPr lang="en-US" dirty="0" smtClean="0">
                <a:solidFill>
                  <a:srgbClr val="FF0000"/>
                </a:solidFill>
              </a:rPr>
              <a:t>n</a:t>
            </a:r>
            <a:r>
              <a:rPr lang="en-US" dirty="0" smtClean="0"/>
              <a:t>al operator into your stream.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295938" name="Picture 2"/>
          <p:cNvPicPr>
            <a:picLocks noChangeAspect="1" noChangeArrowheads="1"/>
          </p:cNvPicPr>
          <p:nvPr/>
        </p:nvPicPr>
        <p:blipFill>
          <a:blip r:embed="rId2" cstate="print"/>
          <a:srcRect/>
          <a:stretch>
            <a:fillRect/>
          </a:stretch>
        </p:blipFill>
        <p:spPr bwMode="auto">
          <a:xfrm>
            <a:off x="433483" y="1916832"/>
            <a:ext cx="8458997" cy="2052811"/>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srcRect/>
          <a:stretch>
            <a:fillRect/>
          </a:stretch>
        </p:blipFill>
        <p:spPr bwMode="auto">
          <a:xfrm>
            <a:off x="2123728" y="3801963"/>
            <a:ext cx="24765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296962" name="Picture 2"/>
          <p:cNvPicPr>
            <a:picLocks noChangeAspect="1" noChangeArrowheads="1"/>
          </p:cNvPicPr>
          <p:nvPr/>
        </p:nvPicPr>
        <p:blipFill>
          <a:blip r:embed="rId2" cstate="print"/>
          <a:srcRect/>
          <a:stretch>
            <a:fillRect/>
          </a:stretch>
        </p:blipFill>
        <p:spPr bwMode="auto">
          <a:xfrm>
            <a:off x="5269409" y="188640"/>
            <a:ext cx="670743" cy="766563"/>
          </a:xfrm>
          <a:prstGeom prst="rect">
            <a:avLst/>
          </a:prstGeom>
          <a:noFill/>
          <a:ln w="9525">
            <a:noFill/>
            <a:miter lim="800000"/>
            <a:headEnd/>
            <a:tailEnd/>
          </a:ln>
        </p:spPr>
      </p:pic>
      <p:pic>
        <p:nvPicPr>
          <p:cNvPr id="296963" name="Picture 3"/>
          <p:cNvPicPr>
            <a:picLocks noChangeAspect="1" noChangeArrowheads="1"/>
          </p:cNvPicPr>
          <p:nvPr/>
        </p:nvPicPr>
        <p:blipFill>
          <a:blip r:embed="rId3" cstate="print"/>
          <a:srcRect/>
          <a:stretch>
            <a:fillRect/>
          </a:stretch>
        </p:blipFill>
        <p:spPr bwMode="auto">
          <a:xfrm>
            <a:off x="1043608" y="1104899"/>
            <a:ext cx="6912768" cy="5467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b="1" dirty="0" smtClean="0"/>
              <a:t>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 Data View: data type transformation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297986" name="Picture 2"/>
          <p:cNvPicPr>
            <a:picLocks noChangeAspect="1" noChangeArrowheads="1"/>
          </p:cNvPicPr>
          <p:nvPr/>
        </p:nvPicPr>
        <p:blipFill>
          <a:blip r:embed="rId2" cstate="print"/>
          <a:srcRect/>
          <a:stretch>
            <a:fillRect/>
          </a:stretch>
        </p:blipFill>
        <p:spPr bwMode="auto">
          <a:xfrm>
            <a:off x="251520" y="1700808"/>
            <a:ext cx="8650011" cy="2443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Perspective) Frequency Pattern Analysis: 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299010" name="Picture 2"/>
          <p:cNvPicPr>
            <a:picLocks noChangeAspect="1" noChangeArrowheads="1"/>
          </p:cNvPicPr>
          <p:nvPr/>
        </p:nvPicPr>
        <p:blipFill>
          <a:blip r:embed="rId2" cstate="print"/>
          <a:srcRect/>
          <a:stretch>
            <a:fillRect/>
          </a:stretch>
        </p:blipFill>
        <p:spPr bwMode="auto">
          <a:xfrm>
            <a:off x="107504" y="116632"/>
            <a:ext cx="656456" cy="820570"/>
          </a:xfrm>
          <a:prstGeom prst="rect">
            <a:avLst/>
          </a:prstGeom>
          <a:noFill/>
          <a:ln w="9525">
            <a:noFill/>
            <a:miter lim="800000"/>
            <a:headEnd/>
            <a:tailEnd/>
          </a:ln>
        </p:spPr>
      </p:pic>
      <p:pic>
        <p:nvPicPr>
          <p:cNvPr id="299011" name="Picture 3"/>
          <p:cNvPicPr>
            <a:picLocks noChangeAspect="1" noChangeArrowheads="1"/>
          </p:cNvPicPr>
          <p:nvPr/>
        </p:nvPicPr>
        <p:blipFill>
          <a:blip r:embed="rId3" cstate="print"/>
          <a:srcRect/>
          <a:stretch>
            <a:fillRect/>
          </a:stretch>
        </p:blipFill>
        <p:spPr bwMode="auto">
          <a:xfrm>
            <a:off x="1907704" y="1556792"/>
            <a:ext cx="3014638" cy="1619629"/>
          </a:xfrm>
          <a:prstGeom prst="rect">
            <a:avLst/>
          </a:prstGeom>
          <a:noFill/>
          <a:ln w="9525">
            <a:noFill/>
            <a:miter lim="800000"/>
            <a:headEnd/>
            <a:tailEnd/>
          </a:ln>
        </p:spPr>
      </p:pic>
      <p:pic>
        <p:nvPicPr>
          <p:cNvPr id="299012" name="Picture 4"/>
          <p:cNvPicPr>
            <a:picLocks noChangeAspect="1" noChangeArrowheads="1"/>
          </p:cNvPicPr>
          <p:nvPr/>
        </p:nvPicPr>
        <p:blipFill>
          <a:blip r:embed="rId4" cstate="print"/>
          <a:srcRect/>
          <a:stretch>
            <a:fillRect/>
          </a:stretch>
        </p:blipFill>
        <p:spPr bwMode="auto">
          <a:xfrm>
            <a:off x="323528" y="3284984"/>
            <a:ext cx="8566365" cy="2664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FP-Growth</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pic>
        <p:nvPicPr>
          <p:cNvPr id="300034" name="Picture 2"/>
          <p:cNvPicPr>
            <a:picLocks noChangeAspect="1" noChangeArrowheads="1"/>
          </p:cNvPicPr>
          <p:nvPr/>
        </p:nvPicPr>
        <p:blipFill>
          <a:blip r:embed="rId2" cstate="print"/>
          <a:srcRect/>
          <a:stretch>
            <a:fillRect/>
          </a:stretch>
        </p:blipFill>
        <p:spPr bwMode="auto">
          <a:xfrm>
            <a:off x="1114425" y="1824038"/>
            <a:ext cx="6915150"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FP-Growth - your DM stream</a:t>
            </a:r>
            <a:r>
              <a:rPr lang="el-GR" dirty="0" smtClean="0"/>
              <a:t/>
            </a:r>
            <a:br>
              <a:rPr lang="el-GR" dirty="0" smtClean="0"/>
            </a:br>
            <a:r>
              <a:rPr lang="en-US" dirty="0" smtClean="0"/>
              <a:t>Both your </a:t>
            </a:r>
            <a:r>
              <a:rPr lang="en-US" i="1" dirty="0" err="1" smtClean="0"/>
              <a:t>exa</a:t>
            </a:r>
            <a:r>
              <a:rPr lang="en-US" i="1" dirty="0" smtClean="0"/>
              <a:t> port and your </a:t>
            </a:r>
            <a:r>
              <a:rPr lang="en-US" i="1" dirty="0" err="1" smtClean="0"/>
              <a:t>fre</a:t>
            </a:r>
            <a:r>
              <a:rPr lang="en-US" i="1" dirty="0" smtClean="0"/>
              <a:t> port are connected to res ports </a:t>
            </a:r>
            <a:br>
              <a:rPr lang="en-US" i="1"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301058" name="Picture 2"/>
          <p:cNvPicPr>
            <a:picLocks noChangeAspect="1" noChangeArrowheads="1"/>
          </p:cNvPicPr>
          <p:nvPr/>
        </p:nvPicPr>
        <p:blipFill>
          <a:blip r:embed="rId2" cstate="print"/>
          <a:srcRect/>
          <a:stretch>
            <a:fillRect/>
          </a:stretch>
        </p:blipFill>
        <p:spPr bwMode="auto">
          <a:xfrm>
            <a:off x="1119188" y="2505075"/>
            <a:ext cx="69056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pane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302082" name="Picture 2"/>
          <p:cNvPicPr>
            <a:picLocks noChangeAspect="1" noChangeArrowheads="1"/>
          </p:cNvPicPr>
          <p:nvPr/>
        </p:nvPicPr>
        <p:blipFill>
          <a:blip r:embed="rId2" cstate="print"/>
          <a:srcRect/>
          <a:stretch>
            <a:fillRect/>
          </a:stretch>
        </p:blipFill>
        <p:spPr bwMode="auto">
          <a:xfrm>
            <a:off x="2411760" y="1924050"/>
            <a:ext cx="3427065" cy="407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303106" name="Picture 2"/>
          <p:cNvPicPr>
            <a:picLocks noChangeAspect="1" noChangeArrowheads="1"/>
          </p:cNvPicPr>
          <p:nvPr/>
        </p:nvPicPr>
        <p:blipFill>
          <a:blip r:embed="rId2" cstate="print"/>
          <a:srcRect/>
          <a:stretch>
            <a:fillRect/>
          </a:stretch>
        </p:blipFill>
        <p:spPr bwMode="auto">
          <a:xfrm>
            <a:off x="2051720" y="404664"/>
            <a:ext cx="342900" cy="400050"/>
          </a:xfrm>
          <a:prstGeom prst="rect">
            <a:avLst/>
          </a:prstGeom>
          <a:noFill/>
          <a:ln w="9525">
            <a:noFill/>
            <a:miter lim="800000"/>
            <a:headEnd/>
            <a:tailEnd/>
          </a:ln>
        </p:spPr>
      </p:pic>
      <p:pic>
        <p:nvPicPr>
          <p:cNvPr id="303107" name="Picture 3"/>
          <p:cNvPicPr>
            <a:picLocks noChangeAspect="1" noChangeArrowheads="1"/>
          </p:cNvPicPr>
          <p:nvPr/>
        </p:nvPicPr>
        <p:blipFill>
          <a:blip r:embed="rId3" cstate="print"/>
          <a:srcRect/>
          <a:stretch>
            <a:fillRect/>
          </a:stretch>
        </p:blipFill>
        <p:spPr bwMode="auto">
          <a:xfrm>
            <a:off x="849932" y="1628800"/>
            <a:ext cx="7538492"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
            </a:r>
            <a:br>
              <a:rPr lang="el-GR" dirty="0" smtClean="0"/>
            </a:br>
            <a:r>
              <a:rPr lang="en-US" dirty="0" smtClean="0"/>
              <a:t>Religious organizations might have some natural connections with Family and Hobby organizations </a:t>
            </a:r>
            <a:br>
              <a:rPr lang="en-US" dirty="0" smtClean="0"/>
            </a:br>
            <a:endParaRPr lang="el-GR" dirty="0"/>
          </a:p>
        </p:txBody>
      </p:sp>
      <p:sp>
        <p:nvSpPr>
          <p:cNvPr id="3" name="Subtitle 2"/>
          <p:cNvSpPr>
            <a:spLocks noGrp="1"/>
          </p:cNvSpPr>
          <p:nvPr>
            <p:ph type="subTitle" idx="1"/>
          </p:nvPr>
        </p:nvSpPr>
        <p:spPr/>
        <p:txBody>
          <a:bodyPr/>
          <a:lstStyle/>
          <a:p>
            <a:r>
              <a:rPr lang="en-US" dirty="0" smtClean="0"/>
              <a:t>Further investigation</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n-US" dirty="0" smtClean="0"/>
              <a:t>Create Association Rules operator </a:t>
            </a:r>
            <a:br>
              <a:rPr lang="en-US" dirty="0" smtClean="0"/>
            </a:b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304130" name="Picture 2"/>
          <p:cNvPicPr>
            <a:picLocks noChangeAspect="1" noChangeArrowheads="1"/>
          </p:cNvPicPr>
          <p:nvPr/>
        </p:nvPicPr>
        <p:blipFill>
          <a:blip r:embed="rId2" cstate="print"/>
          <a:srcRect/>
          <a:stretch>
            <a:fillRect/>
          </a:stretch>
        </p:blipFill>
        <p:spPr bwMode="auto">
          <a:xfrm>
            <a:off x="611560" y="1202442"/>
            <a:ext cx="2851572" cy="244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305154" name="Picture 2"/>
          <p:cNvPicPr>
            <a:picLocks noChangeAspect="1" noChangeArrowheads="1"/>
          </p:cNvPicPr>
          <p:nvPr/>
        </p:nvPicPr>
        <p:blipFill>
          <a:blip r:embed="rId2" cstate="print"/>
          <a:srcRect/>
          <a:stretch>
            <a:fillRect/>
          </a:stretch>
        </p:blipFill>
        <p:spPr bwMode="auto">
          <a:xfrm>
            <a:off x="365061" y="2281237"/>
            <a:ext cx="8095371" cy="2771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306178" name="Picture 2"/>
          <p:cNvPicPr>
            <a:picLocks noChangeAspect="1" noChangeArrowheads="1"/>
          </p:cNvPicPr>
          <p:nvPr/>
        </p:nvPicPr>
        <p:blipFill>
          <a:blip r:embed="rId2" cstate="print"/>
          <a:srcRect/>
          <a:stretch>
            <a:fillRect/>
          </a:stretch>
        </p:blipFill>
        <p:spPr bwMode="auto">
          <a:xfrm>
            <a:off x="5652120" y="404664"/>
            <a:ext cx="304800" cy="438150"/>
          </a:xfrm>
          <a:prstGeom prst="rect">
            <a:avLst/>
          </a:prstGeom>
          <a:noFill/>
          <a:ln w="9525">
            <a:noFill/>
            <a:miter lim="800000"/>
            <a:headEnd/>
            <a:tailEnd/>
          </a:ln>
        </p:spPr>
      </p:pic>
      <p:pic>
        <p:nvPicPr>
          <p:cNvPr id="306179" name="Picture 3"/>
          <p:cNvPicPr>
            <a:picLocks noChangeAspect="1" noChangeArrowheads="1"/>
          </p:cNvPicPr>
          <p:nvPr/>
        </p:nvPicPr>
        <p:blipFill>
          <a:blip r:embed="rId3" cstate="print"/>
          <a:srcRect/>
          <a:stretch>
            <a:fillRect/>
          </a:stretch>
        </p:blipFill>
        <p:spPr bwMode="auto">
          <a:xfrm>
            <a:off x="179512" y="1858913"/>
            <a:ext cx="9408980" cy="1282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3</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307202" name="Picture 2"/>
          <p:cNvPicPr>
            <a:picLocks noChangeAspect="1" noChangeArrowheads="1"/>
          </p:cNvPicPr>
          <p:nvPr/>
        </p:nvPicPr>
        <p:blipFill>
          <a:blip r:embed="rId2" cstate="print"/>
          <a:srcRect/>
          <a:stretch>
            <a:fillRect/>
          </a:stretch>
        </p:blipFill>
        <p:spPr bwMode="auto">
          <a:xfrm>
            <a:off x="2411760" y="1705663"/>
            <a:ext cx="4248471" cy="3389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the confidence percent threshold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308226" name="Picture 2"/>
          <p:cNvPicPr>
            <a:picLocks noChangeAspect="1" noChangeArrowheads="1"/>
          </p:cNvPicPr>
          <p:nvPr/>
        </p:nvPicPr>
        <p:blipFill>
          <a:blip r:embed="rId2" cstate="print"/>
          <a:srcRect/>
          <a:stretch>
            <a:fillRect/>
          </a:stretch>
        </p:blipFill>
        <p:spPr bwMode="auto">
          <a:xfrm>
            <a:off x="2555776" y="1594181"/>
            <a:ext cx="3816424" cy="3889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rules found with the 50% confidence threshold</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309250" name="Picture 2"/>
          <p:cNvPicPr>
            <a:picLocks noChangeAspect="1" noChangeArrowheads="1"/>
          </p:cNvPicPr>
          <p:nvPr/>
        </p:nvPicPr>
        <p:blipFill>
          <a:blip r:embed="rId2" cstate="print"/>
          <a:srcRect/>
          <a:stretch>
            <a:fillRect/>
          </a:stretch>
        </p:blipFill>
        <p:spPr bwMode="auto">
          <a:xfrm>
            <a:off x="432048" y="1643021"/>
            <a:ext cx="8460432" cy="1641963"/>
          </a:xfrm>
          <a:prstGeom prst="rect">
            <a:avLst/>
          </a:prstGeom>
          <a:noFill/>
          <a:ln w="9525">
            <a:noFill/>
            <a:miter lim="800000"/>
            <a:headEnd/>
            <a:tailEnd/>
          </a:ln>
        </p:spPr>
      </p:pic>
      <p:pic>
        <p:nvPicPr>
          <p:cNvPr id="309251" name="Picture 3"/>
          <p:cNvPicPr>
            <a:picLocks noChangeAspect="1" noChangeArrowheads="1"/>
          </p:cNvPicPr>
          <p:nvPr/>
        </p:nvPicPr>
        <p:blipFill>
          <a:blip r:embed="rId3" cstate="print"/>
          <a:srcRect/>
          <a:stretch>
            <a:fillRect/>
          </a:stretch>
        </p:blipFill>
        <p:spPr bwMode="auto">
          <a:xfrm>
            <a:off x="455462" y="3717032"/>
            <a:ext cx="858103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2736304"/>
          </a:xfrm>
        </p:spPr>
        <p:txBody>
          <a:bodyPr>
            <a:noAutofit/>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Do existing linkages between types of community groups exist? Yes, they do. </a:t>
            </a:r>
            <a:r>
              <a:rPr lang="en-US" sz="2800" dirty="0" smtClean="0"/>
              <a:t/>
            </a:r>
            <a:br>
              <a:rPr lang="en-US" sz="2800" dirty="0" smtClean="0"/>
            </a:br>
            <a:r>
              <a:rPr lang="en-US" sz="2800" b="0" dirty="0" smtClean="0"/>
              <a:t>We have found that the community’s churches, family, and hobby organizations have some common members. It may be a bit surprising that the political and professional groups do not appear to be interconnected, but these groups may also be more specialized (e.g. a local chapter of the bar association) and thus may not have tremendous cross-organizational appeal or need.</a:t>
            </a:r>
            <a:endParaRPr lang="el-GR" sz="2800" b="0" dirty="0"/>
          </a:p>
        </p:txBody>
      </p:sp>
      <p:sp>
        <p:nvSpPr>
          <p:cNvPr id="3" name="Subtitle 2"/>
          <p:cNvSpPr>
            <a:spLocks noGrp="1"/>
          </p:cNvSpPr>
          <p:nvPr>
            <p:ph type="subTitle" idx="1"/>
          </p:nvPr>
        </p:nvSpPr>
        <p:spPr>
          <a:xfrm>
            <a:off x="1115616" y="4772744"/>
            <a:ext cx="6656784" cy="1752600"/>
          </a:xfrm>
        </p:spPr>
        <p:txBody>
          <a:bodyPr>
            <a:normAutofit/>
          </a:bodyPr>
          <a:lstStyle/>
          <a:p>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endParaRPr lang="el-G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a:t>
            </a:r>
            <a:r>
              <a:rPr lang="el-GR" sz="2000" dirty="0"/>
              <a:t>«Εξόρυξη δεδομένων και διαχείριση δεδομένων μεγάλης κλίμακας. </a:t>
            </a:r>
            <a:r>
              <a:rPr lang="el-GR" sz="2000" dirty="0"/>
              <a:t>Ενότητα </a:t>
            </a:r>
            <a:r>
              <a:rPr lang="en-US" sz="2000" smtClean="0"/>
              <a:t>4</a:t>
            </a:r>
            <a:r>
              <a:rPr lang="el-GR" sz="2000" smtClean="0"/>
              <a:t>: </a:t>
            </a:r>
            <a:r>
              <a:rPr lang="el-GR" sz="2000" dirty="0"/>
              <a:t>«Θέματα εξόρυξης δεδομένων με χρήση </a:t>
            </a:r>
            <a:r>
              <a:rPr lang="el-GR" sz="2000" dirty="0" err="1"/>
              <a:t>Rapid</a:t>
            </a:r>
            <a:r>
              <a:rPr lang="el-GR" sz="2000" dirty="0"/>
              <a:t> </a:t>
            </a:r>
            <a:r>
              <a:rPr lang="el-GR" sz="2000" dirty="0" err="1"/>
              <a:t>Miner</a:t>
            </a:r>
            <a:r>
              <a:rPr lang="el-GR" sz="2000" dirty="0"/>
              <a:t> – </a:t>
            </a:r>
            <a:r>
              <a:rPr lang="el-GR" sz="2000" dirty="0" err="1"/>
              <a:t>Association</a:t>
            </a:r>
            <a:r>
              <a:rPr lang="el-GR" sz="2000" dirty="0"/>
              <a:t> </a:t>
            </a:r>
            <a:r>
              <a:rPr lang="el-GR" sz="2000" dirty="0" err="1"/>
              <a:t>Rules</a:t>
            </a:r>
            <a:r>
              <a:rPr lang="el-GR" sz="2000" dirty="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fontScale="90000"/>
          </a:bodyPr>
          <a:lstStyle/>
          <a:p>
            <a:r>
              <a:rPr lang="el-GR" sz="3200" dirty="0" smtClean="0"/>
              <a:t>παράδειγμα</a:t>
            </a:r>
            <a:r>
              <a:rPr lang="en-US" sz="3200" dirty="0" smtClean="0"/>
              <a:t>: association rules data mining model</a:t>
            </a:r>
            <a:r>
              <a:rPr lang="el-GR" sz="3200" dirty="0" smtClean="0"/>
              <a:t> </a:t>
            </a:r>
            <a:r>
              <a:rPr lang="en-US" sz="3200" dirty="0" smtClean="0"/>
              <a:t> (</a:t>
            </a:r>
            <a:r>
              <a:rPr lang="el-GR" sz="3200" dirty="0" smtClean="0"/>
              <a:t>χρήση </a:t>
            </a:r>
            <a:r>
              <a:rPr lang="en-US" sz="3200" dirty="0" err="1" smtClean="0"/>
              <a:t>RapidMiner</a:t>
            </a:r>
            <a:r>
              <a:rPr lang="el-GR" sz="3200" dirty="0" smtClean="0"/>
              <a:t>)</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85000" lnSpcReduction="20000"/>
          </a:bodyPr>
          <a:lstStyle/>
          <a:p>
            <a:r>
              <a:rPr lang="el-GR" sz="2800" dirty="0" smtClean="0"/>
              <a:t>Θα μελετήσουμε μια μεσαία αλλά γρήγορα αναπτυσσόμενη αμερικάνικη πόλη. Ένας  αντιδήμαρχος  διαπιστώνει  ότι υπάρχουν  πολλοί σύλλογοι </a:t>
            </a:r>
            <a:r>
              <a:rPr lang="en-US" sz="2800" dirty="0" smtClean="0"/>
              <a:t> / </a:t>
            </a:r>
            <a:r>
              <a:rPr lang="el-GR" sz="2800" dirty="0" smtClean="0"/>
              <a:t>πολλές ενεργές ομάδες πολιτών κ.λπ. και θέλει να μελετήσει αν είναι εφικτό να  ενεργοποιήσει την εθελοντική  συνεργασία  τέτοιων  συλλόγων - ομάδων πολιτών  σε  δραστηριότητες του Δήμου.  Πριν ζητήσει  συνεργασία κάποιων ομάδων σε συγκεκριμένα έργα θέλει να ανιχνεύσει  την ύπαρξη σχέσεων (</a:t>
            </a:r>
            <a:r>
              <a:rPr lang="en-US" sz="2800" dirty="0" smtClean="0"/>
              <a:t>associations</a:t>
            </a:r>
            <a:r>
              <a:rPr lang="el-GR" sz="2800" dirty="0" smtClean="0"/>
              <a:t>) μεταξύ τους.</a:t>
            </a:r>
          </a:p>
          <a:p>
            <a:r>
              <a:rPr lang="el-GR" sz="2800" dirty="0" smtClean="0"/>
              <a:t>Ζητά τη βοήθειά μας και πιο συγκεκριμένα τη δημιουργία ενός </a:t>
            </a:r>
            <a:r>
              <a:rPr lang="en-US" sz="2800" dirty="0" smtClean="0"/>
              <a:t>association rules data mining model</a:t>
            </a:r>
            <a:r>
              <a:rPr lang="el-GR" sz="2800" dirty="0" smtClean="0"/>
              <a:t>  που θα «περιγράφει»  συνδέσεις μεταξύ  συλλόγων - ομάδων</a:t>
            </a:r>
            <a:r>
              <a:rPr lang="en-US" sz="2800" dirty="0" smtClean="0"/>
              <a:t>.</a:t>
            </a:r>
            <a:r>
              <a:rPr lang="el-GR" sz="2800" dirty="0" smtClean="0"/>
              <a:t>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p>
          <a:p>
            <a:pPr>
              <a:buNone/>
            </a:pPr>
            <a:r>
              <a:rPr lang="el-GR" sz="2800" dirty="0" smtClean="0"/>
              <a:t>       Διασκευή παραδείγματος κεφαλαίου 5)</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Survey &amp;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92500"/>
          </a:bodyPr>
          <a:lstStyle/>
          <a:p>
            <a:pPr>
              <a:buNone/>
            </a:pPr>
            <a:r>
              <a:rPr lang="el-GR" sz="2800" dirty="0" smtClean="0"/>
              <a:t>Από κάθε σύλλογο κ.λπ.  ζητάται να συμμετέχει σε μία έρευνα και μάλιστα ο επικεφαλής λαμβάνει  μοναδικό συνθηματικό (</a:t>
            </a:r>
            <a:r>
              <a:rPr lang="en-US" sz="2800" dirty="0" smtClean="0"/>
              <a:t>unique password</a:t>
            </a:r>
            <a:r>
              <a:rPr lang="el-GR" sz="2800" dirty="0" smtClean="0"/>
              <a:t>) που μοιράζει στα μέλη του συλλόγου του. Τα μέλη ενθαρρύνονται να συμπληρώσουν στοιχεία - απαντήσεις σε ειδική ιστοσελίδα  που δημιουργήθηκε.  Όταν ένα φυσικό πρόσωπο συμπληρώνει τις απαντήσεις του καταχωρείται και το συνθηματικό  του συλλόγου του για να γνωρίζουμε  πόσα άτομα συμμετέχουν στην έρευνα από κάθε σύλλογο. Η έρευνα κρατά ένα μήνα και να τα </a:t>
            </a:r>
            <a:r>
              <a:rPr lang="en-US" sz="2800" dirty="0" smtClean="0"/>
              <a:t>attributes </a:t>
            </a:r>
            <a:r>
              <a:rPr lang="el-GR" sz="2800" dirty="0" smtClean="0"/>
              <a:t>του </a:t>
            </a:r>
            <a:r>
              <a:rPr lang="en-US" sz="2800" dirty="0" smtClean="0"/>
              <a:t>data set </a:t>
            </a:r>
            <a:r>
              <a:rPr lang="el-GR" sz="2800" dirty="0" smtClean="0"/>
              <a:t>της έρευνας.</a:t>
            </a:r>
            <a:endParaRPr lang="en-US" sz="1800" dirty="0" smtClean="0"/>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6</a:t>
            </a:fld>
            <a:endParaRPr lang="en-US"/>
          </a:p>
        </p:txBody>
      </p:sp>
      <p:sp>
        <p:nvSpPr>
          <p:cNvPr id="9219" name="Rectangle 2"/>
          <p:cNvSpPr>
            <a:spLocks noGrp="1" noChangeArrowheads="1"/>
          </p:cNvSpPr>
          <p:nvPr>
            <p:ph type="title"/>
          </p:nvPr>
        </p:nvSpPr>
        <p:spPr>
          <a:xfrm>
            <a:off x="1447800" y="44624"/>
            <a:ext cx="7239000" cy="990600"/>
          </a:xfrm>
          <a:noFill/>
        </p:spPr>
        <p:txBody>
          <a:bodyPr lIns="92075" tIns="46038" rIns="92075" bIns="46038" anchor="ctr">
            <a:normAutofit/>
          </a:bodyPr>
          <a:lstStyle/>
          <a:p>
            <a:r>
              <a:rPr lang="en-US" sz="3200" dirty="0" smtClean="0"/>
              <a:t>Attributes</a:t>
            </a:r>
            <a:endParaRPr lang="en-US" sz="3600" dirty="0" smtClean="0"/>
          </a:p>
        </p:txBody>
      </p:sp>
      <p:sp>
        <p:nvSpPr>
          <p:cNvPr id="9220" name="Rectangle 3"/>
          <p:cNvSpPr>
            <a:spLocks noGrp="1" noChangeArrowheads="1"/>
          </p:cNvSpPr>
          <p:nvPr>
            <p:ph type="body" idx="1"/>
          </p:nvPr>
        </p:nvSpPr>
        <p:spPr>
          <a:xfrm>
            <a:off x="323528" y="1052736"/>
            <a:ext cx="8515672" cy="4648200"/>
          </a:xfrm>
          <a:noFill/>
        </p:spPr>
        <p:txBody>
          <a:bodyPr lIns="92075" tIns="46038" rIns="92075" bIns="46038">
            <a:noAutofit/>
          </a:bodyPr>
          <a:lstStyle/>
          <a:p>
            <a:pPr>
              <a:buNone/>
            </a:pPr>
            <a:r>
              <a:rPr lang="en-US" sz="1800" b="1" dirty="0" smtClean="0"/>
              <a:t>Elapsed</a:t>
            </a:r>
            <a:r>
              <a:rPr lang="el-GR" sz="1800" b="1" dirty="0" smtClean="0"/>
              <a:t>_</a:t>
            </a:r>
            <a:r>
              <a:rPr lang="en-US" sz="1800" b="1" dirty="0" smtClean="0"/>
              <a:t>Time</a:t>
            </a:r>
            <a:r>
              <a:rPr lang="el-GR" sz="1800" dirty="0" smtClean="0"/>
              <a:t>:  Χρόνος συμπλήρωσης πχ 4.5 δηλαδή 4 λεπτά και 30 δευτερόλεπτα </a:t>
            </a:r>
          </a:p>
          <a:p>
            <a:pPr>
              <a:buNone/>
            </a:pPr>
            <a:r>
              <a:rPr lang="en-US" sz="1800" b="1" dirty="0" err="1" smtClean="0"/>
              <a:t>Time_in_Community</a:t>
            </a:r>
            <a:r>
              <a:rPr lang="en-US" sz="1800" dirty="0" smtClean="0"/>
              <a:t>:   </a:t>
            </a:r>
            <a:r>
              <a:rPr lang="el-GR" sz="1800" dirty="0" smtClean="0"/>
              <a:t>Πόσα χρόνια ζει το άτομο στο Δήμο</a:t>
            </a:r>
            <a:r>
              <a:rPr lang="en-US" sz="1800" dirty="0" smtClean="0"/>
              <a:t> (Short: 0-2 years, Medium: 3-9 years, Long: 10+ years) </a:t>
            </a:r>
            <a:endParaRPr lang="el-GR" sz="1800" dirty="0" smtClean="0"/>
          </a:p>
          <a:p>
            <a:pPr>
              <a:buNone/>
            </a:pPr>
            <a:r>
              <a:rPr lang="en-US" sz="1800" b="1" dirty="0" smtClean="0"/>
              <a:t>Gender</a:t>
            </a:r>
            <a:r>
              <a:rPr lang="en-US" sz="1800" dirty="0" smtClean="0"/>
              <a:t>:  </a:t>
            </a:r>
            <a:endParaRPr lang="el-GR" sz="1800" dirty="0" smtClean="0"/>
          </a:p>
          <a:p>
            <a:pPr>
              <a:buNone/>
            </a:pPr>
            <a:r>
              <a:rPr lang="en-US" sz="1800" b="1" dirty="0" smtClean="0"/>
              <a:t>Working</a:t>
            </a:r>
            <a:r>
              <a:rPr lang="en-US" sz="1800" dirty="0" smtClean="0"/>
              <a:t>: yes/no </a:t>
            </a:r>
            <a:endParaRPr lang="el-GR" sz="1800" dirty="0" smtClean="0"/>
          </a:p>
          <a:p>
            <a:pPr>
              <a:buNone/>
            </a:pPr>
            <a:r>
              <a:rPr lang="en-US" sz="1800" b="1" dirty="0" smtClean="0"/>
              <a:t>Age</a:t>
            </a:r>
            <a:r>
              <a:rPr lang="en-US" sz="1800" dirty="0" smtClean="0"/>
              <a:t>: </a:t>
            </a:r>
            <a:endParaRPr lang="el-GR" sz="1800" dirty="0" smtClean="0"/>
          </a:p>
          <a:p>
            <a:pPr>
              <a:buNone/>
            </a:pPr>
            <a:r>
              <a:rPr lang="en-US" sz="1800" b="1" dirty="0" smtClean="0"/>
              <a:t>Family</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το άτομο συμμετέχει σε σύλλογους όπως σύλλογος κηδεμόνων, σύλλογος παιδικής αναψυχής, σύλλογος διοργάνωσης παιδικών πρωταθλημάτων. </a:t>
            </a:r>
          </a:p>
          <a:p>
            <a:pPr>
              <a:buNone/>
            </a:pPr>
            <a:r>
              <a:rPr lang="en-US" sz="1800" b="1" dirty="0" smtClean="0"/>
              <a:t>Hobbies</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σύλλογους όπως σύλλογος ραδιοερασιτεχνών, σύλλογος ποδηλατών </a:t>
            </a:r>
          </a:p>
          <a:p>
            <a:pPr>
              <a:buNone/>
            </a:pPr>
            <a:r>
              <a:rPr lang="en-US" sz="1800" b="1" dirty="0" smtClean="0"/>
              <a:t>Social</a:t>
            </a:r>
            <a:r>
              <a:rPr lang="el-GR" sz="1800" b="1" dirty="0" smtClean="0"/>
              <a:t>_</a:t>
            </a:r>
            <a:r>
              <a:rPr lang="en-US" sz="1800" b="1" dirty="0" smtClean="0"/>
              <a:t>Club</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σύλλογους με κάποια κοινωνική δραστηριότητα όπως φιλανθρωπικός σύλλογος κυριών</a:t>
            </a:r>
          </a:p>
          <a:p>
            <a:pPr>
              <a:buNone/>
            </a:pPr>
            <a:r>
              <a:rPr lang="en-US" sz="1800" b="1" dirty="0" smtClean="0"/>
              <a:t>Political</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πολιτικό κόμμα </a:t>
            </a:r>
          </a:p>
          <a:p>
            <a:pPr>
              <a:buNone/>
            </a:pPr>
            <a:r>
              <a:rPr lang="en-US" sz="1800" b="1" dirty="0" smtClean="0"/>
              <a:t>Professional</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επαγγελματικούς σύλλογους </a:t>
            </a:r>
          </a:p>
          <a:p>
            <a:pPr>
              <a:buNone/>
            </a:pPr>
            <a:r>
              <a:rPr lang="en-US" sz="1800" b="1" dirty="0" smtClean="0"/>
              <a:t>Religious</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κάποια εκκλησία πχ βουδιστές </a:t>
            </a:r>
          </a:p>
          <a:p>
            <a:pPr>
              <a:buNone/>
            </a:pPr>
            <a:r>
              <a:rPr lang="en-US" sz="1800" b="1" dirty="0" smtClean="0"/>
              <a:t>Support</a:t>
            </a:r>
            <a:r>
              <a:rPr lang="el-GR" sz="1800" b="1" dirty="0" smtClean="0"/>
              <a:t>_</a:t>
            </a:r>
            <a:r>
              <a:rPr lang="en-US" sz="1800" b="1" dirty="0" smtClean="0"/>
              <a:t>Group</a:t>
            </a:r>
            <a:r>
              <a:rPr lang="el-GR" sz="1800" b="1" dirty="0" smtClean="0"/>
              <a:t>: </a:t>
            </a:r>
            <a:r>
              <a:rPr lang="en-US" sz="1800" dirty="0" smtClean="0"/>
              <a:t>yes</a:t>
            </a:r>
            <a:r>
              <a:rPr lang="el-GR" sz="1800" dirty="0" smtClean="0"/>
              <a:t>/</a:t>
            </a:r>
            <a:r>
              <a:rPr lang="en-US" sz="1800" dirty="0" smtClean="0"/>
              <a:t>no</a:t>
            </a:r>
            <a:r>
              <a:rPr lang="el-GR" sz="1800" dirty="0" smtClean="0"/>
              <a:t>,</a:t>
            </a:r>
            <a:r>
              <a:rPr lang="en-US" sz="1800" dirty="0" smtClean="0"/>
              <a:t> </a:t>
            </a:r>
            <a:r>
              <a:rPr lang="el-GR" sz="1800" dirty="0" smtClean="0"/>
              <a:t>σημειώνει αν συμμετέχει σε σύλλογους στήριξης </a:t>
            </a:r>
            <a:r>
              <a:rPr lang="el-GR" sz="1800" smtClean="0"/>
              <a:t>όπως σύλλογος στήριξης </a:t>
            </a:r>
            <a:r>
              <a:rPr lang="el-GR" sz="1800" dirty="0" smtClean="0"/>
              <a:t>ανώνυμων αλκοολικών </a:t>
            </a:r>
            <a:endParaRPr lang="en-US" sz="1800" dirty="0" smtClean="0"/>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graphicFrame>
        <p:nvGraphicFramePr>
          <p:cNvPr id="6" name="Table 5"/>
          <p:cNvGraphicFramePr>
            <a:graphicFrameLocks noGrp="1"/>
          </p:cNvGraphicFramePr>
          <p:nvPr/>
        </p:nvGraphicFramePr>
        <p:xfrm>
          <a:off x="179508" y="1556794"/>
          <a:ext cx="11449280" cy="3759367"/>
        </p:xfrm>
        <a:graphic>
          <a:graphicData uri="http://schemas.openxmlformats.org/drawingml/2006/table">
            <a:tbl>
              <a:tblPr/>
              <a:tblGrid>
                <a:gridCol w="2642140"/>
                <a:gridCol w="880714"/>
                <a:gridCol w="880714"/>
                <a:gridCol w="880714"/>
                <a:gridCol w="880714"/>
                <a:gridCol w="880714"/>
                <a:gridCol w="880714"/>
                <a:gridCol w="880714"/>
                <a:gridCol w="880714"/>
                <a:gridCol w="880714"/>
                <a:gridCol w="880714"/>
              </a:tblGrid>
              <a:tr h="408045">
                <a:tc gridSpan="11">
                  <a:txBody>
                    <a:bodyPr/>
                    <a:lstStyle/>
                    <a:p>
                      <a:pPr algn="l" fontAlgn="b"/>
                      <a:r>
                        <a:rPr lang="en-US" sz="1600" b="1" i="0" u="none" strike="noStrike" dirty="0">
                          <a:solidFill>
                            <a:srgbClr val="000000"/>
                          </a:solidFill>
                          <a:latin typeface="Calibri"/>
                        </a:rPr>
                        <a:t>Elapsed_Time,Time_in_Community,Gender,Working,Age,Family,Hobbies,Social_Club,Political</a:t>
                      </a:r>
                      <a:r>
                        <a:rPr lang="en-US" sz="1600" b="1" i="0" u="none" strike="noStrike" dirty="0" smtClean="0">
                          <a:solidFill>
                            <a:srgbClr val="000000"/>
                          </a:solidFill>
                          <a:latin typeface="Calibri"/>
                        </a:rPr>
                        <a:t>,</a:t>
                      </a:r>
                      <a:endParaRPr lang="el-GR" sz="1600" b="1" i="0" u="none" strike="noStrike" dirty="0" smtClean="0">
                        <a:solidFill>
                          <a:srgbClr val="000000"/>
                        </a:solidFill>
                        <a:latin typeface="Calibri"/>
                      </a:endParaRPr>
                    </a:p>
                    <a:p>
                      <a:pPr algn="l" fontAlgn="b"/>
                      <a:r>
                        <a:rPr lang="en-US" sz="1600" b="1" i="0" u="none" strike="noStrike" dirty="0" err="1" smtClean="0">
                          <a:solidFill>
                            <a:srgbClr val="000000"/>
                          </a:solidFill>
                          <a:latin typeface="Calibri"/>
                        </a:rPr>
                        <a:t>Professional,Religious,Support_Group</a:t>
                      </a:r>
                      <a:endParaRPr lang="en-US" sz="1600" b="1" i="0" u="none" strike="noStrike" dirty="0">
                        <a:solidFill>
                          <a:srgbClr val="000000"/>
                        </a:solidFill>
                        <a:latin typeface="Calibri"/>
                      </a:endParaRPr>
                    </a:p>
                  </a:txBody>
                  <a:tcPr marL="7327" marR="7327" marT="7327"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08045">
                <a:tc gridSpan="2">
                  <a:txBody>
                    <a:bodyPr/>
                    <a:lstStyle/>
                    <a:p>
                      <a:pPr algn="l" fontAlgn="b"/>
                      <a:r>
                        <a:rPr lang="en-US" sz="1600" b="1" i="0" u="none" strike="noStrike" dirty="0">
                          <a:solidFill>
                            <a:srgbClr val="000000"/>
                          </a:solidFill>
                          <a:latin typeface="Calibri"/>
                        </a:rPr>
                        <a:t>8.71,Short,M,No,53,1,0,0,0,0,0,0</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5.24,Medium,F,No,31,0,0,0,0,0,1,1</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4.22,Medium,M,No,42,1,1,0,0,1,0,0</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a:txBody>
                    <a:bodyPr/>
                    <a:lstStyle/>
                    <a:p>
                      <a:pPr algn="l" fontAlgn="b"/>
                      <a:r>
                        <a:rPr lang="en-US" sz="1600" b="1" i="0" u="none" strike="noStrike" dirty="0">
                          <a:solidFill>
                            <a:srgbClr val="000000"/>
                          </a:solidFill>
                          <a:latin typeface="Calibri"/>
                        </a:rPr>
                        <a:t>4.81,Long,F,No,30,0,0,0,0,0,0,0</a:t>
                      </a:r>
                    </a:p>
                  </a:txBody>
                  <a:tcPr marL="7327" marR="7327" marT="7327" marB="0" anchor="b">
                    <a:lnL>
                      <a:noFill/>
                    </a:lnL>
                    <a:lnR>
                      <a:noFill/>
                    </a:lnR>
                    <a:lnT>
                      <a:noFill/>
                    </a:lnT>
                    <a:lnB>
                      <a:noFill/>
                    </a:lnB>
                  </a:tcPr>
                </a:tc>
                <a:tc>
                  <a:txBody>
                    <a:bodyPr/>
                    <a:lstStyle/>
                    <a:p>
                      <a:pPr algn="l" fontAlgn="b"/>
                      <a:endParaRPr lang="el-GR" sz="12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3.95,Long,M,Yes,29,0,0,0,1,1,0,1</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a:txBody>
                    <a:bodyPr/>
                    <a:lstStyle/>
                    <a:p>
                      <a:pPr algn="l" fontAlgn="b"/>
                      <a:r>
                        <a:rPr lang="en-US" sz="1600" b="1" i="0" u="none" strike="noStrike" dirty="0">
                          <a:solidFill>
                            <a:srgbClr val="000000"/>
                          </a:solidFill>
                          <a:latin typeface="Calibri"/>
                        </a:rPr>
                        <a:t>9.35,Long,F,No,40,0,0,0,0,1,0,0</a:t>
                      </a:r>
                    </a:p>
                  </a:txBody>
                  <a:tcPr marL="7327" marR="7327" marT="7327" marB="0" anchor="b">
                    <a:lnL>
                      <a:noFill/>
                    </a:lnL>
                    <a:lnR>
                      <a:noFill/>
                    </a:lnR>
                    <a:lnT>
                      <a:noFill/>
                    </a:lnT>
                    <a:lnB>
                      <a:noFill/>
                    </a:lnB>
                  </a:tcPr>
                </a:tc>
                <a:tc>
                  <a:txBody>
                    <a:bodyPr/>
                    <a:lstStyle/>
                    <a:p>
                      <a:pPr algn="l" fontAlgn="b"/>
                      <a:endParaRPr lang="el-GR" sz="12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2.91,Medium,F,Yes,33,0,0,0,0,0,0,1</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r>
              <a:tr h="408045">
                <a:tc gridSpan="2">
                  <a:txBody>
                    <a:bodyPr/>
                    <a:lstStyle/>
                    <a:p>
                      <a:pPr algn="l" fontAlgn="b"/>
                      <a:r>
                        <a:rPr lang="en-US" sz="1600" b="1" i="0" u="none" strike="noStrike" dirty="0">
                          <a:solidFill>
                            <a:srgbClr val="000000"/>
                          </a:solidFill>
                          <a:latin typeface="Calibri"/>
                        </a:rPr>
                        <a:t>4.54,Medium,M,Yes,27,1,1,1,0,0,1,0</a:t>
                      </a:r>
                    </a:p>
                  </a:txBody>
                  <a:tcPr marL="7327" marR="7327" marT="7327" marB="0" anchor="b">
                    <a:lnL>
                      <a:noFill/>
                    </a:lnL>
                    <a:lnR>
                      <a:noFill/>
                    </a:lnR>
                    <a:lnT>
                      <a:noFill/>
                    </a:lnT>
                    <a:lnB>
                      <a:noFill/>
                    </a:lnB>
                  </a:tcPr>
                </a:tc>
                <a:tc hMerge="1">
                  <a:txBody>
                    <a:bodyPr/>
                    <a:lstStyle/>
                    <a:p>
                      <a:endParaRPr lang="el-GR"/>
                    </a:p>
                  </a:txBody>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a:solidFill>
                          <a:srgbClr val="000000"/>
                        </a:solidFill>
                        <a:latin typeface="Calibri"/>
                      </a:endParaRPr>
                    </a:p>
                  </a:txBody>
                  <a:tcPr marL="7327" marR="7327" marT="7327" marB="0" anchor="b">
                    <a:lnL>
                      <a:noFill/>
                    </a:lnL>
                    <a:lnR>
                      <a:noFill/>
                    </a:lnR>
                    <a:lnT>
                      <a:noFill/>
                    </a:lnT>
                    <a:lnB>
                      <a:noFill/>
                    </a:lnB>
                  </a:tcPr>
                </a:tc>
                <a:tc>
                  <a:txBody>
                    <a:bodyPr/>
                    <a:lstStyle/>
                    <a:p>
                      <a:pPr algn="l" fontAlgn="b"/>
                      <a:endParaRPr lang="el-GR" sz="800" b="0" i="0" u="none" strike="noStrike" dirty="0">
                        <a:solidFill>
                          <a:srgbClr val="000000"/>
                        </a:solidFill>
                        <a:latin typeface="Calibri"/>
                      </a:endParaRPr>
                    </a:p>
                  </a:txBody>
                  <a:tcPr marL="7327" marR="7327" marT="7327"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043d1ede92ad7627ed793cbbceb2955110c37f"/>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746</TotalTime>
  <Words>998</Words>
  <Application>Microsoft Office PowerPoint</Application>
  <PresentationFormat>On-screen Show (4:3)</PresentationFormat>
  <Paragraphs>154</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exo-opistho_simeiomata</vt:lpstr>
      <vt:lpstr>Εξόρυξη δεδομένων και διαχείριση δεδομένων μεγάλης κλίμακας</vt:lpstr>
      <vt:lpstr>Περιγραφή</vt:lpstr>
      <vt:lpstr>Ενδεικτική Βιβλιογραφία</vt:lpstr>
      <vt:lpstr>CRISP-DM Conceptual Model</vt:lpstr>
      <vt:lpstr>παράδειγμα: association rules data mining model  (χρήση RapidMiner)</vt:lpstr>
      <vt:lpstr>Survey &amp; RapidMiner</vt:lpstr>
      <vt:lpstr>Attributes</vt:lpstr>
      <vt:lpstr>https://sites.google.com/site/dataminingforthemasses/</vt:lpstr>
      <vt:lpstr>Ορολογία εργαλείου Rapid Miner</vt:lpstr>
      <vt:lpstr> A new data mining project in RapidMiner </vt:lpstr>
      <vt:lpstr>Import Data Set</vt:lpstr>
      <vt:lpstr>Import Data Set – Steps 5</vt:lpstr>
      <vt:lpstr>How columns are separated</vt:lpstr>
      <vt:lpstr>Names of the attributes</vt:lpstr>
      <vt:lpstr>Data types, role</vt:lpstr>
      <vt:lpstr>Where to store</vt:lpstr>
      <vt:lpstr>Data View</vt:lpstr>
      <vt:lpstr>Meta Data View</vt:lpstr>
      <vt:lpstr>Toggle between Design Perspective and Results Perspective </vt:lpstr>
      <vt:lpstr>Design Perspective</vt:lpstr>
      <vt:lpstr>Drag and Drop</vt:lpstr>
      <vt:lpstr>Data preparation: Select Attribute</vt:lpstr>
      <vt:lpstr>Add select attribute operator to your data mining stream</vt:lpstr>
      <vt:lpstr>Parameters pane and Select Attributes</vt:lpstr>
      <vt:lpstr>PowerPoint Presentation</vt:lpstr>
      <vt:lpstr>Selected attributes for inclusion</vt:lpstr>
      <vt:lpstr>Data preparation: Numerical to Binominal</vt:lpstr>
      <vt:lpstr> Drag the Numerical to Binominal operator into your stream.  </vt:lpstr>
      <vt:lpstr>Play </vt:lpstr>
      <vt:lpstr>Meta Data View: data type transformation </vt:lpstr>
      <vt:lpstr>(Design Perspective) Frequency Pattern Analysis: FP-Growth</vt:lpstr>
      <vt:lpstr>FP-Growth</vt:lpstr>
      <vt:lpstr>   FP-Growth - your DM stream Both your exa port and your fre port are connected to res ports  </vt:lpstr>
      <vt:lpstr>Parameters pane </vt:lpstr>
      <vt:lpstr>Play </vt:lpstr>
      <vt:lpstr> Religious organizations might have some natural connections with Family and Hobby organizations  </vt:lpstr>
      <vt:lpstr> Create Association Rules operator  </vt:lpstr>
      <vt:lpstr>PowerPoint Presentation</vt:lpstr>
      <vt:lpstr>Play </vt:lpstr>
      <vt:lpstr>Parameters</vt:lpstr>
      <vt:lpstr>Changing the confidence percent threshold</vt:lpstr>
      <vt:lpstr>Four rules found with the 50% confidence threshold</vt:lpstr>
      <vt:lpstr> Do existing linkages between types of community groups exist? Yes, they do.  We have found that the community’s churches, family, and hobby organizations have some common members. It may be a bit surprising that the political and professional groups do not appear to be interconnected, but these groups may also be more specialized (e.g. a local chapter of the bar association) and thus may not have tremendous cross-organizational appeal or need.</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125</cp:revision>
  <dcterms:created xsi:type="dcterms:W3CDTF">2014-10-20T11:54:42Z</dcterms:created>
  <dcterms:modified xsi:type="dcterms:W3CDTF">2015-10-12T12:48:55Z</dcterms:modified>
</cp:coreProperties>
</file>