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8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4" r:id="rId33"/>
    <p:sldId id="295" r:id="rId34"/>
    <p:sldId id="291" r:id="rId35"/>
    <p:sldId id="293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83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s_land_survey_officer.jp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Topographic-Relief-perspective-sample.jp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8634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7145808" cy="2448272"/>
          </a:xfrm>
        </p:spPr>
        <p:txBody>
          <a:bodyPr>
            <a:normAutofit fontScale="70000" lnSpcReduction="20000"/>
          </a:bodyPr>
          <a:lstStyle/>
          <a:p>
            <a:r>
              <a:rPr lang="el-GR" sz="3300" b="1" dirty="0" smtClean="0"/>
              <a:t>Ενότητα 9</a:t>
            </a:r>
            <a:r>
              <a:rPr lang="en-US" sz="3300" b="1" dirty="0" smtClean="0"/>
              <a:t>: </a:t>
            </a:r>
            <a:r>
              <a:rPr lang="el-GR" sz="3300" dirty="0"/>
              <a:t>Μέθοδοι επίλυσης γεωδαιτικών μετρήσεων – Αναγωγές </a:t>
            </a:r>
            <a:r>
              <a:rPr lang="el-GR" sz="3300" dirty="0" smtClean="0"/>
              <a:t>παρατηρήσεων</a:t>
            </a:r>
          </a:p>
          <a:p>
            <a:endParaRPr lang="el-GR" sz="2800" b="1" dirty="0" smtClean="0"/>
          </a:p>
          <a:p>
            <a:r>
              <a:rPr lang="el-GR" sz="2600" dirty="0"/>
              <a:t>Βασίλης Δ. </a:t>
            </a:r>
            <a:r>
              <a:rPr lang="el-GR" sz="2600" dirty="0" err="1"/>
              <a:t>Ανδριτσάνος</a:t>
            </a:r>
            <a:endParaRPr lang="el-GR" sz="2600" dirty="0"/>
          </a:p>
          <a:p>
            <a:r>
              <a:rPr lang="el-GR" sz="2600" dirty="0"/>
              <a:t>Δρ. Αγρονόμος - Τοπογράφος Μηχανικός ΑΠΘ</a:t>
            </a:r>
          </a:p>
          <a:p>
            <a:r>
              <a:rPr lang="el-GR" sz="2600" dirty="0"/>
              <a:t>Επίκουρος Καθηγητής ΤΕΙ </a:t>
            </a:r>
            <a:r>
              <a:rPr lang="el-GR" sz="2600" dirty="0" smtClean="0"/>
              <a:t>Αθήνας</a:t>
            </a:r>
            <a:endParaRPr lang="en-US" sz="2600" dirty="0" smtClean="0"/>
          </a:p>
          <a:p>
            <a:r>
              <a:rPr lang="el-GR" sz="2600" dirty="0"/>
              <a:t>Τμήμα Πολιτικών Μηχανικών ΤΕ </a:t>
            </a:r>
          </a:p>
          <a:p>
            <a:r>
              <a:rPr lang="el-GR" sz="2600" dirty="0"/>
              <a:t>Κατεύθυνση Μηχανικών Τοπογραφίας &amp; </a:t>
            </a:r>
            <a:r>
              <a:rPr lang="el-GR" sz="2600" dirty="0" err="1"/>
              <a:t>Γεωπληροφορικής</a:t>
            </a:r>
            <a:r>
              <a:rPr lang="el-GR" sz="2600" dirty="0"/>
              <a:t> </a:t>
            </a:r>
            <a:r>
              <a:rPr lang="el-GR" sz="2600" dirty="0" smtClean="0"/>
              <a:t>ΤΕ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41537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Αναγωγή </a:t>
            </a:r>
            <a:r>
              <a:rPr lang="el-GR" dirty="0" smtClean="0"/>
              <a:t>απόστασης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3)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4618856" cy="5040560"/>
              </a:xfrm>
            </p:spPr>
            <p:txBody>
              <a:bodyPr/>
              <a:lstStyle/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 smtClean="0"/>
              </a:p>
              <a:p>
                <a:pPr marL="457200" indent="-457200">
                  <a:spcBef>
                    <a:spcPts val="3600"/>
                  </a:spcBef>
                  <a:buFont typeface="+mj-lt"/>
                  <a:buAutoNum type="arabicPeriod"/>
                </a:pPr>
                <a:r>
                  <a:rPr lang="el-GR" sz="2400" b="1" dirty="0" smtClean="0"/>
                  <a:t>Αναγωγή </a:t>
                </a:r>
                <a:r>
                  <a:rPr lang="el-GR" sz="2400" b="1" dirty="0"/>
                  <a:t>λόγω </a:t>
                </a:r>
                <a:r>
                  <a:rPr lang="el-GR" sz="2400" b="1" dirty="0" smtClean="0"/>
                  <a:t>κλίσης,</a:t>
                </a:r>
                <a:endParaRPr lang="el-GR" sz="2400" b="1" dirty="0"/>
              </a:p>
              <a:p>
                <a:pPr marL="457200" indent="-457200">
                  <a:spcBef>
                    <a:spcPts val="3600"/>
                  </a:spcBef>
                  <a:buFont typeface="+mj-lt"/>
                  <a:buAutoNum type="arabicPeriod"/>
                </a:pPr>
                <a:r>
                  <a:rPr lang="el-GR" sz="2400" b="1" dirty="0" smtClean="0"/>
                  <a:t>Αναγωγή </a:t>
                </a:r>
                <a:r>
                  <a:rPr lang="el-GR" sz="2400" b="1" dirty="0"/>
                  <a:t>λόγω υψομέτρου</a:t>
                </a:r>
                <a:r>
                  <a:rPr lang="el-GR" sz="2400" dirty="0"/>
                  <a:t> ή </a:t>
                </a:r>
                <a:r>
                  <a:rPr lang="el-GR" sz="2400" b="1" dirty="0"/>
                  <a:t>στη </a:t>
                </a:r>
                <a:r>
                  <a:rPr lang="el-GR" sz="2400" b="1" dirty="0" smtClean="0"/>
                  <a:t>χορδή,</a:t>
                </a:r>
                <a:endParaRPr lang="el-GR" sz="2400" b="1" dirty="0"/>
              </a:p>
              <a:p>
                <a:pPr marL="457200" indent="-457200">
                  <a:spcBef>
                    <a:spcPts val="3600"/>
                  </a:spcBef>
                  <a:buFont typeface="+mj-lt"/>
                  <a:buAutoNum type="arabicPeriod"/>
                </a:pPr>
                <a:r>
                  <a:rPr lang="el-GR" sz="2400" b="1" dirty="0" smtClean="0"/>
                  <a:t>Αναγωγή </a:t>
                </a:r>
                <a:r>
                  <a:rPr lang="el-GR" sz="2400" b="1" dirty="0"/>
                  <a:t>στο τόξο </a:t>
                </a:r>
                <a:r>
                  <a:rPr lang="el-GR" sz="2400" dirty="0"/>
                  <a:t>της </a:t>
                </a:r>
                <a:r>
                  <a:rPr lang="el-GR" sz="2400" dirty="0" err="1"/>
                  <a:t>γεωδαισιακής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γραμμής.</a:t>
                </a:r>
                <a:endParaRPr lang="el-GR" sz="2400" dirty="0"/>
              </a:p>
              <a:p>
                <a:pPr marL="457200" indent="-457200">
                  <a:spcBef>
                    <a:spcPts val="3600"/>
                  </a:spcBef>
                  <a:buFont typeface="+mj-lt"/>
                  <a:buAutoNum type="arabicPeriod"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4618856" cy="5040560"/>
              </a:xfrm>
              <a:blipFill rotWithShape="1">
                <a:blip r:embed="rId2"/>
                <a:stretch>
                  <a:fillRect l="-19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/>
          <p:cNvGrpSpPr/>
          <p:nvPr/>
        </p:nvGrpSpPr>
        <p:grpSpPr>
          <a:xfrm>
            <a:off x="4930145" y="1223219"/>
            <a:ext cx="3816424" cy="4629179"/>
            <a:chOff x="4788024" y="1124744"/>
            <a:chExt cx="3816424" cy="462917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148064" y="1124744"/>
              <a:ext cx="720080" cy="4320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868144" y="1277144"/>
              <a:ext cx="2304256" cy="4168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230368" y="1353312"/>
              <a:ext cx="2657856" cy="487680"/>
            </a:xfrm>
            <a:custGeom>
              <a:avLst/>
              <a:gdLst>
                <a:gd name="connsiteX0" fmla="*/ 0 w 2657856"/>
                <a:gd name="connsiteY0" fmla="*/ 219456 h 487680"/>
                <a:gd name="connsiteX1" fmla="*/ 231648 w 2657856"/>
                <a:gd name="connsiteY1" fmla="*/ 121920 h 487680"/>
                <a:gd name="connsiteX2" fmla="*/ 694944 w 2657856"/>
                <a:gd name="connsiteY2" fmla="*/ 36576 h 487680"/>
                <a:gd name="connsiteX3" fmla="*/ 1024128 w 2657856"/>
                <a:gd name="connsiteY3" fmla="*/ 0 h 487680"/>
                <a:gd name="connsiteX4" fmla="*/ 1389888 w 2657856"/>
                <a:gd name="connsiteY4" fmla="*/ 36576 h 487680"/>
                <a:gd name="connsiteX5" fmla="*/ 1767840 w 2657856"/>
                <a:gd name="connsiteY5" fmla="*/ 73152 h 487680"/>
                <a:gd name="connsiteX6" fmla="*/ 2157984 w 2657856"/>
                <a:gd name="connsiteY6" fmla="*/ 195072 h 487680"/>
                <a:gd name="connsiteX7" fmla="*/ 2657856 w 2657856"/>
                <a:gd name="connsiteY7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7856" h="487680">
                  <a:moveTo>
                    <a:pt x="0" y="219456"/>
                  </a:moveTo>
                  <a:cubicBezTo>
                    <a:pt x="57912" y="185928"/>
                    <a:pt x="115824" y="152400"/>
                    <a:pt x="231648" y="121920"/>
                  </a:cubicBezTo>
                  <a:cubicBezTo>
                    <a:pt x="347472" y="91440"/>
                    <a:pt x="562864" y="56896"/>
                    <a:pt x="694944" y="36576"/>
                  </a:cubicBezTo>
                  <a:cubicBezTo>
                    <a:pt x="827024" y="16256"/>
                    <a:pt x="908304" y="0"/>
                    <a:pt x="1024128" y="0"/>
                  </a:cubicBezTo>
                  <a:cubicBezTo>
                    <a:pt x="1139952" y="0"/>
                    <a:pt x="1389888" y="36576"/>
                    <a:pt x="1389888" y="36576"/>
                  </a:cubicBezTo>
                  <a:cubicBezTo>
                    <a:pt x="1513840" y="48768"/>
                    <a:pt x="1639824" y="46736"/>
                    <a:pt x="1767840" y="73152"/>
                  </a:cubicBezTo>
                  <a:cubicBezTo>
                    <a:pt x="1895856" y="99568"/>
                    <a:pt x="2009648" y="125984"/>
                    <a:pt x="2157984" y="195072"/>
                  </a:cubicBezTo>
                  <a:cubicBezTo>
                    <a:pt x="2306320" y="264160"/>
                    <a:pt x="2482088" y="375920"/>
                    <a:pt x="2657856" y="48768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7904" y="1999488"/>
              <a:ext cx="2218944" cy="377952"/>
            </a:xfrm>
            <a:custGeom>
              <a:avLst/>
              <a:gdLst>
                <a:gd name="connsiteX0" fmla="*/ 0 w 2218944"/>
                <a:gd name="connsiteY0" fmla="*/ 109728 h 377952"/>
                <a:gd name="connsiteX1" fmla="*/ 109728 w 2218944"/>
                <a:gd name="connsiteY1" fmla="*/ 48768 h 377952"/>
                <a:gd name="connsiteX2" fmla="*/ 536448 w 2218944"/>
                <a:gd name="connsiteY2" fmla="*/ 0 h 377952"/>
                <a:gd name="connsiteX3" fmla="*/ 804672 w 2218944"/>
                <a:gd name="connsiteY3" fmla="*/ 12192 h 377952"/>
                <a:gd name="connsiteX4" fmla="*/ 1121664 w 2218944"/>
                <a:gd name="connsiteY4" fmla="*/ 36576 h 377952"/>
                <a:gd name="connsiteX5" fmla="*/ 1463040 w 2218944"/>
                <a:gd name="connsiteY5" fmla="*/ 97536 h 377952"/>
                <a:gd name="connsiteX6" fmla="*/ 1816608 w 2218944"/>
                <a:gd name="connsiteY6" fmla="*/ 207264 h 377952"/>
                <a:gd name="connsiteX7" fmla="*/ 2048256 w 2218944"/>
                <a:gd name="connsiteY7" fmla="*/ 280416 h 377952"/>
                <a:gd name="connsiteX8" fmla="*/ 2218944 w 2218944"/>
                <a:gd name="connsiteY8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944" h="377952">
                  <a:moveTo>
                    <a:pt x="0" y="109728"/>
                  </a:moveTo>
                  <a:cubicBezTo>
                    <a:pt x="10160" y="88392"/>
                    <a:pt x="20320" y="67056"/>
                    <a:pt x="109728" y="48768"/>
                  </a:cubicBezTo>
                  <a:cubicBezTo>
                    <a:pt x="199136" y="30480"/>
                    <a:pt x="420624" y="6096"/>
                    <a:pt x="536448" y="0"/>
                  </a:cubicBezTo>
                  <a:lnTo>
                    <a:pt x="804672" y="12192"/>
                  </a:lnTo>
                  <a:cubicBezTo>
                    <a:pt x="902208" y="18288"/>
                    <a:pt x="1011936" y="22352"/>
                    <a:pt x="1121664" y="36576"/>
                  </a:cubicBezTo>
                  <a:cubicBezTo>
                    <a:pt x="1231392" y="50800"/>
                    <a:pt x="1347216" y="69088"/>
                    <a:pt x="1463040" y="97536"/>
                  </a:cubicBezTo>
                  <a:cubicBezTo>
                    <a:pt x="1578864" y="125984"/>
                    <a:pt x="1816608" y="207264"/>
                    <a:pt x="1816608" y="207264"/>
                  </a:cubicBezTo>
                  <a:cubicBezTo>
                    <a:pt x="1914144" y="237744"/>
                    <a:pt x="1981200" y="251968"/>
                    <a:pt x="2048256" y="280416"/>
                  </a:cubicBezTo>
                  <a:cubicBezTo>
                    <a:pt x="2115312" y="308864"/>
                    <a:pt x="2167128" y="343408"/>
                    <a:pt x="2218944" y="37795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01056" y="2595963"/>
              <a:ext cx="1853184" cy="317925"/>
            </a:xfrm>
            <a:custGeom>
              <a:avLst/>
              <a:gdLst>
                <a:gd name="connsiteX0" fmla="*/ 0 w 1853184"/>
                <a:gd name="connsiteY0" fmla="*/ 37509 h 317925"/>
                <a:gd name="connsiteX1" fmla="*/ 280416 w 1853184"/>
                <a:gd name="connsiteY1" fmla="*/ 13125 h 317925"/>
                <a:gd name="connsiteX2" fmla="*/ 780288 w 1853184"/>
                <a:gd name="connsiteY2" fmla="*/ 933 h 317925"/>
                <a:gd name="connsiteX3" fmla="*/ 1133856 w 1853184"/>
                <a:gd name="connsiteY3" fmla="*/ 37509 h 317925"/>
                <a:gd name="connsiteX4" fmla="*/ 1426464 w 1853184"/>
                <a:gd name="connsiteY4" fmla="*/ 98469 h 317925"/>
                <a:gd name="connsiteX5" fmla="*/ 1853184 w 1853184"/>
                <a:gd name="connsiteY5" fmla="*/ 317925 h 3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184" h="317925">
                  <a:moveTo>
                    <a:pt x="0" y="37509"/>
                  </a:moveTo>
                  <a:cubicBezTo>
                    <a:pt x="75184" y="28365"/>
                    <a:pt x="150368" y="19221"/>
                    <a:pt x="280416" y="13125"/>
                  </a:cubicBezTo>
                  <a:cubicBezTo>
                    <a:pt x="410464" y="7029"/>
                    <a:pt x="638048" y="-3131"/>
                    <a:pt x="780288" y="933"/>
                  </a:cubicBezTo>
                  <a:cubicBezTo>
                    <a:pt x="922528" y="4997"/>
                    <a:pt x="1026160" y="21253"/>
                    <a:pt x="1133856" y="37509"/>
                  </a:cubicBezTo>
                  <a:cubicBezTo>
                    <a:pt x="1241552" y="53765"/>
                    <a:pt x="1306576" y="51733"/>
                    <a:pt x="1426464" y="98469"/>
                  </a:cubicBezTo>
                  <a:cubicBezTo>
                    <a:pt x="1546352" y="145205"/>
                    <a:pt x="1853184" y="317925"/>
                    <a:pt x="1853184" y="317925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47360" y="3446235"/>
              <a:ext cx="1267968" cy="296709"/>
            </a:xfrm>
            <a:custGeom>
              <a:avLst/>
              <a:gdLst>
                <a:gd name="connsiteX0" fmla="*/ 0 w 1267968"/>
                <a:gd name="connsiteY0" fmla="*/ 113829 h 296709"/>
                <a:gd name="connsiteX1" fmla="*/ 97536 w 1267968"/>
                <a:gd name="connsiteY1" fmla="*/ 40677 h 296709"/>
                <a:gd name="connsiteX2" fmla="*/ 341376 w 1267968"/>
                <a:gd name="connsiteY2" fmla="*/ 16293 h 296709"/>
                <a:gd name="connsiteX3" fmla="*/ 658368 w 1267968"/>
                <a:gd name="connsiteY3" fmla="*/ 4101 h 296709"/>
                <a:gd name="connsiteX4" fmla="*/ 914400 w 1267968"/>
                <a:gd name="connsiteY4" fmla="*/ 89445 h 296709"/>
                <a:gd name="connsiteX5" fmla="*/ 1170432 w 1267968"/>
                <a:gd name="connsiteY5" fmla="*/ 199173 h 296709"/>
                <a:gd name="connsiteX6" fmla="*/ 1267968 w 1267968"/>
                <a:gd name="connsiteY6" fmla="*/ 296709 h 29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968" h="296709">
                  <a:moveTo>
                    <a:pt x="0" y="113829"/>
                  </a:moveTo>
                  <a:cubicBezTo>
                    <a:pt x="20320" y="85381"/>
                    <a:pt x="40640" y="56933"/>
                    <a:pt x="97536" y="40677"/>
                  </a:cubicBezTo>
                  <a:cubicBezTo>
                    <a:pt x="154432" y="24421"/>
                    <a:pt x="247904" y="22389"/>
                    <a:pt x="341376" y="16293"/>
                  </a:cubicBezTo>
                  <a:cubicBezTo>
                    <a:pt x="434848" y="10197"/>
                    <a:pt x="562864" y="-8091"/>
                    <a:pt x="658368" y="4101"/>
                  </a:cubicBezTo>
                  <a:cubicBezTo>
                    <a:pt x="753872" y="16293"/>
                    <a:pt x="829056" y="56933"/>
                    <a:pt x="914400" y="89445"/>
                  </a:cubicBezTo>
                  <a:cubicBezTo>
                    <a:pt x="999744" y="121957"/>
                    <a:pt x="1111504" y="164629"/>
                    <a:pt x="1170432" y="199173"/>
                  </a:cubicBezTo>
                  <a:cubicBezTo>
                    <a:pt x="1229360" y="233717"/>
                    <a:pt x="1248664" y="265213"/>
                    <a:pt x="1267968" y="296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7" name="Straight Connector 16"/>
            <p:cNvCxnSpPr>
              <a:stCxn id="15" idx="0"/>
            </p:cNvCxnSpPr>
            <p:nvPr/>
          </p:nvCxnSpPr>
          <p:spPr>
            <a:xfrm>
              <a:off x="5547360" y="3560064"/>
              <a:ext cx="1267968" cy="182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868144" y="3651504"/>
              <a:ext cx="313200" cy="179372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5766816" y="4784232"/>
              <a:ext cx="390144" cy="104760"/>
            </a:xfrm>
            <a:custGeom>
              <a:avLst/>
              <a:gdLst>
                <a:gd name="connsiteX0" fmla="*/ 0 w 390144"/>
                <a:gd name="connsiteY0" fmla="*/ 7224 h 104760"/>
                <a:gd name="connsiteX1" fmla="*/ 146304 w 390144"/>
                <a:gd name="connsiteY1" fmla="*/ 7224 h 104760"/>
                <a:gd name="connsiteX2" fmla="*/ 219456 w 390144"/>
                <a:gd name="connsiteY2" fmla="*/ 7224 h 104760"/>
                <a:gd name="connsiteX3" fmla="*/ 390144 w 390144"/>
                <a:gd name="connsiteY3" fmla="*/ 104760 h 10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144" h="104760">
                  <a:moveTo>
                    <a:pt x="0" y="7224"/>
                  </a:moveTo>
                  <a:lnTo>
                    <a:pt x="146304" y="7224"/>
                  </a:lnTo>
                  <a:cubicBezTo>
                    <a:pt x="182880" y="7224"/>
                    <a:pt x="178816" y="-9032"/>
                    <a:pt x="219456" y="7224"/>
                  </a:cubicBezTo>
                  <a:cubicBezTo>
                    <a:pt x="260096" y="23480"/>
                    <a:pt x="325120" y="64120"/>
                    <a:pt x="390144" y="1047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37632" y="1815705"/>
              <a:ext cx="2438400" cy="817767"/>
            </a:xfrm>
            <a:custGeom>
              <a:avLst/>
              <a:gdLst>
                <a:gd name="connsiteX0" fmla="*/ 0 w 2438400"/>
                <a:gd name="connsiteY0" fmla="*/ 817767 h 817767"/>
                <a:gd name="connsiteX1" fmla="*/ 231648 w 2438400"/>
                <a:gd name="connsiteY1" fmla="*/ 586119 h 817767"/>
                <a:gd name="connsiteX2" fmla="*/ 438912 w 2438400"/>
                <a:gd name="connsiteY2" fmla="*/ 427623 h 817767"/>
                <a:gd name="connsiteX3" fmla="*/ 633984 w 2438400"/>
                <a:gd name="connsiteY3" fmla="*/ 305703 h 817767"/>
                <a:gd name="connsiteX4" fmla="*/ 829056 w 2438400"/>
                <a:gd name="connsiteY4" fmla="*/ 208167 h 817767"/>
                <a:gd name="connsiteX5" fmla="*/ 999744 w 2438400"/>
                <a:gd name="connsiteY5" fmla="*/ 135015 h 817767"/>
                <a:gd name="connsiteX6" fmla="*/ 1255776 w 2438400"/>
                <a:gd name="connsiteY6" fmla="*/ 74055 h 817767"/>
                <a:gd name="connsiteX7" fmla="*/ 1548384 w 2438400"/>
                <a:gd name="connsiteY7" fmla="*/ 13095 h 817767"/>
                <a:gd name="connsiteX8" fmla="*/ 1865376 w 2438400"/>
                <a:gd name="connsiteY8" fmla="*/ 903 h 817767"/>
                <a:gd name="connsiteX9" fmla="*/ 2304288 w 2438400"/>
                <a:gd name="connsiteY9" fmla="*/ 903 h 817767"/>
                <a:gd name="connsiteX10" fmla="*/ 2414016 w 2438400"/>
                <a:gd name="connsiteY10" fmla="*/ 903 h 817767"/>
                <a:gd name="connsiteX11" fmla="*/ 2438400 w 2438400"/>
                <a:gd name="connsiteY11" fmla="*/ 903 h 81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817767">
                  <a:moveTo>
                    <a:pt x="0" y="817767"/>
                  </a:moveTo>
                  <a:cubicBezTo>
                    <a:pt x="79248" y="734455"/>
                    <a:pt x="158496" y="651143"/>
                    <a:pt x="231648" y="586119"/>
                  </a:cubicBezTo>
                  <a:cubicBezTo>
                    <a:pt x="304800" y="521095"/>
                    <a:pt x="371856" y="474359"/>
                    <a:pt x="438912" y="427623"/>
                  </a:cubicBezTo>
                  <a:cubicBezTo>
                    <a:pt x="505968" y="380887"/>
                    <a:pt x="568960" y="342279"/>
                    <a:pt x="633984" y="305703"/>
                  </a:cubicBezTo>
                  <a:cubicBezTo>
                    <a:pt x="699008" y="269127"/>
                    <a:pt x="768096" y="236615"/>
                    <a:pt x="829056" y="208167"/>
                  </a:cubicBezTo>
                  <a:cubicBezTo>
                    <a:pt x="890016" y="179719"/>
                    <a:pt x="928624" y="157367"/>
                    <a:pt x="999744" y="135015"/>
                  </a:cubicBezTo>
                  <a:cubicBezTo>
                    <a:pt x="1070864" y="112663"/>
                    <a:pt x="1164336" y="94375"/>
                    <a:pt x="1255776" y="74055"/>
                  </a:cubicBezTo>
                  <a:cubicBezTo>
                    <a:pt x="1347216" y="53735"/>
                    <a:pt x="1446784" y="25287"/>
                    <a:pt x="1548384" y="13095"/>
                  </a:cubicBezTo>
                  <a:cubicBezTo>
                    <a:pt x="1649984" y="903"/>
                    <a:pt x="1739392" y="2935"/>
                    <a:pt x="1865376" y="903"/>
                  </a:cubicBezTo>
                  <a:cubicBezTo>
                    <a:pt x="1991360" y="-1129"/>
                    <a:pt x="2304288" y="903"/>
                    <a:pt x="2304288" y="903"/>
                  </a:cubicBezTo>
                  <a:lnTo>
                    <a:pt x="2414016" y="903"/>
                  </a:lnTo>
                  <a:lnTo>
                    <a:pt x="2438400" y="9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8" name="Straight Connector 27"/>
            <p:cNvCxnSpPr>
              <a:stCxn id="13" idx="0"/>
            </p:cNvCxnSpPr>
            <p:nvPr/>
          </p:nvCxnSpPr>
          <p:spPr>
            <a:xfrm flipV="1">
              <a:off x="5401056" y="1840992"/>
              <a:ext cx="2487168" cy="792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788024" y="2633473"/>
              <a:ext cx="539880" cy="12145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007480" y="3530052"/>
              <a:ext cx="539880" cy="64537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5148064" y="2694200"/>
              <a:ext cx="41152" cy="2196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47700" y="3284984"/>
              <a:ext cx="59440" cy="2529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7546848" y="2492896"/>
              <a:ext cx="265512" cy="4209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7020272" y="3140968"/>
              <a:ext cx="36004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964760" y="2060848"/>
              <a:ext cx="351656" cy="5229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7679604" y="2783498"/>
              <a:ext cx="208956" cy="357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492516" y="3140974"/>
              <a:ext cx="187088" cy="305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7200292" y="3590121"/>
              <a:ext cx="208956" cy="357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7964760" y="2159051"/>
              <a:ext cx="504056" cy="9099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7370343" y="3284984"/>
              <a:ext cx="442017" cy="7547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964760" y="1840992"/>
              <a:ext cx="639688" cy="38359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24416" y="3742944"/>
              <a:ext cx="639688" cy="38359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>
              <a:off x="7632192" y="1840992"/>
              <a:ext cx="426720" cy="158496"/>
            </a:xfrm>
            <a:custGeom>
              <a:avLst/>
              <a:gdLst>
                <a:gd name="connsiteX0" fmla="*/ 0 w 426720"/>
                <a:gd name="connsiteY0" fmla="*/ 146304 h 158496"/>
                <a:gd name="connsiteX1" fmla="*/ 60960 w 426720"/>
                <a:gd name="connsiteY1" fmla="*/ 85344 h 158496"/>
                <a:gd name="connsiteX2" fmla="*/ 134112 w 426720"/>
                <a:gd name="connsiteY2" fmla="*/ 60960 h 158496"/>
                <a:gd name="connsiteX3" fmla="*/ 170688 w 426720"/>
                <a:gd name="connsiteY3" fmla="*/ 48768 h 158496"/>
                <a:gd name="connsiteX4" fmla="*/ 243840 w 426720"/>
                <a:gd name="connsiteY4" fmla="*/ 0 h 158496"/>
                <a:gd name="connsiteX5" fmla="*/ 292608 w 426720"/>
                <a:gd name="connsiteY5" fmla="*/ 48768 h 158496"/>
                <a:gd name="connsiteX6" fmla="*/ 365760 w 426720"/>
                <a:gd name="connsiteY6" fmla="*/ 97536 h 158496"/>
                <a:gd name="connsiteX7" fmla="*/ 402336 w 426720"/>
                <a:gd name="connsiteY7" fmla="*/ 85344 h 158496"/>
                <a:gd name="connsiteX8" fmla="*/ 426720 w 426720"/>
                <a:gd name="connsiteY8" fmla="*/ 158496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" h="158496">
                  <a:moveTo>
                    <a:pt x="0" y="146304"/>
                  </a:moveTo>
                  <a:cubicBezTo>
                    <a:pt x="20320" y="125984"/>
                    <a:pt x="36716" y="100772"/>
                    <a:pt x="60960" y="85344"/>
                  </a:cubicBezTo>
                  <a:cubicBezTo>
                    <a:pt x="82645" y="71545"/>
                    <a:pt x="109728" y="69088"/>
                    <a:pt x="134112" y="60960"/>
                  </a:cubicBezTo>
                  <a:cubicBezTo>
                    <a:pt x="146304" y="56896"/>
                    <a:pt x="159995" y="55897"/>
                    <a:pt x="170688" y="48768"/>
                  </a:cubicBezTo>
                  <a:lnTo>
                    <a:pt x="243840" y="0"/>
                  </a:lnTo>
                  <a:cubicBezTo>
                    <a:pt x="341376" y="32512"/>
                    <a:pt x="227584" y="-16256"/>
                    <a:pt x="292608" y="48768"/>
                  </a:cubicBezTo>
                  <a:cubicBezTo>
                    <a:pt x="313330" y="69490"/>
                    <a:pt x="365760" y="97536"/>
                    <a:pt x="365760" y="97536"/>
                  </a:cubicBezTo>
                  <a:cubicBezTo>
                    <a:pt x="377952" y="93472"/>
                    <a:pt x="393249" y="76257"/>
                    <a:pt x="402336" y="85344"/>
                  </a:cubicBezTo>
                  <a:cubicBezTo>
                    <a:pt x="420511" y="103519"/>
                    <a:pt x="426720" y="158496"/>
                    <a:pt x="426720" y="15849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242560" y="2657856"/>
              <a:ext cx="414575" cy="134112"/>
            </a:xfrm>
            <a:custGeom>
              <a:avLst/>
              <a:gdLst>
                <a:gd name="connsiteX0" fmla="*/ 0 w 414575"/>
                <a:gd name="connsiteY0" fmla="*/ 134112 h 134112"/>
                <a:gd name="connsiteX1" fmla="*/ 48768 w 414575"/>
                <a:gd name="connsiteY1" fmla="*/ 73152 h 134112"/>
                <a:gd name="connsiteX2" fmla="*/ 60960 w 414575"/>
                <a:gd name="connsiteY2" fmla="*/ 36576 h 134112"/>
                <a:gd name="connsiteX3" fmla="*/ 85344 w 414575"/>
                <a:gd name="connsiteY3" fmla="*/ 0 h 134112"/>
                <a:gd name="connsiteX4" fmla="*/ 182880 w 414575"/>
                <a:gd name="connsiteY4" fmla="*/ 12192 h 134112"/>
                <a:gd name="connsiteX5" fmla="*/ 256032 w 414575"/>
                <a:gd name="connsiteY5" fmla="*/ 48768 h 134112"/>
                <a:gd name="connsiteX6" fmla="*/ 390144 w 414575"/>
                <a:gd name="connsiteY6" fmla="*/ 60960 h 134112"/>
                <a:gd name="connsiteX7" fmla="*/ 414528 w 414575"/>
                <a:gd name="connsiteY7" fmla="*/ 109728 h 1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575" h="134112">
                  <a:moveTo>
                    <a:pt x="0" y="134112"/>
                  </a:moveTo>
                  <a:cubicBezTo>
                    <a:pt x="16256" y="113792"/>
                    <a:pt x="34976" y="95219"/>
                    <a:pt x="48768" y="73152"/>
                  </a:cubicBezTo>
                  <a:cubicBezTo>
                    <a:pt x="55579" y="62254"/>
                    <a:pt x="55213" y="48071"/>
                    <a:pt x="60960" y="36576"/>
                  </a:cubicBezTo>
                  <a:cubicBezTo>
                    <a:pt x="67513" y="23470"/>
                    <a:pt x="77216" y="12192"/>
                    <a:pt x="85344" y="0"/>
                  </a:cubicBezTo>
                  <a:cubicBezTo>
                    <a:pt x="117856" y="4064"/>
                    <a:pt x="151269" y="3571"/>
                    <a:pt x="182880" y="12192"/>
                  </a:cubicBezTo>
                  <a:cubicBezTo>
                    <a:pt x="289121" y="41167"/>
                    <a:pt x="153833" y="34168"/>
                    <a:pt x="256032" y="48768"/>
                  </a:cubicBezTo>
                  <a:cubicBezTo>
                    <a:pt x="300469" y="55116"/>
                    <a:pt x="345440" y="56896"/>
                    <a:pt x="390144" y="60960"/>
                  </a:cubicBezTo>
                  <a:cubicBezTo>
                    <a:pt x="416782" y="100917"/>
                    <a:pt x="414528" y="82883"/>
                    <a:pt x="414528" y="10972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99325" y="1532322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D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96475" y="1587186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09772" y="2318706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129627" y="3059846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504475" y="2150729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04475" y="4039783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87389" y="3861048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86558" y="4436502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ψ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0368" y="3513668"/>
              <a:ext cx="589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T</a:t>
              </a:r>
              <a:r>
                <a:rPr lang="el-GR" sz="2000" dirty="0" smtClean="0">
                  <a:latin typeface="+mn-lt"/>
                </a:rPr>
                <a:t>’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007480" y="1974385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480" y="1974385"/>
                  <a:ext cx="37990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6625373" y="1787241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373" y="1787241"/>
                  <a:ext cx="37990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584851" y="2123564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851" y="2123564"/>
                  <a:ext cx="37990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698605" y="2492896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8605" y="2492896"/>
                  <a:ext cx="37990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757011" y="3005640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11" y="3005640"/>
                  <a:ext cx="37990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274149" y="3316342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149" y="3316342"/>
                  <a:ext cx="37990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063199" y="2956307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199" y="2956307"/>
                  <a:ext cx="3799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6137693" y="3651504"/>
                  <a:ext cx="3799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7693" y="3651504"/>
                  <a:ext cx="37990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6644640" y="3713723"/>
              <a:ext cx="499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P’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325980" y="2872134"/>
                  <a:ext cx="166536" cy="375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980" y="2872134"/>
                  <a:ext cx="166536" cy="37542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8148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TextBox 97"/>
            <p:cNvSpPr txBox="1"/>
            <p:nvPr/>
          </p:nvSpPr>
          <p:spPr>
            <a:xfrm>
              <a:off x="5665123" y="5353813"/>
              <a:ext cx="31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O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7612015" y="3068960"/>
              <a:ext cx="172067" cy="1326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748175" y="2461942"/>
              <a:ext cx="140049" cy="66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5" name="TextBox 54"/>
          <p:cNvSpPr txBox="1"/>
          <p:nvPr/>
        </p:nvSpPr>
        <p:spPr>
          <a:xfrm>
            <a:off x="6161194" y="6015808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Αναγωγή </a:t>
            </a:r>
            <a:r>
              <a:rPr lang="el-GR" dirty="0" smtClean="0"/>
              <a:t>απόστασης </a:t>
            </a:r>
            <a:r>
              <a:rPr lang="el-GR" sz="3200" b="0" dirty="0" smtClean="0"/>
              <a:t>(2 από</a:t>
            </a:r>
            <a:r>
              <a:rPr lang="en-US" sz="3200" b="0" dirty="0" smtClean="0"/>
              <a:t> 3)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5832648" cy="5040560"/>
              </a:xfrm>
            </p:spPr>
            <p:txBody>
              <a:bodyPr/>
              <a:lstStyle/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R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</a:rPr>
                        <m:t>𝑅𝑎𝑟𝑐𝑠𝑖𝑛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5832648" cy="50405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4104"/>
            <a:ext cx="3075461" cy="381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372200" y="5877272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6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Αναγωγή </a:t>
            </a:r>
            <a:r>
              <a:rPr lang="el-GR" dirty="0" smtClean="0"/>
              <a:t>απόστασης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3)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5194920" cy="504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sz="2400" b="1" dirty="0" smtClean="0"/>
                  <a:t>Για αποστάσεις &lt; 10 </a:t>
                </a:r>
                <a:r>
                  <a:rPr lang="en-US" sz="2400" b="1" dirty="0"/>
                  <a:t>km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5194920" cy="5040560"/>
              </a:xfrm>
              <a:blipFill rotWithShape="1">
                <a:blip r:embed="rId2"/>
                <a:stretch>
                  <a:fillRect l="-1761" t="-16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324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372200" y="5877272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9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Αναγωγ</a:t>
            </a:r>
            <a:r>
              <a:rPr lang="el-GR" dirty="0"/>
              <a:t>έ</a:t>
            </a:r>
            <a:r>
              <a:rPr lang="el-GR" dirty="0" smtClean="0"/>
              <a:t>ς </a:t>
            </a:r>
            <a:r>
              <a:rPr lang="el-GR" dirty="0" smtClean="0"/>
              <a:t>στο προβολικό επίπεδο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</a:t>
            </a:r>
            <a:r>
              <a:rPr lang="en-US" sz="3200" b="0" dirty="0" smtClean="0"/>
              <a:t>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24" y="3183541"/>
            <a:ext cx="4314123" cy="2818873"/>
          </a:xfrm>
        </p:spPr>
        <p:txBody>
          <a:bodyPr>
            <a:normAutofit lnSpcReduction="10000"/>
          </a:bodyPr>
          <a:lstStyle/>
          <a:p>
            <a:pPr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</a:rPr>
              <a:t>Η </a:t>
            </a:r>
            <a:r>
              <a:rPr lang="en-US" sz="2400" dirty="0" err="1">
                <a:solidFill>
                  <a:srgbClr val="000000"/>
                </a:solidFill>
              </a:rPr>
              <a:t>γωνί</a:t>
            </a:r>
            <a:r>
              <a:rPr lang="en-US" sz="2400" dirty="0">
                <a:solidFill>
                  <a:srgbClr val="000000"/>
                </a:solidFill>
              </a:rPr>
              <a:t>α γ</a:t>
            </a:r>
            <a:r>
              <a:rPr lang="en-US" sz="2400" baseline="-33000" dirty="0">
                <a:solidFill>
                  <a:srgbClr val="000000"/>
                </a:solidFill>
              </a:rPr>
              <a:t>φ</a:t>
            </a:r>
            <a:r>
              <a:rPr lang="en-US" sz="2400" dirty="0">
                <a:solidFill>
                  <a:srgbClr val="000000"/>
                </a:solidFill>
              </a:rPr>
              <a:t> μεταξύ των δύο κανάβων ονομάζεται </a:t>
            </a:r>
            <a:r>
              <a:rPr lang="en-US" sz="2400" b="1" dirty="0">
                <a:solidFill>
                  <a:srgbClr val="000000"/>
                </a:solidFill>
              </a:rPr>
              <a:t>σύγκλιση των μεσημβρινών</a:t>
            </a:r>
            <a:r>
              <a:rPr lang="en-US" sz="2400" dirty="0">
                <a:solidFill>
                  <a:srgbClr val="000000"/>
                </a:solidFill>
              </a:rPr>
              <a:t> και αποτελεί σημαντική ποσότητα στις αναγωγές από το ελλειψοειδές στο προβολικό </a:t>
            </a:r>
            <a:r>
              <a:rPr lang="en-US" sz="2400" dirty="0" smtClean="0">
                <a:solidFill>
                  <a:srgbClr val="000000"/>
                </a:solidFill>
              </a:rPr>
              <a:t>επίπεδο</a:t>
            </a:r>
            <a:r>
              <a:rPr lang="el-GR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4549660" y="3475168"/>
            <a:ext cx="4488880" cy="2634836"/>
            <a:chOff x="2283760" y="4180492"/>
            <a:chExt cx="4488880" cy="2634836"/>
          </a:xfrm>
        </p:grpSpPr>
        <p:sp>
          <p:nvSpPr>
            <p:cNvPr id="52" name="Freeform 51"/>
            <p:cNvSpPr/>
            <p:nvPr/>
          </p:nvSpPr>
          <p:spPr>
            <a:xfrm>
              <a:off x="4194048" y="4413504"/>
              <a:ext cx="1085088" cy="2401824"/>
            </a:xfrm>
            <a:custGeom>
              <a:avLst/>
              <a:gdLst>
                <a:gd name="connsiteX0" fmla="*/ 0 w 1085088"/>
                <a:gd name="connsiteY0" fmla="*/ 0 h 2401824"/>
                <a:gd name="connsiteX1" fmla="*/ 231648 w 1085088"/>
                <a:gd name="connsiteY1" fmla="*/ 280416 h 2401824"/>
                <a:gd name="connsiteX2" fmla="*/ 707136 w 1085088"/>
                <a:gd name="connsiteY2" fmla="*/ 1109472 h 2401824"/>
                <a:gd name="connsiteX3" fmla="*/ 865632 w 1085088"/>
                <a:gd name="connsiteY3" fmla="*/ 1450848 h 2401824"/>
                <a:gd name="connsiteX4" fmla="*/ 987552 w 1085088"/>
                <a:gd name="connsiteY4" fmla="*/ 1767840 h 2401824"/>
                <a:gd name="connsiteX5" fmla="*/ 1085088 w 1085088"/>
                <a:gd name="connsiteY5" fmla="*/ 2401824 h 24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088" h="2401824">
                  <a:moveTo>
                    <a:pt x="0" y="0"/>
                  </a:moveTo>
                  <a:cubicBezTo>
                    <a:pt x="56896" y="47752"/>
                    <a:pt x="113792" y="95504"/>
                    <a:pt x="231648" y="280416"/>
                  </a:cubicBezTo>
                  <a:cubicBezTo>
                    <a:pt x="349504" y="465328"/>
                    <a:pt x="601472" y="914400"/>
                    <a:pt x="707136" y="1109472"/>
                  </a:cubicBezTo>
                  <a:cubicBezTo>
                    <a:pt x="812800" y="1304544"/>
                    <a:pt x="818896" y="1341120"/>
                    <a:pt x="865632" y="1450848"/>
                  </a:cubicBezTo>
                  <a:cubicBezTo>
                    <a:pt x="912368" y="1560576"/>
                    <a:pt x="950976" y="1609344"/>
                    <a:pt x="987552" y="1767840"/>
                  </a:cubicBezTo>
                  <a:cubicBezTo>
                    <a:pt x="1024128" y="1926336"/>
                    <a:pt x="1054608" y="2164080"/>
                    <a:pt x="1085088" y="240182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161" name="Group 6160"/>
            <p:cNvGrpSpPr/>
            <p:nvPr/>
          </p:nvGrpSpPr>
          <p:grpSpPr>
            <a:xfrm>
              <a:off x="2283760" y="4180492"/>
              <a:ext cx="4488880" cy="2500724"/>
              <a:chOff x="2283760" y="4180492"/>
              <a:chExt cx="4488880" cy="250072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3977934" y="4509120"/>
                <a:ext cx="18002" cy="165618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3743908" y="4628728"/>
                <a:ext cx="216024" cy="15365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959932" y="6165304"/>
                <a:ext cx="1476164" cy="360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3977934" y="6021288"/>
                <a:ext cx="1746194" cy="1440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104624" y="4987594"/>
                <a:ext cx="0" cy="9796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4851031" y="5220012"/>
                <a:ext cx="250553" cy="7682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5101584" y="5949280"/>
                <a:ext cx="478528" cy="360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5080208" y="5805264"/>
                <a:ext cx="661048" cy="1620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/>
              <p:cNvSpPr/>
              <p:nvPr/>
            </p:nvSpPr>
            <p:spPr>
              <a:xfrm>
                <a:off x="3328416" y="4450080"/>
                <a:ext cx="660672" cy="2231136"/>
              </a:xfrm>
              <a:custGeom>
                <a:avLst/>
                <a:gdLst>
                  <a:gd name="connsiteX0" fmla="*/ 0 w 660672"/>
                  <a:gd name="connsiteY0" fmla="*/ 0 h 2231136"/>
                  <a:gd name="connsiteX1" fmla="*/ 292608 w 660672"/>
                  <a:gd name="connsiteY1" fmla="*/ 463296 h 2231136"/>
                  <a:gd name="connsiteX2" fmla="*/ 463296 w 660672"/>
                  <a:gd name="connsiteY2" fmla="*/ 914400 h 2231136"/>
                  <a:gd name="connsiteX3" fmla="*/ 548640 w 660672"/>
                  <a:gd name="connsiteY3" fmla="*/ 1194816 h 2231136"/>
                  <a:gd name="connsiteX4" fmla="*/ 646176 w 660672"/>
                  <a:gd name="connsiteY4" fmla="*/ 1694688 h 2231136"/>
                  <a:gd name="connsiteX5" fmla="*/ 658368 w 660672"/>
                  <a:gd name="connsiteY5" fmla="*/ 2231136 h 223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0672" h="2231136">
                    <a:moveTo>
                      <a:pt x="0" y="0"/>
                    </a:moveTo>
                    <a:cubicBezTo>
                      <a:pt x="107696" y="155448"/>
                      <a:pt x="215392" y="310896"/>
                      <a:pt x="292608" y="463296"/>
                    </a:cubicBezTo>
                    <a:cubicBezTo>
                      <a:pt x="369824" y="615696"/>
                      <a:pt x="420624" y="792480"/>
                      <a:pt x="463296" y="914400"/>
                    </a:cubicBezTo>
                    <a:cubicBezTo>
                      <a:pt x="505968" y="1036320"/>
                      <a:pt x="518160" y="1064768"/>
                      <a:pt x="548640" y="1194816"/>
                    </a:cubicBezTo>
                    <a:cubicBezTo>
                      <a:pt x="579120" y="1324864"/>
                      <a:pt x="627888" y="1521968"/>
                      <a:pt x="646176" y="1694688"/>
                    </a:cubicBezTo>
                    <a:cubicBezTo>
                      <a:pt x="664464" y="1867408"/>
                      <a:pt x="661416" y="2049272"/>
                      <a:pt x="658368" y="223113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2743200" y="5669280"/>
                <a:ext cx="3218688" cy="526631"/>
              </a:xfrm>
              <a:custGeom>
                <a:avLst/>
                <a:gdLst>
                  <a:gd name="connsiteX0" fmla="*/ 0 w 3218688"/>
                  <a:gd name="connsiteY0" fmla="*/ 414528 h 526631"/>
                  <a:gd name="connsiteX1" fmla="*/ 609600 w 3218688"/>
                  <a:gd name="connsiteY1" fmla="*/ 512064 h 526631"/>
                  <a:gd name="connsiteX2" fmla="*/ 1219200 w 3218688"/>
                  <a:gd name="connsiteY2" fmla="*/ 512064 h 526631"/>
                  <a:gd name="connsiteX3" fmla="*/ 2170176 w 3218688"/>
                  <a:gd name="connsiteY3" fmla="*/ 377952 h 526631"/>
                  <a:gd name="connsiteX4" fmla="*/ 3218688 w 3218688"/>
                  <a:gd name="connsiteY4" fmla="*/ 0 h 52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688" h="526631">
                    <a:moveTo>
                      <a:pt x="0" y="414528"/>
                    </a:moveTo>
                    <a:cubicBezTo>
                      <a:pt x="203200" y="455168"/>
                      <a:pt x="406400" y="495808"/>
                      <a:pt x="609600" y="512064"/>
                    </a:cubicBezTo>
                    <a:cubicBezTo>
                      <a:pt x="812800" y="528320"/>
                      <a:pt x="959104" y="534416"/>
                      <a:pt x="1219200" y="512064"/>
                    </a:cubicBezTo>
                    <a:cubicBezTo>
                      <a:pt x="1479296" y="489712"/>
                      <a:pt x="1836928" y="463296"/>
                      <a:pt x="2170176" y="377952"/>
                    </a:cubicBezTo>
                    <a:cubicBezTo>
                      <a:pt x="2503424" y="292608"/>
                      <a:pt x="2861056" y="146304"/>
                      <a:pt x="3218688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851920" y="5085184"/>
                <a:ext cx="1350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7" name="TextBox 6146"/>
              <p:cNvSpPr txBox="1"/>
              <p:nvPr/>
            </p:nvSpPr>
            <p:spPr>
              <a:xfrm>
                <a:off x="3299848" y="4180492"/>
                <a:ext cx="1024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>
                    <a:latin typeface="+mn-lt"/>
                  </a:rPr>
                  <a:t>εφαπτόμενη</a:t>
                </a:r>
                <a:endParaRPr lang="el-GR" sz="1200" dirty="0">
                  <a:latin typeface="+mn-lt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748512" y="5690283"/>
                <a:ext cx="1024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>
                    <a:latin typeface="+mn-lt"/>
                  </a:rPr>
                  <a:t>εφαπτόμενη</a:t>
                </a:r>
                <a:endParaRPr lang="el-GR" sz="1200" dirty="0">
                  <a:latin typeface="+mn-lt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741256" y="5967282"/>
                <a:ext cx="1024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>
                    <a:latin typeface="+mn-lt"/>
                  </a:rPr>
                  <a:t>εφαπτόμενη</a:t>
                </a:r>
                <a:endParaRPr lang="el-GR" sz="1200" dirty="0">
                  <a:latin typeface="+mn-lt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531600" y="4645403"/>
                <a:ext cx="1024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>
                    <a:latin typeface="+mn-lt"/>
                  </a:rPr>
                  <a:t>εφαπτόμενη</a:t>
                </a:r>
                <a:endParaRPr lang="el-GR" sz="1200" dirty="0">
                  <a:latin typeface="+mn-l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283760" y="4509120"/>
                <a:ext cx="1024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>
                    <a:latin typeface="+mn-lt"/>
                  </a:rPr>
                  <a:t>Προβληθείς μεσημβρινός</a:t>
                </a:r>
                <a:endParaRPr lang="el-GR" sz="1200" dirty="0">
                  <a:latin typeface="+mn-lt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555776" y="5424608"/>
                <a:ext cx="1024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>
                    <a:latin typeface="+mn-lt"/>
                  </a:rPr>
                  <a:t>Προβληθείς παράλληλος</a:t>
                </a:r>
                <a:endParaRPr lang="el-GR" sz="1200" dirty="0"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48" name="TextBox 6147"/>
                  <p:cNvSpPr txBox="1"/>
                  <p:nvPr/>
                </p:nvSpPr>
                <p:spPr>
                  <a:xfrm>
                    <a:off x="4736592" y="6244281"/>
                    <a:ext cx="34361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2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1200" b="0" i="1" smtClean="0"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</m:oMath>
                      </m:oMathPara>
                    </a14:m>
                    <a:endParaRPr lang="el-GR" sz="1200" dirty="0"/>
                  </a:p>
                </p:txBody>
              </p:sp>
            </mc:Choice>
            <mc:Fallback xmlns="">
              <p:sp>
                <p:nvSpPr>
                  <p:cNvPr id="6148" name="TextBox 6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6592" y="6244281"/>
                    <a:ext cx="343616" cy="276999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279136" y="5565648"/>
                    <a:ext cx="34361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2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1200" b="0" i="1" smtClean="0"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</m:oMath>
                      </m:oMathPara>
                    </a14:m>
                    <a:endParaRPr lang="el-GR" sz="12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9136" y="5565648"/>
                    <a:ext cx="343616" cy="27699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850480" y="5220011"/>
                    <a:ext cx="229728" cy="2935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2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1200" b="0" i="1" smtClean="0">
                                  <a:latin typeface="Cambria Math"/>
                                </a:rPr>
                                <m:t>𝜑</m:t>
                              </m:r>
                            </m:sub>
                          </m:sSub>
                        </m:oMath>
                      </m:oMathPara>
                    </a14:m>
                    <a:endParaRPr lang="el-GR" sz="1200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0480" y="5220011"/>
                    <a:ext cx="229728" cy="2935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702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3727372" y="4783902"/>
                    <a:ext cx="229728" cy="2935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2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1200" b="0" i="1" smtClean="0">
                                  <a:latin typeface="Cambria Math"/>
                                </a:rPr>
                                <m:t>𝜑</m:t>
                              </m:r>
                            </m:sub>
                          </m:sSub>
                        </m:oMath>
                      </m:oMathPara>
                    </a14:m>
                    <a:endParaRPr lang="el-GR" sz="1200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7372" y="4783902"/>
                    <a:ext cx="229728" cy="2935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2631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50" name="Straight Connector 6149"/>
              <p:cNvCxnSpPr/>
              <p:nvPr/>
            </p:nvCxnSpPr>
            <p:spPr>
              <a:xfrm>
                <a:off x="4965344" y="5513553"/>
                <a:ext cx="139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51" name="TextBox 6150"/>
              <p:cNvSpPr txBox="1"/>
              <p:nvPr/>
            </p:nvSpPr>
            <p:spPr>
              <a:xfrm>
                <a:off x="5123948" y="4960940"/>
                <a:ext cx="573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//y</a:t>
                </a:r>
                <a:endParaRPr lang="el-GR" sz="1200" dirty="0">
                  <a:latin typeface="+mn-lt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989088" y="4410182"/>
                <a:ext cx="286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y</a:t>
                </a:r>
                <a:endParaRPr lang="el-GR" sz="1200" dirty="0">
                  <a:latin typeface="+mn-lt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358370" y="6145290"/>
                <a:ext cx="2427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x</a:t>
                </a:r>
                <a:endParaRPr lang="el-GR" sz="1200" dirty="0">
                  <a:latin typeface="+mn-lt"/>
                </a:endParaRPr>
              </a:p>
            </p:txBody>
          </p:sp>
          <p:cxnSp>
            <p:nvCxnSpPr>
              <p:cNvPr id="6153" name="Straight Arrow Connector 6152"/>
              <p:cNvCxnSpPr/>
              <p:nvPr/>
            </p:nvCxnSpPr>
            <p:spPr>
              <a:xfrm flipH="1">
                <a:off x="4851031" y="4922402"/>
                <a:ext cx="57369" cy="1770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3743908" y="4389940"/>
                <a:ext cx="1" cy="1770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71" idx="3"/>
              </p:cNvCxnSpPr>
              <p:nvPr/>
            </p:nvCxnSpPr>
            <p:spPr>
              <a:xfrm>
                <a:off x="3307888" y="4739953"/>
                <a:ext cx="183992" cy="23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3067840" y="5811263"/>
                <a:ext cx="1" cy="2945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30324" y="1268760"/>
            <a:ext cx="8577204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ct val="112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Κάν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αβος τετραγωνισμού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: ο ορθογώνιος κάναβος που ορίζεται στο προβολικό επίπεδο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,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defTabSz="457200" hangingPunct="0">
              <a:lnSpc>
                <a:spcPct val="112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Χα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ρτογρ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αφικός κάναβος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: η προβολή του κανάβου των παραλλήλων και μεσημβρινών του ελλειψοειδούς στο επίπεδο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,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0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Αναγωγές </a:t>
            </a:r>
            <a:r>
              <a:rPr lang="el-GR" dirty="0" smtClean="0"/>
              <a:t>στο προβολικό επίπεδο 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(2 από</a:t>
            </a:r>
            <a:r>
              <a:rPr lang="en-US" sz="3200" b="0" dirty="0"/>
              <a:t> </a:t>
            </a:r>
            <a:r>
              <a:rPr lang="en-US" sz="3200" b="0" dirty="0" smtClean="0"/>
              <a:t>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628800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Η σύνδεση μεταξύ του μήκους της </a:t>
            </a:r>
            <a:r>
              <a:rPr lang="el-GR" sz="2400" dirty="0" err="1"/>
              <a:t>γεωδαισιακής</a:t>
            </a:r>
            <a:r>
              <a:rPr lang="el-GR" sz="2400" dirty="0"/>
              <a:t> γραμμής και της προβολής της στο προβολικό επίπεδο πραγματοποιείται μέσω του </a:t>
            </a:r>
            <a:r>
              <a:rPr lang="el-GR" sz="2400" b="1" dirty="0"/>
              <a:t>συντελεστή αναγωγής απόστασης </a:t>
            </a:r>
            <a:r>
              <a:rPr lang="el-GR" sz="2400" dirty="0"/>
              <a:t>ή </a:t>
            </a:r>
            <a:r>
              <a:rPr lang="el-GR" sz="2400" b="1" dirty="0"/>
              <a:t>συντελεστή κλίμακας </a:t>
            </a:r>
            <a:r>
              <a:rPr lang="el-GR" sz="2400" b="1" dirty="0" smtClean="0"/>
              <a:t>γραμμής.</a:t>
            </a:r>
            <a:endParaRPr lang="el-GR" sz="2400" b="1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9792" y="3573016"/>
                <a:ext cx="3816424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s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73016"/>
                <a:ext cx="3816424" cy="6243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Αναγωγή </a:t>
            </a:r>
            <a:r>
              <a:rPr lang="el-GR" dirty="0" smtClean="0"/>
              <a:t>απόστασης στη </a:t>
            </a:r>
            <a:r>
              <a:rPr lang="en-US" dirty="0" err="1" smtClean="0"/>
              <a:t>Hatt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2403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400" dirty="0" smtClean="0"/>
                  <a:t>Σύμφωνα με τις εξισώσεις απεικόνισης της </a:t>
                </a:r>
                <a:r>
                  <a:rPr lang="el-GR" sz="2400" dirty="0" err="1"/>
                  <a:t>Hatt</a:t>
                </a:r>
                <a:r>
                  <a:rPr lang="el-GR" sz="2400" dirty="0"/>
                  <a:t> (</a:t>
                </a:r>
                <a:r>
                  <a:rPr lang="el-GR" sz="2400" dirty="0" err="1"/>
                  <a:t>ισαπέχουσα</a:t>
                </a:r>
                <a:r>
                  <a:rPr lang="el-GR" sz="2400" dirty="0"/>
                  <a:t> αζιμουθιακή προβολή) </a:t>
                </a:r>
                <a:r>
                  <a:rPr lang="el-GR" sz="2400" b="1" dirty="0"/>
                  <a:t>οι γραμμές που δε διέρχονται από το κέντρο του φύλλου υφίστανται αλλοιώσεις (παραμορφώσεις</a:t>
                </a:r>
                <a:r>
                  <a:rPr lang="el-GR" sz="2400" b="1" dirty="0" smtClean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/>
                                    </a:rPr>
                                    <m:t>𝑜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l-G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𝑖𝑗𝑜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𝑗𝑜𝑖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𝑖𝑗𝑜</m:t>
                        </m:r>
                      </m:sub>
                    </m:sSub>
                    <m:r>
                      <a:rPr lang="el-GR" sz="240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𝑖𝑗𝑜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𝑗𝑜𝑖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𝑗𝑜𝑖</m:t>
                        </m:r>
                      </m:sub>
                    </m:sSub>
                  </m:oMath>
                </a14:m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𝑀𝑁</m:t>
                        </m:r>
                      </m:e>
                    </m:ra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240360"/>
              </a:xfrm>
              <a:blipFill rotWithShape="1">
                <a:blip r:embed="rId2"/>
                <a:stretch>
                  <a:fillRect l="-1111" t="-1504" r="-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619672" y="4057326"/>
            <a:ext cx="3108176" cy="2468018"/>
            <a:chOff x="2987824" y="4026886"/>
            <a:chExt cx="2372652" cy="21384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707904" y="4211552"/>
              <a:ext cx="0" cy="19537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87824" y="5517232"/>
              <a:ext cx="23158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3718560" y="4571976"/>
              <a:ext cx="1389888" cy="938784"/>
            </a:xfrm>
            <a:custGeom>
              <a:avLst/>
              <a:gdLst>
                <a:gd name="connsiteX0" fmla="*/ 0 w 1389888"/>
                <a:gd name="connsiteY0" fmla="*/ 938784 h 938784"/>
                <a:gd name="connsiteX1" fmla="*/ 658368 w 1389888"/>
                <a:gd name="connsiteY1" fmla="*/ 0 h 938784"/>
                <a:gd name="connsiteX2" fmla="*/ 1389888 w 1389888"/>
                <a:gd name="connsiteY2" fmla="*/ 292608 h 938784"/>
                <a:gd name="connsiteX3" fmla="*/ 0 w 1389888"/>
                <a:gd name="connsiteY3" fmla="*/ 938784 h 9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888" h="938784">
                  <a:moveTo>
                    <a:pt x="0" y="938784"/>
                  </a:moveTo>
                  <a:lnTo>
                    <a:pt x="658368" y="0"/>
                  </a:lnTo>
                  <a:lnTo>
                    <a:pt x="1389888" y="292608"/>
                  </a:lnTo>
                  <a:lnTo>
                    <a:pt x="0" y="93878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03776" y="4596384"/>
              <a:ext cx="184718" cy="109728"/>
            </a:xfrm>
            <a:custGeom>
              <a:avLst/>
              <a:gdLst>
                <a:gd name="connsiteX0" fmla="*/ 0 w 184718"/>
                <a:gd name="connsiteY0" fmla="*/ 109728 h 109728"/>
                <a:gd name="connsiteX1" fmla="*/ 158496 w 184718"/>
                <a:gd name="connsiteY1" fmla="*/ 85344 h 109728"/>
                <a:gd name="connsiteX2" fmla="*/ 182880 w 184718"/>
                <a:gd name="connsiteY2" fmla="*/ 0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18" h="109728">
                  <a:moveTo>
                    <a:pt x="0" y="109728"/>
                  </a:moveTo>
                  <a:cubicBezTo>
                    <a:pt x="64008" y="106680"/>
                    <a:pt x="128016" y="103632"/>
                    <a:pt x="158496" y="85344"/>
                  </a:cubicBezTo>
                  <a:cubicBezTo>
                    <a:pt x="188976" y="67056"/>
                    <a:pt x="185928" y="33528"/>
                    <a:pt x="18288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01184" y="4767072"/>
              <a:ext cx="24384" cy="134112"/>
            </a:xfrm>
            <a:custGeom>
              <a:avLst/>
              <a:gdLst>
                <a:gd name="connsiteX0" fmla="*/ 0 w 24384"/>
                <a:gd name="connsiteY0" fmla="*/ 0 h 134112"/>
                <a:gd name="connsiteX1" fmla="*/ 24384 w 24384"/>
                <a:gd name="connsiteY1" fmla="*/ 134112 h 1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" h="134112">
                  <a:moveTo>
                    <a:pt x="0" y="0"/>
                  </a:moveTo>
                  <a:lnTo>
                    <a:pt x="24384" y="1341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3124" y="402688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y</a:t>
              </a:r>
              <a:endParaRPr lang="el-GR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3708" y="54970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O</a:t>
              </a:r>
              <a:endParaRPr lang="el-GR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54405" y="4227052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i</a:t>
              </a:r>
              <a:endParaRPr lang="el-GR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6433" y="4335732"/>
              <a:ext cx="459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+mn-lt"/>
                </a:rPr>
                <a:t>dij</a:t>
              </a:r>
              <a:endParaRPr lang="el-GR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8448" y="4651248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j</a:t>
              </a:r>
              <a:endParaRPr lang="el-GR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8448" y="5491926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x</a:t>
              </a:r>
              <a:endParaRPr lang="el-GR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1917" y="4651248"/>
              <a:ext cx="661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+mn-lt"/>
                </a:rPr>
                <a:t>doi</a:t>
              </a:r>
              <a:endParaRPr lang="el-GR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28032" y="4923044"/>
                  <a:ext cx="434908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𝑗𝑜𝑖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032" y="4923044"/>
                  <a:ext cx="434908" cy="3916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7778" b="-78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 29"/>
            <p:cNvSpPr/>
            <p:nvPr/>
          </p:nvSpPr>
          <p:spPr>
            <a:xfrm>
              <a:off x="4839105" y="4840224"/>
              <a:ext cx="62079" cy="268224"/>
            </a:xfrm>
            <a:custGeom>
              <a:avLst/>
              <a:gdLst>
                <a:gd name="connsiteX0" fmla="*/ 62079 w 62079"/>
                <a:gd name="connsiteY0" fmla="*/ 0 h 268224"/>
                <a:gd name="connsiteX1" fmla="*/ 1119 w 62079"/>
                <a:gd name="connsiteY1" fmla="*/ 36576 h 268224"/>
                <a:gd name="connsiteX2" fmla="*/ 25503 w 62079"/>
                <a:gd name="connsiteY2" fmla="*/ 195072 h 268224"/>
                <a:gd name="connsiteX3" fmla="*/ 62079 w 62079"/>
                <a:gd name="connsiteY3" fmla="*/ 268224 h 268224"/>
                <a:gd name="connsiteX4" fmla="*/ 49887 w 62079"/>
                <a:gd name="connsiteY4" fmla="*/ 243840 h 26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9" h="268224">
                  <a:moveTo>
                    <a:pt x="62079" y="0"/>
                  </a:moveTo>
                  <a:cubicBezTo>
                    <a:pt x="34647" y="2032"/>
                    <a:pt x="7215" y="4064"/>
                    <a:pt x="1119" y="36576"/>
                  </a:cubicBezTo>
                  <a:cubicBezTo>
                    <a:pt x="-4977" y="69088"/>
                    <a:pt x="15343" y="156464"/>
                    <a:pt x="25503" y="195072"/>
                  </a:cubicBezTo>
                  <a:cubicBezTo>
                    <a:pt x="35663" y="233680"/>
                    <a:pt x="62079" y="268224"/>
                    <a:pt x="62079" y="268224"/>
                  </a:cubicBezTo>
                  <a:lnTo>
                    <a:pt x="49887" y="24384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60015" y="4596384"/>
                  <a:ext cx="576064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𝑖𝑗𝑜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015" y="4596384"/>
                  <a:ext cx="576064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4286001" y="5108448"/>
              <a:ext cx="6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+mn-lt"/>
                </a:rPr>
                <a:t>doj</a:t>
              </a:r>
              <a:endParaRPr lang="el-GR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48064" y="5323554"/>
                <a:ext cx="3312368" cy="49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≃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𝑖𝑗𝑜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323554"/>
                <a:ext cx="3312368" cy="498855"/>
              </a:xfrm>
              <a:prstGeom prst="rect">
                <a:avLst/>
              </a:prstGeom>
              <a:blipFill rotWithShape="1"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7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dirty="0" smtClean="0"/>
              <a:t>Τ</a:t>
            </a:r>
            <a:r>
              <a:rPr lang="el-GR" sz="3600" dirty="0"/>
              <a:t>ά</a:t>
            </a:r>
            <a:r>
              <a:rPr lang="el-GR" sz="3600" dirty="0" smtClean="0"/>
              <a:t>ξη </a:t>
            </a:r>
            <a:r>
              <a:rPr lang="el-GR" sz="3600" dirty="0" smtClean="0"/>
              <a:t>μεγέθους αναγωγής απόστασης στη </a:t>
            </a:r>
            <a:r>
              <a:rPr lang="el-GR" sz="3600" dirty="0" err="1" smtClean="0"/>
              <a:t>hatt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Μέγιστες παραμορφώσεις όταν η απόσταση είναι κάθετη προς τη διεύθυνση από το </a:t>
            </a:r>
            <a:r>
              <a:rPr lang="el-GR" sz="2400" dirty="0" smtClean="0"/>
              <a:t>κέντρο.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Για S = 2 </a:t>
            </a:r>
            <a:r>
              <a:rPr lang="el-GR" sz="2400" dirty="0" err="1"/>
              <a:t>km</a:t>
            </a:r>
            <a:r>
              <a:rPr lang="el-GR" sz="2400" dirty="0"/>
              <a:t> ΔS = 1 cm, για S = 10 </a:t>
            </a:r>
            <a:r>
              <a:rPr lang="el-GR" sz="2400" dirty="0" err="1"/>
              <a:t>km</a:t>
            </a:r>
            <a:r>
              <a:rPr lang="el-GR" sz="2400" dirty="0"/>
              <a:t> ΔS = 5 </a:t>
            </a:r>
            <a:r>
              <a:rPr lang="el-GR" sz="2400" dirty="0" smtClean="0"/>
              <a:t>cm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Για συνήθεις εφαρμογές της </a:t>
            </a:r>
            <a:r>
              <a:rPr lang="el-GR" sz="2400" dirty="0" err="1"/>
              <a:t>Hatt</a:t>
            </a:r>
            <a:r>
              <a:rPr lang="el-GR" sz="2400" dirty="0"/>
              <a:t> (απλοί τριγωνισμοί, αποτυπώσεις) η αναγωγή από το ΕΕΠ στο προβολικό επίπεδο μπορεί να αγνοείται, όχι όμως στα </a:t>
            </a:r>
            <a:r>
              <a:rPr lang="el-GR" sz="2400" dirty="0" smtClean="0"/>
              <a:t>δίκτυα.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Οι αναγωγές γωνιών, διευθύνσεων και </a:t>
            </a:r>
            <a:r>
              <a:rPr lang="el-GR" sz="2400" b="1" dirty="0" err="1"/>
              <a:t>αζιμουθίου</a:t>
            </a:r>
            <a:r>
              <a:rPr lang="el-GR" sz="2400" b="1" dirty="0"/>
              <a:t> </a:t>
            </a:r>
            <a:r>
              <a:rPr lang="el-GR" sz="2400" dirty="0"/>
              <a:t>δεν υπερβαίνουν το 1 </a:t>
            </a:r>
            <a:r>
              <a:rPr lang="el-GR" sz="2400" dirty="0" err="1"/>
              <a:t>arcsec</a:t>
            </a:r>
            <a:r>
              <a:rPr lang="el-GR" sz="2400" dirty="0"/>
              <a:t> και </a:t>
            </a:r>
            <a:r>
              <a:rPr lang="el-GR" sz="2400" b="1" dirty="0"/>
              <a:t>κρίνονται </a:t>
            </a:r>
            <a:r>
              <a:rPr lang="el-GR" sz="2400" b="1" dirty="0" smtClean="0"/>
              <a:t>αμελητέες.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8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Αναγωγές </a:t>
            </a:r>
            <a:r>
              <a:rPr lang="el-GR" dirty="0" smtClean="0"/>
              <a:t>στην </a:t>
            </a:r>
            <a:r>
              <a:rPr lang="el-GR" dirty="0" smtClean="0"/>
              <a:t>ΤΜ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Οι</a:t>
            </a:r>
            <a:r>
              <a:rPr lang="en-US" sz="2600" dirty="0">
                <a:solidFill>
                  <a:srgbClr val="000000"/>
                </a:solidFill>
              </a:rPr>
              <a:t> ανα</a:t>
            </a:r>
            <a:r>
              <a:rPr lang="en-US" sz="2600" dirty="0" err="1">
                <a:solidFill>
                  <a:srgbClr val="000000"/>
                </a:solidFill>
              </a:rPr>
              <a:t>γωγές</a:t>
            </a:r>
            <a:r>
              <a:rPr lang="en-US" sz="2600" dirty="0">
                <a:solidFill>
                  <a:srgbClr val="000000"/>
                </a:solidFill>
              </a:rPr>
              <a:t> α</a:t>
            </a:r>
            <a:r>
              <a:rPr lang="en-US" sz="2600" dirty="0" err="1">
                <a:solidFill>
                  <a:srgbClr val="000000"/>
                </a:solidFill>
              </a:rPr>
              <a:t>ζιμουθίου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γωνί</a:t>
            </a:r>
            <a:r>
              <a:rPr lang="en-US" sz="2600" dirty="0">
                <a:solidFill>
                  <a:srgbClr val="000000"/>
                </a:solidFill>
              </a:rPr>
              <a:t>ας, διεύθυνσης και απόστασης στην προβολή ΤΜ υπολογίζονται συναρτήσει των συντεταγμένων των σημείων κατά προτίμηση των </a:t>
            </a:r>
            <a:r>
              <a:rPr lang="en-US" sz="2600" b="1" dirty="0" smtClean="0">
                <a:solidFill>
                  <a:srgbClr val="000000"/>
                </a:solidFill>
              </a:rPr>
              <a:t>προβολικών</a:t>
            </a:r>
            <a:r>
              <a:rPr lang="el-GR" sz="2600" b="1" dirty="0" smtClean="0">
                <a:solidFill>
                  <a:srgbClr val="000000"/>
                </a:solidFill>
              </a:rPr>
              <a:t>.</a:t>
            </a:r>
            <a:endParaRPr lang="en-US" sz="2600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Γεωδ</a:t>
            </a:r>
            <a:r>
              <a:rPr lang="en-US" sz="2600" dirty="0">
                <a:solidFill>
                  <a:srgbClr val="000000"/>
                </a:solidFill>
              </a:rPr>
              <a:t>αισιακή γραμμή προβάλλεται ως καμπύλη βάσει των εξισώσεων απεικόνισης της ΤΜ με τα κοίλα να στρέφονται προς τον κεντρικό </a:t>
            </a:r>
            <a:r>
              <a:rPr lang="en-US" sz="2600" dirty="0" smtClean="0">
                <a:solidFill>
                  <a:srgbClr val="000000"/>
                </a:solidFill>
              </a:rPr>
              <a:t>μεσημβρινό</a:t>
            </a:r>
            <a:r>
              <a:rPr lang="el-GR" sz="2600" dirty="0" smtClean="0">
                <a:solidFill>
                  <a:srgbClr val="000000"/>
                </a:solidFill>
              </a:rPr>
              <a:t>.</a:t>
            </a:r>
            <a:endParaRPr lang="en-US" sz="2600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Αν</a:t>
            </a:r>
            <a:r>
              <a:rPr lang="en-US" sz="2600" dirty="0">
                <a:solidFill>
                  <a:srgbClr val="000000"/>
                </a:solidFill>
              </a:rPr>
              <a:t> η </a:t>
            </a:r>
            <a:r>
              <a:rPr lang="en-US" sz="2600" dirty="0" err="1">
                <a:solidFill>
                  <a:srgbClr val="000000"/>
                </a:solidFill>
              </a:rPr>
              <a:t>γρ</a:t>
            </a:r>
            <a:r>
              <a:rPr lang="en-US" sz="2600" dirty="0">
                <a:solidFill>
                  <a:srgbClr val="000000"/>
                </a:solidFill>
              </a:rPr>
              <a:t>αμμή διασχίζει τον κεντρικό μεσημβρινό, τότε στο σημείο τομής η καμπυλότητα μηδενίζεται και κατόπιν αλλάζει </a:t>
            </a:r>
            <a:r>
              <a:rPr lang="en-US" sz="2600" dirty="0" smtClean="0">
                <a:solidFill>
                  <a:srgbClr val="000000"/>
                </a:solidFill>
              </a:rPr>
              <a:t>φορά</a:t>
            </a:r>
            <a:r>
              <a:rPr lang="el-GR" sz="2600" dirty="0" smtClean="0">
                <a:solidFill>
                  <a:srgbClr val="000000"/>
                </a:solidFill>
              </a:rPr>
              <a:t>.</a:t>
            </a:r>
            <a:endParaRPr lang="en-US" sz="2600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Οι</a:t>
            </a:r>
            <a:r>
              <a:rPr lang="en-US" sz="2600" dirty="0">
                <a:solidFill>
                  <a:srgbClr val="000000"/>
                </a:solidFill>
              </a:rPr>
              <a:t> ανα</a:t>
            </a:r>
            <a:r>
              <a:rPr lang="en-US" sz="2600" dirty="0" err="1">
                <a:solidFill>
                  <a:srgbClr val="000000"/>
                </a:solidFill>
              </a:rPr>
              <a:t>γωγές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στην</a:t>
            </a:r>
            <a:r>
              <a:rPr lang="en-US" sz="2600" dirty="0">
                <a:solidFill>
                  <a:srgbClr val="000000"/>
                </a:solidFill>
              </a:rPr>
              <a:t> ΤΜ απα</a:t>
            </a:r>
            <a:r>
              <a:rPr lang="en-US" sz="2600" dirty="0" err="1">
                <a:solidFill>
                  <a:srgbClr val="000000"/>
                </a:solidFill>
              </a:rPr>
              <a:t>ιτούν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τον</a:t>
            </a:r>
            <a:r>
              <a:rPr lang="en-US" sz="2600" dirty="0">
                <a:solidFill>
                  <a:srgbClr val="000000"/>
                </a:solidFill>
              </a:rPr>
              <a:t> υπ</a:t>
            </a:r>
            <a:r>
              <a:rPr lang="en-US" sz="2600" dirty="0" err="1">
                <a:solidFill>
                  <a:srgbClr val="000000"/>
                </a:solidFill>
              </a:rPr>
              <a:t>ολογισμό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της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σύγκλισης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των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>
                <a:solidFill>
                  <a:srgbClr val="000000"/>
                </a:solidFill>
              </a:rPr>
              <a:t>μεσημ</a:t>
            </a:r>
            <a:r>
              <a:rPr lang="en-US" sz="2600" b="1" dirty="0">
                <a:solidFill>
                  <a:srgbClr val="000000"/>
                </a:solidFill>
              </a:rPr>
              <a:t>βρινών, του συντελεστή κλίμακας σημείου και γραμμής και της γωνιακής διόρθωσης </a:t>
            </a:r>
            <a:r>
              <a:rPr lang="en-US" sz="2600" b="1" dirty="0" smtClean="0">
                <a:solidFill>
                  <a:srgbClr val="000000"/>
                </a:solidFill>
              </a:rPr>
              <a:t>τόξου-χορδής</a:t>
            </a:r>
            <a:r>
              <a:rPr lang="el-GR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1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Αναγωγές </a:t>
            </a:r>
            <a:r>
              <a:rPr lang="el-GR" dirty="0" smtClean="0"/>
              <a:t>στην </a:t>
            </a:r>
            <a:r>
              <a:rPr lang="el-GR" dirty="0"/>
              <a:t>ΤΜ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1981231" y="988434"/>
            <a:ext cx="4696806" cy="5866972"/>
            <a:chOff x="2320484" y="991028"/>
            <a:chExt cx="4356034" cy="5606324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4139952" y="1268760"/>
              <a:ext cx="93744" cy="53285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27784" y="6435008"/>
              <a:ext cx="40324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563888" y="3486912"/>
              <a:ext cx="1276336" cy="10942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3572256" y="3486912"/>
              <a:ext cx="1267968" cy="1072896"/>
            </a:xfrm>
            <a:custGeom>
              <a:avLst/>
              <a:gdLst>
                <a:gd name="connsiteX0" fmla="*/ 0 w 1267968"/>
                <a:gd name="connsiteY0" fmla="*/ 1072896 h 1072896"/>
                <a:gd name="connsiteX1" fmla="*/ 24384 w 1267968"/>
                <a:gd name="connsiteY1" fmla="*/ 963168 h 1072896"/>
                <a:gd name="connsiteX2" fmla="*/ 97536 w 1267968"/>
                <a:gd name="connsiteY2" fmla="*/ 841248 h 1072896"/>
                <a:gd name="connsiteX3" fmla="*/ 292608 w 1267968"/>
                <a:gd name="connsiteY3" fmla="*/ 682752 h 1072896"/>
                <a:gd name="connsiteX4" fmla="*/ 475488 w 1267968"/>
                <a:gd name="connsiteY4" fmla="*/ 609600 h 1072896"/>
                <a:gd name="connsiteX5" fmla="*/ 621792 w 1267968"/>
                <a:gd name="connsiteY5" fmla="*/ 560832 h 1072896"/>
                <a:gd name="connsiteX6" fmla="*/ 804672 w 1267968"/>
                <a:gd name="connsiteY6" fmla="*/ 499872 h 1072896"/>
                <a:gd name="connsiteX7" fmla="*/ 1048512 w 1267968"/>
                <a:gd name="connsiteY7" fmla="*/ 353568 h 1072896"/>
                <a:gd name="connsiteX8" fmla="*/ 1133856 w 1267968"/>
                <a:gd name="connsiteY8" fmla="*/ 256032 h 1072896"/>
                <a:gd name="connsiteX9" fmla="*/ 1243584 w 1267968"/>
                <a:gd name="connsiteY9" fmla="*/ 85344 h 1072896"/>
                <a:gd name="connsiteX10" fmla="*/ 1267968 w 1267968"/>
                <a:gd name="connsiteY10" fmla="*/ 0 h 1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7968" h="1072896">
                  <a:moveTo>
                    <a:pt x="0" y="1072896"/>
                  </a:moveTo>
                  <a:cubicBezTo>
                    <a:pt x="4064" y="1037336"/>
                    <a:pt x="8128" y="1001776"/>
                    <a:pt x="24384" y="963168"/>
                  </a:cubicBezTo>
                  <a:cubicBezTo>
                    <a:pt x="40640" y="924560"/>
                    <a:pt x="52832" y="887984"/>
                    <a:pt x="97536" y="841248"/>
                  </a:cubicBezTo>
                  <a:cubicBezTo>
                    <a:pt x="142240" y="794512"/>
                    <a:pt x="229616" y="721360"/>
                    <a:pt x="292608" y="682752"/>
                  </a:cubicBezTo>
                  <a:cubicBezTo>
                    <a:pt x="355600" y="644144"/>
                    <a:pt x="420624" y="629920"/>
                    <a:pt x="475488" y="609600"/>
                  </a:cubicBezTo>
                  <a:cubicBezTo>
                    <a:pt x="530352" y="589280"/>
                    <a:pt x="621792" y="560832"/>
                    <a:pt x="621792" y="560832"/>
                  </a:cubicBezTo>
                  <a:cubicBezTo>
                    <a:pt x="676656" y="542544"/>
                    <a:pt x="733552" y="534416"/>
                    <a:pt x="804672" y="499872"/>
                  </a:cubicBezTo>
                  <a:cubicBezTo>
                    <a:pt x="875792" y="465328"/>
                    <a:pt x="993648" y="394208"/>
                    <a:pt x="1048512" y="353568"/>
                  </a:cubicBezTo>
                  <a:cubicBezTo>
                    <a:pt x="1103376" y="312928"/>
                    <a:pt x="1101344" y="300736"/>
                    <a:pt x="1133856" y="256032"/>
                  </a:cubicBezTo>
                  <a:cubicBezTo>
                    <a:pt x="1166368" y="211328"/>
                    <a:pt x="1221232" y="128016"/>
                    <a:pt x="1243584" y="85344"/>
                  </a:cubicBezTo>
                  <a:cubicBezTo>
                    <a:pt x="1265936" y="42672"/>
                    <a:pt x="1266952" y="21336"/>
                    <a:pt x="126796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580112" y="1412776"/>
              <a:ext cx="0" cy="864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84660" y="1576624"/>
              <a:ext cx="311476" cy="23564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80112" y="2276872"/>
              <a:ext cx="720080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5583936" y="2279904"/>
              <a:ext cx="707136" cy="975360"/>
            </a:xfrm>
            <a:custGeom>
              <a:avLst/>
              <a:gdLst>
                <a:gd name="connsiteX0" fmla="*/ 0 w 707136"/>
                <a:gd name="connsiteY0" fmla="*/ 0 h 975360"/>
                <a:gd name="connsiteX1" fmla="*/ 231648 w 707136"/>
                <a:gd name="connsiteY1" fmla="*/ 109728 h 975360"/>
                <a:gd name="connsiteX2" fmla="*/ 390144 w 707136"/>
                <a:gd name="connsiteY2" fmla="*/ 268224 h 975360"/>
                <a:gd name="connsiteX3" fmla="*/ 548640 w 707136"/>
                <a:gd name="connsiteY3" fmla="*/ 426720 h 975360"/>
                <a:gd name="connsiteX4" fmla="*/ 658368 w 707136"/>
                <a:gd name="connsiteY4" fmla="*/ 682752 h 975360"/>
                <a:gd name="connsiteX5" fmla="*/ 707136 w 707136"/>
                <a:gd name="connsiteY5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136" h="975360">
                  <a:moveTo>
                    <a:pt x="0" y="0"/>
                  </a:moveTo>
                  <a:cubicBezTo>
                    <a:pt x="83312" y="32512"/>
                    <a:pt x="166624" y="65024"/>
                    <a:pt x="231648" y="109728"/>
                  </a:cubicBezTo>
                  <a:cubicBezTo>
                    <a:pt x="296672" y="154432"/>
                    <a:pt x="390144" y="268224"/>
                    <a:pt x="390144" y="268224"/>
                  </a:cubicBezTo>
                  <a:cubicBezTo>
                    <a:pt x="442976" y="321056"/>
                    <a:pt x="503936" y="357632"/>
                    <a:pt x="548640" y="426720"/>
                  </a:cubicBezTo>
                  <a:cubicBezTo>
                    <a:pt x="593344" y="495808"/>
                    <a:pt x="631952" y="591312"/>
                    <a:pt x="658368" y="682752"/>
                  </a:cubicBezTo>
                  <a:cubicBezTo>
                    <a:pt x="684784" y="774192"/>
                    <a:pt x="695960" y="874776"/>
                    <a:pt x="707136" y="9753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96128" y="1840992"/>
              <a:ext cx="280484" cy="731520"/>
            </a:xfrm>
            <a:custGeom>
              <a:avLst/>
              <a:gdLst>
                <a:gd name="connsiteX0" fmla="*/ 0 w 280484"/>
                <a:gd name="connsiteY0" fmla="*/ 0 h 731520"/>
                <a:gd name="connsiteX1" fmla="*/ 182880 w 280484"/>
                <a:gd name="connsiteY1" fmla="*/ 121920 h 731520"/>
                <a:gd name="connsiteX2" fmla="*/ 280416 w 280484"/>
                <a:gd name="connsiteY2" fmla="*/ 463296 h 731520"/>
                <a:gd name="connsiteX3" fmla="*/ 195072 w 280484"/>
                <a:gd name="connsiteY3" fmla="*/ 7315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484" h="731520">
                  <a:moveTo>
                    <a:pt x="0" y="0"/>
                  </a:moveTo>
                  <a:cubicBezTo>
                    <a:pt x="68072" y="22352"/>
                    <a:pt x="136144" y="44704"/>
                    <a:pt x="182880" y="121920"/>
                  </a:cubicBezTo>
                  <a:cubicBezTo>
                    <a:pt x="229616" y="199136"/>
                    <a:pt x="278384" y="361696"/>
                    <a:pt x="280416" y="463296"/>
                  </a:cubicBezTo>
                  <a:cubicBezTo>
                    <a:pt x="282448" y="564896"/>
                    <a:pt x="238760" y="648208"/>
                    <a:pt x="195072" y="73152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83936" y="1938528"/>
              <a:ext cx="199057" cy="390144"/>
            </a:xfrm>
            <a:custGeom>
              <a:avLst/>
              <a:gdLst>
                <a:gd name="connsiteX0" fmla="*/ 0 w 199057"/>
                <a:gd name="connsiteY0" fmla="*/ 0 h 390144"/>
                <a:gd name="connsiteX1" fmla="*/ 121920 w 199057"/>
                <a:gd name="connsiteY1" fmla="*/ 97536 h 390144"/>
                <a:gd name="connsiteX2" fmla="*/ 195072 w 199057"/>
                <a:gd name="connsiteY2" fmla="*/ 316992 h 390144"/>
                <a:gd name="connsiteX3" fmla="*/ 182880 w 199057"/>
                <a:gd name="connsiteY3" fmla="*/ 390144 h 39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57" h="390144">
                  <a:moveTo>
                    <a:pt x="0" y="0"/>
                  </a:moveTo>
                  <a:cubicBezTo>
                    <a:pt x="44704" y="22352"/>
                    <a:pt x="89408" y="44704"/>
                    <a:pt x="121920" y="97536"/>
                  </a:cubicBezTo>
                  <a:cubicBezTo>
                    <a:pt x="154432" y="150368"/>
                    <a:pt x="184912" y="268224"/>
                    <a:pt x="195072" y="316992"/>
                  </a:cubicBezTo>
                  <a:cubicBezTo>
                    <a:pt x="205232" y="365760"/>
                    <a:pt x="194056" y="377952"/>
                    <a:pt x="182880" y="39014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5514493" y="1554600"/>
              <a:ext cx="125905" cy="20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533175" y="1505952"/>
              <a:ext cx="125905" cy="20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0" idx="2"/>
            </p:cNvCxnSpPr>
            <p:nvPr/>
          </p:nvCxnSpPr>
          <p:spPr>
            <a:xfrm flipH="1">
              <a:off x="5796136" y="2548128"/>
              <a:ext cx="177944" cy="8878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563888" y="5733256"/>
              <a:ext cx="1647816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3" name="Freeform 8192"/>
            <p:cNvSpPr/>
            <p:nvPr/>
          </p:nvSpPr>
          <p:spPr>
            <a:xfrm>
              <a:off x="3572256" y="5718048"/>
              <a:ext cx="1597152" cy="451104"/>
            </a:xfrm>
            <a:custGeom>
              <a:avLst/>
              <a:gdLst>
                <a:gd name="connsiteX0" fmla="*/ 0 w 1597152"/>
                <a:gd name="connsiteY0" fmla="*/ 0 h 451104"/>
                <a:gd name="connsiteX1" fmla="*/ 121920 w 1597152"/>
                <a:gd name="connsiteY1" fmla="*/ 97536 h 451104"/>
                <a:gd name="connsiteX2" fmla="*/ 329184 w 1597152"/>
                <a:gd name="connsiteY2" fmla="*/ 207264 h 451104"/>
                <a:gd name="connsiteX3" fmla="*/ 487680 w 1597152"/>
                <a:gd name="connsiteY3" fmla="*/ 219456 h 451104"/>
                <a:gd name="connsiteX4" fmla="*/ 646176 w 1597152"/>
                <a:gd name="connsiteY4" fmla="*/ 195072 h 451104"/>
                <a:gd name="connsiteX5" fmla="*/ 743712 w 1597152"/>
                <a:gd name="connsiteY5" fmla="*/ 158496 h 451104"/>
                <a:gd name="connsiteX6" fmla="*/ 1170432 w 1597152"/>
                <a:gd name="connsiteY6" fmla="*/ 182880 h 451104"/>
                <a:gd name="connsiteX7" fmla="*/ 1597152 w 1597152"/>
                <a:gd name="connsiteY7" fmla="*/ 451104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152" h="451104">
                  <a:moveTo>
                    <a:pt x="0" y="0"/>
                  </a:moveTo>
                  <a:cubicBezTo>
                    <a:pt x="33528" y="31496"/>
                    <a:pt x="67056" y="62992"/>
                    <a:pt x="121920" y="97536"/>
                  </a:cubicBezTo>
                  <a:cubicBezTo>
                    <a:pt x="176784" y="132080"/>
                    <a:pt x="268224" y="186944"/>
                    <a:pt x="329184" y="207264"/>
                  </a:cubicBezTo>
                  <a:cubicBezTo>
                    <a:pt x="390144" y="227584"/>
                    <a:pt x="434848" y="221488"/>
                    <a:pt x="487680" y="219456"/>
                  </a:cubicBezTo>
                  <a:cubicBezTo>
                    <a:pt x="540512" y="217424"/>
                    <a:pt x="603504" y="205232"/>
                    <a:pt x="646176" y="195072"/>
                  </a:cubicBezTo>
                  <a:cubicBezTo>
                    <a:pt x="688848" y="184912"/>
                    <a:pt x="656336" y="160528"/>
                    <a:pt x="743712" y="158496"/>
                  </a:cubicBezTo>
                  <a:cubicBezTo>
                    <a:pt x="831088" y="156464"/>
                    <a:pt x="1028192" y="134112"/>
                    <a:pt x="1170432" y="182880"/>
                  </a:cubicBezTo>
                  <a:cubicBezTo>
                    <a:pt x="1312672" y="231648"/>
                    <a:pt x="1454912" y="341376"/>
                    <a:pt x="1597152" y="4511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199" name="Straight Arrow Connector 8198"/>
            <p:cNvCxnSpPr/>
            <p:nvPr/>
          </p:nvCxnSpPr>
          <p:spPr>
            <a:xfrm flipV="1">
              <a:off x="2586892" y="2370876"/>
              <a:ext cx="544948" cy="22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5" name="Straight Connector 8204"/>
            <p:cNvCxnSpPr/>
            <p:nvPr/>
          </p:nvCxnSpPr>
          <p:spPr>
            <a:xfrm flipV="1">
              <a:off x="3131840" y="2133600"/>
              <a:ext cx="648072" cy="237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627784" y="2592520"/>
              <a:ext cx="748296" cy="1884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376080" y="2780928"/>
              <a:ext cx="648072" cy="113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627784" y="2636912"/>
              <a:ext cx="648072" cy="4542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39852" y="3057386"/>
              <a:ext cx="684076" cy="5156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2600016" y="2633943"/>
              <a:ext cx="351804" cy="6213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951820" y="3255264"/>
              <a:ext cx="288032" cy="536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9" name="Freeform 8238"/>
            <p:cNvSpPr/>
            <p:nvPr/>
          </p:nvSpPr>
          <p:spPr>
            <a:xfrm>
              <a:off x="2586892" y="2153608"/>
              <a:ext cx="1133856" cy="438912"/>
            </a:xfrm>
            <a:custGeom>
              <a:avLst/>
              <a:gdLst>
                <a:gd name="connsiteX0" fmla="*/ 0 w 1133856"/>
                <a:gd name="connsiteY0" fmla="*/ 438912 h 438912"/>
                <a:gd name="connsiteX1" fmla="*/ 170688 w 1133856"/>
                <a:gd name="connsiteY1" fmla="*/ 280416 h 438912"/>
                <a:gd name="connsiteX2" fmla="*/ 377952 w 1133856"/>
                <a:gd name="connsiteY2" fmla="*/ 170688 h 438912"/>
                <a:gd name="connsiteX3" fmla="*/ 658368 w 1133856"/>
                <a:gd name="connsiteY3" fmla="*/ 73152 h 438912"/>
                <a:gd name="connsiteX4" fmla="*/ 938784 w 1133856"/>
                <a:gd name="connsiteY4" fmla="*/ 24384 h 438912"/>
                <a:gd name="connsiteX5" fmla="*/ 1133856 w 1133856"/>
                <a:gd name="connsiteY5" fmla="*/ 0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856" h="438912">
                  <a:moveTo>
                    <a:pt x="0" y="438912"/>
                  </a:moveTo>
                  <a:cubicBezTo>
                    <a:pt x="53848" y="382016"/>
                    <a:pt x="107696" y="325120"/>
                    <a:pt x="170688" y="280416"/>
                  </a:cubicBezTo>
                  <a:cubicBezTo>
                    <a:pt x="233680" y="235712"/>
                    <a:pt x="296672" y="205232"/>
                    <a:pt x="377952" y="170688"/>
                  </a:cubicBezTo>
                  <a:cubicBezTo>
                    <a:pt x="459232" y="136144"/>
                    <a:pt x="564896" y="97536"/>
                    <a:pt x="658368" y="73152"/>
                  </a:cubicBezTo>
                  <a:cubicBezTo>
                    <a:pt x="751840" y="48768"/>
                    <a:pt x="859536" y="36576"/>
                    <a:pt x="938784" y="24384"/>
                  </a:cubicBezTo>
                  <a:cubicBezTo>
                    <a:pt x="1018032" y="12192"/>
                    <a:pt x="1075944" y="6096"/>
                    <a:pt x="11338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241" name="Freeform 8240"/>
            <p:cNvSpPr/>
            <p:nvPr/>
          </p:nvSpPr>
          <p:spPr>
            <a:xfrm>
              <a:off x="2584704" y="2596896"/>
              <a:ext cx="646176" cy="1194816"/>
            </a:xfrm>
            <a:custGeom>
              <a:avLst/>
              <a:gdLst>
                <a:gd name="connsiteX0" fmla="*/ 0 w 646176"/>
                <a:gd name="connsiteY0" fmla="*/ 0 h 1194816"/>
                <a:gd name="connsiteX1" fmla="*/ 146304 w 646176"/>
                <a:gd name="connsiteY1" fmla="*/ 560832 h 1194816"/>
                <a:gd name="connsiteX2" fmla="*/ 646176 w 646176"/>
                <a:gd name="connsiteY2" fmla="*/ 1194816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176" h="1194816">
                  <a:moveTo>
                    <a:pt x="0" y="0"/>
                  </a:moveTo>
                  <a:cubicBezTo>
                    <a:pt x="19304" y="180848"/>
                    <a:pt x="38608" y="361696"/>
                    <a:pt x="146304" y="560832"/>
                  </a:cubicBezTo>
                  <a:cubicBezTo>
                    <a:pt x="254000" y="759968"/>
                    <a:pt x="450088" y="977392"/>
                    <a:pt x="646176" y="11948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243" name="Freeform 8242"/>
            <p:cNvSpPr/>
            <p:nvPr/>
          </p:nvSpPr>
          <p:spPr>
            <a:xfrm>
              <a:off x="2609088" y="2633472"/>
              <a:ext cx="1304544" cy="938784"/>
            </a:xfrm>
            <a:custGeom>
              <a:avLst/>
              <a:gdLst>
                <a:gd name="connsiteX0" fmla="*/ 0 w 1304544"/>
                <a:gd name="connsiteY0" fmla="*/ 0 h 938784"/>
                <a:gd name="connsiteX1" fmla="*/ 304800 w 1304544"/>
                <a:gd name="connsiteY1" fmla="*/ 329184 h 938784"/>
                <a:gd name="connsiteX2" fmla="*/ 670560 w 1304544"/>
                <a:gd name="connsiteY2" fmla="*/ 609600 h 938784"/>
                <a:gd name="connsiteX3" fmla="*/ 1060704 w 1304544"/>
                <a:gd name="connsiteY3" fmla="*/ 829056 h 938784"/>
                <a:gd name="connsiteX4" fmla="*/ 1304544 w 1304544"/>
                <a:gd name="connsiteY4" fmla="*/ 938784 h 9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544" h="938784">
                  <a:moveTo>
                    <a:pt x="0" y="0"/>
                  </a:moveTo>
                  <a:cubicBezTo>
                    <a:pt x="96520" y="113792"/>
                    <a:pt x="193040" y="227584"/>
                    <a:pt x="304800" y="329184"/>
                  </a:cubicBezTo>
                  <a:cubicBezTo>
                    <a:pt x="416560" y="430784"/>
                    <a:pt x="544576" y="526288"/>
                    <a:pt x="670560" y="609600"/>
                  </a:cubicBezTo>
                  <a:cubicBezTo>
                    <a:pt x="796544" y="692912"/>
                    <a:pt x="955040" y="774192"/>
                    <a:pt x="1060704" y="829056"/>
                  </a:cubicBezTo>
                  <a:cubicBezTo>
                    <a:pt x="1166368" y="883920"/>
                    <a:pt x="1235456" y="911352"/>
                    <a:pt x="1304544" y="93878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245" name="Freeform 8244"/>
            <p:cNvSpPr/>
            <p:nvPr/>
          </p:nvSpPr>
          <p:spPr>
            <a:xfrm>
              <a:off x="2627784" y="2596896"/>
              <a:ext cx="1432152" cy="316992"/>
            </a:xfrm>
            <a:custGeom>
              <a:avLst/>
              <a:gdLst>
                <a:gd name="connsiteX0" fmla="*/ 0 w 1316736"/>
                <a:gd name="connsiteY0" fmla="*/ 0 h 231648"/>
                <a:gd name="connsiteX1" fmla="*/ 438912 w 1316736"/>
                <a:gd name="connsiteY1" fmla="*/ 170688 h 231648"/>
                <a:gd name="connsiteX2" fmla="*/ 1316736 w 1316736"/>
                <a:gd name="connsiteY2" fmla="*/ 231648 h 23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736" h="231648">
                  <a:moveTo>
                    <a:pt x="0" y="0"/>
                  </a:moveTo>
                  <a:cubicBezTo>
                    <a:pt x="109728" y="66040"/>
                    <a:pt x="219456" y="132080"/>
                    <a:pt x="438912" y="170688"/>
                  </a:cubicBezTo>
                  <a:cubicBezTo>
                    <a:pt x="658368" y="209296"/>
                    <a:pt x="987552" y="220472"/>
                    <a:pt x="1316736" y="2316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247" name="Straight Connector 8246"/>
            <p:cNvCxnSpPr/>
            <p:nvPr/>
          </p:nvCxnSpPr>
          <p:spPr>
            <a:xfrm>
              <a:off x="5211704" y="4221088"/>
              <a:ext cx="1232504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4840224" y="4221088"/>
              <a:ext cx="371480" cy="14969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2" name="Freeform 8251"/>
            <p:cNvSpPr/>
            <p:nvPr/>
          </p:nvSpPr>
          <p:spPr>
            <a:xfrm>
              <a:off x="5169408" y="4206240"/>
              <a:ext cx="1292352" cy="926592"/>
            </a:xfrm>
            <a:custGeom>
              <a:avLst/>
              <a:gdLst>
                <a:gd name="connsiteX0" fmla="*/ 0 w 1219200"/>
                <a:gd name="connsiteY0" fmla="*/ 0 h 926592"/>
                <a:gd name="connsiteX1" fmla="*/ 353568 w 1219200"/>
                <a:gd name="connsiteY1" fmla="*/ 73152 h 926592"/>
                <a:gd name="connsiteX2" fmla="*/ 829056 w 1219200"/>
                <a:gd name="connsiteY2" fmla="*/ 402336 h 926592"/>
                <a:gd name="connsiteX3" fmla="*/ 1219200 w 1219200"/>
                <a:gd name="connsiteY3" fmla="*/ 926592 h 92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926592">
                  <a:moveTo>
                    <a:pt x="0" y="0"/>
                  </a:moveTo>
                  <a:cubicBezTo>
                    <a:pt x="107696" y="3048"/>
                    <a:pt x="215392" y="6096"/>
                    <a:pt x="353568" y="73152"/>
                  </a:cubicBezTo>
                  <a:cubicBezTo>
                    <a:pt x="491744" y="140208"/>
                    <a:pt x="684784" y="260096"/>
                    <a:pt x="829056" y="402336"/>
                  </a:cubicBezTo>
                  <a:cubicBezTo>
                    <a:pt x="973328" y="544576"/>
                    <a:pt x="1096264" y="735584"/>
                    <a:pt x="1219200" y="92659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254" name="Freeform 8253"/>
            <p:cNvSpPr/>
            <p:nvPr/>
          </p:nvSpPr>
          <p:spPr>
            <a:xfrm>
              <a:off x="4840224" y="4242816"/>
              <a:ext cx="438472" cy="1487424"/>
            </a:xfrm>
            <a:custGeom>
              <a:avLst/>
              <a:gdLst>
                <a:gd name="connsiteX0" fmla="*/ 414528 w 438472"/>
                <a:gd name="connsiteY0" fmla="*/ 0 h 1487424"/>
                <a:gd name="connsiteX1" fmla="*/ 426720 w 438472"/>
                <a:gd name="connsiteY1" fmla="*/ 414528 h 1487424"/>
                <a:gd name="connsiteX2" fmla="*/ 268224 w 438472"/>
                <a:gd name="connsiteY2" fmla="*/ 999744 h 1487424"/>
                <a:gd name="connsiteX3" fmla="*/ 121920 w 438472"/>
                <a:gd name="connsiteY3" fmla="*/ 1304544 h 1487424"/>
                <a:gd name="connsiteX4" fmla="*/ 0 w 438472"/>
                <a:gd name="connsiteY4" fmla="*/ 1487424 h 14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72" h="1487424">
                  <a:moveTo>
                    <a:pt x="414528" y="0"/>
                  </a:moveTo>
                  <a:cubicBezTo>
                    <a:pt x="432816" y="123952"/>
                    <a:pt x="451104" y="247904"/>
                    <a:pt x="426720" y="414528"/>
                  </a:cubicBezTo>
                  <a:cubicBezTo>
                    <a:pt x="402336" y="581152"/>
                    <a:pt x="319024" y="851408"/>
                    <a:pt x="268224" y="999744"/>
                  </a:cubicBezTo>
                  <a:cubicBezTo>
                    <a:pt x="217424" y="1148080"/>
                    <a:pt x="166624" y="1223264"/>
                    <a:pt x="121920" y="1304544"/>
                  </a:cubicBezTo>
                  <a:cubicBezTo>
                    <a:pt x="77216" y="1385824"/>
                    <a:pt x="38608" y="1436624"/>
                    <a:pt x="0" y="148742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686446" y="4390600"/>
              <a:ext cx="934748" cy="10126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/>
            <p:cNvSpPr/>
            <p:nvPr/>
          </p:nvSpPr>
          <p:spPr>
            <a:xfrm>
              <a:off x="2672325" y="4389120"/>
              <a:ext cx="924315" cy="999744"/>
            </a:xfrm>
            <a:custGeom>
              <a:avLst/>
              <a:gdLst>
                <a:gd name="connsiteX0" fmla="*/ 9915 w 924315"/>
                <a:gd name="connsiteY0" fmla="*/ 0 h 999744"/>
                <a:gd name="connsiteX1" fmla="*/ 22107 w 924315"/>
                <a:gd name="connsiteY1" fmla="*/ 268224 h 999744"/>
                <a:gd name="connsiteX2" fmla="*/ 204987 w 924315"/>
                <a:gd name="connsiteY2" fmla="*/ 573024 h 999744"/>
                <a:gd name="connsiteX3" fmla="*/ 924315 w 924315"/>
                <a:gd name="connsiteY3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315" h="999744">
                  <a:moveTo>
                    <a:pt x="9915" y="0"/>
                  </a:moveTo>
                  <a:cubicBezTo>
                    <a:pt x="-245" y="86360"/>
                    <a:pt x="-10405" y="172720"/>
                    <a:pt x="22107" y="268224"/>
                  </a:cubicBezTo>
                  <a:cubicBezTo>
                    <a:pt x="54619" y="363728"/>
                    <a:pt x="54619" y="451104"/>
                    <a:pt x="204987" y="573024"/>
                  </a:cubicBezTo>
                  <a:cubicBezTo>
                    <a:pt x="355355" y="694944"/>
                    <a:pt x="639835" y="847344"/>
                    <a:pt x="924315" y="99974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303520" y="4279392"/>
              <a:ext cx="243840" cy="231648"/>
            </a:xfrm>
            <a:custGeom>
              <a:avLst/>
              <a:gdLst>
                <a:gd name="connsiteX0" fmla="*/ 0 w 243840"/>
                <a:gd name="connsiteY0" fmla="*/ 231648 h 231648"/>
                <a:gd name="connsiteX1" fmla="*/ 158496 w 243840"/>
                <a:gd name="connsiteY1" fmla="*/ 146304 h 231648"/>
                <a:gd name="connsiteX2" fmla="*/ 195072 w 243840"/>
                <a:gd name="connsiteY2" fmla="*/ 97536 h 231648"/>
                <a:gd name="connsiteX3" fmla="*/ 231648 w 243840"/>
                <a:gd name="connsiteY3" fmla="*/ 24384 h 231648"/>
                <a:gd name="connsiteX4" fmla="*/ 243840 w 243840"/>
                <a:gd name="connsiteY4" fmla="*/ 0 h 23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231648">
                  <a:moveTo>
                    <a:pt x="0" y="231648"/>
                  </a:moveTo>
                  <a:cubicBezTo>
                    <a:pt x="62992" y="200152"/>
                    <a:pt x="125984" y="168656"/>
                    <a:pt x="158496" y="146304"/>
                  </a:cubicBezTo>
                  <a:cubicBezTo>
                    <a:pt x="191008" y="123952"/>
                    <a:pt x="182880" y="117856"/>
                    <a:pt x="195072" y="97536"/>
                  </a:cubicBezTo>
                  <a:cubicBezTo>
                    <a:pt x="207264" y="77216"/>
                    <a:pt x="231648" y="24384"/>
                    <a:pt x="231648" y="24384"/>
                  </a:cubicBezTo>
                  <a:lnTo>
                    <a:pt x="24384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071872" y="4584192"/>
              <a:ext cx="694944" cy="295634"/>
            </a:xfrm>
            <a:custGeom>
              <a:avLst/>
              <a:gdLst>
                <a:gd name="connsiteX0" fmla="*/ 0 w 694944"/>
                <a:gd name="connsiteY0" fmla="*/ 268224 h 295634"/>
                <a:gd name="connsiteX1" fmla="*/ 280416 w 694944"/>
                <a:gd name="connsiteY1" fmla="*/ 292608 h 295634"/>
                <a:gd name="connsiteX2" fmla="*/ 536448 w 694944"/>
                <a:gd name="connsiteY2" fmla="*/ 207264 h 295634"/>
                <a:gd name="connsiteX3" fmla="*/ 694944 w 694944"/>
                <a:gd name="connsiteY3" fmla="*/ 0 h 29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44" h="295634">
                  <a:moveTo>
                    <a:pt x="0" y="268224"/>
                  </a:moveTo>
                  <a:cubicBezTo>
                    <a:pt x="95504" y="285496"/>
                    <a:pt x="191008" y="302768"/>
                    <a:pt x="280416" y="292608"/>
                  </a:cubicBezTo>
                  <a:cubicBezTo>
                    <a:pt x="369824" y="282448"/>
                    <a:pt x="467360" y="256032"/>
                    <a:pt x="536448" y="207264"/>
                  </a:cubicBezTo>
                  <a:cubicBezTo>
                    <a:pt x="605536" y="158496"/>
                    <a:pt x="650240" y="79248"/>
                    <a:pt x="6949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577445" y="4389120"/>
              <a:ext cx="158925" cy="1219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8254" idx="1"/>
            </p:cNvCxnSpPr>
            <p:nvPr/>
          </p:nvCxnSpPr>
          <p:spPr>
            <a:xfrm flipV="1">
              <a:off x="5071872" y="4657344"/>
              <a:ext cx="195072" cy="1219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060919" y="1485424"/>
              <a:ext cx="125905" cy="20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4080335" y="1524240"/>
              <a:ext cx="125905" cy="20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623557" y="2022086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557" y="2022086"/>
                  <a:ext cx="307776" cy="2918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3922"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3085964" y="2394849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b="0" i="0" smtClean="0">
                                <a:latin typeface="Cambria Math"/>
                              </a:rPr>
                              <m:t>Ι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5964" y="2394849"/>
                  <a:ext cx="307776" cy="2918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058812" y="4652968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8812" y="4652968"/>
                  <a:ext cx="307776" cy="2918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000"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4764096" y="4440134"/>
                  <a:ext cx="3077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l-GR" sz="1200" b="0" i="1" smtClean="0">
                                <a:latin typeface="Cambria Math"/>
                              </a:rPr>
                              <m:t>𝜅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096" y="4440134"/>
                  <a:ext cx="307776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5375688" y="4888992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  <m:r>
                              <a:rPr lang="el-GR" sz="1200" b="0" i="1" smtClean="0">
                                <a:latin typeface="Cambria Math"/>
                              </a:rPr>
                              <m:t>𝜅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688" y="4888992"/>
                  <a:ext cx="307776" cy="2918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6000"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5287715" y="4474759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715" y="4474759"/>
                  <a:ext cx="307776" cy="2918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5674068" y="4412084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068" y="4412084"/>
                  <a:ext cx="307776" cy="291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000"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5475217" y="2001320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5217" y="2001320"/>
                  <a:ext cx="307776" cy="2918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5882"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5831356" y="1914877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356" y="1914877"/>
                  <a:ext cx="307776" cy="2918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815584" y="2572159"/>
                  <a:ext cx="307776" cy="29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584" y="2572159"/>
                  <a:ext cx="307776" cy="2918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000" b="-20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2612509" y="4984586"/>
                  <a:ext cx="307776" cy="296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l-GR" sz="12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</m:acc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509" y="4984586"/>
                  <a:ext cx="307776" cy="29649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000" b="-41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5674068" y="3929241"/>
                  <a:ext cx="3077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068" y="3929241"/>
                  <a:ext cx="307776" cy="27699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TextBox 99"/>
            <p:cNvSpPr txBox="1"/>
            <p:nvPr/>
          </p:nvSpPr>
          <p:spPr>
            <a:xfrm>
              <a:off x="5338004" y="2168023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i</a:t>
              </a:r>
              <a:endParaRPr lang="el-GR" sz="12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5193541" y="1637878"/>
                  <a:ext cx="30777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sz="12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541" y="1637878"/>
                  <a:ext cx="307776" cy="27699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TextBox 182"/>
            <p:cNvSpPr txBox="1"/>
            <p:nvPr/>
          </p:nvSpPr>
          <p:spPr>
            <a:xfrm>
              <a:off x="3320228" y="4467202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i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546311" y="4104316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i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275856" y="5579548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i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067374" y="3917575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i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320484" y="2466738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i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165058" y="3303821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j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791970" y="3209913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j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424490" y="5034929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j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161701" y="5961856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j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574102" y="5173428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j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766764" y="2006472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+mn-lt"/>
                </a:rPr>
                <a:t>j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588196" y="5399879"/>
              <a:ext cx="252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k</a:t>
              </a:r>
              <a:endParaRPr lang="el-GR" sz="1200" dirty="0">
                <a:latin typeface="+mn-lt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009672" y="991028"/>
              <a:ext cx="490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>
                  <a:latin typeface="+mn-lt"/>
                </a:rPr>
                <a:t>κ</a:t>
              </a:r>
              <a:r>
                <a:rPr lang="el-GR" sz="1200" dirty="0" err="1" smtClean="0">
                  <a:latin typeface="+mn-lt"/>
                </a:rPr>
                <a:t>.μ</a:t>
              </a:r>
              <a:r>
                <a:rPr lang="el-GR" sz="1200" dirty="0" smtClean="0">
                  <a:latin typeface="+mn-lt"/>
                </a:rPr>
                <a:t>.</a:t>
              </a:r>
              <a:endParaRPr lang="el-GR" sz="1200" dirty="0">
                <a:latin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71" name="TextBox 70"/>
          <p:cNvSpPr txBox="1"/>
          <p:nvPr/>
        </p:nvSpPr>
        <p:spPr>
          <a:xfrm>
            <a:off x="323528" y="6473410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2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Σύγκλιση </a:t>
            </a:r>
            <a:r>
              <a:rPr lang="el-GR" dirty="0" smtClean="0"/>
              <a:t>των μεσημβρινών στην ΤΜ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04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sz="2400" dirty="0" smtClean="0"/>
                  <a:t>α) συναρτήσει των γεωδαιτικών συντεταγμένων</a:t>
                </a:r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𝛾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Δλ</m:t>
                      </m:r>
                      <m:r>
                        <a:rPr lang="el-G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sin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φ</m:t>
                      </m:r>
                      <m:r>
                        <a:rPr lang="el-GR" sz="2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18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19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Δλ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18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1+3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19</m:t>
                          </m:r>
                        </m:sub>
                      </m:sSub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315</m:t>
                          </m:r>
                        </m:den>
                      </m:f>
                      <m:d>
                        <m:d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2−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+15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35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15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33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11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60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−24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315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17−26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040560"/>
              </a:xfrm>
              <a:blipFill rotWithShape="1">
                <a:blip r:embed="rId2"/>
                <a:stretch>
                  <a:fillRect l="-1111" t="-16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6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Αναγωγές επίγειων </a:t>
            </a:r>
            <a:r>
              <a:rPr lang="el-GR" sz="2400" dirty="0" smtClean="0"/>
              <a:t>παρατηρήσεων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Αναγωγές στο </a:t>
            </a:r>
            <a:r>
              <a:rPr lang="el-GR" sz="2400" dirty="0" smtClean="0"/>
              <a:t>ελλειψοειδές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Αναγωγές στο προβολικό </a:t>
            </a:r>
            <a:r>
              <a:rPr lang="el-GR" sz="2400" dirty="0" smtClean="0"/>
              <a:t>επίπεδο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Εξισώσεις αναγωγών </a:t>
            </a:r>
            <a:r>
              <a:rPr lang="el-GR" sz="2400" dirty="0" err="1"/>
              <a:t>αζιμουθίου</a:t>
            </a:r>
            <a:r>
              <a:rPr lang="el-GR" sz="2400" dirty="0"/>
              <a:t>, διεύθυνσης, γωνίας και </a:t>
            </a:r>
            <a:r>
              <a:rPr lang="el-GR" sz="2400" dirty="0" smtClean="0"/>
              <a:t>απόστασης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Διαδικασία διόρθωσης - αναγωγής παρατηρήσεων πριν τη </a:t>
            </a:r>
            <a:r>
              <a:rPr lang="el-GR" sz="2400" dirty="0" err="1" smtClean="0"/>
              <a:t>συνόρθωση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2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Σύγκλιση </a:t>
            </a:r>
            <a:r>
              <a:rPr lang="el-GR" dirty="0" smtClean="0"/>
              <a:t>των μεσημβρινών στην </a:t>
            </a:r>
            <a:r>
              <a:rPr lang="el-GR" dirty="0"/>
              <a:t>ΤΜ </a:t>
            </a:r>
            <a:br>
              <a:rPr lang="el-GR" dirty="0"/>
            </a:b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568952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l-GR" sz="2400" dirty="0" smtClean="0"/>
                  <a:t>α) συναρτήσει των προβολικών συντεταγμένων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𝛾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r>
                        <a:rPr lang="en-US" sz="24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24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l-GR" sz="24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dirty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l-GR" sz="24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l-GR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2+5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+20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27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+11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−24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315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17+77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+105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+45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568952" cy="5256584"/>
              </a:xfrm>
              <a:blipFill rotWithShape="1"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160" y="2308642"/>
                <a:ext cx="2808312" cy="87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308642"/>
                <a:ext cx="2808312" cy="8747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45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Συντελεστ</a:t>
            </a:r>
            <a:r>
              <a:rPr lang="el-GR" dirty="0"/>
              <a:t>ή</a:t>
            </a:r>
            <a:r>
              <a:rPr lang="el-GR" dirty="0" smtClean="0"/>
              <a:t>ς </a:t>
            </a:r>
            <a:r>
              <a:rPr lang="el-GR" dirty="0" smtClean="0"/>
              <a:t>κλίμακας στην ΤΜ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(1 από</a:t>
            </a:r>
            <a:r>
              <a:rPr lang="en-US" sz="3200" b="0" dirty="0" smtClean="0"/>
              <a:t> 2)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59024" y="1052736"/>
                <a:ext cx="8784976" cy="56612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2400" dirty="0" smtClean="0"/>
                  <a:t>α) συναρτήσει των γεωδαιτικών συντεταγμένων</a:t>
                </a:r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1+5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5−4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−28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l-GR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−48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1+5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:endParaRPr lang="el-GR" sz="2400" dirty="0"/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024" y="1052736"/>
                <a:ext cx="8784976" cy="5661248"/>
              </a:xfrm>
              <a:blipFill rotWithShape="1">
                <a:blip r:embed="rId2"/>
                <a:stretch>
                  <a:fillRect l="-1110" t="-8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7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Συντελεστής </a:t>
            </a:r>
            <a:r>
              <a:rPr lang="el-GR" dirty="0" smtClean="0"/>
              <a:t>κλίμακας στην ΤΜ 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(2 από</a:t>
            </a:r>
            <a:r>
              <a:rPr lang="en-US" sz="3200" b="0" dirty="0" smtClean="0"/>
              <a:t> 2)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320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400" dirty="0" smtClean="0"/>
                  <a:t>α) συναρτήσει των προβολικών συντεταγμένων</a:t>
                </a:r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1+6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720</m:t>
                          </m:r>
                        </m:den>
                      </m:f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320480"/>
              </a:xfrm>
              <a:blipFill rotWithShape="1">
                <a:blip r:embed="rId2"/>
                <a:stretch>
                  <a:fillRect l="-1111" t="-1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6136" y="1772816"/>
                <a:ext cx="3240360" cy="87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72816"/>
                <a:ext cx="3240360" cy="8747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Γωνιακ</a:t>
            </a:r>
            <a:r>
              <a:rPr lang="el-GR" dirty="0"/>
              <a:t>ή</a:t>
            </a:r>
            <a:r>
              <a:rPr lang="el-GR" dirty="0" smtClean="0"/>
              <a:t> </a:t>
            </a:r>
            <a:r>
              <a:rPr lang="el-GR" dirty="0" smtClean="0"/>
              <a:t>διόρθωση τόξου - χορδής στην ΤΜ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3826768" cy="44644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l-G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6371000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3826768" cy="4464496"/>
              </a:xfrm>
              <a:blipFill rotWithShape="1">
                <a:blip r:embed="rId2"/>
                <a:stretch>
                  <a:fillRect l="-3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340768"/>
            <a:ext cx="4115011" cy="518457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4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Αναγωγ</a:t>
            </a:r>
            <a:r>
              <a:rPr lang="el-GR" dirty="0"/>
              <a:t>ή</a:t>
            </a:r>
            <a:r>
              <a:rPr lang="el-GR" dirty="0" smtClean="0"/>
              <a:t> </a:t>
            </a:r>
            <a:r>
              <a:rPr lang="el-GR" dirty="0" smtClean="0"/>
              <a:t>απόστασης στην </a:t>
            </a:r>
            <a:r>
              <a:rPr lang="el-GR" dirty="0" smtClean="0"/>
              <a:t>ΤΜ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0405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040560"/>
              </a:xfrm>
              <a:blipFill rotWithShape="1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96752"/>
            <a:ext cx="3676207" cy="462726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8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Αναγωγ</a:t>
            </a:r>
            <a:r>
              <a:rPr lang="el-GR" dirty="0"/>
              <a:t>ή</a:t>
            </a:r>
            <a:r>
              <a:rPr lang="el-GR" dirty="0" smtClean="0"/>
              <a:t> </a:t>
            </a:r>
            <a:r>
              <a:rPr lang="el-GR" dirty="0" smtClean="0"/>
              <a:t>αζιμούθιου στην ΤΜ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898763"/>
                <a:ext cx="3898776" cy="7920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898763"/>
                <a:ext cx="3898776" cy="792088"/>
              </a:xfrm>
              <a:blipFill rotWithShape="0">
                <a:blip r:embed="rId2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96752"/>
            <a:ext cx="3676207" cy="462726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0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Αναγωγ</a:t>
            </a:r>
            <a:r>
              <a:rPr lang="el-GR" dirty="0"/>
              <a:t>ή</a:t>
            </a:r>
            <a:r>
              <a:rPr lang="el-GR" dirty="0" smtClean="0"/>
              <a:t> </a:t>
            </a:r>
            <a:r>
              <a:rPr lang="el-GR" dirty="0" smtClean="0"/>
              <a:t>διεύθυνσης στην </a:t>
            </a:r>
            <a:r>
              <a:rPr lang="el-GR" dirty="0" smtClean="0"/>
              <a:t>ΤΜ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970771"/>
                <a:ext cx="2098576" cy="72008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970771"/>
                <a:ext cx="2098576" cy="720080"/>
              </a:xfrm>
              <a:blipFill rotWithShape="0">
                <a:blip r:embed="rId2"/>
                <a:stretch>
                  <a:fillRect l="-8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77218"/>
            <a:ext cx="3676207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Διαδικασ</a:t>
            </a:r>
            <a:r>
              <a:rPr lang="el-GR" dirty="0"/>
              <a:t>ί</a:t>
            </a:r>
            <a:r>
              <a:rPr lang="el-GR" dirty="0" smtClean="0"/>
              <a:t>α </a:t>
            </a:r>
            <a:r>
              <a:rPr lang="el-GR" dirty="0" smtClean="0"/>
              <a:t>αναγωγών των κλασικών επίγειων μετρήσεων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Επίγειες μετρήσεις (αποστάσεις, διευθύνσεις, γωνίες, αζιμούθια</a:t>
            </a:r>
            <a:r>
              <a:rPr lang="el-GR" sz="2400" dirty="0" smtClean="0"/>
              <a:t>).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Διορθώσεις </a:t>
            </a:r>
            <a:r>
              <a:rPr lang="el-GR" sz="2400" dirty="0"/>
              <a:t>των μετρήσεων λόγω του φυσικού περιβάλλοντος των μετρήσεων (μετεωρολογικά δεδομένα</a:t>
            </a:r>
            <a:r>
              <a:rPr lang="el-GR" sz="2400" dirty="0" smtClean="0"/>
              <a:t>),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Αναγωγές </a:t>
            </a:r>
            <a:r>
              <a:rPr lang="el-GR" sz="2400" dirty="0"/>
              <a:t>από το έδαφος στην επιφάνεια του </a:t>
            </a:r>
            <a:r>
              <a:rPr lang="el-GR" sz="2400" dirty="0" smtClean="0"/>
              <a:t>ελλειψοειδούς,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err="1" smtClean="0"/>
              <a:t>Συνόρθωση</a:t>
            </a:r>
            <a:r>
              <a:rPr lang="el-GR" sz="2400" dirty="0" smtClean="0"/>
              <a:t> </a:t>
            </a:r>
            <a:r>
              <a:rPr lang="el-GR" sz="2400" dirty="0"/>
              <a:t>στο ελλειψοειδές </a:t>
            </a:r>
            <a:r>
              <a:rPr lang="el-GR" sz="2400" dirty="0" smtClean="0"/>
              <a:t>ή </a:t>
            </a:r>
            <a:r>
              <a:rPr lang="el-GR" sz="2400" dirty="0"/>
              <a:t>Αναγωγές από το ελλειψοειδές στο προβολικό επίπεδο του </a:t>
            </a:r>
            <a:r>
              <a:rPr lang="el-GR" sz="2400" dirty="0" smtClean="0"/>
              <a:t>χάρτη,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err="1" smtClean="0"/>
              <a:t>Συνόρθωση</a:t>
            </a:r>
            <a:r>
              <a:rPr lang="el-GR" sz="2400" dirty="0" smtClean="0"/>
              <a:t> </a:t>
            </a:r>
            <a:r>
              <a:rPr lang="el-GR" sz="2400" dirty="0"/>
              <a:t>παρατηρήσεων στο προβολικό </a:t>
            </a:r>
            <a:r>
              <a:rPr lang="el-GR" sz="2400" dirty="0" smtClean="0"/>
              <a:t>επίπεδο,</a:t>
            </a:r>
            <a:endParaRPr lang="el-GR" sz="2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Επίλυση </a:t>
            </a:r>
            <a:r>
              <a:rPr lang="el-GR" sz="2400" dirty="0"/>
              <a:t>δικτύου και υπολογισμός των τελικών προβολικών </a:t>
            </a:r>
            <a:r>
              <a:rPr lang="el-GR" sz="2400" dirty="0" smtClean="0"/>
              <a:t>συντεταγμένων.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1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- 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l-GR" sz="2400" dirty="0" smtClean="0"/>
              <a:t>Αναγωγές </a:t>
            </a:r>
            <a:r>
              <a:rPr lang="el-GR" sz="2400" dirty="0"/>
              <a:t>στο </a:t>
            </a:r>
            <a:r>
              <a:rPr lang="el-GR" sz="2400" dirty="0" smtClean="0"/>
              <a:t>ελλειψοειδές,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 smtClean="0"/>
              <a:t>Αναγωγές </a:t>
            </a:r>
            <a:r>
              <a:rPr lang="el-GR" sz="2400" dirty="0"/>
              <a:t>στο προβολικό </a:t>
            </a:r>
            <a:r>
              <a:rPr lang="el-GR" sz="2400" dirty="0" smtClean="0"/>
              <a:t>επίπεδο,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 smtClean="0"/>
              <a:t>Διαδικασία </a:t>
            </a:r>
            <a:r>
              <a:rPr lang="el-GR" sz="2400" dirty="0"/>
              <a:t>διόρθωσης - αναγωγής παρατηρήσεων πριν τη </a:t>
            </a:r>
            <a:r>
              <a:rPr lang="el-GR" sz="2400" dirty="0" err="1" smtClean="0"/>
              <a:t>συνόρθωση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4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1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Αναγωγές </a:t>
            </a:r>
            <a:r>
              <a:rPr lang="el-GR" dirty="0" smtClean="0"/>
              <a:t>επίγειων παρατηρήσεων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Μεταφορά γεωδαιτικών παρατηρήσεων από το πεδίο στο </a:t>
            </a:r>
            <a:r>
              <a:rPr lang="el-GR" sz="2400" dirty="0" smtClean="0"/>
              <a:t>χάρτη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5114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557" y="3702768"/>
            <a:ext cx="2498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Us land survey officer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HenryLi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 title="βέλος"/>
          <p:cNvCxnSpPr/>
          <p:nvPr/>
        </p:nvCxnSpPr>
        <p:spPr>
          <a:xfrm>
            <a:off x="3134425" y="3875928"/>
            <a:ext cx="1014271" cy="11603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64620" y="387592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αναγωγές</a:t>
            </a:r>
            <a:endParaRPr lang="el-GR" sz="2000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21161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 title="βέλος"/>
          <p:cNvCxnSpPr/>
          <p:nvPr/>
        </p:nvCxnSpPr>
        <p:spPr>
          <a:xfrm flipV="1">
            <a:off x="4702958" y="3899808"/>
            <a:ext cx="1172884" cy="10075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79944" y="46130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αναγωγές</a:t>
            </a:r>
            <a:endParaRPr lang="el-GR" sz="20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20" y="1916832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05876" y="3794612"/>
            <a:ext cx="2530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Topographic-Relief-perspective-sample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Magnus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Manske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9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4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</a:t>
            </a:r>
            <a:r>
              <a:rPr lang="el-GR" sz="2000" dirty="0" smtClean="0"/>
              <a:t>9: </a:t>
            </a:r>
            <a:r>
              <a:rPr lang="el-GR" sz="2000" dirty="0"/>
              <a:t>Μέθοδοι επίλυσης γεωδαιτικών μετρήσεων – Αναγωγές </a:t>
            </a:r>
            <a:r>
              <a:rPr lang="el-GR" sz="2000" dirty="0" smtClean="0"/>
              <a:t>παρατηρήσεων».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830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9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84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Αναγωγές </a:t>
            </a:r>
            <a:r>
              <a:rPr lang="el-GR" dirty="0" smtClean="0"/>
              <a:t>επίγειων παρατηρήσεων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Διαδικασία επίλυσης επίγειων </a:t>
            </a:r>
            <a:r>
              <a:rPr lang="el-GR" sz="2400" dirty="0" smtClean="0"/>
              <a:t>παρατηρήσεων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b="1" dirty="0" smtClean="0"/>
              <a:t>Διορθώσεις</a:t>
            </a:r>
            <a:r>
              <a:rPr lang="el-GR" sz="2400" dirty="0" smtClean="0"/>
              <a:t> </a:t>
            </a:r>
            <a:r>
              <a:rPr lang="el-GR" sz="2400" dirty="0"/>
              <a:t>από την επίδραση του φυσικού περιβάλλοντος των μετρήσεων (π.χ., ατμοσφαιρικές διορθώσεις στις παρατηρήσεις EDM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b="1" dirty="0" smtClean="0"/>
              <a:t>Αναγωγές</a:t>
            </a:r>
            <a:r>
              <a:rPr lang="el-GR" sz="2400" dirty="0" smtClean="0"/>
              <a:t> </a:t>
            </a:r>
            <a:r>
              <a:rPr lang="el-GR" sz="2400" dirty="0"/>
              <a:t>των διορθωμένων παρατηρήσεων από το πεδίο των μετρήσεων </a:t>
            </a:r>
            <a:r>
              <a:rPr lang="el-GR" sz="2400" b="1" dirty="0"/>
              <a:t>στο μοντέλο του </a:t>
            </a:r>
            <a:r>
              <a:rPr lang="el-GR" sz="2400" b="1" dirty="0" smtClean="0"/>
              <a:t>ελλειψοειδούς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b="1" dirty="0" smtClean="0"/>
              <a:t>Αναγωγές</a:t>
            </a:r>
            <a:r>
              <a:rPr lang="el-GR" sz="2400" dirty="0" smtClean="0"/>
              <a:t> </a:t>
            </a:r>
            <a:r>
              <a:rPr lang="el-GR" sz="2400" dirty="0"/>
              <a:t>των παρατηρήσεων από το ελλειψοειδές </a:t>
            </a:r>
            <a:r>
              <a:rPr lang="el-GR" sz="2400" b="1" dirty="0"/>
              <a:t>στο προβολικό επίπεδο του </a:t>
            </a:r>
            <a:r>
              <a:rPr lang="el-GR" sz="2400" b="1" dirty="0" smtClean="0"/>
              <a:t>χάρτη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6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Αναγωγή </a:t>
            </a:r>
            <a:r>
              <a:rPr lang="el-GR" dirty="0" smtClean="0"/>
              <a:t>αστρονομικού αζιμούθιου</a:t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l-GR" sz="3200" b="0" dirty="0" smtClean="0"/>
              <a:t>1 από</a:t>
            </a:r>
            <a:r>
              <a:rPr lang="en-US" sz="3200" b="0" dirty="0" smtClean="0"/>
              <a:t> 4)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rmAutofit/>
          </a:bodyPr>
          <a:lstStyle/>
          <a:p>
            <a:pPr marL="0" lvl="0" indent="0" defTabSz="457200" fontAlgn="base" hangingPunct="0">
              <a:lnSpc>
                <a:spcPct val="112000"/>
              </a:lnSpc>
              <a:spcBef>
                <a:spcPts val="30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</a:rPr>
              <a:t>Η ανα</a:t>
            </a:r>
            <a:r>
              <a:rPr lang="en-US" sz="2400" dirty="0" err="1">
                <a:solidFill>
                  <a:srgbClr val="000000"/>
                </a:solidFill>
              </a:rPr>
              <a:t>γωγή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της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μέτρησης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ενός</a:t>
            </a:r>
            <a:r>
              <a:rPr lang="en-US" sz="2400" dirty="0">
                <a:solidFill>
                  <a:srgbClr val="000000"/>
                </a:solidFill>
              </a:rPr>
              <a:t> α</a:t>
            </a:r>
            <a:r>
              <a:rPr lang="en-US" sz="2400" dirty="0" err="1">
                <a:solidFill>
                  <a:srgbClr val="000000"/>
                </a:solidFill>
              </a:rPr>
              <a:t>στρονομικού</a:t>
            </a:r>
            <a:r>
              <a:rPr lang="en-US" sz="2400" dirty="0">
                <a:solidFill>
                  <a:srgbClr val="000000"/>
                </a:solidFill>
              </a:rPr>
              <a:t> α</a:t>
            </a:r>
            <a:r>
              <a:rPr lang="en-US" sz="2400" dirty="0" err="1">
                <a:solidFill>
                  <a:srgbClr val="000000"/>
                </a:solidFill>
              </a:rPr>
              <a:t>ζιμουθίου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χωρίζετ</a:t>
            </a:r>
            <a:r>
              <a:rPr lang="en-US" sz="2400" dirty="0">
                <a:solidFill>
                  <a:srgbClr val="000000"/>
                </a:solidFill>
              </a:rPr>
              <a:t>αι σε τρία στάδια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defTabSz="457200" fontAlgn="base" hangingPunct="0">
              <a:lnSpc>
                <a:spcPct val="112000"/>
              </a:lnSpc>
              <a:spcBef>
                <a:spcPts val="3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</a:rPr>
              <a:t>Αν</a:t>
            </a:r>
            <a:r>
              <a:rPr lang="en-US" sz="2400" dirty="0" smtClean="0">
                <a:solidFill>
                  <a:srgbClr val="000000"/>
                </a:solidFill>
              </a:rPr>
              <a:t>αγωγή </a:t>
            </a:r>
            <a:r>
              <a:rPr lang="en-US" sz="2400" dirty="0">
                <a:solidFill>
                  <a:srgbClr val="000000"/>
                </a:solidFill>
              </a:rPr>
              <a:t>ως προς την κάθετη στο σημείο στάσης: </a:t>
            </a:r>
            <a:r>
              <a:rPr lang="en-US" sz="2400" b="1" dirty="0">
                <a:solidFill>
                  <a:srgbClr val="000000"/>
                </a:solidFill>
              </a:rPr>
              <a:t>Αναγωγή Laplace</a:t>
            </a:r>
            <a:r>
              <a:rPr lang="en-US" sz="2400" dirty="0">
                <a:solidFill>
                  <a:srgbClr val="000000"/>
                </a:solidFill>
              </a:rPr>
              <a:t> (από Α  σε Α</a:t>
            </a:r>
            <a:r>
              <a:rPr lang="en-US" sz="2400" baseline="33000" dirty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),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defTabSz="457200" fontAlgn="base" hangingPunct="0">
              <a:lnSpc>
                <a:spcPct val="112000"/>
              </a:lnSpc>
              <a:spcBef>
                <a:spcPts val="3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</a:rPr>
              <a:t>Αν</a:t>
            </a:r>
            <a:r>
              <a:rPr lang="en-US" sz="2400" b="1" dirty="0" smtClean="0">
                <a:solidFill>
                  <a:srgbClr val="000000"/>
                </a:solidFill>
              </a:rPr>
              <a:t>αγωγή </a:t>
            </a:r>
            <a:r>
              <a:rPr lang="en-US" sz="2400" b="1" dirty="0">
                <a:solidFill>
                  <a:srgbClr val="000000"/>
                </a:solidFill>
              </a:rPr>
              <a:t>στην κάθετη τομή</a:t>
            </a:r>
            <a:r>
              <a:rPr lang="en-US" sz="2400" dirty="0">
                <a:solidFill>
                  <a:srgbClr val="000000"/>
                </a:solidFill>
              </a:rPr>
              <a:t> στο ελλειψοειδές (από A</a:t>
            </a:r>
            <a:r>
              <a:rPr lang="en-US" sz="2400" baseline="33000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σε</a:t>
            </a:r>
            <a:r>
              <a:rPr lang="en-US" sz="2400" dirty="0">
                <a:solidFill>
                  <a:srgbClr val="000000"/>
                </a:solidFill>
                <a:ea typeface="AR PL UMing CN" charset="0"/>
                <a:cs typeface="AR PL UMing CN" charset="0"/>
              </a:rPr>
              <a:t> α</a:t>
            </a:r>
            <a:r>
              <a:rPr lang="en-US" sz="2400" baseline="33000" dirty="0">
                <a:solidFill>
                  <a:srgbClr val="000000"/>
                </a:solidFill>
              </a:rPr>
              <a:t> κτ</a:t>
            </a:r>
            <a:r>
              <a:rPr lang="en-US" sz="2400" dirty="0" smtClean="0">
                <a:solidFill>
                  <a:srgbClr val="000000"/>
                </a:solidFill>
              </a:rPr>
              <a:t>),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defTabSz="457200" fontAlgn="base" hangingPunct="0">
              <a:lnSpc>
                <a:spcPct val="112000"/>
              </a:lnSpc>
              <a:spcBef>
                <a:spcPts val="3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</a:rPr>
              <a:t>Αν</a:t>
            </a:r>
            <a:r>
              <a:rPr lang="en-US" sz="2400" b="1" dirty="0" smtClean="0">
                <a:solidFill>
                  <a:srgbClr val="000000"/>
                </a:solidFill>
              </a:rPr>
              <a:t>αγωγή </a:t>
            </a:r>
            <a:r>
              <a:rPr lang="en-US" sz="2400" b="1" dirty="0">
                <a:solidFill>
                  <a:srgbClr val="000000"/>
                </a:solidFill>
              </a:rPr>
              <a:t>στη γεωδαισιακή γραμμή</a:t>
            </a:r>
            <a:r>
              <a:rPr lang="en-US" sz="2400" dirty="0">
                <a:solidFill>
                  <a:srgbClr val="000000"/>
                </a:solidFill>
              </a:rPr>
              <a:t> (από α</a:t>
            </a:r>
            <a:r>
              <a:rPr lang="en-US" sz="2400" baseline="33000" dirty="0">
                <a:solidFill>
                  <a:srgbClr val="000000"/>
                </a:solidFill>
              </a:rPr>
              <a:t>κτ </a:t>
            </a:r>
            <a:r>
              <a:rPr lang="en-US" sz="2400" dirty="0">
                <a:solidFill>
                  <a:srgbClr val="000000"/>
                </a:solidFill>
                <a:ea typeface="AR PL UMing CN" charset="0"/>
                <a:cs typeface="AR PL UMing CN" charset="0"/>
              </a:rPr>
              <a:t> σε α</a:t>
            </a:r>
            <a:r>
              <a:rPr lang="en-US" sz="2400" dirty="0" smtClean="0">
                <a:solidFill>
                  <a:srgbClr val="000000"/>
                </a:solidFill>
                <a:ea typeface="AR PL UMing CN" charset="0"/>
                <a:cs typeface="AR PL UMing CN" charset="0"/>
              </a:rPr>
              <a:t>).</a:t>
            </a:r>
            <a:endParaRPr lang="en-US" sz="2400" dirty="0">
              <a:solidFill>
                <a:srgbClr val="000000"/>
              </a:solidFill>
              <a:ea typeface="AR PL UMing CN" charset="0"/>
              <a:cs typeface="AR PL UMing CN" charset="0"/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MgOpen Cosmetica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6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Αναγωγή </a:t>
            </a:r>
            <a:r>
              <a:rPr lang="el-GR" dirty="0" smtClean="0"/>
              <a:t>αστρονομικού αζιμούθιου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grpSp>
        <p:nvGrpSpPr>
          <p:cNvPr id="2053" name="Group 2052"/>
          <p:cNvGrpSpPr/>
          <p:nvPr/>
        </p:nvGrpSpPr>
        <p:grpSpPr>
          <a:xfrm>
            <a:off x="2426208" y="1509444"/>
            <a:ext cx="3694176" cy="4413642"/>
            <a:chOff x="2426208" y="1509444"/>
            <a:chExt cx="3694176" cy="4413642"/>
          </a:xfrm>
        </p:grpSpPr>
        <p:sp>
          <p:nvSpPr>
            <p:cNvPr id="9" name="Freeform 8"/>
            <p:cNvSpPr/>
            <p:nvPr/>
          </p:nvSpPr>
          <p:spPr>
            <a:xfrm>
              <a:off x="2840736" y="3511296"/>
              <a:ext cx="3279648" cy="2011680"/>
            </a:xfrm>
            <a:custGeom>
              <a:avLst/>
              <a:gdLst>
                <a:gd name="connsiteX0" fmla="*/ 0 w 3279648"/>
                <a:gd name="connsiteY0" fmla="*/ 97536 h 2011680"/>
                <a:gd name="connsiteX1" fmla="*/ 85344 w 3279648"/>
                <a:gd name="connsiteY1" fmla="*/ 0 h 2011680"/>
                <a:gd name="connsiteX2" fmla="*/ 512064 w 3279648"/>
                <a:gd name="connsiteY2" fmla="*/ 36576 h 2011680"/>
                <a:gd name="connsiteX3" fmla="*/ 1036320 w 3279648"/>
                <a:gd name="connsiteY3" fmla="*/ 182880 h 2011680"/>
                <a:gd name="connsiteX4" fmla="*/ 1316736 w 3279648"/>
                <a:gd name="connsiteY4" fmla="*/ 304800 h 2011680"/>
                <a:gd name="connsiteX5" fmla="*/ 1524000 w 3279648"/>
                <a:gd name="connsiteY5" fmla="*/ 377952 h 2011680"/>
                <a:gd name="connsiteX6" fmla="*/ 1719072 w 3279648"/>
                <a:gd name="connsiteY6" fmla="*/ 451104 h 2011680"/>
                <a:gd name="connsiteX7" fmla="*/ 1975104 w 3279648"/>
                <a:gd name="connsiteY7" fmla="*/ 609600 h 2011680"/>
                <a:gd name="connsiteX8" fmla="*/ 2353056 w 3279648"/>
                <a:gd name="connsiteY8" fmla="*/ 816864 h 2011680"/>
                <a:gd name="connsiteX9" fmla="*/ 2694432 w 3279648"/>
                <a:gd name="connsiteY9" fmla="*/ 1146048 h 2011680"/>
                <a:gd name="connsiteX10" fmla="*/ 3108960 w 3279648"/>
                <a:gd name="connsiteY10" fmla="*/ 1597152 h 2011680"/>
                <a:gd name="connsiteX11" fmla="*/ 3267456 w 3279648"/>
                <a:gd name="connsiteY11" fmla="*/ 1889760 h 2011680"/>
                <a:gd name="connsiteX12" fmla="*/ 3279648 w 3279648"/>
                <a:gd name="connsiteY12" fmla="*/ 1987296 h 2011680"/>
                <a:gd name="connsiteX13" fmla="*/ 3035808 w 3279648"/>
                <a:gd name="connsiteY13" fmla="*/ 2011680 h 2011680"/>
                <a:gd name="connsiteX14" fmla="*/ 2865120 w 3279648"/>
                <a:gd name="connsiteY14" fmla="*/ 1706880 h 2011680"/>
                <a:gd name="connsiteX15" fmla="*/ 2523744 w 3279648"/>
                <a:gd name="connsiteY15" fmla="*/ 1280160 h 2011680"/>
                <a:gd name="connsiteX16" fmla="*/ 2084832 w 3279648"/>
                <a:gd name="connsiteY16" fmla="*/ 914400 h 2011680"/>
                <a:gd name="connsiteX17" fmla="*/ 1560576 w 3279648"/>
                <a:gd name="connsiteY17" fmla="*/ 585216 h 2011680"/>
                <a:gd name="connsiteX18" fmla="*/ 1060704 w 3279648"/>
                <a:gd name="connsiteY18" fmla="*/ 365760 h 2011680"/>
                <a:gd name="connsiteX19" fmla="*/ 633984 w 3279648"/>
                <a:gd name="connsiteY19" fmla="*/ 207264 h 2011680"/>
                <a:gd name="connsiteX20" fmla="*/ 0 w 3279648"/>
                <a:gd name="connsiteY20" fmla="*/ 97536 h 20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9648" h="2011680">
                  <a:moveTo>
                    <a:pt x="0" y="97536"/>
                  </a:moveTo>
                  <a:lnTo>
                    <a:pt x="85344" y="0"/>
                  </a:lnTo>
                  <a:lnTo>
                    <a:pt x="512064" y="36576"/>
                  </a:lnTo>
                  <a:lnTo>
                    <a:pt x="1036320" y="182880"/>
                  </a:lnTo>
                  <a:lnTo>
                    <a:pt x="1316736" y="304800"/>
                  </a:lnTo>
                  <a:lnTo>
                    <a:pt x="1524000" y="377952"/>
                  </a:lnTo>
                  <a:lnTo>
                    <a:pt x="1719072" y="451104"/>
                  </a:lnTo>
                  <a:lnTo>
                    <a:pt x="1975104" y="609600"/>
                  </a:lnTo>
                  <a:lnTo>
                    <a:pt x="2353056" y="816864"/>
                  </a:lnTo>
                  <a:lnTo>
                    <a:pt x="2694432" y="1146048"/>
                  </a:lnTo>
                  <a:lnTo>
                    <a:pt x="3108960" y="1597152"/>
                  </a:lnTo>
                  <a:lnTo>
                    <a:pt x="3267456" y="1889760"/>
                  </a:lnTo>
                  <a:lnTo>
                    <a:pt x="3279648" y="1987296"/>
                  </a:lnTo>
                  <a:lnTo>
                    <a:pt x="3035808" y="2011680"/>
                  </a:lnTo>
                  <a:lnTo>
                    <a:pt x="2865120" y="1706880"/>
                  </a:lnTo>
                  <a:lnTo>
                    <a:pt x="2523744" y="1280160"/>
                  </a:lnTo>
                  <a:lnTo>
                    <a:pt x="2084832" y="914400"/>
                  </a:lnTo>
                  <a:lnTo>
                    <a:pt x="1560576" y="585216"/>
                  </a:lnTo>
                  <a:lnTo>
                    <a:pt x="1060704" y="365760"/>
                  </a:lnTo>
                  <a:lnTo>
                    <a:pt x="633984" y="207264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38400" y="3621024"/>
              <a:ext cx="3438144" cy="2255520"/>
            </a:xfrm>
            <a:custGeom>
              <a:avLst/>
              <a:gdLst>
                <a:gd name="connsiteX0" fmla="*/ 0 w 3438144"/>
                <a:gd name="connsiteY0" fmla="*/ 487680 h 2255520"/>
                <a:gd name="connsiteX1" fmla="*/ 402336 w 3438144"/>
                <a:gd name="connsiteY1" fmla="*/ 0 h 2255520"/>
                <a:gd name="connsiteX2" fmla="*/ 975360 w 3438144"/>
                <a:gd name="connsiteY2" fmla="*/ 97536 h 2255520"/>
                <a:gd name="connsiteX3" fmla="*/ 1499616 w 3438144"/>
                <a:gd name="connsiteY3" fmla="*/ 256032 h 2255520"/>
                <a:gd name="connsiteX4" fmla="*/ 1999488 w 3438144"/>
                <a:gd name="connsiteY4" fmla="*/ 487680 h 2255520"/>
                <a:gd name="connsiteX5" fmla="*/ 2487168 w 3438144"/>
                <a:gd name="connsiteY5" fmla="*/ 768096 h 2255520"/>
                <a:gd name="connsiteX6" fmla="*/ 2901696 w 3438144"/>
                <a:gd name="connsiteY6" fmla="*/ 1146048 h 2255520"/>
                <a:gd name="connsiteX7" fmla="*/ 3255264 w 3438144"/>
                <a:gd name="connsiteY7" fmla="*/ 1584960 h 2255520"/>
                <a:gd name="connsiteX8" fmla="*/ 3438144 w 3438144"/>
                <a:gd name="connsiteY8" fmla="*/ 1889760 h 2255520"/>
                <a:gd name="connsiteX9" fmla="*/ 2011680 w 3438144"/>
                <a:gd name="connsiteY9" fmla="*/ 2255520 h 2255520"/>
                <a:gd name="connsiteX10" fmla="*/ 1840992 w 3438144"/>
                <a:gd name="connsiteY10" fmla="*/ 1975104 h 2255520"/>
                <a:gd name="connsiteX11" fmla="*/ 1670304 w 3438144"/>
                <a:gd name="connsiteY11" fmla="*/ 1767840 h 2255520"/>
                <a:gd name="connsiteX12" fmla="*/ 1341120 w 3438144"/>
                <a:gd name="connsiteY12" fmla="*/ 1389888 h 2255520"/>
                <a:gd name="connsiteX13" fmla="*/ 938784 w 3438144"/>
                <a:gd name="connsiteY13" fmla="*/ 1060704 h 2255520"/>
                <a:gd name="connsiteX14" fmla="*/ 390144 w 3438144"/>
                <a:gd name="connsiteY14" fmla="*/ 658368 h 2255520"/>
                <a:gd name="connsiteX15" fmla="*/ 0 w 3438144"/>
                <a:gd name="connsiteY15" fmla="*/ 48768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8144" h="2255520">
                  <a:moveTo>
                    <a:pt x="0" y="487680"/>
                  </a:moveTo>
                  <a:lnTo>
                    <a:pt x="402336" y="0"/>
                  </a:lnTo>
                  <a:lnTo>
                    <a:pt x="975360" y="97536"/>
                  </a:lnTo>
                  <a:lnTo>
                    <a:pt x="1499616" y="256032"/>
                  </a:lnTo>
                  <a:lnTo>
                    <a:pt x="1999488" y="487680"/>
                  </a:lnTo>
                  <a:lnTo>
                    <a:pt x="2487168" y="768096"/>
                  </a:lnTo>
                  <a:lnTo>
                    <a:pt x="2901696" y="1146048"/>
                  </a:lnTo>
                  <a:lnTo>
                    <a:pt x="3255264" y="1584960"/>
                  </a:lnTo>
                  <a:lnTo>
                    <a:pt x="3438144" y="1889760"/>
                  </a:lnTo>
                  <a:lnTo>
                    <a:pt x="2011680" y="2255520"/>
                  </a:lnTo>
                  <a:lnTo>
                    <a:pt x="1840992" y="1975104"/>
                  </a:lnTo>
                  <a:lnTo>
                    <a:pt x="1670304" y="1767840"/>
                  </a:lnTo>
                  <a:lnTo>
                    <a:pt x="1341120" y="1389888"/>
                  </a:lnTo>
                  <a:lnTo>
                    <a:pt x="938784" y="1060704"/>
                  </a:lnTo>
                  <a:lnTo>
                    <a:pt x="390144" y="658368"/>
                  </a:lnTo>
                  <a:lnTo>
                    <a:pt x="0" y="4876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38272" y="3511296"/>
              <a:ext cx="3169920" cy="1962912"/>
            </a:xfrm>
            <a:custGeom>
              <a:avLst/>
              <a:gdLst>
                <a:gd name="connsiteX0" fmla="*/ 0 w 3169920"/>
                <a:gd name="connsiteY0" fmla="*/ 0 h 1962912"/>
                <a:gd name="connsiteX1" fmla="*/ 353568 w 3169920"/>
                <a:gd name="connsiteY1" fmla="*/ 48768 h 1962912"/>
                <a:gd name="connsiteX2" fmla="*/ 792480 w 3169920"/>
                <a:gd name="connsiteY2" fmla="*/ 146304 h 1962912"/>
                <a:gd name="connsiteX3" fmla="*/ 1243584 w 3169920"/>
                <a:gd name="connsiteY3" fmla="*/ 304800 h 1962912"/>
                <a:gd name="connsiteX4" fmla="*/ 1475232 w 3169920"/>
                <a:gd name="connsiteY4" fmla="*/ 390144 h 1962912"/>
                <a:gd name="connsiteX5" fmla="*/ 1999488 w 3169920"/>
                <a:gd name="connsiteY5" fmla="*/ 658368 h 1962912"/>
                <a:gd name="connsiteX6" fmla="*/ 2426208 w 3169920"/>
                <a:gd name="connsiteY6" fmla="*/ 975360 h 1962912"/>
                <a:gd name="connsiteX7" fmla="*/ 2755392 w 3169920"/>
                <a:gd name="connsiteY7" fmla="*/ 1304544 h 1962912"/>
                <a:gd name="connsiteX8" fmla="*/ 3084576 w 3169920"/>
                <a:gd name="connsiteY8" fmla="*/ 1731264 h 1962912"/>
                <a:gd name="connsiteX9" fmla="*/ 3169920 w 3169920"/>
                <a:gd name="connsiteY9" fmla="*/ 1962912 h 196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9920" h="1962912">
                  <a:moveTo>
                    <a:pt x="0" y="0"/>
                  </a:moveTo>
                  <a:cubicBezTo>
                    <a:pt x="110744" y="12192"/>
                    <a:pt x="221488" y="24384"/>
                    <a:pt x="353568" y="48768"/>
                  </a:cubicBezTo>
                  <a:cubicBezTo>
                    <a:pt x="485648" y="73152"/>
                    <a:pt x="644144" y="103632"/>
                    <a:pt x="792480" y="146304"/>
                  </a:cubicBezTo>
                  <a:cubicBezTo>
                    <a:pt x="940816" y="188976"/>
                    <a:pt x="1129792" y="264160"/>
                    <a:pt x="1243584" y="304800"/>
                  </a:cubicBezTo>
                  <a:cubicBezTo>
                    <a:pt x="1357376" y="345440"/>
                    <a:pt x="1349248" y="331216"/>
                    <a:pt x="1475232" y="390144"/>
                  </a:cubicBezTo>
                  <a:cubicBezTo>
                    <a:pt x="1601216" y="449072"/>
                    <a:pt x="1840992" y="560832"/>
                    <a:pt x="1999488" y="658368"/>
                  </a:cubicBezTo>
                  <a:cubicBezTo>
                    <a:pt x="2157984" y="755904"/>
                    <a:pt x="2300224" y="867664"/>
                    <a:pt x="2426208" y="975360"/>
                  </a:cubicBezTo>
                  <a:cubicBezTo>
                    <a:pt x="2552192" y="1083056"/>
                    <a:pt x="2645664" y="1178560"/>
                    <a:pt x="2755392" y="1304544"/>
                  </a:cubicBezTo>
                  <a:cubicBezTo>
                    <a:pt x="2865120" y="1430528"/>
                    <a:pt x="3015488" y="1621536"/>
                    <a:pt x="3084576" y="1731264"/>
                  </a:cubicBezTo>
                  <a:cubicBezTo>
                    <a:pt x="3153664" y="1840992"/>
                    <a:pt x="3161792" y="1901952"/>
                    <a:pt x="3169920" y="19629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40736" y="3608832"/>
              <a:ext cx="3035808" cy="1901952"/>
            </a:xfrm>
            <a:custGeom>
              <a:avLst/>
              <a:gdLst>
                <a:gd name="connsiteX0" fmla="*/ 0 w 3035808"/>
                <a:gd name="connsiteY0" fmla="*/ 0 h 1901952"/>
                <a:gd name="connsiteX1" fmla="*/ 353568 w 3035808"/>
                <a:gd name="connsiteY1" fmla="*/ 73152 h 1901952"/>
                <a:gd name="connsiteX2" fmla="*/ 804672 w 3035808"/>
                <a:gd name="connsiteY2" fmla="*/ 170688 h 1901952"/>
                <a:gd name="connsiteX3" fmla="*/ 1389888 w 3035808"/>
                <a:gd name="connsiteY3" fmla="*/ 414528 h 1901952"/>
                <a:gd name="connsiteX4" fmla="*/ 1999488 w 3035808"/>
                <a:gd name="connsiteY4" fmla="*/ 743712 h 1901952"/>
                <a:gd name="connsiteX5" fmla="*/ 2414016 w 3035808"/>
                <a:gd name="connsiteY5" fmla="*/ 1097280 h 1901952"/>
                <a:gd name="connsiteX6" fmla="*/ 2767584 w 3035808"/>
                <a:gd name="connsiteY6" fmla="*/ 1475232 h 1901952"/>
                <a:gd name="connsiteX7" fmla="*/ 2950464 w 3035808"/>
                <a:gd name="connsiteY7" fmla="*/ 1743456 h 1901952"/>
                <a:gd name="connsiteX8" fmla="*/ 3035808 w 3035808"/>
                <a:gd name="connsiteY8" fmla="*/ 1901952 h 19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5808" h="1901952">
                  <a:moveTo>
                    <a:pt x="0" y="0"/>
                  </a:moveTo>
                  <a:lnTo>
                    <a:pt x="353568" y="73152"/>
                  </a:lnTo>
                  <a:cubicBezTo>
                    <a:pt x="487680" y="101600"/>
                    <a:pt x="631952" y="113792"/>
                    <a:pt x="804672" y="170688"/>
                  </a:cubicBezTo>
                  <a:cubicBezTo>
                    <a:pt x="977392" y="227584"/>
                    <a:pt x="1190752" y="319024"/>
                    <a:pt x="1389888" y="414528"/>
                  </a:cubicBezTo>
                  <a:cubicBezTo>
                    <a:pt x="1589024" y="510032"/>
                    <a:pt x="1828800" y="629920"/>
                    <a:pt x="1999488" y="743712"/>
                  </a:cubicBezTo>
                  <a:cubicBezTo>
                    <a:pt x="2170176" y="857504"/>
                    <a:pt x="2286000" y="975360"/>
                    <a:pt x="2414016" y="1097280"/>
                  </a:cubicBezTo>
                  <a:cubicBezTo>
                    <a:pt x="2542032" y="1219200"/>
                    <a:pt x="2678176" y="1367536"/>
                    <a:pt x="2767584" y="1475232"/>
                  </a:cubicBezTo>
                  <a:cubicBezTo>
                    <a:pt x="2856992" y="1582928"/>
                    <a:pt x="2905760" y="1672336"/>
                    <a:pt x="2950464" y="1743456"/>
                  </a:cubicBezTo>
                  <a:cubicBezTo>
                    <a:pt x="2995168" y="1814576"/>
                    <a:pt x="3015488" y="1858264"/>
                    <a:pt x="3035808" y="19019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26208" y="4120896"/>
              <a:ext cx="2036064" cy="1755648"/>
            </a:xfrm>
            <a:custGeom>
              <a:avLst/>
              <a:gdLst>
                <a:gd name="connsiteX0" fmla="*/ 0 w 2036064"/>
                <a:gd name="connsiteY0" fmla="*/ 0 h 1755648"/>
                <a:gd name="connsiteX1" fmla="*/ 414528 w 2036064"/>
                <a:gd name="connsiteY1" fmla="*/ 195072 h 1755648"/>
                <a:gd name="connsiteX2" fmla="*/ 792480 w 2036064"/>
                <a:gd name="connsiteY2" fmla="*/ 426720 h 1755648"/>
                <a:gd name="connsiteX3" fmla="*/ 1255776 w 2036064"/>
                <a:gd name="connsiteY3" fmla="*/ 792480 h 1755648"/>
                <a:gd name="connsiteX4" fmla="*/ 1524000 w 2036064"/>
                <a:gd name="connsiteY4" fmla="*/ 1072896 h 1755648"/>
                <a:gd name="connsiteX5" fmla="*/ 1816608 w 2036064"/>
                <a:gd name="connsiteY5" fmla="*/ 1438656 h 1755648"/>
                <a:gd name="connsiteX6" fmla="*/ 1962912 w 2036064"/>
                <a:gd name="connsiteY6" fmla="*/ 1658112 h 1755648"/>
                <a:gd name="connsiteX7" fmla="*/ 2036064 w 2036064"/>
                <a:gd name="connsiteY7" fmla="*/ 1755648 h 175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6064" h="1755648">
                  <a:moveTo>
                    <a:pt x="0" y="0"/>
                  </a:moveTo>
                  <a:cubicBezTo>
                    <a:pt x="141224" y="61976"/>
                    <a:pt x="282448" y="123952"/>
                    <a:pt x="414528" y="195072"/>
                  </a:cubicBezTo>
                  <a:cubicBezTo>
                    <a:pt x="546608" y="266192"/>
                    <a:pt x="652272" y="327152"/>
                    <a:pt x="792480" y="426720"/>
                  </a:cubicBezTo>
                  <a:cubicBezTo>
                    <a:pt x="932688" y="526288"/>
                    <a:pt x="1133856" y="684784"/>
                    <a:pt x="1255776" y="792480"/>
                  </a:cubicBezTo>
                  <a:cubicBezTo>
                    <a:pt x="1377696" y="900176"/>
                    <a:pt x="1430528" y="965200"/>
                    <a:pt x="1524000" y="1072896"/>
                  </a:cubicBezTo>
                  <a:cubicBezTo>
                    <a:pt x="1617472" y="1180592"/>
                    <a:pt x="1743456" y="1341120"/>
                    <a:pt x="1816608" y="1438656"/>
                  </a:cubicBezTo>
                  <a:cubicBezTo>
                    <a:pt x="1889760" y="1536192"/>
                    <a:pt x="1926336" y="1605280"/>
                    <a:pt x="1962912" y="1658112"/>
                  </a:cubicBezTo>
                  <a:cubicBezTo>
                    <a:pt x="1999488" y="1710944"/>
                    <a:pt x="2017776" y="1733296"/>
                    <a:pt x="2036064" y="17556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563888" y="1556792"/>
              <a:ext cx="288032" cy="31919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699792" y="2276872"/>
              <a:ext cx="1008112" cy="7920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707904" y="2852936"/>
              <a:ext cx="1728192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707904" y="1916832"/>
              <a:ext cx="1080120" cy="11521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707904" y="2672916"/>
              <a:ext cx="1008112" cy="3960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765504" y="1916832"/>
              <a:ext cx="22520" cy="23603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72000" y="2132856"/>
              <a:ext cx="216024" cy="1863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547872" y="3974592"/>
              <a:ext cx="999744" cy="768096"/>
            </a:xfrm>
            <a:custGeom>
              <a:avLst/>
              <a:gdLst>
                <a:gd name="connsiteX0" fmla="*/ 999744 w 999744"/>
                <a:gd name="connsiteY0" fmla="*/ 0 h 768096"/>
                <a:gd name="connsiteX1" fmla="*/ 780288 w 999744"/>
                <a:gd name="connsiteY1" fmla="*/ 109728 h 768096"/>
                <a:gd name="connsiteX2" fmla="*/ 609600 w 999744"/>
                <a:gd name="connsiteY2" fmla="*/ 182880 h 768096"/>
                <a:gd name="connsiteX3" fmla="*/ 365760 w 999744"/>
                <a:gd name="connsiteY3" fmla="*/ 353568 h 768096"/>
                <a:gd name="connsiteX4" fmla="*/ 231648 w 999744"/>
                <a:gd name="connsiteY4" fmla="*/ 487680 h 768096"/>
                <a:gd name="connsiteX5" fmla="*/ 0 w 999744"/>
                <a:gd name="connsiteY5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744" h="768096">
                  <a:moveTo>
                    <a:pt x="999744" y="0"/>
                  </a:moveTo>
                  <a:cubicBezTo>
                    <a:pt x="922528" y="39624"/>
                    <a:pt x="845312" y="79248"/>
                    <a:pt x="780288" y="109728"/>
                  </a:cubicBezTo>
                  <a:cubicBezTo>
                    <a:pt x="715264" y="140208"/>
                    <a:pt x="678688" y="142240"/>
                    <a:pt x="609600" y="182880"/>
                  </a:cubicBezTo>
                  <a:cubicBezTo>
                    <a:pt x="540512" y="223520"/>
                    <a:pt x="428752" y="302768"/>
                    <a:pt x="365760" y="353568"/>
                  </a:cubicBezTo>
                  <a:cubicBezTo>
                    <a:pt x="302768" y="404368"/>
                    <a:pt x="292608" y="418592"/>
                    <a:pt x="231648" y="487680"/>
                  </a:cubicBezTo>
                  <a:cubicBezTo>
                    <a:pt x="170688" y="556768"/>
                    <a:pt x="85344" y="662432"/>
                    <a:pt x="0" y="76809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47872" y="4291584"/>
              <a:ext cx="1231392" cy="499872"/>
            </a:xfrm>
            <a:custGeom>
              <a:avLst/>
              <a:gdLst>
                <a:gd name="connsiteX0" fmla="*/ 0 w 1231392"/>
                <a:gd name="connsiteY0" fmla="*/ 499872 h 499872"/>
                <a:gd name="connsiteX1" fmla="*/ 134112 w 1231392"/>
                <a:gd name="connsiteY1" fmla="*/ 329184 h 499872"/>
                <a:gd name="connsiteX2" fmla="*/ 475488 w 1231392"/>
                <a:gd name="connsiteY2" fmla="*/ 170688 h 499872"/>
                <a:gd name="connsiteX3" fmla="*/ 707136 w 1231392"/>
                <a:gd name="connsiteY3" fmla="*/ 60960 h 499872"/>
                <a:gd name="connsiteX4" fmla="*/ 1024128 w 1231392"/>
                <a:gd name="connsiteY4" fmla="*/ 24384 h 499872"/>
                <a:gd name="connsiteX5" fmla="*/ 1231392 w 1231392"/>
                <a:gd name="connsiteY5" fmla="*/ 0 h 49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1392" h="499872">
                  <a:moveTo>
                    <a:pt x="0" y="499872"/>
                  </a:moveTo>
                  <a:cubicBezTo>
                    <a:pt x="27432" y="441960"/>
                    <a:pt x="54864" y="384048"/>
                    <a:pt x="134112" y="329184"/>
                  </a:cubicBezTo>
                  <a:cubicBezTo>
                    <a:pt x="213360" y="274320"/>
                    <a:pt x="475488" y="170688"/>
                    <a:pt x="475488" y="170688"/>
                  </a:cubicBezTo>
                  <a:cubicBezTo>
                    <a:pt x="570992" y="125984"/>
                    <a:pt x="615696" y="85344"/>
                    <a:pt x="707136" y="60960"/>
                  </a:cubicBezTo>
                  <a:cubicBezTo>
                    <a:pt x="798576" y="36576"/>
                    <a:pt x="1024128" y="24384"/>
                    <a:pt x="1024128" y="24384"/>
                  </a:cubicBezTo>
                  <a:lnTo>
                    <a:pt x="1231392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47872" y="4328160"/>
              <a:ext cx="1207008" cy="475488"/>
            </a:xfrm>
            <a:custGeom>
              <a:avLst/>
              <a:gdLst>
                <a:gd name="connsiteX0" fmla="*/ 0 w 1207008"/>
                <a:gd name="connsiteY0" fmla="*/ 475488 h 475488"/>
                <a:gd name="connsiteX1" fmla="*/ 134112 w 1207008"/>
                <a:gd name="connsiteY1" fmla="*/ 438912 h 475488"/>
                <a:gd name="connsiteX2" fmla="*/ 341376 w 1207008"/>
                <a:gd name="connsiteY2" fmla="*/ 377952 h 475488"/>
                <a:gd name="connsiteX3" fmla="*/ 475488 w 1207008"/>
                <a:gd name="connsiteY3" fmla="*/ 292608 h 475488"/>
                <a:gd name="connsiteX4" fmla="*/ 597408 w 1207008"/>
                <a:gd name="connsiteY4" fmla="*/ 195072 h 475488"/>
                <a:gd name="connsiteX5" fmla="*/ 743712 w 1207008"/>
                <a:gd name="connsiteY5" fmla="*/ 121920 h 475488"/>
                <a:gd name="connsiteX6" fmla="*/ 914400 w 1207008"/>
                <a:gd name="connsiteY6" fmla="*/ 48768 h 475488"/>
                <a:gd name="connsiteX7" fmla="*/ 1207008 w 1207008"/>
                <a:gd name="connsiteY7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008" h="475488">
                  <a:moveTo>
                    <a:pt x="0" y="475488"/>
                  </a:moveTo>
                  <a:lnTo>
                    <a:pt x="134112" y="438912"/>
                  </a:lnTo>
                  <a:cubicBezTo>
                    <a:pt x="191008" y="422656"/>
                    <a:pt x="284480" y="402336"/>
                    <a:pt x="341376" y="377952"/>
                  </a:cubicBezTo>
                  <a:cubicBezTo>
                    <a:pt x="398272" y="353568"/>
                    <a:pt x="432816" y="323088"/>
                    <a:pt x="475488" y="292608"/>
                  </a:cubicBezTo>
                  <a:cubicBezTo>
                    <a:pt x="518160" y="262128"/>
                    <a:pt x="552704" y="223520"/>
                    <a:pt x="597408" y="195072"/>
                  </a:cubicBezTo>
                  <a:cubicBezTo>
                    <a:pt x="642112" y="166624"/>
                    <a:pt x="690880" y="146304"/>
                    <a:pt x="743712" y="121920"/>
                  </a:cubicBezTo>
                  <a:cubicBezTo>
                    <a:pt x="796544" y="97536"/>
                    <a:pt x="837184" y="69088"/>
                    <a:pt x="914400" y="48768"/>
                  </a:cubicBezTo>
                  <a:cubicBezTo>
                    <a:pt x="991616" y="28448"/>
                    <a:pt x="1099312" y="14224"/>
                    <a:pt x="120700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57728" y="4299829"/>
              <a:ext cx="646176" cy="211211"/>
            </a:xfrm>
            <a:custGeom>
              <a:avLst/>
              <a:gdLst>
                <a:gd name="connsiteX0" fmla="*/ 0 w 646176"/>
                <a:gd name="connsiteY0" fmla="*/ 211211 h 211211"/>
                <a:gd name="connsiteX1" fmla="*/ 85344 w 646176"/>
                <a:gd name="connsiteY1" fmla="*/ 113675 h 211211"/>
                <a:gd name="connsiteX2" fmla="*/ 231648 w 646176"/>
                <a:gd name="connsiteY2" fmla="*/ 28331 h 211211"/>
                <a:gd name="connsiteX3" fmla="*/ 451104 w 646176"/>
                <a:gd name="connsiteY3" fmla="*/ 3947 h 211211"/>
                <a:gd name="connsiteX4" fmla="*/ 646176 w 646176"/>
                <a:gd name="connsiteY4" fmla="*/ 101483 h 211211"/>
                <a:gd name="connsiteX5" fmla="*/ 646176 w 646176"/>
                <a:gd name="connsiteY5" fmla="*/ 101483 h 211211"/>
                <a:gd name="connsiteX6" fmla="*/ 646176 w 646176"/>
                <a:gd name="connsiteY6" fmla="*/ 101483 h 21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176" h="211211">
                  <a:moveTo>
                    <a:pt x="0" y="211211"/>
                  </a:moveTo>
                  <a:cubicBezTo>
                    <a:pt x="23368" y="177683"/>
                    <a:pt x="46736" y="144155"/>
                    <a:pt x="85344" y="113675"/>
                  </a:cubicBezTo>
                  <a:cubicBezTo>
                    <a:pt x="123952" y="83195"/>
                    <a:pt x="170688" y="46619"/>
                    <a:pt x="231648" y="28331"/>
                  </a:cubicBezTo>
                  <a:cubicBezTo>
                    <a:pt x="292608" y="10043"/>
                    <a:pt x="382016" y="-8245"/>
                    <a:pt x="451104" y="3947"/>
                  </a:cubicBezTo>
                  <a:cubicBezTo>
                    <a:pt x="520192" y="16139"/>
                    <a:pt x="646176" y="101483"/>
                    <a:pt x="646176" y="101483"/>
                  </a:cubicBezTo>
                  <a:lnTo>
                    <a:pt x="646176" y="101483"/>
                  </a:lnTo>
                  <a:lnTo>
                    <a:pt x="646176" y="101483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243072" y="4395730"/>
              <a:ext cx="577632" cy="164078"/>
            </a:xfrm>
            <a:custGeom>
              <a:avLst/>
              <a:gdLst>
                <a:gd name="connsiteX0" fmla="*/ 0 w 577632"/>
                <a:gd name="connsiteY0" fmla="*/ 164078 h 164078"/>
                <a:gd name="connsiteX1" fmla="*/ 85344 w 577632"/>
                <a:gd name="connsiteY1" fmla="*/ 66542 h 164078"/>
                <a:gd name="connsiteX2" fmla="*/ 207264 w 577632"/>
                <a:gd name="connsiteY2" fmla="*/ 17774 h 164078"/>
                <a:gd name="connsiteX3" fmla="*/ 353568 w 577632"/>
                <a:gd name="connsiteY3" fmla="*/ 5582 h 164078"/>
                <a:gd name="connsiteX4" fmla="*/ 548640 w 577632"/>
                <a:gd name="connsiteY4" fmla="*/ 103118 h 164078"/>
                <a:gd name="connsiteX5" fmla="*/ 573024 w 577632"/>
                <a:gd name="connsiteY5" fmla="*/ 151886 h 16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632" h="164078">
                  <a:moveTo>
                    <a:pt x="0" y="164078"/>
                  </a:moveTo>
                  <a:cubicBezTo>
                    <a:pt x="25400" y="127502"/>
                    <a:pt x="50800" y="90926"/>
                    <a:pt x="85344" y="66542"/>
                  </a:cubicBezTo>
                  <a:cubicBezTo>
                    <a:pt x="119888" y="42158"/>
                    <a:pt x="162560" y="27934"/>
                    <a:pt x="207264" y="17774"/>
                  </a:cubicBezTo>
                  <a:cubicBezTo>
                    <a:pt x="251968" y="7614"/>
                    <a:pt x="296672" y="-8642"/>
                    <a:pt x="353568" y="5582"/>
                  </a:cubicBezTo>
                  <a:cubicBezTo>
                    <a:pt x="410464" y="19806"/>
                    <a:pt x="512064" y="78734"/>
                    <a:pt x="548640" y="103118"/>
                  </a:cubicBezTo>
                  <a:cubicBezTo>
                    <a:pt x="585216" y="127502"/>
                    <a:pt x="579120" y="139694"/>
                    <a:pt x="573024" y="151886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77184" y="4571881"/>
              <a:ext cx="365760" cy="170807"/>
            </a:xfrm>
            <a:custGeom>
              <a:avLst/>
              <a:gdLst>
                <a:gd name="connsiteX0" fmla="*/ 0 w 365760"/>
                <a:gd name="connsiteY0" fmla="*/ 85463 h 170807"/>
                <a:gd name="connsiteX1" fmla="*/ 73152 w 365760"/>
                <a:gd name="connsiteY1" fmla="*/ 36695 h 170807"/>
                <a:gd name="connsiteX2" fmla="*/ 195072 w 365760"/>
                <a:gd name="connsiteY2" fmla="*/ 119 h 170807"/>
                <a:gd name="connsiteX3" fmla="*/ 292608 w 365760"/>
                <a:gd name="connsiteY3" fmla="*/ 48887 h 170807"/>
                <a:gd name="connsiteX4" fmla="*/ 365760 w 365760"/>
                <a:gd name="connsiteY4" fmla="*/ 170807 h 17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0" h="170807">
                  <a:moveTo>
                    <a:pt x="0" y="85463"/>
                  </a:moveTo>
                  <a:cubicBezTo>
                    <a:pt x="20320" y="68191"/>
                    <a:pt x="40640" y="50919"/>
                    <a:pt x="73152" y="36695"/>
                  </a:cubicBezTo>
                  <a:cubicBezTo>
                    <a:pt x="105664" y="22471"/>
                    <a:pt x="158496" y="-1913"/>
                    <a:pt x="195072" y="119"/>
                  </a:cubicBezTo>
                  <a:cubicBezTo>
                    <a:pt x="231648" y="2151"/>
                    <a:pt x="264160" y="20439"/>
                    <a:pt x="292608" y="48887"/>
                  </a:cubicBezTo>
                  <a:cubicBezTo>
                    <a:pt x="321056" y="77335"/>
                    <a:pt x="343408" y="124071"/>
                    <a:pt x="365760" y="17080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474720" y="2717635"/>
              <a:ext cx="548640" cy="220637"/>
            </a:xfrm>
            <a:custGeom>
              <a:avLst/>
              <a:gdLst>
                <a:gd name="connsiteX0" fmla="*/ 0 w 548640"/>
                <a:gd name="connsiteY0" fmla="*/ 147485 h 220637"/>
                <a:gd name="connsiteX1" fmla="*/ 121920 w 548640"/>
                <a:gd name="connsiteY1" fmla="*/ 37757 h 220637"/>
                <a:gd name="connsiteX2" fmla="*/ 280416 w 548640"/>
                <a:gd name="connsiteY2" fmla="*/ 1181 h 220637"/>
                <a:gd name="connsiteX3" fmla="*/ 475488 w 548640"/>
                <a:gd name="connsiteY3" fmla="*/ 74333 h 220637"/>
                <a:gd name="connsiteX4" fmla="*/ 548640 w 548640"/>
                <a:gd name="connsiteY4" fmla="*/ 220637 h 22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220637">
                  <a:moveTo>
                    <a:pt x="0" y="147485"/>
                  </a:moveTo>
                  <a:cubicBezTo>
                    <a:pt x="37592" y="104813"/>
                    <a:pt x="75184" y="62141"/>
                    <a:pt x="121920" y="37757"/>
                  </a:cubicBezTo>
                  <a:cubicBezTo>
                    <a:pt x="168656" y="13373"/>
                    <a:pt x="221488" y="-4915"/>
                    <a:pt x="280416" y="1181"/>
                  </a:cubicBezTo>
                  <a:cubicBezTo>
                    <a:pt x="339344" y="7277"/>
                    <a:pt x="430784" y="37757"/>
                    <a:pt x="475488" y="74333"/>
                  </a:cubicBezTo>
                  <a:cubicBezTo>
                    <a:pt x="520192" y="110909"/>
                    <a:pt x="534416" y="165773"/>
                    <a:pt x="548640" y="22063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779520" y="2450592"/>
              <a:ext cx="329184" cy="182880"/>
            </a:xfrm>
            <a:custGeom>
              <a:avLst/>
              <a:gdLst>
                <a:gd name="connsiteX0" fmla="*/ 0 w 329184"/>
                <a:gd name="connsiteY0" fmla="*/ 0 h 182880"/>
                <a:gd name="connsiteX1" fmla="*/ 170688 w 329184"/>
                <a:gd name="connsiteY1" fmla="*/ 48768 h 182880"/>
                <a:gd name="connsiteX2" fmla="*/ 292608 w 329184"/>
                <a:gd name="connsiteY2" fmla="*/ 134112 h 182880"/>
                <a:gd name="connsiteX3" fmla="*/ 329184 w 329184"/>
                <a:gd name="connsiteY3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182880">
                  <a:moveTo>
                    <a:pt x="0" y="0"/>
                  </a:moveTo>
                  <a:cubicBezTo>
                    <a:pt x="60960" y="13208"/>
                    <a:pt x="121920" y="26416"/>
                    <a:pt x="170688" y="48768"/>
                  </a:cubicBezTo>
                  <a:cubicBezTo>
                    <a:pt x="219456" y="71120"/>
                    <a:pt x="266192" y="111760"/>
                    <a:pt x="292608" y="134112"/>
                  </a:cubicBezTo>
                  <a:cubicBezTo>
                    <a:pt x="319024" y="156464"/>
                    <a:pt x="324104" y="169672"/>
                    <a:pt x="329184" y="1828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572000" y="3284984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78280" y="3356992"/>
              <a:ext cx="1434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99312" y="3223264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05592" y="3295272"/>
              <a:ext cx="1434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4584192" y="1926336"/>
              <a:ext cx="451151" cy="97536"/>
            </a:xfrm>
            <a:custGeom>
              <a:avLst/>
              <a:gdLst>
                <a:gd name="connsiteX0" fmla="*/ 0 w 451151"/>
                <a:gd name="connsiteY0" fmla="*/ 36576 h 97536"/>
                <a:gd name="connsiteX1" fmla="*/ 60960 w 451151"/>
                <a:gd name="connsiteY1" fmla="*/ 24384 h 97536"/>
                <a:gd name="connsiteX2" fmla="*/ 207264 w 451151"/>
                <a:gd name="connsiteY2" fmla="*/ 0 h 97536"/>
                <a:gd name="connsiteX3" fmla="*/ 256032 w 451151"/>
                <a:gd name="connsiteY3" fmla="*/ 12192 h 97536"/>
                <a:gd name="connsiteX4" fmla="*/ 292608 w 451151"/>
                <a:gd name="connsiteY4" fmla="*/ 36576 h 97536"/>
                <a:gd name="connsiteX5" fmla="*/ 426720 w 451151"/>
                <a:gd name="connsiteY5" fmla="*/ 48768 h 97536"/>
                <a:gd name="connsiteX6" fmla="*/ 451104 w 451151"/>
                <a:gd name="connsiteY6" fmla="*/ 9753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151" h="97536">
                  <a:moveTo>
                    <a:pt x="0" y="36576"/>
                  </a:moveTo>
                  <a:cubicBezTo>
                    <a:pt x="20320" y="32512"/>
                    <a:pt x="40446" y="27315"/>
                    <a:pt x="60960" y="24384"/>
                  </a:cubicBezTo>
                  <a:cubicBezTo>
                    <a:pt x="203878" y="3967"/>
                    <a:pt x="128646" y="26206"/>
                    <a:pt x="207264" y="0"/>
                  </a:cubicBezTo>
                  <a:cubicBezTo>
                    <a:pt x="223520" y="4064"/>
                    <a:pt x="240631" y="5591"/>
                    <a:pt x="256032" y="12192"/>
                  </a:cubicBezTo>
                  <a:cubicBezTo>
                    <a:pt x="269500" y="17964"/>
                    <a:pt x="278280" y="33506"/>
                    <a:pt x="292608" y="36576"/>
                  </a:cubicBezTo>
                  <a:cubicBezTo>
                    <a:pt x="336500" y="45981"/>
                    <a:pt x="382016" y="44704"/>
                    <a:pt x="426720" y="48768"/>
                  </a:cubicBezTo>
                  <a:cubicBezTo>
                    <a:pt x="453358" y="88725"/>
                    <a:pt x="451104" y="70691"/>
                    <a:pt x="451104" y="975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377184" y="3059201"/>
              <a:ext cx="670560" cy="110719"/>
            </a:xfrm>
            <a:custGeom>
              <a:avLst/>
              <a:gdLst>
                <a:gd name="connsiteX0" fmla="*/ 0 w 670560"/>
                <a:gd name="connsiteY0" fmla="*/ 25375 h 110719"/>
                <a:gd name="connsiteX1" fmla="*/ 97536 w 670560"/>
                <a:gd name="connsiteY1" fmla="*/ 37567 h 110719"/>
                <a:gd name="connsiteX2" fmla="*/ 182880 w 670560"/>
                <a:gd name="connsiteY2" fmla="*/ 49759 h 110719"/>
                <a:gd name="connsiteX3" fmla="*/ 304800 w 670560"/>
                <a:gd name="connsiteY3" fmla="*/ 13183 h 110719"/>
                <a:gd name="connsiteX4" fmla="*/ 365760 w 670560"/>
                <a:gd name="connsiteY4" fmla="*/ 25375 h 110719"/>
                <a:gd name="connsiteX5" fmla="*/ 426720 w 670560"/>
                <a:gd name="connsiteY5" fmla="*/ 13183 h 110719"/>
                <a:gd name="connsiteX6" fmla="*/ 463296 w 670560"/>
                <a:gd name="connsiteY6" fmla="*/ 991 h 110719"/>
                <a:gd name="connsiteX7" fmla="*/ 487680 w 670560"/>
                <a:gd name="connsiteY7" fmla="*/ 37567 h 110719"/>
                <a:gd name="connsiteX8" fmla="*/ 524256 w 670560"/>
                <a:gd name="connsiteY8" fmla="*/ 61951 h 110719"/>
                <a:gd name="connsiteX9" fmla="*/ 609600 w 670560"/>
                <a:gd name="connsiteY9" fmla="*/ 61951 h 110719"/>
                <a:gd name="connsiteX10" fmla="*/ 633984 w 670560"/>
                <a:gd name="connsiteY10" fmla="*/ 98527 h 110719"/>
                <a:gd name="connsiteX11" fmla="*/ 670560 w 670560"/>
                <a:gd name="connsiteY11" fmla="*/ 110719 h 11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0560" h="110719">
                  <a:moveTo>
                    <a:pt x="0" y="25375"/>
                  </a:moveTo>
                  <a:cubicBezTo>
                    <a:pt x="32512" y="29439"/>
                    <a:pt x="65925" y="28946"/>
                    <a:pt x="97536" y="37567"/>
                  </a:cubicBezTo>
                  <a:cubicBezTo>
                    <a:pt x="186126" y="61728"/>
                    <a:pt x="76360" y="76389"/>
                    <a:pt x="182880" y="49759"/>
                  </a:cubicBezTo>
                  <a:cubicBezTo>
                    <a:pt x="274193" y="-11117"/>
                    <a:pt x="225189" y="-4508"/>
                    <a:pt x="304800" y="13183"/>
                  </a:cubicBezTo>
                  <a:cubicBezTo>
                    <a:pt x="325029" y="17678"/>
                    <a:pt x="345440" y="21311"/>
                    <a:pt x="365760" y="25375"/>
                  </a:cubicBezTo>
                  <a:cubicBezTo>
                    <a:pt x="386080" y="21311"/>
                    <a:pt x="406616" y="18209"/>
                    <a:pt x="426720" y="13183"/>
                  </a:cubicBezTo>
                  <a:cubicBezTo>
                    <a:pt x="439188" y="10066"/>
                    <a:pt x="451364" y="-3782"/>
                    <a:pt x="463296" y="991"/>
                  </a:cubicBezTo>
                  <a:cubicBezTo>
                    <a:pt x="476901" y="6433"/>
                    <a:pt x="477319" y="27206"/>
                    <a:pt x="487680" y="37567"/>
                  </a:cubicBezTo>
                  <a:cubicBezTo>
                    <a:pt x="498041" y="47928"/>
                    <a:pt x="512064" y="53823"/>
                    <a:pt x="524256" y="61951"/>
                  </a:cubicBezTo>
                  <a:cubicBezTo>
                    <a:pt x="555085" y="54244"/>
                    <a:pt x="580449" y="38630"/>
                    <a:pt x="609600" y="61951"/>
                  </a:cubicBezTo>
                  <a:cubicBezTo>
                    <a:pt x="621042" y="71105"/>
                    <a:pt x="622542" y="89373"/>
                    <a:pt x="633984" y="98527"/>
                  </a:cubicBezTo>
                  <a:cubicBezTo>
                    <a:pt x="644019" y="106555"/>
                    <a:pt x="670560" y="110719"/>
                    <a:pt x="670560" y="11071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" name="TextBox 2047"/>
                <p:cNvSpPr txBox="1"/>
                <p:nvPr/>
              </p:nvSpPr>
              <p:spPr>
                <a:xfrm>
                  <a:off x="2434216" y="1974360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48" name="TextBox 20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216" y="1974360"/>
                  <a:ext cx="50405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347864" y="2452826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452826"/>
                  <a:ext cx="50405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095836" y="4031934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836" y="4031934"/>
                  <a:ext cx="5040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184068" y="2455944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68" y="2455944"/>
                  <a:ext cx="504056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840480" y="417724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/>
                              </a:rPr>
                              <m:t>𝜅𝜏</m:t>
                            </m:r>
                          </m:sup>
                        </m:sSup>
                      </m:oMath>
                    </m:oMathPara>
                  </a14:m>
                  <a:endParaRPr lang="el-GR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480" y="4177242"/>
                  <a:ext cx="50405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9" name="TextBox 2048"/>
            <p:cNvSpPr txBox="1"/>
            <p:nvPr/>
          </p:nvSpPr>
          <p:spPr>
            <a:xfrm>
              <a:off x="4137272" y="2076817"/>
              <a:ext cx="207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77176" y="2769810"/>
              <a:ext cx="207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T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51920" y="2174415"/>
              <a:ext cx="207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ζ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726719" y="3262113"/>
              <a:ext cx="459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hp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040" y="4477769"/>
              <a:ext cx="207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87072" y="4773168"/>
              <a:ext cx="587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T’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47616" y="4263270"/>
              <a:ext cx="587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P’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87259" y="1574994"/>
              <a:ext cx="421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71000" y="5522976"/>
              <a:ext cx="353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μ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36096" y="5074098"/>
              <a:ext cx="353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μ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88124" y="4973223"/>
              <a:ext cx="353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μ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385976" y="1509444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5976" y="1509444"/>
                  <a:ext cx="504056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1" name="TextBox 2050"/>
                <p:cNvSpPr txBox="1"/>
                <p:nvPr/>
              </p:nvSpPr>
              <p:spPr>
                <a:xfrm>
                  <a:off x="4224152" y="2643287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51" name="TextBox 20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152" y="2643287"/>
                  <a:ext cx="72008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008158" y="3511296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8158" y="3511296"/>
                  <a:ext cx="72008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3324624" y="4278659"/>
              <a:ext cx="207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+mn-lt"/>
                </a:rPr>
                <a:t>α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512263" y="6314836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7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Αναγωγή </a:t>
            </a:r>
            <a:r>
              <a:rPr lang="el-GR" dirty="0" smtClean="0"/>
              <a:t>αστρονομικού αζιμούθιου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sz="2400" dirty="0" smtClean="0"/>
                  <a:t>Αναγωγή </a:t>
                </a:r>
                <a:r>
                  <a:rPr lang="en-US" sz="2400" dirty="0" smtClean="0"/>
                  <a:t>Laplace,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r>
                        <a:rPr lang="el-GR" sz="2400" b="0" i="1" smtClean="0">
                          <a:latin typeface="Cambria Math"/>
                        </a:rPr>
                        <m:t>𝜂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l-GR" sz="2400" b="0" i="1" smtClean="0">
                          <a:latin typeface="Cambria Math"/>
                        </a:rPr>
                        <m:t>−(</m:t>
                      </m:r>
                      <m:r>
                        <a:rPr lang="el-GR" sz="2400" b="0" i="1" smtClean="0">
                          <a:latin typeface="Cambria Math"/>
                        </a:rPr>
                        <m:t>𝜉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ηcos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cot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ζ</m:t>
                          </m:r>
                        </m:e>
                      </m:func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dirty="0"/>
                  <a:t>Αναγωγή στην κάθετη </a:t>
                </a:r>
                <a:r>
                  <a:rPr lang="el-GR" sz="2400" dirty="0" smtClean="0"/>
                  <a:t>τομή</a:t>
                </a:r>
                <a:r>
                  <a:rPr lang="en-US" sz="2400" dirty="0" smtClean="0"/>
                  <a:t>,</a:t>
                </a: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𝜅𝜏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𝜅𝜏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h𝑝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𝜅𝜏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dirty="0"/>
                  <a:t>Αναγωγή στη </a:t>
                </a:r>
                <a:r>
                  <a:rPr lang="el-GR" sz="2400" dirty="0" err="1"/>
                  <a:t>γεωδαισιακή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γραμμή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𝛿𝛼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</a:rPr>
                        <m:t>𝛼</m:t>
                      </m:r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𝜅𝜏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𝜅</m:t>
                                  </m:r>
                                  <m:r>
                                    <a:rPr lang="el-GR" sz="2400" i="1">
                                      <a:latin typeface="Cambria Math"/>
                                    </a:rPr>
                                    <m:t>𝜏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l-GR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1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Αναγωγή </a:t>
            </a:r>
            <a:r>
              <a:rPr lang="el-GR" dirty="0" smtClean="0"/>
              <a:t>αστρονομικού αζιμούθιου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Πότε η αναγωγή αστρονομικού </a:t>
            </a:r>
            <a:r>
              <a:rPr lang="el-GR" sz="2400" b="1" dirty="0" err="1"/>
              <a:t>αζιμουθίου</a:t>
            </a:r>
            <a:r>
              <a:rPr lang="el-GR" sz="2400" b="1" dirty="0"/>
              <a:t> μπορεί να αγνοηθεί</a:t>
            </a:r>
            <a:r>
              <a:rPr lang="el-GR" sz="2400" b="1" dirty="0" smtClean="0"/>
              <a:t>;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Αναγωγή </a:t>
            </a:r>
            <a:r>
              <a:rPr lang="el-GR" sz="2400" dirty="0" err="1" smtClean="0"/>
              <a:t>Laplace</a:t>
            </a:r>
            <a:r>
              <a:rPr lang="el-GR" sz="2400" dirty="0" smtClean="0"/>
              <a:t>: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Δεν αγνοείται γιατί μπορεί να φτάσει και τα 20</a:t>
            </a:r>
            <a:r>
              <a:rPr lang="el-GR" sz="2400" b="1" dirty="0" smtClean="0"/>
              <a:t>'‘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Αναγωγή στην κάθετη </a:t>
            </a:r>
            <a:r>
              <a:rPr lang="el-GR" sz="2400" dirty="0" smtClean="0"/>
              <a:t>τομή: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Δεν πρέπει να αγνοείται (0,20'') ιδιαίτερα για μεγάλα </a:t>
            </a:r>
            <a:r>
              <a:rPr lang="el-GR" sz="2400" b="1" dirty="0" smtClean="0"/>
              <a:t>h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Αναγωγή στη </a:t>
            </a:r>
            <a:r>
              <a:rPr lang="el-GR" sz="2400" dirty="0" err="1"/>
              <a:t>γεωδαισιακή</a:t>
            </a:r>
            <a:r>
              <a:rPr lang="el-GR" sz="2400" dirty="0"/>
              <a:t> </a:t>
            </a:r>
            <a:r>
              <a:rPr lang="el-GR" sz="2400" dirty="0" smtClean="0"/>
              <a:t>γραμμή: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Μπορεί να αγνοηθεί για S &lt; 100 </a:t>
            </a:r>
            <a:r>
              <a:rPr lang="el-GR" sz="2400" b="1" dirty="0" err="1" smtClean="0"/>
              <a:t>km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1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Αναγωγή Οριζόντιας Διεύθυνσης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50405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𝛿𝛽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</a:rPr>
                        <m:t>𝛽</m:t>
                      </m:r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Β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ξ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η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cot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ζ</m:t>
                      </m:r>
                      <m:r>
                        <a:rPr lang="el-GR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𝜅𝜏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</a:rPr>
                        <m:t>𝛿𝛼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𝜅𝜏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𝜅𝜏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h𝑝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𝜅𝜏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𝛿𝛼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</a:rPr>
                        <m:t>𝛼</m:t>
                      </m:r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𝜅𝜏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𝜅𝜏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5040560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686e48572711be75e3a52ec58e7639f412f3c4b8"/>
</p:tagLst>
</file>

<file path=ppt/theme/theme1.xml><?xml version="1.0" encoding="utf-8"?>
<a:theme xmlns:a="http://schemas.openxmlformats.org/drawingml/2006/main" name="OC_template_updated">
  <a:themeElements>
    <a:clrScheme name="Προσαρμοσμένο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405</TotalTime>
  <Words>3066</Words>
  <Application>Microsoft Office PowerPoint</Application>
  <PresentationFormat>On-screen Show (4:3)</PresentationFormat>
  <Paragraphs>342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OC_template_updated</vt:lpstr>
      <vt:lpstr>Γεωδαισία</vt:lpstr>
      <vt:lpstr>Ανάλυση Παρουσίασης</vt:lpstr>
      <vt:lpstr>Αναγωγές επίγειων παρατηρήσεων (1 από 2)</vt:lpstr>
      <vt:lpstr>Αναγωγές επίγειων παρατηρήσεων (2 από 2)</vt:lpstr>
      <vt:lpstr>Αναγωγή αστρονομικού αζιμούθιου (1 από 4)</vt:lpstr>
      <vt:lpstr>Αναγωγή αστρονομικού αζιμούθιου (2 από 4)</vt:lpstr>
      <vt:lpstr>Αναγωγή αστρονομικού αζιμούθιου (3 από 4)</vt:lpstr>
      <vt:lpstr>Αναγωγή αστρονομικού αζιμούθιου (4 από 4)</vt:lpstr>
      <vt:lpstr>Αναγωγή Οριζόντιας Διεύθυνσης</vt:lpstr>
      <vt:lpstr>Αναγωγή απόστασης (1 από 3)</vt:lpstr>
      <vt:lpstr>Αναγωγή απόστασης (2 από 3)</vt:lpstr>
      <vt:lpstr>Αναγωγή απόστασης (3 από 3)</vt:lpstr>
      <vt:lpstr>Αναγωγές στο προβολικό επίπεδο  (1 από 2)</vt:lpstr>
      <vt:lpstr>Αναγωγές στο προβολικό επίπεδο  (2 από 2)</vt:lpstr>
      <vt:lpstr>Αναγωγή απόστασης στη Hatt</vt:lpstr>
      <vt:lpstr>Τάξη μεγέθους αναγωγής απόστασης στη hatt</vt:lpstr>
      <vt:lpstr>Αναγωγές στην ΤΜ (1 από 2) </vt:lpstr>
      <vt:lpstr>Αναγωγές στην ΤΜ (2 από 2) </vt:lpstr>
      <vt:lpstr>Σύγκλιση των μεσημβρινών στην ΤΜ  (1 από 2)</vt:lpstr>
      <vt:lpstr>Σύγκλιση των μεσημβρινών στην ΤΜ  (2 από 2)</vt:lpstr>
      <vt:lpstr>Συντελεστής κλίμακας στην ΤΜ  (1 από 2) </vt:lpstr>
      <vt:lpstr>Συντελεστής κλίμακας στην ΤΜ  (2 από 2) </vt:lpstr>
      <vt:lpstr>Γωνιακή διόρθωση τόξου - χορδής στην ΤΜ</vt:lpstr>
      <vt:lpstr>Αναγωγή απόστασης στην ΤΜ</vt:lpstr>
      <vt:lpstr>Αναγωγή αζιμούθιου στην ΤΜ</vt:lpstr>
      <vt:lpstr>Αναγωγή διεύθυνσης στην ΤΜ</vt:lpstr>
      <vt:lpstr>Διαδικασία αναγωγών των κλασικών επίγειων μετρήσεων 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131</cp:revision>
  <dcterms:created xsi:type="dcterms:W3CDTF">2013-07-01T11:47:01Z</dcterms:created>
  <dcterms:modified xsi:type="dcterms:W3CDTF">2015-04-08T10:50:59Z</dcterms:modified>
</cp:coreProperties>
</file>