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7" r:id="rId2"/>
    <p:sldMasterId id="2147483719" r:id="rId3"/>
    <p:sldMasterId id="2147483730" r:id="rId4"/>
  </p:sldMasterIdLst>
  <p:notesMasterIdLst>
    <p:notesMasterId r:id="rId93"/>
  </p:notesMasterIdLst>
  <p:handoutMasterIdLst>
    <p:handoutMasterId r:id="rId94"/>
  </p:handoutMasterIdLst>
  <p:sldIdLst>
    <p:sldId id="36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40" r:id="rId43"/>
    <p:sldId id="296" r:id="rId44"/>
    <p:sldId id="297" r:id="rId45"/>
    <p:sldId id="298" r:id="rId46"/>
    <p:sldId id="307" r:id="rId47"/>
    <p:sldId id="299" r:id="rId48"/>
    <p:sldId id="345" r:id="rId49"/>
    <p:sldId id="348" r:id="rId50"/>
    <p:sldId id="346" r:id="rId51"/>
    <p:sldId id="347" r:id="rId52"/>
    <p:sldId id="349" r:id="rId53"/>
    <p:sldId id="300" r:id="rId54"/>
    <p:sldId id="350" r:id="rId55"/>
    <p:sldId id="352" r:id="rId56"/>
    <p:sldId id="343" r:id="rId57"/>
    <p:sldId id="353" r:id="rId58"/>
    <p:sldId id="354" r:id="rId59"/>
    <p:sldId id="357" r:id="rId60"/>
    <p:sldId id="358" r:id="rId61"/>
    <p:sldId id="359" r:id="rId62"/>
    <p:sldId id="360" r:id="rId63"/>
    <p:sldId id="355" r:id="rId64"/>
    <p:sldId id="306" r:id="rId65"/>
    <p:sldId id="305" r:id="rId66"/>
    <p:sldId id="356" r:id="rId67"/>
    <p:sldId id="308" r:id="rId68"/>
    <p:sldId id="309" r:id="rId69"/>
    <p:sldId id="310" r:id="rId70"/>
    <p:sldId id="311" r:id="rId71"/>
    <p:sldId id="362" r:id="rId72"/>
    <p:sldId id="313" r:id="rId73"/>
    <p:sldId id="314" r:id="rId74"/>
    <p:sldId id="315" r:id="rId75"/>
    <p:sldId id="316" r:id="rId76"/>
    <p:sldId id="317" r:id="rId77"/>
    <p:sldId id="318" r:id="rId78"/>
    <p:sldId id="319" r:id="rId79"/>
    <p:sldId id="320" r:id="rId80"/>
    <p:sldId id="321" r:id="rId81"/>
    <p:sldId id="323" r:id="rId82"/>
    <p:sldId id="324" r:id="rId83"/>
    <p:sldId id="339" r:id="rId84"/>
    <p:sldId id="364" r:id="rId85"/>
    <p:sldId id="365" r:id="rId86"/>
    <p:sldId id="366" r:id="rId87"/>
    <p:sldId id="371" r:id="rId88"/>
    <p:sldId id="372" r:id="rId89"/>
    <p:sldId id="368" r:id="rId90"/>
    <p:sldId id="370" r:id="rId91"/>
    <p:sldId id="369" r:id="rId92"/>
  </p:sldIdLst>
  <p:sldSz cx="9144000" cy="6858000" type="screen4x3"/>
  <p:notesSz cx="7104063" cy="10234613"/>
  <p:custDataLst>
    <p:tags r:id="rId95"/>
  </p:custDataLst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E1E"/>
    <a:srgbClr val="820000"/>
    <a:srgbClr val="713605"/>
    <a:srgbClr val="F8F8A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Μεσαίο στυλ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Σκούρο στυλ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Στυλ με θέμα 2 - Έμφαση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6" autoAdjust="0"/>
    <p:restoredTop sz="93897" autoAdjust="0"/>
  </p:normalViewPr>
  <p:slideViewPr>
    <p:cSldViewPr>
      <p:cViewPr varScale="1">
        <p:scale>
          <a:sx n="106" d="100"/>
          <a:sy n="106" d="100"/>
        </p:scale>
        <p:origin x="-18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1284" y="66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tags" Target="tags/tag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7E411E9-4707-4656-A330-853E8FE2E242}" type="datetimeFigureOut">
              <a:rPr lang="el-GR"/>
              <a:pPr>
                <a:defRPr/>
              </a:pPr>
              <a:t>26/2/2015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 smtClean="0"/>
            </a:lvl1pPr>
          </a:lstStyle>
          <a:p>
            <a:pPr>
              <a:defRPr/>
            </a:pPr>
            <a:fld id="{7FD31F1D-5ACD-4775-B5AC-1FC9F61E3D73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5436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72B87D0-96C6-4734-949F-AAC5C296ACEA}" type="datetimeFigureOut">
              <a:rPr lang="el-GR"/>
              <a:pPr>
                <a:defRPr/>
              </a:pPr>
              <a:t>26/2/2015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smtClean="0"/>
            </a:lvl1pPr>
          </a:lstStyle>
          <a:p>
            <a:pPr>
              <a:defRPr/>
            </a:pPr>
            <a:fld id="{2297F90C-C9FC-47E8-92F7-4D0589397FA2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305218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0660" name="Θέση αριθμού διαφάνειας 3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C6D0EEE-F85C-40A0-BD64-31BFFBE4B072}" type="slidenum">
              <a:rPr lang="el-GR" altLang="el-GR" sz="1300"/>
              <a:pPr algn="r" eaLnBrk="1" hangingPunct="1"/>
              <a:t>55</a:t>
            </a:fld>
            <a:endParaRPr lang="el-GR" altLang="el-GR" sz="1300" dirty="0"/>
          </a:p>
        </p:txBody>
      </p:sp>
    </p:spTree>
    <p:extLst>
      <p:ext uri="{BB962C8B-B14F-4D97-AF65-F5344CB8AC3E}">
        <p14:creationId xmlns:p14="http://schemas.microsoft.com/office/powerpoint/2010/main" val="2255831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2708" name="Θέση αριθμού διαφάνειας 3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B636502-21A3-4312-AFE1-2CC1B4437B98}" type="slidenum">
              <a:rPr lang="el-GR" altLang="el-GR" sz="1300"/>
              <a:pPr algn="r" eaLnBrk="1" hangingPunct="1"/>
              <a:t>56</a:t>
            </a:fld>
            <a:endParaRPr lang="el-GR" altLang="el-GR" sz="1300" dirty="0"/>
          </a:p>
        </p:txBody>
      </p:sp>
    </p:spTree>
    <p:extLst>
      <p:ext uri="{BB962C8B-B14F-4D97-AF65-F5344CB8AC3E}">
        <p14:creationId xmlns:p14="http://schemas.microsoft.com/office/powerpoint/2010/main" val="939360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4756" name="Θέση αριθμού διαφάνειας 3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5C2808A-F13E-43C9-B041-A05BCFB3F6A7}" type="slidenum">
              <a:rPr lang="el-GR" altLang="el-GR" sz="1300"/>
              <a:pPr algn="r" eaLnBrk="1" hangingPunct="1"/>
              <a:t>57</a:t>
            </a:fld>
            <a:endParaRPr lang="el-GR" altLang="el-GR" sz="1300" dirty="0"/>
          </a:p>
        </p:txBody>
      </p:sp>
    </p:spTree>
    <p:extLst>
      <p:ext uri="{BB962C8B-B14F-4D97-AF65-F5344CB8AC3E}">
        <p14:creationId xmlns:p14="http://schemas.microsoft.com/office/powerpoint/2010/main" val="3969865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7828" name="Θέση αριθμού διαφάνειας 3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3233367-51C8-4E3F-87F5-373944B1FEDC}" type="slidenum">
              <a:rPr lang="el-GR" altLang="el-GR" sz="1300"/>
              <a:pPr algn="r" eaLnBrk="1" hangingPunct="1"/>
              <a:t>59</a:t>
            </a:fld>
            <a:endParaRPr lang="el-GR" altLang="el-GR" sz="1300" dirty="0"/>
          </a:p>
        </p:txBody>
      </p:sp>
    </p:spTree>
    <p:extLst>
      <p:ext uri="{BB962C8B-B14F-4D97-AF65-F5344CB8AC3E}">
        <p14:creationId xmlns:p14="http://schemas.microsoft.com/office/powerpoint/2010/main" val="1898133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9876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EF5B02-ABC9-4AAF-A88C-0654B0A68B0E}" type="slidenum">
              <a:rPr lang="el-GR" altLang="el-GR"/>
              <a:pPr/>
              <a:t>60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366571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19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8E11346-2A8D-4EA0-93D4-66FD500901BF}" type="slidenum">
              <a:rPr lang="el-GR" altLang="el-GR"/>
              <a:pPr/>
              <a:t>61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89105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3972" name="Θέση αριθμού διαφάνειας 3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19A9BA3-241C-4C52-A239-ED156178C0C5}" type="slidenum">
              <a:rPr lang="el-GR" altLang="el-GR" sz="1300"/>
              <a:pPr algn="r" eaLnBrk="1" hangingPunct="1"/>
              <a:t>62</a:t>
            </a:fld>
            <a:endParaRPr lang="el-GR" altLang="el-GR" sz="1300" dirty="0"/>
          </a:p>
        </p:txBody>
      </p:sp>
    </p:spTree>
    <p:extLst>
      <p:ext uri="{BB962C8B-B14F-4D97-AF65-F5344CB8AC3E}">
        <p14:creationId xmlns:p14="http://schemas.microsoft.com/office/powerpoint/2010/main" val="1150869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90116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FEBD01-24F5-434A-8382-08BF2CDB7938}" type="slidenum">
              <a:rPr lang="el-GR" altLang="el-GR"/>
              <a:pPr/>
              <a:t>67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232485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80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81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</p:spTree>
    <p:extLst>
      <p:ext uri="{BB962C8B-B14F-4D97-AF65-F5344CB8AC3E}">
        <p14:creationId xmlns:p14="http://schemas.microsoft.com/office/powerpoint/2010/main" val="2422043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82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83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85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86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87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39940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E14771-9163-4887-93C6-D17688CF738D}" type="slidenum">
              <a:rPr lang="el-GR" altLang="el-GR"/>
              <a:pPr/>
              <a:t>31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353469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1988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7F28DA-16E3-4A1B-AF35-7B451EC80ABC}" type="slidenum">
              <a:rPr lang="el-GR" altLang="el-GR"/>
              <a:pPr/>
              <a:t>32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205658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54276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A2FBA6-D2B8-4163-92E5-7C3255AAFF8A}" type="slidenum">
              <a:rPr lang="el-GR" altLang="el-GR"/>
              <a:pPr/>
              <a:t>43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447932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</p:spTree>
    <p:extLst>
      <p:ext uri="{BB962C8B-B14F-4D97-AF65-F5344CB8AC3E}">
        <p14:creationId xmlns:p14="http://schemas.microsoft.com/office/powerpoint/2010/main" val="1220745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</p:spTree>
    <p:extLst>
      <p:ext uri="{BB962C8B-B14F-4D97-AF65-F5344CB8AC3E}">
        <p14:creationId xmlns:p14="http://schemas.microsoft.com/office/powerpoint/2010/main" val="2689404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97F90C-C9FC-47E8-92F7-4D0589397FA2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173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67588" name="Θέση αριθμού διαφάνειας 3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2A81C4A-5F6E-462B-8FB0-549058A43CF7}" type="slidenum">
              <a:rPr lang="el-GR" altLang="el-GR" sz="1300"/>
              <a:pPr algn="r" eaLnBrk="1" hangingPunct="1"/>
              <a:t>53</a:t>
            </a:fld>
            <a:endParaRPr lang="el-GR" altLang="el-GR" sz="1300" dirty="0"/>
          </a:p>
        </p:txBody>
      </p:sp>
    </p:spTree>
    <p:extLst>
      <p:ext uri="{BB962C8B-B14F-4D97-AF65-F5344CB8AC3E}">
        <p14:creationId xmlns:p14="http://schemas.microsoft.com/office/powerpoint/2010/main" val="4070524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6B516-E2EB-4A00-ADDE-97663CF1493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28703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E6D45-3E8A-49AF-92D8-44ADCC69938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8610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lex\Desktop\vinager-backgrounds-wallpapers-vinager-background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"/>
          <p:cNvSpPr/>
          <p:nvPr userDrawn="1"/>
        </p:nvSpPr>
        <p:spPr>
          <a:xfrm>
            <a:off x="179512" y="116632"/>
            <a:ext cx="8784976" cy="6624736"/>
          </a:xfrm>
          <a:prstGeom prst="roundRect">
            <a:avLst>
              <a:gd name="adj" fmla="val 6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4016"/>
            <a:ext cx="8229600" cy="9087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285750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3EE1E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3EE1E"/>
                </a:solidFill>
              </a:defRPr>
            </a:lvl1pPr>
            <a:lvl2pPr>
              <a:defRPr>
                <a:solidFill>
                  <a:srgbClr val="F3EE1E"/>
                </a:solidFill>
              </a:defRPr>
            </a:lvl2pPr>
            <a:lvl3pPr>
              <a:defRPr>
                <a:solidFill>
                  <a:srgbClr val="F3EE1E"/>
                </a:solidFill>
              </a:defRPr>
            </a:lvl3pPr>
            <a:lvl4pPr>
              <a:defRPr>
                <a:solidFill>
                  <a:srgbClr val="F3EE1E"/>
                </a:solidFill>
              </a:defRPr>
            </a:lvl4pPr>
            <a:lvl5pPr>
              <a:defRPr>
                <a:solidFill>
                  <a:srgbClr val="F3EE1E"/>
                </a:solidFill>
              </a:defRPr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3EE1E"/>
                </a:solidFill>
              </a:defRPr>
            </a:lvl1pPr>
          </a:lstStyle>
          <a:p>
            <a:pPr>
              <a:defRPr/>
            </a:pPr>
            <a:fld id="{38845CDB-D3A3-482E-9C05-32CC31B395BB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76964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D9CB1-5C92-4166-882A-6C7A49FF3425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01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95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5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7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3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1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2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62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02520-E5FC-4F48-8E09-702CCF22516B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04815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6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3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57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3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6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54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6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7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5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73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EFA43-4729-4794-84A6-A27249C8EDC0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0542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25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81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4573-3233-4D38-866B-47751F776C7C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710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93EA-4778-4784-A629-D5427720C976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463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1F018-706F-4E3A-A0D8-F5AEB2685B61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012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dirty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3A997-89D1-4293-BB26-105CE1D5216D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42203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97EF6-61D6-44F1-90D6-85532B554A2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011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115888"/>
            <a:ext cx="82296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4FE85BB-2DF1-40B9-B08F-736B2010CED7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6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l-GR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l-GR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eaLnBrk="1" hangingPunct="1"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l-GR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l-GR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l-GR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eaLnBrk="1" hangingPunct="1"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l-GR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3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l-GR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l-GR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eaLnBrk="1" hangingPunct="1"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l-GR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4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iphyl_proglottidE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Venenife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Threadworm.jpg" TargetMode="External"/><Relationship Id="rId7" Type="http://schemas.openxmlformats.org/officeDocument/2006/relationships/hyperlink" Target="http://commons.wikimedia.org/wiki/User:Optigan1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Ascaris_lumbricoides.jpeg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://commons.wikimedia.org/w/index.php?title=User:Cartoffel&amp;action=edit&amp;redlink=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Vecelli,_Tiziano_-_Charles_V_at_M%C3%BChlberg_-_Detail-_Eyes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Matte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en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ho.int/en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ho.int/en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pd.cdc.gov/dpdx/HTML/DiagnosticProcedures.htm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pd.cdc.gov/dpdx/HTML/DiagnosticProcedures.ht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pd.cdc.gov/dpdx/HTML/DiagnosticProcedures.htm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ho.int/en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rophozoites_of_Entamoeba_histolytica_with_ingested_erythrocytes.JPG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ho.int/en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commons.wikimedia.org/wiki/User:Patho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ajc1/" TargetMode="External"/><Relationship Id="rId3" Type="http://schemas.openxmlformats.org/officeDocument/2006/relationships/hyperlink" Target="http://commons.wikimedia.org/wiki/File:Entamoeba_histolytica.jpg" TargetMode="External"/><Relationship Id="rId7" Type="http://schemas.openxmlformats.org/officeDocument/2006/relationships/hyperlink" Target="http://www.flickr.com/photos/ajc1/7162653329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/index.php?title=User:Navaho&amp;action=edit&amp;redlink=1" TargetMode="External"/><Relationship Id="rId9" Type="http://schemas.openxmlformats.org/officeDocument/2006/relationships/hyperlink" Target="http://creativecommons.org/licenses/by-sa/2.0/deed.en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://www.who.int/en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://www.who.int/en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ho.int/en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ho.int/en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://www.who.int/en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en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://www.who.int/en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://www.who.int/en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ho.int/en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://www.who.int/en/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en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ho.int/en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en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en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en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en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en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pd.cdc.gov/dpdx/HTML/ImageLibrary/Amebiasis_il.htm" TargetMode="External"/><Relationship Id="rId2" Type="http://schemas.openxmlformats.org/officeDocument/2006/relationships/hyperlink" Target="http://cal.vet.upenn.edu/projects/parasit06/website/zinc.htm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/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ΠΑΡΑΣΙΤΟΛΟΓΙΑ- ΜΥΚΗΤΟΛΟΓΙΑ  (Ε)</a:t>
            </a:r>
            <a:endParaRPr lang="el-GR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3"/>
            <a:ext cx="6400800" cy="1752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2400" b="1" dirty="0" smtClean="0"/>
              <a:t>Ενότητα </a:t>
            </a:r>
            <a:r>
              <a:rPr lang="en-US" sz="2400" b="1" dirty="0" smtClean="0"/>
              <a:t>4</a:t>
            </a:r>
            <a:r>
              <a:rPr lang="el-GR" sz="2400" dirty="0" smtClean="0"/>
              <a:t>:</a:t>
            </a:r>
            <a:r>
              <a:rPr lang="en-US" sz="2400" dirty="0" smtClean="0"/>
              <a:t> </a:t>
            </a:r>
            <a:r>
              <a:rPr lang="el-GR" sz="2400" dirty="0" smtClean="0"/>
              <a:t>Μακροσκοπική- Μικροσκοπική Εξέταση Κοπράνων</a:t>
            </a:r>
            <a:endParaRPr lang="en-US" sz="2400" dirty="0" smtClean="0"/>
          </a:p>
          <a:p>
            <a:pPr lvl="0" fontAlgn="base">
              <a:lnSpc>
                <a:spcPct val="80000"/>
              </a:lnSpc>
              <a:spcAft>
                <a:spcPct val="0"/>
              </a:spcAft>
            </a:pPr>
            <a:endParaRPr lang="en-US" altLang="el-GR" sz="1800" dirty="0" smtClean="0">
              <a:solidFill>
                <a:prstClr val="black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</a:pPr>
            <a:r>
              <a:rPr lang="el-GR" altLang="el-GR" sz="1800" dirty="0" smtClean="0">
                <a:solidFill>
                  <a:prstClr val="black"/>
                </a:solidFill>
              </a:rPr>
              <a:t>Ανθούλα Νικολαΐδου</a:t>
            </a:r>
            <a:endParaRPr lang="en-US" altLang="el-GR" sz="1800" dirty="0" smtClean="0">
              <a:solidFill>
                <a:prstClr val="black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</a:pPr>
            <a:r>
              <a:rPr lang="en-US" altLang="el-GR" sz="1800" dirty="0" smtClean="0">
                <a:solidFill>
                  <a:prstClr val="black"/>
                </a:solidFill>
              </a:rPr>
              <a:t>T</a:t>
            </a:r>
            <a:r>
              <a:rPr lang="el-GR" altLang="el-GR" sz="1800" dirty="0" smtClean="0">
                <a:solidFill>
                  <a:prstClr val="black"/>
                </a:solidFill>
              </a:rPr>
              <a:t>εχνολόγος Ιατρικών Εργαστηρίων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</a:pPr>
            <a:r>
              <a:rPr lang="en-US" altLang="el-GR" sz="1800" dirty="0" smtClean="0">
                <a:solidFill>
                  <a:prstClr val="black"/>
                </a:solidFill>
              </a:rPr>
              <a:t>Msc Medical Microbiology </a:t>
            </a:r>
            <a:endParaRPr lang="el-GR" altLang="el-GR" sz="1800" dirty="0" smtClean="0">
              <a:solidFill>
                <a:prstClr val="black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</a:pPr>
            <a:r>
              <a:rPr lang="el-GR" altLang="el-GR" sz="1800" dirty="0" smtClean="0">
                <a:solidFill>
                  <a:prstClr val="black"/>
                </a:solidFill>
              </a:rPr>
              <a:t>Τμήμα Δημόσιας και Κοινοτικής Υγείας</a:t>
            </a:r>
          </a:p>
        </p:txBody>
      </p:sp>
      <p:pic>
        <p:nvPicPr>
          <p:cNvPr id="11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2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00565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8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Μορφή –</a:t>
            </a:r>
            <a:r>
              <a:rPr lang="el-GR" sz="4400" dirty="0" smtClean="0"/>
              <a:t>Σχήμα</a:t>
            </a:r>
            <a:br>
              <a:rPr lang="el-GR" sz="4400" dirty="0" smtClean="0"/>
            </a:b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15363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2349500"/>
            <a:ext cx="8229600" cy="21590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Σχηματισμένα  (φυσιολογικά κόπρανα)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Ημίρρευστα- πολτώδη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Ασχημάτιστα –υδαρή –διαρροϊκά. </a:t>
            </a:r>
          </a:p>
          <a:p>
            <a:pPr eaLnBrk="1" hangingPunct="1">
              <a:spcBef>
                <a:spcPts val="2400"/>
              </a:spcBef>
            </a:pPr>
            <a:endParaRPr lang="el-GR" altLang="el-GR" sz="2400" dirty="0" smtClean="0"/>
          </a:p>
        </p:txBody>
      </p:sp>
      <p:sp>
        <p:nvSpPr>
          <p:cNvPr id="1536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225825-C476-4ED9-ADF7-CB91DA6408CE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Μορφή –</a:t>
            </a:r>
            <a:r>
              <a:rPr lang="el-GR" sz="4400" dirty="0" smtClean="0"/>
              <a:t>Σχήμα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600" b="0" dirty="0" smtClean="0"/>
              <a:t>(</a:t>
            </a:r>
            <a:r>
              <a:rPr lang="el-GR" sz="3600" b="0" dirty="0" smtClean="0"/>
              <a:t>2</a:t>
            </a:r>
            <a:r>
              <a:rPr lang="en-US" sz="3600" b="0" dirty="0" smtClean="0"/>
              <a:t> </a:t>
            </a:r>
            <a:r>
              <a:rPr lang="el-GR" sz="3600" b="0" dirty="0" smtClean="0"/>
              <a:t>από 2)</a:t>
            </a:r>
            <a:endParaRPr lang="el-GR" sz="3600" b="0" dirty="0"/>
          </a:p>
        </p:txBody>
      </p:sp>
      <p:sp>
        <p:nvSpPr>
          <p:cNvPr id="16387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524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l-GR" altLang="el-GR" sz="2400" dirty="0" smtClean="0"/>
              <a:t>Δοχείο χωρίς συντηρητικό παρατήρηση της μορφής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l-GR" altLang="el-GR" dirty="0" smtClean="0"/>
          </a:p>
        </p:txBody>
      </p:sp>
      <p:sp>
        <p:nvSpPr>
          <p:cNvPr id="16389" name="Ορθογώνιο 5"/>
          <p:cNvSpPr>
            <a:spLocks noChangeArrowheads="1"/>
          </p:cNvSpPr>
          <p:nvPr/>
        </p:nvSpPr>
        <p:spPr bwMode="auto">
          <a:xfrm>
            <a:off x="292696" y="2118519"/>
            <a:ext cx="3803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dirty="0">
                <a:solidFill>
                  <a:srgbClr val="F3EE1E"/>
                </a:solidFill>
              </a:rPr>
              <a:t>Σχηματισμένα :</a:t>
            </a:r>
            <a:r>
              <a:rPr lang="en-US" altLang="el-GR" sz="2400" dirty="0">
                <a:solidFill>
                  <a:srgbClr val="F3EE1E"/>
                </a:solidFill>
              </a:rPr>
              <a:t> </a:t>
            </a:r>
            <a:r>
              <a:rPr lang="el-GR" altLang="el-GR" sz="2400" dirty="0">
                <a:solidFill>
                  <a:srgbClr val="F3EE1E"/>
                </a:solidFill>
              </a:rPr>
              <a:t>κύστεις</a:t>
            </a:r>
          </a:p>
        </p:txBody>
      </p:sp>
      <p:pic>
        <p:nvPicPr>
          <p:cNvPr id="16390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19275"/>
            <a:ext cx="18002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Ορθογώνιο 7"/>
          <p:cNvSpPr>
            <a:spLocks noChangeArrowheads="1"/>
          </p:cNvSpPr>
          <p:nvPr/>
        </p:nvSpPr>
        <p:spPr bwMode="auto">
          <a:xfrm>
            <a:off x="323850" y="3348038"/>
            <a:ext cx="26463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l-GR" altLang="el-GR" sz="2400" dirty="0">
                <a:solidFill>
                  <a:srgbClr val="FFFF00"/>
                </a:solidFill>
              </a:rPr>
              <a:t>Μαλακά</a:t>
            </a:r>
            <a:r>
              <a:rPr lang="en-US" altLang="el-GR" sz="2400" dirty="0">
                <a:solidFill>
                  <a:srgbClr val="FFFF00"/>
                </a:solidFill>
              </a:rPr>
              <a:t> </a:t>
            </a:r>
            <a:r>
              <a:rPr lang="el-GR" altLang="el-GR" sz="2400" dirty="0">
                <a:solidFill>
                  <a:srgbClr val="FFFF00"/>
                </a:solidFill>
              </a:rPr>
              <a:t>: κύστεις</a:t>
            </a:r>
          </a:p>
        </p:txBody>
      </p:sp>
      <p:pic>
        <p:nvPicPr>
          <p:cNvPr id="16392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995613"/>
            <a:ext cx="17907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Ορθογώνιο 9"/>
          <p:cNvSpPr>
            <a:spLocks noChangeArrowheads="1"/>
          </p:cNvSpPr>
          <p:nvPr/>
        </p:nvSpPr>
        <p:spPr bwMode="auto">
          <a:xfrm>
            <a:off x="323850" y="4392613"/>
            <a:ext cx="4608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dirty="0">
                <a:solidFill>
                  <a:srgbClr val="F3EE1E"/>
                </a:solidFill>
              </a:rPr>
              <a:t>Πολτώδη : κύστεις- τροφοζωίτες</a:t>
            </a:r>
          </a:p>
        </p:txBody>
      </p:sp>
      <p:pic>
        <p:nvPicPr>
          <p:cNvPr id="16394" name="Εικόνα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4098925"/>
            <a:ext cx="17907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Ορθογώνιο 11"/>
          <p:cNvSpPr>
            <a:spLocks noChangeArrowheads="1"/>
          </p:cNvSpPr>
          <p:nvPr/>
        </p:nvSpPr>
        <p:spPr bwMode="auto">
          <a:xfrm>
            <a:off x="293688" y="5573713"/>
            <a:ext cx="4062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dirty="0">
                <a:solidFill>
                  <a:srgbClr val="F3EE1E"/>
                </a:solidFill>
              </a:rPr>
              <a:t>Διαρροϊκά:</a:t>
            </a:r>
            <a:r>
              <a:rPr lang="en-US" altLang="el-GR" sz="2400" dirty="0">
                <a:solidFill>
                  <a:srgbClr val="F3EE1E"/>
                </a:solidFill>
              </a:rPr>
              <a:t> </a:t>
            </a:r>
            <a:r>
              <a:rPr lang="el-GR" altLang="el-GR" sz="2400" dirty="0">
                <a:solidFill>
                  <a:srgbClr val="F3EE1E"/>
                </a:solidFill>
              </a:rPr>
              <a:t> τροφοζωίτες</a:t>
            </a:r>
          </a:p>
        </p:txBody>
      </p:sp>
      <p:pic>
        <p:nvPicPr>
          <p:cNvPr id="16396" name="Εικόνα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5132388"/>
            <a:ext cx="18002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4BA4CA-6F95-483E-8DB1-ACA0614A0457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Τίτλος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90963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Μορφή κοπράνων –Στάδιο παρασίτου</a:t>
            </a:r>
          </a:p>
        </p:txBody>
      </p:sp>
      <p:sp>
        <p:nvSpPr>
          <p:cNvPr id="17411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316038"/>
            <a:ext cx="8229600" cy="5040312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Σχηματισμένα : κύστεις,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Ημίρρευστα- πολτώδη: κύστεις- τροφοζωίτες,  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Υδαρή: τροφοζωίτες +ωοκύστεις κρυπτοσποριδίων, 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Σ΄ όλες τις μορφές κοπράνων : Αυγά ελμίνθων ή προνύμφες (διαρροϊκά δυσκολότερα επειδή αραιώνονται), σπόροι μικροσποριδίων, ωοκύστεις κοκκιδίων.</a:t>
            </a:r>
          </a:p>
          <a:p>
            <a:pPr eaLnBrk="1" hangingPunct="1"/>
            <a:endParaRPr lang="el-GR" altLang="el-GR" dirty="0" smtClean="0"/>
          </a:p>
          <a:p>
            <a:pPr eaLnBrk="1" hangingPunct="1"/>
            <a:endParaRPr lang="el-GR" altLang="el-GR" dirty="0" smtClean="0"/>
          </a:p>
        </p:txBody>
      </p:sp>
      <p:sp>
        <p:nvSpPr>
          <p:cNvPr id="1741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7A876B-6D41-4D65-A68A-7F9FE03DF5F5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Προγλωτίδες κεστωδών</a:t>
            </a:r>
          </a:p>
        </p:txBody>
      </p:sp>
      <p:sp>
        <p:nvSpPr>
          <p:cNvPr id="18435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12954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Μπορεί να βρεθούν πάνω στα κόπρανα.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Ή στο πυθμένα του δοχείου κάτω από τα κόπρανα.</a:t>
            </a:r>
          </a:p>
          <a:p>
            <a:pPr eaLnBrk="1" hangingPunct="1"/>
            <a:endParaRPr lang="el-GR" altLang="el-GR" dirty="0" smtClean="0"/>
          </a:p>
        </p:txBody>
      </p:sp>
      <p:pic>
        <p:nvPicPr>
          <p:cNvPr id="18437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492375"/>
            <a:ext cx="2954337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/>
          <p:nvPr/>
        </p:nvSpPr>
        <p:spPr>
          <a:xfrm>
            <a:off x="2771775" y="5481638"/>
            <a:ext cx="2997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solidFill>
                  <a:srgbClr val="F3EE1E"/>
                </a:solidFill>
                <a:latin typeface="+mn-lt"/>
                <a:cs typeface="+mn-cs"/>
                <a:hlinkClick r:id="rId3"/>
              </a:rPr>
              <a:t>Diphyl proglottidE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”,</a:t>
            </a:r>
            <a:r>
              <a:rPr lang="el-GR" sz="1200" dirty="0">
                <a:solidFill>
                  <a:srgbClr val="F3EE1E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από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  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4"/>
              </a:rPr>
              <a:t>Venenifer</a:t>
            </a:r>
            <a:r>
              <a:rPr lang="el-GR" sz="1200" dirty="0">
                <a:solidFill>
                  <a:srgbClr val="F8F8A2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διαθέσιμο ως κοινό κτήμα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.</a:t>
            </a:r>
            <a:endParaRPr lang="en-US" sz="1200" dirty="0">
              <a:solidFill>
                <a:srgbClr val="F8F8A2"/>
              </a:solidFill>
              <a:latin typeface="+mn-lt"/>
              <a:cs typeface="+mn-cs"/>
            </a:endParaRPr>
          </a:p>
        </p:txBody>
      </p:sp>
      <p:sp>
        <p:nvSpPr>
          <p:cNvPr id="1843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3DFBA2-59BE-43D7-99AD-143F86B9F4DF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Οξύουροι +</a:t>
            </a:r>
            <a:r>
              <a:rPr lang="en-US" altLang="el-GR" dirty="0" smtClean="0"/>
              <a:t> </a:t>
            </a:r>
            <a:r>
              <a:rPr lang="el-GR" altLang="el-GR" dirty="0" smtClean="0"/>
              <a:t>Ασκαρίδα</a:t>
            </a:r>
          </a:p>
        </p:txBody>
      </p:sp>
      <p:pic>
        <p:nvPicPr>
          <p:cNvPr id="19459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2468563"/>
            <a:ext cx="3024188" cy="1512887"/>
          </a:xfrm>
        </p:spPr>
      </p:pic>
      <p:sp>
        <p:nvSpPr>
          <p:cNvPr id="6" name="Rectangle 8"/>
          <p:cNvSpPr/>
          <p:nvPr/>
        </p:nvSpPr>
        <p:spPr>
          <a:xfrm>
            <a:off x="603250" y="4322763"/>
            <a:ext cx="2997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solidFill>
                  <a:srgbClr val="F3EE1E"/>
                </a:solidFill>
                <a:latin typeface="+mn-lt"/>
                <a:cs typeface="+mn-cs"/>
                <a:hlinkClick r:id="rId3"/>
              </a:rPr>
              <a:t>Threadworm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”,</a:t>
            </a:r>
            <a:r>
              <a:rPr lang="el-GR" sz="1200" dirty="0">
                <a:solidFill>
                  <a:srgbClr val="F3EE1E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από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  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4"/>
              </a:rPr>
              <a:t>Cartoffel</a:t>
            </a:r>
            <a:r>
              <a:rPr lang="el-GR" sz="1200" dirty="0">
                <a:solidFill>
                  <a:srgbClr val="F8F8A2"/>
                </a:solidFill>
                <a:latin typeface="+mn-lt"/>
                <a:cs typeface="+mn-cs"/>
                <a:hlinkClick r:id="rId4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διαθέσιμο ως κοινό κτήμα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.</a:t>
            </a:r>
            <a:endParaRPr lang="en-US" sz="1200" dirty="0">
              <a:solidFill>
                <a:srgbClr val="F8F8A2"/>
              </a:solidFill>
              <a:latin typeface="+mn-lt"/>
              <a:cs typeface="+mn-cs"/>
            </a:endParaRPr>
          </a:p>
        </p:txBody>
      </p:sp>
      <p:pic>
        <p:nvPicPr>
          <p:cNvPr id="19462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592263"/>
            <a:ext cx="23733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/>
          <p:nvPr/>
        </p:nvSpPr>
        <p:spPr>
          <a:xfrm>
            <a:off x="5699125" y="4322763"/>
            <a:ext cx="2998788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solidFill>
                  <a:srgbClr val="F3EE1E"/>
                </a:solidFill>
                <a:latin typeface="+mn-lt"/>
                <a:cs typeface="+mn-cs"/>
                <a:hlinkClick r:id="rId6"/>
              </a:rPr>
              <a:t>Ascaris lumbricoides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”,</a:t>
            </a:r>
            <a:r>
              <a:rPr lang="el-GR" sz="1200" dirty="0">
                <a:solidFill>
                  <a:srgbClr val="F3EE1E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από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  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7"/>
              </a:rPr>
              <a:t>Optigan13</a:t>
            </a:r>
            <a:r>
              <a:rPr lang="el-GR" sz="1200" dirty="0">
                <a:solidFill>
                  <a:srgbClr val="F8F8A2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solidFill>
                <a:srgbClr val="F8F8A2"/>
              </a:solidFill>
              <a:latin typeface="+mn-lt"/>
              <a:cs typeface="+mn-cs"/>
            </a:endParaRPr>
          </a:p>
        </p:txBody>
      </p:sp>
      <p:sp>
        <p:nvSpPr>
          <p:cNvPr id="1946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1DE766-E2FA-4098-B071-3B7DFA4BC4C6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Παρουσία </a:t>
            </a:r>
            <a:r>
              <a:rPr lang="el-GR" sz="4400" dirty="0" smtClean="0"/>
              <a:t>/Απουσία βλέννας-αίματος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2048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492375"/>
            <a:ext cx="8229600" cy="1944688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Αίμα ή/ και βλέννα πάνω ή μέσα στα κόπρανα αναφέρονται.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Μπορεί να υπάρχουν σε πολλές περιπτώσεις και δεν υποδηλώνουν απαραίτητα παρουσία παρασίτου.</a:t>
            </a:r>
          </a:p>
          <a:p>
            <a:pPr eaLnBrk="1" hangingPunct="1">
              <a:spcBef>
                <a:spcPts val="3000"/>
              </a:spcBef>
            </a:pPr>
            <a:endParaRPr lang="el-GR" altLang="el-GR" sz="2400" dirty="0" smtClean="0"/>
          </a:p>
        </p:txBody>
      </p:sp>
      <p:sp>
        <p:nvSpPr>
          <p:cNvPr id="2048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111755-44E0-4470-8C43-83B2634E6B67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Παρουσία /Απουσία βλέννας-αίματος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2)</a:t>
            </a:r>
            <a:endParaRPr lang="el-GR" sz="3600" dirty="0"/>
          </a:p>
        </p:txBody>
      </p:sp>
      <p:sp>
        <p:nvSpPr>
          <p:cNvPr id="21507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2590800"/>
          </a:xfrm>
        </p:spPr>
        <p:txBody>
          <a:bodyPr/>
          <a:lstStyle/>
          <a:p>
            <a:pPr eaLnBrk="1" hangingPunct="1">
              <a:spcBef>
                <a:spcPts val="3000"/>
              </a:spcBef>
              <a:buFont typeface="Arial" panose="020B0604020202020204" pitchFamily="34" charset="0"/>
              <a:buNone/>
            </a:pPr>
            <a:r>
              <a:rPr lang="el-GR" altLang="el-GR" sz="2400" dirty="0" smtClean="0"/>
              <a:t>Αιματηρά, πολτώδη –διαρροϊκά  κόπρανα.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Πιθανή παρουσία αμοιβάδας.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Τα  σημεία με αίμα και βλέννα εξετάζονται για τροφοζωίτες αμοιβάδας.</a:t>
            </a:r>
          </a:p>
        </p:txBody>
      </p:sp>
      <p:sp>
        <p:nvSpPr>
          <p:cNvPr id="2150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0BD983-4CA5-47C9-A5BF-11F20D95D122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Τίτλος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Μακροσκοπική κοπράνων (συνοπτικά)</a:t>
            </a:r>
          </a:p>
        </p:txBody>
      </p:sp>
      <p:sp>
        <p:nvSpPr>
          <p:cNvPr id="22531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l-GR" altLang="el-GR" sz="2600" dirty="0" smtClean="0"/>
              <a:t>Κανόνες ασφαλείας (Γάντια –ποδιά ....).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sz="2600" dirty="0" smtClean="0"/>
              <a:t>Έλεγχος των στοιχείων (όνομα, ημερομηνία, χρόνος.....).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sz="2600" dirty="0" smtClean="0"/>
              <a:t>Εξέταση της μορφής του δείγματος (διαρροϊκά, σχηματισμένα...).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sz="2600" dirty="0" smtClean="0"/>
              <a:t>Παρατήρηση για αίμα –βλέννα.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sz="2600" dirty="0" smtClean="0"/>
              <a:t>Δειγματοληψία από περιοχή με αίμα και βλέννα.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sz="2600" dirty="0" smtClean="0"/>
              <a:t>Εξέταση της επιφάνειας των κοπράνων και του εσωτερικού για έλμινθες (οξύουρους ή προγλωτίδες).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2253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962FC7-213F-4F01-80EF-E319B5197A1A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Έλμινθες στα </a:t>
            </a:r>
            <a:r>
              <a:rPr lang="el-GR" altLang="el-GR" dirty="0"/>
              <a:t>κ</a:t>
            </a:r>
            <a:r>
              <a:rPr lang="el-GR" altLang="el-GR" dirty="0" smtClean="0"/>
              <a:t>όπρανα</a:t>
            </a:r>
          </a:p>
        </p:txBody>
      </p:sp>
      <p:sp>
        <p:nvSpPr>
          <p:cNvPr id="23555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1844675"/>
            <a:ext cx="8229600" cy="3600450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Ώριμοι </a:t>
            </a:r>
            <a:r>
              <a:rPr lang="en-US" altLang="el-GR" sz="2400" i="1" dirty="0" smtClean="0"/>
              <a:t>E. vermicularis </a:t>
            </a:r>
            <a:r>
              <a:rPr lang="en-US" altLang="el-GR" sz="2400" dirty="0" smtClean="0"/>
              <a:t>(</a:t>
            </a:r>
            <a:r>
              <a:rPr lang="el-GR" altLang="el-GR" sz="2400" dirty="0" smtClean="0"/>
              <a:t>οξύουροι).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Προγλωτίδες κεστωδών (κινητές άοπλης).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Ώριμοι  </a:t>
            </a:r>
            <a:r>
              <a:rPr lang="en-US" altLang="el-GR" sz="2400" dirty="0" smtClean="0"/>
              <a:t>Ascaris lumbricoides (</a:t>
            </a:r>
            <a:r>
              <a:rPr lang="el-GR" altLang="el-GR" sz="2400" dirty="0" smtClean="0"/>
              <a:t>ασκαρίδα).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Ευκαιριακά αγκυλοστόματα, στρογγυλοειδής (+ μικροσκοπικά). </a:t>
            </a:r>
            <a:endParaRPr lang="en-US" altLang="el-GR" sz="2400" dirty="0" smtClean="0"/>
          </a:p>
          <a:p>
            <a:pPr eaLnBrk="1" hangingPunct="1">
              <a:spcBef>
                <a:spcPts val="3000"/>
              </a:spcBef>
            </a:pPr>
            <a:r>
              <a:rPr lang="en-US" altLang="el-GR" sz="2400" dirty="0" smtClean="0"/>
              <a:t>…..</a:t>
            </a:r>
            <a:endParaRPr lang="el-GR" altLang="el-GR" sz="2400" dirty="0" smtClean="0"/>
          </a:p>
          <a:p>
            <a:pPr eaLnBrk="1" hangingPunct="1"/>
            <a:endParaRPr lang="el-GR" altLang="el-GR" dirty="0" smtClean="0"/>
          </a:p>
        </p:txBody>
      </p:sp>
      <p:sp>
        <p:nvSpPr>
          <p:cNvPr id="2355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D64F4B-B30F-4606-BA7C-568B5F0C024C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Ταυτοποίηση ελμίνθων</a:t>
            </a:r>
          </a:p>
        </p:txBody>
      </p:sp>
      <p:sp>
        <p:nvSpPr>
          <p:cNvPr id="24579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2420938"/>
            <a:ext cx="8229600" cy="1728787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Μορφολογία,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Μέγεθος.</a:t>
            </a:r>
          </a:p>
          <a:p>
            <a:pPr eaLnBrk="1" hangingPunct="1">
              <a:spcBef>
                <a:spcPts val="3000"/>
              </a:spcBef>
            </a:pPr>
            <a:endParaRPr lang="el-GR" altLang="el-GR" sz="2400" dirty="0" smtClean="0"/>
          </a:p>
        </p:txBody>
      </p:sp>
      <p:sp>
        <p:nvSpPr>
          <p:cNvPr id="2458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202E3A-C57F-4369-A5F8-7107CD61A653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Τίτλος 1"/>
          <p:cNvSpPr>
            <a:spLocks noGrp="1"/>
          </p:cNvSpPr>
          <p:nvPr>
            <p:ph type="title"/>
          </p:nvPr>
        </p:nvSpPr>
        <p:spPr>
          <a:xfrm>
            <a:off x="0" y="115888"/>
            <a:ext cx="9036050" cy="909637"/>
          </a:xfrm>
        </p:spPr>
        <p:txBody>
          <a:bodyPr/>
          <a:lstStyle/>
          <a:p>
            <a:pPr eaLnBrk="1" hangingPunct="1"/>
            <a:r>
              <a:rPr lang="en-US" altLang="el-GR" dirty="0" smtClean="0"/>
              <a:t>4.1 </a:t>
            </a:r>
            <a:r>
              <a:rPr lang="el-GR" altLang="el-GR" dirty="0" smtClean="0"/>
              <a:t>Μακροσκοπική Εξέταση Κοπράνων</a:t>
            </a:r>
          </a:p>
        </p:txBody>
      </p:sp>
      <p:pic>
        <p:nvPicPr>
          <p:cNvPr id="7171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5" y="1484313"/>
            <a:ext cx="7621588" cy="3170237"/>
          </a:xfrm>
        </p:spPr>
      </p:pic>
      <p:sp>
        <p:nvSpPr>
          <p:cNvPr id="6" name="Rectangle 8"/>
          <p:cNvSpPr/>
          <p:nvPr/>
        </p:nvSpPr>
        <p:spPr>
          <a:xfrm>
            <a:off x="3556000" y="4786313"/>
            <a:ext cx="29972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solidFill>
                  <a:srgbClr val="F3EE1E"/>
                </a:solidFill>
                <a:latin typeface="+mn-lt"/>
                <a:cs typeface="+mn-cs"/>
                <a:hlinkClick r:id="rId3"/>
              </a:rPr>
              <a:t>Vecelli, Tiziano - Charles V at Mühlberg - Detail- Eyes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”,</a:t>
            </a:r>
            <a:r>
              <a:rPr lang="el-GR" sz="1200" dirty="0">
                <a:solidFill>
                  <a:srgbClr val="F3EE1E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από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  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4"/>
              </a:rPr>
              <a:t>Mattes</a:t>
            </a:r>
            <a:r>
              <a:rPr lang="el-GR" sz="1200" dirty="0">
                <a:solidFill>
                  <a:srgbClr val="F8F8A2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διαθέσιμο ως κοινό κτήμα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.</a:t>
            </a:r>
            <a:endParaRPr lang="en-US" sz="1200" dirty="0">
              <a:solidFill>
                <a:srgbClr val="F8F8A2"/>
              </a:solidFill>
              <a:latin typeface="+mn-lt"/>
              <a:cs typeface="+mn-cs"/>
            </a:endParaRPr>
          </a:p>
        </p:txBody>
      </p:sp>
      <p:sp>
        <p:nvSpPr>
          <p:cNvPr id="7173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08E040-CA1E-4D01-95B5-5278F19A7278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Κεστώδεις - ταινίες - </a:t>
            </a:r>
            <a:r>
              <a:rPr lang="el-GR" altLang="el-GR" dirty="0"/>
              <a:t>π</a:t>
            </a:r>
            <a:r>
              <a:rPr lang="el-GR" altLang="el-GR" dirty="0" smtClean="0"/>
              <a:t>ρογλωττίδες</a:t>
            </a:r>
          </a:p>
        </p:txBody>
      </p:sp>
      <p:pic>
        <p:nvPicPr>
          <p:cNvPr id="25603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727325"/>
            <a:ext cx="4316413" cy="1927225"/>
          </a:xfrm>
        </p:spPr>
      </p:pic>
      <p:sp>
        <p:nvSpPr>
          <p:cNvPr id="3" name="Ορθογώνιο 2"/>
          <p:cNvSpPr/>
          <p:nvPr/>
        </p:nvSpPr>
        <p:spPr>
          <a:xfrm>
            <a:off x="2146300" y="4879975"/>
            <a:ext cx="6699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3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pic>
        <p:nvPicPr>
          <p:cNvPr id="25605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116138"/>
            <a:ext cx="25971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6615113" y="4872038"/>
            <a:ext cx="6715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3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2560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7FD5C1-ACD1-43EA-9B7A-13C7816529A6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Φυτικές  ίνες</a:t>
            </a:r>
          </a:p>
        </p:txBody>
      </p:sp>
      <p:sp>
        <p:nvSpPr>
          <p:cNvPr id="26627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2349500"/>
            <a:ext cx="8229600" cy="2447925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Συχνά  στα κόπρανα.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Όμοιες με έλμινθες.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Σχήμα –μορφολογία διαχωρισμός από έλμινθες.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2662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03B75B-7A1F-422F-8827-7BEAC8F483EA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Αποτέλεσμα</a:t>
            </a:r>
          </a:p>
        </p:txBody>
      </p:sp>
      <p:sp>
        <p:nvSpPr>
          <p:cNvPr id="27651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2735262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Μορφή: υδαρή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Αίμα –βλέννα (π.χ. Δεν παρατηρήθηκε αίμα).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Ανευρέθηκαν προγλωττίδες </a:t>
            </a:r>
            <a:r>
              <a:rPr lang="en-US" altLang="el-GR" sz="2400" i="1" dirty="0" smtClean="0"/>
              <a:t>Taenia saginata </a:t>
            </a:r>
            <a:r>
              <a:rPr lang="el-GR" altLang="el-GR" sz="2400" dirty="0" smtClean="0"/>
              <a:t>ή ενήλικες έλμινθες </a:t>
            </a:r>
            <a:r>
              <a:rPr lang="en-US" altLang="el-GR" sz="2400" i="1" dirty="0" smtClean="0"/>
              <a:t>Enterobius vermicularis.</a:t>
            </a:r>
          </a:p>
          <a:p>
            <a:pPr eaLnBrk="1" hangingPunct="1">
              <a:spcBef>
                <a:spcPts val="3000"/>
              </a:spcBef>
            </a:pPr>
            <a:endParaRPr lang="el-GR" altLang="el-GR" sz="2400" dirty="0" smtClean="0"/>
          </a:p>
        </p:txBody>
      </p:sp>
      <p:sp>
        <p:nvSpPr>
          <p:cNvPr id="2765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33792C-9888-49AF-AF54-9A74C4E35916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Τίτλος 1"/>
          <p:cNvSpPr>
            <a:spLocks noGrp="1"/>
          </p:cNvSpPr>
          <p:nvPr>
            <p:ph type="title"/>
          </p:nvPr>
        </p:nvSpPr>
        <p:spPr>
          <a:xfrm>
            <a:off x="450850" y="2420938"/>
            <a:ext cx="8229600" cy="1368425"/>
          </a:xfrm>
        </p:spPr>
        <p:txBody>
          <a:bodyPr/>
          <a:lstStyle/>
          <a:p>
            <a:pPr eaLnBrk="1" hangingPunct="1"/>
            <a:r>
              <a:rPr lang="en-US" altLang="el-GR" dirty="0" smtClean="0"/>
              <a:t>4.2 </a:t>
            </a:r>
            <a:r>
              <a:rPr lang="el-GR" altLang="el-GR" dirty="0" smtClean="0"/>
              <a:t>Μικροσκοπική εξέταση κοπράνων</a:t>
            </a:r>
            <a:br>
              <a:rPr lang="el-GR" altLang="el-GR" dirty="0" smtClean="0"/>
            </a:br>
            <a:r>
              <a:rPr lang="en-US" altLang="el-GR" b="0" dirty="0" smtClean="0"/>
              <a:t>Ova and parasites</a:t>
            </a:r>
            <a:endParaRPr lang="el-GR" altLang="el-GR" b="0" dirty="0" smtClean="0"/>
          </a:p>
        </p:txBody>
      </p:sp>
      <p:sp>
        <p:nvSpPr>
          <p:cNvPr id="28675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D0E81B-00F7-48D2-92B4-44CD45D54658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Μικροσκοπική εξέταση κοπράνων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024188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Bef>
                <a:spcPts val="4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Άμεσο νωπό </a:t>
            </a:r>
            <a:r>
              <a:rPr lang="el-GR" sz="2400" dirty="0" smtClean="0"/>
              <a:t>παρασκεύασμα,</a:t>
            </a:r>
            <a:endParaRPr lang="el-GR" sz="2400" dirty="0"/>
          </a:p>
          <a:p>
            <a:pPr marL="457200" indent="-457200" eaLnBrk="1" fontAlgn="auto" hangingPunct="1">
              <a:spcBef>
                <a:spcPts val="4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Άμεσο παρασκεύασμα από μονιμοποιημένα –εμπλουτισμένα </a:t>
            </a:r>
            <a:r>
              <a:rPr lang="el-GR" sz="2400" dirty="0" smtClean="0"/>
              <a:t>κόπρανα, </a:t>
            </a:r>
            <a:endParaRPr lang="el-GR" sz="2400" dirty="0"/>
          </a:p>
          <a:p>
            <a:pPr marL="457200" indent="-457200" eaLnBrk="1" fontAlgn="auto" hangingPunct="1">
              <a:spcBef>
                <a:spcPts val="4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Βαμμένο </a:t>
            </a:r>
            <a:r>
              <a:rPr lang="el-GR" sz="2400" dirty="0" smtClean="0"/>
              <a:t>παρασκεύασμα.</a:t>
            </a:r>
            <a:endParaRPr lang="el-GR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2970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FCEB2E-6898-4023-8518-41B7D098332D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Άμεσο νωπό </a:t>
            </a:r>
            <a:r>
              <a:rPr lang="el-GR" sz="4400" dirty="0" smtClean="0"/>
              <a:t>παρασκεύασμα</a:t>
            </a:r>
            <a:br>
              <a:rPr lang="el-GR" sz="4400" dirty="0" smtClean="0"/>
            </a:b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3072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167063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πρόσφατα κόπρανα, 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υδαρή ή σχηματισμένα,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Μοναδικότητα: </a:t>
            </a:r>
            <a:r>
              <a:rPr lang="el-GR" altLang="el-GR" sz="2400" b="1" dirty="0" smtClean="0"/>
              <a:t>Κίνηση των πρωτόζωων.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3072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20693D-8761-4427-82A6-35E953675EAB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Άμεσο νωπό </a:t>
            </a:r>
            <a:r>
              <a:rPr lang="el-GR" sz="4400" dirty="0" smtClean="0"/>
              <a:t>παρασκεύασμα</a:t>
            </a:r>
            <a:br>
              <a:rPr lang="el-GR" sz="4400" dirty="0" smtClean="0"/>
            </a:br>
            <a:r>
              <a:rPr lang="el-GR" sz="3600" b="0" dirty="0" smtClean="0"/>
              <a:t>(2 από 2)</a:t>
            </a:r>
            <a:endParaRPr lang="el-GR" sz="3600" b="0" dirty="0"/>
          </a:p>
        </p:txBody>
      </p:sp>
      <p:sp>
        <p:nvSpPr>
          <p:cNvPr id="31748" name="Θέση περιεχομένου 4"/>
          <p:cNvSpPr>
            <a:spLocks noGrp="1"/>
          </p:cNvSpPr>
          <p:nvPr>
            <p:ph idx="1"/>
          </p:nvPr>
        </p:nvSpPr>
        <p:spPr>
          <a:xfrm>
            <a:off x="490538" y="1628775"/>
            <a:ext cx="8229600" cy="4176713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el-GR" altLang="el-GR" sz="2400" dirty="0" smtClean="0"/>
              <a:t>Κόστος (;)</a:t>
            </a:r>
          </a:p>
          <a:p>
            <a:pPr eaLnBrk="1" hangingPunct="1">
              <a:spcBef>
                <a:spcPts val="1800"/>
              </a:spcBef>
            </a:pPr>
            <a:r>
              <a:rPr lang="el-GR" altLang="el-GR" sz="2400" dirty="0" smtClean="0"/>
              <a:t>Χρόνος συλλογής κοπράνων ;</a:t>
            </a:r>
          </a:p>
          <a:p>
            <a:pPr eaLnBrk="1" hangingPunct="1">
              <a:spcBef>
                <a:spcPts val="1800"/>
              </a:spcBef>
            </a:pPr>
            <a:r>
              <a:rPr lang="el-GR" altLang="el-GR" sz="2400" dirty="0" smtClean="0"/>
              <a:t>Έγκαιρη μεταφορά στο εργαστήριο; </a:t>
            </a:r>
          </a:p>
          <a:p>
            <a:pPr eaLnBrk="1" hangingPunct="1">
              <a:spcBef>
                <a:spcPts val="8400"/>
              </a:spcBef>
            </a:pPr>
            <a:r>
              <a:rPr lang="el-GR" altLang="el-GR" sz="2400" dirty="0" smtClean="0"/>
              <a:t>Μονιμοποίηση κοπράνων, </a:t>
            </a:r>
          </a:p>
          <a:p>
            <a:pPr eaLnBrk="1" hangingPunct="1">
              <a:spcBef>
                <a:spcPts val="1800"/>
              </a:spcBef>
            </a:pPr>
            <a:r>
              <a:rPr lang="el-GR" altLang="el-GR" sz="2400" dirty="0" smtClean="0"/>
              <a:t>Συνήθως παρασκεύασμα από μονιμοποιημένα κοπράνων.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31747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2E6B84-60E2-4346-B372-535E4B421D37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Τίτλος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Παρασκεύασμα από μονιμοποιημένα κόπρανα </a:t>
            </a:r>
          </a:p>
        </p:txBody>
      </p:sp>
      <p:sp>
        <p:nvSpPr>
          <p:cNvPr id="33795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2708275"/>
            <a:ext cx="8229600" cy="720725"/>
          </a:xfrm>
        </p:spPr>
        <p:txBody>
          <a:bodyPr/>
          <a:lstStyle/>
          <a:p>
            <a:pPr eaLnBrk="1" hangingPunct="1"/>
            <a:r>
              <a:rPr lang="el-GR" altLang="el-GR" sz="2400" dirty="0" smtClean="0"/>
              <a:t>Δεν μπορεί να διαπιστωθεί η κίνηση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3379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37EDDC-E453-4D45-8535-B086097B69F1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Κίνηση – </a:t>
            </a:r>
            <a:r>
              <a:rPr lang="el-GR" altLang="el-GR" dirty="0"/>
              <a:t>τ</a:t>
            </a:r>
            <a:r>
              <a:rPr lang="el-GR" altLang="el-GR" dirty="0" smtClean="0"/>
              <a:t>ροφοζωίτες - διαρροϊκά κόπρανα </a:t>
            </a:r>
          </a:p>
        </p:txBody>
      </p:sp>
      <p:grpSp>
        <p:nvGrpSpPr>
          <p:cNvPr id="34820" name="Ομάδα 20"/>
          <p:cNvGrpSpPr>
            <a:grpSpLocks/>
          </p:cNvGrpSpPr>
          <p:nvPr/>
        </p:nvGrpSpPr>
        <p:grpSpPr bwMode="auto">
          <a:xfrm>
            <a:off x="1403350" y="1497013"/>
            <a:ext cx="6665913" cy="4386262"/>
            <a:chOff x="755576" y="1528189"/>
            <a:chExt cx="6665910" cy="4386278"/>
          </a:xfrm>
        </p:grpSpPr>
        <p:pic>
          <p:nvPicPr>
            <p:cNvPr id="34821" name="Εικόνα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1528189"/>
              <a:ext cx="1800476" cy="1162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2" name="Εικόνα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697280"/>
              <a:ext cx="1789467" cy="1089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3" name="Εικόνα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651" y="3800627"/>
              <a:ext cx="1789584" cy="101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Εικόνα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650" y="4834495"/>
              <a:ext cx="1800593" cy="1019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55576" y="1772665"/>
              <a:ext cx="1871662" cy="400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solidFill>
                    <a:srgbClr val="F3EE1E"/>
                  </a:solidFill>
                  <a:latin typeface="+mn-lt"/>
                  <a:cs typeface="+mn-cs"/>
                </a:rPr>
                <a:t>σχηματισμένα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8751" y="5060389"/>
              <a:ext cx="1871662" cy="7080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solidFill>
                    <a:srgbClr val="F3EE1E"/>
                  </a:solidFill>
                  <a:latin typeface="+mn-lt"/>
                  <a:cs typeface="+mn-cs"/>
                </a:rPr>
                <a:t>Υδαρή (διαρροϊκά) </a:t>
              </a:r>
            </a:p>
          </p:txBody>
        </p:sp>
        <p:sp>
          <p:nvSpPr>
            <p:cNvPr id="17" name="Ισοσκελές τρίγωνο 16"/>
            <p:cNvSpPr/>
            <p:nvPr/>
          </p:nvSpPr>
          <p:spPr>
            <a:xfrm rot="10800000">
              <a:off x="4479849" y="1710752"/>
              <a:ext cx="1501774" cy="4203715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sz="2000" dirty="0">
                <a:solidFill>
                  <a:srgbClr val="F3EE1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90987" y="1772665"/>
              <a:ext cx="1081087" cy="400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solidFill>
                    <a:srgbClr val="F3EE1E"/>
                  </a:solidFill>
                  <a:latin typeface="+mn-lt"/>
                  <a:cs typeface="+mn-cs"/>
                </a:rPr>
                <a:t>κύστεις</a:t>
              </a:r>
            </a:p>
          </p:txBody>
        </p:sp>
        <p:sp>
          <p:nvSpPr>
            <p:cNvPr id="19" name="Ισοσκελές τρίγωνο 18"/>
            <p:cNvSpPr/>
            <p:nvPr/>
          </p:nvSpPr>
          <p:spPr>
            <a:xfrm>
              <a:off x="5765724" y="1648839"/>
              <a:ext cx="1614487" cy="4152915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sz="2000" dirty="0">
                <a:solidFill>
                  <a:srgbClr val="F3EE1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65724" y="5401703"/>
              <a:ext cx="1655762" cy="400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solidFill>
                    <a:srgbClr val="F3EE1E"/>
                  </a:solidFill>
                  <a:latin typeface="+mn-lt"/>
                  <a:cs typeface="+mn-cs"/>
                </a:rPr>
                <a:t>τροφοζωίτες</a:t>
              </a:r>
            </a:p>
          </p:txBody>
        </p:sp>
      </p:grpSp>
      <p:sp>
        <p:nvSpPr>
          <p:cNvPr id="34819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DA7B52-1722-4DB7-9719-8AD335168A6B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Άμεσο νωπό παρασκεύασμα </a:t>
            </a:r>
            <a:br>
              <a:rPr lang="el-GR" altLang="el-GR" dirty="0" smtClean="0"/>
            </a:br>
            <a:r>
              <a:rPr lang="el-GR" altLang="el-GR" sz="3600" b="0" dirty="0" smtClean="0"/>
              <a:t>Ποσότητα εναιωρήματος </a:t>
            </a:r>
            <a:r>
              <a:rPr lang="el-GR" altLang="el-GR" sz="3200" b="0" dirty="0" smtClean="0"/>
              <a:t>(1 από 2)</a:t>
            </a:r>
          </a:p>
        </p:txBody>
      </p:sp>
      <p:sp>
        <p:nvSpPr>
          <p:cNvPr id="35843" name="Θέση περιεχομένου 2"/>
          <p:cNvSpPr>
            <a:spLocks noGrp="1"/>
          </p:cNvSpPr>
          <p:nvPr>
            <p:ph idx="1"/>
          </p:nvPr>
        </p:nvSpPr>
        <p:spPr>
          <a:xfrm>
            <a:off x="477838" y="2133600"/>
            <a:ext cx="8229600" cy="2374900"/>
          </a:xfrm>
        </p:spPr>
        <p:txBody>
          <a:bodyPr/>
          <a:lstStyle/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2mg κόπρανα, 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Περισσότερο-παχύ για ακριβή μικροσκόπηση,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Λιγότερο-μειώνονται οι πιθανότητες ανεύρεσης  παρασίτων.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3584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6A9EA0-BA14-4BD7-BCA8-D231CC2502CB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Σκοπός</a:t>
            </a:r>
          </a:p>
        </p:txBody>
      </p:sp>
      <p:sp>
        <p:nvSpPr>
          <p:cNvPr id="8195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Διάγνωση (έλμινθες)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Βοήθεια στη  διάγνωση ( χαρακτηριστικό χρώμα- σχήμα- μορφή)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Σωστά σημεία δειγματοληψίας (βλέννα-αίμα)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Μορφή: καθοδήγηση του σταδίου που θα αναζητηθεί (διαρροϊκά-τροφοζωίτες, σχηματισμένα-κύστεις).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819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C74D5-3987-4785-A07C-BD495C7A77E5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Άμεσο νωπό παρασκεύασμα </a:t>
            </a:r>
            <a:br>
              <a:rPr lang="el-GR" altLang="el-GR" dirty="0" smtClean="0"/>
            </a:br>
            <a:r>
              <a:rPr lang="el-GR" altLang="el-GR" sz="3600" b="0" dirty="0" smtClean="0"/>
              <a:t>Ποσότητα εναιωρήματος </a:t>
            </a:r>
            <a:r>
              <a:rPr lang="el-GR" altLang="el-GR" sz="3200" b="0" dirty="0" smtClean="0"/>
              <a:t>(2 από 2)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400" b="1" dirty="0"/>
              <a:t>2mg  κοπράνων</a:t>
            </a:r>
          </a:p>
          <a:p>
            <a:pPr marL="0" indent="0" algn="ctr" eaLnBrk="1" fontAlgn="auto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400" dirty="0"/>
              <a:t>Μεγαλύτερη</a:t>
            </a:r>
          </a:p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Παχύ –δυσκολία στην </a:t>
            </a:r>
            <a:r>
              <a:rPr lang="el-GR" sz="2400" dirty="0" smtClean="0"/>
              <a:t>παρατήρηση, </a:t>
            </a:r>
            <a:endParaRPr lang="el-GR" sz="2400" dirty="0"/>
          </a:p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Μόλυνση (έξω από την καλυπτρίδα</a:t>
            </a:r>
            <a:r>
              <a:rPr lang="el-GR" sz="2400" dirty="0" smtClean="0"/>
              <a:t>),</a:t>
            </a:r>
            <a:endParaRPr lang="el-GR" sz="2400" dirty="0"/>
          </a:p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Ύγρανση της τράπεζας δυσκολία στην μετακίνηση της </a:t>
            </a:r>
            <a:r>
              <a:rPr lang="el-GR" sz="2400" dirty="0" smtClean="0"/>
              <a:t>πλάκας. </a:t>
            </a:r>
            <a:endParaRPr lang="el-GR" sz="2400" dirty="0"/>
          </a:p>
          <a:p>
            <a:pPr marL="0" indent="0" algn="ctr" eaLnBrk="1" fontAlgn="auto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400" dirty="0"/>
              <a:t>Μικρότερη </a:t>
            </a:r>
          </a:p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μειώνονται οι πιθανότητες ανεύρεσης  </a:t>
            </a:r>
            <a:r>
              <a:rPr lang="el-GR" sz="2400" dirty="0" smtClean="0"/>
              <a:t>παρασίτων,</a:t>
            </a:r>
            <a:endParaRPr lang="el-GR" sz="2400" dirty="0"/>
          </a:p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πολλά κενά –δυσκολία στην </a:t>
            </a:r>
            <a:r>
              <a:rPr lang="el-GR" sz="2400" dirty="0" smtClean="0"/>
              <a:t>παρατήρηση. </a:t>
            </a:r>
            <a:endParaRPr lang="el-GR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3686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EAD160-1099-42E7-8F0C-54B10CB3C1FE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Άμεσο νωπό παρασκεύασμα</a:t>
            </a:r>
            <a:br>
              <a:rPr lang="el-GR" altLang="el-GR" dirty="0" smtClean="0"/>
            </a:br>
            <a:r>
              <a:rPr lang="el-GR" altLang="el-GR" sz="3600" b="0" dirty="0" smtClean="0"/>
              <a:t>Μέθοδος</a:t>
            </a:r>
            <a:r>
              <a:rPr lang="el-GR" altLang="el-GR" sz="3600" dirty="0" smtClean="0"/>
              <a:t> </a:t>
            </a:r>
            <a:r>
              <a:rPr lang="el-GR" altLang="el-GR" sz="3200" b="0" dirty="0" smtClean="0"/>
              <a:t>(1 από 2)</a:t>
            </a:r>
          </a:p>
        </p:txBody>
      </p:sp>
      <p:sp>
        <p:nvSpPr>
          <p:cNvPr id="37891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3600"/>
              </a:spcBef>
            </a:pPr>
            <a:r>
              <a:rPr lang="en-US" altLang="el-GR" sz="2400" dirty="0" smtClean="0"/>
              <a:t>X</a:t>
            </a:r>
            <a:r>
              <a:rPr lang="el-GR" altLang="el-GR" sz="2400" dirty="0" smtClean="0"/>
              <a:t>λιαρός Φυσιολογικός Ορός,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2mg κόπρανα,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(Lugol),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Ανάδευση, 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Καλυπτρίδα,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Μικροσκόπιση.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3789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F181BB-6BAA-42CA-B0B7-01EFC77E5317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Άμεσο νωπό παρασκεύασμα</a:t>
            </a:r>
            <a:br>
              <a:rPr lang="el-GR" altLang="el-GR" dirty="0" smtClean="0"/>
            </a:br>
            <a:r>
              <a:rPr lang="el-GR" altLang="el-GR" sz="3600" b="0" dirty="0" smtClean="0"/>
              <a:t>Μέθοδος</a:t>
            </a:r>
            <a:r>
              <a:rPr lang="el-GR" altLang="el-GR" sz="3200" dirty="0" smtClean="0"/>
              <a:t> </a:t>
            </a:r>
            <a:r>
              <a:rPr lang="el-GR" altLang="el-GR" sz="3200" b="0" dirty="0" smtClean="0"/>
              <a:t>(2 από 2)</a:t>
            </a:r>
          </a:p>
        </p:txBody>
      </p:sp>
      <p:pic>
        <p:nvPicPr>
          <p:cNvPr id="3891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5" y="1196975"/>
            <a:ext cx="7621588" cy="4522788"/>
          </a:xfrm>
        </p:spPr>
      </p:pic>
      <p:sp>
        <p:nvSpPr>
          <p:cNvPr id="6" name="Ορθογώνιο 5"/>
          <p:cNvSpPr/>
          <p:nvPr/>
        </p:nvSpPr>
        <p:spPr>
          <a:xfrm>
            <a:off x="4356100" y="5732463"/>
            <a:ext cx="6699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3891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A3A2F-F924-4094-9CDA-35A08911FFD4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Τρόπος τοποθέτησης καλυπτρίδας</a:t>
            </a:r>
          </a:p>
        </p:txBody>
      </p:sp>
      <p:pic>
        <p:nvPicPr>
          <p:cNvPr id="40963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074863"/>
            <a:ext cx="5475288" cy="2944812"/>
          </a:xfrm>
        </p:spPr>
      </p:pic>
      <p:sp>
        <p:nvSpPr>
          <p:cNvPr id="6" name="Ορθογώνιο 5"/>
          <p:cNvSpPr/>
          <p:nvPr/>
        </p:nvSpPr>
        <p:spPr>
          <a:xfrm>
            <a:off x="4551363" y="5084763"/>
            <a:ext cx="6699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4096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575082-50D2-4E95-856D-D56B51145D85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Έλεγχος κατάλληλης ποσότητας εναιωρήματος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7207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400" dirty="0"/>
              <a:t>Η</a:t>
            </a:r>
            <a:r>
              <a:rPr lang="el-GR" sz="2400" dirty="0" smtClean="0"/>
              <a:t> </a:t>
            </a:r>
            <a:r>
              <a:rPr lang="el-GR" sz="2400" dirty="0"/>
              <a:t>σωστή ποσότητα του εναιωρήματος επιτρέπει τη ανάγνωση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/>
          </a:p>
        </p:txBody>
      </p:sp>
      <p:pic>
        <p:nvPicPr>
          <p:cNvPr id="43013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349500"/>
            <a:ext cx="4468812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/>
          <p:nvPr/>
        </p:nvSpPr>
        <p:spPr>
          <a:xfrm>
            <a:off x="3344863" y="4489450"/>
            <a:ext cx="29972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3"/>
              </a:rPr>
              <a:t>dpd.cdc.gov</a:t>
            </a:r>
            <a:endParaRPr lang="en-US" sz="1200" dirty="0">
              <a:solidFill>
                <a:srgbClr val="F8F8A2"/>
              </a:solidFill>
              <a:latin typeface="+mn-lt"/>
              <a:cs typeface="+mn-cs"/>
            </a:endParaRPr>
          </a:p>
        </p:txBody>
      </p:sp>
      <p:sp>
        <p:nvSpPr>
          <p:cNvPr id="4301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2431DF-E3AD-425E-B2A5-844395BD8689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Άμεσο νωπό παρασκεύασμα</a:t>
            </a:r>
            <a:r>
              <a:rPr lang="el-GR" altLang="el-GR" sz="3600" dirty="0" smtClean="0"/>
              <a:t/>
            </a:r>
            <a:br>
              <a:rPr lang="el-GR" altLang="el-GR" sz="3600" dirty="0" smtClean="0"/>
            </a:br>
            <a:r>
              <a:rPr lang="el-GR" altLang="el-GR" sz="3600" dirty="0" smtClean="0"/>
              <a:t> </a:t>
            </a:r>
            <a:r>
              <a:rPr lang="el-GR" altLang="el-GR" sz="3600" b="0" dirty="0" smtClean="0"/>
              <a:t>Μικροσκόπηση</a:t>
            </a:r>
            <a:r>
              <a:rPr lang="el-GR" altLang="el-GR" sz="2800" dirty="0" smtClean="0"/>
              <a:t> </a:t>
            </a:r>
            <a:r>
              <a:rPr lang="el-GR" altLang="el-GR" sz="3200" b="0" dirty="0" smtClean="0"/>
              <a:t>(1 από 3)</a:t>
            </a:r>
          </a:p>
        </p:txBody>
      </p:sp>
      <p:sp>
        <p:nvSpPr>
          <p:cNvPr id="44035" name="Θέση περιεχομένου 2"/>
          <p:cNvSpPr>
            <a:spLocks noGrp="1"/>
          </p:cNvSpPr>
          <p:nvPr>
            <p:ph idx="1"/>
          </p:nvPr>
        </p:nvSpPr>
        <p:spPr>
          <a:xfrm>
            <a:off x="474663" y="1844675"/>
            <a:ext cx="8229600" cy="2952750"/>
          </a:xfrm>
        </p:spPr>
        <p:txBody>
          <a:bodyPr/>
          <a:lstStyle/>
          <a:p>
            <a:pPr marL="0" indent="0" algn="ctr" eaLnBrk="1" hangingPunct="1">
              <a:spcBef>
                <a:spcPts val="3600"/>
              </a:spcBef>
              <a:buFont typeface="Arial" panose="020B0604020202020204" pitchFamily="34" charset="0"/>
              <a:buNone/>
            </a:pPr>
            <a:r>
              <a:rPr lang="el-GR" altLang="el-GR" sz="2400" dirty="0" smtClean="0"/>
              <a:t> </a:t>
            </a:r>
          </a:p>
          <a:p>
            <a:pPr marL="0" indent="0" eaLnBrk="1" hangingPunct="1">
              <a:spcBef>
                <a:spcPts val="3600"/>
              </a:spcBef>
            </a:pPr>
            <a:r>
              <a:rPr lang="el-GR" altLang="el-GR" sz="2400" dirty="0" smtClean="0"/>
              <a:t>10Χ χαμηλός φωτισμός,</a:t>
            </a:r>
          </a:p>
          <a:p>
            <a:pPr marL="0" indent="0" eaLnBrk="1" hangingPunct="1">
              <a:spcBef>
                <a:spcPts val="3600"/>
              </a:spcBef>
            </a:pPr>
            <a:r>
              <a:rPr lang="el-GR" altLang="el-GR" sz="2400" dirty="0" smtClean="0"/>
              <a:t>40Χ χαμηλός φωτισμός</a:t>
            </a:r>
          </a:p>
          <a:p>
            <a:pPr marL="0" indent="0" eaLnBrk="1" hangingPunct="1"/>
            <a:endParaRPr lang="el-GR" altLang="el-GR" dirty="0" smtClean="0"/>
          </a:p>
        </p:txBody>
      </p:sp>
      <p:sp>
        <p:nvSpPr>
          <p:cNvPr id="4403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D530D6-56C0-4AB8-84FB-BAA777B0C7F9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Άμεσο νωπό παρασκεύασμα</a:t>
            </a:r>
            <a:r>
              <a:rPr lang="el-GR" altLang="el-GR" sz="3600" dirty="0" smtClean="0"/>
              <a:t/>
            </a:r>
            <a:br>
              <a:rPr lang="el-GR" altLang="el-GR" sz="3600" dirty="0" smtClean="0"/>
            </a:br>
            <a:r>
              <a:rPr lang="el-GR" altLang="el-GR" sz="3600" dirty="0" smtClean="0"/>
              <a:t> </a:t>
            </a:r>
            <a:r>
              <a:rPr lang="el-GR" altLang="el-GR" sz="3600" b="0" dirty="0" smtClean="0"/>
              <a:t>Μικροσκόπηση</a:t>
            </a:r>
            <a:r>
              <a:rPr lang="el-GR" altLang="el-GR" sz="2800" dirty="0" smtClean="0"/>
              <a:t> </a:t>
            </a:r>
            <a:r>
              <a:rPr lang="el-GR" altLang="el-GR" sz="3200" b="0" dirty="0" smtClean="0"/>
              <a:t>(2 από 3)</a:t>
            </a:r>
            <a:endParaRPr lang="el-GR" altLang="el-GR" sz="3200" dirty="0" smtClean="0"/>
          </a:p>
        </p:txBody>
      </p:sp>
      <p:sp>
        <p:nvSpPr>
          <p:cNvPr id="45060" name="Θέση περιεχομένου 6"/>
          <p:cNvSpPr>
            <a:spLocks noGrp="1"/>
          </p:cNvSpPr>
          <p:nvPr>
            <p:ph idx="1"/>
          </p:nvPr>
        </p:nvSpPr>
        <p:spPr>
          <a:xfrm>
            <a:off x="506413" y="1758950"/>
            <a:ext cx="8229600" cy="1081088"/>
          </a:xfrm>
        </p:spPr>
        <p:txBody>
          <a:bodyPr/>
          <a:lstStyle/>
          <a:p>
            <a:pPr eaLnBrk="1" hangingPunct="1"/>
            <a:r>
              <a:rPr lang="el-GR" altLang="el-GR" sz="2400" b="1" dirty="0" smtClean="0"/>
              <a:t>100Χ</a:t>
            </a:r>
            <a:r>
              <a:rPr lang="el-GR" altLang="el-GR" sz="2400" dirty="0" smtClean="0"/>
              <a:t> + σφράγισμα της καλυπτρίδας με μανό ή λιωμένη παραφίνη και βαζελίνη)</a:t>
            </a:r>
          </a:p>
          <a:p>
            <a:pPr eaLnBrk="1" hangingPunct="1"/>
            <a:endParaRPr lang="el-GR" altLang="el-GR" dirty="0" smtClean="0"/>
          </a:p>
        </p:txBody>
      </p:sp>
      <p:pic>
        <p:nvPicPr>
          <p:cNvPr id="45061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3068638"/>
            <a:ext cx="30972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22613" y="4652963"/>
            <a:ext cx="299720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3"/>
              </a:rPr>
              <a:t>dpd.cdc.gov</a:t>
            </a:r>
            <a:endParaRPr lang="en-US" sz="1200" dirty="0">
              <a:solidFill>
                <a:srgbClr val="F8F8A2"/>
              </a:solidFill>
              <a:latin typeface="+mn-lt"/>
              <a:cs typeface="+mn-cs"/>
            </a:endParaRPr>
          </a:p>
        </p:txBody>
      </p:sp>
      <p:sp>
        <p:nvSpPr>
          <p:cNvPr id="45059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78FF91-2FCD-4958-83C4-A6CFE711DAD2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Άμεσο νωπό παρασκεύασμα</a:t>
            </a:r>
            <a:r>
              <a:rPr lang="el-GR" altLang="el-GR" sz="3600" dirty="0" smtClean="0"/>
              <a:t/>
            </a:r>
            <a:br>
              <a:rPr lang="el-GR" altLang="el-GR" sz="3600" dirty="0" smtClean="0"/>
            </a:br>
            <a:r>
              <a:rPr lang="el-GR" altLang="el-GR" sz="3600" dirty="0" smtClean="0"/>
              <a:t> </a:t>
            </a:r>
            <a:r>
              <a:rPr lang="el-GR" altLang="el-GR" sz="3600" b="0" dirty="0" smtClean="0"/>
              <a:t>Μικροσκόπηση</a:t>
            </a:r>
            <a:r>
              <a:rPr lang="el-GR" altLang="el-GR" sz="2800" dirty="0" smtClean="0"/>
              <a:t> </a:t>
            </a:r>
            <a:r>
              <a:rPr lang="el-GR" altLang="el-GR" sz="3200" b="0" dirty="0" smtClean="0"/>
              <a:t>(3 από 3)</a:t>
            </a:r>
            <a:endParaRPr lang="el-GR" altLang="el-GR" sz="3200" dirty="0" smtClean="0"/>
          </a:p>
        </p:txBody>
      </p:sp>
      <p:sp>
        <p:nvSpPr>
          <p:cNvPr id="4608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720725"/>
          </a:xfrm>
        </p:spPr>
        <p:txBody>
          <a:bodyPr/>
          <a:lstStyle/>
          <a:p>
            <a:pPr eaLnBrk="1" hangingPunct="1"/>
            <a:r>
              <a:rPr lang="el-GR" altLang="el-GR" sz="2400" dirty="0" smtClean="0"/>
              <a:t>Πορεία μικροσκόπησης</a:t>
            </a:r>
          </a:p>
          <a:p>
            <a:pPr eaLnBrk="1" hangingPunct="1"/>
            <a:endParaRPr lang="el-GR" altLang="el-GR" dirty="0" smtClean="0"/>
          </a:p>
        </p:txBody>
      </p:sp>
      <p:pic>
        <p:nvPicPr>
          <p:cNvPr id="4608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95613"/>
            <a:ext cx="314007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/>
          <p:nvPr/>
        </p:nvSpPr>
        <p:spPr>
          <a:xfrm>
            <a:off x="2914650" y="4692650"/>
            <a:ext cx="29972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3"/>
              </a:rPr>
              <a:t>dpd.cdc.gov</a:t>
            </a:r>
            <a:endParaRPr lang="en-US" sz="1200" dirty="0">
              <a:solidFill>
                <a:srgbClr val="F8F8A2"/>
              </a:solidFill>
              <a:latin typeface="+mn-lt"/>
              <a:cs typeface="+mn-cs"/>
            </a:endParaRPr>
          </a:p>
        </p:txBody>
      </p:sp>
      <p:sp>
        <p:nvSpPr>
          <p:cNvPr id="4608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8AE27C-0BD7-4D97-A5AE-5350DA4FD660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Δείγμα χωρίς μονιμοποιητικό</a:t>
            </a:r>
          </a:p>
        </p:txBody>
      </p:sp>
      <p:sp>
        <p:nvSpPr>
          <p:cNvPr id="47107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2205038"/>
            <a:ext cx="8229600" cy="2376487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Κόπρανα –εξέταση μέσα σε </a:t>
            </a:r>
            <a:r>
              <a:rPr lang="el-GR" altLang="el-GR" sz="2400" b="1" dirty="0" smtClean="0"/>
              <a:t>30 min </a:t>
            </a:r>
            <a:r>
              <a:rPr lang="el-GR" altLang="el-GR" sz="2400" dirty="0" smtClean="0"/>
              <a:t>από την κένωση και ιδίως από υδαρή ή πολύ μαλακά, 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Γίνεται άμεσο παρασκεύασμα και </a:t>
            </a:r>
            <a:r>
              <a:rPr lang="el-GR" altLang="el-GR" sz="2400" b="1" dirty="0" smtClean="0"/>
              <a:t>μικροσκόπηση</a:t>
            </a:r>
            <a:r>
              <a:rPr lang="el-GR" altLang="el-GR" sz="2400" dirty="0" smtClean="0"/>
              <a:t> για διαπίστωση της </a:t>
            </a:r>
            <a:r>
              <a:rPr lang="el-GR" altLang="el-GR" sz="2400" b="1" dirty="0" smtClean="0"/>
              <a:t>κίνησης</a:t>
            </a:r>
            <a:r>
              <a:rPr lang="el-GR" altLang="el-GR" sz="2400" dirty="0" smtClean="0"/>
              <a:t> των τροφοζωιτών. </a:t>
            </a:r>
          </a:p>
        </p:txBody>
      </p:sp>
      <p:sp>
        <p:nvSpPr>
          <p:cNvPr id="4710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650174-9C28-4C98-8F23-C99B2509967A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Μειονεκτήματα του άμεσου νωπού παρασκευάσματος</a:t>
            </a:r>
          </a:p>
        </p:txBody>
      </p:sp>
      <p:sp>
        <p:nvSpPr>
          <p:cNvPr id="48131" name="Θέση περιεχομένου 2"/>
          <p:cNvSpPr>
            <a:spLocks noGrp="1"/>
          </p:cNvSpPr>
          <p:nvPr>
            <p:ph idx="4294967295"/>
          </p:nvPr>
        </p:nvSpPr>
        <p:spPr>
          <a:xfrm>
            <a:off x="457200" y="2060575"/>
            <a:ext cx="8229600" cy="2881313"/>
          </a:xfrm>
        </p:spPr>
        <p:txBody>
          <a:bodyPr/>
          <a:lstStyle/>
          <a:p>
            <a:pPr eaLnBrk="1" hangingPunct="1">
              <a:spcBef>
                <a:spcPts val="3600"/>
              </a:spcBef>
            </a:pPr>
            <a:r>
              <a:rPr lang="el-GR" altLang="el-GR" sz="2400" dirty="0" smtClean="0">
                <a:solidFill>
                  <a:srgbClr val="F3EE1E"/>
                </a:solidFill>
              </a:rPr>
              <a:t>στεγνώνει με την πάροδο του χρόνου (-μανό).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>
                <a:solidFill>
                  <a:srgbClr val="F3EE1E"/>
                </a:solidFill>
              </a:rPr>
              <a:t>Κίνδυνος μόλυνσης ( παθογόνος μικροοργανισμός ) 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>
                <a:solidFill>
                  <a:srgbClr val="F3EE1E"/>
                </a:solidFill>
              </a:rPr>
              <a:t>ακριβής διάγνωση = πείρα του εργαστηριακού ο οποίος διενεργεί την εξέταση</a:t>
            </a:r>
          </a:p>
        </p:txBody>
      </p:sp>
      <p:sp>
        <p:nvSpPr>
          <p:cNvPr id="48132" name="Θέση αριθμού διαφάνειας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E7F5CEA-E972-4345-83C2-CA61F2EC8C7F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Περιγραφή</a:t>
            </a:r>
          </a:p>
        </p:txBody>
      </p:sp>
      <p:sp>
        <p:nvSpPr>
          <p:cNvPr id="921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Χρώμα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Μορφή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Παρουσία /απουσία βλέννας-αίματος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Παρουσία ελμίνθων.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922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9D1D4E-6185-457F-B816-81E9227C5DD2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Τι αναζητείται στο νωπό παρασκεύασμα </a:t>
            </a:r>
          </a:p>
        </p:txBody>
      </p:sp>
      <p:sp>
        <p:nvSpPr>
          <p:cNvPr id="49155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2232025"/>
          </a:xfrm>
        </p:spPr>
        <p:txBody>
          <a:bodyPr/>
          <a:lstStyle/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Τροφοζωίτες  και κύστεις εντερικών παρασίτων,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Ωοκύστεις από κοκκίδια και σπόρους από μικροσπορίδια,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Αυγά ελμίνθων και προνύμφες ελμίνθων.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4915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7AEA7C-DF2E-4E57-A6A1-14FD9A4336AA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Τι μπορεί να παρατηρηθεί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Τροφοζωίτες  και κύστεις εντερικών </a:t>
            </a:r>
            <a:r>
              <a:rPr lang="el-GR" sz="2400" dirty="0" smtClean="0"/>
              <a:t>παρασίτων,</a:t>
            </a:r>
            <a:endParaRPr lang="el-GR" sz="2400" dirty="0"/>
          </a:p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Ωοκύστεις από κοκκίδια και σπόρους από </a:t>
            </a:r>
            <a:r>
              <a:rPr lang="el-GR" sz="2400" dirty="0" smtClean="0"/>
              <a:t>μικροσπορίδια,</a:t>
            </a:r>
            <a:endParaRPr lang="el-GR" sz="2400" dirty="0"/>
          </a:p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Αυγά ελμίνθων και προνύμφες </a:t>
            </a:r>
            <a:r>
              <a:rPr lang="el-GR" sz="2400" dirty="0" smtClean="0"/>
              <a:t>ελμίνθων,</a:t>
            </a:r>
            <a:endParaRPr lang="el-GR" sz="2400" dirty="0"/>
          </a:p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Ερυθρά αιμοσφαίρια δηλώνουν έλκη ή άλλες αιμορραγικές </a:t>
            </a:r>
            <a:r>
              <a:rPr lang="el-GR" sz="2400" dirty="0" smtClean="0"/>
              <a:t>καταστάσεις,</a:t>
            </a:r>
            <a:endParaRPr lang="el-GR" sz="2400" dirty="0"/>
          </a:p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Λευκά αιμοσφαίρια, ειδικά πολυμορφοπύρηνα που μπορεί να δηλώνουν </a:t>
            </a:r>
            <a:r>
              <a:rPr lang="el-GR" sz="2400" dirty="0" smtClean="0"/>
              <a:t>φλεγμονή, </a:t>
            </a:r>
            <a:endParaRPr lang="el-GR" sz="2400" dirty="0"/>
          </a:p>
          <a:p>
            <a:pPr marL="457200" indent="-457200" eaLnBrk="1" fontAlgn="auto" hangingPunct="1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/>
              <a:t>Ηωσινόφιλα, συνήθως δηλώνουν την ανοσολογική απάντηση (που μπορεί να σχετίζεται ή όχι με την παρουσία των παρασίτων</a:t>
            </a:r>
            <a:r>
              <a:rPr lang="el-GR" sz="2400" dirty="0" smtClean="0"/>
              <a:t>).</a:t>
            </a:r>
            <a:endParaRPr lang="el-GR" sz="2400" dirty="0"/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el-GR" sz="2400" dirty="0"/>
          </a:p>
        </p:txBody>
      </p:sp>
      <p:sp>
        <p:nvSpPr>
          <p:cNvPr id="5018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449704-49B2-4781-B46E-E3D26C299FBC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Τι μπορεί να παρατηρηθεί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b="0" dirty="0" smtClean="0"/>
              <a:t>(2 από 2)</a:t>
            </a:r>
            <a:endParaRPr lang="el-GR" sz="3600" b="0" dirty="0"/>
          </a:p>
        </p:txBody>
      </p:sp>
      <p:sp>
        <p:nvSpPr>
          <p:cNvPr id="51204" name="Θέση περιεχομένου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spcBef>
                <a:spcPts val="3000"/>
              </a:spcBef>
              <a:buFont typeface="Calibri" panose="020F0502020204030204" pitchFamily="34" charset="0"/>
              <a:buAutoNum type="arabicPeriod" startAt="7"/>
            </a:pPr>
            <a:r>
              <a:rPr lang="el-GR" altLang="el-GR" sz="2400" dirty="0" smtClean="0"/>
              <a:t>Μακροφάγα, που μπορεί να είναι παρόντα σε βακτηριακές ή παρασιτικές λοιμώξεις,</a:t>
            </a:r>
          </a:p>
          <a:p>
            <a:pPr marL="457200" indent="-457200" eaLnBrk="1" hangingPunct="1">
              <a:spcBef>
                <a:spcPts val="3000"/>
              </a:spcBef>
              <a:buFont typeface="Calibri" panose="020F0502020204030204" pitchFamily="34" charset="0"/>
              <a:buAutoNum type="arabicPeriod" startAt="7"/>
            </a:pPr>
            <a:r>
              <a:rPr lang="el-GR" altLang="el-GR" sz="2400" dirty="0" smtClean="0"/>
              <a:t>Κρύσταλλοι Charcot-Leyden, </a:t>
            </a:r>
          </a:p>
          <a:p>
            <a:pPr marL="457200" indent="-457200" eaLnBrk="1" hangingPunct="1">
              <a:spcBef>
                <a:spcPts val="3000"/>
              </a:spcBef>
              <a:buFont typeface="Calibri" panose="020F0502020204030204" pitchFamily="34" charset="0"/>
              <a:buAutoNum type="arabicPeriod" startAt="7"/>
            </a:pPr>
            <a:r>
              <a:rPr lang="el-GR" altLang="el-GR" sz="2400" dirty="0" smtClean="0"/>
              <a:t>Μύκητες,</a:t>
            </a:r>
          </a:p>
          <a:p>
            <a:pPr marL="457200" indent="-457200" eaLnBrk="1" hangingPunct="1">
              <a:spcBef>
                <a:spcPts val="3000"/>
              </a:spcBef>
              <a:buFont typeface="Calibri" panose="020F0502020204030204" pitchFamily="34" charset="0"/>
              <a:buAutoNum type="arabicPeriod" startAt="7"/>
            </a:pPr>
            <a:r>
              <a:rPr lang="el-GR" altLang="el-GR" sz="2400" dirty="0" smtClean="0"/>
              <a:t>Φυτικά κύτταρα, γύρη, σπόρια μυκήτων, που μπορεί να μοιάζουν με αυγά ελμίνθων, κύστεις πρωτοζώων, ωοκύστεις ή μικροσπορίδια,</a:t>
            </a:r>
          </a:p>
          <a:p>
            <a:pPr marL="457200" indent="-457200" eaLnBrk="1" hangingPunct="1">
              <a:spcBef>
                <a:spcPts val="3000"/>
              </a:spcBef>
              <a:buFont typeface="Calibri" panose="020F0502020204030204" pitchFamily="34" charset="0"/>
              <a:buAutoNum type="arabicPeriod" startAt="7"/>
            </a:pPr>
            <a:r>
              <a:rPr lang="el-GR" altLang="el-GR" sz="2400" dirty="0" smtClean="0"/>
              <a:t>Φυτικές ίνες, τρίχες κ.α.</a:t>
            </a:r>
          </a:p>
        </p:txBody>
      </p:sp>
      <p:sp>
        <p:nvSpPr>
          <p:cNvPr id="51203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3D3860-5C8C-418A-95D2-A39945C4DA87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Κίνηση πρωτόζωων </a:t>
            </a:r>
          </a:p>
        </p:txBody>
      </p:sp>
      <p:sp>
        <p:nvSpPr>
          <p:cNvPr id="52227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1916113"/>
            <a:ext cx="8229600" cy="3457575"/>
          </a:xfrm>
        </p:spPr>
        <p:txBody>
          <a:bodyPr/>
          <a:lstStyle/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10Χ ελέγχεται όλη η περιοχή, 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40Χ τουλάχιστον το ένα τρίτο πάντα,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ύποπτη μορφή παρασίτου παρατηρείται για 15 s τουλάχιστον για να διαπιστωθεί η κίνηση στα κινούμενα βραδέως πρωτόζωα με φακό 40Χ.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5222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2C9056-EB1F-4471-A02B-8628A9AB99E1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Τροφοζωίτες </a:t>
            </a:r>
            <a:r>
              <a:rPr lang="el-GR" dirty="0"/>
              <a:t/>
            </a:r>
            <a:br>
              <a:rPr lang="el-GR" dirty="0"/>
            </a:br>
            <a:r>
              <a:rPr lang="el-GR" b="0" dirty="0"/>
              <a:t>αμοιβάδας(Α)-λάμβλιας(</a:t>
            </a:r>
            <a:r>
              <a:rPr lang="en-US" b="0" dirty="0"/>
              <a:t>F)- </a:t>
            </a:r>
            <a:r>
              <a:rPr lang="el-GR" b="0" dirty="0"/>
              <a:t>βαλαντίδιο(</a:t>
            </a:r>
            <a:r>
              <a:rPr lang="en-US" b="0" dirty="0"/>
              <a:t>C) </a:t>
            </a:r>
            <a:endParaRPr lang="el-GR" b="0" dirty="0"/>
          </a:p>
        </p:txBody>
      </p:sp>
      <p:pic>
        <p:nvPicPr>
          <p:cNvPr id="53251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484313"/>
            <a:ext cx="4535487" cy="4530725"/>
          </a:xfrm>
        </p:spPr>
      </p:pic>
      <p:sp>
        <p:nvSpPr>
          <p:cNvPr id="6" name="Ορθογώνιο 5"/>
          <p:cNvSpPr/>
          <p:nvPr/>
        </p:nvSpPr>
        <p:spPr>
          <a:xfrm>
            <a:off x="4427538" y="6021388"/>
            <a:ext cx="6715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39FA2D-12EF-48B2-9BCA-7ADBE20A495A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F3EE1E"/>
                </a:solidFill>
              </a:rPr>
              <a:t>Ριζόποδα</a:t>
            </a:r>
            <a:endParaRPr lang="el-GR" sz="3200" b="0" dirty="0" smtClean="0">
              <a:solidFill>
                <a:srgbClr val="F3EE1E"/>
              </a:solidFill>
              <a:latin typeface="+mn-lt"/>
            </a:endParaRPr>
          </a:p>
        </p:txBody>
      </p:sp>
      <p:grpSp>
        <p:nvGrpSpPr>
          <p:cNvPr id="55300" name="Ομάδα 20"/>
          <p:cNvGrpSpPr>
            <a:grpSpLocks/>
          </p:cNvGrpSpPr>
          <p:nvPr/>
        </p:nvGrpSpPr>
        <p:grpSpPr bwMode="auto">
          <a:xfrm>
            <a:off x="1403350" y="1989138"/>
            <a:ext cx="6778625" cy="3311525"/>
            <a:chOff x="1907704" y="2060848"/>
            <a:chExt cx="6779096" cy="3312368"/>
          </a:xfrm>
        </p:grpSpPr>
        <p:sp>
          <p:nvSpPr>
            <p:cNvPr id="6" name="Ορθογώνιο 5"/>
            <p:cNvSpPr/>
            <p:nvPr/>
          </p:nvSpPr>
          <p:spPr>
            <a:xfrm>
              <a:off x="1907704" y="2060848"/>
              <a:ext cx="6779096" cy="3312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8" name="Ελεύθερη σχεδίαση 7"/>
            <p:cNvSpPr/>
            <p:nvPr/>
          </p:nvSpPr>
          <p:spPr>
            <a:xfrm>
              <a:off x="4973380" y="2638845"/>
              <a:ext cx="2740215" cy="2224653"/>
            </a:xfrm>
            <a:custGeom>
              <a:avLst/>
              <a:gdLst>
                <a:gd name="connsiteX0" fmla="*/ 726509 w 2740983"/>
                <a:gd name="connsiteY0" fmla="*/ 329421 h 2224070"/>
                <a:gd name="connsiteX1" fmla="*/ 939452 w 2740983"/>
                <a:gd name="connsiteY1" fmla="*/ 191635 h 2224070"/>
                <a:gd name="connsiteX2" fmla="*/ 1114816 w 2740983"/>
                <a:gd name="connsiteY2" fmla="*/ 53849 h 2224070"/>
                <a:gd name="connsiteX3" fmla="*/ 1252603 w 2740983"/>
                <a:gd name="connsiteY3" fmla="*/ 3745 h 2224070"/>
                <a:gd name="connsiteX4" fmla="*/ 1440493 w 2740983"/>
                <a:gd name="connsiteY4" fmla="*/ 16271 h 2224070"/>
                <a:gd name="connsiteX5" fmla="*/ 1503123 w 2740983"/>
                <a:gd name="connsiteY5" fmla="*/ 116479 h 2224070"/>
                <a:gd name="connsiteX6" fmla="*/ 1653435 w 2740983"/>
                <a:gd name="connsiteY6" fmla="*/ 291843 h 2224070"/>
                <a:gd name="connsiteX7" fmla="*/ 1816274 w 2740983"/>
                <a:gd name="connsiteY7" fmla="*/ 417104 h 2224070"/>
                <a:gd name="connsiteX8" fmla="*/ 1979112 w 2740983"/>
                <a:gd name="connsiteY8" fmla="*/ 492260 h 2224070"/>
                <a:gd name="connsiteX9" fmla="*/ 2167003 w 2740983"/>
                <a:gd name="connsiteY9" fmla="*/ 542364 h 2224070"/>
                <a:gd name="connsiteX10" fmla="*/ 2342367 w 2740983"/>
                <a:gd name="connsiteY10" fmla="*/ 504786 h 2224070"/>
                <a:gd name="connsiteX11" fmla="*/ 2442575 w 2740983"/>
                <a:gd name="connsiteY11" fmla="*/ 504786 h 2224070"/>
                <a:gd name="connsiteX12" fmla="*/ 2630466 w 2740983"/>
                <a:gd name="connsiteY12" fmla="*/ 630046 h 2224070"/>
                <a:gd name="connsiteX13" fmla="*/ 2730674 w 2740983"/>
                <a:gd name="connsiteY13" fmla="*/ 855515 h 2224070"/>
                <a:gd name="connsiteX14" fmla="*/ 2730674 w 2740983"/>
                <a:gd name="connsiteY14" fmla="*/ 1093509 h 2224070"/>
                <a:gd name="connsiteX15" fmla="*/ 2668044 w 2740983"/>
                <a:gd name="connsiteY15" fmla="*/ 1306452 h 2224070"/>
                <a:gd name="connsiteX16" fmla="*/ 2567835 w 2740983"/>
                <a:gd name="connsiteY16" fmla="*/ 1494342 h 2224070"/>
                <a:gd name="connsiteX17" fmla="*/ 2417523 w 2740983"/>
                <a:gd name="connsiteY17" fmla="*/ 1619602 h 2224070"/>
                <a:gd name="connsiteX18" fmla="*/ 2204581 w 2740983"/>
                <a:gd name="connsiteY18" fmla="*/ 1694758 h 2224070"/>
                <a:gd name="connsiteX19" fmla="*/ 2029216 w 2740983"/>
                <a:gd name="connsiteY19" fmla="*/ 1707285 h 2224070"/>
                <a:gd name="connsiteX20" fmla="*/ 1866378 w 2740983"/>
                <a:gd name="connsiteY20" fmla="*/ 1769915 h 2224070"/>
                <a:gd name="connsiteX21" fmla="*/ 1803748 w 2740983"/>
                <a:gd name="connsiteY21" fmla="*/ 1807493 h 2224070"/>
                <a:gd name="connsiteX22" fmla="*/ 1603331 w 2740983"/>
                <a:gd name="connsiteY22" fmla="*/ 2007909 h 2224070"/>
                <a:gd name="connsiteX23" fmla="*/ 1427967 w 2740983"/>
                <a:gd name="connsiteY23" fmla="*/ 2133169 h 2224070"/>
                <a:gd name="connsiteX24" fmla="*/ 1164920 w 2740983"/>
                <a:gd name="connsiteY24" fmla="*/ 2220852 h 2224070"/>
                <a:gd name="connsiteX25" fmla="*/ 1002082 w 2740983"/>
                <a:gd name="connsiteY25" fmla="*/ 2195800 h 2224070"/>
                <a:gd name="connsiteX26" fmla="*/ 739035 w 2740983"/>
                <a:gd name="connsiteY26" fmla="*/ 2108117 h 2224070"/>
                <a:gd name="connsiteX27" fmla="*/ 601249 w 2740983"/>
                <a:gd name="connsiteY27" fmla="*/ 1995383 h 2224070"/>
                <a:gd name="connsiteX28" fmla="*/ 501041 w 2740983"/>
                <a:gd name="connsiteY28" fmla="*/ 1782441 h 2224070"/>
                <a:gd name="connsiteX29" fmla="*/ 400833 w 2740983"/>
                <a:gd name="connsiteY29" fmla="*/ 1644654 h 2224070"/>
                <a:gd name="connsiteX30" fmla="*/ 325677 w 2740983"/>
                <a:gd name="connsiteY30" fmla="*/ 1519394 h 2224070"/>
                <a:gd name="connsiteX31" fmla="*/ 137786 w 2740983"/>
                <a:gd name="connsiteY31" fmla="*/ 1306452 h 2224070"/>
                <a:gd name="connsiteX32" fmla="*/ 37578 w 2740983"/>
                <a:gd name="connsiteY32" fmla="*/ 1181191 h 2224070"/>
                <a:gd name="connsiteX33" fmla="*/ 0 w 2740983"/>
                <a:gd name="connsiteY33" fmla="*/ 1043405 h 2224070"/>
                <a:gd name="connsiteX34" fmla="*/ 37578 w 2740983"/>
                <a:gd name="connsiteY34" fmla="*/ 767832 h 2224070"/>
                <a:gd name="connsiteX35" fmla="*/ 100208 w 2740983"/>
                <a:gd name="connsiteY35" fmla="*/ 579942 h 2224070"/>
                <a:gd name="connsiteX36" fmla="*/ 237994 w 2740983"/>
                <a:gd name="connsiteY36" fmla="*/ 429630 h 2224070"/>
                <a:gd name="connsiteX37" fmla="*/ 588723 w 2740983"/>
                <a:gd name="connsiteY37" fmla="*/ 354474 h 2224070"/>
                <a:gd name="connsiteX38" fmla="*/ 726509 w 2740983"/>
                <a:gd name="connsiteY38" fmla="*/ 329421 h 222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40983" h="2224070">
                  <a:moveTo>
                    <a:pt x="726509" y="329421"/>
                  </a:moveTo>
                  <a:cubicBezTo>
                    <a:pt x="784964" y="302281"/>
                    <a:pt x="874734" y="237564"/>
                    <a:pt x="939452" y="191635"/>
                  </a:cubicBezTo>
                  <a:cubicBezTo>
                    <a:pt x="1004170" y="145706"/>
                    <a:pt x="1062624" y="85164"/>
                    <a:pt x="1114816" y="53849"/>
                  </a:cubicBezTo>
                  <a:cubicBezTo>
                    <a:pt x="1167008" y="22534"/>
                    <a:pt x="1198324" y="10008"/>
                    <a:pt x="1252603" y="3745"/>
                  </a:cubicBezTo>
                  <a:cubicBezTo>
                    <a:pt x="1306882" y="-2518"/>
                    <a:pt x="1398740" y="-2518"/>
                    <a:pt x="1440493" y="16271"/>
                  </a:cubicBezTo>
                  <a:cubicBezTo>
                    <a:pt x="1482246" y="35060"/>
                    <a:pt x="1467633" y="70550"/>
                    <a:pt x="1503123" y="116479"/>
                  </a:cubicBezTo>
                  <a:cubicBezTo>
                    <a:pt x="1538613" y="162408"/>
                    <a:pt x="1601243" y="241739"/>
                    <a:pt x="1653435" y="291843"/>
                  </a:cubicBezTo>
                  <a:cubicBezTo>
                    <a:pt x="1705627" y="341947"/>
                    <a:pt x="1761995" y="383701"/>
                    <a:pt x="1816274" y="417104"/>
                  </a:cubicBezTo>
                  <a:cubicBezTo>
                    <a:pt x="1870553" y="450507"/>
                    <a:pt x="1920657" y="471383"/>
                    <a:pt x="1979112" y="492260"/>
                  </a:cubicBezTo>
                  <a:cubicBezTo>
                    <a:pt x="2037567" y="513137"/>
                    <a:pt x="2106461" y="540276"/>
                    <a:pt x="2167003" y="542364"/>
                  </a:cubicBezTo>
                  <a:cubicBezTo>
                    <a:pt x="2227545" y="544452"/>
                    <a:pt x="2296438" y="511049"/>
                    <a:pt x="2342367" y="504786"/>
                  </a:cubicBezTo>
                  <a:cubicBezTo>
                    <a:pt x="2388296" y="498523"/>
                    <a:pt x="2394559" y="483909"/>
                    <a:pt x="2442575" y="504786"/>
                  </a:cubicBezTo>
                  <a:cubicBezTo>
                    <a:pt x="2490591" y="525663"/>
                    <a:pt x="2582450" y="571591"/>
                    <a:pt x="2630466" y="630046"/>
                  </a:cubicBezTo>
                  <a:cubicBezTo>
                    <a:pt x="2678483" y="688501"/>
                    <a:pt x="2713973" y="778271"/>
                    <a:pt x="2730674" y="855515"/>
                  </a:cubicBezTo>
                  <a:cubicBezTo>
                    <a:pt x="2747375" y="932759"/>
                    <a:pt x="2741112" y="1018353"/>
                    <a:pt x="2730674" y="1093509"/>
                  </a:cubicBezTo>
                  <a:cubicBezTo>
                    <a:pt x="2720236" y="1168665"/>
                    <a:pt x="2695184" y="1239647"/>
                    <a:pt x="2668044" y="1306452"/>
                  </a:cubicBezTo>
                  <a:cubicBezTo>
                    <a:pt x="2640904" y="1373257"/>
                    <a:pt x="2609588" y="1442150"/>
                    <a:pt x="2567835" y="1494342"/>
                  </a:cubicBezTo>
                  <a:cubicBezTo>
                    <a:pt x="2526082" y="1546534"/>
                    <a:pt x="2478065" y="1586199"/>
                    <a:pt x="2417523" y="1619602"/>
                  </a:cubicBezTo>
                  <a:cubicBezTo>
                    <a:pt x="2356981" y="1653005"/>
                    <a:pt x="2269299" y="1680144"/>
                    <a:pt x="2204581" y="1694758"/>
                  </a:cubicBezTo>
                  <a:cubicBezTo>
                    <a:pt x="2139863" y="1709372"/>
                    <a:pt x="2085583" y="1694759"/>
                    <a:pt x="2029216" y="1707285"/>
                  </a:cubicBezTo>
                  <a:cubicBezTo>
                    <a:pt x="1972849" y="1719811"/>
                    <a:pt x="1903956" y="1753214"/>
                    <a:pt x="1866378" y="1769915"/>
                  </a:cubicBezTo>
                  <a:cubicBezTo>
                    <a:pt x="1828800" y="1786616"/>
                    <a:pt x="1847589" y="1767827"/>
                    <a:pt x="1803748" y="1807493"/>
                  </a:cubicBezTo>
                  <a:cubicBezTo>
                    <a:pt x="1759907" y="1847159"/>
                    <a:pt x="1665961" y="1953630"/>
                    <a:pt x="1603331" y="2007909"/>
                  </a:cubicBezTo>
                  <a:cubicBezTo>
                    <a:pt x="1540701" y="2062188"/>
                    <a:pt x="1501035" y="2097679"/>
                    <a:pt x="1427967" y="2133169"/>
                  </a:cubicBezTo>
                  <a:cubicBezTo>
                    <a:pt x="1354899" y="2168659"/>
                    <a:pt x="1235901" y="2210414"/>
                    <a:pt x="1164920" y="2220852"/>
                  </a:cubicBezTo>
                  <a:cubicBezTo>
                    <a:pt x="1093939" y="2231290"/>
                    <a:pt x="1073063" y="2214589"/>
                    <a:pt x="1002082" y="2195800"/>
                  </a:cubicBezTo>
                  <a:cubicBezTo>
                    <a:pt x="931101" y="2177011"/>
                    <a:pt x="805841" y="2141520"/>
                    <a:pt x="739035" y="2108117"/>
                  </a:cubicBezTo>
                  <a:cubicBezTo>
                    <a:pt x="672229" y="2074714"/>
                    <a:pt x="640915" y="2049662"/>
                    <a:pt x="601249" y="1995383"/>
                  </a:cubicBezTo>
                  <a:cubicBezTo>
                    <a:pt x="561583" y="1941104"/>
                    <a:pt x="534444" y="1840896"/>
                    <a:pt x="501041" y="1782441"/>
                  </a:cubicBezTo>
                  <a:cubicBezTo>
                    <a:pt x="467638" y="1723986"/>
                    <a:pt x="430060" y="1688495"/>
                    <a:pt x="400833" y="1644654"/>
                  </a:cubicBezTo>
                  <a:cubicBezTo>
                    <a:pt x="371606" y="1600813"/>
                    <a:pt x="369518" y="1575761"/>
                    <a:pt x="325677" y="1519394"/>
                  </a:cubicBezTo>
                  <a:cubicBezTo>
                    <a:pt x="281836" y="1463027"/>
                    <a:pt x="185802" y="1362819"/>
                    <a:pt x="137786" y="1306452"/>
                  </a:cubicBezTo>
                  <a:cubicBezTo>
                    <a:pt x="89770" y="1250085"/>
                    <a:pt x="60542" y="1225032"/>
                    <a:pt x="37578" y="1181191"/>
                  </a:cubicBezTo>
                  <a:cubicBezTo>
                    <a:pt x="14614" y="1137350"/>
                    <a:pt x="0" y="1112298"/>
                    <a:pt x="0" y="1043405"/>
                  </a:cubicBezTo>
                  <a:cubicBezTo>
                    <a:pt x="0" y="974512"/>
                    <a:pt x="20877" y="845076"/>
                    <a:pt x="37578" y="767832"/>
                  </a:cubicBezTo>
                  <a:cubicBezTo>
                    <a:pt x="54279" y="690588"/>
                    <a:pt x="66805" y="636309"/>
                    <a:pt x="100208" y="579942"/>
                  </a:cubicBezTo>
                  <a:cubicBezTo>
                    <a:pt x="133611" y="523575"/>
                    <a:pt x="156575" y="467208"/>
                    <a:pt x="237994" y="429630"/>
                  </a:cubicBezTo>
                  <a:cubicBezTo>
                    <a:pt x="319413" y="392052"/>
                    <a:pt x="501041" y="367000"/>
                    <a:pt x="588723" y="354474"/>
                  </a:cubicBezTo>
                  <a:cubicBezTo>
                    <a:pt x="676405" y="341948"/>
                    <a:pt x="668054" y="356561"/>
                    <a:pt x="726509" y="329421"/>
                  </a:cubicBezTo>
                  <a:close/>
                </a:path>
              </a:pathLst>
            </a:custGeom>
            <a:pattFill prst="pct25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7" name="Ελεύθερη σχεδίαση 6"/>
            <p:cNvSpPr/>
            <p:nvPr/>
          </p:nvSpPr>
          <p:spPr>
            <a:xfrm>
              <a:off x="4919401" y="2414950"/>
              <a:ext cx="3022810" cy="2645448"/>
            </a:xfrm>
            <a:custGeom>
              <a:avLst/>
              <a:gdLst>
                <a:gd name="connsiteX0" fmla="*/ 466288 w 3022192"/>
                <a:gd name="connsiteY0" fmla="*/ 415269 h 2645108"/>
                <a:gd name="connsiteX1" fmla="*/ 754386 w 3022192"/>
                <a:gd name="connsiteY1" fmla="*/ 365165 h 2645108"/>
                <a:gd name="connsiteX2" fmla="*/ 917225 w 3022192"/>
                <a:gd name="connsiteY2" fmla="*/ 277483 h 2645108"/>
                <a:gd name="connsiteX3" fmla="*/ 1055011 w 3022192"/>
                <a:gd name="connsiteY3" fmla="*/ 127171 h 2645108"/>
                <a:gd name="connsiteX4" fmla="*/ 1167745 w 3022192"/>
                <a:gd name="connsiteY4" fmla="*/ 52014 h 2645108"/>
                <a:gd name="connsiteX5" fmla="*/ 1355636 w 3022192"/>
                <a:gd name="connsiteY5" fmla="*/ 14436 h 2645108"/>
                <a:gd name="connsiteX6" fmla="*/ 1480896 w 3022192"/>
                <a:gd name="connsiteY6" fmla="*/ 1910 h 2645108"/>
                <a:gd name="connsiteX7" fmla="*/ 1668786 w 3022192"/>
                <a:gd name="connsiteY7" fmla="*/ 52014 h 2645108"/>
                <a:gd name="connsiteX8" fmla="*/ 1743943 w 3022192"/>
                <a:gd name="connsiteY8" fmla="*/ 139697 h 2645108"/>
                <a:gd name="connsiteX9" fmla="*/ 1844151 w 3022192"/>
                <a:gd name="connsiteY9" fmla="*/ 264957 h 2645108"/>
                <a:gd name="connsiteX10" fmla="*/ 1981937 w 3022192"/>
                <a:gd name="connsiteY10" fmla="*/ 377691 h 2645108"/>
                <a:gd name="connsiteX11" fmla="*/ 2107197 w 3022192"/>
                <a:gd name="connsiteY11" fmla="*/ 440321 h 2645108"/>
                <a:gd name="connsiteX12" fmla="*/ 2382770 w 3022192"/>
                <a:gd name="connsiteY12" fmla="*/ 477899 h 2645108"/>
                <a:gd name="connsiteX13" fmla="*/ 2508030 w 3022192"/>
                <a:gd name="connsiteY13" fmla="*/ 502951 h 2645108"/>
                <a:gd name="connsiteX14" fmla="*/ 2608238 w 3022192"/>
                <a:gd name="connsiteY14" fmla="*/ 565582 h 2645108"/>
                <a:gd name="connsiteX15" fmla="*/ 2746025 w 3022192"/>
                <a:gd name="connsiteY15" fmla="*/ 502951 h 2645108"/>
                <a:gd name="connsiteX16" fmla="*/ 2971493 w 3022192"/>
                <a:gd name="connsiteY16" fmla="*/ 615686 h 2645108"/>
                <a:gd name="connsiteX17" fmla="*/ 3021597 w 3022192"/>
                <a:gd name="connsiteY17" fmla="*/ 816102 h 2645108"/>
                <a:gd name="connsiteX18" fmla="*/ 2996545 w 3022192"/>
                <a:gd name="connsiteY18" fmla="*/ 978940 h 2645108"/>
                <a:gd name="connsiteX19" fmla="*/ 2958967 w 3022192"/>
                <a:gd name="connsiteY19" fmla="*/ 1191883 h 2645108"/>
                <a:gd name="connsiteX20" fmla="*/ 2958967 w 3022192"/>
                <a:gd name="connsiteY20" fmla="*/ 1367247 h 2645108"/>
                <a:gd name="connsiteX21" fmla="*/ 2896337 w 3022192"/>
                <a:gd name="connsiteY21" fmla="*/ 1630294 h 2645108"/>
                <a:gd name="connsiteX22" fmla="*/ 2733499 w 3022192"/>
                <a:gd name="connsiteY22" fmla="*/ 1930919 h 2645108"/>
                <a:gd name="connsiteX23" fmla="*/ 2495504 w 3022192"/>
                <a:gd name="connsiteY23" fmla="*/ 2006075 h 2645108"/>
                <a:gd name="connsiteX24" fmla="*/ 2320140 w 3022192"/>
                <a:gd name="connsiteY24" fmla="*/ 2031127 h 2645108"/>
                <a:gd name="connsiteX25" fmla="*/ 2194880 w 3022192"/>
                <a:gd name="connsiteY25" fmla="*/ 2043653 h 2645108"/>
                <a:gd name="connsiteX26" fmla="*/ 2044567 w 3022192"/>
                <a:gd name="connsiteY26" fmla="*/ 2093757 h 2645108"/>
                <a:gd name="connsiteX27" fmla="*/ 1831625 w 3022192"/>
                <a:gd name="connsiteY27" fmla="*/ 2306699 h 2645108"/>
                <a:gd name="connsiteX28" fmla="*/ 1643734 w 3022192"/>
                <a:gd name="connsiteY28" fmla="*/ 2469538 h 2645108"/>
                <a:gd name="connsiteX29" fmla="*/ 1531000 w 3022192"/>
                <a:gd name="connsiteY29" fmla="*/ 2619850 h 2645108"/>
                <a:gd name="connsiteX30" fmla="*/ 1368162 w 3022192"/>
                <a:gd name="connsiteY30" fmla="*/ 2644902 h 2645108"/>
                <a:gd name="connsiteX31" fmla="*/ 1105115 w 3022192"/>
                <a:gd name="connsiteY31" fmla="*/ 2619850 h 2645108"/>
                <a:gd name="connsiteX32" fmla="*/ 892173 w 3022192"/>
                <a:gd name="connsiteY32" fmla="*/ 2569746 h 2645108"/>
                <a:gd name="connsiteX33" fmla="*/ 679230 w 3022192"/>
                <a:gd name="connsiteY33" fmla="*/ 2419434 h 2645108"/>
                <a:gd name="connsiteX34" fmla="*/ 566496 w 3022192"/>
                <a:gd name="connsiteY34" fmla="*/ 2319225 h 2645108"/>
                <a:gd name="connsiteX35" fmla="*/ 478814 w 3022192"/>
                <a:gd name="connsiteY35" fmla="*/ 2168913 h 2645108"/>
                <a:gd name="connsiteX36" fmla="*/ 416184 w 3022192"/>
                <a:gd name="connsiteY36" fmla="*/ 2018601 h 2645108"/>
                <a:gd name="connsiteX37" fmla="*/ 328501 w 3022192"/>
                <a:gd name="connsiteY37" fmla="*/ 1880814 h 2645108"/>
                <a:gd name="connsiteX38" fmla="*/ 115559 w 3022192"/>
                <a:gd name="connsiteY38" fmla="*/ 1692924 h 2645108"/>
                <a:gd name="connsiteX39" fmla="*/ 15351 w 3022192"/>
                <a:gd name="connsiteY39" fmla="*/ 1442403 h 2645108"/>
                <a:gd name="connsiteX40" fmla="*/ 2825 w 3022192"/>
                <a:gd name="connsiteY40" fmla="*/ 1091675 h 2645108"/>
                <a:gd name="connsiteX41" fmla="*/ 40403 w 3022192"/>
                <a:gd name="connsiteY41" fmla="*/ 778524 h 2645108"/>
                <a:gd name="connsiteX42" fmla="*/ 115559 w 3022192"/>
                <a:gd name="connsiteY42" fmla="*/ 640738 h 2645108"/>
                <a:gd name="connsiteX43" fmla="*/ 466288 w 3022192"/>
                <a:gd name="connsiteY43" fmla="*/ 415269 h 264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022192" h="2645108">
                  <a:moveTo>
                    <a:pt x="466288" y="415269"/>
                  </a:moveTo>
                  <a:cubicBezTo>
                    <a:pt x="572759" y="369340"/>
                    <a:pt x="679230" y="388129"/>
                    <a:pt x="754386" y="365165"/>
                  </a:cubicBezTo>
                  <a:cubicBezTo>
                    <a:pt x="829542" y="342201"/>
                    <a:pt x="867121" y="317149"/>
                    <a:pt x="917225" y="277483"/>
                  </a:cubicBezTo>
                  <a:cubicBezTo>
                    <a:pt x="967329" y="237817"/>
                    <a:pt x="1013258" y="164749"/>
                    <a:pt x="1055011" y="127171"/>
                  </a:cubicBezTo>
                  <a:cubicBezTo>
                    <a:pt x="1096764" y="89593"/>
                    <a:pt x="1117641" y="70803"/>
                    <a:pt x="1167745" y="52014"/>
                  </a:cubicBezTo>
                  <a:cubicBezTo>
                    <a:pt x="1217849" y="33225"/>
                    <a:pt x="1303444" y="22787"/>
                    <a:pt x="1355636" y="14436"/>
                  </a:cubicBezTo>
                  <a:cubicBezTo>
                    <a:pt x="1407828" y="6085"/>
                    <a:pt x="1428704" y="-4353"/>
                    <a:pt x="1480896" y="1910"/>
                  </a:cubicBezTo>
                  <a:cubicBezTo>
                    <a:pt x="1533088" y="8173"/>
                    <a:pt x="1624945" y="29049"/>
                    <a:pt x="1668786" y="52014"/>
                  </a:cubicBezTo>
                  <a:cubicBezTo>
                    <a:pt x="1712627" y="74978"/>
                    <a:pt x="1714716" y="104206"/>
                    <a:pt x="1743943" y="139697"/>
                  </a:cubicBezTo>
                  <a:cubicBezTo>
                    <a:pt x="1773171" y="175187"/>
                    <a:pt x="1804485" y="225291"/>
                    <a:pt x="1844151" y="264957"/>
                  </a:cubicBezTo>
                  <a:cubicBezTo>
                    <a:pt x="1883817" y="304623"/>
                    <a:pt x="1938096" y="348464"/>
                    <a:pt x="1981937" y="377691"/>
                  </a:cubicBezTo>
                  <a:cubicBezTo>
                    <a:pt x="2025778" y="406918"/>
                    <a:pt x="2040392" y="423620"/>
                    <a:pt x="2107197" y="440321"/>
                  </a:cubicBezTo>
                  <a:cubicBezTo>
                    <a:pt x="2174003" y="457022"/>
                    <a:pt x="2315965" y="467461"/>
                    <a:pt x="2382770" y="477899"/>
                  </a:cubicBezTo>
                  <a:cubicBezTo>
                    <a:pt x="2449575" y="488337"/>
                    <a:pt x="2470452" y="488337"/>
                    <a:pt x="2508030" y="502951"/>
                  </a:cubicBezTo>
                  <a:cubicBezTo>
                    <a:pt x="2545608" y="517565"/>
                    <a:pt x="2568572" y="565582"/>
                    <a:pt x="2608238" y="565582"/>
                  </a:cubicBezTo>
                  <a:cubicBezTo>
                    <a:pt x="2647904" y="565582"/>
                    <a:pt x="2685483" y="494600"/>
                    <a:pt x="2746025" y="502951"/>
                  </a:cubicBezTo>
                  <a:cubicBezTo>
                    <a:pt x="2806568" y="511302"/>
                    <a:pt x="2925564" y="563494"/>
                    <a:pt x="2971493" y="615686"/>
                  </a:cubicBezTo>
                  <a:cubicBezTo>
                    <a:pt x="3017422" y="667878"/>
                    <a:pt x="3017422" y="755560"/>
                    <a:pt x="3021597" y="816102"/>
                  </a:cubicBezTo>
                  <a:cubicBezTo>
                    <a:pt x="3025772" y="876644"/>
                    <a:pt x="3006983" y="916310"/>
                    <a:pt x="2996545" y="978940"/>
                  </a:cubicBezTo>
                  <a:cubicBezTo>
                    <a:pt x="2986107" y="1041570"/>
                    <a:pt x="2965230" y="1127165"/>
                    <a:pt x="2958967" y="1191883"/>
                  </a:cubicBezTo>
                  <a:cubicBezTo>
                    <a:pt x="2952704" y="1256601"/>
                    <a:pt x="2969405" y="1294179"/>
                    <a:pt x="2958967" y="1367247"/>
                  </a:cubicBezTo>
                  <a:cubicBezTo>
                    <a:pt x="2948529" y="1440316"/>
                    <a:pt x="2933915" y="1536349"/>
                    <a:pt x="2896337" y="1630294"/>
                  </a:cubicBezTo>
                  <a:cubicBezTo>
                    <a:pt x="2858759" y="1724239"/>
                    <a:pt x="2800304" y="1868289"/>
                    <a:pt x="2733499" y="1930919"/>
                  </a:cubicBezTo>
                  <a:cubicBezTo>
                    <a:pt x="2666694" y="1993549"/>
                    <a:pt x="2564397" y="1989374"/>
                    <a:pt x="2495504" y="2006075"/>
                  </a:cubicBezTo>
                  <a:cubicBezTo>
                    <a:pt x="2426611" y="2022776"/>
                    <a:pt x="2370244" y="2024864"/>
                    <a:pt x="2320140" y="2031127"/>
                  </a:cubicBezTo>
                  <a:cubicBezTo>
                    <a:pt x="2270036" y="2037390"/>
                    <a:pt x="2240809" y="2033215"/>
                    <a:pt x="2194880" y="2043653"/>
                  </a:cubicBezTo>
                  <a:cubicBezTo>
                    <a:pt x="2148951" y="2054091"/>
                    <a:pt x="2105110" y="2049916"/>
                    <a:pt x="2044567" y="2093757"/>
                  </a:cubicBezTo>
                  <a:cubicBezTo>
                    <a:pt x="1984025" y="2137598"/>
                    <a:pt x="1898430" y="2244069"/>
                    <a:pt x="1831625" y="2306699"/>
                  </a:cubicBezTo>
                  <a:cubicBezTo>
                    <a:pt x="1764820" y="2369329"/>
                    <a:pt x="1693838" y="2417346"/>
                    <a:pt x="1643734" y="2469538"/>
                  </a:cubicBezTo>
                  <a:cubicBezTo>
                    <a:pt x="1593630" y="2521730"/>
                    <a:pt x="1576929" y="2590623"/>
                    <a:pt x="1531000" y="2619850"/>
                  </a:cubicBezTo>
                  <a:cubicBezTo>
                    <a:pt x="1485071" y="2649077"/>
                    <a:pt x="1439143" y="2644902"/>
                    <a:pt x="1368162" y="2644902"/>
                  </a:cubicBezTo>
                  <a:cubicBezTo>
                    <a:pt x="1297181" y="2644902"/>
                    <a:pt x="1184446" y="2632376"/>
                    <a:pt x="1105115" y="2619850"/>
                  </a:cubicBezTo>
                  <a:cubicBezTo>
                    <a:pt x="1025784" y="2607324"/>
                    <a:pt x="963154" y="2603149"/>
                    <a:pt x="892173" y="2569746"/>
                  </a:cubicBezTo>
                  <a:cubicBezTo>
                    <a:pt x="821192" y="2536343"/>
                    <a:pt x="733510" y="2461188"/>
                    <a:pt x="679230" y="2419434"/>
                  </a:cubicBezTo>
                  <a:cubicBezTo>
                    <a:pt x="624950" y="2377680"/>
                    <a:pt x="599899" y="2360979"/>
                    <a:pt x="566496" y="2319225"/>
                  </a:cubicBezTo>
                  <a:cubicBezTo>
                    <a:pt x="533093" y="2277472"/>
                    <a:pt x="503866" y="2219017"/>
                    <a:pt x="478814" y="2168913"/>
                  </a:cubicBezTo>
                  <a:cubicBezTo>
                    <a:pt x="453762" y="2118809"/>
                    <a:pt x="441236" y="2066617"/>
                    <a:pt x="416184" y="2018601"/>
                  </a:cubicBezTo>
                  <a:cubicBezTo>
                    <a:pt x="391132" y="1970585"/>
                    <a:pt x="378605" y="1935094"/>
                    <a:pt x="328501" y="1880814"/>
                  </a:cubicBezTo>
                  <a:cubicBezTo>
                    <a:pt x="278397" y="1826534"/>
                    <a:pt x="167751" y="1765993"/>
                    <a:pt x="115559" y="1692924"/>
                  </a:cubicBezTo>
                  <a:cubicBezTo>
                    <a:pt x="63367" y="1619856"/>
                    <a:pt x="34140" y="1542611"/>
                    <a:pt x="15351" y="1442403"/>
                  </a:cubicBezTo>
                  <a:cubicBezTo>
                    <a:pt x="-3438" y="1342195"/>
                    <a:pt x="-1350" y="1202321"/>
                    <a:pt x="2825" y="1091675"/>
                  </a:cubicBezTo>
                  <a:cubicBezTo>
                    <a:pt x="7000" y="981029"/>
                    <a:pt x="21614" y="853680"/>
                    <a:pt x="40403" y="778524"/>
                  </a:cubicBezTo>
                  <a:cubicBezTo>
                    <a:pt x="59192" y="703368"/>
                    <a:pt x="50841" y="697105"/>
                    <a:pt x="115559" y="640738"/>
                  </a:cubicBezTo>
                  <a:cubicBezTo>
                    <a:pt x="180277" y="584371"/>
                    <a:pt x="359817" y="461198"/>
                    <a:pt x="466288" y="415269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9" name="Ελεύθερη σχεδίαση 8"/>
            <p:cNvSpPr/>
            <p:nvPr/>
          </p:nvSpPr>
          <p:spPr>
            <a:xfrm>
              <a:off x="6637196" y="3613818"/>
              <a:ext cx="703311" cy="592288"/>
            </a:xfrm>
            <a:custGeom>
              <a:avLst/>
              <a:gdLst>
                <a:gd name="connsiteX0" fmla="*/ 213908 w 702423"/>
                <a:gd name="connsiteY0" fmla="*/ 256649 h 591968"/>
                <a:gd name="connsiteX1" fmla="*/ 326642 w 702423"/>
                <a:gd name="connsiteY1" fmla="*/ 131389 h 591968"/>
                <a:gd name="connsiteX2" fmla="*/ 351694 w 702423"/>
                <a:gd name="connsiteY2" fmla="*/ 18655 h 591968"/>
                <a:gd name="connsiteX3" fmla="*/ 376746 w 702423"/>
                <a:gd name="connsiteY3" fmla="*/ 6129 h 591968"/>
                <a:gd name="connsiteX4" fmla="*/ 502007 w 702423"/>
                <a:gd name="connsiteY4" fmla="*/ 81285 h 591968"/>
                <a:gd name="connsiteX5" fmla="*/ 639793 w 702423"/>
                <a:gd name="connsiteY5" fmla="*/ 269175 h 591968"/>
                <a:gd name="connsiteX6" fmla="*/ 702423 w 702423"/>
                <a:gd name="connsiteY6" fmla="*/ 356858 h 591968"/>
                <a:gd name="connsiteX7" fmla="*/ 639793 w 702423"/>
                <a:gd name="connsiteY7" fmla="*/ 482118 h 591968"/>
                <a:gd name="connsiteX8" fmla="*/ 527059 w 702423"/>
                <a:gd name="connsiteY8" fmla="*/ 582326 h 591968"/>
                <a:gd name="connsiteX9" fmla="*/ 401798 w 702423"/>
                <a:gd name="connsiteY9" fmla="*/ 582326 h 591968"/>
                <a:gd name="connsiteX10" fmla="*/ 314116 w 702423"/>
                <a:gd name="connsiteY10" fmla="*/ 532222 h 591968"/>
                <a:gd name="connsiteX11" fmla="*/ 213908 w 702423"/>
                <a:gd name="connsiteY11" fmla="*/ 569800 h 591968"/>
                <a:gd name="connsiteX12" fmla="*/ 88648 w 702423"/>
                <a:gd name="connsiteY12" fmla="*/ 582326 h 591968"/>
                <a:gd name="connsiteX13" fmla="*/ 966 w 702423"/>
                <a:gd name="connsiteY13" fmla="*/ 469592 h 591968"/>
                <a:gd name="connsiteX14" fmla="*/ 51070 w 702423"/>
                <a:gd name="connsiteY14" fmla="*/ 344332 h 591968"/>
                <a:gd name="connsiteX15" fmla="*/ 213908 w 702423"/>
                <a:gd name="connsiteY15" fmla="*/ 256649 h 59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2423" h="591968">
                  <a:moveTo>
                    <a:pt x="213908" y="256649"/>
                  </a:moveTo>
                  <a:cubicBezTo>
                    <a:pt x="259837" y="221158"/>
                    <a:pt x="303678" y="171055"/>
                    <a:pt x="326642" y="131389"/>
                  </a:cubicBezTo>
                  <a:cubicBezTo>
                    <a:pt x="349606" y="91723"/>
                    <a:pt x="343343" y="39532"/>
                    <a:pt x="351694" y="18655"/>
                  </a:cubicBezTo>
                  <a:cubicBezTo>
                    <a:pt x="360045" y="-2222"/>
                    <a:pt x="351694" y="-4309"/>
                    <a:pt x="376746" y="6129"/>
                  </a:cubicBezTo>
                  <a:cubicBezTo>
                    <a:pt x="401798" y="16567"/>
                    <a:pt x="458166" y="37444"/>
                    <a:pt x="502007" y="81285"/>
                  </a:cubicBezTo>
                  <a:cubicBezTo>
                    <a:pt x="545848" y="125126"/>
                    <a:pt x="606390" y="223246"/>
                    <a:pt x="639793" y="269175"/>
                  </a:cubicBezTo>
                  <a:cubicBezTo>
                    <a:pt x="673196" y="315104"/>
                    <a:pt x="702423" y="321368"/>
                    <a:pt x="702423" y="356858"/>
                  </a:cubicBezTo>
                  <a:cubicBezTo>
                    <a:pt x="702423" y="392348"/>
                    <a:pt x="669020" y="444540"/>
                    <a:pt x="639793" y="482118"/>
                  </a:cubicBezTo>
                  <a:cubicBezTo>
                    <a:pt x="610566" y="519696"/>
                    <a:pt x="566725" y="565625"/>
                    <a:pt x="527059" y="582326"/>
                  </a:cubicBezTo>
                  <a:cubicBezTo>
                    <a:pt x="487393" y="599027"/>
                    <a:pt x="437289" y="590677"/>
                    <a:pt x="401798" y="582326"/>
                  </a:cubicBezTo>
                  <a:cubicBezTo>
                    <a:pt x="366307" y="573975"/>
                    <a:pt x="345431" y="534310"/>
                    <a:pt x="314116" y="532222"/>
                  </a:cubicBezTo>
                  <a:cubicBezTo>
                    <a:pt x="282801" y="530134"/>
                    <a:pt x="251486" y="561449"/>
                    <a:pt x="213908" y="569800"/>
                  </a:cubicBezTo>
                  <a:cubicBezTo>
                    <a:pt x="176330" y="578151"/>
                    <a:pt x="124138" y="599027"/>
                    <a:pt x="88648" y="582326"/>
                  </a:cubicBezTo>
                  <a:cubicBezTo>
                    <a:pt x="53158" y="565625"/>
                    <a:pt x="7229" y="509258"/>
                    <a:pt x="966" y="469592"/>
                  </a:cubicBezTo>
                  <a:cubicBezTo>
                    <a:pt x="-5297" y="429926"/>
                    <a:pt x="19755" y="379823"/>
                    <a:pt x="51070" y="344332"/>
                  </a:cubicBezTo>
                  <a:cubicBezTo>
                    <a:pt x="82385" y="308842"/>
                    <a:pt x="167979" y="292140"/>
                    <a:pt x="213908" y="2566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cxnSp>
          <p:nvCxnSpPr>
            <p:cNvPr id="11" name="Ευθύγραμμο βέλος σύνδεσης 10"/>
            <p:cNvCxnSpPr/>
            <p:nvPr/>
          </p:nvCxnSpPr>
          <p:spPr>
            <a:xfrm flipV="1">
              <a:off x="3923969" y="2924668"/>
              <a:ext cx="1511405" cy="730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517346" y="2797636"/>
              <a:ext cx="1584435" cy="3969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latin typeface="+mn-lt"/>
                  <a:cs typeface="+mn-cs"/>
                </a:rPr>
                <a:t>εκτόπλασμα</a:t>
              </a:r>
            </a:p>
          </p:txBody>
        </p:sp>
        <p:cxnSp>
          <p:nvCxnSpPr>
            <p:cNvPr id="15" name="Ευθύγραμμο βέλος σύνδεσης 14"/>
            <p:cNvCxnSpPr/>
            <p:nvPr/>
          </p:nvCxnSpPr>
          <p:spPr>
            <a:xfrm flipV="1">
              <a:off x="3754095" y="3655104"/>
              <a:ext cx="1512992" cy="714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383987" y="3509017"/>
              <a:ext cx="1582848" cy="7018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latin typeface="+mn-lt"/>
                  <a:cs typeface="+mn-cs"/>
                </a:rPr>
                <a:t>ενδόπλασμα</a:t>
              </a:r>
            </a:p>
          </p:txBody>
        </p:sp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4228790" y="4082249"/>
              <a:ext cx="2468735" cy="3032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025382" y="4191815"/>
              <a:ext cx="1252625" cy="7018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latin typeface="+mn-lt"/>
                  <a:cs typeface="+mn-cs"/>
                </a:rPr>
                <a:t>κενοτόπιο</a:t>
              </a:r>
            </a:p>
          </p:txBody>
        </p:sp>
      </p:grpSp>
      <p:sp>
        <p:nvSpPr>
          <p:cNvPr id="55299" name="Θέση αριθμού διαφάνειας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8980588-4D7E-4317-9690-F4632DEAEC78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Πυρήνας</a:t>
            </a:r>
            <a:endParaRPr lang="el-GR" altLang="el-GR" dirty="0" smtClean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grpSp>
        <p:nvGrpSpPr>
          <p:cNvPr id="57348" name="Ομάδα 16"/>
          <p:cNvGrpSpPr>
            <a:grpSpLocks/>
          </p:cNvGrpSpPr>
          <p:nvPr/>
        </p:nvGrpSpPr>
        <p:grpSpPr bwMode="auto">
          <a:xfrm>
            <a:off x="971600" y="1442684"/>
            <a:ext cx="7354888" cy="4494213"/>
            <a:chOff x="1331640" y="1455515"/>
            <a:chExt cx="7355160" cy="4493765"/>
          </a:xfrm>
        </p:grpSpPr>
        <p:sp>
          <p:nvSpPr>
            <p:cNvPr id="9" name="Ορθογώνιο 8"/>
            <p:cNvSpPr/>
            <p:nvPr/>
          </p:nvSpPr>
          <p:spPr>
            <a:xfrm>
              <a:off x="1331640" y="1455515"/>
              <a:ext cx="7355160" cy="4493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6" name="Ελεύθερη σχεδίαση 5"/>
            <p:cNvSpPr/>
            <p:nvPr/>
          </p:nvSpPr>
          <p:spPr>
            <a:xfrm>
              <a:off x="5148131" y="1701553"/>
              <a:ext cx="3027475" cy="3687394"/>
            </a:xfrm>
            <a:custGeom>
              <a:avLst/>
              <a:gdLst>
                <a:gd name="connsiteX0" fmla="*/ 613858 w 3027083"/>
                <a:gd name="connsiteY0" fmla="*/ 464866 h 3687490"/>
                <a:gd name="connsiteX1" fmla="*/ 889431 w 3027083"/>
                <a:gd name="connsiteY1" fmla="*/ 389710 h 3687490"/>
                <a:gd name="connsiteX2" fmla="*/ 1077321 w 3027083"/>
                <a:gd name="connsiteY2" fmla="*/ 251924 h 3687490"/>
                <a:gd name="connsiteX3" fmla="*/ 1265212 w 3027083"/>
                <a:gd name="connsiteY3" fmla="*/ 76560 h 3687490"/>
                <a:gd name="connsiteX4" fmla="*/ 1377946 w 3027083"/>
                <a:gd name="connsiteY4" fmla="*/ 1403 h 3687490"/>
                <a:gd name="connsiteX5" fmla="*/ 1603415 w 3027083"/>
                <a:gd name="connsiteY5" fmla="*/ 51508 h 3687490"/>
                <a:gd name="connsiteX6" fmla="*/ 1866461 w 3027083"/>
                <a:gd name="connsiteY6" fmla="*/ 314554 h 3687490"/>
                <a:gd name="connsiteX7" fmla="*/ 2066878 w 3027083"/>
                <a:gd name="connsiteY7" fmla="*/ 552549 h 3687490"/>
                <a:gd name="connsiteX8" fmla="*/ 2116982 w 3027083"/>
                <a:gd name="connsiteY8" fmla="*/ 640231 h 3687490"/>
                <a:gd name="connsiteX9" fmla="*/ 2204664 w 3027083"/>
                <a:gd name="connsiteY9" fmla="*/ 740439 h 3687490"/>
                <a:gd name="connsiteX10" fmla="*/ 2392554 w 3027083"/>
                <a:gd name="connsiteY10" fmla="*/ 778017 h 3687490"/>
                <a:gd name="connsiteX11" fmla="*/ 2580445 w 3027083"/>
                <a:gd name="connsiteY11" fmla="*/ 840647 h 3687490"/>
                <a:gd name="connsiteX12" fmla="*/ 2793387 w 3027083"/>
                <a:gd name="connsiteY12" fmla="*/ 1078642 h 3687490"/>
                <a:gd name="connsiteX13" fmla="*/ 2868543 w 3027083"/>
                <a:gd name="connsiteY13" fmla="*/ 1216428 h 3687490"/>
                <a:gd name="connsiteX14" fmla="*/ 3006330 w 3027083"/>
                <a:gd name="connsiteY14" fmla="*/ 1629787 h 3687490"/>
                <a:gd name="connsiteX15" fmla="*/ 3018856 w 3027083"/>
                <a:gd name="connsiteY15" fmla="*/ 2143354 h 3687490"/>
                <a:gd name="connsiteX16" fmla="*/ 2931173 w 3027083"/>
                <a:gd name="connsiteY16" fmla="*/ 2418927 h 3687490"/>
                <a:gd name="connsiteX17" fmla="*/ 2805913 w 3027083"/>
                <a:gd name="connsiteY17" fmla="*/ 2681973 h 3687490"/>
                <a:gd name="connsiteX18" fmla="*/ 2655601 w 3027083"/>
                <a:gd name="connsiteY18" fmla="*/ 2882390 h 3687490"/>
                <a:gd name="connsiteX19" fmla="*/ 2467710 w 3027083"/>
                <a:gd name="connsiteY19" fmla="*/ 2957546 h 3687490"/>
                <a:gd name="connsiteX20" fmla="*/ 2167086 w 3027083"/>
                <a:gd name="connsiteY20" fmla="*/ 3070280 h 3687490"/>
                <a:gd name="connsiteX21" fmla="*/ 1979195 w 3027083"/>
                <a:gd name="connsiteY21" fmla="*/ 3157962 h 3687490"/>
                <a:gd name="connsiteX22" fmla="*/ 1853935 w 3027083"/>
                <a:gd name="connsiteY22" fmla="*/ 3258171 h 3687490"/>
                <a:gd name="connsiteX23" fmla="*/ 1666045 w 3027083"/>
                <a:gd name="connsiteY23" fmla="*/ 3583847 h 3687490"/>
                <a:gd name="connsiteX24" fmla="*/ 1340368 w 3027083"/>
                <a:gd name="connsiteY24" fmla="*/ 3684055 h 3687490"/>
                <a:gd name="connsiteX25" fmla="*/ 889431 w 3027083"/>
                <a:gd name="connsiteY25" fmla="*/ 3483639 h 3687490"/>
                <a:gd name="connsiteX26" fmla="*/ 663962 w 3027083"/>
                <a:gd name="connsiteY26" fmla="*/ 3258171 h 3687490"/>
                <a:gd name="connsiteX27" fmla="*/ 601332 w 3027083"/>
                <a:gd name="connsiteY27" fmla="*/ 3107858 h 3687490"/>
                <a:gd name="connsiteX28" fmla="*/ 551228 w 3027083"/>
                <a:gd name="connsiteY28" fmla="*/ 2819760 h 3687490"/>
                <a:gd name="connsiteX29" fmla="*/ 425968 w 3027083"/>
                <a:gd name="connsiteY29" fmla="*/ 2581765 h 3687490"/>
                <a:gd name="connsiteX30" fmla="*/ 238078 w 3027083"/>
                <a:gd name="connsiteY30" fmla="*/ 2356297 h 3687490"/>
                <a:gd name="connsiteX31" fmla="*/ 75239 w 3027083"/>
                <a:gd name="connsiteY31" fmla="*/ 1967990 h 3687490"/>
                <a:gd name="connsiteX32" fmla="*/ 83 w 3027083"/>
                <a:gd name="connsiteY32" fmla="*/ 1416844 h 3687490"/>
                <a:gd name="connsiteX33" fmla="*/ 87765 w 3027083"/>
                <a:gd name="connsiteY33" fmla="*/ 990960 h 3687490"/>
                <a:gd name="connsiteX34" fmla="*/ 238078 w 3027083"/>
                <a:gd name="connsiteY34" fmla="*/ 702861 h 3687490"/>
                <a:gd name="connsiteX35" fmla="*/ 451020 w 3027083"/>
                <a:gd name="connsiteY35" fmla="*/ 565075 h 3687490"/>
                <a:gd name="connsiteX36" fmla="*/ 613858 w 3027083"/>
                <a:gd name="connsiteY36" fmla="*/ 464866 h 368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027083" h="3687490">
                  <a:moveTo>
                    <a:pt x="613858" y="464866"/>
                  </a:moveTo>
                  <a:cubicBezTo>
                    <a:pt x="686926" y="435639"/>
                    <a:pt x="812187" y="425200"/>
                    <a:pt x="889431" y="389710"/>
                  </a:cubicBezTo>
                  <a:cubicBezTo>
                    <a:pt x="966675" y="354220"/>
                    <a:pt x="1014691" y="304116"/>
                    <a:pt x="1077321" y="251924"/>
                  </a:cubicBezTo>
                  <a:cubicBezTo>
                    <a:pt x="1139951" y="199732"/>
                    <a:pt x="1215108" y="118314"/>
                    <a:pt x="1265212" y="76560"/>
                  </a:cubicBezTo>
                  <a:cubicBezTo>
                    <a:pt x="1315316" y="34806"/>
                    <a:pt x="1321579" y="5578"/>
                    <a:pt x="1377946" y="1403"/>
                  </a:cubicBezTo>
                  <a:cubicBezTo>
                    <a:pt x="1434313" y="-2772"/>
                    <a:pt x="1521996" y="-684"/>
                    <a:pt x="1603415" y="51508"/>
                  </a:cubicBezTo>
                  <a:cubicBezTo>
                    <a:pt x="1684834" y="103700"/>
                    <a:pt x="1789217" y="231047"/>
                    <a:pt x="1866461" y="314554"/>
                  </a:cubicBezTo>
                  <a:cubicBezTo>
                    <a:pt x="1943705" y="398061"/>
                    <a:pt x="2025124" y="498269"/>
                    <a:pt x="2066878" y="552549"/>
                  </a:cubicBezTo>
                  <a:cubicBezTo>
                    <a:pt x="2108632" y="606829"/>
                    <a:pt x="2094018" y="608916"/>
                    <a:pt x="2116982" y="640231"/>
                  </a:cubicBezTo>
                  <a:cubicBezTo>
                    <a:pt x="2139946" y="671546"/>
                    <a:pt x="2158735" y="717475"/>
                    <a:pt x="2204664" y="740439"/>
                  </a:cubicBezTo>
                  <a:cubicBezTo>
                    <a:pt x="2250593" y="763403"/>
                    <a:pt x="2329924" y="761316"/>
                    <a:pt x="2392554" y="778017"/>
                  </a:cubicBezTo>
                  <a:cubicBezTo>
                    <a:pt x="2455184" y="794718"/>
                    <a:pt x="2513639" y="790543"/>
                    <a:pt x="2580445" y="840647"/>
                  </a:cubicBezTo>
                  <a:cubicBezTo>
                    <a:pt x="2647251" y="890751"/>
                    <a:pt x="2745371" y="1016012"/>
                    <a:pt x="2793387" y="1078642"/>
                  </a:cubicBezTo>
                  <a:cubicBezTo>
                    <a:pt x="2841403" y="1141272"/>
                    <a:pt x="2833053" y="1124571"/>
                    <a:pt x="2868543" y="1216428"/>
                  </a:cubicBezTo>
                  <a:cubicBezTo>
                    <a:pt x="2904033" y="1308285"/>
                    <a:pt x="2981278" y="1475299"/>
                    <a:pt x="3006330" y="1629787"/>
                  </a:cubicBezTo>
                  <a:cubicBezTo>
                    <a:pt x="3031382" y="1784275"/>
                    <a:pt x="3031382" y="2011831"/>
                    <a:pt x="3018856" y="2143354"/>
                  </a:cubicBezTo>
                  <a:cubicBezTo>
                    <a:pt x="3006330" y="2274877"/>
                    <a:pt x="2966664" y="2329157"/>
                    <a:pt x="2931173" y="2418927"/>
                  </a:cubicBezTo>
                  <a:cubicBezTo>
                    <a:pt x="2895683" y="2508697"/>
                    <a:pt x="2851842" y="2604729"/>
                    <a:pt x="2805913" y="2681973"/>
                  </a:cubicBezTo>
                  <a:cubicBezTo>
                    <a:pt x="2759984" y="2759217"/>
                    <a:pt x="2711968" y="2836461"/>
                    <a:pt x="2655601" y="2882390"/>
                  </a:cubicBezTo>
                  <a:cubicBezTo>
                    <a:pt x="2599234" y="2928319"/>
                    <a:pt x="2467710" y="2957546"/>
                    <a:pt x="2467710" y="2957546"/>
                  </a:cubicBezTo>
                  <a:cubicBezTo>
                    <a:pt x="2386291" y="2988861"/>
                    <a:pt x="2248505" y="3036877"/>
                    <a:pt x="2167086" y="3070280"/>
                  </a:cubicBezTo>
                  <a:cubicBezTo>
                    <a:pt x="2085667" y="3103683"/>
                    <a:pt x="2031387" y="3126647"/>
                    <a:pt x="1979195" y="3157962"/>
                  </a:cubicBezTo>
                  <a:cubicBezTo>
                    <a:pt x="1927003" y="3189277"/>
                    <a:pt x="1906127" y="3187190"/>
                    <a:pt x="1853935" y="3258171"/>
                  </a:cubicBezTo>
                  <a:cubicBezTo>
                    <a:pt x="1801743" y="3329152"/>
                    <a:pt x="1751640" y="3512866"/>
                    <a:pt x="1666045" y="3583847"/>
                  </a:cubicBezTo>
                  <a:cubicBezTo>
                    <a:pt x="1580451" y="3654828"/>
                    <a:pt x="1469804" y="3700756"/>
                    <a:pt x="1340368" y="3684055"/>
                  </a:cubicBezTo>
                  <a:cubicBezTo>
                    <a:pt x="1210932" y="3667354"/>
                    <a:pt x="1002165" y="3554620"/>
                    <a:pt x="889431" y="3483639"/>
                  </a:cubicBezTo>
                  <a:cubicBezTo>
                    <a:pt x="776697" y="3412658"/>
                    <a:pt x="711978" y="3320801"/>
                    <a:pt x="663962" y="3258171"/>
                  </a:cubicBezTo>
                  <a:cubicBezTo>
                    <a:pt x="615946" y="3195541"/>
                    <a:pt x="620121" y="3180926"/>
                    <a:pt x="601332" y="3107858"/>
                  </a:cubicBezTo>
                  <a:cubicBezTo>
                    <a:pt x="582543" y="3034790"/>
                    <a:pt x="580455" y="2907442"/>
                    <a:pt x="551228" y="2819760"/>
                  </a:cubicBezTo>
                  <a:cubicBezTo>
                    <a:pt x="522001" y="2732078"/>
                    <a:pt x="478160" y="2659009"/>
                    <a:pt x="425968" y="2581765"/>
                  </a:cubicBezTo>
                  <a:cubicBezTo>
                    <a:pt x="373776" y="2504521"/>
                    <a:pt x="296533" y="2458593"/>
                    <a:pt x="238078" y="2356297"/>
                  </a:cubicBezTo>
                  <a:cubicBezTo>
                    <a:pt x="179623" y="2254001"/>
                    <a:pt x="114905" y="2124566"/>
                    <a:pt x="75239" y="1967990"/>
                  </a:cubicBezTo>
                  <a:cubicBezTo>
                    <a:pt x="35573" y="1811415"/>
                    <a:pt x="-2005" y="1579682"/>
                    <a:pt x="83" y="1416844"/>
                  </a:cubicBezTo>
                  <a:cubicBezTo>
                    <a:pt x="2171" y="1254006"/>
                    <a:pt x="48099" y="1109957"/>
                    <a:pt x="87765" y="990960"/>
                  </a:cubicBezTo>
                  <a:cubicBezTo>
                    <a:pt x="127431" y="871963"/>
                    <a:pt x="177536" y="773842"/>
                    <a:pt x="238078" y="702861"/>
                  </a:cubicBezTo>
                  <a:cubicBezTo>
                    <a:pt x="298620" y="631880"/>
                    <a:pt x="384215" y="600565"/>
                    <a:pt x="451020" y="565075"/>
                  </a:cubicBezTo>
                  <a:cubicBezTo>
                    <a:pt x="517825" y="529585"/>
                    <a:pt x="540790" y="494093"/>
                    <a:pt x="613858" y="464866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7" name="Έλλειψη 6"/>
            <p:cNvSpPr/>
            <p:nvPr/>
          </p:nvSpPr>
          <p:spPr>
            <a:xfrm>
              <a:off x="5940323" y="2996824"/>
              <a:ext cx="431816" cy="84287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8" name="Έλλειψη 7"/>
            <p:cNvSpPr/>
            <p:nvPr/>
          </p:nvSpPr>
          <p:spPr>
            <a:xfrm>
              <a:off x="6156231" y="3361913"/>
              <a:ext cx="71440" cy="714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cxnSp>
          <p:nvCxnSpPr>
            <p:cNvPr id="11" name="Ευθύγραμμο βέλος σύνδεσης 10"/>
            <p:cNvCxnSpPr/>
            <p:nvPr/>
          </p:nvCxnSpPr>
          <p:spPr>
            <a:xfrm>
              <a:off x="4068591" y="3212703"/>
              <a:ext cx="18717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052392" y="2734912"/>
              <a:ext cx="2519456" cy="7079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latin typeface="+mn-lt"/>
                  <a:cs typeface="+mn-cs"/>
                </a:rPr>
                <a:t>Πυρηνική μεμβράνη (χρωματίνη)</a:t>
              </a:r>
            </a:p>
          </p:txBody>
        </p:sp>
        <p:cxnSp>
          <p:nvCxnSpPr>
            <p:cNvPr id="13" name="Ευθύγραμμο βέλος σύνδεσης 12"/>
            <p:cNvCxnSpPr/>
            <p:nvPr/>
          </p:nvCxnSpPr>
          <p:spPr>
            <a:xfrm flipV="1">
              <a:off x="4211471" y="3398421"/>
              <a:ext cx="1944760" cy="6063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844584" y="3830178"/>
              <a:ext cx="1511356" cy="4000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latin typeface="+mn-lt"/>
                  <a:cs typeface="+mn-cs"/>
                </a:rPr>
                <a:t>καρυόσωμα</a:t>
              </a:r>
            </a:p>
          </p:txBody>
        </p:sp>
      </p:grpSp>
      <p:sp>
        <p:nvSpPr>
          <p:cNvPr id="57347" name="Θέση αριθμού διαφάνειας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0713397-1037-4EEB-8A81-8DBF075881F3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Τίτλος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Τι μπορεί να βρεθεί στο κυτταρόπλασμα</a:t>
            </a:r>
            <a:endParaRPr lang="el-GR" altLang="el-GR" dirty="0" smtClean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grpSp>
        <p:nvGrpSpPr>
          <p:cNvPr id="59396" name="Ομάδα 31"/>
          <p:cNvGrpSpPr>
            <a:grpSpLocks/>
          </p:cNvGrpSpPr>
          <p:nvPr/>
        </p:nvGrpSpPr>
        <p:grpSpPr bwMode="auto">
          <a:xfrm>
            <a:off x="395288" y="1422400"/>
            <a:ext cx="8220075" cy="4537075"/>
            <a:chOff x="467544" y="1412776"/>
            <a:chExt cx="8219256" cy="4536504"/>
          </a:xfrm>
        </p:grpSpPr>
        <p:sp>
          <p:nvSpPr>
            <p:cNvPr id="6" name="Ορθογώνιο 5"/>
            <p:cNvSpPr/>
            <p:nvPr/>
          </p:nvSpPr>
          <p:spPr>
            <a:xfrm>
              <a:off x="467544" y="1412776"/>
              <a:ext cx="8219256" cy="453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7" name="Ελεύθερη σχεδίαση 6"/>
            <p:cNvSpPr/>
            <p:nvPr/>
          </p:nvSpPr>
          <p:spPr>
            <a:xfrm>
              <a:off x="5048613" y="1552458"/>
              <a:ext cx="3027060" cy="3687299"/>
            </a:xfrm>
            <a:custGeom>
              <a:avLst/>
              <a:gdLst>
                <a:gd name="connsiteX0" fmla="*/ 613858 w 3027083"/>
                <a:gd name="connsiteY0" fmla="*/ 464866 h 3687490"/>
                <a:gd name="connsiteX1" fmla="*/ 889431 w 3027083"/>
                <a:gd name="connsiteY1" fmla="*/ 389710 h 3687490"/>
                <a:gd name="connsiteX2" fmla="*/ 1077321 w 3027083"/>
                <a:gd name="connsiteY2" fmla="*/ 251924 h 3687490"/>
                <a:gd name="connsiteX3" fmla="*/ 1265212 w 3027083"/>
                <a:gd name="connsiteY3" fmla="*/ 76560 h 3687490"/>
                <a:gd name="connsiteX4" fmla="*/ 1377946 w 3027083"/>
                <a:gd name="connsiteY4" fmla="*/ 1403 h 3687490"/>
                <a:gd name="connsiteX5" fmla="*/ 1603415 w 3027083"/>
                <a:gd name="connsiteY5" fmla="*/ 51508 h 3687490"/>
                <a:gd name="connsiteX6" fmla="*/ 1866461 w 3027083"/>
                <a:gd name="connsiteY6" fmla="*/ 314554 h 3687490"/>
                <a:gd name="connsiteX7" fmla="*/ 2066878 w 3027083"/>
                <a:gd name="connsiteY7" fmla="*/ 552549 h 3687490"/>
                <a:gd name="connsiteX8" fmla="*/ 2116982 w 3027083"/>
                <a:gd name="connsiteY8" fmla="*/ 640231 h 3687490"/>
                <a:gd name="connsiteX9" fmla="*/ 2204664 w 3027083"/>
                <a:gd name="connsiteY9" fmla="*/ 740439 h 3687490"/>
                <a:gd name="connsiteX10" fmla="*/ 2392554 w 3027083"/>
                <a:gd name="connsiteY10" fmla="*/ 778017 h 3687490"/>
                <a:gd name="connsiteX11" fmla="*/ 2580445 w 3027083"/>
                <a:gd name="connsiteY11" fmla="*/ 840647 h 3687490"/>
                <a:gd name="connsiteX12" fmla="*/ 2793387 w 3027083"/>
                <a:gd name="connsiteY12" fmla="*/ 1078642 h 3687490"/>
                <a:gd name="connsiteX13" fmla="*/ 2868543 w 3027083"/>
                <a:gd name="connsiteY13" fmla="*/ 1216428 h 3687490"/>
                <a:gd name="connsiteX14" fmla="*/ 3006330 w 3027083"/>
                <a:gd name="connsiteY14" fmla="*/ 1629787 h 3687490"/>
                <a:gd name="connsiteX15" fmla="*/ 3018856 w 3027083"/>
                <a:gd name="connsiteY15" fmla="*/ 2143354 h 3687490"/>
                <a:gd name="connsiteX16" fmla="*/ 2931173 w 3027083"/>
                <a:gd name="connsiteY16" fmla="*/ 2418927 h 3687490"/>
                <a:gd name="connsiteX17" fmla="*/ 2805913 w 3027083"/>
                <a:gd name="connsiteY17" fmla="*/ 2681973 h 3687490"/>
                <a:gd name="connsiteX18" fmla="*/ 2655601 w 3027083"/>
                <a:gd name="connsiteY18" fmla="*/ 2882390 h 3687490"/>
                <a:gd name="connsiteX19" fmla="*/ 2467710 w 3027083"/>
                <a:gd name="connsiteY19" fmla="*/ 2957546 h 3687490"/>
                <a:gd name="connsiteX20" fmla="*/ 2167086 w 3027083"/>
                <a:gd name="connsiteY20" fmla="*/ 3070280 h 3687490"/>
                <a:gd name="connsiteX21" fmla="*/ 1979195 w 3027083"/>
                <a:gd name="connsiteY21" fmla="*/ 3157962 h 3687490"/>
                <a:gd name="connsiteX22" fmla="*/ 1853935 w 3027083"/>
                <a:gd name="connsiteY22" fmla="*/ 3258171 h 3687490"/>
                <a:gd name="connsiteX23" fmla="*/ 1666045 w 3027083"/>
                <a:gd name="connsiteY23" fmla="*/ 3583847 h 3687490"/>
                <a:gd name="connsiteX24" fmla="*/ 1340368 w 3027083"/>
                <a:gd name="connsiteY24" fmla="*/ 3684055 h 3687490"/>
                <a:gd name="connsiteX25" fmla="*/ 889431 w 3027083"/>
                <a:gd name="connsiteY25" fmla="*/ 3483639 h 3687490"/>
                <a:gd name="connsiteX26" fmla="*/ 663962 w 3027083"/>
                <a:gd name="connsiteY26" fmla="*/ 3258171 h 3687490"/>
                <a:gd name="connsiteX27" fmla="*/ 601332 w 3027083"/>
                <a:gd name="connsiteY27" fmla="*/ 3107858 h 3687490"/>
                <a:gd name="connsiteX28" fmla="*/ 551228 w 3027083"/>
                <a:gd name="connsiteY28" fmla="*/ 2819760 h 3687490"/>
                <a:gd name="connsiteX29" fmla="*/ 425968 w 3027083"/>
                <a:gd name="connsiteY29" fmla="*/ 2581765 h 3687490"/>
                <a:gd name="connsiteX30" fmla="*/ 238078 w 3027083"/>
                <a:gd name="connsiteY30" fmla="*/ 2356297 h 3687490"/>
                <a:gd name="connsiteX31" fmla="*/ 75239 w 3027083"/>
                <a:gd name="connsiteY31" fmla="*/ 1967990 h 3687490"/>
                <a:gd name="connsiteX32" fmla="*/ 83 w 3027083"/>
                <a:gd name="connsiteY32" fmla="*/ 1416844 h 3687490"/>
                <a:gd name="connsiteX33" fmla="*/ 87765 w 3027083"/>
                <a:gd name="connsiteY33" fmla="*/ 990960 h 3687490"/>
                <a:gd name="connsiteX34" fmla="*/ 238078 w 3027083"/>
                <a:gd name="connsiteY34" fmla="*/ 702861 h 3687490"/>
                <a:gd name="connsiteX35" fmla="*/ 451020 w 3027083"/>
                <a:gd name="connsiteY35" fmla="*/ 565075 h 3687490"/>
                <a:gd name="connsiteX36" fmla="*/ 613858 w 3027083"/>
                <a:gd name="connsiteY36" fmla="*/ 464866 h 368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027083" h="3687490">
                  <a:moveTo>
                    <a:pt x="613858" y="464866"/>
                  </a:moveTo>
                  <a:cubicBezTo>
                    <a:pt x="686926" y="435639"/>
                    <a:pt x="812187" y="425200"/>
                    <a:pt x="889431" y="389710"/>
                  </a:cubicBezTo>
                  <a:cubicBezTo>
                    <a:pt x="966675" y="354220"/>
                    <a:pt x="1014691" y="304116"/>
                    <a:pt x="1077321" y="251924"/>
                  </a:cubicBezTo>
                  <a:cubicBezTo>
                    <a:pt x="1139951" y="199732"/>
                    <a:pt x="1215108" y="118314"/>
                    <a:pt x="1265212" y="76560"/>
                  </a:cubicBezTo>
                  <a:cubicBezTo>
                    <a:pt x="1315316" y="34806"/>
                    <a:pt x="1321579" y="5578"/>
                    <a:pt x="1377946" y="1403"/>
                  </a:cubicBezTo>
                  <a:cubicBezTo>
                    <a:pt x="1434313" y="-2772"/>
                    <a:pt x="1521996" y="-684"/>
                    <a:pt x="1603415" y="51508"/>
                  </a:cubicBezTo>
                  <a:cubicBezTo>
                    <a:pt x="1684834" y="103700"/>
                    <a:pt x="1789217" y="231047"/>
                    <a:pt x="1866461" y="314554"/>
                  </a:cubicBezTo>
                  <a:cubicBezTo>
                    <a:pt x="1943705" y="398061"/>
                    <a:pt x="2025124" y="498269"/>
                    <a:pt x="2066878" y="552549"/>
                  </a:cubicBezTo>
                  <a:cubicBezTo>
                    <a:pt x="2108632" y="606829"/>
                    <a:pt x="2094018" y="608916"/>
                    <a:pt x="2116982" y="640231"/>
                  </a:cubicBezTo>
                  <a:cubicBezTo>
                    <a:pt x="2139946" y="671546"/>
                    <a:pt x="2158735" y="717475"/>
                    <a:pt x="2204664" y="740439"/>
                  </a:cubicBezTo>
                  <a:cubicBezTo>
                    <a:pt x="2250593" y="763403"/>
                    <a:pt x="2329924" y="761316"/>
                    <a:pt x="2392554" y="778017"/>
                  </a:cubicBezTo>
                  <a:cubicBezTo>
                    <a:pt x="2455184" y="794718"/>
                    <a:pt x="2513639" y="790543"/>
                    <a:pt x="2580445" y="840647"/>
                  </a:cubicBezTo>
                  <a:cubicBezTo>
                    <a:pt x="2647251" y="890751"/>
                    <a:pt x="2745371" y="1016012"/>
                    <a:pt x="2793387" y="1078642"/>
                  </a:cubicBezTo>
                  <a:cubicBezTo>
                    <a:pt x="2841403" y="1141272"/>
                    <a:pt x="2833053" y="1124571"/>
                    <a:pt x="2868543" y="1216428"/>
                  </a:cubicBezTo>
                  <a:cubicBezTo>
                    <a:pt x="2904033" y="1308285"/>
                    <a:pt x="2981278" y="1475299"/>
                    <a:pt x="3006330" y="1629787"/>
                  </a:cubicBezTo>
                  <a:cubicBezTo>
                    <a:pt x="3031382" y="1784275"/>
                    <a:pt x="3031382" y="2011831"/>
                    <a:pt x="3018856" y="2143354"/>
                  </a:cubicBezTo>
                  <a:cubicBezTo>
                    <a:pt x="3006330" y="2274877"/>
                    <a:pt x="2966664" y="2329157"/>
                    <a:pt x="2931173" y="2418927"/>
                  </a:cubicBezTo>
                  <a:cubicBezTo>
                    <a:pt x="2895683" y="2508697"/>
                    <a:pt x="2851842" y="2604729"/>
                    <a:pt x="2805913" y="2681973"/>
                  </a:cubicBezTo>
                  <a:cubicBezTo>
                    <a:pt x="2759984" y="2759217"/>
                    <a:pt x="2711968" y="2836461"/>
                    <a:pt x="2655601" y="2882390"/>
                  </a:cubicBezTo>
                  <a:cubicBezTo>
                    <a:pt x="2599234" y="2928319"/>
                    <a:pt x="2467710" y="2957546"/>
                    <a:pt x="2467710" y="2957546"/>
                  </a:cubicBezTo>
                  <a:cubicBezTo>
                    <a:pt x="2386291" y="2988861"/>
                    <a:pt x="2248505" y="3036877"/>
                    <a:pt x="2167086" y="3070280"/>
                  </a:cubicBezTo>
                  <a:cubicBezTo>
                    <a:pt x="2085667" y="3103683"/>
                    <a:pt x="2031387" y="3126647"/>
                    <a:pt x="1979195" y="3157962"/>
                  </a:cubicBezTo>
                  <a:cubicBezTo>
                    <a:pt x="1927003" y="3189277"/>
                    <a:pt x="1906127" y="3187190"/>
                    <a:pt x="1853935" y="3258171"/>
                  </a:cubicBezTo>
                  <a:cubicBezTo>
                    <a:pt x="1801743" y="3329152"/>
                    <a:pt x="1751640" y="3512866"/>
                    <a:pt x="1666045" y="3583847"/>
                  </a:cubicBezTo>
                  <a:cubicBezTo>
                    <a:pt x="1580451" y="3654828"/>
                    <a:pt x="1469804" y="3700756"/>
                    <a:pt x="1340368" y="3684055"/>
                  </a:cubicBezTo>
                  <a:cubicBezTo>
                    <a:pt x="1210932" y="3667354"/>
                    <a:pt x="1002165" y="3554620"/>
                    <a:pt x="889431" y="3483639"/>
                  </a:cubicBezTo>
                  <a:cubicBezTo>
                    <a:pt x="776697" y="3412658"/>
                    <a:pt x="711978" y="3320801"/>
                    <a:pt x="663962" y="3258171"/>
                  </a:cubicBezTo>
                  <a:cubicBezTo>
                    <a:pt x="615946" y="3195541"/>
                    <a:pt x="620121" y="3180926"/>
                    <a:pt x="601332" y="3107858"/>
                  </a:cubicBezTo>
                  <a:cubicBezTo>
                    <a:pt x="582543" y="3034790"/>
                    <a:pt x="580455" y="2907442"/>
                    <a:pt x="551228" y="2819760"/>
                  </a:cubicBezTo>
                  <a:cubicBezTo>
                    <a:pt x="522001" y="2732078"/>
                    <a:pt x="478160" y="2659009"/>
                    <a:pt x="425968" y="2581765"/>
                  </a:cubicBezTo>
                  <a:cubicBezTo>
                    <a:pt x="373776" y="2504521"/>
                    <a:pt x="296533" y="2458593"/>
                    <a:pt x="238078" y="2356297"/>
                  </a:cubicBezTo>
                  <a:cubicBezTo>
                    <a:pt x="179623" y="2254001"/>
                    <a:pt x="114905" y="2124566"/>
                    <a:pt x="75239" y="1967990"/>
                  </a:cubicBezTo>
                  <a:cubicBezTo>
                    <a:pt x="35573" y="1811415"/>
                    <a:pt x="-2005" y="1579682"/>
                    <a:pt x="83" y="1416844"/>
                  </a:cubicBezTo>
                  <a:cubicBezTo>
                    <a:pt x="2171" y="1254006"/>
                    <a:pt x="48099" y="1109957"/>
                    <a:pt x="87765" y="990960"/>
                  </a:cubicBezTo>
                  <a:cubicBezTo>
                    <a:pt x="127431" y="871963"/>
                    <a:pt x="177536" y="773842"/>
                    <a:pt x="238078" y="702861"/>
                  </a:cubicBezTo>
                  <a:cubicBezTo>
                    <a:pt x="298620" y="631880"/>
                    <a:pt x="384215" y="600565"/>
                    <a:pt x="451020" y="565075"/>
                  </a:cubicBezTo>
                  <a:cubicBezTo>
                    <a:pt x="517825" y="529585"/>
                    <a:pt x="540790" y="494093"/>
                    <a:pt x="613858" y="464866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8" name="Έλλειψη 7"/>
            <p:cNvSpPr/>
            <p:nvPr/>
          </p:nvSpPr>
          <p:spPr>
            <a:xfrm rot="799782">
              <a:off x="6597858" y="2428648"/>
              <a:ext cx="101590" cy="24920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9" name="Έλλειψη 8"/>
            <p:cNvSpPr/>
            <p:nvPr/>
          </p:nvSpPr>
          <p:spPr>
            <a:xfrm rot="799782">
              <a:off x="6693099" y="2219125"/>
              <a:ext cx="71430" cy="1968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0" name="Έλλειψη 9"/>
            <p:cNvSpPr/>
            <p:nvPr/>
          </p:nvSpPr>
          <p:spPr>
            <a:xfrm rot="799782">
              <a:off x="6094670" y="3290553"/>
              <a:ext cx="50795" cy="9999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1" name="Έλλειψη 10"/>
            <p:cNvSpPr/>
            <p:nvPr/>
          </p:nvSpPr>
          <p:spPr>
            <a:xfrm rot="799782">
              <a:off x="6094670" y="3492139"/>
              <a:ext cx="46033" cy="1396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2" name="Ελεύθερη σχεδίαση 11"/>
            <p:cNvSpPr/>
            <p:nvPr/>
          </p:nvSpPr>
          <p:spPr>
            <a:xfrm>
              <a:off x="5732756" y="2681029"/>
              <a:ext cx="79367" cy="263492"/>
            </a:xfrm>
            <a:custGeom>
              <a:avLst/>
              <a:gdLst>
                <a:gd name="connsiteX0" fmla="*/ 41289 w 79140"/>
                <a:gd name="connsiteY0" fmla="*/ 68 h 264762"/>
                <a:gd name="connsiteX1" fmla="*/ 3711 w 79140"/>
                <a:gd name="connsiteY1" fmla="*/ 75224 h 264762"/>
                <a:gd name="connsiteX2" fmla="*/ 3711 w 79140"/>
                <a:gd name="connsiteY2" fmla="*/ 175432 h 264762"/>
                <a:gd name="connsiteX3" fmla="*/ 3711 w 79140"/>
                <a:gd name="connsiteY3" fmla="*/ 263114 h 264762"/>
                <a:gd name="connsiteX4" fmla="*/ 53815 w 79140"/>
                <a:gd name="connsiteY4" fmla="*/ 225536 h 264762"/>
                <a:gd name="connsiteX5" fmla="*/ 78867 w 79140"/>
                <a:gd name="connsiteY5" fmla="*/ 137854 h 264762"/>
                <a:gd name="connsiteX6" fmla="*/ 66341 w 79140"/>
                <a:gd name="connsiteY6" fmla="*/ 62698 h 264762"/>
                <a:gd name="connsiteX7" fmla="*/ 41289 w 79140"/>
                <a:gd name="connsiteY7" fmla="*/ 68 h 26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140" h="264762">
                  <a:moveTo>
                    <a:pt x="41289" y="68"/>
                  </a:moveTo>
                  <a:cubicBezTo>
                    <a:pt x="30851" y="2156"/>
                    <a:pt x="9974" y="45997"/>
                    <a:pt x="3711" y="75224"/>
                  </a:cubicBezTo>
                  <a:cubicBezTo>
                    <a:pt x="-2552" y="104451"/>
                    <a:pt x="3711" y="175432"/>
                    <a:pt x="3711" y="175432"/>
                  </a:cubicBezTo>
                  <a:cubicBezTo>
                    <a:pt x="3711" y="206747"/>
                    <a:pt x="-4640" y="254763"/>
                    <a:pt x="3711" y="263114"/>
                  </a:cubicBezTo>
                  <a:cubicBezTo>
                    <a:pt x="12062" y="271465"/>
                    <a:pt x="41289" y="246413"/>
                    <a:pt x="53815" y="225536"/>
                  </a:cubicBezTo>
                  <a:cubicBezTo>
                    <a:pt x="66341" y="204659"/>
                    <a:pt x="76779" y="164994"/>
                    <a:pt x="78867" y="137854"/>
                  </a:cubicBezTo>
                  <a:cubicBezTo>
                    <a:pt x="80955" y="110714"/>
                    <a:pt x="70516" y="81487"/>
                    <a:pt x="66341" y="62698"/>
                  </a:cubicBezTo>
                  <a:cubicBezTo>
                    <a:pt x="62166" y="43909"/>
                    <a:pt x="51727" y="-2020"/>
                    <a:pt x="41289" y="6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3" name="Ελεύθερη σχεδίαση 12"/>
            <p:cNvSpPr/>
            <p:nvPr/>
          </p:nvSpPr>
          <p:spPr>
            <a:xfrm>
              <a:off x="7451848" y="2822299"/>
              <a:ext cx="73018" cy="371428"/>
            </a:xfrm>
            <a:custGeom>
              <a:avLst/>
              <a:gdLst>
                <a:gd name="connsiteX0" fmla="*/ 41289 w 79140"/>
                <a:gd name="connsiteY0" fmla="*/ 68 h 264762"/>
                <a:gd name="connsiteX1" fmla="*/ 3711 w 79140"/>
                <a:gd name="connsiteY1" fmla="*/ 75224 h 264762"/>
                <a:gd name="connsiteX2" fmla="*/ 3711 w 79140"/>
                <a:gd name="connsiteY2" fmla="*/ 175432 h 264762"/>
                <a:gd name="connsiteX3" fmla="*/ 3711 w 79140"/>
                <a:gd name="connsiteY3" fmla="*/ 263114 h 264762"/>
                <a:gd name="connsiteX4" fmla="*/ 53815 w 79140"/>
                <a:gd name="connsiteY4" fmla="*/ 225536 h 264762"/>
                <a:gd name="connsiteX5" fmla="*/ 78867 w 79140"/>
                <a:gd name="connsiteY5" fmla="*/ 137854 h 264762"/>
                <a:gd name="connsiteX6" fmla="*/ 66341 w 79140"/>
                <a:gd name="connsiteY6" fmla="*/ 62698 h 264762"/>
                <a:gd name="connsiteX7" fmla="*/ 41289 w 79140"/>
                <a:gd name="connsiteY7" fmla="*/ 68 h 26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140" h="264762">
                  <a:moveTo>
                    <a:pt x="41289" y="68"/>
                  </a:moveTo>
                  <a:cubicBezTo>
                    <a:pt x="30851" y="2156"/>
                    <a:pt x="9974" y="45997"/>
                    <a:pt x="3711" y="75224"/>
                  </a:cubicBezTo>
                  <a:cubicBezTo>
                    <a:pt x="-2552" y="104451"/>
                    <a:pt x="3711" y="175432"/>
                    <a:pt x="3711" y="175432"/>
                  </a:cubicBezTo>
                  <a:cubicBezTo>
                    <a:pt x="3711" y="206747"/>
                    <a:pt x="-4640" y="254763"/>
                    <a:pt x="3711" y="263114"/>
                  </a:cubicBezTo>
                  <a:cubicBezTo>
                    <a:pt x="12062" y="271465"/>
                    <a:pt x="41289" y="246413"/>
                    <a:pt x="53815" y="225536"/>
                  </a:cubicBezTo>
                  <a:cubicBezTo>
                    <a:pt x="66341" y="204659"/>
                    <a:pt x="76779" y="164994"/>
                    <a:pt x="78867" y="137854"/>
                  </a:cubicBezTo>
                  <a:cubicBezTo>
                    <a:pt x="80955" y="110714"/>
                    <a:pt x="70516" y="81487"/>
                    <a:pt x="66341" y="62698"/>
                  </a:cubicBezTo>
                  <a:cubicBezTo>
                    <a:pt x="62166" y="43909"/>
                    <a:pt x="51727" y="-2020"/>
                    <a:pt x="41289" y="6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4" name="Ελεύθερη σχεδίαση 13"/>
            <p:cNvSpPr/>
            <p:nvPr/>
          </p:nvSpPr>
          <p:spPr>
            <a:xfrm rot="11479977">
              <a:off x="7443911" y="3239759"/>
              <a:ext cx="88891" cy="469841"/>
            </a:xfrm>
            <a:custGeom>
              <a:avLst/>
              <a:gdLst>
                <a:gd name="connsiteX0" fmla="*/ 41289 w 79140"/>
                <a:gd name="connsiteY0" fmla="*/ 68 h 264762"/>
                <a:gd name="connsiteX1" fmla="*/ 3711 w 79140"/>
                <a:gd name="connsiteY1" fmla="*/ 75224 h 264762"/>
                <a:gd name="connsiteX2" fmla="*/ 3711 w 79140"/>
                <a:gd name="connsiteY2" fmla="*/ 175432 h 264762"/>
                <a:gd name="connsiteX3" fmla="*/ 3711 w 79140"/>
                <a:gd name="connsiteY3" fmla="*/ 263114 h 264762"/>
                <a:gd name="connsiteX4" fmla="*/ 53815 w 79140"/>
                <a:gd name="connsiteY4" fmla="*/ 225536 h 264762"/>
                <a:gd name="connsiteX5" fmla="*/ 78867 w 79140"/>
                <a:gd name="connsiteY5" fmla="*/ 137854 h 264762"/>
                <a:gd name="connsiteX6" fmla="*/ 66341 w 79140"/>
                <a:gd name="connsiteY6" fmla="*/ 62698 h 264762"/>
                <a:gd name="connsiteX7" fmla="*/ 41289 w 79140"/>
                <a:gd name="connsiteY7" fmla="*/ 68 h 26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140" h="264762">
                  <a:moveTo>
                    <a:pt x="41289" y="68"/>
                  </a:moveTo>
                  <a:cubicBezTo>
                    <a:pt x="30851" y="2156"/>
                    <a:pt x="9974" y="45997"/>
                    <a:pt x="3711" y="75224"/>
                  </a:cubicBezTo>
                  <a:cubicBezTo>
                    <a:pt x="-2552" y="104451"/>
                    <a:pt x="3711" y="175432"/>
                    <a:pt x="3711" y="175432"/>
                  </a:cubicBezTo>
                  <a:cubicBezTo>
                    <a:pt x="3711" y="206747"/>
                    <a:pt x="-4640" y="254763"/>
                    <a:pt x="3711" y="263114"/>
                  </a:cubicBezTo>
                  <a:cubicBezTo>
                    <a:pt x="12062" y="271465"/>
                    <a:pt x="41289" y="246413"/>
                    <a:pt x="53815" y="225536"/>
                  </a:cubicBezTo>
                  <a:cubicBezTo>
                    <a:pt x="66341" y="204659"/>
                    <a:pt x="76779" y="164994"/>
                    <a:pt x="78867" y="137854"/>
                  </a:cubicBezTo>
                  <a:cubicBezTo>
                    <a:pt x="80955" y="110714"/>
                    <a:pt x="70516" y="81487"/>
                    <a:pt x="66341" y="62698"/>
                  </a:cubicBezTo>
                  <a:cubicBezTo>
                    <a:pt x="62166" y="43909"/>
                    <a:pt x="51727" y="-2020"/>
                    <a:pt x="41289" y="6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5" name="Έλλειψη 14"/>
            <p:cNvSpPr/>
            <p:nvPr/>
          </p:nvSpPr>
          <p:spPr>
            <a:xfrm rot="799782">
              <a:off x="7789951" y="3285790"/>
              <a:ext cx="71431" cy="1968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6" name="Έλλειψη 15"/>
            <p:cNvSpPr/>
            <p:nvPr/>
          </p:nvSpPr>
          <p:spPr>
            <a:xfrm rot="20272915">
              <a:off x="7789951" y="3555631"/>
              <a:ext cx="60319" cy="1841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7" name="Ελεύθερη σχεδίαση 16"/>
            <p:cNvSpPr/>
            <p:nvPr/>
          </p:nvSpPr>
          <p:spPr>
            <a:xfrm>
              <a:off x="5812123" y="3871505"/>
              <a:ext cx="46033" cy="371428"/>
            </a:xfrm>
            <a:custGeom>
              <a:avLst/>
              <a:gdLst>
                <a:gd name="connsiteX0" fmla="*/ 41289 w 79140"/>
                <a:gd name="connsiteY0" fmla="*/ 68 h 264762"/>
                <a:gd name="connsiteX1" fmla="*/ 3711 w 79140"/>
                <a:gd name="connsiteY1" fmla="*/ 75224 h 264762"/>
                <a:gd name="connsiteX2" fmla="*/ 3711 w 79140"/>
                <a:gd name="connsiteY2" fmla="*/ 175432 h 264762"/>
                <a:gd name="connsiteX3" fmla="*/ 3711 w 79140"/>
                <a:gd name="connsiteY3" fmla="*/ 263114 h 264762"/>
                <a:gd name="connsiteX4" fmla="*/ 53815 w 79140"/>
                <a:gd name="connsiteY4" fmla="*/ 225536 h 264762"/>
                <a:gd name="connsiteX5" fmla="*/ 78867 w 79140"/>
                <a:gd name="connsiteY5" fmla="*/ 137854 h 264762"/>
                <a:gd name="connsiteX6" fmla="*/ 66341 w 79140"/>
                <a:gd name="connsiteY6" fmla="*/ 62698 h 264762"/>
                <a:gd name="connsiteX7" fmla="*/ 41289 w 79140"/>
                <a:gd name="connsiteY7" fmla="*/ 68 h 26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140" h="264762">
                  <a:moveTo>
                    <a:pt x="41289" y="68"/>
                  </a:moveTo>
                  <a:cubicBezTo>
                    <a:pt x="30851" y="2156"/>
                    <a:pt x="9974" y="45997"/>
                    <a:pt x="3711" y="75224"/>
                  </a:cubicBezTo>
                  <a:cubicBezTo>
                    <a:pt x="-2552" y="104451"/>
                    <a:pt x="3711" y="175432"/>
                    <a:pt x="3711" y="175432"/>
                  </a:cubicBezTo>
                  <a:cubicBezTo>
                    <a:pt x="3711" y="206747"/>
                    <a:pt x="-4640" y="254763"/>
                    <a:pt x="3711" y="263114"/>
                  </a:cubicBezTo>
                  <a:cubicBezTo>
                    <a:pt x="12062" y="271465"/>
                    <a:pt x="41289" y="246413"/>
                    <a:pt x="53815" y="225536"/>
                  </a:cubicBezTo>
                  <a:cubicBezTo>
                    <a:pt x="66341" y="204659"/>
                    <a:pt x="76779" y="164994"/>
                    <a:pt x="78867" y="137854"/>
                  </a:cubicBezTo>
                  <a:cubicBezTo>
                    <a:pt x="80955" y="110714"/>
                    <a:pt x="70516" y="81487"/>
                    <a:pt x="66341" y="62698"/>
                  </a:cubicBezTo>
                  <a:cubicBezTo>
                    <a:pt x="62166" y="43909"/>
                    <a:pt x="51727" y="-2020"/>
                    <a:pt x="41289" y="6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8" name="Ελεύθερη σχεδίαση 17"/>
            <p:cNvSpPr/>
            <p:nvPr/>
          </p:nvSpPr>
          <p:spPr>
            <a:xfrm rot="2241745">
              <a:off x="5893078" y="4141346"/>
              <a:ext cx="73018" cy="288889"/>
            </a:xfrm>
            <a:custGeom>
              <a:avLst/>
              <a:gdLst>
                <a:gd name="connsiteX0" fmla="*/ 41289 w 79140"/>
                <a:gd name="connsiteY0" fmla="*/ 68 h 264762"/>
                <a:gd name="connsiteX1" fmla="*/ 3711 w 79140"/>
                <a:gd name="connsiteY1" fmla="*/ 75224 h 264762"/>
                <a:gd name="connsiteX2" fmla="*/ 3711 w 79140"/>
                <a:gd name="connsiteY2" fmla="*/ 175432 h 264762"/>
                <a:gd name="connsiteX3" fmla="*/ 3711 w 79140"/>
                <a:gd name="connsiteY3" fmla="*/ 263114 h 264762"/>
                <a:gd name="connsiteX4" fmla="*/ 53815 w 79140"/>
                <a:gd name="connsiteY4" fmla="*/ 225536 h 264762"/>
                <a:gd name="connsiteX5" fmla="*/ 78867 w 79140"/>
                <a:gd name="connsiteY5" fmla="*/ 137854 h 264762"/>
                <a:gd name="connsiteX6" fmla="*/ 66341 w 79140"/>
                <a:gd name="connsiteY6" fmla="*/ 62698 h 264762"/>
                <a:gd name="connsiteX7" fmla="*/ 41289 w 79140"/>
                <a:gd name="connsiteY7" fmla="*/ 68 h 26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140" h="264762">
                  <a:moveTo>
                    <a:pt x="41289" y="68"/>
                  </a:moveTo>
                  <a:cubicBezTo>
                    <a:pt x="30851" y="2156"/>
                    <a:pt x="9974" y="45997"/>
                    <a:pt x="3711" y="75224"/>
                  </a:cubicBezTo>
                  <a:cubicBezTo>
                    <a:pt x="-2552" y="104451"/>
                    <a:pt x="3711" y="175432"/>
                    <a:pt x="3711" y="175432"/>
                  </a:cubicBezTo>
                  <a:cubicBezTo>
                    <a:pt x="3711" y="206747"/>
                    <a:pt x="-4640" y="254763"/>
                    <a:pt x="3711" y="263114"/>
                  </a:cubicBezTo>
                  <a:cubicBezTo>
                    <a:pt x="12062" y="271465"/>
                    <a:pt x="41289" y="246413"/>
                    <a:pt x="53815" y="225536"/>
                  </a:cubicBezTo>
                  <a:cubicBezTo>
                    <a:pt x="66341" y="204659"/>
                    <a:pt x="76779" y="164994"/>
                    <a:pt x="78867" y="137854"/>
                  </a:cubicBezTo>
                  <a:cubicBezTo>
                    <a:pt x="80955" y="110714"/>
                    <a:pt x="70516" y="81487"/>
                    <a:pt x="66341" y="62698"/>
                  </a:cubicBezTo>
                  <a:cubicBezTo>
                    <a:pt x="62166" y="43909"/>
                    <a:pt x="51727" y="-2020"/>
                    <a:pt x="41289" y="6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9" name="Ελεύθερη σχεδίαση 18"/>
            <p:cNvSpPr/>
            <p:nvPr/>
          </p:nvSpPr>
          <p:spPr>
            <a:xfrm>
              <a:off x="6193085" y="2052458"/>
              <a:ext cx="88891" cy="152381"/>
            </a:xfrm>
            <a:custGeom>
              <a:avLst/>
              <a:gdLst>
                <a:gd name="connsiteX0" fmla="*/ 7905 w 89676"/>
                <a:gd name="connsiteY0" fmla="*/ 1792 h 152165"/>
                <a:gd name="connsiteX1" fmla="*/ 7905 w 89676"/>
                <a:gd name="connsiteY1" fmla="*/ 76949 h 152165"/>
                <a:gd name="connsiteX2" fmla="*/ 83061 w 89676"/>
                <a:gd name="connsiteY2" fmla="*/ 152105 h 152165"/>
                <a:gd name="connsiteX3" fmla="*/ 83061 w 89676"/>
                <a:gd name="connsiteY3" fmla="*/ 64423 h 152165"/>
                <a:gd name="connsiteX4" fmla="*/ 58009 w 89676"/>
                <a:gd name="connsiteY4" fmla="*/ 26845 h 152165"/>
                <a:gd name="connsiteX5" fmla="*/ 7905 w 89676"/>
                <a:gd name="connsiteY5" fmla="*/ 1792 h 15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76" h="152165">
                  <a:moveTo>
                    <a:pt x="7905" y="1792"/>
                  </a:moveTo>
                  <a:cubicBezTo>
                    <a:pt x="-446" y="10143"/>
                    <a:pt x="-4621" y="51897"/>
                    <a:pt x="7905" y="76949"/>
                  </a:cubicBezTo>
                  <a:cubicBezTo>
                    <a:pt x="20431" y="102001"/>
                    <a:pt x="70535" y="154193"/>
                    <a:pt x="83061" y="152105"/>
                  </a:cubicBezTo>
                  <a:cubicBezTo>
                    <a:pt x="95587" y="150017"/>
                    <a:pt x="87236" y="85300"/>
                    <a:pt x="83061" y="64423"/>
                  </a:cubicBezTo>
                  <a:cubicBezTo>
                    <a:pt x="78886" y="43546"/>
                    <a:pt x="70535" y="37284"/>
                    <a:pt x="58009" y="26845"/>
                  </a:cubicBezTo>
                  <a:cubicBezTo>
                    <a:pt x="45483" y="16407"/>
                    <a:pt x="16256" y="-6559"/>
                    <a:pt x="7905" y="1792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0" name="Ελεύθερη σχεδίαση 19"/>
            <p:cNvSpPr/>
            <p:nvPr/>
          </p:nvSpPr>
          <p:spPr>
            <a:xfrm>
              <a:off x="6812149" y="3308012"/>
              <a:ext cx="88891" cy="152381"/>
            </a:xfrm>
            <a:custGeom>
              <a:avLst/>
              <a:gdLst>
                <a:gd name="connsiteX0" fmla="*/ 7905 w 89676"/>
                <a:gd name="connsiteY0" fmla="*/ 1792 h 152165"/>
                <a:gd name="connsiteX1" fmla="*/ 7905 w 89676"/>
                <a:gd name="connsiteY1" fmla="*/ 76949 h 152165"/>
                <a:gd name="connsiteX2" fmla="*/ 83061 w 89676"/>
                <a:gd name="connsiteY2" fmla="*/ 152105 h 152165"/>
                <a:gd name="connsiteX3" fmla="*/ 83061 w 89676"/>
                <a:gd name="connsiteY3" fmla="*/ 64423 h 152165"/>
                <a:gd name="connsiteX4" fmla="*/ 58009 w 89676"/>
                <a:gd name="connsiteY4" fmla="*/ 26845 h 152165"/>
                <a:gd name="connsiteX5" fmla="*/ 7905 w 89676"/>
                <a:gd name="connsiteY5" fmla="*/ 1792 h 15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76" h="152165">
                  <a:moveTo>
                    <a:pt x="7905" y="1792"/>
                  </a:moveTo>
                  <a:cubicBezTo>
                    <a:pt x="-446" y="10143"/>
                    <a:pt x="-4621" y="51897"/>
                    <a:pt x="7905" y="76949"/>
                  </a:cubicBezTo>
                  <a:cubicBezTo>
                    <a:pt x="20431" y="102001"/>
                    <a:pt x="70535" y="154193"/>
                    <a:pt x="83061" y="152105"/>
                  </a:cubicBezTo>
                  <a:cubicBezTo>
                    <a:pt x="95587" y="150017"/>
                    <a:pt x="87236" y="85300"/>
                    <a:pt x="83061" y="64423"/>
                  </a:cubicBezTo>
                  <a:cubicBezTo>
                    <a:pt x="78886" y="43546"/>
                    <a:pt x="70535" y="37284"/>
                    <a:pt x="58009" y="26845"/>
                  </a:cubicBezTo>
                  <a:cubicBezTo>
                    <a:pt x="45483" y="16407"/>
                    <a:pt x="16256" y="-6559"/>
                    <a:pt x="7905" y="1792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1" name="Ελεύθερη σχεδίαση 20"/>
            <p:cNvSpPr/>
            <p:nvPr/>
          </p:nvSpPr>
          <p:spPr>
            <a:xfrm>
              <a:off x="6650240" y="3398489"/>
              <a:ext cx="152385" cy="90476"/>
            </a:xfrm>
            <a:custGeom>
              <a:avLst/>
              <a:gdLst>
                <a:gd name="connsiteX0" fmla="*/ 7905 w 89676"/>
                <a:gd name="connsiteY0" fmla="*/ 1792 h 152165"/>
                <a:gd name="connsiteX1" fmla="*/ 7905 w 89676"/>
                <a:gd name="connsiteY1" fmla="*/ 76949 h 152165"/>
                <a:gd name="connsiteX2" fmla="*/ 83061 w 89676"/>
                <a:gd name="connsiteY2" fmla="*/ 152105 h 152165"/>
                <a:gd name="connsiteX3" fmla="*/ 83061 w 89676"/>
                <a:gd name="connsiteY3" fmla="*/ 64423 h 152165"/>
                <a:gd name="connsiteX4" fmla="*/ 58009 w 89676"/>
                <a:gd name="connsiteY4" fmla="*/ 26845 h 152165"/>
                <a:gd name="connsiteX5" fmla="*/ 7905 w 89676"/>
                <a:gd name="connsiteY5" fmla="*/ 1792 h 15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76" h="152165">
                  <a:moveTo>
                    <a:pt x="7905" y="1792"/>
                  </a:moveTo>
                  <a:cubicBezTo>
                    <a:pt x="-446" y="10143"/>
                    <a:pt x="-4621" y="51897"/>
                    <a:pt x="7905" y="76949"/>
                  </a:cubicBezTo>
                  <a:cubicBezTo>
                    <a:pt x="20431" y="102001"/>
                    <a:pt x="70535" y="154193"/>
                    <a:pt x="83061" y="152105"/>
                  </a:cubicBezTo>
                  <a:cubicBezTo>
                    <a:pt x="95587" y="150017"/>
                    <a:pt x="87236" y="85300"/>
                    <a:pt x="83061" y="64423"/>
                  </a:cubicBezTo>
                  <a:cubicBezTo>
                    <a:pt x="78886" y="43546"/>
                    <a:pt x="70535" y="37284"/>
                    <a:pt x="58009" y="26845"/>
                  </a:cubicBezTo>
                  <a:cubicBezTo>
                    <a:pt x="45483" y="16407"/>
                    <a:pt x="16256" y="-6559"/>
                    <a:pt x="7905" y="1792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2" name="Ελεύθερη σχεδίαση 21"/>
            <p:cNvSpPr/>
            <p:nvPr/>
          </p:nvSpPr>
          <p:spPr>
            <a:xfrm>
              <a:off x="6739131" y="4423885"/>
              <a:ext cx="90479" cy="152381"/>
            </a:xfrm>
            <a:custGeom>
              <a:avLst/>
              <a:gdLst>
                <a:gd name="connsiteX0" fmla="*/ 7905 w 89676"/>
                <a:gd name="connsiteY0" fmla="*/ 1792 h 152165"/>
                <a:gd name="connsiteX1" fmla="*/ 7905 w 89676"/>
                <a:gd name="connsiteY1" fmla="*/ 76949 h 152165"/>
                <a:gd name="connsiteX2" fmla="*/ 83061 w 89676"/>
                <a:gd name="connsiteY2" fmla="*/ 152105 h 152165"/>
                <a:gd name="connsiteX3" fmla="*/ 83061 w 89676"/>
                <a:gd name="connsiteY3" fmla="*/ 64423 h 152165"/>
                <a:gd name="connsiteX4" fmla="*/ 58009 w 89676"/>
                <a:gd name="connsiteY4" fmla="*/ 26845 h 152165"/>
                <a:gd name="connsiteX5" fmla="*/ 7905 w 89676"/>
                <a:gd name="connsiteY5" fmla="*/ 1792 h 15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76" h="152165">
                  <a:moveTo>
                    <a:pt x="7905" y="1792"/>
                  </a:moveTo>
                  <a:cubicBezTo>
                    <a:pt x="-446" y="10143"/>
                    <a:pt x="-4621" y="51897"/>
                    <a:pt x="7905" y="76949"/>
                  </a:cubicBezTo>
                  <a:cubicBezTo>
                    <a:pt x="20431" y="102001"/>
                    <a:pt x="70535" y="154193"/>
                    <a:pt x="83061" y="152105"/>
                  </a:cubicBezTo>
                  <a:cubicBezTo>
                    <a:pt x="95587" y="150017"/>
                    <a:pt x="87236" y="85300"/>
                    <a:pt x="83061" y="64423"/>
                  </a:cubicBezTo>
                  <a:cubicBezTo>
                    <a:pt x="78886" y="43546"/>
                    <a:pt x="70535" y="37284"/>
                    <a:pt x="58009" y="26845"/>
                  </a:cubicBezTo>
                  <a:cubicBezTo>
                    <a:pt x="45483" y="16407"/>
                    <a:pt x="16256" y="-6559"/>
                    <a:pt x="7905" y="1792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3" name="Ελεύθερη σχεδίαση 22"/>
            <p:cNvSpPr/>
            <p:nvPr/>
          </p:nvSpPr>
          <p:spPr>
            <a:xfrm>
              <a:off x="6901040" y="4423885"/>
              <a:ext cx="90479" cy="152381"/>
            </a:xfrm>
            <a:custGeom>
              <a:avLst/>
              <a:gdLst>
                <a:gd name="connsiteX0" fmla="*/ 7905 w 89676"/>
                <a:gd name="connsiteY0" fmla="*/ 1792 h 152165"/>
                <a:gd name="connsiteX1" fmla="*/ 7905 w 89676"/>
                <a:gd name="connsiteY1" fmla="*/ 76949 h 152165"/>
                <a:gd name="connsiteX2" fmla="*/ 83061 w 89676"/>
                <a:gd name="connsiteY2" fmla="*/ 152105 h 152165"/>
                <a:gd name="connsiteX3" fmla="*/ 83061 w 89676"/>
                <a:gd name="connsiteY3" fmla="*/ 64423 h 152165"/>
                <a:gd name="connsiteX4" fmla="*/ 58009 w 89676"/>
                <a:gd name="connsiteY4" fmla="*/ 26845 h 152165"/>
                <a:gd name="connsiteX5" fmla="*/ 7905 w 89676"/>
                <a:gd name="connsiteY5" fmla="*/ 1792 h 15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76" h="152165">
                  <a:moveTo>
                    <a:pt x="7905" y="1792"/>
                  </a:moveTo>
                  <a:cubicBezTo>
                    <a:pt x="-446" y="10143"/>
                    <a:pt x="-4621" y="51897"/>
                    <a:pt x="7905" y="76949"/>
                  </a:cubicBezTo>
                  <a:cubicBezTo>
                    <a:pt x="20431" y="102001"/>
                    <a:pt x="70535" y="154193"/>
                    <a:pt x="83061" y="152105"/>
                  </a:cubicBezTo>
                  <a:cubicBezTo>
                    <a:pt x="95587" y="150017"/>
                    <a:pt x="87236" y="85300"/>
                    <a:pt x="83061" y="64423"/>
                  </a:cubicBezTo>
                  <a:cubicBezTo>
                    <a:pt x="78886" y="43546"/>
                    <a:pt x="70535" y="37284"/>
                    <a:pt x="58009" y="26845"/>
                  </a:cubicBezTo>
                  <a:cubicBezTo>
                    <a:pt x="45483" y="16407"/>
                    <a:pt x="16256" y="-6559"/>
                    <a:pt x="7905" y="1792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4" name="Ελεύθερη σχεδίαση 23"/>
            <p:cNvSpPr/>
            <p:nvPr/>
          </p:nvSpPr>
          <p:spPr>
            <a:xfrm>
              <a:off x="7453435" y="2931823"/>
              <a:ext cx="36509" cy="263492"/>
            </a:xfrm>
            <a:custGeom>
              <a:avLst/>
              <a:gdLst>
                <a:gd name="connsiteX0" fmla="*/ 37678 w 37678"/>
                <a:gd name="connsiteY0" fmla="*/ 0 h 264902"/>
                <a:gd name="connsiteX1" fmla="*/ 100 w 37678"/>
                <a:gd name="connsiteY1" fmla="*/ 62631 h 264902"/>
                <a:gd name="connsiteX2" fmla="*/ 25152 w 37678"/>
                <a:gd name="connsiteY2" fmla="*/ 100209 h 264902"/>
                <a:gd name="connsiteX3" fmla="*/ 12626 w 37678"/>
                <a:gd name="connsiteY3" fmla="*/ 150313 h 264902"/>
                <a:gd name="connsiteX4" fmla="*/ 25152 w 37678"/>
                <a:gd name="connsiteY4" fmla="*/ 225469 h 264902"/>
                <a:gd name="connsiteX5" fmla="*/ 37678 w 37678"/>
                <a:gd name="connsiteY5" fmla="*/ 263047 h 264902"/>
                <a:gd name="connsiteX6" fmla="*/ 25152 w 37678"/>
                <a:gd name="connsiteY6" fmla="*/ 263047 h 264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78" h="264902">
                  <a:moveTo>
                    <a:pt x="37678" y="0"/>
                  </a:moveTo>
                  <a:cubicBezTo>
                    <a:pt x="25152" y="20877"/>
                    <a:pt x="3120" y="38473"/>
                    <a:pt x="100" y="62631"/>
                  </a:cubicBezTo>
                  <a:cubicBezTo>
                    <a:pt x="-1767" y="77569"/>
                    <a:pt x="23023" y="85306"/>
                    <a:pt x="25152" y="100209"/>
                  </a:cubicBezTo>
                  <a:cubicBezTo>
                    <a:pt x="27587" y="117251"/>
                    <a:pt x="16801" y="133612"/>
                    <a:pt x="12626" y="150313"/>
                  </a:cubicBezTo>
                  <a:cubicBezTo>
                    <a:pt x="16801" y="175365"/>
                    <a:pt x="19642" y="200676"/>
                    <a:pt x="25152" y="225469"/>
                  </a:cubicBezTo>
                  <a:cubicBezTo>
                    <a:pt x="28016" y="238358"/>
                    <a:pt x="37678" y="249843"/>
                    <a:pt x="37678" y="263047"/>
                  </a:cubicBezTo>
                  <a:cubicBezTo>
                    <a:pt x="37678" y="267222"/>
                    <a:pt x="29327" y="263047"/>
                    <a:pt x="25152" y="26304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5" name="Ελεύθερη σχεδίαση 24"/>
            <p:cNvSpPr/>
            <p:nvPr/>
          </p:nvSpPr>
          <p:spPr>
            <a:xfrm>
              <a:off x="7450260" y="3382616"/>
              <a:ext cx="65082" cy="238095"/>
            </a:xfrm>
            <a:custGeom>
              <a:avLst/>
              <a:gdLst>
                <a:gd name="connsiteX0" fmla="*/ 64949 w 64949"/>
                <a:gd name="connsiteY0" fmla="*/ 0 h 237995"/>
                <a:gd name="connsiteX1" fmla="*/ 27371 w 64949"/>
                <a:gd name="connsiteY1" fmla="*/ 62631 h 237995"/>
                <a:gd name="connsiteX2" fmla="*/ 14845 w 64949"/>
                <a:gd name="connsiteY2" fmla="*/ 112735 h 237995"/>
                <a:gd name="connsiteX3" fmla="*/ 14845 w 64949"/>
                <a:gd name="connsiteY3" fmla="*/ 187891 h 237995"/>
                <a:gd name="connsiteX4" fmla="*/ 2319 w 64949"/>
                <a:gd name="connsiteY4" fmla="*/ 237995 h 23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49" h="237995">
                  <a:moveTo>
                    <a:pt x="64949" y="0"/>
                  </a:moveTo>
                  <a:cubicBezTo>
                    <a:pt x="52423" y="20877"/>
                    <a:pt x="30391" y="38473"/>
                    <a:pt x="27371" y="62631"/>
                  </a:cubicBezTo>
                  <a:cubicBezTo>
                    <a:pt x="19629" y="124568"/>
                    <a:pt x="101891" y="83720"/>
                    <a:pt x="14845" y="112735"/>
                  </a:cubicBezTo>
                  <a:cubicBezTo>
                    <a:pt x="-18558" y="212943"/>
                    <a:pt x="14845" y="87683"/>
                    <a:pt x="14845" y="187891"/>
                  </a:cubicBezTo>
                  <a:cubicBezTo>
                    <a:pt x="14845" y="205106"/>
                    <a:pt x="2319" y="237995"/>
                    <a:pt x="2319" y="23799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6" name="Ελεύθερη σχεδίαση 25"/>
            <p:cNvSpPr/>
            <p:nvPr/>
          </p:nvSpPr>
          <p:spPr>
            <a:xfrm>
              <a:off x="6601033" y="4422297"/>
              <a:ext cx="50795" cy="125397"/>
            </a:xfrm>
            <a:custGeom>
              <a:avLst/>
              <a:gdLst>
                <a:gd name="connsiteX0" fmla="*/ 0 w 50426"/>
                <a:gd name="connsiteY0" fmla="*/ 0 h 125260"/>
                <a:gd name="connsiteX1" fmla="*/ 50105 w 50426"/>
                <a:gd name="connsiteY1" fmla="*/ 62630 h 125260"/>
                <a:gd name="connsiteX2" fmla="*/ 25052 w 50426"/>
                <a:gd name="connsiteY2" fmla="*/ 87682 h 125260"/>
                <a:gd name="connsiteX3" fmla="*/ 12526 w 50426"/>
                <a:gd name="connsiteY3" fmla="*/ 125260 h 1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26" h="125260">
                  <a:moveTo>
                    <a:pt x="0" y="0"/>
                  </a:moveTo>
                  <a:cubicBezTo>
                    <a:pt x="16702" y="20877"/>
                    <a:pt x="42760" y="36923"/>
                    <a:pt x="50105" y="62630"/>
                  </a:cubicBezTo>
                  <a:cubicBezTo>
                    <a:pt x="53349" y="73985"/>
                    <a:pt x="31128" y="77555"/>
                    <a:pt x="25052" y="87682"/>
                  </a:cubicBezTo>
                  <a:cubicBezTo>
                    <a:pt x="18259" y="99004"/>
                    <a:pt x="12526" y="125260"/>
                    <a:pt x="12526" y="12526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cxnSp>
          <p:nvCxnSpPr>
            <p:cNvPr id="28" name="Ευθύγραμμο βέλος σύνδεσης 27"/>
            <p:cNvCxnSpPr/>
            <p:nvPr/>
          </p:nvCxnSpPr>
          <p:spPr>
            <a:xfrm flipV="1">
              <a:off x="4635904" y="3474679"/>
              <a:ext cx="1411146" cy="34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335845" y="2966743"/>
              <a:ext cx="2520699" cy="101587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latin typeface="+mn-lt"/>
                  <a:cs typeface="+mn-cs"/>
                </a:rPr>
                <a:t>Βακτήρια, κύτταρα βλαστοκυττάρων και/ή φυτικά κύτταρα</a:t>
              </a:r>
            </a:p>
          </p:txBody>
        </p:sp>
      </p:grpSp>
      <p:sp>
        <p:nvSpPr>
          <p:cNvPr id="59395" name="Θέση αριθμού διαφάνειας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9D30D9D-5551-422F-9D8C-0031E21DDAEB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Έγκλειστα</a:t>
            </a:r>
            <a:endParaRPr lang="el-GR" altLang="el-GR" dirty="0" smtClean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grpSp>
        <p:nvGrpSpPr>
          <p:cNvPr id="60420" name="Ομάδα 17"/>
          <p:cNvGrpSpPr>
            <a:grpSpLocks/>
          </p:cNvGrpSpPr>
          <p:nvPr/>
        </p:nvGrpSpPr>
        <p:grpSpPr bwMode="auto">
          <a:xfrm>
            <a:off x="1835150" y="2276475"/>
            <a:ext cx="5195888" cy="2520950"/>
            <a:chOff x="3491880" y="2492896"/>
            <a:chExt cx="5194920" cy="2520280"/>
          </a:xfrm>
        </p:grpSpPr>
        <p:sp>
          <p:nvSpPr>
            <p:cNvPr id="6" name="Ορθογώνιο 5"/>
            <p:cNvSpPr/>
            <p:nvPr/>
          </p:nvSpPr>
          <p:spPr>
            <a:xfrm>
              <a:off x="3491880" y="2492896"/>
              <a:ext cx="5194920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7" name="Ελεύθερη σχεδίαση 6"/>
            <p:cNvSpPr/>
            <p:nvPr/>
          </p:nvSpPr>
          <p:spPr>
            <a:xfrm>
              <a:off x="4933061" y="2729371"/>
              <a:ext cx="3058543" cy="1825140"/>
            </a:xfrm>
            <a:custGeom>
              <a:avLst/>
              <a:gdLst>
                <a:gd name="connsiteX0" fmla="*/ 815661 w 3057819"/>
                <a:gd name="connsiteY0" fmla="*/ 276408 h 1825229"/>
                <a:gd name="connsiteX1" fmla="*/ 1116285 w 3057819"/>
                <a:gd name="connsiteY1" fmla="*/ 163673 h 1825229"/>
                <a:gd name="connsiteX2" fmla="*/ 1254072 w 3057819"/>
                <a:gd name="connsiteY2" fmla="*/ 75991 h 1825229"/>
                <a:gd name="connsiteX3" fmla="*/ 1416910 w 3057819"/>
                <a:gd name="connsiteY3" fmla="*/ 835 h 1825229"/>
                <a:gd name="connsiteX4" fmla="*/ 1817743 w 3057819"/>
                <a:gd name="connsiteY4" fmla="*/ 126095 h 1825229"/>
                <a:gd name="connsiteX5" fmla="*/ 1955529 w 3057819"/>
                <a:gd name="connsiteY5" fmla="*/ 238829 h 1825229"/>
                <a:gd name="connsiteX6" fmla="*/ 2055737 w 3057819"/>
                <a:gd name="connsiteY6" fmla="*/ 313986 h 1825229"/>
                <a:gd name="connsiteX7" fmla="*/ 2281206 w 3057819"/>
                <a:gd name="connsiteY7" fmla="*/ 364090 h 1825229"/>
                <a:gd name="connsiteX8" fmla="*/ 2418992 w 3057819"/>
                <a:gd name="connsiteY8" fmla="*/ 351564 h 1825229"/>
                <a:gd name="connsiteX9" fmla="*/ 2669513 w 3057819"/>
                <a:gd name="connsiteY9" fmla="*/ 389142 h 1825229"/>
                <a:gd name="connsiteX10" fmla="*/ 2894981 w 3057819"/>
                <a:gd name="connsiteY10" fmla="*/ 551980 h 1825229"/>
                <a:gd name="connsiteX11" fmla="*/ 3007715 w 3057819"/>
                <a:gd name="connsiteY11" fmla="*/ 739871 h 1825229"/>
                <a:gd name="connsiteX12" fmla="*/ 3057819 w 3057819"/>
                <a:gd name="connsiteY12" fmla="*/ 940287 h 1825229"/>
                <a:gd name="connsiteX13" fmla="*/ 3007715 w 3057819"/>
                <a:gd name="connsiteY13" fmla="*/ 1078073 h 1825229"/>
                <a:gd name="connsiteX14" fmla="*/ 2882455 w 3057819"/>
                <a:gd name="connsiteY14" fmla="*/ 1240912 h 1825229"/>
                <a:gd name="connsiteX15" fmla="*/ 2744669 w 3057819"/>
                <a:gd name="connsiteY15" fmla="*/ 1366172 h 1825229"/>
                <a:gd name="connsiteX16" fmla="*/ 2531726 w 3057819"/>
                <a:gd name="connsiteY16" fmla="*/ 1428802 h 1825229"/>
                <a:gd name="connsiteX17" fmla="*/ 2268680 w 3057819"/>
                <a:gd name="connsiteY17" fmla="*/ 1453854 h 1825229"/>
                <a:gd name="connsiteX18" fmla="*/ 2168472 w 3057819"/>
                <a:gd name="connsiteY18" fmla="*/ 1466380 h 1825229"/>
                <a:gd name="connsiteX19" fmla="*/ 2005633 w 3057819"/>
                <a:gd name="connsiteY19" fmla="*/ 1529010 h 1825229"/>
                <a:gd name="connsiteX20" fmla="*/ 1855321 w 3057819"/>
                <a:gd name="connsiteY20" fmla="*/ 1591640 h 1825229"/>
                <a:gd name="connsiteX21" fmla="*/ 1705009 w 3057819"/>
                <a:gd name="connsiteY21" fmla="*/ 1741953 h 1825229"/>
                <a:gd name="connsiteX22" fmla="*/ 1467014 w 3057819"/>
                <a:gd name="connsiteY22" fmla="*/ 1779531 h 1825229"/>
                <a:gd name="connsiteX23" fmla="*/ 1316702 w 3057819"/>
                <a:gd name="connsiteY23" fmla="*/ 1817109 h 1825229"/>
                <a:gd name="connsiteX24" fmla="*/ 1153863 w 3057819"/>
                <a:gd name="connsiteY24" fmla="*/ 1817109 h 1825229"/>
                <a:gd name="connsiteX25" fmla="*/ 978499 w 3057819"/>
                <a:gd name="connsiteY25" fmla="*/ 1729427 h 1825229"/>
                <a:gd name="connsiteX26" fmla="*/ 753030 w 3057819"/>
                <a:gd name="connsiteY26" fmla="*/ 1654271 h 1825229"/>
                <a:gd name="connsiteX27" fmla="*/ 627770 w 3057819"/>
                <a:gd name="connsiteY27" fmla="*/ 1566588 h 1825229"/>
                <a:gd name="connsiteX28" fmla="*/ 540088 w 3057819"/>
                <a:gd name="connsiteY28" fmla="*/ 1453854 h 1825229"/>
                <a:gd name="connsiteX29" fmla="*/ 477458 w 3057819"/>
                <a:gd name="connsiteY29" fmla="*/ 1353646 h 1825229"/>
                <a:gd name="connsiteX30" fmla="*/ 389776 w 3057819"/>
                <a:gd name="connsiteY30" fmla="*/ 1278490 h 1825229"/>
                <a:gd name="connsiteX31" fmla="*/ 277041 w 3057819"/>
                <a:gd name="connsiteY31" fmla="*/ 1203334 h 1825229"/>
                <a:gd name="connsiteX32" fmla="*/ 101677 w 3057819"/>
                <a:gd name="connsiteY32" fmla="*/ 1002917 h 1825229"/>
                <a:gd name="connsiteX33" fmla="*/ 39047 w 3057819"/>
                <a:gd name="connsiteY33" fmla="*/ 877657 h 1825229"/>
                <a:gd name="connsiteX34" fmla="*/ 1469 w 3057819"/>
                <a:gd name="connsiteY34" fmla="*/ 727345 h 1825229"/>
                <a:gd name="connsiteX35" fmla="*/ 89151 w 3057819"/>
                <a:gd name="connsiteY35" fmla="*/ 489350 h 1825229"/>
                <a:gd name="connsiteX36" fmla="*/ 239463 w 3057819"/>
                <a:gd name="connsiteY36" fmla="*/ 376616 h 1825229"/>
                <a:gd name="connsiteX37" fmla="*/ 515036 w 3057819"/>
                <a:gd name="connsiteY37" fmla="*/ 351564 h 1825229"/>
                <a:gd name="connsiteX38" fmla="*/ 740504 w 3057819"/>
                <a:gd name="connsiteY38" fmla="*/ 326512 h 1825229"/>
                <a:gd name="connsiteX39" fmla="*/ 815661 w 3057819"/>
                <a:gd name="connsiteY39" fmla="*/ 276408 h 182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57819" h="1825229">
                  <a:moveTo>
                    <a:pt x="815661" y="276408"/>
                  </a:moveTo>
                  <a:cubicBezTo>
                    <a:pt x="878291" y="249268"/>
                    <a:pt x="1043217" y="197076"/>
                    <a:pt x="1116285" y="163673"/>
                  </a:cubicBezTo>
                  <a:cubicBezTo>
                    <a:pt x="1189353" y="130270"/>
                    <a:pt x="1203968" y="103131"/>
                    <a:pt x="1254072" y="75991"/>
                  </a:cubicBezTo>
                  <a:cubicBezTo>
                    <a:pt x="1304176" y="48851"/>
                    <a:pt x="1322965" y="-7516"/>
                    <a:pt x="1416910" y="835"/>
                  </a:cubicBezTo>
                  <a:cubicBezTo>
                    <a:pt x="1510855" y="9186"/>
                    <a:pt x="1727973" y="86429"/>
                    <a:pt x="1817743" y="126095"/>
                  </a:cubicBezTo>
                  <a:cubicBezTo>
                    <a:pt x="1907513" y="165761"/>
                    <a:pt x="1915863" y="207514"/>
                    <a:pt x="1955529" y="238829"/>
                  </a:cubicBezTo>
                  <a:cubicBezTo>
                    <a:pt x="1995195" y="270144"/>
                    <a:pt x="2001457" y="293109"/>
                    <a:pt x="2055737" y="313986"/>
                  </a:cubicBezTo>
                  <a:cubicBezTo>
                    <a:pt x="2110017" y="334863"/>
                    <a:pt x="2220664" y="357827"/>
                    <a:pt x="2281206" y="364090"/>
                  </a:cubicBezTo>
                  <a:cubicBezTo>
                    <a:pt x="2341748" y="370353"/>
                    <a:pt x="2354274" y="347389"/>
                    <a:pt x="2418992" y="351564"/>
                  </a:cubicBezTo>
                  <a:cubicBezTo>
                    <a:pt x="2483710" y="355739"/>
                    <a:pt x="2590182" y="355739"/>
                    <a:pt x="2669513" y="389142"/>
                  </a:cubicBezTo>
                  <a:cubicBezTo>
                    <a:pt x="2748844" y="422545"/>
                    <a:pt x="2838614" y="493525"/>
                    <a:pt x="2894981" y="551980"/>
                  </a:cubicBezTo>
                  <a:cubicBezTo>
                    <a:pt x="2951348" y="610435"/>
                    <a:pt x="2980575" y="675153"/>
                    <a:pt x="3007715" y="739871"/>
                  </a:cubicBezTo>
                  <a:cubicBezTo>
                    <a:pt x="3034855" y="804589"/>
                    <a:pt x="3057819" y="883920"/>
                    <a:pt x="3057819" y="940287"/>
                  </a:cubicBezTo>
                  <a:cubicBezTo>
                    <a:pt x="3057819" y="996654"/>
                    <a:pt x="3036942" y="1027969"/>
                    <a:pt x="3007715" y="1078073"/>
                  </a:cubicBezTo>
                  <a:cubicBezTo>
                    <a:pt x="2978488" y="1128177"/>
                    <a:pt x="2926296" y="1192896"/>
                    <a:pt x="2882455" y="1240912"/>
                  </a:cubicBezTo>
                  <a:cubicBezTo>
                    <a:pt x="2838614" y="1288929"/>
                    <a:pt x="2803124" y="1334857"/>
                    <a:pt x="2744669" y="1366172"/>
                  </a:cubicBezTo>
                  <a:cubicBezTo>
                    <a:pt x="2686214" y="1397487"/>
                    <a:pt x="2611058" y="1414188"/>
                    <a:pt x="2531726" y="1428802"/>
                  </a:cubicBezTo>
                  <a:cubicBezTo>
                    <a:pt x="2452395" y="1443416"/>
                    <a:pt x="2329222" y="1447591"/>
                    <a:pt x="2268680" y="1453854"/>
                  </a:cubicBezTo>
                  <a:cubicBezTo>
                    <a:pt x="2208138" y="1460117"/>
                    <a:pt x="2212313" y="1453854"/>
                    <a:pt x="2168472" y="1466380"/>
                  </a:cubicBezTo>
                  <a:cubicBezTo>
                    <a:pt x="2124631" y="1478906"/>
                    <a:pt x="2057825" y="1508133"/>
                    <a:pt x="2005633" y="1529010"/>
                  </a:cubicBezTo>
                  <a:cubicBezTo>
                    <a:pt x="1953441" y="1549887"/>
                    <a:pt x="1905425" y="1556150"/>
                    <a:pt x="1855321" y="1591640"/>
                  </a:cubicBezTo>
                  <a:cubicBezTo>
                    <a:pt x="1805217" y="1627130"/>
                    <a:pt x="1769727" y="1710638"/>
                    <a:pt x="1705009" y="1741953"/>
                  </a:cubicBezTo>
                  <a:cubicBezTo>
                    <a:pt x="1640291" y="1773268"/>
                    <a:pt x="1531732" y="1767005"/>
                    <a:pt x="1467014" y="1779531"/>
                  </a:cubicBezTo>
                  <a:cubicBezTo>
                    <a:pt x="1402296" y="1792057"/>
                    <a:pt x="1368894" y="1810846"/>
                    <a:pt x="1316702" y="1817109"/>
                  </a:cubicBezTo>
                  <a:cubicBezTo>
                    <a:pt x="1264510" y="1823372"/>
                    <a:pt x="1210230" y="1831723"/>
                    <a:pt x="1153863" y="1817109"/>
                  </a:cubicBezTo>
                  <a:cubicBezTo>
                    <a:pt x="1097496" y="1802495"/>
                    <a:pt x="1045304" y="1756567"/>
                    <a:pt x="978499" y="1729427"/>
                  </a:cubicBezTo>
                  <a:cubicBezTo>
                    <a:pt x="911694" y="1702287"/>
                    <a:pt x="811485" y="1681411"/>
                    <a:pt x="753030" y="1654271"/>
                  </a:cubicBezTo>
                  <a:cubicBezTo>
                    <a:pt x="694575" y="1627131"/>
                    <a:pt x="663260" y="1599991"/>
                    <a:pt x="627770" y="1566588"/>
                  </a:cubicBezTo>
                  <a:cubicBezTo>
                    <a:pt x="592280" y="1533185"/>
                    <a:pt x="565140" y="1489344"/>
                    <a:pt x="540088" y="1453854"/>
                  </a:cubicBezTo>
                  <a:cubicBezTo>
                    <a:pt x="515036" y="1418364"/>
                    <a:pt x="502510" y="1382873"/>
                    <a:pt x="477458" y="1353646"/>
                  </a:cubicBezTo>
                  <a:cubicBezTo>
                    <a:pt x="452406" y="1324419"/>
                    <a:pt x="423179" y="1303542"/>
                    <a:pt x="389776" y="1278490"/>
                  </a:cubicBezTo>
                  <a:cubicBezTo>
                    <a:pt x="356373" y="1253438"/>
                    <a:pt x="325057" y="1249263"/>
                    <a:pt x="277041" y="1203334"/>
                  </a:cubicBezTo>
                  <a:cubicBezTo>
                    <a:pt x="229025" y="1157405"/>
                    <a:pt x="141343" y="1057196"/>
                    <a:pt x="101677" y="1002917"/>
                  </a:cubicBezTo>
                  <a:cubicBezTo>
                    <a:pt x="62011" y="948638"/>
                    <a:pt x="55748" y="923586"/>
                    <a:pt x="39047" y="877657"/>
                  </a:cubicBezTo>
                  <a:cubicBezTo>
                    <a:pt x="22346" y="831728"/>
                    <a:pt x="-6882" y="792063"/>
                    <a:pt x="1469" y="727345"/>
                  </a:cubicBezTo>
                  <a:cubicBezTo>
                    <a:pt x="9820" y="662627"/>
                    <a:pt x="49485" y="547805"/>
                    <a:pt x="89151" y="489350"/>
                  </a:cubicBezTo>
                  <a:cubicBezTo>
                    <a:pt x="128817" y="430895"/>
                    <a:pt x="168482" y="399580"/>
                    <a:pt x="239463" y="376616"/>
                  </a:cubicBezTo>
                  <a:cubicBezTo>
                    <a:pt x="310444" y="353652"/>
                    <a:pt x="431529" y="359915"/>
                    <a:pt x="515036" y="351564"/>
                  </a:cubicBezTo>
                  <a:cubicBezTo>
                    <a:pt x="598543" y="343213"/>
                    <a:pt x="688312" y="334863"/>
                    <a:pt x="740504" y="326512"/>
                  </a:cubicBezTo>
                  <a:cubicBezTo>
                    <a:pt x="792696" y="318161"/>
                    <a:pt x="753031" y="303548"/>
                    <a:pt x="815661" y="27640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9" name="Ελεύθερη σχεδίαση 8"/>
            <p:cNvSpPr/>
            <p:nvPr/>
          </p:nvSpPr>
          <p:spPr>
            <a:xfrm>
              <a:off x="6255203" y="3207081"/>
              <a:ext cx="377755" cy="355505"/>
            </a:xfrm>
            <a:custGeom>
              <a:avLst/>
              <a:gdLst>
                <a:gd name="connsiteX0" fmla="*/ 19678 w 376953"/>
                <a:gd name="connsiteY0" fmla="*/ 37835 h 356577"/>
                <a:gd name="connsiteX1" fmla="*/ 169990 w 376953"/>
                <a:gd name="connsiteY1" fmla="*/ 257 h 356577"/>
                <a:gd name="connsiteX2" fmla="*/ 357880 w 376953"/>
                <a:gd name="connsiteY2" fmla="*/ 50361 h 356577"/>
                <a:gd name="connsiteX3" fmla="*/ 357880 w 376953"/>
                <a:gd name="connsiteY3" fmla="*/ 238252 h 356577"/>
                <a:gd name="connsiteX4" fmla="*/ 245146 w 376953"/>
                <a:gd name="connsiteY4" fmla="*/ 338460 h 356577"/>
                <a:gd name="connsiteX5" fmla="*/ 144938 w 376953"/>
                <a:gd name="connsiteY5" fmla="*/ 350986 h 356577"/>
                <a:gd name="connsiteX6" fmla="*/ 57256 w 376953"/>
                <a:gd name="connsiteY6" fmla="*/ 275830 h 356577"/>
                <a:gd name="connsiteX7" fmla="*/ 7152 w 376953"/>
                <a:gd name="connsiteY7" fmla="*/ 175621 h 356577"/>
                <a:gd name="connsiteX8" fmla="*/ 19678 w 376953"/>
                <a:gd name="connsiteY8" fmla="*/ 37835 h 35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953" h="356577">
                  <a:moveTo>
                    <a:pt x="19678" y="37835"/>
                  </a:moveTo>
                  <a:cubicBezTo>
                    <a:pt x="46818" y="8608"/>
                    <a:pt x="113623" y="-1831"/>
                    <a:pt x="169990" y="257"/>
                  </a:cubicBezTo>
                  <a:cubicBezTo>
                    <a:pt x="226357" y="2345"/>
                    <a:pt x="326565" y="10695"/>
                    <a:pt x="357880" y="50361"/>
                  </a:cubicBezTo>
                  <a:cubicBezTo>
                    <a:pt x="389195" y="90027"/>
                    <a:pt x="376669" y="190236"/>
                    <a:pt x="357880" y="238252"/>
                  </a:cubicBezTo>
                  <a:cubicBezTo>
                    <a:pt x="339091" y="286269"/>
                    <a:pt x="280636" y="319671"/>
                    <a:pt x="245146" y="338460"/>
                  </a:cubicBezTo>
                  <a:cubicBezTo>
                    <a:pt x="209656" y="357249"/>
                    <a:pt x="176253" y="361424"/>
                    <a:pt x="144938" y="350986"/>
                  </a:cubicBezTo>
                  <a:cubicBezTo>
                    <a:pt x="113623" y="340548"/>
                    <a:pt x="80220" y="305057"/>
                    <a:pt x="57256" y="275830"/>
                  </a:cubicBezTo>
                  <a:cubicBezTo>
                    <a:pt x="34292" y="246603"/>
                    <a:pt x="15503" y="211112"/>
                    <a:pt x="7152" y="175621"/>
                  </a:cubicBezTo>
                  <a:cubicBezTo>
                    <a:pt x="-1199" y="140130"/>
                    <a:pt x="-7462" y="67062"/>
                    <a:pt x="19678" y="37835"/>
                  </a:cubicBezTo>
                  <a:close/>
                </a:path>
              </a:pathLst>
            </a:custGeom>
            <a:pattFill prst="pct40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0" name="Ελεύθερη σχεδίαση 9"/>
            <p:cNvSpPr/>
            <p:nvPr/>
          </p:nvSpPr>
          <p:spPr>
            <a:xfrm>
              <a:off x="6255203" y="3676856"/>
              <a:ext cx="485684" cy="472949"/>
            </a:xfrm>
            <a:custGeom>
              <a:avLst/>
              <a:gdLst>
                <a:gd name="connsiteX0" fmla="*/ 19678 w 376953"/>
                <a:gd name="connsiteY0" fmla="*/ 37835 h 356577"/>
                <a:gd name="connsiteX1" fmla="*/ 169990 w 376953"/>
                <a:gd name="connsiteY1" fmla="*/ 257 h 356577"/>
                <a:gd name="connsiteX2" fmla="*/ 357880 w 376953"/>
                <a:gd name="connsiteY2" fmla="*/ 50361 h 356577"/>
                <a:gd name="connsiteX3" fmla="*/ 357880 w 376953"/>
                <a:gd name="connsiteY3" fmla="*/ 238252 h 356577"/>
                <a:gd name="connsiteX4" fmla="*/ 245146 w 376953"/>
                <a:gd name="connsiteY4" fmla="*/ 338460 h 356577"/>
                <a:gd name="connsiteX5" fmla="*/ 144938 w 376953"/>
                <a:gd name="connsiteY5" fmla="*/ 350986 h 356577"/>
                <a:gd name="connsiteX6" fmla="*/ 57256 w 376953"/>
                <a:gd name="connsiteY6" fmla="*/ 275830 h 356577"/>
                <a:gd name="connsiteX7" fmla="*/ 7152 w 376953"/>
                <a:gd name="connsiteY7" fmla="*/ 175621 h 356577"/>
                <a:gd name="connsiteX8" fmla="*/ 19678 w 376953"/>
                <a:gd name="connsiteY8" fmla="*/ 37835 h 35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953" h="356577">
                  <a:moveTo>
                    <a:pt x="19678" y="37835"/>
                  </a:moveTo>
                  <a:cubicBezTo>
                    <a:pt x="46818" y="8608"/>
                    <a:pt x="113623" y="-1831"/>
                    <a:pt x="169990" y="257"/>
                  </a:cubicBezTo>
                  <a:cubicBezTo>
                    <a:pt x="226357" y="2345"/>
                    <a:pt x="326565" y="10695"/>
                    <a:pt x="357880" y="50361"/>
                  </a:cubicBezTo>
                  <a:cubicBezTo>
                    <a:pt x="389195" y="90027"/>
                    <a:pt x="376669" y="190236"/>
                    <a:pt x="357880" y="238252"/>
                  </a:cubicBezTo>
                  <a:cubicBezTo>
                    <a:pt x="339091" y="286269"/>
                    <a:pt x="280636" y="319671"/>
                    <a:pt x="245146" y="338460"/>
                  </a:cubicBezTo>
                  <a:cubicBezTo>
                    <a:pt x="209656" y="357249"/>
                    <a:pt x="176253" y="361424"/>
                    <a:pt x="144938" y="350986"/>
                  </a:cubicBezTo>
                  <a:cubicBezTo>
                    <a:pt x="113623" y="340548"/>
                    <a:pt x="80220" y="305057"/>
                    <a:pt x="57256" y="275830"/>
                  </a:cubicBezTo>
                  <a:cubicBezTo>
                    <a:pt x="34292" y="246603"/>
                    <a:pt x="15503" y="211112"/>
                    <a:pt x="7152" y="175621"/>
                  </a:cubicBezTo>
                  <a:cubicBezTo>
                    <a:pt x="-1199" y="140130"/>
                    <a:pt x="-7462" y="67062"/>
                    <a:pt x="19678" y="37835"/>
                  </a:cubicBezTo>
                  <a:close/>
                </a:path>
              </a:pathLst>
            </a:custGeom>
            <a:pattFill prst="pct40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1" name="Ελεύθερη σχεδίαση 10"/>
            <p:cNvSpPr/>
            <p:nvPr/>
          </p:nvSpPr>
          <p:spPr>
            <a:xfrm>
              <a:off x="6691684" y="3356266"/>
              <a:ext cx="399975" cy="334874"/>
            </a:xfrm>
            <a:custGeom>
              <a:avLst/>
              <a:gdLst>
                <a:gd name="connsiteX0" fmla="*/ 19678 w 376953"/>
                <a:gd name="connsiteY0" fmla="*/ 37835 h 356577"/>
                <a:gd name="connsiteX1" fmla="*/ 169990 w 376953"/>
                <a:gd name="connsiteY1" fmla="*/ 257 h 356577"/>
                <a:gd name="connsiteX2" fmla="*/ 357880 w 376953"/>
                <a:gd name="connsiteY2" fmla="*/ 50361 h 356577"/>
                <a:gd name="connsiteX3" fmla="*/ 357880 w 376953"/>
                <a:gd name="connsiteY3" fmla="*/ 238252 h 356577"/>
                <a:gd name="connsiteX4" fmla="*/ 245146 w 376953"/>
                <a:gd name="connsiteY4" fmla="*/ 338460 h 356577"/>
                <a:gd name="connsiteX5" fmla="*/ 144938 w 376953"/>
                <a:gd name="connsiteY5" fmla="*/ 350986 h 356577"/>
                <a:gd name="connsiteX6" fmla="*/ 57256 w 376953"/>
                <a:gd name="connsiteY6" fmla="*/ 275830 h 356577"/>
                <a:gd name="connsiteX7" fmla="*/ 7152 w 376953"/>
                <a:gd name="connsiteY7" fmla="*/ 175621 h 356577"/>
                <a:gd name="connsiteX8" fmla="*/ 19678 w 376953"/>
                <a:gd name="connsiteY8" fmla="*/ 37835 h 35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953" h="356577">
                  <a:moveTo>
                    <a:pt x="19678" y="37835"/>
                  </a:moveTo>
                  <a:cubicBezTo>
                    <a:pt x="46818" y="8608"/>
                    <a:pt x="113623" y="-1831"/>
                    <a:pt x="169990" y="257"/>
                  </a:cubicBezTo>
                  <a:cubicBezTo>
                    <a:pt x="226357" y="2345"/>
                    <a:pt x="326565" y="10695"/>
                    <a:pt x="357880" y="50361"/>
                  </a:cubicBezTo>
                  <a:cubicBezTo>
                    <a:pt x="389195" y="90027"/>
                    <a:pt x="376669" y="190236"/>
                    <a:pt x="357880" y="238252"/>
                  </a:cubicBezTo>
                  <a:cubicBezTo>
                    <a:pt x="339091" y="286269"/>
                    <a:pt x="280636" y="319671"/>
                    <a:pt x="245146" y="338460"/>
                  </a:cubicBezTo>
                  <a:cubicBezTo>
                    <a:pt x="209656" y="357249"/>
                    <a:pt x="176253" y="361424"/>
                    <a:pt x="144938" y="350986"/>
                  </a:cubicBezTo>
                  <a:cubicBezTo>
                    <a:pt x="113623" y="340548"/>
                    <a:pt x="80220" y="305057"/>
                    <a:pt x="57256" y="275830"/>
                  </a:cubicBezTo>
                  <a:cubicBezTo>
                    <a:pt x="34292" y="246603"/>
                    <a:pt x="15503" y="211112"/>
                    <a:pt x="7152" y="175621"/>
                  </a:cubicBezTo>
                  <a:cubicBezTo>
                    <a:pt x="-1199" y="140130"/>
                    <a:pt x="-7462" y="67062"/>
                    <a:pt x="19678" y="37835"/>
                  </a:cubicBezTo>
                  <a:close/>
                </a:path>
              </a:pathLst>
            </a:custGeom>
            <a:pattFill prst="pct40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2" name="Ελεύθερη σχεδίαση 11"/>
            <p:cNvSpPr/>
            <p:nvPr/>
          </p:nvSpPr>
          <p:spPr>
            <a:xfrm>
              <a:off x="6909131" y="3813345"/>
              <a:ext cx="366644" cy="230127"/>
            </a:xfrm>
            <a:custGeom>
              <a:avLst/>
              <a:gdLst>
                <a:gd name="connsiteX0" fmla="*/ 19678 w 376953"/>
                <a:gd name="connsiteY0" fmla="*/ 37835 h 356577"/>
                <a:gd name="connsiteX1" fmla="*/ 169990 w 376953"/>
                <a:gd name="connsiteY1" fmla="*/ 257 h 356577"/>
                <a:gd name="connsiteX2" fmla="*/ 357880 w 376953"/>
                <a:gd name="connsiteY2" fmla="*/ 50361 h 356577"/>
                <a:gd name="connsiteX3" fmla="*/ 357880 w 376953"/>
                <a:gd name="connsiteY3" fmla="*/ 238252 h 356577"/>
                <a:gd name="connsiteX4" fmla="*/ 245146 w 376953"/>
                <a:gd name="connsiteY4" fmla="*/ 338460 h 356577"/>
                <a:gd name="connsiteX5" fmla="*/ 144938 w 376953"/>
                <a:gd name="connsiteY5" fmla="*/ 350986 h 356577"/>
                <a:gd name="connsiteX6" fmla="*/ 57256 w 376953"/>
                <a:gd name="connsiteY6" fmla="*/ 275830 h 356577"/>
                <a:gd name="connsiteX7" fmla="*/ 7152 w 376953"/>
                <a:gd name="connsiteY7" fmla="*/ 175621 h 356577"/>
                <a:gd name="connsiteX8" fmla="*/ 19678 w 376953"/>
                <a:gd name="connsiteY8" fmla="*/ 37835 h 35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953" h="356577">
                  <a:moveTo>
                    <a:pt x="19678" y="37835"/>
                  </a:moveTo>
                  <a:cubicBezTo>
                    <a:pt x="46818" y="8608"/>
                    <a:pt x="113623" y="-1831"/>
                    <a:pt x="169990" y="257"/>
                  </a:cubicBezTo>
                  <a:cubicBezTo>
                    <a:pt x="226357" y="2345"/>
                    <a:pt x="326565" y="10695"/>
                    <a:pt x="357880" y="50361"/>
                  </a:cubicBezTo>
                  <a:cubicBezTo>
                    <a:pt x="389195" y="90027"/>
                    <a:pt x="376669" y="190236"/>
                    <a:pt x="357880" y="238252"/>
                  </a:cubicBezTo>
                  <a:cubicBezTo>
                    <a:pt x="339091" y="286269"/>
                    <a:pt x="280636" y="319671"/>
                    <a:pt x="245146" y="338460"/>
                  </a:cubicBezTo>
                  <a:cubicBezTo>
                    <a:pt x="209656" y="357249"/>
                    <a:pt x="176253" y="361424"/>
                    <a:pt x="144938" y="350986"/>
                  </a:cubicBezTo>
                  <a:cubicBezTo>
                    <a:pt x="113623" y="340548"/>
                    <a:pt x="80220" y="305057"/>
                    <a:pt x="57256" y="275830"/>
                  </a:cubicBezTo>
                  <a:cubicBezTo>
                    <a:pt x="34292" y="246603"/>
                    <a:pt x="15503" y="211112"/>
                    <a:pt x="7152" y="175621"/>
                  </a:cubicBezTo>
                  <a:cubicBezTo>
                    <a:pt x="-1199" y="140130"/>
                    <a:pt x="-7462" y="67062"/>
                    <a:pt x="19678" y="37835"/>
                  </a:cubicBezTo>
                  <a:close/>
                </a:path>
              </a:pathLst>
            </a:custGeom>
            <a:pattFill prst="pct40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cxnSp>
          <p:nvCxnSpPr>
            <p:cNvPr id="14" name="Ευθύγραμμο βέλος σύνδεσης 13"/>
            <p:cNvCxnSpPr/>
            <p:nvPr/>
          </p:nvCxnSpPr>
          <p:spPr>
            <a:xfrm flipV="1">
              <a:off x="4715615" y="3805410"/>
              <a:ext cx="1728465" cy="107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758530" y="3713360"/>
              <a:ext cx="1034857" cy="3999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latin typeface="+mn-lt"/>
                  <a:cs typeface="+mn-cs"/>
                </a:rPr>
                <a:t>ερυθρά</a:t>
              </a:r>
            </a:p>
          </p:txBody>
        </p:sp>
      </p:grpSp>
      <p:sp>
        <p:nvSpPr>
          <p:cNvPr id="60419" name="Θέση αριθμού διαφάνειας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72E8D7A-7824-4BE2-8EE6-09ECD460057B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Αμοιβάδα</a:t>
            </a:r>
            <a:endParaRPr lang="el-GR" altLang="el-GR" dirty="0" smtClean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grpSp>
        <p:nvGrpSpPr>
          <p:cNvPr id="61443" name="Ομάδα 20"/>
          <p:cNvGrpSpPr>
            <a:grpSpLocks/>
          </p:cNvGrpSpPr>
          <p:nvPr/>
        </p:nvGrpSpPr>
        <p:grpSpPr bwMode="auto">
          <a:xfrm>
            <a:off x="1236663" y="2133600"/>
            <a:ext cx="6467475" cy="2879725"/>
            <a:chOff x="1236514" y="2132856"/>
            <a:chExt cx="6467134" cy="2880320"/>
          </a:xfrm>
        </p:grpSpPr>
        <p:grpSp>
          <p:nvGrpSpPr>
            <p:cNvPr id="61445" name="Ομάδα 21"/>
            <p:cNvGrpSpPr>
              <a:grpSpLocks/>
            </p:cNvGrpSpPr>
            <p:nvPr/>
          </p:nvGrpSpPr>
          <p:grpSpPr bwMode="auto">
            <a:xfrm>
              <a:off x="1274612" y="2132856"/>
              <a:ext cx="6429036" cy="2880320"/>
              <a:chOff x="2138708" y="2420888"/>
              <a:chExt cx="6429036" cy="2880320"/>
            </a:xfrm>
          </p:grpSpPr>
          <p:sp>
            <p:nvSpPr>
              <p:cNvPr id="6" name="Ορθογώνιο 5"/>
              <p:cNvSpPr/>
              <p:nvPr/>
            </p:nvSpPr>
            <p:spPr>
              <a:xfrm>
                <a:off x="2138708" y="2420888"/>
                <a:ext cx="6429036" cy="28803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l-G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Ελεύθερη σχεδίαση 6"/>
              <p:cNvSpPr/>
              <p:nvPr/>
            </p:nvSpPr>
            <p:spPr>
              <a:xfrm>
                <a:off x="4737308" y="2670177"/>
                <a:ext cx="3162133" cy="1805360"/>
              </a:xfrm>
              <a:custGeom>
                <a:avLst/>
                <a:gdLst>
                  <a:gd name="connsiteX0" fmla="*/ 165909 w 3162029"/>
                  <a:gd name="connsiteY0" fmla="*/ 412839 h 1804305"/>
                  <a:gd name="connsiteX1" fmla="*/ 321552 w 3162029"/>
                  <a:gd name="connsiteY1" fmla="*/ 373928 h 1804305"/>
                  <a:gd name="connsiteX2" fmla="*/ 564743 w 3162029"/>
                  <a:gd name="connsiteY2" fmla="*/ 305835 h 1804305"/>
                  <a:gd name="connsiteX3" fmla="*/ 788480 w 3162029"/>
                  <a:gd name="connsiteY3" fmla="*/ 286380 h 1804305"/>
                  <a:gd name="connsiteX4" fmla="*/ 914939 w 3162029"/>
                  <a:gd name="connsiteY4" fmla="*/ 218286 h 1804305"/>
                  <a:gd name="connsiteX5" fmla="*/ 1206769 w 3162029"/>
                  <a:gd name="connsiteY5" fmla="*/ 82099 h 1804305"/>
                  <a:gd name="connsiteX6" fmla="*/ 1411050 w 3162029"/>
                  <a:gd name="connsiteY6" fmla="*/ 23733 h 1804305"/>
                  <a:gd name="connsiteX7" fmla="*/ 1537509 w 3162029"/>
                  <a:gd name="connsiteY7" fmla="*/ 4277 h 1804305"/>
                  <a:gd name="connsiteX8" fmla="*/ 1732063 w 3162029"/>
                  <a:gd name="connsiteY8" fmla="*/ 101554 h 1804305"/>
                  <a:gd name="connsiteX9" fmla="*/ 1887705 w 3162029"/>
                  <a:gd name="connsiteY9" fmla="*/ 198831 h 1804305"/>
                  <a:gd name="connsiteX10" fmla="*/ 2043348 w 3162029"/>
                  <a:gd name="connsiteY10" fmla="*/ 315562 h 1804305"/>
                  <a:gd name="connsiteX11" fmla="*/ 2383816 w 3162029"/>
                  <a:gd name="connsiteY11" fmla="*/ 335018 h 1804305"/>
                  <a:gd name="connsiteX12" fmla="*/ 2597824 w 3162029"/>
                  <a:gd name="connsiteY12" fmla="*/ 354473 h 1804305"/>
                  <a:gd name="connsiteX13" fmla="*/ 2617280 w 3162029"/>
                  <a:gd name="connsiteY13" fmla="*/ 354473 h 1804305"/>
                  <a:gd name="connsiteX14" fmla="*/ 2743739 w 3162029"/>
                  <a:gd name="connsiteY14" fmla="*/ 305835 h 1804305"/>
                  <a:gd name="connsiteX15" fmla="*/ 2870199 w 3162029"/>
                  <a:gd name="connsiteY15" fmla="*/ 305835 h 1804305"/>
                  <a:gd name="connsiteX16" fmla="*/ 3006386 w 3162029"/>
                  <a:gd name="connsiteY16" fmla="*/ 354473 h 1804305"/>
                  <a:gd name="connsiteX17" fmla="*/ 3074480 w 3162029"/>
                  <a:gd name="connsiteY17" fmla="*/ 383656 h 1804305"/>
                  <a:gd name="connsiteX18" fmla="*/ 3123118 w 3162029"/>
                  <a:gd name="connsiteY18" fmla="*/ 480933 h 1804305"/>
                  <a:gd name="connsiteX19" fmla="*/ 3162029 w 3162029"/>
                  <a:gd name="connsiteY19" fmla="*/ 607392 h 1804305"/>
                  <a:gd name="connsiteX20" fmla="*/ 3123118 w 3162029"/>
                  <a:gd name="connsiteY20" fmla="*/ 870039 h 1804305"/>
                  <a:gd name="connsiteX21" fmla="*/ 3035569 w 3162029"/>
                  <a:gd name="connsiteY21" fmla="*/ 947860 h 1804305"/>
                  <a:gd name="connsiteX22" fmla="*/ 3006386 w 3162029"/>
                  <a:gd name="connsiteY22" fmla="*/ 957588 h 1804305"/>
                  <a:gd name="connsiteX23" fmla="*/ 2957748 w 3162029"/>
                  <a:gd name="connsiteY23" fmla="*/ 1064592 h 1804305"/>
                  <a:gd name="connsiteX24" fmla="*/ 2860471 w 3162029"/>
                  <a:gd name="connsiteY24" fmla="*/ 1229962 h 1804305"/>
                  <a:gd name="connsiteX25" fmla="*/ 2481092 w 3162029"/>
                  <a:gd name="connsiteY25" fmla="*/ 1366150 h 1804305"/>
                  <a:gd name="connsiteX26" fmla="*/ 2325450 w 3162029"/>
                  <a:gd name="connsiteY26" fmla="*/ 1375877 h 1804305"/>
                  <a:gd name="connsiteX27" fmla="*/ 2198990 w 3162029"/>
                  <a:gd name="connsiteY27" fmla="*/ 1375877 h 1804305"/>
                  <a:gd name="connsiteX28" fmla="*/ 1907160 w 3162029"/>
                  <a:gd name="connsiteY28" fmla="*/ 1541248 h 1804305"/>
                  <a:gd name="connsiteX29" fmla="*/ 1663969 w 3162029"/>
                  <a:gd name="connsiteY29" fmla="*/ 1745528 h 1804305"/>
                  <a:gd name="connsiteX30" fmla="*/ 1284590 w 3162029"/>
                  <a:gd name="connsiteY30" fmla="*/ 1803894 h 1804305"/>
                  <a:gd name="connsiteX31" fmla="*/ 1021943 w 3162029"/>
                  <a:gd name="connsiteY31" fmla="*/ 1764984 h 1804305"/>
                  <a:gd name="connsiteX32" fmla="*/ 788480 w 3162029"/>
                  <a:gd name="connsiteY32" fmla="*/ 1648252 h 1804305"/>
                  <a:gd name="connsiteX33" fmla="*/ 720386 w 3162029"/>
                  <a:gd name="connsiteY33" fmla="*/ 1580158 h 1804305"/>
                  <a:gd name="connsiteX34" fmla="*/ 477195 w 3162029"/>
                  <a:gd name="connsiteY34" fmla="*/ 1424516 h 1804305"/>
                  <a:gd name="connsiteX35" fmla="*/ 389646 w 3162029"/>
                  <a:gd name="connsiteY35" fmla="*/ 1327239 h 1804305"/>
                  <a:gd name="connsiteX36" fmla="*/ 282641 w 3162029"/>
                  <a:gd name="connsiteY36" fmla="*/ 1239690 h 1804305"/>
                  <a:gd name="connsiteX37" fmla="*/ 165909 w 3162029"/>
                  <a:gd name="connsiteY37" fmla="*/ 1161869 h 1804305"/>
                  <a:gd name="connsiteX38" fmla="*/ 97816 w 3162029"/>
                  <a:gd name="connsiteY38" fmla="*/ 1103503 h 1804305"/>
                  <a:gd name="connsiteX39" fmla="*/ 39450 w 3162029"/>
                  <a:gd name="connsiteY39" fmla="*/ 986771 h 1804305"/>
                  <a:gd name="connsiteX40" fmla="*/ 39450 w 3162029"/>
                  <a:gd name="connsiteY40" fmla="*/ 870039 h 1804305"/>
                  <a:gd name="connsiteX41" fmla="*/ 19995 w 3162029"/>
                  <a:gd name="connsiteY41" fmla="*/ 792218 h 1804305"/>
                  <a:gd name="connsiteX42" fmla="*/ 10267 w 3162029"/>
                  <a:gd name="connsiteY42" fmla="*/ 617120 h 1804305"/>
                  <a:gd name="connsiteX43" fmla="*/ 165909 w 3162029"/>
                  <a:gd name="connsiteY43" fmla="*/ 412839 h 180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62029" h="1804305">
                    <a:moveTo>
                      <a:pt x="165909" y="412839"/>
                    </a:moveTo>
                    <a:cubicBezTo>
                      <a:pt x="217790" y="372307"/>
                      <a:pt x="255080" y="391762"/>
                      <a:pt x="321552" y="373928"/>
                    </a:cubicBezTo>
                    <a:cubicBezTo>
                      <a:pt x="388024" y="356094"/>
                      <a:pt x="486922" y="320426"/>
                      <a:pt x="564743" y="305835"/>
                    </a:cubicBezTo>
                    <a:cubicBezTo>
                      <a:pt x="642564" y="291244"/>
                      <a:pt x="730114" y="300971"/>
                      <a:pt x="788480" y="286380"/>
                    </a:cubicBezTo>
                    <a:cubicBezTo>
                      <a:pt x="846846" y="271789"/>
                      <a:pt x="845224" y="252333"/>
                      <a:pt x="914939" y="218286"/>
                    </a:cubicBezTo>
                    <a:cubicBezTo>
                      <a:pt x="984654" y="184239"/>
                      <a:pt x="1124084" y="114524"/>
                      <a:pt x="1206769" y="82099"/>
                    </a:cubicBezTo>
                    <a:cubicBezTo>
                      <a:pt x="1289454" y="49673"/>
                      <a:pt x="1355927" y="36703"/>
                      <a:pt x="1411050" y="23733"/>
                    </a:cubicBezTo>
                    <a:cubicBezTo>
                      <a:pt x="1466173" y="10763"/>
                      <a:pt x="1484007" y="-8693"/>
                      <a:pt x="1537509" y="4277"/>
                    </a:cubicBezTo>
                    <a:cubicBezTo>
                      <a:pt x="1591011" y="17247"/>
                      <a:pt x="1673697" y="69128"/>
                      <a:pt x="1732063" y="101554"/>
                    </a:cubicBezTo>
                    <a:cubicBezTo>
                      <a:pt x="1790429" y="133980"/>
                      <a:pt x="1835824" y="163163"/>
                      <a:pt x="1887705" y="198831"/>
                    </a:cubicBezTo>
                    <a:cubicBezTo>
                      <a:pt x="1939586" y="234499"/>
                      <a:pt x="1960663" y="292864"/>
                      <a:pt x="2043348" y="315562"/>
                    </a:cubicBezTo>
                    <a:cubicBezTo>
                      <a:pt x="2126033" y="338260"/>
                      <a:pt x="2291403" y="328533"/>
                      <a:pt x="2383816" y="335018"/>
                    </a:cubicBezTo>
                    <a:cubicBezTo>
                      <a:pt x="2476229" y="341503"/>
                      <a:pt x="2558913" y="351230"/>
                      <a:pt x="2597824" y="354473"/>
                    </a:cubicBezTo>
                    <a:cubicBezTo>
                      <a:pt x="2636735" y="357716"/>
                      <a:pt x="2592961" y="362579"/>
                      <a:pt x="2617280" y="354473"/>
                    </a:cubicBezTo>
                    <a:cubicBezTo>
                      <a:pt x="2641599" y="346367"/>
                      <a:pt x="2701586" y="313941"/>
                      <a:pt x="2743739" y="305835"/>
                    </a:cubicBezTo>
                    <a:cubicBezTo>
                      <a:pt x="2785892" y="297729"/>
                      <a:pt x="2826425" y="297729"/>
                      <a:pt x="2870199" y="305835"/>
                    </a:cubicBezTo>
                    <a:cubicBezTo>
                      <a:pt x="2913973" y="313941"/>
                      <a:pt x="2972339" y="341503"/>
                      <a:pt x="3006386" y="354473"/>
                    </a:cubicBezTo>
                    <a:cubicBezTo>
                      <a:pt x="3040433" y="367443"/>
                      <a:pt x="3055025" y="362579"/>
                      <a:pt x="3074480" y="383656"/>
                    </a:cubicBezTo>
                    <a:cubicBezTo>
                      <a:pt x="3093935" y="404733"/>
                      <a:pt x="3108527" y="443644"/>
                      <a:pt x="3123118" y="480933"/>
                    </a:cubicBezTo>
                    <a:cubicBezTo>
                      <a:pt x="3137709" y="518222"/>
                      <a:pt x="3162029" y="542541"/>
                      <a:pt x="3162029" y="607392"/>
                    </a:cubicBezTo>
                    <a:cubicBezTo>
                      <a:pt x="3162029" y="672243"/>
                      <a:pt x="3144195" y="813294"/>
                      <a:pt x="3123118" y="870039"/>
                    </a:cubicBezTo>
                    <a:cubicBezTo>
                      <a:pt x="3102041" y="926784"/>
                      <a:pt x="3055024" y="933269"/>
                      <a:pt x="3035569" y="947860"/>
                    </a:cubicBezTo>
                    <a:cubicBezTo>
                      <a:pt x="3016114" y="962451"/>
                      <a:pt x="3019356" y="938133"/>
                      <a:pt x="3006386" y="957588"/>
                    </a:cubicBezTo>
                    <a:cubicBezTo>
                      <a:pt x="2993416" y="977043"/>
                      <a:pt x="2982067" y="1019196"/>
                      <a:pt x="2957748" y="1064592"/>
                    </a:cubicBezTo>
                    <a:cubicBezTo>
                      <a:pt x="2933429" y="1109988"/>
                      <a:pt x="2939914" y="1179702"/>
                      <a:pt x="2860471" y="1229962"/>
                    </a:cubicBezTo>
                    <a:cubicBezTo>
                      <a:pt x="2781028" y="1280222"/>
                      <a:pt x="2570262" y="1341831"/>
                      <a:pt x="2481092" y="1366150"/>
                    </a:cubicBezTo>
                    <a:cubicBezTo>
                      <a:pt x="2391922" y="1390469"/>
                      <a:pt x="2372467" y="1374256"/>
                      <a:pt x="2325450" y="1375877"/>
                    </a:cubicBezTo>
                    <a:cubicBezTo>
                      <a:pt x="2278433" y="1377498"/>
                      <a:pt x="2268705" y="1348315"/>
                      <a:pt x="2198990" y="1375877"/>
                    </a:cubicBezTo>
                    <a:cubicBezTo>
                      <a:pt x="2129275" y="1403439"/>
                      <a:pt x="1996330" y="1479640"/>
                      <a:pt x="1907160" y="1541248"/>
                    </a:cubicBezTo>
                    <a:cubicBezTo>
                      <a:pt x="1817990" y="1602856"/>
                      <a:pt x="1767731" y="1701754"/>
                      <a:pt x="1663969" y="1745528"/>
                    </a:cubicBezTo>
                    <a:cubicBezTo>
                      <a:pt x="1560207" y="1789302"/>
                      <a:pt x="1391594" y="1800651"/>
                      <a:pt x="1284590" y="1803894"/>
                    </a:cubicBezTo>
                    <a:cubicBezTo>
                      <a:pt x="1177586" y="1807137"/>
                      <a:pt x="1104628" y="1790924"/>
                      <a:pt x="1021943" y="1764984"/>
                    </a:cubicBezTo>
                    <a:cubicBezTo>
                      <a:pt x="939258" y="1739044"/>
                      <a:pt x="838740" y="1679056"/>
                      <a:pt x="788480" y="1648252"/>
                    </a:cubicBezTo>
                    <a:cubicBezTo>
                      <a:pt x="738221" y="1617448"/>
                      <a:pt x="772267" y="1617447"/>
                      <a:pt x="720386" y="1580158"/>
                    </a:cubicBezTo>
                    <a:cubicBezTo>
                      <a:pt x="668505" y="1542869"/>
                      <a:pt x="532318" y="1466669"/>
                      <a:pt x="477195" y="1424516"/>
                    </a:cubicBezTo>
                    <a:cubicBezTo>
                      <a:pt x="422072" y="1382363"/>
                      <a:pt x="422072" y="1358043"/>
                      <a:pt x="389646" y="1327239"/>
                    </a:cubicBezTo>
                    <a:cubicBezTo>
                      <a:pt x="357220" y="1296435"/>
                      <a:pt x="319931" y="1267252"/>
                      <a:pt x="282641" y="1239690"/>
                    </a:cubicBezTo>
                    <a:cubicBezTo>
                      <a:pt x="245352" y="1212128"/>
                      <a:pt x="196713" y="1184567"/>
                      <a:pt x="165909" y="1161869"/>
                    </a:cubicBezTo>
                    <a:cubicBezTo>
                      <a:pt x="135105" y="1139171"/>
                      <a:pt x="118892" y="1132686"/>
                      <a:pt x="97816" y="1103503"/>
                    </a:cubicBezTo>
                    <a:cubicBezTo>
                      <a:pt x="76740" y="1074320"/>
                      <a:pt x="49178" y="1025682"/>
                      <a:pt x="39450" y="986771"/>
                    </a:cubicBezTo>
                    <a:cubicBezTo>
                      <a:pt x="29722" y="947860"/>
                      <a:pt x="42692" y="902465"/>
                      <a:pt x="39450" y="870039"/>
                    </a:cubicBezTo>
                    <a:cubicBezTo>
                      <a:pt x="36207" y="837614"/>
                      <a:pt x="24859" y="834371"/>
                      <a:pt x="19995" y="792218"/>
                    </a:cubicBezTo>
                    <a:cubicBezTo>
                      <a:pt x="15131" y="750065"/>
                      <a:pt x="-15673" y="681971"/>
                      <a:pt x="10267" y="617120"/>
                    </a:cubicBezTo>
                    <a:cubicBezTo>
                      <a:pt x="36207" y="552269"/>
                      <a:pt x="114028" y="453371"/>
                      <a:pt x="165909" y="412839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l-GR" dirty="0"/>
              </a:p>
            </p:txBody>
          </p:sp>
          <p:sp>
            <p:nvSpPr>
              <p:cNvPr id="8" name="Έλλειψη 7"/>
              <p:cNvSpPr/>
              <p:nvPr/>
            </p:nvSpPr>
            <p:spPr>
              <a:xfrm>
                <a:off x="5508792" y="3348180"/>
                <a:ext cx="360344" cy="3604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l-GR" dirty="0"/>
              </a:p>
            </p:txBody>
          </p:sp>
          <p:sp>
            <p:nvSpPr>
              <p:cNvPr id="9" name="Έλλειψη 8"/>
              <p:cNvSpPr/>
              <p:nvPr/>
            </p:nvSpPr>
            <p:spPr>
              <a:xfrm>
                <a:off x="5651660" y="3500611"/>
                <a:ext cx="73021" cy="73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l-GR" dirty="0"/>
              </a:p>
            </p:txBody>
          </p:sp>
          <p:cxnSp>
            <p:nvCxnSpPr>
              <p:cNvPr id="11" name="Ευθύγραμμο βέλος σύνδεσης 10"/>
              <p:cNvCxnSpPr/>
              <p:nvPr/>
            </p:nvCxnSpPr>
            <p:spPr>
              <a:xfrm flipV="1">
                <a:off x="3851530" y="3213215"/>
                <a:ext cx="1235010" cy="666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2326023" y="3256086"/>
                <a:ext cx="1439786" cy="40013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000" dirty="0">
                    <a:latin typeface="+mn-lt"/>
                    <a:cs typeface="+mn-cs"/>
                  </a:rPr>
                  <a:t>Cytoplasm</a:t>
                </a:r>
                <a:endParaRPr lang="el-GR" sz="2000" dirty="0">
                  <a:latin typeface="+mn-lt"/>
                  <a:cs typeface="+mn-cs"/>
                </a:endParaRPr>
              </a:p>
            </p:txBody>
          </p:sp>
          <p:cxnSp>
            <p:nvCxnSpPr>
              <p:cNvPr id="14" name="Ευθύγραμμο βέλος σύνδεσης 13"/>
              <p:cNvCxnSpPr/>
              <p:nvPr/>
            </p:nvCxnSpPr>
            <p:spPr>
              <a:xfrm flipV="1">
                <a:off x="4140439" y="3494260"/>
                <a:ext cx="1501696" cy="3667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3184815" y="3602232"/>
                <a:ext cx="1127066" cy="40013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000" b="1" dirty="0">
                    <a:latin typeface="+mn-lt"/>
                    <a:cs typeface="+mn-cs"/>
                  </a:rPr>
                  <a:t>Nucleus</a:t>
                </a:r>
                <a:endParaRPr lang="el-GR" sz="2000" b="1" dirty="0">
                  <a:latin typeface="+mn-lt"/>
                  <a:cs typeface="+mn-cs"/>
                </a:endParaRPr>
              </a:p>
            </p:txBody>
          </p:sp>
          <p:cxnSp>
            <p:nvCxnSpPr>
              <p:cNvPr id="17" name="Ευθύγραμμο βέλος σύνδεσης 16"/>
              <p:cNvCxnSpPr/>
              <p:nvPr/>
            </p:nvCxnSpPr>
            <p:spPr>
              <a:xfrm flipV="1">
                <a:off x="7812134" y="3213215"/>
                <a:ext cx="0" cy="9352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769201" y="4313579"/>
                <a:ext cx="1738221" cy="40013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000" dirty="0">
                    <a:latin typeface="+mn-lt"/>
                    <a:cs typeface="+mn-cs"/>
                  </a:rPr>
                  <a:t>Pseudopodium</a:t>
                </a:r>
                <a:endParaRPr lang="el-GR" sz="2000" dirty="0">
                  <a:latin typeface="+mn-lt"/>
                  <a:cs typeface="+mn-cs"/>
                </a:endParaRPr>
              </a:p>
            </p:txBody>
          </p:sp>
        </p:grpSp>
        <p:sp>
          <p:nvSpPr>
            <p:cNvPr id="61446" name="TextBox 4"/>
            <p:cNvSpPr txBox="1">
              <a:spLocks noChangeArrowheads="1"/>
            </p:cNvSpPr>
            <p:nvPr/>
          </p:nvSpPr>
          <p:spPr bwMode="auto">
            <a:xfrm>
              <a:off x="1236514" y="2661572"/>
              <a:ext cx="1982939" cy="369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 b="1" dirty="0">
                  <a:latin typeface="Arial" panose="020B0604020202020204" pitchFamily="34" charset="0"/>
                </a:rPr>
                <a:t>Κυτταρόπλασμα</a:t>
              </a:r>
            </a:p>
          </p:txBody>
        </p:sp>
        <p:sp>
          <p:nvSpPr>
            <p:cNvPr id="61447" name="TextBox 9"/>
            <p:cNvSpPr txBox="1">
              <a:spLocks noChangeArrowheads="1"/>
            </p:cNvSpPr>
            <p:nvPr/>
          </p:nvSpPr>
          <p:spPr bwMode="auto">
            <a:xfrm>
              <a:off x="2290687" y="3636602"/>
              <a:ext cx="10967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 dirty="0">
                  <a:latin typeface="Arial" panose="020B0604020202020204" pitchFamily="34" charset="0"/>
                </a:rPr>
                <a:t>Πυρήνας</a:t>
              </a:r>
            </a:p>
          </p:txBody>
        </p:sp>
        <p:sp>
          <p:nvSpPr>
            <p:cNvPr id="138257" name="TextBox 18"/>
            <p:cNvSpPr txBox="1">
              <a:spLocks noChangeArrowheads="1"/>
            </p:cNvSpPr>
            <p:nvPr/>
          </p:nvSpPr>
          <p:spPr bwMode="auto">
            <a:xfrm>
              <a:off x="6159091" y="3754029"/>
              <a:ext cx="1420738" cy="400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l-GR" sz="2000" b="1" dirty="0" smtClean="0">
                  <a:latin typeface="+mn-lt"/>
                </a:rPr>
                <a:t>Ψευδοπόδι</a:t>
              </a:r>
            </a:p>
          </p:txBody>
        </p:sp>
      </p:grpSp>
      <p:sp>
        <p:nvSpPr>
          <p:cNvPr id="61444" name="Θέση αριθμού διαφάνειας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B8A91A2-8B5B-4B88-BC75-2D42615BDBD3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Χρώμα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solidFill>
            <a:schemeClr val="bg1">
              <a:lumMod val="5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3000"/>
              </a:spcBef>
              <a:spcAft>
                <a:spcPts val="0"/>
              </a:spcAft>
              <a:defRPr/>
            </a:pPr>
            <a:r>
              <a:rPr lang="el-GR" sz="2400" b="1" dirty="0">
                <a:solidFill>
                  <a:srgbClr val="713605"/>
                </a:solidFill>
              </a:rPr>
              <a:t>Καστανό</a:t>
            </a:r>
            <a:r>
              <a:rPr lang="el-GR" sz="2400" dirty="0">
                <a:solidFill>
                  <a:srgbClr val="713605"/>
                </a:solidFill>
              </a:rPr>
              <a:t> </a:t>
            </a:r>
            <a:r>
              <a:rPr lang="el-GR" sz="2400" dirty="0"/>
              <a:t>φυσιολογικό </a:t>
            </a:r>
            <a:r>
              <a:rPr lang="el-GR" sz="2400" dirty="0" smtClean="0"/>
              <a:t>χρώμα</a:t>
            </a:r>
            <a:r>
              <a:rPr lang="en-US" sz="2400" dirty="0" smtClean="0"/>
              <a:t>,</a:t>
            </a:r>
            <a:endParaRPr lang="el-GR" sz="2400" dirty="0"/>
          </a:p>
          <a:p>
            <a:pPr eaLnBrk="1" fontAlgn="auto" hangingPunct="1">
              <a:spcBef>
                <a:spcPts val="3000"/>
              </a:spcBef>
              <a:spcAft>
                <a:spcPts val="0"/>
              </a:spcAft>
              <a:defRPr/>
            </a:pPr>
            <a:r>
              <a:rPr lang="el-GR" sz="2400" b="1" dirty="0">
                <a:solidFill>
                  <a:schemeClr val="tx1"/>
                </a:solidFill>
              </a:rPr>
              <a:t>Μαύρο</a:t>
            </a:r>
            <a:r>
              <a:rPr lang="el-GR" sz="2400" dirty="0">
                <a:solidFill>
                  <a:schemeClr val="tx1"/>
                </a:solidFill>
              </a:rPr>
              <a:t> </a:t>
            </a:r>
            <a:r>
              <a:rPr lang="el-GR" sz="2400" dirty="0"/>
              <a:t> (</a:t>
            </a:r>
            <a:r>
              <a:rPr lang="en-US" sz="2400" dirty="0"/>
              <a:t>occult blood) </a:t>
            </a:r>
            <a:r>
              <a:rPr lang="el-GR" sz="2400" b="1" dirty="0" smtClean="0">
                <a:solidFill>
                  <a:srgbClr val="820000"/>
                </a:solidFill>
              </a:rPr>
              <a:t>αίμα</a:t>
            </a:r>
            <a:r>
              <a:rPr lang="en-US" sz="2400" b="1" dirty="0">
                <a:solidFill>
                  <a:srgbClr val="820000"/>
                </a:solidFill>
              </a:rPr>
              <a:t>,</a:t>
            </a:r>
            <a:endParaRPr lang="el-GR" sz="2400" b="1" dirty="0">
              <a:solidFill>
                <a:srgbClr val="820000"/>
              </a:solidFill>
            </a:endParaRPr>
          </a:p>
          <a:p>
            <a:pPr eaLnBrk="1" fontAlgn="auto" hangingPunct="1">
              <a:spcBef>
                <a:spcPts val="3000"/>
              </a:spcBef>
              <a:spcAft>
                <a:spcPts val="0"/>
              </a:spcAft>
              <a:defRPr/>
            </a:pPr>
            <a:r>
              <a:rPr lang="el-GR" sz="2400" b="1" dirty="0" smtClean="0">
                <a:solidFill>
                  <a:srgbClr val="820000"/>
                </a:solidFill>
              </a:rPr>
              <a:t>Αιματηρό</a:t>
            </a:r>
            <a:r>
              <a:rPr lang="en-US" sz="2400" dirty="0">
                <a:solidFill>
                  <a:srgbClr val="820000"/>
                </a:solidFill>
              </a:rPr>
              <a:t>,</a:t>
            </a:r>
            <a:endParaRPr lang="el-GR" sz="2400" dirty="0">
              <a:solidFill>
                <a:srgbClr val="820000"/>
              </a:solidFill>
            </a:endParaRPr>
          </a:p>
          <a:p>
            <a:pPr eaLnBrk="1" fontAlgn="auto" hangingPunct="1">
              <a:spcBef>
                <a:spcPts val="3000"/>
              </a:spcBef>
              <a:spcAft>
                <a:spcPts val="0"/>
              </a:spcAft>
              <a:defRPr/>
            </a:pPr>
            <a:r>
              <a:rPr lang="el-GR" sz="2400" b="1" dirty="0">
                <a:solidFill>
                  <a:schemeClr val="bg1"/>
                </a:solidFill>
              </a:rPr>
              <a:t>Λευκό </a:t>
            </a:r>
            <a:r>
              <a:rPr lang="el-GR" sz="2400" dirty="0"/>
              <a:t> (αποφρακτικός ίκτερος</a:t>
            </a:r>
            <a:r>
              <a:rPr lang="el-GR" sz="2400" dirty="0" smtClean="0"/>
              <a:t>)</a:t>
            </a:r>
            <a:r>
              <a:rPr lang="en-US" sz="2400" dirty="0" smtClean="0"/>
              <a:t>,</a:t>
            </a:r>
            <a:endParaRPr lang="el-GR" sz="2400" dirty="0"/>
          </a:p>
          <a:p>
            <a:pPr eaLnBrk="1" fontAlgn="auto" hangingPunct="1">
              <a:spcBef>
                <a:spcPts val="3000"/>
              </a:spcBef>
              <a:spcAft>
                <a:spcPts val="0"/>
              </a:spcAft>
              <a:defRPr/>
            </a:pPr>
            <a:r>
              <a:rPr lang="el-GR" sz="2400" b="1" dirty="0"/>
              <a:t>Κιτρινωπό </a:t>
            </a:r>
            <a:r>
              <a:rPr lang="el-GR" sz="2400" dirty="0"/>
              <a:t>(δυσαπορρόφηση λιπών, συνήθως  </a:t>
            </a:r>
            <a:r>
              <a:rPr lang="en-US" sz="2400" i="1" dirty="0"/>
              <a:t>Giardia lamblia</a:t>
            </a:r>
            <a:r>
              <a:rPr lang="en-US" sz="2400" dirty="0"/>
              <a:t>).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1024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647A76-FBDB-4DE3-9B55-149AE3CD5D4C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4400" dirty="0" smtClean="0"/>
              <a:t>Τροφοζωίτης ιστολυτικής αμοιβάδας </a:t>
            </a:r>
            <a:r>
              <a:rPr lang="el-GR" b="0" dirty="0" smtClean="0"/>
              <a:t>(</a:t>
            </a:r>
            <a:r>
              <a:rPr lang="en-US" b="0" dirty="0" smtClean="0"/>
              <a:t>E.histolytica)</a:t>
            </a:r>
            <a:endParaRPr lang="el-GR" dirty="0" smtClean="0">
              <a:latin typeface="Arial" panose="020B0604020202020204" pitchFamily="34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1701800" y="5129213"/>
            <a:ext cx="6613525" cy="457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sz="2400" dirty="0" smtClean="0">
                <a:solidFill>
                  <a:srgbClr val="F3EE1E"/>
                </a:solidFill>
                <a:latin typeface="+mn-lt"/>
              </a:rPr>
              <a:t>Μπορεί να περιέχει  πολλά ερυθρά αιμοσφαίρια</a:t>
            </a:r>
          </a:p>
        </p:txBody>
      </p:sp>
      <p:pic>
        <p:nvPicPr>
          <p:cNvPr id="62468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275" y="2563813"/>
            <a:ext cx="2255838" cy="1584325"/>
          </a:xfrm>
        </p:spPr>
      </p:pic>
      <p:sp>
        <p:nvSpPr>
          <p:cNvPr id="8" name="Rectangle 8"/>
          <p:cNvSpPr/>
          <p:nvPr/>
        </p:nvSpPr>
        <p:spPr>
          <a:xfrm>
            <a:off x="50800" y="4262438"/>
            <a:ext cx="2997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solidFill>
                  <a:srgbClr val="F3EE1E"/>
                </a:solidFill>
                <a:latin typeface="+mn-lt"/>
                <a:cs typeface="+mn-cs"/>
                <a:hlinkClick r:id="rId3"/>
              </a:rPr>
              <a:t>Trophozoites of Entamoeba histolytica with ingested erythrocytes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”,</a:t>
            </a:r>
            <a:r>
              <a:rPr lang="el-GR" sz="1200" dirty="0">
                <a:solidFill>
                  <a:srgbClr val="F3EE1E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από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  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4"/>
              </a:rPr>
              <a:t>Patho</a:t>
            </a:r>
            <a:r>
              <a:rPr lang="el-GR" sz="1200" dirty="0">
                <a:solidFill>
                  <a:srgbClr val="F8F8A2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διαθέσιμο ως κοινό κτήμα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.</a:t>
            </a:r>
            <a:endParaRPr lang="en-US" sz="1200" dirty="0">
              <a:solidFill>
                <a:srgbClr val="F8F8A2"/>
              </a:solidFill>
              <a:latin typeface="+mn-lt"/>
              <a:cs typeface="+mn-cs"/>
            </a:endParaRPr>
          </a:p>
        </p:txBody>
      </p:sp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90713"/>
            <a:ext cx="2725737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Ορθογώνιο 9"/>
          <p:cNvSpPr/>
          <p:nvPr/>
        </p:nvSpPr>
        <p:spPr>
          <a:xfrm>
            <a:off x="4248150" y="4583113"/>
            <a:ext cx="67151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6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1949450"/>
            <a:ext cx="2590800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7524750" y="4718050"/>
            <a:ext cx="67151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6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62467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2900D8-7958-436C-A47C-30830B3C74F6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Μορφές ιστολυτικής αμοιβάδας</a:t>
            </a:r>
            <a:endParaRPr lang="el-GR" altLang="el-GR" dirty="0" smtClean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pic>
        <p:nvPicPr>
          <p:cNvPr id="63491" name="Θέση περιεχομένου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268413"/>
            <a:ext cx="2743200" cy="3657600"/>
          </a:xfrm>
        </p:spPr>
      </p:pic>
      <p:sp>
        <p:nvSpPr>
          <p:cNvPr id="6" name="Rectangle 8"/>
          <p:cNvSpPr/>
          <p:nvPr/>
        </p:nvSpPr>
        <p:spPr>
          <a:xfrm>
            <a:off x="484188" y="4926013"/>
            <a:ext cx="2997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solidFill>
                  <a:srgbClr val="F3EE1E"/>
                </a:solidFill>
                <a:latin typeface="+mn-lt"/>
                <a:cs typeface="+mn-cs"/>
                <a:hlinkClick r:id="rId3"/>
              </a:rPr>
              <a:t>Entamoeba histolytica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”,</a:t>
            </a:r>
            <a:r>
              <a:rPr lang="el-GR" sz="1200" dirty="0">
                <a:solidFill>
                  <a:srgbClr val="F3EE1E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από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  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4"/>
              </a:rPr>
              <a:t>Navaho</a:t>
            </a:r>
            <a:r>
              <a:rPr lang="el-GR" sz="1200" dirty="0">
                <a:solidFill>
                  <a:srgbClr val="F8F8A2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διαθέσιμο με άδεια 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  <a:hlinkClick r:id="rId5"/>
              </a:rPr>
              <a:t>CC 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5"/>
              </a:rPr>
              <a:t>BY-SA 3.0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313" y="5394325"/>
            <a:ext cx="3175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3EE1E"/>
                </a:solidFill>
                <a:latin typeface="+mn-lt"/>
                <a:cs typeface="+mn-cs"/>
              </a:rPr>
              <a:t>Invasive form of </a:t>
            </a:r>
            <a:r>
              <a:rPr lang="en-US" sz="2000" i="1" dirty="0">
                <a:solidFill>
                  <a:srgbClr val="F3EE1E"/>
                </a:solidFill>
                <a:latin typeface="+mn-lt"/>
                <a:cs typeface="+mn-cs"/>
              </a:rPr>
              <a:t>Entamoeba histolytica</a:t>
            </a:r>
            <a:r>
              <a:rPr lang="en-US" sz="2000" dirty="0">
                <a:solidFill>
                  <a:srgbClr val="F3EE1E"/>
                </a:solidFill>
                <a:latin typeface="+mn-lt"/>
                <a:cs typeface="+mn-cs"/>
              </a:rPr>
              <a:t> trophozoite</a:t>
            </a:r>
            <a:endParaRPr lang="el-GR" sz="2000" dirty="0">
              <a:solidFill>
                <a:srgbClr val="F3EE1E"/>
              </a:solidFill>
              <a:latin typeface="+mn-lt"/>
              <a:cs typeface="+mn-cs"/>
            </a:endParaRPr>
          </a:p>
        </p:txBody>
      </p:sp>
      <p:pic>
        <p:nvPicPr>
          <p:cNvPr id="63495" name="Εικόνα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304925"/>
            <a:ext cx="3621088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87963" y="4929188"/>
            <a:ext cx="2997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solidFill>
                  <a:srgbClr val="F3EE1E"/>
                </a:solidFill>
                <a:latin typeface="+mn-lt"/>
                <a:cs typeface="+mn-cs"/>
                <a:hlinkClick r:id="rId7"/>
              </a:rPr>
              <a:t>Entamoeba histolytica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”,</a:t>
            </a:r>
            <a:r>
              <a:rPr lang="el-GR" sz="1200" dirty="0">
                <a:solidFill>
                  <a:srgbClr val="F3EE1E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από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</a:rPr>
              <a:t> 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8"/>
              </a:rPr>
              <a:t>AJ Cann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rgbClr val="F8F8A2"/>
                </a:solidFill>
                <a:latin typeface="+mn-lt"/>
                <a:cs typeface="+mn-cs"/>
              </a:rPr>
              <a:t> </a:t>
            </a:r>
            <a:r>
              <a:rPr lang="el-GR" sz="1200" dirty="0" smtClean="0">
                <a:solidFill>
                  <a:srgbClr val="F8F8A2"/>
                </a:solidFill>
                <a:latin typeface="+mn-lt"/>
                <a:cs typeface="+mn-cs"/>
              </a:rPr>
              <a:t>διαθέσιμο με άδεια  </a:t>
            </a:r>
            <a:r>
              <a:rPr lang="en-US" sz="1200" dirty="0" smtClean="0">
                <a:solidFill>
                  <a:srgbClr val="F8F8A2"/>
                </a:solidFill>
                <a:latin typeface="+mn-lt"/>
                <a:cs typeface="+mn-cs"/>
                <a:hlinkClick r:id="rId9"/>
              </a:rPr>
              <a:t>CC 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  <a:hlinkClick r:id="rId9"/>
              </a:rPr>
              <a:t>BY-SA 2.0</a:t>
            </a:r>
            <a:r>
              <a:rPr lang="en-US" sz="1200" dirty="0">
                <a:solidFill>
                  <a:srgbClr val="F8F8A2"/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9525" y="5394325"/>
            <a:ext cx="36083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3EE1E"/>
                </a:solidFill>
                <a:latin typeface="+mn-lt"/>
                <a:cs typeface="+mn-cs"/>
              </a:rPr>
              <a:t>Non-Invasive form of </a:t>
            </a:r>
            <a:r>
              <a:rPr lang="en-US" sz="2000" i="1" dirty="0">
                <a:solidFill>
                  <a:srgbClr val="F3EE1E"/>
                </a:solidFill>
                <a:latin typeface="+mn-lt"/>
                <a:cs typeface="+mn-cs"/>
              </a:rPr>
              <a:t>Entamoeba histolytica</a:t>
            </a:r>
            <a:r>
              <a:rPr lang="en-US" sz="2000" dirty="0">
                <a:solidFill>
                  <a:srgbClr val="F3EE1E"/>
                </a:solidFill>
                <a:latin typeface="+mn-lt"/>
                <a:cs typeface="+mn-cs"/>
              </a:rPr>
              <a:t> trophozoite</a:t>
            </a:r>
            <a:endParaRPr lang="el-GR" sz="2000" dirty="0">
              <a:solidFill>
                <a:srgbClr val="F3EE1E"/>
              </a:solidFill>
              <a:latin typeface="+mn-lt"/>
              <a:cs typeface="+mn-cs"/>
            </a:endParaRPr>
          </a:p>
        </p:txBody>
      </p:sp>
      <p:sp>
        <p:nvSpPr>
          <p:cNvPr id="63492" name="Θέση αριθμού διαφάνειας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3F3F4F3-65C0-4658-9603-99EF77305AF7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Τίτλος 1"/>
          <p:cNvSpPr>
            <a:spLocks noGrp="1"/>
          </p:cNvSpPr>
          <p:nvPr>
            <p:ph type="title" idx="4294967295"/>
          </p:nvPr>
        </p:nvSpPr>
        <p:spPr>
          <a:xfrm>
            <a:off x="323850" y="115888"/>
            <a:ext cx="8640763" cy="909637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Κύστες ιστολυτικής αμοιβάδας </a:t>
            </a:r>
            <a:r>
              <a:rPr lang="el-GR" altLang="el-GR" sz="3200" b="0" dirty="0" smtClean="0">
                <a:solidFill>
                  <a:srgbClr val="F3EE1E"/>
                </a:solidFill>
              </a:rPr>
              <a:t>(1 από 2)</a:t>
            </a:r>
            <a:endParaRPr lang="el-GR" altLang="el-GR" sz="3200" b="0" dirty="0" smtClean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grpSp>
        <p:nvGrpSpPr>
          <p:cNvPr id="64516" name="Ομάδα 31"/>
          <p:cNvGrpSpPr>
            <a:grpSpLocks/>
          </p:cNvGrpSpPr>
          <p:nvPr/>
        </p:nvGrpSpPr>
        <p:grpSpPr bwMode="auto">
          <a:xfrm>
            <a:off x="1692275" y="1192213"/>
            <a:ext cx="6169025" cy="5043487"/>
            <a:chOff x="1691680" y="1192690"/>
            <a:chExt cx="6169728" cy="5043053"/>
          </a:xfrm>
        </p:grpSpPr>
        <p:sp>
          <p:nvSpPr>
            <p:cNvPr id="30" name="Ορθογώνιο 29"/>
            <p:cNvSpPr/>
            <p:nvPr/>
          </p:nvSpPr>
          <p:spPr>
            <a:xfrm>
              <a:off x="1691680" y="1192690"/>
              <a:ext cx="6169728" cy="5043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6" name="Έλλειψη 5"/>
            <p:cNvSpPr/>
            <p:nvPr/>
          </p:nvSpPr>
          <p:spPr>
            <a:xfrm>
              <a:off x="3347632" y="1916528"/>
              <a:ext cx="1728984" cy="108099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7" name="Έλλειψη 6"/>
            <p:cNvSpPr/>
            <p:nvPr/>
          </p:nvSpPr>
          <p:spPr>
            <a:xfrm>
              <a:off x="3708035" y="2060977"/>
              <a:ext cx="576329" cy="360332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8" name="Έλλειψη 7"/>
            <p:cNvSpPr/>
            <p:nvPr/>
          </p:nvSpPr>
          <p:spPr>
            <a:xfrm>
              <a:off x="4003343" y="2229238"/>
              <a:ext cx="44455" cy="44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9" name="Έλλειψη 8"/>
            <p:cNvSpPr/>
            <p:nvPr/>
          </p:nvSpPr>
          <p:spPr>
            <a:xfrm rot="1500712">
              <a:off x="4349458" y="2270509"/>
              <a:ext cx="341352" cy="630184"/>
            </a:xfrm>
            <a:prstGeom prst="ellipse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0" name="Έλλειψη 9"/>
            <p:cNvSpPr/>
            <p:nvPr/>
          </p:nvSpPr>
          <p:spPr>
            <a:xfrm>
              <a:off x="5097256" y="2708622"/>
              <a:ext cx="1727397" cy="115242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1" name="Έλλειψη 10"/>
            <p:cNvSpPr/>
            <p:nvPr/>
          </p:nvSpPr>
          <p:spPr>
            <a:xfrm>
              <a:off x="5292540" y="3151496"/>
              <a:ext cx="503295" cy="27778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2" name="Έλλειψη 11"/>
            <p:cNvSpPr/>
            <p:nvPr/>
          </p:nvSpPr>
          <p:spPr>
            <a:xfrm>
              <a:off x="5514816" y="3318169"/>
              <a:ext cx="46043" cy="460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3" name="Έλλειψη 12"/>
            <p:cNvSpPr/>
            <p:nvPr/>
          </p:nvSpPr>
          <p:spPr>
            <a:xfrm>
              <a:off x="6057802" y="3040381"/>
              <a:ext cx="504883" cy="27778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4" name="Έλλειψη 13"/>
            <p:cNvSpPr/>
            <p:nvPr/>
          </p:nvSpPr>
          <p:spPr>
            <a:xfrm>
              <a:off x="6288017" y="3151496"/>
              <a:ext cx="46042" cy="44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5" name="Έλλειψη 14"/>
            <p:cNvSpPr/>
            <p:nvPr/>
          </p:nvSpPr>
          <p:spPr>
            <a:xfrm>
              <a:off x="3290475" y="3535638"/>
              <a:ext cx="1727397" cy="108099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6" name="Έλλειψη 15"/>
            <p:cNvSpPr/>
            <p:nvPr/>
          </p:nvSpPr>
          <p:spPr>
            <a:xfrm>
              <a:off x="3708035" y="3932479"/>
              <a:ext cx="431849" cy="20635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7" name="Έλλειψη 16"/>
            <p:cNvSpPr/>
            <p:nvPr/>
          </p:nvSpPr>
          <p:spPr>
            <a:xfrm>
              <a:off x="3930310" y="4029308"/>
              <a:ext cx="46043" cy="44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8" name="Έλλειψη 17"/>
            <p:cNvSpPr/>
            <p:nvPr/>
          </p:nvSpPr>
          <p:spPr>
            <a:xfrm>
              <a:off x="4181164" y="3907081"/>
              <a:ext cx="431849" cy="20635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9" name="Έλλειψη 18"/>
            <p:cNvSpPr/>
            <p:nvPr/>
          </p:nvSpPr>
          <p:spPr>
            <a:xfrm>
              <a:off x="4403439" y="4002323"/>
              <a:ext cx="46043" cy="460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0" name="Έλλειψη 19"/>
            <p:cNvSpPr/>
            <p:nvPr/>
          </p:nvSpPr>
          <p:spPr>
            <a:xfrm>
              <a:off x="3800120" y="4308684"/>
              <a:ext cx="381043" cy="220644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1" name="Έλλειψη 20"/>
            <p:cNvSpPr/>
            <p:nvPr/>
          </p:nvSpPr>
          <p:spPr>
            <a:xfrm>
              <a:off x="4023984" y="4416625"/>
              <a:ext cx="46042" cy="476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2" name="Έλλειψη 21"/>
            <p:cNvSpPr/>
            <p:nvPr/>
          </p:nvSpPr>
          <p:spPr>
            <a:xfrm>
              <a:off x="4385975" y="4199156"/>
              <a:ext cx="379455" cy="220643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3" name="Έλλειψη 22"/>
            <p:cNvSpPr/>
            <p:nvPr/>
          </p:nvSpPr>
          <p:spPr>
            <a:xfrm>
              <a:off x="4608250" y="4305509"/>
              <a:ext cx="46042" cy="492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4" name="Έλλειψη 23"/>
            <p:cNvSpPr/>
            <p:nvPr/>
          </p:nvSpPr>
          <p:spPr>
            <a:xfrm rot="5156991">
              <a:off x="4020821" y="3446683"/>
              <a:ext cx="128576" cy="630309"/>
            </a:xfrm>
            <a:prstGeom prst="ellipse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5" name="Έλλειψη 24"/>
            <p:cNvSpPr/>
            <p:nvPr/>
          </p:nvSpPr>
          <p:spPr>
            <a:xfrm rot="19339112">
              <a:off x="3539741" y="4011847"/>
              <a:ext cx="103200" cy="330172"/>
            </a:xfrm>
            <a:prstGeom prst="ellipse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6" name="Έλλειψη 25"/>
            <p:cNvSpPr/>
            <p:nvPr/>
          </p:nvSpPr>
          <p:spPr>
            <a:xfrm>
              <a:off x="4825762" y="4529328"/>
              <a:ext cx="1790904" cy="113337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7" name="Έλλειψη 26"/>
            <p:cNvSpPr/>
            <p:nvPr/>
          </p:nvSpPr>
          <p:spPr>
            <a:xfrm>
              <a:off x="4882919" y="4783306"/>
              <a:ext cx="1014529" cy="65875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8" name="Έλλειψη 27"/>
            <p:cNvSpPr/>
            <p:nvPr/>
          </p:nvSpPr>
          <p:spPr>
            <a:xfrm>
              <a:off x="5702162" y="5303961"/>
              <a:ext cx="355641" cy="306361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9" name="Έλλειψη 28"/>
            <p:cNvSpPr/>
            <p:nvPr/>
          </p:nvSpPr>
          <p:spPr>
            <a:xfrm>
              <a:off x="5926025" y="5470634"/>
              <a:ext cx="46042" cy="5079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</p:grpSp>
      <p:sp>
        <p:nvSpPr>
          <p:cNvPr id="64515" name="Θέση αριθμού διαφάνειας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5FB4C66-7A74-4805-A152-3453CC608519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Grp="1"/>
          </p:cNvSpPr>
          <p:nvPr>
            <p:ph type="title"/>
          </p:nvPr>
        </p:nvSpPr>
        <p:spPr>
          <a:xfrm>
            <a:off x="468312" y="115888"/>
            <a:ext cx="8675687" cy="909637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Κύστες ιστολυτικής αμοιβάδας </a:t>
            </a:r>
            <a:r>
              <a:rPr lang="el-GR" altLang="el-GR" sz="3200" b="0" dirty="0" smtClean="0">
                <a:solidFill>
                  <a:srgbClr val="F3EE1E"/>
                </a:solidFill>
              </a:rPr>
              <a:t>(2 από 2)</a:t>
            </a:r>
            <a:endParaRPr lang="el-GR" altLang="el-GR" dirty="0" smtClean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pic>
        <p:nvPicPr>
          <p:cNvPr id="6553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13" y="1320607"/>
            <a:ext cx="3816350" cy="4673600"/>
          </a:xfrm>
        </p:spPr>
      </p:pic>
      <p:sp>
        <p:nvSpPr>
          <p:cNvPr id="6" name="Ορθογώνιο 5"/>
          <p:cNvSpPr/>
          <p:nvPr/>
        </p:nvSpPr>
        <p:spPr>
          <a:xfrm>
            <a:off x="1908175" y="6029325"/>
            <a:ext cx="67151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pic>
        <p:nvPicPr>
          <p:cNvPr id="655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3790476" cy="3543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6443663" y="5480050"/>
            <a:ext cx="6715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l-GR" dirty="0" smtClean="0">
                <a:solidFill>
                  <a:srgbClr val="F3EE1E"/>
                </a:solidFill>
              </a:rPr>
              <a:t>Entamoaba coli </a:t>
            </a:r>
            <a:r>
              <a:rPr lang="el-GR" altLang="el-GR" dirty="0" smtClean="0">
                <a:solidFill>
                  <a:srgbClr val="F3EE1E"/>
                </a:solidFill>
              </a:rPr>
              <a:t>κύστες</a:t>
            </a:r>
            <a:endParaRPr lang="el-GR" altLang="el-GR" dirty="0" smtClean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  <p:pic>
        <p:nvPicPr>
          <p:cNvPr id="66563" name="Θέση περιεχομένου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6"/>
          <a:stretch>
            <a:fillRect/>
          </a:stretch>
        </p:blipFill>
        <p:spPr>
          <a:xfrm>
            <a:off x="544513" y="1773238"/>
            <a:ext cx="4038600" cy="4062412"/>
          </a:xfrm>
        </p:spPr>
      </p:pic>
      <p:sp>
        <p:nvSpPr>
          <p:cNvPr id="6" name="Ορθογώνιο 5"/>
          <p:cNvSpPr/>
          <p:nvPr/>
        </p:nvSpPr>
        <p:spPr>
          <a:xfrm>
            <a:off x="2228850" y="5835650"/>
            <a:ext cx="66992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pic>
        <p:nvPicPr>
          <p:cNvPr id="66566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9475" y="1951038"/>
            <a:ext cx="4038600" cy="3884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6373813" y="5957888"/>
            <a:ext cx="6699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66564" name="Θέση αριθμού διαφάνειας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3ECB4D5-FB30-4A0D-AC37-93153F4056F4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Μαστιγοφόρα εντέρου</a:t>
            </a:r>
          </a:p>
        </p:txBody>
      </p:sp>
      <p:grpSp>
        <p:nvGrpSpPr>
          <p:cNvPr id="3" name="Ομάδα 2"/>
          <p:cNvGrpSpPr/>
          <p:nvPr/>
        </p:nvGrpSpPr>
        <p:grpSpPr>
          <a:xfrm>
            <a:off x="468313" y="1412875"/>
            <a:ext cx="8218487" cy="4608513"/>
            <a:chOff x="468313" y="1412875"/>
            <a:chExt cx="8218487" cy="4608513"/>
          </a:xfrm>
        </p:grpSpPr>
        <p:sp>
          <p:nvSpPr>
            <p:cNvPr id="6" name="Ορθογώνιο 5"/>
            <p:cNvSpPr/>
            <p:nvPr/>
          </p:nvSpPr>
          <p:spPr>
            <a:xfrm>
              <a:off x="468313" y="1412875"/>
              <a:ext cx="8218487" cy="4608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7" name="Ελεύθερη σχεδίαση 6"/>
            <p:cNvSpPr/>
            <p:nvPr/>
          </p:nvSpPr>
          <p:spPr>
            <a:xfrm>
              <a:off x="4884738" y="1452563"/>
              <a:ext cx="1304925" cy="2017712"/>
            </a:xfrm>
            <a:custGeom>
              <a:avLst/>
              <a:gdLst>
                <a:gd name="connsiteX0" fmla="*/ 0 w 1304015"/>
                <a:gd name="connsiteY0" fmla="*/ 0 h 2017153"/>
                <a:gd name="connsiteX1" fmla="*/ 37578 w 1304015"/>
                <a:gd name="connsiteY1" fmla="*/ 50104 h 2017153"/>
                <a:gd name="connsiteX2" fmla="*/ 50104 w 1304015"/>
                <a:gd name="connsiteY2" fmla="*/ 288099 h 2017153"/>
                <a:gd name="connsiteX3" fmla="*/ 125260 w 1304015"/>
                <a:gd name="connsiteY3" fmla="*/ 551145 h 2017153"/>
                <a:gd name="connsiteX4" fmla="*/ 150312 w 1304015"/>
                <a:gd name="connsiteY4" fmla="*/ 688932 h 2017153"/>
                <a:gd name="connsiteX5" fmla="*/ 288098 w 1304015"/>
                <a:gd name="connsiteY5" fmla="*/ 789140 h 2017153"/>
                <a:gd name="connsiteX6" fmla="*/ 438411 w 1304015"/>
                <a:gd name="connsiteY6" fmla="*/ 851770 h 2017153"/>
                <a:gd name="connsiteX7" fmla="*/ 626301 w 1304015"/>
                <a:gd name="connsiteY7" fmla="*/ 801666 h 2017153"/>
                <a:gd name="connsiteX8" fmla="*/ 688931 w 1304015"/>
                <a:gd name="connsiteY8" fmla="*/ 839244 h 2017153"/>
                <a:gd name="connsiteX9" fmla="*/ 726509 w 1304015"/>
                <a:gd name="connsiteY9" fmla="*/ 977030 h 2017153"/>
                <a:gd name="connsiteX10" fmla="*/ 726509 w 1304015"/>
                <a:gd name="connsiteY10" fmla="*/ 1114817 h 2017153"/>
                <a:gd name="connsiteX11" fmla="*/ 751561 w 1304015"/>
                <a:gd name="connsiteY11" fmla="*/ 1327759 h 2017153"/>
                <a:gd name="connsiteX12" fmla="*/ 764087 w 1304015"/>
                <a:gd name="connsiteY12" fmla="*/ 1503123 h 2017153"/>
                <a:gd name="connsiteX13" fmla="*/ 789139 w 1304015"/>
                <a:gd name="connsiteY13" fmla="*/ 1665962 h 2017153"/>
                <a:gd name="connsiteX14" fmla="*/ 864296 w 1304015"/>
                <a:gd name="connsiteY14" fmla="*/ 1816274 h 2017153"/>
                <a:gd name="connsiteX15" fmla="*/ 901874 w 1304015"/>
                <a:gd name="connsiteY15" fmla="*/ 1916482 h 2017153"/>
                <a:gd name="connsiteX16" fmla="*/ 926926 w 1304015"/>
                <a:gd name="connsiteY16" fmla="*/ 1979113 h 2017153"/>
                <a:gd name="connsiteX17" fmla="*/ 951978 w 1304015"/>
                <a:gd name="connsiteY17" fmla="*/ 2016691 h 2017153"/>
                <a:gd name="connsiteX18" fmla="*/ 901874 w 1304015"/>
                <a:gd name="connsiteY18" fmla="*/ 1954060 h 2017153"/>
                <a:gd name="connsiteX19" fmla="*/ 889348 w 1304015"/>
                <a:gd name="connsiteY19" fmla="*/ 1866378 h 2017153"/>
                <a:gd name="connsiteX20" fmla="*/ 876822 w 1304015"/>
                <a:gd name="connsiteY20" fmla="*/ 1728592 h 2017153"/>
                <a:gd name="connsiteX21" fmla="*/ 901874 w 1304015"/>
                <a:gd name="connsiteY21" fmla="*/ 1628384 h 2017153"/>
                <a:gd name="connsiteX22" fmla="*/ 926926 w 1304015"/>
                <a:gd name="connsiteY22" fmla="*/ 1515649 h 2017153"/>
                <a:gd name="connsiteX23" fmla="*/ 889348 w 1304015"/>
                <a:gd name="connsiteY23" fmla="*/ 1377863 h 2017153"/>
                <a:gd name="connsiteX24" fmla="*/ 864296 w 1304015"/>
                <a:gd name="connsiteY24" fmla="*/ 1252603 h 2017153"/>
                <a:gd name="connsiteX25" fmla="*/ 851770 w 1304015"/>
                <a:gd name="connsiteY25" fmla="*/ 1089765 h 2017153"/>
                <a:gd name="connsiteX26" fmla="*/ 864296 w 1304015"/>
                <a:gd name="connsiteY26" fmla="*/ 926926 h 2017153"/>
                <a:gd name="connsiteX27" fmla="*/ 914400 w 1304015"/>
                <a:gd name="connsiteY27" fmla="*/ 814192 h 2017153"/>
                <a:gd name="connsiteX28" fmla="*/ 951978 w 1304015"/>
                <a:gd name="connsiteY28" fmla="*/ 751562 h 2017153"/>
                <a:gd name="connsiteX29" fmla="*/ 1027134 w 1304015"/>
                <a:gd name="connsiteY29" fmla="*/ 726510 h 2017153"/>
                <a:gd name="connsiteX30" fmla="*/ 1152394 w 1304015"/>
                <a:gd name="connsiteY30" fmla="*/ 701458 h 2017153"/>
                <a:gd name="connsiteX31" fmla="*/ 1240076 w 1304015"/>
                <a:gd name="connsiteY31" fmla="*/ 613776 h 2017153"/>
                <a:gd name="connsiteX32" fmla="*/ 1265128 w 1304015"/>
                <a:gd name="connsiteY32" fmla="*/ 513567 h 2017153"/>
                <a:gd name="connsiteX33" fmla="*/ 1302707 w 1304015"/>
                <a:gd name="connsiteY33" fmla="*/ 375781 h 2017153"/>
                <a:gd name="connsiteX34" fmla="*/ 1290181 w 1304015"/>
                <a:gd name="connsiteY34" fmla="*/ 237995 h 2017153"/>
                <a:gd name="connsiteX35" fmla="*/ 1240076 w 1304015"/>
                <a:gd name="connsiteY35" fmla="*/ 137786 h 2017153"/>
                <a:gd name="connsiteX36" fmla="*/ 1215024 w 1304015"/>
                <a:gd name="connsiteY36" fmla="*/ 100208 h 201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04015" h="2017153">
                  <a:moveTo>
                    <a:pt x="0" y="0"/>
                  </a:moveTo>
                  <a:cubicBezTo>
                    <a:pt x="14613" y="1044"/>
                    <a:pt x="29227" y="2088"/>
                    <a:pt x="37578" y="50104"/>
                  </a:cubicBezTo>
                  <a:cubicBezTo>
                    <a:pt x="45929" y="98121"/>
                    <a:pt x="35490" y="204592"/>
                    <a:pt x="50104" y="288099"/>
                  </a:cubicBezTo>
                  <a:cubicBezTo>
                    <a:pt x="64718" y="371606"/>
                    <a:pt x="108559" y="484340"/>
                    <a:pt x="125260" y="551145"/>
                  </a:cubicBezTo>
                  <a:cubicBezTo>
                    <a:pt x="141961" y="617951"/>
                    <a:pt x="123172" y="649266"/>
                    <a:pt x="150312" y="688932"/>
                  </a:cubicBezTo>
                  <a:cubicBezTo>
                    <a:pt x="177452" y="728598"/>
                    <a:pt x="240082" y="762000"/>
                    <a:pt x="288098" y="789140"/>
                  </a:cubicBezTo>
                  <a:cubicBezTo>
                    <a:pt x="336114" y="816280"/>
                    <a:pt x="382044" y="849682"/>
                    <a:pt x="438411" y="851770"/>
                  </a:cubicBezTo>
                  <a:cubicBezTo>
                    <a:pt x="494778" y="853858"/>
                    <a:pt x="584548" y="803754"/>
                    <a:pt x="626301" y="801666"/>
                  </a:cubicBezTo>
                  <a:cubicBezTo>
                    <a:pt x="668054" y="799578"/>
                    <a:pt x="672230" y="810017"/>
                    <a:pt x="688931" y="839244"/>
                  </a:cubicBezTo>
                  <a:cubicBezTo>
                    <a:pt x="705632" y="868471"/>
                    <a:pt x="720246" y="931101"/>
                    <a:pt x="726509" y="977030"/>
                  </a:cubicBezTo>
                  <a:cubicBezTo>
                    <a:pt x="732772" y="1022959"/>
                    <a:pt x="722334" y="1056362"/>
                    <a:pt x="726509" y="1114817"/>
                  </a:cubicBezTo>
                  <a:cubicBezTo>
                    <a:pt x="730684" y="1173272"/>
                    <a:pt x="745298" y="1263041"/>
                    <a:pt x="751561" y="1327759"/>
                  </a:cubicBezTo>
                  <a:cubicBezTo>
                    <a:pt x="757824" y="1392477"/>
                    <a:pt x="757824" y="1446756"/>
                    <a:pt x="764087" y="1503123"/>
                  </a:cubicBezTo>
                  <a:cubicBezTo>
                    <a:pt x="770350" y="1559490"/>
                    <a:pt x="772438" y="1613770"/>
                    <a:pt x="789139" y="1665962"/>
                  </a:cubicBezTo>
                  <a:cubicBezTo>
                    <a:pt x="805840" y="1718154"/>
                    <a:pt x="845507" y="1774521"/>
                    <a:pt x="864296" y="1816274"/>
                  </a:cubicBezTo>
                  <a:cubicBezTo>
                    <a:pt x="883085" y="1858027"/>
                    <a:pt x="891436" y="1889342"/>
                    <a:pt x="901874" y="1916482"/>
                  </a:cubicBezTo>
                  <a:cubicBezTo>
                    <a:pt x="912312" y="1943622"/>
                    <a:pt x="918575" y="1962412"/>
                    <a:pt x="926926" y="1979113"/>
                  </a:cubicBezTo>
                  <a:cubicBezTo>
                    <a:pt x="935277" y="1995815"/>
                    <a:pt x="956153" y="2020866"/>
                    <a:pt x="951978" y="2016691"/>
                  </a:cubicBezTo>
                  <a:cubicBezTo>
                    <a:pt x="947803" y="2012516"/>
                    <a:pt x="912312" y="1979112"/>
                    <a:pt x="901874" y="1954060"/>
                  </a:cubicBezTo>
                  <a:cubicBezTo>
                    <a:pt x="891436" y="1929008"/>
                    <a:pt x="893523" y="1903956"/>
                    <a:pt x="889348" y="1866378"/>
                  </a:cubicBezTo>
                  <a:cubicBezTo>
                    <a:pt x="885173" y="1828800"/>
                    <a:pt x="874734" y="1768258"/>
                    <a:pt x="876822" y="1728592"/>
                  </a:cubicBezTo>
                  <a:cubicBezTo>
                    <a:pt x="878910" y="1688926"/>
                    <a:pt x="893523" y="1663875"/>
                    <a:pt x="901874" y="1628384"/>
                  </a:cubicBezTo>
                  <a:cubicBezTo>
                    <a:pt x="910225" y="1592893"/>
                    <a:pt x="929014" y="1557402"/>
                    <a:pt x="926926" y="1515649"/>
                  </a:cubicBezTo>
                  <a:cubicBezTo>
                    <a:pt x="924838" y="1473896"/>
                    <a:pt x="899786" y="1421704"/>
                    <a:pt x="889348" y="1377863"/>
                  </a:cubicBezTo>
                  <a:cubicBezTo>
                    <a:pt x="878910" y="1334022"/>
                    <a:pt x="870559" y="1300619"/>
                    <a:pt x="864296" y="1252603"/>
                  </a:cubicBezTo>
                  <a:cubicBezTo>
                    <a:pt x="858033" y="1204587"/>
                    <a:pt x="851770" y="1144044"/>
                    <a:pt x="851770" y="1089765"/>
                  </a:cubicBezTo>
                  <a:cubicBezTo>
                    <a:pt x="851770" y="1035486"/>
                    <a:pt x="853858" y="972855"/>
                    <a:pt x="864296" y="926926"/>
                  </a:cubicBezTo>
                  <a:cubicBezTo>
                    <a:pt x="874734" y="880997"/>
                    <a:pt x="899786" y="843419"/>
                    <a:pt x="914400" y="814192"/>
                  </a:cubicBezTo>
                  <a:cubicBezTo>
                    <a:pt x="929014" y="784965"/>
                    <a:pt x="933189" y="766176"/>
                    <a:pt x="951978" y="751562"/>
                  </a:cubicBezTo>
                  <a:cubicBezTo>
                    <a:pt x="970767" y="736948"/>
                    <a:pt x="993731" y="734861"/>
                    <a:pt x="1027134" y="726510"/>
                  </a:cubicBezTo>
                  <a:cubicBezTo>
                    <a:pt x="1060537" y="718159"/>
                    <a:pt x="1116904" y="720247"/>
                    <a:pt x="1152394" y="701458"/>
                  </a:cubicBezTo>
                  <a:cubicBezTo>
                    <a:pt x="1187884" y="682669"/>
                    <a:pt x="1221287" y="645091"/>
                    <a:pt x="1240076" y="613776"/>
                  </a:cubicBezTo>
                  <a:cubicBezTo>
                    <a:pt x="1258865" y="582461"/>
                    <a:pt x="1254690" y="553233"/>
                    <a:pt x="1265128" y="513567"/>
                  </a:cubicBezTo>
                  <a:cubicBezTo>
                    <a:pt x="1275566" y="473901"/>
                    <a:pt x="1298532" y="421710"/>
                    <a:pt x="1302707" y="375781"/>
                  </a:cubicBezTo>
                  <a:cubicBezTo>
                    <a:pt x="1306883" y="329852"/>
                    <a:pt x="1300619" y="277661"/>
                    <a:pt x="1290181" y="237995"/>
                  </a:cubicBezTo>
                  <a:cubicBezTo>
                    <a:pt x="1279743" y="198329"/>
                    <a:pt x="1252602" y="160750"/>
                    <a:pt x="1240076" y="137786"/>
                  </a:cubicBezTo>
                  <a:cubicBezTo>
                    <a:pt x="1227550" y="114822"/>
                    <a:pt x="1221287" y="107515"/>
                    <a:pt x="1215024" y="10020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8" name="Ελεύθερη σχεδίαση 7"/>
            <p:cNvSpPr/>
            <p:nvPr/>
          </p:nvSpPr>
          <p:spPr>
            <a:xfrm>
              <a:off x="5854700" y="2547938"/>
              <a:ext cx="1301750" cy="1952625"/>
            </a:xfrm>
            <a:custGeom>
              <a:avLst/>
              <a:gdLst>
                <a:gd name="connsiteX0" fmla="*/ 420426 w 1301752"/>
                <a:gd name="connsiteY0" fmla="*/ 45698 h 1954158"/>
                <a:gd name="connsiteX1" fmla="*/ 508108 w 1301752"/>
                <a:gd name="connsiteY1" fmla="*/ 8120 h 1954158"/>
                <a:gd name="connsiteX2" fmla="*/ 608316 w 1301752"/>
                <a:gd name="connsiteY2" fmla="*/ 8120 h 1954158"/>
                <a:gd name="connsiteX3" fmla="*/ 808733 w 1301752"/>
                <a:gd name="connsiteY3" fmla="*/ 95802 h 1954158"/>
                <a:gd name="connsiteX4" fmla="*/ 896415 w 1301752"/>
                <a:gd name="connsiteY4" fmla="*/ 120854 h 1954158"/>
                <a:gd name="connsiteX5" fmla="*/ 984097 w 1301752"/>
                <a:gd name="connsiteY5" fmla="*/ 233588 h 1954158"/>
                <a:gd name="connsiteX6" fmla="*/ 1121883 w 1301752"/>
                <a:gd name="connsiteY6" fmla="*/ 396426 h 1954158"/>
                <a:gd name="connsiteX7" fmla="*/ 1197039 w 1301752"/>
                <a:gd name="connsiteY7" fmla="*/ 559265 h 1954158"/>
                <a:gd name="connsiteX8" fmla="*/ 1247144 w 1301752"/>
                <a:gd name="connsiteY8" fmla="*/ 772207 h 1954158"/>
                <a:gd name="connsiteX9" fmla="*/ 1284722 w 1301752"/>
                <a:gd name="connsiteY9" fmla="*/ 935046 h 1954158"/>
                <a:gd name="connsiteX10" fmla="*/ 1297248 w 1301752"/>
                <a:gd name="connsiteY10" fmla="*/ 1260722 h 1954158"/>
                <a:gd name="connsiteX11" fmla="*/ 1209565 w 1301752"/>
                <a:gd name="connsiteY11" fmla="*/ 1511243 h 1954158"/>
                <a:gd name="connsiteX12" fmla="*/ 1159461 w 1301752"/>
                <a:gd name="connsiteY12" fmla="*/ 1699133 h 1954158"/>
                <a:gd name="connsiteX13" fmla="*/ 1121883 w 1301752"/>
                <a:gd name="connsiteY13" fmla="*/ 1861972 h 1954158"/>
                <a:gd name="connsiteX14" fmla="*/ 1134409 w 1301752"/>
                <a:gd name="connsiteY14" fmla="*/ 1899550 h 1954158"/>
                <a:gd name="connsiteX15" fmla="*/ 933993 w 1301752"/>
                <a:gd name="connsiteY15" fmla="*/ 1899550 h 1954158"/>
                <a:gd name="connsiteX16" fmla="*/ 783681 w 1301752"/>
                <a:gd name="connsiteY16" fmla="*/ 1937128 h 1954158"/>
                <a:gd name="connsiteX17" fmla="*/ 633368 w 1301752"/>
                <a:gd name="connsiteY17" fmla="*/ 1949654 h 1954158"/>
                <a:gd name="connsiteX18" fmla="*/ 495582 w 1301752"/>
                <a:gd name="connsiteY18" fmla="*/ 1861972 h 1954158"/>
                <a:gd name="connsiteX19" fmla="*/ 420426 w 1301752"/>
                <a:gd name="connsiteY19" fmla="*/ 1711659 h 1954158"/>
                <a:gd name="connsiteX20" fmla="*/ 270113 w 1301752"/>
                <a:gd name="connsiteY20" fmla="*/ 1523769 h 1954158"/>
                <a:gd name="connsiteX21" fmla="*/ 194957 w 1301752"/>
                <a:gd name="connsiteY21" fmla="*/ 1323352 h 1954158"/>
                <a:gd name="connsiteX22" fmla="*/ 69697 w 1301752"/>
                <a:gd name="connsiteY22" fmla="*/ 1072832 h 1954158"/>
                <a:gd name="connsiteX23" fmla="*/ 7067 w 1301752"/>
                <a:gd name="connsiteY23" fmla="*/ 935046 h 1954158"/>
                <a:gd name="connsiteX24" fmla="*/ 7067 w 1301752"/>
                <a:gd name="connsiteY24" fmla="*/ 859889 h 1954158"/>
                <a:gd name="connsiteX25" fmla="*/ 57171 w 1301752"/>
                <a:gd name="connsiteY25" fmla="*/ 671999 h 1954158"/>
                <a:gd name="connsiteX26" fmla="*/ 132327 w 1301752"/>
                <a:gd name="connsiteY26" fmla="*/ 383900 h 1954158"/>
                <a:gd name="connsiteX27" fmla="*/ 332744 w 1301752"/>
                <a:gd name="connsiteY27" fmla="*/ 133380 h 1954158"/>
                <a:gd name="connsiteX28" fmla="*/ 420426 w 1301752"/>
                <a:gd name="connsiteY28" fmla="*/ 45698 h 195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01752" h="1954158">
                  <a:moveTo>
                    <a:pt x="420426" y="45698"/>
                  </a:moveTo>
                  <a:cubicBezTo>
                    <a:pt x="449653" y="24821"/>
                    <a:pt x="476793" y="14383"/>
                    <a:pt x="508108" y="8120"/>
                  </a:cubicBezTo>
                  <a:cubicBezTo>
                    <a:pt x="539423" y="1857"/>
                    <a:pt x="558212" y="-6494"/>
                    <a:pt x="608316" y="8120"/>
                  </a:cubicBezTo>
                  <a:cubicBezTo>
                    <a:pt x="658420" y="22734"/>
                    <a:pt x="760717" y="77013"/>
                    <a:pt x="808733" y="95802"/>
                  </a:cubicBezTo>
                  <a:cubicBezTo>
                    <a:pt x="856750" y="114591"/>
                    <a:pt x="867188" y="97890"/>
                    <a:pt x="896415" y="120854"/>
                  </a:cubicBezTo>
                  <a:cubicBezTo>
                    <a:pt x="925642" y="143818"/>
                    <a:pt x="946519" y="187659"/>
                    <a:pt x="984097" y="233588"/>
                  </a:cubicBezTo>
                  <a:cubicBezTo>
                    <a:pt x="1021675" y="279517"/>
                    <a:pt x="1086393" y="342147"/>
                    <a:pt x="1121883" y="396426"/>
                  </a:cubicBezTo>
                  <a:cubicBezTo>
                    <a:pt x="1157373" y="450705"/>
                    <a:pt x="1176162" y="496635"/>
                    <a:pt x="1197039" y="559265"/>
                  </a:cubicBezTo>
                  <a:cubicBezTo>
                    <a:pt x="1217916" y="621895"/>
                    <a:pt x="1232530" y="709577"/>
                    <a:pt x="1247144" y="772207"/>
                  </a:cubicBezTo>
                  <a:cubicBezTo>
                    <a:pt x="1261758" y="834837"/>
                    <a:pt x="1276371" y="853627"/>
                    <a:pt x="1284722" y="935046"/>
                  </a:cubicBezTo>
                  <a:cubicBezTo>
                    <a:pt x="1293073" y="1016465"/>
                    <a:pt x="1309774" y="1164689"/>
                    <a:pt x="1297248" y="1260722"/>
                  </a:cubicBezTo>
                  <a:cubicBezTo>
                    <a:pt x="1284722" y="1356755"/>
                    <a:pt x="1232529" y="1438175"/>
                    <a:pt x="1209565" y="1511243"/>
                  </a:cubicBezTo>
                  <a:cubicBezTo>
                    <a:pt x="1186601" y="1584311"/>
                    <a:pt x="1174075" y="1640678"/>
                    <a:pt x="1159461" y="1699133"/>
                  </a:cubicBezTo>
                  <a:cubicBezTo>
                    <a:pt x="1144847" y="1757588"/>
                    <a:pt x="1126058" y="1828569"/>
                    <a:pt x="1121883" y="1861972"/>
                  </a:cubicBezTo>
                  <a:cubicBezTo>
                    <a:pt x="1117708" y="1895375"/>
                    <a:pt x="1165724" y="1893287"/>
                    <a:pt x="1134409" y="1899550"/>
                  </a:cubicBezTo>
                  <a:cubicBezTo>
                    <a:pt x="1103094" y="1905813"/>
                    <a:pt x="992448" y="1893287"/>
                    <a:pt x="933993" y="1899550"/>
                  </a:cubicBezTo>
                  <a:cubicBezTo>
                    <a:pt x="875538" y="1905813"/>
                    <a:pt x="833785" y="1928777"/>
                    <a:pt x="783681" y="1937128"/>
                  </a:cubicBezTo>
                  <a:cubicBezTo>
                    <a:pt x="733577" y="1945479"/>
                    <a:pt x="681385" y="1962180"/>
                    <a:pt x="633368" y="1949654"/>
                  </a:cubicBezTo>
                  <a:cubicBezTo>
                    <a:pt x="585352" y="1937128"/>
                    <a:pt x="531072" y="1901638"/>
                    <a:pt x="495582" y="1861972"/>
                  </a:cubicBezTo>
                  <a:cubicBezTo>
                    <a:pt x="460092" y="1822306"/>
                    <a:pt x="458004" y="1768026"/>
                    <a:pt x="420426" y="1711659"/>
                  </a:cubicBezTo>
                  <a:cubicBezTo>
                    <a:pt x="382848" y="1655292"/>
                    <a:pt x="307691" y="1588487"/>
                    <a:pt x="270113" y="1523769"/>
                  </a:cubicBezTo>
                  <a:cubicBezTo>
                    <a:pt x="232535" y="1459051"/>
                    <a:pt x="228360" y="1398508"/>
                    <a:pt x="194957" y="1323352"/>
                  </a:cubicBezTo>
                  <a:cubicBezTo>
                    <a:pt x="161554" y="1248196"/>
                    <a:pt x="101012" y="1137549"/>
                    <a:pt x="69697" y="1072832"/>
                  </a:cubicBezTo>
                  <a:cubicBezTo>
                    <a:pt x="38382" y="1008115"/>
                    <a:pt x="17505" y="970536"/>
                    <a:pt x="7067" y="935046"/>
                  </a:cubicBezTo>
                  <a:cubicBezTo>
                    <a:pt x="-3371" y="899556"/>
                    <a:pt x="-1284" y="903730"/>
                    <a:pt x="7067" y="859889"/>
                  </a:cubicBezTo>
                  <a:cubicBezTo>
                    <a:pt x="15418" y="816048"/>
                    <a:pt x="36294" y="751330"/>
                    <a:pt x="57171" y="671999"/>
                  </a:cubicBezTo>
                  <a:cubicBezTo>
                    <a:pt x="78048" y="592668"/>
                    <a:pt x="86398" y="473670"/>
                    <a:pt x="132327" y="383900"/>
                  </a:cubicBezTo>
                  <a:cubicBezTo>
                    <a:pt x="178256" y="294130"/>
                    <a:pt x="286815" y="185572"/>
                    <a:pt x="332744" y="133380"/>
                  </a:cubicBezTo>
                  <a:cubicBezTo>
                    <a:pt x="378673" y="81188"/>
                    <a:pt x="391199" y="66575"/>
                    <a:pt x="420426" y="45698"/>
                  </a:cubicBezTo>
                  <a:close/>
                </a:path>
              </a:pathLst>
            </a:custGeom>
            <a:pattFill prst="smConfetti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9" name="Έλλειψη 8"/>
            <p:cNvSpPr/>
            <p:nvPr/>
          </p:nvSpPr>
          <p:spPr>
            <a:xfrm>
              <a:off x="6189663" y="2997200"/>
              <a:ext cx="363537" cy="51276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1" name="Έλλειψη 10"/>
            <p:cNvSpPr/>
            <p:nvPr/>
          </p:nvSpPr>
          <p:spPr>
            <a:xfrm>
              <a:off x="6327775" y="3254375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2" name="Ελεύθερη σχεδίαση 11"/>
            <p:cNvSpPr/>
            <p:nvPr/>
          </p:nvSpPr>
          <p:spPr>
            <a:xfrm>
              <a:off x="6526213" y="3406775"/>
              <a:ext cx="393700" cy="722313"/>
            </a:xfrm>
            <a:custGeom>
              <a:avLst/>
              <a:gdLst>
                <a:gd name="connsiteX0" fmla="*/ 0 w 394019"/>
                <a:gd name="connsiteY0" fmla="*/ 0 h 722792"/>
                <a:gd name="connsiteX1" fmla="*/ 87682 w 394019"/>
                <a:gd name="connsiteY1" fmla="*/ 137787 h 722792"/>
                <a:gd name="connsiteX2" fmla="*/ 237995 w 394019"/>
                <a:gd name="connsiteY2" fmla="*/ 350729 h 722792"/>
                <a:gd name="connsiteX3" fmla="*/ 325677 w 394019"/>
                <a:gd name="connsiteY3" fmla="*/ 538620 h 722792"/>
                <a:gd name="connsiteX4" fmla="*/ 388307 w 394019"/>
                <a:gd name="connsiteY4" fmla="*/ 676406 h 722792"/>
                <a:gd name="connsiteX5" fmla="*/ 388307 w 394019"/>
                <a:gd name="connsiteY5" fmla="*/ 713984 h 722792"/>
                <a:gd name="connsiteX6" fmla="*/ 363255 w 394019"/>
                <a:gd name="connsiteY6" fmla="*/ 526094 h 722792"/>
                <a:gd name="connsiteX7" fmla="*/ 250521 w 394019"/>
                <a:gd name="connsiteY7" fmla="*/ 338203 h 722792"/>
                <a:gd name="connsiteX8" fmla="*/ 175365 w 394019"/>
                <a:gd name="connsiteY8" fmla="*/ 187891 h 722792"/>
                <a:gd name="connsiteX9" fmla="*/ 125261 w 394019"/>
                <a:gd name="connsiteY9" fmla="*/ 137787 h 72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4019" h="722792">
                  <a:moveTo>
                    <a:pt x="0" y="0"/>
                  </a:moveTo>
                  <a:cubicBezTo>
                    <a:pt x="24008" y="39666"/>
                    <a:pt x="48016" y="79332"/>
                    <a:pt x="87682" y="137787"/>
                  </a:cubicBezTo>
                  <a:cubicBezTo>
                    <a:pt x="127348" y="196242"/>
                    <a:pt x="198329" y="283924"/>
                    <a:pt x="237995" y="350729"/>
                  </a:cubicBezTo>
                  <a:cubicBezTo>
                    <a:pt x="277661" y="417534"/>
                    <a:pt x="300625" y="484341"/>
                    <a:pt x="325677" y="538620"/>
                  </a:cubicBezTo>
                  <a:cubicBezTo>
                    <a:pt x="350729" y="592899"/>
                    <a:pt x="377869" y="647179"/>
                    <a:pt x="388307" y="676406"/>
                  </a:cubicBezTo>
                  <a:cubicBezTo>
                    <a:pt x="398745" y="705633"/>
                    <a:pt x="392482" y="739036"/>
                    <a:pt x="388307" y="713984"/>
                  </a:cubicBezTo>
                  <a:cubicBezTo>
                    <a:pt x="384132" y="688932"/>
                    <a:pt x="386219" y="588724"/>
                    <a:pt x="363255" y="526094"/>
                  </a:cubicBezTo>
                  <a:cubicBezTo>
                    <a:pt x="340291" y="463464"/>
                    <a:pt x="281836" y="394570"/>
                    <a:pt x="250521" y="338203"/>
                  </a:cubicBezTo>
                  <a:cubicBezTo>
                    <a:pt x="219206" y="281836"/>
                    <a:pt x="196242" y="221294"/>
                    <a:pt x="175365" y="187891"/>
                  </a:cubicBezTo>
                  <a:cubicBezTo>
                    <a:pt x="154488" y="154488"/>
                    <a:pt x="139874" y="146137"/>
                    <a:pt x="125261" y="13778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3" name="Ελεύθερη σχεδίαση 12"/>
            <p:cNvSpPr/>
            <p:nvPr/>
          </p:nvSpPr>
          <p:spPr>
            <a:xfrm>
              <a:off x="6989763" y="4421188"/>
              <a:ext cx="238125" cy="1190625"/>
            </a:xfrm>
            <a:custGeom>
              <a:avLst/>
              <a:gdLst>
                <a:gd name="connsiteX0" fmla="*/ 0 w 237995"/>
                <a:gd name="connsiteY0" fmla="*/ 0 h 1189972"/>
                <a:gd name="connsiteX1" fmla="*/ 87682 w 237995"/>
                <a:gd name="connsiteY1" fmla="*/ 37578 h 1189972"/>
                <a:gd name="connsiteX2" fmla="*/ 162839 w 237995"/>
                <a:gd name="connsiteY2" fmla="*/ 175364 h 1189972"/>
                <a:gd name="connsiteX3" fmla="*/ 175365 w 237995"/>
                <a:gd name="connsiteY3" fmla="*/ 413359 h 1189972"/>
                <a:gd name="connsiteX4" fmla="*/ 87682 w 237995"/>
                <a:gd name="connsiteY4" fmla="*/ 701457 h 1189972"/>
                <a:gd name="connsiteX5" fmla="*/ 75156 w 237995"/>
                <a:gd name="connsiteY5" fmla="*/ 814191 h 1189972"/>
                <a:gd name="connsiteX6" fmla="*/ 112735 w 237995"/>
                <a:gd name="connsiteY6" fmla="*/ 1052186 h 1189972"/>
                <a:gd name="connsiteX7" fmla="*/ 212943 w 237995"/>
                <a:gd name="connsiteY7" fmla="*/ 1164920 h 1189972"/>
                <a:gd name="connsiteX8" fmla="*/ 237995 w 237995"/>
                <a:gd name="connsiteY8" fmla="*/ 1189972 h 118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995" h="1189972">
                  <a:moveTo>
                    <a:pt x="0" y="0"/>
                  </a:moveTo>
                  <a:cubicBezTo>
                    <a:pt x="30271" y="4175"/>
                    <a:pt x="60542" y="8351"/>
                    <a:pt x="87682" y="37578"/>
                  </a:cubicBezTo>
                  <a:cubicBezTo>
                    <a:pt x="114822" y="66805"/>
                    <a:pt x="148225" y="112734"/>
                    <a:pt x="162839" y="175364"/>
                  </a:cubicBezTo>
                  <a:cubicBezTo>
                    <a:pt x="177453" y="237994"/>
                    <a:pt x="187891" y="325677"/>
                    <a:pt x="175365" y="413359"/>
                  </a:cubicBezTo>
                  <a:cubicBezTo>
                    <a:pt x="162839" y="501041"/>
                    <a:pt x="104384" y="634652"/>
                    <a:pt x="87682" y="701457"/>
                  </a:cubicBezTo>
                  <a:cubicBezTo>
                    <a:pt x="70981" y="768262"/>
                    <a:pt x="70981" y="755736"/>
                    <a:pt x="75156" y="814191"/>
                  </a:cubicBezTo>
                  <a:cubicBezTo>
                    <a:pt x="79331" y="872646"/>
                    <a:pt x="89771" y="993731"/>
                    <a:pt x="112735" y="1052186"/>
                  </a:cubicBezTo>
                  <a:cubicBezTo>
                    <a:pt x="135699" y="1110641"/>
                    <a:pt x="192066" y="1141956"/>
                    <a:pt x="212943" y="1164920"/>
                  </a:cubicBezTo>
                  <a:cubicBezTo>
                    <a:pt x="233820" y="1187884"/>
                    <a:pt x="235907" y="1188928"/>
                    <a:pt x="237995" y="118997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4" name="Ελεύθερη σχεδίαση 13"/>
            <p:cNvSpPr/>
            <p:nvPr/>
          </p:nvSpPr>
          <p:spPr>
            <a:xfrm>
              <a:off x="4859338" y="2592388"/>
              <a:ext cx="2030412" cy="2130425"/>
            </a:xfrm>
            <a:custGeom>
              <a:avLst/>
              <a:gdLst>
                <a:gd name="connsiteX0" fmla="*/ 0 w 2029216"/>
                <a:gd name="connsiteY0" fmla="*/ 50221 h 2129541"/>
                <a:gd name="connsiteX1" fmla="*/ 87682 w 2029216"/>
                <a:gd name="connsiteY1" fmla="*/ 117 h 2129541"/>
                <a:gd name="connsiteX2" fmla="*/ 212942 w 2029216"/>
                <a:gd name="connsiteY2" fmla="*/ 62747 h 2129541"/>
                <a:gd name="connsiteX3" fmla="*/ 300624 w 2029216"/>
                <a:gd name="connsiteY3" fmla="*/ 200533 h 2129541"/>
                <a:gd name="connsiteX4" fmla="*/ 325676 w 2029216"/>
                <a:gd name="connsiteY4" fmla="*/ 338319 h 2129541"/>
                <a:gd name="connsiteX5" fmla="*/ 350728 w 2029216"/>
                <a:gd name="connsiteY5" fmla="*/ 613892 h 2129541"/>
                <a:gd name="connsiteX6" fmla="*/ 363254 w 2029216"/>
                <a:gd name="connsiteY6" fmla="*/ 789256 h 2129541"/>
                <a:gd name="connsiteX7" fmla="*/ 413359 w 2029216"/>
                <a:gd name="connsiteY7" fmla="*/ 952095 h 2129541"/>
                <a:gd name="connsiteX8" fmla="*/ 488515 w 2029216"/>
                <a:gd name="connsiteY8" fmla="*/ 1014725 h 2129541"/>
                <a:gd name="connsiteX9" fmla="*/ 651353 w 2029216"/>
                <a:gd name="connsiteY9" fmla="*/ 964621 h 2129541"/>
                <a:gd name="connsiteX10" fmla="*/ 751561 w 2029216"/>
                <a:gd name="connsiteY10" fmla="*/ 901991 h 2129541"/>
                <a:gd name="connsiteX11" fmla="*/ 814191 w 2029216"/>
                <a:gd name="connsiteY11" fmla="*/ 889465 h 2129541"/>
                <a:gd name="connsiteX12" fmla="*/ 914400 w 2029216"/>
                <a:gd name="connsiteY12" fmla="*/ 876939 h 2129541"/>
                <a:gd name="connsiteX13" fmla="*/ 1014608 w 2029216"/>
                <a:gd name="connsiteY13" fmla="*/ 927043 h 2129541"/>
                <a:gd name="connsiteX14" fmla="*/ 1039660 w 2029216"/>
                <a:gd name="connsiteY14" fmla="*/ 1165037 h 2129541"/>
                <a:gd name="connsiteX15" fmla="*/ 1002082 w 2029216"/>
                <a:gd name="connsiteY15" fmla="*/ 1265245 h 2129541"/>
                <a:gd name="connsiteX16" fmla="*/ 1039660 w 2029216"/>
                <a:gd name="connsiteY16" fmla="*/ 1352928 h 2129541"/>
                <a:gd name="connsiteX17" fmla="*/ 1102290 w 2029216"/>
                <a:gd name="connsiteY17" fmla="*/ 1403032 h 2129541"/>
                <a:gd name="connsiteX18" fmla="*/ 1152394 w 2029216"/>
                <a:gd name="connsiteY18" fmla="*/ 1478188 h 2129541"/>
                <a:gd name="connsiteX19" fmla="*/ 1164920 w 2029216"/>
                <a:gd name="connsiteY19" fmla="*/ 1565870 h 2129541"/>
                <a:gd name="connsiteX20" fmla="*/ 1189972 w 2029216"/>
                <a:gd name="connsiteY20" fmla="*/ 1615974 h 2129541"/>
                <a:gd name="connsiteX21" fmla="*/ 1215024 w 2029216"/>
                <a:gd name="connsiteY21" fmla="*/ 1666078 h 2129541"/>
                <a:gd name="connsiteX22" fmla="*/ 1265128 w 2029216"/>
                <a:gd name="connsiteY22" fmla="*/ 1766287 h 2129541"/>
                <a:gd name="connsiteX23" fmla="*/ 1277654 w 2029216"/>
                <a:gd name="connsiteY23" fmla="*/ 1816391 h 2129541"/>
                <a:gd name="connsiteX24" fmla="*/ 1290180 w 2029216"/>
                <a:gd name="connsiteY24" fmla="*/ 1891547 h 2129541"/>
                <a:gd name="connsiteX25" fmla="*/ 1352811 w 2029216"/>
                <a:gd name="connsiteY25" fmla="*/ 1891547 h 2129541"/>
                <a:gd name="connsiteX26" fmla="*/ 1440493 w 2029216"/>
                <a:gd name="connsiteY26" fmla="*/ 1891547 h 2129541"/>
                <a:gd name="connsiteX27" fmla="*/ 1453019 w 2029216"/>
                <a:gd name="connsiteY27" fmla="*/ 2016807 h 2129541"/>
                <a:gd name="connsiteX28" fmla="*/ 1540701 w 2029216"/>
                <a:gd name="connsiteY28" fmla="*/ 2016807 h 2129541"/>
                <a:gd name="connsiteX29" fmla="*/ 1590805 w 2029216"/>
                <a:gd name="connsiteY29" fmla="*/ 2004281 h 2129541"/>
                <a:gd name="connsiteX30" fmla="*/ 1665961 w 2029216"/>
                <a:gd name="connsiteY30" fmla="*/ 2054385 h 2129541"/>
                <a:gd name="connsiteX31" fmla="*/ 1791222 w 2029216"/>
                <a:gd name="connsiteY31" fmla="*/ 2129541 h 2129541"/>
                <a:gd name="connsiteX32" fmla="*/ 1828800 w 2029216"/>
                <a:gd name="connsiteY32" fmla="*/ 2054385 h 2129541"/>
                <a:gd name="connsiteX33" fmla="*/ 1866378 w 2029216"/>
                <a:gd name="connsiteY33" fmla="*/ 1966703 h 2129541"/>
                <a:gd name="connsiteX34" fmla="*/ 1903956 w 2029216"/>
                <a:gd name="connsiteY34" fmla="*/ 1904073 h 2129541"/>
                <a:gd name="connsiteX35" fmla="*/ 1966586 w 2029216"/>
                <a:gd name="connsiteY35" fmla="*/ 1853969 h 2129541"/>
                <a:gd name="connsiteX36" fmla="*/ 2029216 w 2029216"/>
                <a:gd name="connsiteY36" fmla="*/ 1853969 h 212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29216" h="2129541">
                  <a:moveTo>
                    <a:pt x="0" y="50221"/>
                  </a:moveTo>
                  <a:cubicBezTo>
                    <a:pt x="26096" y="24125"/>
                    <a:pt x="52192" y="-1971"/>
                    <a:pt x="87682" y="117"/>
                  </a:cubicBezTo>
                  <a:cubicBezTo>
                    <a:pt x="123172" y="2205"/>
                    <a:pt x="177452" y="29344"/>
                    <a:pt x="212942" y="62747"/>
                  </a:cubicBezTo>
                  <a:cubicBezTo>
                    <a:pt x="248432" y="96150"/>
                    <a:pt x="281835" y="154604"/>
                    <a:pt x="300624" y="200533"/>
                  </a:cubicBezTo>
                  <a:cubicBezTo>
                    <a:pt x="319413" y="246462"/>
                    <a:pt x="317325" y="269426"/>
                    <a:pt x="325676" y="338319"/>
                  </a:cubicBezTo>
                  <a:cubicBezTo>
                    <a:pt x="334027" y="407212"/>
                    <a:pt x="344465" y="538736"/>
                    <a:pt x="350728" y="613892"/>
                  </a:cubicBezTo>
                  <a:cubicBezTo>
                    <a:pt x="356991" y="689048"/>
                    <a:pt x="352816" y="732889"/>
                    <a:pt x="363254" y="789256"/>
                  </a:cubicBezTo>
                  <a:cubicBezTo>
                    <a:pt x="373692" y="845623"/>
                    <a:pt x="392482" y="914517"/>
                    <a:pt x="413359" y="952095"/>
                  </a:cubicBezTo>
                  <a:cubicBezTo>
                    <a:pt x="434236" y="989673"/>
                    <a:pt x="448849" y="1012637"/>
                    <a:pt x="488515" y="1014725"/>
                  </a:cubicBezTo>
                  <a:cubicBezTo>
                    <a:pt x="528181" y="1016813"/>
                    <a:pt x="607512" y="983410"/>
                    <a:pt x="651353" y="964621"/>
                  </a:cubicBezTo>
                  <a:cubicBezTo>
                    <a:pt x="695194" y="945832"/>
                    <a:pt x="724421" y="914517"/>
                    <a:pt x="751561" y="901991"/>
                  </a:cubicBezTo>
                  <a:cubicBezTo>
                    <a:pt x="778701" y="889465"/>
                    <a:pt x="787051" y="893640"/>
                    <a:pt x="814191" y="889465"/>
                  </a:cubicBezTo>
                  <a:cubicBezTo>
                    <a:pt x="841331" y="885290"/>
                    <a:pt x="880997" y="870676"/>
                    <a:pt x="914400" y="876939"/>
                  </a:cubicBezTo>
                  <a:cubicBezTo>
                    <a:pt x="947803" y="883202"/>
                    <a:pt x="993731" y="879027"/>
                    <a:pt x="1014608" y="927043"/>
                  </a:cubicBezTo>
                  <a:cubicBezTo>
                    <a:pt x="1035485" y="975059"/>
                    <a:pt x="1041748" y="1108670"/>
                    <a:pt x="1039660" y="1165037"/>
                  </a:cubicBezTo>
                  <a:cubicBezTo>
                    <a:pt x="1037572" y="1221404"/>
                    <a:pt x="1002082" y="1233930"/>
                    <a:pt x="1002082" y="1265245"/>
                  </a:cubicBezTo>
                  <a:cubicBezTo>
                    <a:pt x="1002082" y="1296560"/>
                    <a:pt x="1022959" y="1329964"/>
                    <a:pt x="1039660" y="1352928"/>
                  </a:cubicBezTo>
                  <a:cubicBezTo>
                    <a:pt x="1056361" y="1375893"/>
                    <a:pt x="1083501" y="1382155"/>
                    <a:pt x="1102290" y="1403032"/>
                  </a:cubicBezTo>
                  <a:cubicBezTo>
                    <a:pt x="1121079" y="1423909"/>
                    <a:pt x="1141956" y="1451048"/>
                    <a:pt x="1152394" y="1478188"/>
                  </a:cubicBezTo>
                  <a:cubicBezTo>
                    <a:pt x="1162832" y="1505328"/>
                    <a:pt x="1158657" y="1542906"/>
                    <a:pt x="1164920" y="1565870"/>
                  </a:cubicBezTo>
                  <a:cubicBezTo>
                    <a:pt x="1171183" y="1588834"/>
                    <a:pt x="1189972" y="1615974"/>
                    <a:pt x="1189972" y="1615974"/>
                  </a:cubicBezTo>
                  <a:lnTo>
                    <a:pt x="1215024" y="1666078"/>
                  </a:lnTo>
                  <a:cubicBezTo>
                    <a:pt x="1227550" y="1691130"/>
                    <a:pt x="1254690" y="1741235"/>
                    <a:pt x="1265128" y="1766287"/>
                  </a:cubicBezTo>
                  <a:cubicBezTo>
                    <a:pt x="1275566" y="1791339"/>
                    <a:pt x="1273479" y="1795514"/>
                    <a:pt x="1277654" y="1816391"/>
                  </a:cubicBezTo>
                  <a:cubicBezTo>
                    <a:pt x="1281829" y="1837268"/>
                    <a:pt x="1277654" y="1879021"/>
                    <a:pt x="1290180" y="1891547"/>
                  </a:cubicBezTo>
                  <a:cubicBezTo>
                    <a:pt x="1302706" y="1904073"/>
                    <a:pt x="1352811" y="1891547"/>
                    <a:pt x="1352811" y="1891547"/>
                  </a:cubicBezTo>
                  <a:cubicBezTo>
                    <a:pt x="1377863" y="1891547"/>
                    <a:pt x="1423792" y="1870670"/>
                    <a:pt x="1440493" y="1891547"/>
                  </a:cubicBezTo>
                  <a:cubicBezTo>
                    <a:pt x="1457194" y="1912424"/>
                    <a:pt x="1436318" y="1995930"/>
                    <a:pt x="1453019" y="2016807"/>
                  </a:cubicBezTo>
                  <a:cubicBezTo>
                    <a:pt x="1469720" y="2037684"/>
                    <a:pt x="1517737" y="2018895"/>
                    <a:pt x="1540701" y="2016807"/>
                  </a:cubicBezTo>
                  <a:cubicBezTo>
                    <a:pt x="1563665" y="2014719"/>
                    <a:pt x="1569928" y="1998018"/>
                    <a:pt x="1590805" y="2004281"/>
                  </a:cubicBezTo>
                  <a:cubicBezTo>
                    <a:pt x="1611682" y="2010544"/>
                    <a:pt x="1632558" y="2033508"/>
                    <a:pt x="1665961" y="2054385"/>
                  </a:cubicBezTo>
                  <a:cubicBezTo>
                    <a:pt x="1699364" y="2075262"/>
                    <a:pt x="1764082" y="2129541"/>
                    <a:pt x="1791222" y="2129541"/>
                  </a:cubicBezTo>
                  <a:cubicBezTo>
                    <a:pt x="1818362" y="2129541"/>
                    <a:pt x="1816274" y="2081525"/>
                    <a:pt x="1828800" y="2054385"/>
                  </a:cubicBezTo>
                  <a:cubicBezTo>
                    <a:pt x="1841326" y="2027245"/>
                    <a:pt x="1853852" y="1991755"/>
                    <a:pt x="1866378" y="1966703"/>
                  </a:cubicBezTo>
                  <a:cubicBezTo>
                    <a:pt x="1878904" y="1941651"/>
                    <a:pt x="1887255" y="1922862"/>
                    <a:pt x="1903956" y="1904073"/>
                  </a:cubicBezTo>
                  <a:cubicBezTo>
                    <a:pt x="1920657" y="1885284"/>
                    <a:pt x="1945709" y="1862320"/>
                    <a:pt x="1966586" y="1853969"/>
                  </a:cubicBezTo>
                  <a:cubicBezTo>
                    <a:pt x="1987463" y="1845618"/>
                    <a:pt x="2008339" y="1849793"/>
                    <a:pt x="2029216" y="185396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5" name="Ελεύθερη σχεδίαση 14"/>
            <p:cNvSpPr/>
            <p:nvPr/>
          </p:nvSpPr>
          <p:spPr>
            <a:xfrm>
              <a:off x="5199063" y="2079625"/>
              <a:ext cx="1727200" cy="2606675"/>
            </a:xfrm>
            <a:custGeom>
              <a:avLst/>
              <a:gdLst>
                <a:gd name="connsiteX0" fmla="*/ 0 w 1728592"/>
                <a:gd name="connsiteY0" fmla="*/ 50221 h 2607429"/>
                <a:gd name="connsiteX1" fmla="*/ 37578 w 1728592"/>
                <a:gd name="connsiteY1" fmla="*/ 117 h 2607429"/>
                <a:gd name="connsiteX2" fmla="*/ 187891 w 1728592"/>
                <a:gd name="connsiteY2" fmla="*/ 62747 h 2607429"/>
                <a:gd name="connsiteX3" fmla="*/ 200417 w 1728592"/>
                <a:gd name="connsiteY3" fmla="*/ 188007 h 2607429"/>
                <a:gd name="connsiteX4" fmla="*/ 175365 w 1728592"/>
                <a:gd name="connsiteY4" fmla="*/ 400949 h 2607429"/>
                <a:gd name="connsiteX5" fmla="*/ 150313 w 1728592"/>
                <a:gd name="connsiteY5" fmla="*/ 626418 h 2607429"/>
                <a:gd name="connsiteX6" fmla="*/ 112735 w 1728592"/>
                <a:gd name="connsiteY6" fmla="*/ 751678 h 2607429"/>
                <a:gd name="connsiteX7" fmla="*/ 87683 w 1728592"/>
                <a:gd name="connsiteY7" fmla="*/ 814308 h 2607429"/>
                <a:gd name="connsiteX8" fmla="*/ 125261 w 1728592"/>
                <a:gd name="connsiteY8" fmla="*/ 901991 h 2607429"/>
                <a:gd name="connsiteX9" fmla="*/ 125261 w 1728592"/>
                <a:gd name="connsiteY9" fmla="*/ 1002199 h 2607429"/>
                <a:gd name="connsiteX10" fmla="*/ 112735 w 1728592"/>
                <a:gd name="connsiteY10" fmla="*/ 1089881 h 2607429"/>
                <a:gd name="connsiteX11" fmla="*/ 187891 w 1728592"/>
                <a:gd name="connsiteY11" fmla="*/ 1227667 h 2607429"/>
                <a:gd name="connsiteX12" fmla="*/ 375781 w 1728592"/>
                <a:gd name="connsiteY12" fmla="*/ 1265245 h 2607429"/>
                <a:gd name="connsiteX13" fmla="*/ 488515 w 1728592"/>
                <a:gd name="connsiteY13" fmla="*/ 1252719 h 2607429"/>
                <a:gd name="connsiteX14" fmla="*/ 563672 w 1728592"/>
                <a:gd name="connsiteY14" fmla="*/ 1290297 h 2607429"/>
                <a:gd name="connsiteX15" fmla="*/ 663880 w 1728592"/>
                <a:gd name="connsiteY15" fmla="*/ 1365454 h 2607429"/>
                <a:gd name="connsiteX16" fmla="*/ 701458 w 1728592"/>
                <a:gd name="connsiteY16" fmla="*/ 1465662 h 2607429"/>
                <a:gd name="connsiteX17" fmla="*/ 701458 w 1728592"/>
                <a:gd name="connsiteY17" fmla="*/ 1603448 h 2607429"/>
                <a:gd name="connsiteX18" fmla="*/ 663880 w 1728592"/>
                <a:gd name="connsiteY18" fmla="*/ 1678604 h 2607429"/>
                <a:gd name="connsiteX19" fmla="*/ 651354 w 1728592"/>
                <a:gd name="connsiteY19" fmla="*/ 1753760 h 2607429"/>
                <a:gd name="connsiteX20" fmla="*/ 651354 w 1728592"/>
                <a:gd name="connsiteY20" fmla="*/ 1816391 h 2607429"/>
                <a:gd name="connsiteX21" fmla="*/ 739036 w 1728592"/>
                <a:gd name="connsiteY21" fmla="*/ 1879021 h 2607429"/>
                <a:gd name="connsiteX22" fmla="*/ 789140 w 1728592"/>
                <a:gd name="connsiteY22" fmla="*/ 1941651 h 2607429"/>
                <a:gd name="connsiteX23" fmla="*/ 851770 w 1728592"/>
                <a:gd name="connsiteY23" fmla="*/ 2016807 h 2607429"/>
                <a:gd name="connsiteX24" fmla="*/ 826718 w 1728592"/>
                <a:gd name="connsiteY24" fmla="*/ 2091963 h 2607429"/>
                <a:gd name="connsiteX25" fmla="*/ 876822 w 1728592"/>
                <a:gd name="connsiteY25" fmla="*/ 2129541 h 2607429"/>
                <a:gd name="connsiteX26" fmla="*/ 889348 w 1728592"/>
                <a:gd name="connsiteY26" fmla="*/ 2204697 h 2607429"/>
                <a:gd name="connsiteX27" fmla="*/ 926926 w 1728592"/>
                <a:gd name="connsiteY27" fmla="*/ 2279854 h 2607429"/>
                <a:gd name="connsiteX28" fmla="*/ 926926 w 1728592"/>
                <a:gd name="connsiteY28" fmla="*/ 2329958 h 2607429"/>
                <a:gd name="connsiteX29" fmla="*/ 939452 w 1728592"/>
                <a:gd name="connsiteY29" fmla="*/ 2380062 h 2607429"/>
                <a:gd name="connsiteX30" fmla="*/ 1027135 w 1728592"/>
                <a:gd name="connsiteY30" fmla="*/ 2392588 h 2607429"/>
                <a:gd name="connsiteX31" fmla="*/ 1139869 w 1728592"/>
                <a:gd name="connsiteY31" fmla="*/ 2392588 h 2607429"/>
                <a:gd name="connsiteX32" fmla="*/ 1164921 w 1728592"/>
                <a:gd name="connsiteY32" fmla="*/ 2530374 h 2607429"/>
                <a:gd name="connsiteX33" fmla="*/ 1215025 w 1728592"/>
                <a:gd name="connsiteY33" fmla="*/ 2530374 h 2607429"/>
                <a:gd name="connsiteX34" fmla="*/ 1302707 w 1728592"/>
                <a:gd name="connsiteY34" fmla="*/ 2492796 h 2607429"/>
                <a:gd name="connsiteX35" fmla="*/ 1390389 w 1728592"/>
                <a:gd name="connsiteY35" fmla="*/ 2567952 h 2607429"/>
                <a:gd name="connsiteX36" fmla="*/ 1453020 w 1728592"/>
                <a:gd name="connsiteY36" fmla="*/ 2605530 h 2607429"/>
                <a:gd name="connsiteX37" fmla="*/ 1490598 w 1728592"/>
                <a:gd name="connsiteY37" fmla="*/ 2593004 h 2607429"/>
                <a:gd name="connsiteX38" fmla="*/ 1528176 w 1728592"/>
                <a:gd name="connsiteY38" fmla="*/ 2517848 h 2607429"/>
                <a:gd name="connsiteX39" fmla="*/ 1540702 w 1728592"/>
                <a:gd name="connsiteY39" fmla="*/ 2442692 h 2607429"/>
                <a:gd name="connsiteX40" fmla="*/ 1565754 w 1728592"/>
                <a:gd name="connsiteY40" fmla="*/ 2405114 h 2607429"/>
                <a:gd name="connsiteX41" fmla="*/ 1665962 w 1728592"/>
                <a:gd name="connsiteY41" fmla="*/ 2342484 h 2607429"/>
                <a:gd name="connsiteX42" fmla="*/ 1716066 w 1728592"/>
                <a:gd name="connsiteY42" fmla="*/ 2342484 h 2607429"/>
                <a:gd name="connsiteX43" fmla="*/ 1728592 w 1728592"/>
                <a:gd name="connsiteY43" fmla="*/ 2342484 h 26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28592" h="2607429">
                  <a:moveTo>
                    <a:pt x="0" y="50221"/>
                  </a:moveTo>
                  <a:cubicBezTo>
                    <a:pt x="3131" y="24125"/>
                    <a:pt x="6263" y="-1971"/>
                    <a:pt x="37578" y="117"/>
                  </a:cubicBezTo>
                  <a:cubicBezTo>
                    <a:pt x="68893" y="2205"/>
                    <a:pt x="160751" y="31432"/>
                    <a:pt x="187891" y="62747"/>
                  </a:cubicBezTo>
                  <a:cubicBezTo>
                    <a:pt x="215031" y="94062"/>
                    <a:pt x="202505" y="131640"/>
                    <a:pt x="200417" y="188007"/>
                  </a:cubicBezTo>
                  <a:cubicBezTo>
                    <a:pt x="198329" y="244374"/>
                    <a:pt x="183716" y="327881"/>
                    <a:pt x="175365" y="400949"/>
                  </a:cubicBezTo>
                  <a:cubicBezTo>
                    <a:pt x="167014" y="474017"/>
                    <a:pt x="160751" y="567963"/>
                    <a:pt x="150313" y="626418"/>
                  </a:cubicBezTo>
                  <a:cubicBezTo>
                    <a:pt x="139875" y="684873"/>
                    <a:pt x="123173" y="720363"/>
                    <a:pt x="112735" y="751678"/>
                  </a:cubicBezTo>
                  <a:cubicBezTo>
                    <a:pt x="102297" y="782993"/>
                    <a:pt x="85595" y="789256"/>
                    <a:pt x="87683" y="814308"/>
                  </a:cubicBezTo>
                  <a:cubicBezTo>
                    <a:pt x="89771" y="839360"/>
                    <a:pt x="118998" y="870676"/>
                    <a:pt x="125261" y="901991"/>
                  </a:cubicBezTo>
                  <a:cubicBezTo>
                    <a:pt x="131524" y="933306"/>
                    <a:pt x="127349" y="970884"/>
                    <a:pt x="125261" y="1002199"/>
                  </a:cubicBezTo>
                  <a:cubicBezTo>
                    <a:pt x="123173" y="1033514"/>
                    <a:pt x="102297" y="1052303"/>
                    <a:pt x="112735" y="1089881"/>
                  </a:cubicBezTo>
                  <a:cubicBezTo>
                    <a:pt x="123173" y="1127459"/>
                    <a:pt x="144050" y="1198440"/>
                    <a:pt x="187891" y="1227667"/>
                  </a:cubicBezTo>
                  <a:cubicBezTo>
                    <a:pt x="231732" y="1256894"/>
                    <a:pt x="325677" y="1261070"/>
                    <a:pt x="375781" y="1265245"/>
                  </a:cubicBezTo>
                  <a:cubicBezTo>
                    <a:pt x="425885" y="1269420"/>
                    <a:pt x="457200" y="1248544"/>
                    <a:pt x="488515" y="1252719"/>
                  </a:cubicBezTo>
                  <a:cubicBezTo>
                    <a:pt x="519830" y="1256894"/>
                    <a:pt x="534445" y="1271508"/>
                    <a:pt x="563672" y="1290297"/>
                  </a:cubicBezTo>
                  <a:cubicBezTo>
                    <a:pt x="592899" y="1309086"/>
                    <a:pt x="640916" y="1336227"/>
                    <a:pt x="663880" y="1365454"/>
                  </a:cubicBezTo>
                  <a:cubicBezTo>
                    <a:pt x="686844" y="1394681"/>
                    <a:pt x="695195" y="1425996"/>
                    <a:pt x="701458" y="1465662"/>
                  </a:cubicBezTo>
                  <a:cubicBezTo>
                    <a:pt x="707721" y="1505328"/>
                    <a:pt x="707721" y="1567958"/>
                    <a:pt x="701458" y="1603448"/>
                  </a:cubicBezTo>
                  <a:cubicBezTo>
                    <a:pt x="695195" y="1638938"/>
                    <a:pt x="672231" y="1653552"/>
                    <a:pt x="663880" y="1678604"/>
                  </a:cubicBezTo>
                  <a:cubicBezTo>
                    <a:pt x="655529" y="1703656"/>
                    <a:pt x="653442" y="1730796"/>
                    <a:pt x="651354" y="1753760"/>
                  </a:cubicBezTo>
                  <a:cubicBezTo>
                    <a:pt x="649266" y="1776724"/>
                    <a:pt x="636740" y="1795514"/>
                    <a:pt x="651354" y="1816391"/>
                  </a:cubicBezTo>
                  <a:cubicBezTo>
                    <a:pt x="665968" y="1837268"/>
                    <a:pt x="716072" y="1858144"/>
                    <a:pt x="739036" y="1879021"/>
                  </a:cubicBezTo>
                  <a:cubicBezTo>
                    <a:pt x="762000" y="1899898"/>
                    <a:pt x="770351" y="1918687"/>
                    <a:pt x="789140" y="1941651"/>
                  </a:cubicBezTo>
                  <a:cubicBezTo>
                    <a:pt x="807929" y="1964615"/>
                    <a:pt x="845507" y="1991755"/>
                    <a:pt x="851770" y="2016807"/>
                  </a:cubicBezTo>
                  <a:cubicBezTo>
                    <a:pt x="858033" y="2041859"/>
                    <a:pt x="822543" y="2073174"/>
                    <a:pt x="826718" y="2091963"/>
                  </a:cubicBezTo>
                  <a:cubicBezTo>
                    <a:pt x="830893" y="2110752"/>
                    <a:pt x="866384" y="2110752"/>
                    <a:pt x="876822" y="2129541"/>
                  </a:cubicBezTo>
                  <a:cubicBezTo>
                    <a:pt x="887260" y="2148330"/>
                    <a:pt x="880997" y="2179645"/>
                    <a:pt x="889348" y="2204697"/>
                  </a:cubicBezTo>
                  <a:cubicBezTo>
                    <a:pt x="897699" y="2229749"/>
                    <a:pt x="920663" y="2258977"/>
                    <a:pt x="926926" y="2279854"/>
                  </a:cubicBezTo>
                  <a:cubicBezTo>
                    <a:pt x="933189" y="2300731"/>
                    <a:pt x="924838" y="2313257"/>
                    <a:pt x="926926" y="2329958"/>
                  </a:cubicBezTo>
                  <a:cubicBezTo>
                    <a:pt x="929014" y="2346659"/>
                    <a:pt x="922751" y="2369624"/>
                    <a:pt x="939452" y="2380062"/>
                  </a:cubicBezTo>
                  <a:cubicBezTo>
                    <a:pt x="956154" y="2390500"/>
                    <a:pt x="993732" y="2390500"/>
                    <a:pt x="1027135" y="2392588"/>
                  </a:cubicBezTo>
                  <a:cubicBezTo>
                    <a:pt x="1060538" y="2394676"/>
                    <a:pt x="1116905" y="2369624"/>
                    <a:pt x="1139869" y="2392588"/>
                  </a:cubicBezTo>
                  <a:cubicBezTo>
                    <a:pt x="1162833" y="2415552"/>
                    <a:pt x="1152395" y="2507410"/>
                    <a:pt x="1164921" y="2530374"/>
                  </a:cubicBezTo>
                  <a:cubicBezTo>
                    <a:pt x="1177447" y="2553338"/>
                    <a:pt x="1192061" y="2536637"/>
                    <a:pt x="1215025" y="2530374"/>
                  </a:cubicBezTo>
                  <a:cubicBezTo>
                    <a:pt x="1237989" y="2524111"/>
                    <a:pt x="1273480" y="2486533"/>
                    <a:pt x="1302707" y="2492796"/>
                  </a:cubicBezTo>
                  <a:cubicBezTo>
                    <a:pt x="1331934" y="2499059"/>
                    <a:pt x="1365337" y="2549163"/>
                    <a:pt x="1390389" y="2567952"/>
                  </a:cubicBezTo>
                  <a:cubicBezTo>
                    <a:pt x="1415441" y="2586741"/>
                    <a:pt x="1436319" y="2601355"/>
                    <a:pt x="1453020" y="2605530"/>
                  </a:cubicBezTo>
                  <a:cubicBezTo>
                    <a:pt x="1469721" y="2609705"/>
                    <a:pt x="1478072" y="2607618"/>
                    <a:pt x="1490598" y="2593004"/>
                  </a:cubicBezTo>
                  <a:cubicBezTo>
                    <a:pt x="1503124" y="2578390"/>
                    <a:pt x="1519825" y="2542900"/>
                    <a:pt x="1528176" y="2517848"/>
                  </a:cubicBezTo>
                  <a:cubicBezTo>
                    <a:pt x="1536527" y="2492796"/>
                    <a:pt x="1534439" y="2461481"/>
                    <a:pt x="1540702" y="2442692"/>
                  </a:cubicBezTo>
                  <a:cubicBezTo>
                    <a:pt x="1546965" y="2423903"/>
                    <a:pt x="1544877" y="2421815"/>
                    <a:pt x="1565754" y="2405114"/>
                  </a:cubicBezTo>
                  <a:cubicBezTo>
                    <a:pt x="1586631" y="2388413"/>
                    <a:pt x="1640910" y="2352922"/>
                    <a:pt x="1665962" y="2342484"/>
                  </a:cubicBezTo>
                  <a:cubicBezTo>
                    <a:pt x="1691014" y="2332046"/>
                    <a:pt x="1716066" y="2342484"/>
                    <a:pt x="1716066" y="2342484"/>
                  </a:cubicBezTo>
                  <a:lnTo>
                    <a:pt x="1728592" y="234248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6" name="Ελεύθερη σχεδίαση 15"/>
            <p:cNvSpPr/>
            <p:nvPr/>
          </p:nvSpPr>
          <p:spPr>
            <a:xfrm>
              <a:off x="4897438" y="2366963"/>
              <a:ext cx="180975" cy="163512"/>
            </a:xfrm>
            <a:custGeom>
              <a:avLst/>
              <a:gdLst>
                <a:gd name="connsiteX0" fmla="*/ 0 w 181390"/>
                <a:gd name="connsiteY0" fmla="*/ 0 h 162839"/>
                <a:gd name="connsiteX1" fmla="*/ 112734 w 181390"/>
                <a:gd name="connsiteY1" fmla="*/ 25052 h 162839"/>
                <a:gd name="connsiteX2" fmla="*/ 175364 w 181390"/>
                <a:gd name="connsiteY2" fmla="*/ 125260 h 162839"/>
                <a:gd name="connsiteX3" fmla="*/ 175364 w 181390"/>
                <a:gd name="connsiteY3" fmla="*/ 162839 h 16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390" h="162839">
                  <a:moveTo>
                    <a:pt x="0" y="0"/>
                  </a:moveTo>
                  <a:cubicBezTo>
                    <a:pt x="41753" y="2087"/>
                    <a:pt x="83507" y="4175"/>
                    <a:pt x="112734" y="25052"/>
                  </a:cubicBezTo>
                  <a:cubicBezTo>
                    <a:pt x="141961" y="45929"/>
                    <a:pt x="164926" y="102296"/>
                    <a:pt x="175364" y="125260"/>
                  </a:cubicBezTo>
                  <a:cubicBezTo>
                    <a:pt x="185802" y="148224"/>
                    <a:pt x="180583" y="155531"/>
                    <a:pt x="175364" y="16283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7" name="Ελεύθερη σχεδίαση 16"/>
            <p:cNvSpPr/>
            <p:nvPr/>
          </p:nvSpPr>
          <p:spPr>
            <a:xfrm>
              <a:off x="5937250" y="1928813"/>
              <a:ext cx="150813" cy="87312"/>
            </a:xfrm>
            <a:custGeom>
              <a:avLst/>
              <a:gdLst>
                <a:gd name="connsiteX0" fmla="*/ 0 w 150312"/>
                <a:gd name="connsiteY0" fmla="*/ 87682 h 87682"/>
                <a:gd name="connsiteX1" fmla="*/ 50104 w 150312"/>
                <a:gd name="connsiteY1" fmla="*/ 62630 h 87682"/>
                <a:gd name="connsiteX2" fmla="*/ 125260 w 150312"/>
                <a:gd name="connsiteY2" fmla="*/ 50104 h 87682"/>
                <a:gd name="connsiteX3" fmla="*/ 150312 w 150312"/>
                <a:gd name="connsiteY3" fmla="*/ 0 h 8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12" h="87682">
                  <a:moveTo>
                    <a:pt x="0" y="87682"/>
                  </a:moveTo>
                  <a:cubicBezTo>
                    <a:pt x="14613" y="78287"/>
                    <a:pt x="29227" y="68893"/>
                    <a:pt x="50104" y="62630"/>
                  </a:cubicBezTo>
                  <a:cubicBezTo>
                    <a:pt x="70981" y="56367"/>
                    <a:pt x="108559" y="60542"/>
                    <a:pt x="125260" y="50104"/>
                  </a:cubicBezTo>
                  <a:cubicBezTo>
                    <a:pt x="141961" y="39666"/>
                    <a:pt x="146136" y="19833"/>
                    <a:pt x="150312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8" name="Ελεύθερη σχεδίαση 17"/>
            <p:cNvSpPr/>
            <p:nvPr/>
          </p:nvSpPr>
          <p:spPr>
            <a:xfrm>
              <a:off x="6262688" y="1716088"/>
              <a:ext cx="12700" cy="163512"/>
            </a:xfrm>
            <a:custGeom>
              <a:avLst/>
              <a:gdLst>
                <a:gd name="connsiteX0" fmla="*/ 0 w 12526"/>
                <a:gd name="connsiteY0" fmla="*/ 0 h 162838"/>
                <a:gd name="connsiteX1" fmla="*/ 12526 w 12526"/>
                <a:gd name="connsiteY1" fmla="*/ 87682 h 162838"/>
                <a:gd name="connsiteX2" fmla="*/ 0 w 12526"/>
                <a:gd name="connsiteY2" fmla="*/ 162838 h 1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26" h="162838">
                  <a:moveTo>
                    <a:pt x="0" y="0"/>
                  </a:moveTo>
                  <a:cubicBezTo>
                    <a:pt x="6263" y="30271"/>
                    <a:pt x="12526" y="60542"/>
                    <a:pt x="12526" y="87682"/>
                  </a:cubicBezTo>
                  <a:cubicBezTo>
                    <a:pt x="12526" y="114822"/>
                    <a:pt x="6263" y="138830"/>
                    <a:pt x="0" y="16283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19" name="Ελεύθερη σχεδίαση 18"/>
            <p:cNvSpPr/>
            <p:nvPr/>
          </p:nvSpPr>
          <p:spPr>
            <a:xfrm>
              <a:off x="5022850" y="2317750"/>
              <a:ext cx="115888" cy="261938"/>
            </a:xfrm>
            <a:custGeom>
              <a:avLst/>
              <a:gdLst>
                <a:gd name="connsiteX0" fmla="*/ 0 w 115144"/>
                <a:gd name="connsiteY0" fmla="*/ 0 h 263047"/>
                <a:gd name="connsiteX1" fmla="*/ 62630 w 115144"/>
                <a:gd name="connsiteY1" fmla="*/ 62630 h 263047"/>
                <a:gd name="connsiteX2" fmla="*/ 87682 w 115144"/>
                <a:gd name="connsiteY2" fmla="*/ 137786 h 263047"/>
                <a:gd name="connsiteX3" fmla="*/ 112734 w 115144"/>
                <a:gd name="connsiteY3" fmla="*/ 225469 h 263047"/>
                <a:gd name="connsiteX4" fmla="*/ 112734 w 115144"/>
                <a:gd name="connsiteY4" fmla="*/ 263047 h 26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144" h="263047">
                  <a:moveTo>
                    <a:pt x="0" y="0"/>
                  </a:moveTo>
                  <a:cubicBezTo>
                    <a:pt x="24008" y="19833"/>
                    <a:pt x="48016" y="39666"/>
                    <a:pt x="62630" y="62630"/>
                  </a:cubicBezTo>
                  <a:cubicBezTo>
                    <a:pt x="77244" y="85594"/>
                    <a:pt x="79331" y="110646"/>
                    <a:pt x="87682" y="137786"/>
                  </a:cubicBezTo>
                  <a:cubicBezTo>
                    <a:pt x="96033" y="164926"/>
                    <a:pt x="108559" y="204592"/>
                    <a:pt x="112734" y="225469"/>
                  </a:cubicBezTo>
                  <a:cubicBezTo>
                    <a:pt x="116909" y="246346"/>
                    <a:pt x="114821" y="254696"/>
                    <a:pt x="112734" y="26304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0" name="Ελεύθερη σχεδίαση 19"/>
            <p:cNvSpPr/>
            <p:nvPr/>
          </p:nvSpPr>
          <p:spPr>
            <a:xfrm>
              <a:off x="5110163" y="3294063"/>
              <a:ext cx="76200" cy="301625"/>
            </a:xfrm>
            <a:custGeom>
              <a:avLst/>
              <a:gdLst>
                <a:gd name="connsiteX0" fmla="*/ 0 w 75156"/>
                <a:gd name="connsiteY0" fmla="*/ 0 h 300625"/>
                <a:gd name="connsiteX1" fmla="*/ 37578 w 75156"/>
                <a:gd name="connsiteY1" fmla="*/ 187891 h 300625"/>
                <a:gd name="connsiteX2" fmla="*/ 62630 w 75156"/>
                <a:gd name="connsiteY2" fmla="*/ 263047 h 300625"/>
                <a:gd name="connsiteX3" fmla="*/ 75156 w 75156"/>
                <a:gd name="connsiteY3" fmla="*/ 300625 h 30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56" h="300625">
                  <a:moveTo>
                    <a:pt x="0" y="0"/>
                  </a:moveTo>
                  <a:cubicBezTo>
                    <a:pt x="13570" y="72025"/>
                    <a:pt x="27140" y="144050"/>
                    <a:pt x="37578" y="187891"/>
                  </a:cubicBezTo>
                  <a:cubicBezTo>
                    <a:pt x="48016" y="231732"/>
                    <a:pt x="62630" y="263047"/>
                    <a:pt x="62630" y="263047"/>
                  </a:cubicBezTo>
                  <a:lnTo>
                    <a:pt x="75156" y="3006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sp>
          <p:nvSpPr>
            <p:cNvPr id="21" name="Ελεύθερη σχεδίαση 20"/>
            <p:cNvSpPr/>
            <p:nvPr/>
          </p:nvSpPr>
          <p:spPr>
            <a:xfrm>
              <a:off x="5135563" y="3582988"/>
              <a:ext cx="100012" cy="161925"/>
            </a:xfrm>
            <a:custGeom>
              <a:avLst/>
              <a:gdLst>
                <a:gd name="connsiteX0" fmla="*/ 0 w 100208"/>
                <a:gd name="connsiteY0" fmla="*/ 0 h 162838"/>
                <a:gd name="connsiteX1" fmla="*/ 50104 w 100208"/>
                <a:gd name="connsiteY1" fmla="*/ 100208 h 162838"/>
                <a:gd name="connsiteX2" fmla="*/ 100208 w 100208"/>
                <a:gd name="connsiteY2" fmla="*/ 162838 h 1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208" h="162838">
                  <a:moveTo>
                    <a:pt x="0" y="0"/>
                  </a:moveTo>
                  <a:cubicBezTo>
                    <a:pt x="16701" y="36534"/>
                    <a:pt x="33403" y="73068"/>
                    <a:pt x="50104" y="100208"/>
                  </a:cubicBezTo>
                  <a:cubicBezTo>
                    <a:pt x="66805" y="127348"/>
                    <a:pt x="83506" y="145093"/>
                    <a:pt x="100208" y="16283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dirty="0"/>
            </a:p>
          </p:txBody>
        </p:sp>
        <p:cxnSp>
          <p:nvCxnSpPr>
            <p:cNvPr id="23" name="Ευθύγραμμο βέλος σύνδεσης 22"/>
            <p:cNvCxnSpPr/>
            <p:nvPr/>
          </p:nvCxnSpPr>
          <p:spPr>
            <a:xfrm flipV="1">
              <a:off x="3357563" y="2997200"/>
              <a:ext cx="1778000" cy="936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336800" y="2860675"/>
              <a:ext cx="1181100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latin typeface="+mn-lt"/>
                  <a:cs typeface="+mn-cs"/>
                </a:rPr>
                <a:t>μαστίγια</a:t>
              </a:r>
            </a:p>
          </p:txBody>
        </p:sp>
        <p:cxnSp>
          <p:nvCxnSpPr>
            <p:cNvPr id="26" name="Ευθύγραμμο βέλος σύνδεσης 25"/>
            <p:cNvCxnSpPr/>
            <p:nvPr/>
          </p:nvCxnSpPr>
          <p:spPr>
            <a:xfrm flipV="1">
              <a:off x="4152900" y="3965575"/>
              <a:ext cx="1731963" cy="1968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705100" y="3911600"/>
              <a:ext cx="1690688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sz="2000" dirty="0">
                  <a:latin typeface="+mn-lt"/>
                  <a:cs typeface="+mn-cs"/>
                </a:rPr>
                <a:t>Κυματοειδής μεμβράνη</a:t>
              </a:r>
            </a:p>
          </p:txBody>
        </p:sp>
      </p:grp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F3EE1E"/>
                </a:solidFill>
                <a:latin typeface="+mn-lt"/>
              </a:rPr>
              <a:t>Κίνηση λάμβλιας </a:t>
            </a:r>
            <a:br>
              <a:rPr lang="el-GR" dirty="0" smtClean="0">
                <a:solidFill>
                  <a:srgbClr val="F3EE1E"/>
                </a:solidFill>
                <a:latin typeface="+mn-lt"/>
              </a:rPr>
            </a:br>
            <a:r>
              <a:rPr lang="en-US" sz="3600" b="0" dirty="0" smtClean="0">
                <a:solidFill>
                  <a:srgbClr val="F3EE1E"/>
                </a:solidFill>
                <a:latin typeface="+mn-lt"/>
              </a:rPr>
              <a:t>(Giardia spp.)</a:t>
            </a:r>
            <a:endParaRPr lang="el-GR" sz="3600" b="0" dirty="0" smtClean="0">
              <a:solidFill>
                <a:srgbClr val="F3EE1E"/>
              </a:solidFill>
              <a:latin typeface="+mn-lt"/>
            </a:endParaRPr>
          </a:p>
        </p:txBody>
      </p:sp>
      <p:pic>
        <p:nvPicPr>
          <p:cNvPr id="69635" name="Θέση περιεχομένου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3225" y="1700213"/>
            <a:ext cx="5818188" cy="3198812"/>
          </a:xfrm>
        </p:spPr>
      </p:pic>
      <p:sp>
        <p:nvSpPr>
          <p:cNvPr id="6" name="Ορθογώνιο 5"/>
          <p:cNvSpPr/>
          <p:nvPr/>
        </p:nvSpPr>
        <p:spPr>
          <a:xfrm>
            <a:off x="4356100" y="5013325"/>
            <a:ext cx="6699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dirty="0" smtClean="0">
                <a:solidFill>
                  <a:srgbClr val="F3EE1E"/>
                </a:solidFill>
                <a:latin typeface="+mn-lt"/>
              </a:rPr>
              <a:t>Τροφοζωίτης λάμβλιας</a:t>
            </a:r>
            <a:r>
              <a:rPr lang="en-US" sz="3600" dirty="0" smtClean="0">
                <a:solidFill>
                  <a:srgbClr val="F3EE1E"/>
                </a:solidFill>
                <a:latin typeface="+mn-lt"/>
              </a:rPr>
              <a:t> </a:t>
            </a:r>
            <a:r>
              <a:rPr lang="el-GR" sz="3600" dirty="0" smtClean="0">
                <a:solidFill>
                  <a:srgbClr val="F3EE1E"/>
                </a:solidFill>
                <a:latin typeface="+mn-lt"/>
              </a:rPr>
              <a:t/>
            </a:r>
            <a:br>
              <a:rPr lang="el-GR" sz="3600" dirty="0" smtClean="0">
                <a:solidFill>
                  <a:srgbClr val="F3EE1E"/>
                </a:solidFill>
                <a:latin typeface="+mn-lt"/>
              </a:rPr>
            </a:br>
            <a:r>
              <a:rPr lang="el-GR" sz="3600" b="0" dirty="0" smtClean="0">
                <a:solidFill>
                  <a:srgbClr val="F3EE1E"/>
                </a:solidFill>
                <a:latin typeface="+mn-lt"/>
              </a:rPr>
              <a:t>(</a:t>
            </a:r>
            <a:r>
              <a:rPr lang="en-US" sz="3600" b="0" dirty="0" smtClean="0">
                <a:solidFill>
                  <a:srgbClr val="F3EE1E"/>
                </a:solidFill>
                <a:latin typeface="+mn-lt"/>
              </a:rPr>
              <a:t>Giardia spp.</a:t>
            </a:r>
            <a:r>
              <a:rPr lang="el-GR" sz="3600" b="0" dirty="0" smtClean="0">
                <a:solidFill>
                  <a:srgbClr val="F3EE1E"/>
                </a:solidFill>
                <a:latin typeface="+mn-lt"/>
              </a:rPr>
              <a:t>-μαστίγια</a:t>
            </a:r>
            <a:r>
              <a:rPr lang="en-US" sz="3600" b="0" dirty="0" smtClean="0">
                <a:solidFill>
                  <a:srgbClr val="F3EE1E"/>
                </a:solidFill>
                <a:latin typeface="+mn-lt"/>
              </a:rPr>
              <a:t>)</a:t>
            </a:r>
            <a:endParaRPr lang="el-GR" sz="3600" b="0" dirty="0" smtClean="0">
              <a:solidFill>
                <a:srgbClr val="F3EE1E"/>
              </a:solidFill>
              <a:latin typeface="+mn-lt"/>
            </a:endParaRPr>
          </a:p>
        </p:txBody>
      </p:sp>
      <p:pic>
        <p:nvPicPr>
          <p:cNvPr id="71683" name="Θέση περιεχομένου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55738"/>
            <a:ext cx="8229600" cy="4522787"/>
          </a:xfrm>
        </p:spPr>
      </p:pic>
      <p:sp>
        <p:nvSpPr>
          <p:cNvPr id="6" name="Ορθογώνιο 5"/>
          <p:cNvSpPr/>
          <p:nvPr/>
        </p:nvSpPr>
        <p:spPr>
          <a:xfrm>
            <a:off x="4140200" y="6080125"/>
            <a:ext cx="66992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Λάμβλια τροφοζωίτης – χαρταετός</a:t>
            </a:r>
          </a:p>
        </p:txBody>
      </p:sp>
      <p:pic>
        <p:nvPicPr>
          <p:cNvPr id="73731" name="Θέση περιεχομένου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938" y="3314700"/>
            <a:ext cx="4038600" cy="2220913"/>
          </a:xfrm>
        </p:spPr>
      </p:pic>
      <p:sp>
        <p:nvSpPr>
          <p:cNvPr id="6" name="Ορθογώνιο 5"/>
          <p:cNvSpPr/>
          <p:nvPr/>
        </p:nvSpPr>
        <p:spPr>
          <a:xfrm>
            <a:off x="2073275" y="5535613"/>
            <a:ext cx="67151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pic>
        <p:nvPicPr>
          <p:cNvPr id="73734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133600"/>
            <a:ext cx="4038600" cy="3402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6327775" y="5559425"/>
            <a:ext cx="67151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3EE1E"/>
                </a:solidFill>
                <a:latin typeface="+mn-lt"/>
              </a:rPr>
              <a:t>Giardia spp. </a:t>
            </a:r>
            <a:r>
              <a:rPr lang="el-GR" dirty="0" smtClean="0">
                <a:solidFill>
                  <a:srgbClr val="F3EE1E"/>
                </a:solidFill>
                <a:latin typeface="+mn-lt"/>
              </a:rPr>
              <a:t>κύστεις </a:t>
            </a:r>
            <a:endParaRPr lang="el-GR" dirty="0" smtClean="0">
              <a:solidFill>
                <a:srgbClr val="F3EE1E"/>
              </a:solidFill>
            </a:endParaRPr>
          </a:p>
        </p:txBody>
      </p:sp>
      <p:pic>
        <p:nvPicPr>
          <p:cNvPr id="7578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2713038"/>
            <a:ext cx="3086100" cy="273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2073275" y="5535613"/>
            <a:ext cx="67151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3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688" y="1806575"/>
            <a:ext cx="3276600" cy="3729038"/>
          </a:xfrm>
        </p:spPr>
      </p:pic>
      <p:sp>
        <p:nvSpPr>
          <p:cNvPr id="5" name="Ορθογώνιο 4"/>
          <p:cNvSpPr/>
          <p:nvPr/>
        </p:nvSpPr>
        <p:spPr>
          <a:xfrm>
            <a:off x="6726238" y="5535613"/>
            <a:ext cx="6715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3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Καστανό, φυσιολογικό χρώμα</a:t>
            </a:r>
          </a:p>
        </p:txBody>
      </p:sp>
      <p:sp>
        <p:nvSpPr>
          <p:cNvPr id="11267" name="Θέση περιεχομένου 2"/>
          <p:cNvSpPr>
            <a:spLocks noGrp="1"/>
          </p:cNvSpPr>
          <p:nvPr>
            <p:ph idx="1"/>
          </p:nvPr>
        </p:nvSpPr>
        <p:spPr>
          <a:xfrm>
            <a:off x="481013" y="2133600"/>
            <a:ext cx="8229600" cy="2519363"/>
          </a:xfrm>
        </p:spPr>
        <p:txBody>
          <a:bodyPr/>
          <a:lstStyle/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Μεταβολισμός της χολερυθρίνης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Παράγεται στο ήπαρ και με τη χολή φτάνει στο έντερο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Χολή + τροφές =χρώμα κοπράνων</a:t>
            </a:r>
            <a:r>
              <a:rPr lang="en-US" altLang="el-GR" sz="2400" dirty="0" smtClean="0"/>
              <a:t>.</a:t>
            </a:r>
            <a:endParaRPr lang="el-GR" altLang="el-GR" sz="2400" dirty="0" smtClean="0"/>
          </a:p>
          <a:p>
            <a:pPr eaLnBrk="1" hangingPunct="1"/>
            <a:endParaRPr lang="el-GR" altLang="el-GR" dirty="0" smtClean="0"/>
          </a:p>
        </p:txBody>
      </p:sp>
      <p:sp>
        <p:nvSpPr>
          <p:cNvPr id="1126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C70472-25A4-4E1C-B35B-F7584D537113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Τίτλο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F3EE1E"/>
                </a:solidFill>
                <a:latin typeface="+mn-lt"/>
              </a:rPr>
              <a:t>Χειλομάστιξ </a:t>
            </a:r>
            <a:br>
              <a:rPr lang="el-GR" dirty="0" smtClean="0">
                <a:solidFill>
                  <a:srgbClr val="F3EE1E"/>
                </a:solidFill>
                <a:latin typeface="+mn-lt"/>
              </a:rPr>
            </a:br>
            <a:r>
              <a:rPr lang="en-US" sz="3600" b="0" dirty="0" smtClean="0">
                <a:solidFill>
                  <a:srgbClr val="F3EE1E"/>
                </a:solidFill>
                <a:latin typeface="+mn-lt"/>
              </a:rPr>
              <a:t>Chilomastix</a:t>
            </a:r>
            <a:endParaRPr lang="el-GR" sz="3600" b="0" dirty="0" smtClean="0">
              <a:solidFill>
                <a:srgbClr val="F3EE1E"/>
              </a:solidFill>
              <a:latin typeface="+mn-lt"/>
            </a:endParaRPr>
          </a:p>
        </p:txBody>
      </p:sp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528763"/>
            <a:ext cx="3943350" cy="398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1979613" y="5595938"/>
            <a:ext cx="6699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pic>
        <p:nvPicPr>
          <p:cNvPr id="76803" name="Θέση περιεχομένου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r="23357" b="6795"/>
          <a:stretch>
            <a:fillRect/>
          </a:stretch>
        </p:blipFill>
        <p:spPr>
          <a:xfrm>
            <a:off x="4702175" y="1528763"/>
            <a:ext cx="3995738" cy="3989387"/>
          </a:xfrm>
        </p:spPr>
      </p:pic>
      <p:sp>
        <p:nvSpPr>
          <p:cNvPr id="7" name="Ορθογώνιο 6"/>
          <p:cNvSpPr/>
          <p:nvPr/>
        </p:nvSpPr>
        <p:spPr>
          <a:xfrm>
            <a:off x="6443663" y="5595938"/>
            <a:ext cx="6699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Τίτλος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>
                <a:latin typeface="+mn-lt"/>
              </a:rPr>
              <a:t>Βλεφαριδοφόρα: Βαλαντίδιο του κόλου </a:t>
            </a:r>
            <a:r>
              <a:rPr lang="el-GR" sz="3600" dirty="0" smtClean="0">
                <a:latin typeface="Arial" panose="020B0604020202020204" pitchFamily="34" charset="0"/>
              </a:rPr>
              <a:t/>
            </a:r>
            <a:br>
              <a:rPr lang="el-GR" sz="3600" dirty="0" smtClean="0">
                <a:latin typeface="Arial" panose="020B0604020202020204" pitchFamily="34" charset="0"/>
              </a:rPr>
            </a:br>
            <a:r>
              <a:rPr lang="el-GR" sz="3600" b="0" dirty="0" smtClean="0">
                <a:latin typeface="+mn-lt"/>
              </a:rPr>
              <a:t>(</a:t>
            </a:r>
            <a:r>
              <a:rPr lang="en-US" sz="3600" b="0" dirty="0" smtClean="0">
                <a:latin typeface="+mn-lt"/>
              </a:rPr>
              <a:t>Balantidium coli)</a:t>
            </a:r>
            <a:r>
              <a:rPr lang="el-GR" sz="3600" b="0" dirty="0" smtClean="0">
                <a:latin typeface="+mn-lt"/>
              </a:rPr>
              <a:t> τροφοζωίτες </a:t>
            </a:r>
          </a:p>
        </p:txBody>
      </p:sp>
      <p:pic>
        <p:nvPicPr>
          <p:cNvPr id="78851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113" y="3319463"/>
            <a:ext cx="3816350" cy="2098675"/>
          </a:xfrm>
        </p:spPr>
      </p:pic>
      <p:sp>
        <p:nvSpPr>
          <p:cNvPr id="6" name="Ορθογώνιο 5"/>
          <p:cNvSpPr/>
          <p:nvPr/>
        </p:nvSpPr>
        <p:spPr>
          <a:xfrm>
            <a:off x="2195513" y="5418138"/>
            <a:ext cx="6715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pic>
        <p:nvPicPr>
          <p:cNvPr id="78854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039938"/>
            <a:ext cx="3444875" cy="3357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6627813" y="5473700"/>
            <a:ext cx="6715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7885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EACF54-D34B-4F0F-8E45-A365DA42BEB3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Τίτλος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Βλεφαριδοφόρα: Βαλαντίδιο του κόλου </a:t>
            </a:r>
            <a:r>
              <a:rPr lang="el-GR" altLang="el-GR" sz="3600" dirty="0" smtClean="0">
                <a:latin typeface="Arial" panose="020B0604020202020204" pitchFamily="34" charset="0"/>
              </a:rPr>
              <a:t/>
            </a:r>
            <a:br>
              <a:rPr lang="el-GR" altLang="el-GR" sz="3600" dirty="0" smtClean="0">
                <a:latin typeface="Arial" panose="020B0604020202020204" pitchFamily="34" charset="0"/>
              </a:rPr>
            </a:br>
            <a:r>
              <a:rPr lang="el-GR" altLang="el-GR" sz="3600" b="0" dirty="0" smtClean="0"/>
              <a:t>(</a:t>
            </a:r>
            <a:r>
              <a:rPr lang="en-US" altLang="el-GR" sz="3600" b="0" dirty="0" smtClean="0"/>
              <a:t>Balantidium coli)</a:t>
            </a:r>
            <a:r>
              <a:rPr lang="el-GR" altLang="el-GR" sz="3600" b="0" dirty="0" smtClean="0"/>
              <a:t> κίνηση</a:t>
            </a:r>
            <a:endParaRPr lang="el-GR" altLang="el-GR" dirty="0" smtClean="0"/>
          </a:p>
        </p:txBody>
      </p:sp>
      <p:pic>
        <p:nvPicPr>
          <p:cNvPr id="80899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41438"/>
            <a:ext cx="8229600" cy="4522787"/>
          </a:xfrm>
        </p:spPr>
      </p:pic>
      <p:sp>
        <p:nvSpPr>
          <p:cNvPr id="6" name="Ορθογώνιο 5"/>
          <p:cNvSpPr/>
          <p:nvPr/>
        </p:nvSpPr>
        <p:spPr>
          <a:xfrm>
            <a:off x="4356100" y="5949950"/>
            <a:ext cx="6699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8090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910D51-61BF-4B6C-871C-3EB81D13B8FB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Τίτλος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Βλεφαριδοφόρα: Βαλαντίδιο του κόλου </a:t>
            </a:r>
            <a:r>
              <a:rPr lang="el-GR" altLang="el-GR" dirty="0" smtClean="0">
                <a:solidFill>
                  <a:srgbClr val="F3EE1E"/>
                </a:solidFill>
                <a:latin typeface="Arial" panose="020B0604020202020204" pitchFamily="34" charset="0"/>
              </a:rPr>
              <a:t/>
            </a:r>
            <a:br>
              <a:rPr lang="el-GR" altLang="el-GR" dirty="0" smtClean="0">
                <a:solidFill>
                  <a:srgbClr val="F3EE1E"/>
                </a:solidFill>
                <a:latin typeface="Arial" panose="020B0604020202020204" pitchFamily="34" charset="0"/>
              </a:rPr>
            </a:br>
            <a:r>
              <a:rPr lang="el-GR" altLang="el-GR" sz="3600" b="0" dirty="0" smtClean="0">
                <a:solidFill>
                  <a:srgbClr val="F3EE1E"/>
                </a:solidFill>
              </a:rPr>
              <a:t>(</a:t>
            </a:r>
            <a:r>
              <a:rPr lang="en-US" altLang="el-GR" sz="3600" b="0" dirty="0" smtClean="0">
                <a:solidFill>
                  <a:srgbClr val="F3EE1E"/>
                </a:solidFill>
              </a:rPr>
              <a:t>Balantidium coli)</a:t>
            </a:r>
            <a:r>
              <a:rPr lang="el-GR" altLang="el-GR" sz="3600" b="0" dirty="0" smtClean="0">
                <a:solidFill>
                  <a:srgbClr val="F3EE1E"/>
                </a:solidFill>
              </a:rPr>
              <a:t> κύστες</a:t>
            </a:r>
            <a:endParaRPr lang="el-GR" altLang="el-GR" sz="3600" dirty="0" smtClean="0">
              <a:solidFill>
                <a:srgbClr val="F3EE1E"/>
              </a:solidFill>
            </a:endParaRPr>
          </a:p>
        </p:txBody>
      </p:sp>
      <p:pic>
        <p:nvPicPr>
          <p:cNvPr id="82947" name="Θέση περιεχομένου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8"/>
          <a:stretch>
            <a:fillRect/>
          </a:stretch>
        </p:blipFill>
        <p:spPr>
          <a:xfrm>
            <a:off x="539750" y="2511425"/>
            <a:ext cx="3887788" cy="3014663"/>
          </a:xfrm>
        </p:spPr>
      </p:pic>
      <p:sp>
        <p:nvSpPr>
          <p:cNvPr id="6" name="Ορθογώνιο 5"/>
          <p:cNvSpPr/>
          <p:nvPr/>
        </p:nvSpPr>
        <p:spPr>
          <a:xfrm>
            <a:off x="2149475" y="5548313"/>
            <a:ext cx="6699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pic>
        <p:nvPicPr>
          <p:cNvPr id="82950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2516188"/>
            <a:ext cx="3455988" cy="300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6553200" y="5548313"/>
            <a:ext cx="6699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+mn-lt"/>
                <a:cs typeface="+mn-cs"/>
                <a:hlinkClick r:id="rId4"/>
              </a:rPr>
              <a:t>who.int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Ερυθρά αιμοσφαίρια (</a:t>
            </a:r>
            <a:r>
              <a:rPr lang="en-US" altLang="el-GR" dirty="0" smtClean="0"/>
              <a:t>RBCs)</a:t>
            </a:r>
            <a:endParaRPr lang="el-GR" altLang="el-GR" dirty="0" smtClean="0"/>
          </a:p>
        </p:txBody>
      </p:sp>
      <p:sp>
        <p:nvSpPr>
          <p:cNvPr id="84995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el-GR" altLang="el-GR" sz="2400" dirty="0" smtClean="0"/>
              <a:t>δηλώνουν έλκη. </a:t>
            </a:r>
          </a:p>
          <a:p>
            <a:pPr marL="609600" indent="-609600" eaLnBrk="1" hangingPunct="1">
              <a:spcBef>
                <a:spcPts val="2400"/>
              </a:spcBef>
              <a:buFont typeface="Arial" panose="020B0604020202020204" pitchFamily="34" charset="0"/>
              <a:buAutoNum type="arabicPeriod"/>
            </a:pPr>
            <a:r>
              <a:rPr lang="el-GR" altLang="el-GR" sz="2400" dirty="0" smtClean="0"/>
              <a:t>νωπό, μέγεθος = περίπου 7,5 μm,</a:t>
            </a:r>
          </a:p>
          <a:p>
            <a:pPr marL="609600" indent="-609600" eaLnBrk="1" hangingPunct="1">
              <a:spcBef>
                <a:spcPts val="2400"/>
              </a:spcBef>
              <a:buFont typeface="Arial" panose="020B0604020202020204" pitchFamily="34" charset="0"/>
              <a:buAutoNum type="arabicPeriod"/>
            </a:pPr>
            <a:r>
              <a:rPr lang="el-GR" altLang="el-GR" sz="2400" dirty="0" smtClean="0"/>
              <a:t>τρίχρωμη χρώση (επίχρισμα),  </a:t>
            </a:r>
          </a:p>
          <a:p>
            <a:pPr marL="609600" indent="-609600" eaLnBrk="1" hangingPunct="1">
              <a:spcBef>
                <a:spcPts val="2400"/>
              </a:spcBef>
            </a:pPr>
            <a:r>
              <a:rPr lang="el-GR" altLang="el-GR" sz="2400" dirty="0" smtClean="0"/>
              <a:t> επιμήκη στρογγυλά, </a:t>
            </a:r>
          </a:p>
          <a:p>
            <a:pPr marL="609600" indent="-609600" eaLnBrk="1" hangingPunct="1">
              <a:spcBef>
                <a:spcPts val="2400"/>
              </a:spcBef>
            </a:pPr>
            <a:r>
              <a:rPr lang="el-GR" altLang="el-GR" sz="2400" dirty="0" smtClean="0"/>
              <a:t>βαμμένα κόκκινα- μωβ σωματίδια, </a:t>
            </a:r>
          </a:p>
          <a:p>
            <a:pPr marL="609600" indent="-609600" eaLnBrk="1" hangingPunct="1">
              <a:spcBef>
                <a:spcPts val="2400"/>
              </a:spcBef>
            </a:pPr>
            <a:r>
              <a:rPr lang="el-GR" altLang="el-GR" sz="2400" dirty="0" smtClean="0"/>
              <a:t>μεγέθους &gt; μερικές φορές 7,5 μm, </a:t>
            </a:r>
          </a:p>
          <a:p>
            <a:pPr marL="609600" indent="-609600" eaLnBrk="1" hangingPunct="1">
              <a:spcBef>
                <a:spcPts val="2400"/>
              </a:spcBef>
            </a:pPr>
            <a:r>
              <a:rPr lang="el-GR" altLang="el-GR" sz="2400" dirty="0" smtClean="0"/>
              <a:t>χωρίς κοκκία ή έγκλειστα.</a:t>
            </a:r>
          </a:p>
          <a:p>
            <a:pPr marL="609600" indent="-609600" eaLnBrk="1" hangingPunct="1"/>
            <a:endParaRPr lang="el-GR" altLang="el-GR" dirty="0" smtClean="0"/>
          </a:p>
        </p:txBody>
      </p:sp>
      <p:sp>
        <p:nvSpPr>
          <p:cNvPr id="8499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774C59-B1E6-4BEE-8B22-844D9243934C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Λευκά αιμοσφαίρια (</a:t>
            </a:r>
            <a:r>
              <a:rPr lang="en-US" altLang="el-GR" dirty="0" smtClean="0"/>
              <a:t>WBCs)</a:t>
            </a:r>
            <a:endParaRPr lang="el-GR" altLang="el-GR" dirty="0" smtClean="0"/>
          </a:p>
        </p:txBody>
      </p:sp>
      <p:sp>
        <p:nvSpPr>
          <p:cNvPr id="86019" name="Θέση περιεχομένου 2"/>
          <p:cNvSpPr>
            <a:spLocks noGrp="1"/>
          </p:cNvSpPr>
          <p:nvPr>
            <p:ph idx="1"/>
          </p:nvPr>
        </p:nvSpPr>
        <p:spPr>
          <a:xfrm>
            <a:off x="323850" y="1341438"/>
            <a:ext cx="8229600" cy="2063750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ειδικά πολυμορφοπύρηνα φλεγμονή του εντέρου από ποικίλα αίτια, όπως βακτηριακή δυσεντερία αλλά και δυσεντερία από αμοιβάδα. 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Μοιάζουν με κύστεις  της ιστολυτικής αμοιβάδας</a:t>
            </a:r>
          </a:p>
          <a:p>
            <a:pPr eaLnBrk="1" hangingPunct="1">
              <a:spcBef>
                <a:spcPts val="3000"/>
              </a:spcBef>
            </a:pPr>
            <a:endParaRPr lang="el-GR" altLang="el-GR" sz="2400" dirty="0" smtClean="0"/>
          </a:p>
        </p:txBody>
      </p:sp>
      <p:pic>
        <p:nvPicPr>
          <p:cNvPr id="8602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86175"/>
            <a:ext cx="28098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3" name="Ορθογώνιο 5"/>
          <p:cNvSpPr>
            <a:spLocks noChangeArrowheads="1"/>
          </p:cNvSpPr>
          <p:nvPr/>
        </p:nvSpPr>
        <p:spPr bwMode="auto">
          <a:xfrm>
            <a:off x="2546350" y="6186488"/>
            <a:ext cx="66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200" dirty="0">
                <a:latin typeface="Calibri" panose="020F0502020204030204" pitchFamily="34" charset="0"/>
                <a:hlinkClick r:id="rId3"/>
              </a:rPr>
              <a:t>who.int</a:t>
            </a:r>
            <a:endParaRPr lang="el-GR" altLang="el-GR" dirty="0"/>
          </a:p>
        </p:txBody>
      </p:sp>
      <p:pic>
        <p:nvPicPr>
          <p:cNvPr id="8602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3494088"/>
            <a:ext cx="2706687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4" name="Ορθογώνιο 7"/>
          <p:cNvSpPr>
            <a:spLocks noChangeArrowheads="1"/>
          </p:cNvSpPr>
          <p:nvPr/>
        </p:nvSpPr>
        <p:spPr bwMode="auto">
          <a:xfrm>
            <a:off x="5930900" y="6186488"/>
            <a:ext cx="66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200" dirty="0">
                <a:latin typeface="Calibri" panose="020F0502020204030204" pitchFamily="34" charset="0"/>
                <a:hlinkClick r:id="rId3"/>
              </a:rPr>
              <a:t>who.int</a:t>
            </a:r>
            <a:endParaRPr lang="el-GR" altLang="el-GR" dirty="0"/>
          </a:p>
        </p:txBody>
      </p:sp>
      <p:sp>
        <p:nvSpPr>
          <p:cNvPr id="8602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B21030-16AE-4AE8-80AD-F969EDD55CF1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Ηωσινόφιλα</a:t>
            </a:r>
          </a:p>
        </p:txBody>
      </p:sp>
      <p:sp>
        <p:nvSpPr>
          <p:cNvPr id="87043" name="Θέση περιεχομένου 2"/>
          <p:cNvSpPr>
            <a:spLocks noGrp="1"/>
          </p:cNvSpPr>
          <p:nvPr>
            <p:ph idx="1"/>
          </p:nvPr>
        </p:nvSpPr>
        <p:spPr>
          <a:xfrm>
            <a:off x="471488" y="2133600"/>
            <a:ext cx="8229600" cy="2951163"/>
          </a:xfrm>
        </p:spPr>
        <p:txBody>
          <a:bodyPr/>
          <a:lstStyle/>
          <a:p>
            <a:pPr eaLnBrk="1" hangingPunct="1">
              <a:spcBef>
                <a:spcPts val="4200"/>
              </a:spcBef>
            </a:pPr>
            <a:r>
              <a:rPr lang="el-GR" altLang="el-GR" sz="2400" dirty="0" smtClean="0"/>
              <a:t>συνήθως δηλώνουν την ανοσολογική απάντηση του οργανισμού. </a:t>
            </a:r>
          </a:p>
          <a:p>
            <a:pPr eaLnBrk="1" hangingPunct="1">
              <a:spcBef>
                <a:spcPts val="4200"/>
              </a:spcBef>
            </a:pPr>
            <a:r>
              <a:rPr lang="el-GR" altLang="el-GR" sz="2400" dirty="0" smtClean="0"/>
              <a:t>Η αλλεργική αντίδραση μπορεί να οφείλεται στην παρουσία των παρασίτων ή σε άλλες αιτίες όπως στη γύρη των φυτών ή σε τροφές.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8704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0105FA-A59C-4076-A67A-C04B6E114686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Μακροφάγα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0063" y="2636838"/>
            <a:ext cx="8229600" cy="10795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 smtClean="0"/>
              <a:t>M</a:t>
            </a:r>
            <a:r>
              <a:rPr lang="el-GR" sz="2400" dirty="0" smtClean="0"/>
              <a:t>πορεί </a:t>
            </a:r>
            <a:r>
              <a:rPr lang="el-GR" sz="2400" dirty="0"/>
              <a:t>να είναι παρόντα </a:t>
            </a:r>
            <a:r>
              <a:rPr lang="el-GR" sz="2400" dirty="0" smtClean="0"/>
              <a:t>σε </a:t>
            </a:r>
            <a:r>
              <a:rPr lang="el-GR" sz="2400" dirty="0"/>
              <a:t>βακτηριακές ή παρασιτικές </a:t>
            </a:r>
            <a:r>
              <a:rPr lang="el-GR" sz="2400" dirty="0" smtClean="0"/>
              <a:t>λοιμώξεις. Μπορεί </a:t>
            </a:r>
            <a:r>
              <a:rPr lang="el-GR" sz="2400" dirty="0"/>
              <a:t>να θεωρηθούν σαν τροφοζωίτες αμοιβάδας.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8806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83EDDE-3A97-455F-988D-C20E149D2A7C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F3EE1E"/>
                </a:solidFill>
              </a:rPr>
              <a:t>Πύον</a:t>
            </a:r>
          </a:p>
        </p:txBody>
      </p:sp>
      <p:pic>
        <p:nvPicPr>
          <p:cNvPr id="89092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8313" y="1773238"/>
            <a:ext cx="3149600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3" name="Ορθογώνιο 4"/>
          <p:cNvSpPr>
            <a:spLocks noChangeArrowheads="1"/>
          </p:cNvSpPr>
          <p:nvPr/>
        </p:nvSpPr>
        <p:spPr bwMode="auto">
          <a:xfrm>
            <a:off x="4248150" y="4941888"/>
            <a:ext cx="66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200" dirty="0">
                <a:latin typeface="Calibri" panose="020F0502020204030204" pitchFamily="34" charset="0"/>
                <a:hlinkClick r:id="rId4"/>
              </a:rPr>
              <a:t>who.int</a:t>
            </a:r>
            <a:endParaRPr lang="el-GR" alt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5CDB-D3A3-482E-9C05-32CC31B395BB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Βλαστοκύστης </a:t>
            </a:r>
            <a:br>
              <a:rPr lang="el-GR" altLang="el-GR" dirty="0" smtClean="0"/>
            </a:br>
            <a:r>
              <a:rPr lang="en-US" altLang="el-GR" sz="3600" b="0" dirty="0" smtClean="0"/>
              <a:t>(Blastocystis hominis)</a:t>
            </a:r>
            <a:endParaRPr lang="el-GR" altLang="el-GR" sz="3600" b="0" dirty="0" smtClean="0"/>
          </a:p>
        </p:txBody>
      </p:sp>
      <p:pic>
        <p:nvPicPr>
          <p:cNvPr id="9114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63800"/>
            <a:ext cx="3095625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1" name="Ορθογώνιο 5"/>
          <p:cNvSpPr>
            <a:spLocks noChangeArrowheads="1"/>
          </p:cNvSpPr>
          <p:nvPr/>
        </p:nvSpPr>
        <p:spPr bwMode="auto">
          <a:xfrm>
            <a:off x="1897063" y="5229225"/>
            <a:ext cx="669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200" dirty="0">
                <a:latin typeface="Calibri" panose="020F0502020204030204" pitchFamily="34" charset="0"/>
                <a:hlinkClick r:id="rId3"/>
              </a:rPr>
              <a:t>who.int</a:t>
            </a:r>
            <a:endParaRPr lang="el-GR" altLang="el-GR" dirty="0"/>
          </a:p>
        </p:txBody>
      </p:sp>
      <p:pic>
        <p:nvPicPr>
          <p:cNvPr id="9114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544638"/>
            <a:ext cx="3575050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3" name="Ορθογώνιο 6"/>
          <p:cNvSpPr>
            <a:spLocks noChangeArrowheads="1"/>
          </p:cNvSpPr>
          <p:nvPr/>
        </p:nvSpPr>
        <p:spPr bwMode="auto">
          <a:xfrm>
            <a:off x="6218238" y="5229225"/>
            <a:ext cx="669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200" dirty="0">
                <a:latin typeface="Calibri" panose="020F0502020204030204" pitchFamily="34" charset="0"/>
                <a:hlinkClick r:id="rId3"/>
              </a:rPr>
              <a:t>who.int</a:t>
            </a:r>
            <a:endParaRPr lang="el-GR" altLang="el-GR" dirty="0"/>
          </a:p>
        </p:txBody>
      </p:sp>
      <p:sp>
        <p:nvSpPr>
          <p:cNvPr id="91139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61ABCD-0F0D-48E5-9F7A-4E9D2E633478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Μαύρο ή στο χρώμα της πίσσας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0538" y="2133600"/>
            <a:ext cx="8229600" cy="25193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3000"/>
              </a:spcBef>
              <a:spcAft>
                <a:spcPts val="0"/>
              </a:spcAft>
              <a:defRPr/>
            </a:pPr>
            <a:r>
              <a:rPr lang="el-GR" sz="2400" dirty="0"/>
              <a:t>Αιμορραγία: (αίμα που έχει υποστεί πέψη) στον ανώτερο τμήμα της γαστρεντερικής οδού. </a:t>
            </a:r>
          </a:p>
          <a:p>
            <a:pPr eaLnBrk="1" fontAlgn="auto" hangingPunct="1">
              <a:spcBef>
                <a:spcPts val="3000"/>
              </a:spcBef>
              <a:spcAft>
                <a:spcPts val="0"/>
              </a:spcAft>
              <a:defRPr/>
            </a:pPr>
            <a:r>
              <a:rPr lang="el-GR" sz="2400" dirty="0"/>
              <a:t>Ή επίδραση φαρμάκων όπως βισμούθιο, σίδηρος, τανίνη, μαγγάνιο ή άνθρακας. </a:t>
            </a:r>
            <a:br>
              <a:rPr lang="el-GR" sz="2400" dirty="0"/>
            </a:br>
            <a:r>
              <a:rPr lang="el-GR" sz="2400" dirty="0"/>
              <a:t/>
            </a:r>
            <a:br>
              <a:rPr lang="el-GR" sz="2400" dirty="0"/>
            </a:br>
            <a:endParaRPr lang="el-GR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1229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4646EE-605A-4589-8D3D-678C537DB38B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Κρύσταλλοι </a:t>
            </a:r>
            <a:r>
              <a:rPr lang="en-US" altLang="el-GR" dirty="0" smtClean="0"/>
              <a:t>Charcot-Leyden</a:t>
            </a:r>
            <a:endParaRPr lang="el-GR" altLang="el-GR" dirty="0" smtClean="0"/>
          </a:p>
        </p:txBody>
      </p:sp>
      <p:sp>
        <p:nvSpPr>
          <p:cNvPr id="9216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975"/>
            <a:ext cx="4835525" cy="5040313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el-GR" altLang="el-GR" sz="2400" dirty="0" smtClean="0"/>
              <a:t>προϊόντα αποδόμησης  των ηωσινόφιλων και των βασεόφιλων. </a:t>
            </a:r>
          </a:p>
          <a:p>
            <a:pPr eaLnBrk="1" hangingPunct="1">
              <a:spcBef>
                <a:spcPts val="1800"/>
              </a:spcBef>
            </a:pPr>
            <a:r>
              <a:rPr lang="el-GR" altLang="el-GR" sz="2400" dirty="0" smtClean="0"/>
              <a:t>Δηλώνουν ανοσολογική αντίδραση του οργανισμού που δεν οφείλεται αποκλειστικά σε παράσιτα.  </a:t>
            </a:r>
          </a:p>
          <a:p>
            <a:pPr eaLnBrk="1" hangingPunct="1">
              <a:spcBef>
                <a:spcPts val="1800"/>
              </a:spcBef>
            </a:pPr>
            <a:r>
              <a:rPr lang="el-GR" altLang="el-GR" sz="2400" dirty="0" smtClean="0"/>
              <a:t> λεπτοί ρομβοειδείς κρύσταλλοι, κόκκινοι-μωβ. ( τρίχρωμη χρώση ) </a:t>
            </a:r>
          </a:p>
          <a:p>
            <a:pPr eaLnBrk="1" hangingPunct="1">
              <a:spcBef>
                <a:spcPts val="1800"/>
              </a:spcBef>
            </a:pPr>
            <a:r>
              <a:rPr lang="el-GR" altLang="el-GR" sz="2400" dirty="0" smtClean="0"/>
              <a:t>στα κόπρανα ή στα πτύελα  με ή χωρίς  ηωσινόφιλα. </a:t>
            </a:r>
          </a:p>
          <a:p>
            <a:pPr eaLnBrk="1" hangingPunct="1"/>
            <a:endParaRPr lang="el-GR" altLang="el-GR" dirty="0" smtClean="0"/>
          </a:p>
        </p:txBody>
      </p:sp>
      <p:pic>
        <p:nvPicPr>
          <p:cNvPr id="9216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55775"/>
            <a:ext cx="3481388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6" name="Ορθογώνιο 5"/>
          <p:cNvSpPr>
            <a:spLocks noChangeArrowheads="1"/>
          </p:cNvSpPr>
          <p:nvPr/>
        </p:nvSpPr>
        <p:spPr bwMode="auto">
          <a:xfrm>
            <a:off x="6915150" y="5230813"/>
            <a:ext cx="6699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200" dirty="0">
                <a:latin typeface="Calibri" panose="020F0502020204030204" pitchFamily="34" charset="0"/>
                <a:hlinkClick r:id="rId3"/>
              </a:rPr>
              <a:t>who.int</a:t>
            </a:r>
            <a:endParaRPr lang="el-GR" altLang="el-GR" dirty="0"/>
          </a:p>
        </p:txBody>
      </p:sp>
      <p:sp>
        <p:nvSpPr>
          <p:cNvPr id="9216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E37609-B56F-4A2A-A6F5-91D4696A2DC2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Μύκητες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0825" y="1196975"/>
            <a:ext cx="5122863" cy="504031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l-GR" sz="2400" dirty="0"/>
              <a:t>κύτταρα των βλαστομυκήτων στρογγυλά ή ωοειδή, 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l-GR" sz="2400" dirty="0"/>
              <a:t>μεγέθους = περίπου 4 ως 8 μm. 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l-GR" sz="2400" dirty="0"/>
              <a:t>με κύστεις αμοιβάδων (νωπό) ωοκύστεις κρυπτοσποριδίων </a:t>
            </a:r>
            <a:r>
              <a:rPr lang="el-GR" sz="2400" dirty="0" smtClean="0"/>
              <a:t>(βαμμένα</a:t>
            </a:r>
            <a:r>
              <a:rPr lang="el-GR" sz="2400" dirty="0"/>
              <a:t>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l-GR" sz="2400" dirty="0"/>
              <a:t>Μετά από χρώση  είναι ομοιόμορφα βαμμένοι χωρίς πολλά έγκλειστα.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l-GR" sz="2400" dirty="0"/>
              <a:t> ψευδομυκητύλλια   σε πρόσφατα κόπρανα ή έγκαιρα μονιμοποιημένα είναι παθογνωμικό και μπορεί να υποδηλώνει συστηματική νόσο σε ανοσοκατασταλμένους ασθενείς.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/>
          </a:p>
        </p:txBody>
      </p:sp>
      <p:pic>
        <p:nvPicPr>
          <p:cNvPr id="9318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276475"/>
            <a:ext cx="332422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90" name="Ορθογώνιο 5"/>
          <p:cNvSpPr>
            <a:spLocks noChangeArrowheads="1"/>
          </p:cNvSpPr>
          <p:nvPr/>
        </p:nvSpPr>
        <p:spPr bwMode="auto">
          <a:xfrm>
            <a:off x="6950075" y="4149725"/>
            <a:ext cx="66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200" dirty="0">
                <a:latin typeface="Calibri" panose="020F0502020204030204" pitchFamily="34" charset="0"/>
                <a:hlinkClick r:id="rId3"/>
              </a:rPr>
              <a:t>who.int</a:t>
            </a:r>
            <a:endParaRPr lang="el-GR" altLang="el-GR" dirty="0"/>
          </a:p>
        </p:txBody>
      </p:sp>
      <p:sp>
        <p:nvSpPr>
          <p:cNvPr id="9318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05CF35-AC29-4745-A6AE-F4AB653CFB78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Φυτικά κύτταρα ή φυτικές ίνες</a:t>
            </a:r>
          </a:p>
        </p:txBody>
      </p:sp>
      <p:sp>
        <p:nvSpPr>
          <p:cNvPr id="94211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84313"/>
            <a:ext cx="5915025" cy="4248150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Μοιάζουν με νηματώδεις προνύμφες.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 Δεν απορροφούν συνήθως τη χρωστική  και διαθλούν το φως δεν έχουν εσωτερική δομή, ενώ οι προνύμφες βάφονται και είναι διακριτή η εσωτερική τους δομή. 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Σε ασθενείς με διάρροια οι οποίοι έχουν καταναλώσει και φυτικά τρόφιμα, οι ίνες μοιάζουν με νηματώδεις ή προγλωττίδες ταινιών </a:t>
            </a:r>
          </a:p>
          <a:p>
            <a:pPr eaLnBrk="1" hangingPunct="1"/>
            <a:endParaRPr lang="el-GR" altLang="el-GR" dirty="0" smtClean="0"/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341438"/>
            <a:ext cx="199072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4" name="Ορθογώνιο 5"/>
          <p:cNvSpPr>
            <a:spLocks noChangeArrowheads="1"/>
          </p:cNvSpPr>
          <p:nvPr/>
        </p:nvSpPr>
        <p:spPr bwMode="auto">
          <a:xfrm>
            <a:off x="7285038" y="5472113"/>
            <a:ext cx="66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200" dirty="0">
                <a:latin typeface="Calibri" panose="020F0502020204030204" pitchFamily="34" charset="0"/>
                <a:hlinkClick r:id="rId3"/>
              </a:rPr>
              <a:t>who.int</a:t>
            </a:r>
            <a:endParaRPr lang="el-GR" altLang="el-GR" dirty="0"/>
          </a:p>
        </p:txBody>
      </p:sp>
      <p:sp>
        <p:nvSpPr>
          <p:cNvPr id="9421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6BD10E-BEF6-4F7C-87E3-E8E8B4E52DEA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Φυτικά κύτταρα</a:t>
            </a:r>
          </a:p>
        </p:txBody>
      </p:sp>
      <p:sp>
        <p:nvSpPr>
          <p:cNvPr id="95235" name="Θέση περιεχομένου 2"/>
          <p:cNvSpPr>
            <a:spLocks noGrp="1"/>
          </p:cNvSpPr>
          <p:nvPr>
            <p:ph idx="1"/>
          </p:nvPr>
        </p:nvSpPr>
        <p:spPr>
          <a:xfrm>
            <a:off x="490538" y="2420938"/>
            <a:ext cx="8229600" cy="2016125"/>
          </a:xfrm>
        </p:spPr>
        <p:txBody>
          <a:bodyPr/>
          <a:lstStyle/>
          <a:p>
            <a:pPr eaLnBrk="1" hangingPunct="1"/>
            <a:r>
              <a:rPr lang="en-US" altLang="el-GR" sz="2400" dirty="0" smtClean="0"/>
              <a:t>M</a:t>
            </a:r>
            <a:r>
              <a:rPr lang="el-GR" altLang="el-GR" sz="2400" dirty="0" smtClean="0"/>
              <a:t>οιάζουν με τα αυγά των ελμίνθων αλλά δεν είναι τόσο συμμετρικά όπως τα αυγά. Μερικά από αυτά τα κύτταρα έχουν μέγεθος 15-150μm και μοιάζουν με τα αυγά της ασκαρίδας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9523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6A20F5-1F10-4B0C-B47D-DE12F91CD434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Κόκκοι γύρης</a:t>
            </a:r>
          </a:p>
        </p:txBody>
      </p:sp>
      <p:sp>
        <p:nvSpPr>
          <p:cNvPr id="96259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278765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μοιάζουν πολύ με αυγά ταινιών. 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στρογγυλοί –ωοειδείς με  παχύ τοίχωμα, 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βάφονται με το ιώδιο πολύ σκούροι,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 μέγεθος 15-20μm στη διάμετρο. </a:t>
            </a:r>
          </a:p>
          <a:p>
            <a:pPr eaLnBrk="1" hangingPunct="1">
              <a:spcBef>
                <a:spcPts val="2400"/>
              </a:spcBef>
              <a:buFont typeface="Arial" panose="020B0604020202020204" pitchFamily="34" charset="0"/>
              <a:buNone/>
            </a:pPr>
            <a:endParaRPr lang="el-GR" altLang="el-GR" sz="2400" dirty="0" smtClean="0"/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4067175"/>
            <a:ext cx="68484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2" name="Ορθογώνιο 5"/>
          <p:cNvSpPr>
            <a:spLocks noChangeArrowheads="1"/>
          </p:cNvSpPr>
          <p:nvPr/>
        </p:nvSpPr>
        <p:spPr bwMode="auto">
          <a:xfrm>
            <a:off x="4254500" y="6130925"/>
            <a:ext cx="657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200" dirty="0">
                <a:latin typeface="Calibri" panose="020F0502020204030204" pitchFamily="34" charset="0"/>
                <a:hlinkClick r:id="rId3"/>
              </a:rPr>
              <a:t>who.int</a:t>
            </a:r>
            <a:endParaRPr lang="el-GR" altLang="el-GR" dirty="0"/>
          </a:p>
        </p:txBody>
      </p:sp>
      <p:sp>
        <p:nvSpPr>
          <p:cNvPr id="9626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B932C4-218D-4AFA-8A0C-D6D9BDB82B61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dirty="0" smtClean="0"/>
              <a:t>M</a:t>
            </a:r>
            <a:r>
              <a:rPr lang="el-GR" altLang="el-GR" dirty="0" smtClean="0"/>
              <a:t>η παρασιτικές κύστεις πρωτοζώων</a:t>
            </a:r>
          </a:p>
        </p:txBody>
      </p:sp>
      <p:sp>
        <p:nvSpPr>
          <p:cNvPr id="97283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2205038"/>
            <a:ext cx="8229600" cy="2519362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μπορεί να βρεθούν στα κόπρανα από μολυσμένο νερό ή τροφή, που έχουν καταναλωθεί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 ή από το μολυσμένο νερό  κατά τη συλλογή των κοπράνων</a:t>
            </a:r>
            <a:r>
              <a:rPr lang="en-US" altLang="el-GR" sz="2400" dirty="0" smtClean="0"/>
              <a:t>,</a:t>
            </a:r>
            <a:r>
              <a:rPr lang="el-GR" altLang="el-GR" sz="2400" dirty="0" smtClean="0"/>
              <a:t> </a:t>
            </a:r>
          </a:p>
          <a:p>
            <a:pPr eaLnBrk="1" hangingPunct="1">
              <a:spcBef>
                <a:spcPts val="3000"/>
              </a:spcBef>
            </a:pPr>
            <a:r>
              <a:rPr lang="el-GR" altLang="el-GR" sz="2400" dirty="0" smtClean="0"/>
              <a:t>ή από το μολυσμένο νερό  κατά το πλύσιμο των δοχείων.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9728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DAF432-6260-4F45-871F-543256C7EE72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dirty="0" smtClean="0"/>
              <a:t>M</a:t>
            </a:r>
            <a:r>
              <a:rPr lang="el-GR" altLang="el-GR" dirty="0" smtClean="0"/>
              <a:t>η παρασιτικοί νηματώδεις</a:t>
            </a:r>
          </a:p>
        </p:txBody>
      </p:sp>
      <p:sp>
        <p:nvSpPr>
          <p:cNvPr id="98307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2205038"/>
            <a:ext cx="8229600" cy="2303462"/>
          </a:xfrm>
        </p:spPr>
        <p:txBody>
          <a:bodyPr/>
          <a:lstStyle/>
          <a:p>
            <a:pPr eaLnBrk="1" hangingPunct="1"/>
            <a:r>
              <a:rPr lang="el-GR" altLang="el-GR" sz="2400" dirty="0" smtClean="0"/>
              <a:t>Νηματώδεις, που δεν είναι παράσιτα του ανθρώπου μπορεί να βρεθούν στα κόπρανα και πρέπει να διαχωριστούν.  Ο άνθρωπος μπορεί να μολυνθεί με νερό ή τροφή που περιέχουν  ελεύθερους διαβιούντες  σκώληκες ή έντομα που είναι ξενιστές σκωλήκων.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9830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66EB57-C5AB-4394-B5AD-DB4838420C0C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Προνύμφες εντόμων</a:t>
            </a:r>
          </a:p>
        </p:txBody>
      </p:sp>
      <p:sp>
        <p:nvSpPr>
          <p:cNvPr id="99331" name="Θέση περιεχομένου 2"/>
          <p:cNvSpPr>
            <a:spLocks noGrp="1"/>
          </p:cNvSpPr>
          <p:nvPr>
            <p:ph idx="1"/>
          </p:nvPr>
        </p:nvSpPr>
        <p:spPr>
          <a:xfrm>
            <a:off x="611188" y="2060575"/>
            <a:ext cx="8229600" cy="2376488"/>
          </a:xfrm>
        </p:spPr>
        <p:txBody>
          <a:bodyPr/>
          <a:lstStyle/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μπορεί σπάνια να βρεθούν στα κόπρανα αν έχουν καταποθεί ολόκληρα έντομα ή προνύμφες με την τροφή.</a:t>
            </a:r>
          </a:p>
          <a:p>
            <a:pPr eaLnBrk="1" hangingPunct="1">
              <a:spcBef>
                <a:spcPts val="3600"/>
              </a:spcBef>
            </a:pPr>
            <a:r>
              <a:rPr lang="el-GR" altLang="el-GR" sz="2400" dirty="0" smtClean="0"/>
              <a:t> Ζωντανές προνύμφες μπορεί να είναι μυίαση ή το πιο πιθανόν να έχουν επιμολυνθεί τα κόπρανα μετά την κένωση. 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9933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BEB71E-312E-4046-A839-2271FE5000E7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Εντερικά παράσιτα </a:t>
            </a:r>
            <a:br>
              <a:rPr lang="el-GR" sz="4400" dirty="0"/>
            </a:br>
            <a:r>
              <a:rPr lang="en-US" sz="3600" b="0" dirty="0" smtClean="0"/>
              <a:t>(1 </a:t>
            </a:r>
            <a:r>
              <a:rPr lang="el-GR" sz="3600" b="0" dirty="0" smtClean="0"/>
              <a:t>από 2)</a:t>
            </a:r>
            <a:endParaRPr lang="el-GR" sz="3600" b="0" dirty="0"/>
          </a:p>
        </p:txBody>
      </p:sp>
      <p:sp>
        <p:nvSpPr>
          <p:cNvPr id="100355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975"/>
            <a:ext cx="4259263" cy="5472113"/>
          </a:xfrm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Entamoeba dispar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Entamoeba histolytica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Entamoeba coli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Entamoeba hartmanni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Endolimax nana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Iodamoeba bütschlii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Blastocystis hominis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Giardia lamblia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Chilomastix mesnili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Dientamoeba fragilis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Pentatrichomonas hominis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US" altLang="el-GR" sz="2400" i="1" dirty="0" smtClean="0"/>
              <a:t>Balantidium coli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514350" indent="-514350" eaLnBrk="1" hangingPunct="1">
              <a:lnSpc>
                <a:spcPct val="80000"/>
              </a:lnSpc>
            </a:pPr>
            <a:endParaRPr lang="el-GR" altLang="el-GR" sz="3000" i="1" dirty="0" smtClean="0"/>
          </a:p>
        </p:txBody>
      </p:sp>
      <p:sp>
        <p:nvSpPr>
          <p:cNvPr id="100357" name="Θέση περιεχομένου 2"/>
          <p:cNvSpPr txBox="1">
            <a:spLocks/>
          </p:cNvSpPr>
          <p:nvPr/>
        </p:nvSpPr>
        <p:spPr bwMode="auto">
          <a:xfrm>
            <a:off x="4716463" y="1223963"/>
            <a:ext cx="42576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42950" indent="-742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13"/>
            </a:pPr>
            <a:r>
              <a:rPr lang="en-US" altLang="el-GR" sz="2400" i="1" dirty="0">
                <a:solidFill>
                  <a:srgbClr val="F3EE1E"/>
                </a:solidFill>
              </a:rPr>
              <a:t>Cryptosporidium parvum</a:t>
            </a:r>
            <a:r>
              <a:rPr lang="el-GR" altLang="el-GR" sz="2400" i="1" dirty="0">
                <a:solidFill>
                  <a:srgbClr val="F3EE1E"/>
                </a:solidFill>
              </a:rPr>
              <a:t>,</a:t>
            </a:r>
            <a:endParaRPr lang="en-US" altLang="el-GR" sz="2400" i="1" dirty="0">
              <a:solidFill>
                <a:srgbClr val="F3EE1E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13"/>
            </a:pPr>
            <a:r>
              <a:rPr lang="en-US" altLang="el-GR" sz="2400" i="1" dirty="0">
                <a:solidFill>
                  <a:srgbClr val="F3EE1E"/>
                </a:solidFill>
              </a:rPr>
              <a:t>Cyclospora cayetanensis</a:t>
            </a:r>
            <a:r>
              <a:rPr lang="el-GR" altLang="el-GR" sz="2400" i="1" dirty="0">
                <a:solidFill>
                  <a:srgbClr val="F3EE1E"/>
                </a:solidFill>
              </a:rPr>
              <a:t>,</a:t>
            </a:r>
            <a:endParaRPr lang="en-US" altLang="el-GR" sz="2400" i="1" dirty="0">
              <a:solidFill>
                <a:srgbClr val="F3EE1E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13"/>
            </a:pPr>
            <a:r>
              <a:rPr lang="en-US" altLang="el-GR" sz="2400" i="1" dirty="0">
                <a:solidFill>
                  <a:srgbClr val="F3EE1E"/>
                </a:solidFill>
              </a:rPr>
              <a:t>Isospora belli</a:t>
            </a:r>
            <a:r>
              <a:rPr lang="el-GR" altLang="el-GR" sz="2400" i="1" dirty="0">
                <a:solidFill>
                  <a:srgbClr val="F3EE1E"/>
                </a:solidFill>
              </a:rPr>
              <a:t>,</a:t>
            </a:r>
            <a:endParaRPr lang="en-US" altLang="el-GR" sz="2400" i="1" dirty="0">
              <a:solidFill>
                <a:srgbClr val="F3EE1E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13"/>
            </a:pPr>
            <a:r>
              <a:rPr lang="en-US" altLang="el-GR" sz="2400" i="1" dirty="0">
                <a:solidFill>
                  <a:srgbClr val="F3EE1E"/>
                </a:solidFill>
              </a:rPr>
              <a:t>Microsporidiab</a:t>
            </a:r>
            <a:r>
              <a:rPr lang="el-GR" altLang="el-GR" sz="2400" i="1" dirty="0">
                <a:solidFill>
                  <a:srgbClr val="F3EE1E"/>
                </a:solidFill>
              </a:rPr>
              <a:t>,</a:t>
            </a:r>
            <a:endParaRPr lang="en-US" altLang="el-GR" sz="2400" i="1" dirty="0">
              <a:solidFill>
                <a:srgbClr val="F3EE1E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13"/>
            </a:pPr>
            <a:r>
              <a:rPr lang="en-US" altLang="el-GR" sz="2400" i="1" dirty="0">
                <a:solidFill>
                  <a:srgbClr val="F3EE1E"/>
                </a:solidFill>
              </a:rPr>
              <a:t>Ascaris lumbricoides</a:t>
            </a:r>
            <a:r>
              <a:rPr lang="el-GR" altLang="el-GR" sz="2400" i="1" dirty="0">
                <a:solidFill>
                  <a:srgbClr val="F3EE1E"/>
                </a:solidFill>
              </a:rPr>
              <a:t>,</a:t>
            </a:r>
            <a:r>
              <a:rPr lang="en-US" altLang="el-GR" sz="2400" i="1" dirty="0">
                <a:solidFill>
                  <a:srgbClr val="F3EE1E"/>
                </a:solidFill>
              </a:rPr>
              <a:t> </a:t>
            </a:r>
            <a:r>
              <a:rPr lang="el-GR" altLang="el-GR" sz="2400" i="1" dirty="0">
                <a:solidFill>
                  <a:srgbClr val="F3EE1E"/>
                </a:solidFill>
              </a:rPr>
              <a:t>ασκαρίδα,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13"/>
            </a:pPr>
            <a:r>
              <a:rPr lang="en-US" altLang="el-GR" sz="2400" i="1" dirty="0">
                <a:solidFill>
                  <a:srgbClr val="F3EE1E"/>
                </a:solidFill>
              </a:rPr>
              <a:t>Enterobius vermicularis</a:t>
            </a:r>
            <a:r>
              <a:rPr lang="el-GR" altLang="el-GR" sz="2400" i="1" dirty="0">
                <a:solidFill>
                  <a:srgbClr val="F3EE1E"/>
                </a:solidFill>
              </a:rPr>
              <a:t>ο οξύουρος,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13"/>
            </a:pPr>
            <a:r>
              <a:rPr lang="en-US" altLang="el-GR" sz="2400" i="1" dirty="0">
                <a:solidFill>
                  <a:srgbClr val="F3EE1E"/>
                </a:solidFill>
              </a:rPr>
              <a:t>Hookworm </a:t>
            </a:r>
            <a:r>
              <a:rPr lang="el-GR" altLang="el-GR" sz="2400" i="1" dirty="0">
                <a:solidFill>
                  <a:srgbClr val="F3EE1E"/>
                </a:solidFill>
              </a:rPr>
              <a:t>αγκυλόστομα,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13"/>
            </a:pPr>
            <a:r>
              <a:rPr lang="en-US" altLang="el-GR" sz="2400" i="1" dirty="0">
                <a:solidFill>
                  <a:srgbClr val="F3EE1E"/>
                </a:solidFill>
              </a:rPr>
              <a:t>Strongyloides stercoralis </a:t>
            </a:r>
            <a:r>
              <a:rPr lang="el-GR" altLang="el-GR" sz="2400" i="1" dirty="0">
                <a:solidFill>
                  <a:srgbClr val="F3EE1E"/>
                </a:solidFill>
              </a:rPr>
              <a:t>στρογγυλοειδής,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13"/>
            </a:pPr>
            <a:r>
              <a:rPr lang="en-US" altLang="el-GR" sz="2400" i="1" dirty="0">
                <a:solidFill>
                  <a:srgbClr val="F3EE1E"/>
                </a:solidFill>
              </a:rPr>
              <a:t>Trichuris trichiura</a:t>
            </a:r>
            <a:r>
              <a:rPr lang="el-GR" altLang="el-GR" sz="2400" i="1" dirty="0">
                <a:solidFill>
                  <a:srgbClr val="F3EE1E"/>
                </a:solidFill>
              </a:rPr>
              <a:t>,</a:t>
            </a:r>
            <a:endParaRPr lang="en-US" altLang="el-GR" sz="2400" i="1" dirty="0">
              <a:solidFill>
                <a:srgbClr val="F3EE1E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l-GR" altLang="el-GR" sz="2000" i="1" dirty="0">
              <a:solidFill>
                <a:srgbClr val="F3EE1E"/>
              </a:solidFill>
            </a:endParaRPr>
          </a:p>
        </p:txBody>
      </p:sp>
      <p:sp>
        <p:nvSpPr>
          <p:cNvPr id="10035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67EF29-76BC-4861-A72D-0C044AFA2D1C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/>
              <a:t>Εντερικά παράσιτα </a:t>
            </a:r>
            <a:br>
              <a:rPr lang="el-GR" sz="4400" dirty="0"/>
            </a:br>
            <a:r>
              <a:rPr lang="en-US" sz="3600" b="0" dirty="0" smtClean="0"/>
              <a:t>(</a:t>
            </a:r>
            <a:r>
              <a:rPr lang="el-GR" sz="3600" b="0" dirty="0" smtClean="0"/>
              <a:t>2</a:t>
            </a:r>
            <a:r>
              <a:rPr lang="en-US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2)</a:t>
            </a:r>
            <a:endParaRPr lang="el-GR" sz="3600" dirty="0"/>
          </a:p>
        </p:txBody>
      </p:sp>
      <p:sp>
        <p:nvSpPr>
          <p:cNvPr id="101379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5245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Hymenolepis nana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Hymenolepis diminuta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Taenia saginata</a:t>
            </a:r>
            <a:r>
              <a:rPr lang="el-GR" altLang="el-GR" sz="2400" i="1" dirty="0" smtClean="0"/>
              <a:t>,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Taenia solium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Diphyllobothrium latum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Opisthorchis (Clonorchis)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Sinensis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Paragonimus westermani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Schistosoma spp.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Heterophyes sp.</a:t>
            </a:r>
            <a:r>
              <a:rPr lang="el-GR" altLang="el-GR" sz="2400" i="1" dirty="0" smtClean="0"/>
              <a:t>,</a:t>
            </a:r>
            <a:endParaRPr lang="en-US" altLang="el-GR" sz="2400" i="1" dirty="0" smtClean="0"/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AutoNum type="arabicPeriod" startAt="22"/>
            </a:pPr>
            <a:r>
              <a:rPr lang="en-US" altLang="el-GR" sz="2400" i="1" dirty="0" smtClean="0"/>
              <a:t>Metagonimus sp.</a:t>
            </a:r>
          </a:p>
          <a:p>
            <a:pPr marL="457200" indent="-457200" eaLnBrk="1" hangingPunct="1">
              <a:lnSpc>
                <a:spcPct val="90000"/>
              </a:lnSpc>
            </a:pPr>
            <a:endParaRPr lang="en-US" altLang="el-GR" i="1" dirty="0" smtClean="0"/>
          </a:p>
          <a:p>
            <a:pPr marL="457200" indent="-457200" eaLnBrk="1" hangingPunct="1">
              <a:lnSpc>
                <a:spcPct val="90000"/>
              </a:lnSpc>
            </a:pPr>
            <a:endParaRPr lang="el-GR" altLang="el-GR" dirty="0" smtClean="0"/>
          </a:p>
        </p:txBody>
      </p:sp>
      <p:sp>
        <p:nvSpPr>
          <p:cNvPr id="10138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291E2A-08D7-4168-B358-10BA217E97E2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Βάριο</a:t>
            </a:r>
          </a:p>
        </p:txBody>
      </p:sp>
      <p:sp>
        <p:nvSpPr>
          <p:cNvPr id="13315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420938"/>
            <a:ext cx="8229600" cy="1368425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Ανοιχτό μαύρο της πίσσας- άσπρο</a:t>
            </a:r>
            <a:r>
              <a:rPr lang="en-US" altLang="el-GR" sz="2400" dirty="0" smtClean="0"/>
              <a:t>,</a:t>
            </a:r>
            <a:endParaRPr lang="el-GR" altLang="el-GR" sz="2400" dirty="0" smtClean="0"/>
          </a:p>
          <a:p>
            <a:pPr eaLnBrk="1" hangingPunct="1">
              <a:spcBef>
                <a:spcPts val="2400"/>
              </a:spcBef>
            </a:pPr>
            <a:r>
              <a:rPr lang="el-GR" altLang="el-GR" sz="2400" dirty="0" smtClean="0"/>
              <a:t>Δεν εξετάζονται</a:t>
            </a:r>
            <a:r>
              <a:rPr lang="en-US" altLang="el-GR" sz="2400" dirty="0" smtClean="0"/>
              <a:t>.</a:t>
            </a:r>
            <a:endParaRPr lang="el-GR" altLang="el-GR" sz="2400" dirty="0" smtClean="0"/>
          </a:p>
        </p:txBody>
      </p:sp>
      <p:sp>
        <p:nvSpPr>
          <p:cNvPr id="1331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E21A53-E8C4-4B70-B413-771BAA5344BF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Συνδέσεις</a:t>
            </a:r>
          </a:p>
        </p:txBody>
      </p:sp>
      <p:sp>
        <p:nvSpPr>
          <p:cNvPr id="102403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2133600"/>
            <a:ext cx="8229600" cy="1511300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n-US" altLang="el-GR" sz="2400" dirty="0" smtClean="0">
                <a:hlinkClick r:id="rId2"/>
              </a:rPr>
              <a:t>VPTH 603 Veterinary Parasitology</a:t>
            </a:r>
            <a:endParaRPr lang="en-US" altLang="el-GR" sz="2400" dirty="0" smtClean="0"/>
          </a:p>
          <a:p>
            <a:pPr eaLnBrk="1" hangingPunct="1">
              <a:spcBef>
                <a:spcPts val="3000"/>
              </a:spcBef>
            </a:pPr>
            <a:r>
              <a:rPr lang="en-US" altLang="el-GR" sz="2400" dirty="0" smtClean="0">
                <a:hlinkClick r:id="rId3"/>
              </a:rPr>
              <a:t>DPDx Image Library, Amebiasis</a:t>
            </a:r>
            <a:endParaRPr lang="el-GR" altLang="el-GR" sz="2400" dirty="0" smtClean="0"/>
          </a:p>
        </p:txBody>
      </p:sp>
      <p:sp>
        <p:nvSpPr>
          <p:cNvPr id="10240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F2E8C4-589E-414A-A168-6D6C41AEDCB5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332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08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Ανθούλα Νικολαΐδου 2014. Ανθούλα Νικολαΐδου. «Παρασιτολογία - </a:t>
            </a:r>
            <a:r>
              <a:rPr lang="en-US" sz="2000" dirty="0" smtClean="0"/>
              <a:t>M</a:t>
            </a:r>
            <a:r>
              <a:rPr lang="el-GR" sz="2000" dirty="0" smtClean="0"/>
              <a:t>υκητολογία  </a:t>
            </a:r>
            <a:r>
              <a:rPr lang="en-US" sz="2000" dirty="0" smtClean="0"/>
              <a:t>(</a:t>
            </a:r>
            <a:r>
              <a:rPr lang="el-GR" sz="2000" dirty="0" smtClean="0"/>
              <a:t>Ε</a:t>
            </a:r>
            <a:r>
              <a:rPr lang="en-US" sz="2000" dirty="0" smtClean="0"/>
              <a:t>)</a:t>
            </a:r>
            <a:r>
              <a:rPr lang="el-GR" sz="2000" dirty="0" smtClean="0"/>
              <a:t>. Ενότητα 4</a:t>
            </a:r>
            <a:r>
              <a:rPr lang="en-US" sz="2000" dirty="0" smtClean="0"/>
              <a:t>:</a:t>
            </a:r>
            <a:r>
              <a:rPr lang="el-GR" sz="2000" dirty="0" smtClean="0"/>
              <a:t> Μακροσκοπική και μικροσκοπική εξέταση κοπράνων».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77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eaLnBrk="1" hangingPunct="1"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creativecommons.org/licenses/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by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-nc-sa/4.0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eaLnBrk="1" hangingPunct="1"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eaLnBrk="1" hangingPunct="1"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87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eaLnBrk="1" hangingPunct="1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 eaLnBrk="1" hangingPunct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1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Σημειωμάτων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το Σημείωμα Χρήσης Έργων Τρίτων (εφόσον υπάρχει</a:t>
            </a:r>
            <a:r>
              <a:rPr lang="el-GR" sz="2000" dirty="0" smtClean="0"/>
              <a:t>)</a:t>
            </a:r>
            <a:endParaRPr lang="el-GR" sz="2000" dirty="0"/>
          </a:p>
          <a:p>
            <a:pPr marL="0" indent="0">
              <a:buNone/>
            </a:pPr>
            <a:r>
              <a:rPr lang="el-GR" sz="2400" dirty="0" smtClean="0"/>
              <a:t>μαζί </a:t>
            </a:r>
            <a:r>
              <a:rPr lang="el-GR" sz="2400" dirty="0"/>
              <a:t>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8266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</a:p>
          <a:p>
            <a:r>
              <a:rPr lang="el-GR" sz="2000" dirty="0"/>
              <a:t>Ι</a:t>
            </a:r>
            <a:r>
              <a:rPr lang="el-GR" sz="2000" dirty="0" smtClean="0"/>
              <a:t>στοσελίδα του Παγκόσμιου Οργανισμού Υγείας (</a:t>
            </a:r>
            <a:r>
              <a:rPr lang="en-US" sz="2000" dirty="0" smtClean="0"/>
              <a:t>World Health Organization)</a:t>
            </a:r>
            <a:r>
              <a:rPr lang="el-GR" sz="2000" dirty="0" smtClean="0"/>
              <a:t>, </a:t>
            </a:r>
            <a:r>
              <a:rPr lang="en-US" sz="2000" dirty="0" smtClean="0">
                <a:hlinkClick r:id="rId3"/>
              </a:rPr>
              <a:t>www.who.int</a:t>
            </a:r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4561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Αιματηρό</a:t>
            </a:r>
          </a:p>
        </p:txBody>
      </p:sp>
      <p:sp>
        <p:nvSpPr>
          <p:cNvPr id="14339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2781300"/>
            <a:ext cx="8229600" cy="1295400"/>
          </a:xfrm>
        </p:spPr>
        <p:txBody>
          <a:bodyPr/>
          <a:lstStyle/>
          <a:p>
            <a:pPr eaLnBrk="1" hangingPunct="1"/>
            <a:r>
              <a:rPr lang="el-GR" altLang="el-GR" sz="2400" dirty="0" smtClean="0"/>
              <a:t>Φωτεινό κόκκινο: αιμορραγία στο κατώτερο τμήμα της γαστρεντερικής οδού. </a:t>
            </a:r>
          </a:p>
          <a:p>
            <a:pPr eaLnBrk="1" hangingPunct="1"/>
            <a:endParaRPr lang="el-GR" altLang="el-GR" sz="2400" dirty="0" smtClean="0"/>
          </a:p>
        </p:txBody>
      </p:sp>
      <p:sp>
        <p:nvSpPr>
          <p:cNvPr id="1434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701FE7-62FE-4679-B4FA-4E9A4EE826EA}" type="slidenum">
              <a:rPr lang="el-GR" altLang="el-GR" sz="1200">
                <a:solidFill>
                  <a:srgbClr val="F3EE1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l-GR" altLang="el-GR" sz="1200" dirty="0">
              <a:solidFill>
                <a:srgbClr val="F3EE1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45deeb3859df68a434c1889156fe7ab2b7339e9"/>
  <p:tag name="ISPRING_RESOURCE_PATHS_HASH_PRESENTER" val="96678dcd4286946b64422bb4cb87457f358f67"/>
</p:tagLst>
</file>

<file path=ppt/theme/theme1.xml><?xml version="1.0" encoding="utf-8"?>
<a:theme xmlns:a="http://schemas.openxmlformats.org/drawingml/2006/main" name="OC_template_updated">
  <a:themeElements>
    <a:clrScheme name="Προσαρμοσμένο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8F8A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Προσαρμοσμένο 1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1956</TotalTime>
  <Words>2487</Words>
  <Application>Microsoft Office PowerPoint</Application>
  <PresentationFormat>On-screen Show (4:3)</PresentationFormat>
  <Paragraphs>503</Paragraphs>
  <Slides>88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OC_template_updated</vt:lpstr>
      <vt:lpstr>1_OC_template_updated</vt:lpstr>
      <vt:lpstr>2_OC_template_updated</vt:lpstr>
      <vt:lpstr>3_OC_template_updated</vt:lpstr>
      <vt:lpstr>ΠΑΡΑΣΙΤΟΛΟΓΙΑ- ΜΥΚΗΤΟΛΟΓΙΑ  (Ε)</vt:lpstr>
      <vt:lpstr>4.1 Μακροσκοπική Εξέταση Κοπράνων</vt:lpstr>
      <vt:lpstr>Σκοπός</vt:lpstr>
      <vt:lpstr>Περιγραφή</vt:lpstr>
      <vt:lpstr>Χρώμα</vt:lpstr>
      <vt:lpstr>Καστανό, φυσιολογικό χρώμα</vt:lpstr>
      <vt:lpstr>Μαύρο ή στο χρώμα της πίσσας</vt:lpstr>
      <vt:lpstr>Βάριο</vt:lpstr>
      <vt:lpstr>Αιματηρό</vt:lpstr>
      <vt:lpstr>Μορφή –Σχήμα (1 από 2)</vt:lpstr>
      <vt:lpstr>Μορφή –Σχήμα (2 από 2)</vt:lpstr>
      <vt:lpstr>Μορφή κοπράνων –Στάδιο παρασίτου</vt:lpstr>
      <vt:lpstr>Προγλωτίδες κεστωδών</vt:lpstr>
      <vt:lpstr>Οξύουροι + Ασκαρίδα</vt:lpstr>
      <vt:lpstr>Παρουσία /Απουσία βλέννας-αίματος (1 από 2)</vt:lpstr>
      <vt:lpstr>Παρουσία /Απουσία βλέννας-αίματος (2 από 2)</vt:lpstr>
      <vt:lpstr>Μακροσκοπική κοπράνων (συνοπτικά)</vt:lpstr>
      <vt:lpstr>Έλμινθες στα κόπρανα</vt:lpstr>
      <vt:lpstr>Ταυτοποίηση ελμίνθων</vt:lpstr>
      <vt:lpstr>Κεστώδεις - ταινίες - προγλωττίδες</vt:lpstr>
      <vt:lpstr>Φυτικές  ίνες</vt:lpstr>
      <vt:lpstr>Αποτέλεσμα</vt:lpstr>
      <vt:lpstr>4.2 Μικροσκοπική εξέταση κοπράνων Ova and parasites</vt:lpstr>
      <vt:lpstr>Μικροσκοπική εξέταση κοπράνων</vt:lpstr>
      <vt:lpstr>Άμεσο νωπό παρασκεύασμα (1 από 2)</vt:lpstr>
      <vt:lpstr>Άμεσο νωπό παρασκεύασμα (2 από 2)</vt:lpstr>
      <vt:lpstr>Παρασκεύασμα από μονιμοποιημένα κόπρανα </vt:lpstr>
      <vt:lpstr>Κίνηση – τροφοζωίτες - διαρροϊκά κόπρανα </vt:lpstr>
      <vt:lpstr>Άμεσο νωπό παρασκεύασμα  Ποσότητα εναιωρήματος (1 από 2)</vt:lpstr>
      <vt:lpstr>Άμεσο νωπό παρασκεύασμα  Ποσότητα εναιωρήματος (2 από 2)</vt:lpstr>
      <vt:lpstr>Άμεσο νωπό παρασκεύασμα Μέθοδος (1 από 2)</vt:lpstr>
      <vt:lpstr>Άμεσο νωπό παρασκεύασμα Μέθοδος (2 από 2)</vt:lpstr>
      <vt:lpstr>Τρόπος τοποθέτησης καλυπτρίδας</vt:lpstr>
      <vt:lpstr>Έλεγχος κατάλληλης ποσότητας εναιωρήματος </vt:lpstr>
      <vt:lpstr>Άμεσο νωπό παρασκεύασμα  Μικροσκόπηση (1 από 3)</vt:lpstr>
      <vt:lpstr>Άμεσο νωπό παρασκεύασμα  Μικροσκόπηση (2 από 3)</vt:lpstr>
      <vt:lpstr>Άμεσο νωπό παρασκεύασμα  Μικροσκόπηση (3 από 3)</vt:lpstr>
      <vt:lpstr>Δείγμα χωρίς μονιμοποιητικό</vt:lpstr>
      <vt:lpstr>Μειονεκτήματα του άμεσου νωπού παρασκευάσματος</vt:lpstr>
      <vt:lpstr>Τι αναζητείται στο νωπό παρασκεύασμα </vt:lpstr>
      <vt:lpstr>Τι μπορεί να παρατηρηθεί  (1 από 2)</vt:lpstr>
      <vt:lpstr>Τι μπορεί να παρατηρηθεί  (2 από 2)</vt:lpstr>
      <vt:lpstr>Κίνηση πρωτόζωων </vt:lpstr>
      <vt:lpstr>Τροφοζωίτες  αμοιβάδας(Α)-λάμβλιας(F)- βαλαντίδιο(C) </vt:lpstr>
      <vt:lpstr>Ριζόποδα</vt:lpstr>
      <vt:lpstr>Πυρήνας</vt:lpstr>
      <vt:lpstr>Τι μπορεί να βρεθεί στο κυτταρόπλασμα</vt:lpstr>
      <vt:lpstr>Έγκλειστα</vt:lpstr>
      <vt:lpstr>Αμοιβάδα</vt:lpstr>
      <vt:lpstr>Τροφοζωίτης ιστολυτικής αμοιβάδας (E.histolytica)</vt:lpstr>
      <vt:lpstr>Μορφές ιστολυτικής αμοιβάδας</vt:lpstr>
      <vt:lpstr>Κύστες ιστολυτικής αμοιβάδας (1 από 2)</vt:lpstr>
      <vt:lpstr>Κύστες ιστολυτικής αμοιβάδας (2 από 2)</vt:lpstr>
      <vt:lpstr>Entamoaba coli κύστες</vt:lpstr>
      <vt:lpstr>Μαστιγοφόρα εντέρου</vt:lpstr>
      <vt:lpstr>Κίνηση λάμβλιας  (Giardia spp.)</vt:lpstr>
      <vt:lpstr>Τροφοζωίτης λάμβλιας  (Giardia spp.-μαστίγια)</vt:lpstr>
      <vt:lpstr>Λάμβλια τροφοζωίτης – χαρταετός</vt:lpstr>
      <vt:lpstr>Giardia spp. κύστεις </vt:lpstr>
      <vt:lpstr>Χειλομάστιξ  Chilomastix</vt:lpstr>
      <vt:lpstr>Βλεφαριδοφόρα: Βαλαντίδιο του κόλου  (Balantidium coli) τροφοζωίτες </vt:lpstr>
      <vt:lpstr>Βλεφαριδοφόρα: Βαλαντίδιο του κόλου  (Balantidium coli) κίνηση</vt:lpstr>
      <vt:lpstr>Βλεφαριδοφόρα: Βαλαντίδιο του κόλου  (Balantidium coli) κύστες</vt:lpstr>
      <vt:lpstr>Ερυθρά αιμοσφαίρια (RBCs)</vt:lpstr>
      <vt:lpstr>Λευκά αιμοσφαίρια (WBCs)</vt:lpstr>
      <vt:lpstr>Ηωσινόφιλα</vt:lpstr>
      <vt:lpstr>Μακροφάγα</vt:lpstr>
      <vt:lpstr>Πύον</vt:lpstr>
      <vt:lpstr>Βλαστοκύστης  (Blastocystis hominis)</vt:lpstr>
      <vt:lpstr>Κρύσταλλοι Charcot-Leyden</vt:lpstr>
      <vt:lpstr>Μύκητες</vt:lpstr>
      <vt:lpstr>Φυτικά κύτταρα ή φυτικές ίνες</vt:lpstr>
      <vt:lpstr>Φυτικά κύτταρα</vt:lpstr>
      <vt:lpstr>Κόκκοι γύρης</vt:lpstr>
      <vt:lpstr>Mη παρασιτικές κύστεις πρωτοζώων</vt:lpstr>
      <vt:lpstr>Mη παρασιτικοί νηματώδεις</vt:lpstr>
      <vt:lpstr>Προνύμφες εντόμων</vt:lpstr>
      <vt:lpstr>Εντερικά παράσιτα  (1 από 2)</vt:lpstr>
      <vt:lpstr>Εντερικά παράσιτα  (2 από 2)</vt:lpstr>
      <vt:lpstr>Συνδέσεις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opencourses@teiath.gr</dc:creator>
  <cp:lastModifiedBy>alex</cp:lastModifiedBy>
  <cp:revision>139</cp:revision>
  <dcterms:created xsi:type="dcterms:W3CDTF">2013-11-01T11:26:03Z</dcterms:created>
  <dcterms:modified xsi:type="dcterms:W3CDTF">2015-02-26T15:36:56Z</dcterms:modified>
</cp:coreProperties>
</file>