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6" r:id="rId6"/>
    <p:sldId id="278" r:id="rId7"/>
    <p:sldId id="280" r:id="rId8"/>
    <p:sldId id="283" r:id="rId9"/>
    <p:sldId id="284" r:id="rId10"/>
    <p:sldId id="257" r:id="rId11"/>
    <p:sldId id="267" r:id="rId12"/>
    <p:sldId id="269" r:id="rId13"/>
    <p:sldId id="276" r:id="rId14"/>
    <p:sldId id="277" r:id="rId15"/>
    <p:sldId id="271" r:id="rId16"/>
    <p:sldId id="274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77292" y="2590800"/>
            <a:ext cx="8189416" cy="259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12:</a:t>
            </a:r>
            <a:r>
              <a:rPr lang="el-GR" sz="2600" dirty="0" smtClean="0"/>
              <a:t> Ασκήσεις βελτίωσης ελαστικότητας κορμού και άνω άκρων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 </a:t>
            </a:r>
            <a:r>
              <a:rPr lang="el-GR" sz="2200" dirty="0" smtClean="0"/>
              <a:t>Δωροθέα </a:t>
            </a:r>
            <a:r>
              <a:rPr lang="el-GR" sz="2200" dirty="0"/>
              <a:t>Μακρυγιάννη</a:t>
            </a:r>
            <a:r>
              <a:rPr lang="en-US" sz="2200" dirty="0"/>
              <a:t> Pt </a:t>
            </a:r>
            <a:r>
              <a:rPr lang="en-US" sz="2200" dirty="0" smtClean="0"/>
              <a:t>MSc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Αρχές Προγράμματος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Η οργάνωση προγράμματος ενεργητικής κίνησης βασίζεται στις αρχές που χαρακτηρίζουν την άσκηση:</a:t>
            </a:r>
          </a:p>
          <a:p>
            <a:pPr lvl="1">
              <a:lnSpc>
                <a:spcPct val="110000"/>
              </a:lnSpc>
            </a:pPr>
            <a:r>
              <a:rPr lang="el-GR" dirty="0" err="1" smtClean="0"/>
              <a:t>Υπερ</a:t>
            </a:r>
            <a:r>
              <a:rPr lang="el-GR" dirty="0" smtClean="0"/>
              <a:t>-φόρτιση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Εξειδίκευση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Εξατομίκευση και </a:t>
            </a:r>
          </a:p>
          <a:p>
            <a:pPr lvl="1">
              <a:lnSpc>
                <a:spcPct val="110000"/>
              </a:lnSpc>
            </a:pPr>
            <a:r>
              <a:rPr lang="el-GR" dirty="0" err="1" smtClean="0"/>
              <a:t>Ανατρεψιμότητα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Τα αποτελέσματα  της άσκησης είναι θετικά όταν το πρόγραμμα είναι απόλυτα προσαρμοσμένο στις ανάγκες</a:t>
            </a:r>
            <a:r>
              <a:rPr lang="en-US" dirty="0" smtClean="0"/>
              <a:t>  </a:t>
            </a:r>
            <a:r>
              <a:rPr lang="el-GR" dirty="0" smtClean="0"/>
              <a:t> του</a:t>
            </a:r>
            <a:r>
              <a:rPr lang="en-US" dirty="0" smtClean="0"/>
              <a:t>  </a:t>
            </a:r>
            <a:r>
              <a:rPr lang="el-GR" dirty="0" smtClean="0"/>
              <a:t>ατόμου.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Μυϊκή ή Φυσική </a:t>
            </a:r>
            <a:r>
              <a:rPr lang="el-GR" sz="3600" dirty="0" smtClean="0"/>
              <a:t>Κ</a:t>
            </a:r>
            <a:r>
              <a:rPr lang="el-GR" sz="3600" b="1" dirty="0" smtClean="0"/>
              <a:t>όπωση </a:t>
            </a:r>
            <a:r>
              <a:rPr lang="el-GR" sz="3200" b="0" dirty="0" smtClean="0"/>
              <a:t>1/3</a:t>
            </a:r>
            <a:endParaRPr lang="el-GR" sz="3200" b="0" dirty="0" smtClean="0"/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153400" cy="5040560"/>
          </a:xfrm>
        </p:spPr>
        <p:txBody>
          <a:bodyPr>
            <a:noAutofit/>
          </a:bodyPr>
          <a:lstStyle/>
          <a:p>
            <a:r>
              <a:rPr lang="el-GR" b="1" dirty="0" smtClean="0"/>
              <a:t>Μυϊκή ή φυσική κόπωση </a:t>
            </a:r>
            <a:r>
              <a:rPr lang="el-GR" dirty="0" smtClean="0"/>
              <a:t>ονομάζεται η ελάττωση της ικανότητα του μυός να αναπτύσσει μυϊκή δύναμη.</a:t>
            </a:r>
            <a:endParaRPr lang="en-US" dirty="0" smtClean="0"/>
          </a:p>
          <a:p>
            <a:pPr lvl="1"/>
            <a:r>
              <a:rPr lang="el-GR" dirty="0" smtClean="0"/>
              <a:t>Είναι δυνατόν να είναι αποτέλεσμα σκληρής άσκησης, ή </a:t>
            </a:r>
            <a:endParaRPr lang="en-US" dirty="0" smtClean="0"/>
          </a:p>
          <a:p>
            <a:pPr lvl="1"/>
            <a:r>
              <a:rPr lang="el-GR" dirty="0"/>
              <a:t>Ν</a:t>
            </a:r>
            <a:r>
              <a:rPr lang="el-GR" dirty="0" smtClean="0"/>
              <a:t>α σχετίζεται με εμπλοκή στα διάφορα στάδια της μυϊκής  σύσπασης.</a:t>
            </a:r>
          </a:p>
          <a:p>
            <a:r>
              <a:rPr lang="el-GR" dirty="0" smtClean="0"/>
              <a:t> Οι κύριες αιτίες είναι:</a:t>
            </a:r>
          </a:p>
          <a:p>
            <a:pPr lvl="1"/>
            <a:r>
              <a:rPr lang="el-GR" dirty="0" smtClean="0"/>
              <a:t>Η περιορισμένη ικανότητα του νεύρου να παράγει σταθερό σήμα. </a:t>
            </a:r>
          </a:p>
          <a:p>
            <a:pPr lvl="1"/>
            <a:r>
              <a:rPr lang="el-GR" dirty="0" smtClean="0"/>
              <a:t>Η ελαττωμένη δυνατότητα παραγωγής ιόντων ασβεστίου, ώστε να  προκαλείται σύσπαση.</a:t>
            </a:r>
          </a:p>
          <a:p>
            <a:pPr>
              <a:buFontTx/>
              <a:buNone/>
            </a:pPr>
            <a:r>
              <a:rPr lang="el-GR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Μυϊκή ή Φυσική Κόπωση </a:t>
            </a:r>
            <a:r>
              <a:rPr lang="el-GR" sz="3200" b="0" dirty="0" smtClean="0"/>
              <a:t>2</a:t>
            </a:r>
            <a:r>
              <a:rPr lang="el-GR" sz="3200" b="0" dirty="0" smtClean="0"/>
              <a:t>/3</a:t>
            </a:r>
            <a:endParaRPr lang="el-GR" sz="3200" b="0" dirty="0" smtClean="0"/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715000"/>
          </a:xfrm>
        </p:spPr>
        <p:txBody>
          <a:bodyPr>
            <a:normAutofit/>
          </a:bodyPr>
          <a:lstStyle/>
          <a:p>
            <a:r>
              <a:rPr lang="el-GR" dirty="0" smtClean="0"/>
              <a:t>Τα νεύρα είναι υπεύθυνα για τον έλεγχο της μυϊκής σύσπασης, καθορίζοντας τον αριθμό, τη συχνότητα και τη δύναμη </a:t>
            </a:r>
            <a:r>
              <a:rPr lang="el-GR" dirty="0" smtClean="0"/>
              <a:t>της.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ικανότητα του μυός να αναπτύσσει μυϊκή δύναμη </a:t>
            </a:r>
            <a:r>
              <a:rPr lang="el-GR" dirty="0" smtClean="0"/>
              <a:t>εξαρτάται (περιορίζεται) </a:t>
            </a:r>
            <a:r>
              <a:rPr lang="el-GR" dirty="0"/>
              <a:t>από την δυνατότητα του νεύρου να διατηρεί </a:t>
            </a:r>
            <a:r>
              <a:rPr lang="el-GR" dirty="0" smtClean="0"/>
              <a:t>σταθερό, υψηλής συχνότητας, </a:t>
            </a:r>
            <a:r>
              <a:rPr lang="el-GR" dirty="0"/>
              <a:t>σήμα</a:t>
            </a:r>
            <a:r>
              <a:rPr lang="el-GR" dirty="0" smtClean="0"/>
              <a:t>.</a:t>
            </a:r>
          </a:p>
          <a:p>
            <a:r>
              <a:rPr lang="el-GR" dirty="0"/>
              <a:t>Μετά από μια περίοδο μέγιστης σύσπασης, ελαττώνεται η συχνότητα του νευρικού σήματος, επίσης και η μυϊκή δύναμη λόγω της ελάττωσης της μυϊκής σύσπασης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Μυϊκή ή Φυσική Κόπωση </a:t>
            </a:r>
            <a:r>
              <a:rPr lang="el-GR" sz="3200" b="0" dirty="0" smtClean="0"/>
              <a:t>3</a:t>
            </a:r>
            <a:r>
              <a:rPr lang="el-GR" sz="3200" b="0" dirty="0" smtClean="0"/>
              <a:t>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περισσότερες κινήσεις απαιτούν δύναμη πολύ πέραν της μυϊκής δυνατότητας και ο παθολογικός περιορισμός από την κόπωση του νεύρου είναι σπάνια το πρόβλημα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Για </a:t>
            </a:r>
            <a:r>
              <a:rPr lang="el-GR" dirty="0"/>
              <a:t>εξαιρετικά ισχυρές συσπάσεις, που αγγίζουν τη μέγιστη αντοχή του μυός για ανάπτυξη δύναμης, σε ένα αγύμναστο άτομο, είναι δυνατόν από την νευρική κόπωση, να περιοριστεί η ικανότητα του μυός να αναπτύξει μυϊκή δύναμη. </a:t>
            </a:r>
            <a:endParaRPr lang="el-GR" dirty="0" smtClean="0"/>
          </a:p>
          <a:p>
            <a:r>
              <a:rPr lang="el-GR" dirty="0" smtClean="0"/>
              <a:t>Δεν </a:t>
            </a:r>
            <a:r>
              <a:rPr lang="el-GR" dirty="0"/>
              <a:t>υπάρχει αίσθημα πόνου ή δυσφορίας. Απλώς ο μυς δεν ακούει το ερέθισμα και υπαναχωρεί στην κίνηση. Καθώς αναπτύσσεται ανεπαρκής τάση στους μύες και τους τένοντες, η κίνηση δεν συνοδεύεται από κόπωση.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Νευρική Εκγύμναση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Ένα μέρος της μυϊκής ενδυνάμωσης αφορά στην αύξηση της ικανότητας του νεύρου να παράγει σταθερά, μεγάλης συχνότητας ερεθίσματα, ώστε  να επιτρέπει στον μυ να συσπάται με τη μέγιστη δύναμή του.</a:t>
            </a:r>
          </a:p>
          <a:p>
            <a:r>
              <a:rPr lang="el-GR" dirty="0" smtClean="0"/>
              <a:t>Με την νευρική εκγύμναση, με πολλές απαιτήσεις μικρής  έντασης, επιτυγχάνεται το μέγιστο ερέθισμα για την μυϊκή σύσπαση και οι μύες εργάζονται στα φυσιολογικά τους όρια. </a:t>
            </a:r>
          </a:p>
          <a:p>
            <a:r>
              <a:rPr lang="el-GR" dirty="0" smtClean="0"/>
              <a:t>Εφόσον κατακτηθούν τα παραπάνω δύο σημεία, η άσκηση οδηγεί σε υπερτροφία των νηματίων και του </a:t>
            </a:r>
            <a:r>
              <a:rPr lang="el-GR" dirty="0" err="1" smtClean="0"/>
              <a:t>σαρκοπλάσματος</a:t>
            </a:r>
            <a:r>
              <a:rPr lang="el-GR" dirty="0" smtClean="0"/>
              <a:t>. Από εδώ και πέρα πλέον, η μεταβολική κόπωση θα είναι η αιτία </a:t>
            </a:r>
            <a:r>
              <a:rPr lang="el-GR" dirty="0" smtClean="0"/>
              <a:t>ελάττωσης </a:t>
            </a:r>
            <a:r>
              <a:rPr lang="el-GR" dirty="0" smtClean="0"/>
              <a:t>της δύναμης της μυϊκής  σύσπασης.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12</a:t>
            </a:r>
            <a:r>
              <a:rPr lang="en-US" sz="2000" dirty="0" smtClean="0"/>
              <a:t>:</a:t>
            </a:r>
            <a:r>
              <a:rPr lang="el-GR" sz="2000" dirty="0"/>
              <a:t>  Ασκήσεις βελτίωσης ελαστικότητας κορμού και άνω </a:t>
            </a:r>
            <a:r>
              <a:rPr lang="el-GR" sz="2000" dirty="0" smtClean="0"/>
              <a:t>άκρων».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279</TotalTime>
  <Words>994</Words>
  <Application>Microsoft Office PowerPoint</Application>
  <PresentationFormat>Προβολή στην οθόνη (4:3)</PresentationFormat>
  <Paragraphs>97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Αρχές Προγράμματος</vt:lpstr>
      <vt:lpstr>Μυϊκή ή Φυσική Κόπωση 1/3</vt:lpstr>
      <vt:lpstr>Μυϊκή ή Φυσική Κόπωση 2/3</vt:lpstr>
      <vt:lpstr>Μυϊκή ή Φυσική Κόπωση 3/3</vt:lpstr>
      <vt:lpstr>Νευρική Εκγύμναση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18</cp:revision>
  <dcterms:created xsi:type="dcterms:W3CDTF">2015-08-03T08:18:23Z</dcterms:created>
  <dcterms:modified xsi:type="dcterms:W3CDTF">2015-08-06T11:09:33Z</dcterms:modified>
</cp:coreProperties>
</file>