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804" r:id="rId3"/>
  </p:sldMasterIdLst>
  <p:notesMasterIdLst>
    <p:notesMasterId r:id="rId31"/>
  </p:notesMasterIdLst>
  <p:handoutMasterIdLst>
    <p:handoutMasterId r:id="rId32"/>
  </p:handoutMasterIdLst>
  <p:sldIdLst>
    <p:sldId id="336" r:id="rId4"/>
    <p:sldId id="314" r:id="rId5"/>
    <p:sldId id="315" r:id="rId6"/>
    <p:sldId id="316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5" r:id="rId21"/>
    <p:sldId id="317" r:id="rId22"/>
    <p:sldId id="318" r:id="rId23"/>
    <p:sldId id="257" r:id="rId24"/>
    <p:sldId id="262" r:id="rId25"/>
    <p:sldId id="264" r:id="rId26"/>
    <p:sldId id="265" r:id="rId27"/>
    <p:sldId id="313" r:id="rId28"/>
    <p:sldId id="266" r:id="rId29"/>
    <p:sldId id="261" r:id="rId30"/>
  </p:sldIdLst>
  <p:sldSz cx="9144000" cy="6858000" type="screen4x3"/>
  <p:notesSz cx="7104063" cy="10234613"/>
  <p:custDataLst>
    <p:tags r:id="rId3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90" d="100"/>
          <a:sy n="90" d="100"/>
        </p:scale>
        <p:origin x="-2318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F5408-D4B7-405C-988A-43BE831EFC3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9DD0887-67FA-4A64-AC3E-4DECCAE60A08}">
      <dgm:prSet phldrT="[Text]" custT="1"/>
      <dgm:spPr/>
      <dgm:t>
        <a:bodyPr/>
        <a:lstStyle/>
        <a:p>
          <a:r>
            <a:rPr lang="el-GR" sz="24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Δευτεροπαθές</a:t>
          </a:r>
          <a:endParaRPr lang="el-GR" sz="24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8967B4A-6C80-41C0-89CE-A40862E0687E}" type="parTrans" cxnId="{A0282897-FF44-48C1-AB70-8C3684280CFE}">
      <dgm:prSet/>
      <dgm:spPr/>
      <dgm:t>
        <a:bodyPr/>
        <a:lstStyle/>
        <a:p>
          <a:endParaRPr lang="el-GR"/>
        </a:p>
      </dgm:t>
    </dgm:pt>
    <dgm:pt modelId="{E1247DFC-EA63-4B5E-8E7B-76567AC82C50}" type="sibTrans" cxnId="{A0282897-FF44-48C1-AB70-8C3684280CFE}">
      <dgm:prSet/>
      <dgm:spPr/>
      <dgm:t>
        <a:bodyPr/>
        <a:lstStyle/>
        <a:p>
          <a:endParaRPr lang="el-GR"/>
        </a:p>
      </dgm:t>
    </dgm:pt>
    <dgm:pt modelId="{EE202E79-0908-4C19-B1FA-EFAD81579BD4}">
      <dgm:prSet phldrT="[Text]" custT="1"/>
      <dgm:spPr/>
      <dgm:t>
        <a:bodyPr/>
        <a:lstStyle/>
        <a:p>
          <a:r>
            <a:rPr lang="el-GR" sz="24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Πρωτοπαθές</a:t>
          </a:r>
          <a:endParaRPr lang="el-GR" sz="24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90C7AB1-11EB-4120-9F8D-43829E4DD8BB}" type="parTrans" cxnId="{90984F18-B1AD-418E-94FA-66B7DE77A9D1}">
      <dgm:prSet/>
      <dgm:spPr/>
      <dgm:t>
        <a:bodyPr/>
        <a:lstStyle/>
        <a:p>
          <a:endParaRPr lang="el-GR"/>
        </a:p>
      </dgm:t>
    </dgm:pt>
    <dgm:pt modelId="{F7673035-218E-40C6-AA8F-602266C94637}" type="sibTrans" cxnId="{90984F18-B1AD-418E-94FA-66B7DE77A9D1}">
      <dgm:prSet/>
      <dgm:spPr/>
      <dgm:t>
        <a:bodyPr/>
        <a:lstStyle/>
        <a:p>
          <a:endParaRPr lang="el-GR"/>
        </a:p>
      </dgm:t>
    </dgm:pt>
    <dgm:pt modelId="{FEBB7B16-B8A0-45B0-BF56-D9BA3483C2B1}">
      <dgm:prSet phldrT="[Text]" custT="1"/>
      <dgm:spPr/>
      <dgm:t>
        <a:bodyPr/>
        <a:lstStyle/>
        <a:p>
          <a:r>
            <a:rPr lang="el-GR" sz="28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Είδη </a:t>
          </a:r>
          <a:r>
            <a:rPr lang="el-GR" sz="28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λεμφοιδήματος</a:t>
          </a:r>
          <a:endParaRPr lang="el-GR" sz="28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F95B36C-1EEE-4A60-A3B1-36D2F214E80E}" type="sibTrans" cxnId="{B9943A10-E6F7-42F7-BFD0-D2935A2F0BA7}">
      <dgm:prSet/>
      <dgm:spPr/>
      <dgm:t>
        <a:bodyPr/>
        <a:lstStyle/>
        <a:p>
          <a:endParaRPr lang="el-GR"/>
        </a:p>
      </dgm:t>
    </dgm:pt>
    <dgm:pt modelId="{F597EF8C-44C5-45C8-AFAC-197495B28B4B}" type="parTrans" cxnId="{B9943A10-E6F7-42F7-BFD0-D2935A2F0BA7}">
      <dgm:prSet/>
      <dgm:spPr/>
      <dgm:t>
        <a:bodyPr/>
        <a:lstStyle/>
        <a:p>
          <a:endParaRPr lang="el-GR"/>
        </a:p>
      </dgm:t>
    </dgm:pt>
    <dgm:pt modelId="{57E09730-E19D-483A-918D-44C56791B2A0}" type="pres">
      <dgm:prSet presAssocID="{1B7F5408-D4B7-405C-988A-43BE831EFC3E}" presName="compositeShape" presStyleCnt="0">
        <dgm:presLayoutVars>
          <dgm:chMax val="7"/>
          <dgm:dir/>
          <dgm:resizeHandles val="exact"/>
        </dgm:presLayoutVars>
      </dgm:prSet>
      <dgm:spPr/>
    </dgm:pt>
    <dgm:pt modelId="{DEE11152-DA0A-4393-9508-F043A377DFD4}" type="pres">
      <dgm:prSet presAssocID="{FEBB7B16-B8A0-45B0-BF56-D9BA3483C2B1}" presName="circ1" presStyleLbl="vennNode1" presStyleIdx="0" presStyleCnt="3" custScaleX="123212" custLinFactNeighborX="-1154" custLinFactNeighborY="-4833"/>
      <dgm:spPr/>
      <dgm:t>
        <a:bodyPr/>
        <a:lstStyle/>
        <a:p>
          <a:endParaRPr lang="el-GR"/>
        </a:p>
      </dgm:t>
    </dgm:pt>
    <dgm:pt modelId="{03C8B24D-E11B-4564-BB77-01D090734904}" type="pres">
      <dgm:prSet presAssocID="{FEBB7B16-B8A0-45B0-BF56-D9BA3483C2B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21BEC1-AF4C-4D36-BCDD-B947A5AF78BC}" type="pres">
      <dgm:prSet presAssocID="{E9DD0887-67FA-4A64-AC3E-4DECCAE60A08}" presName="circ2" presStyleLbl="vennNode1" presStyleIdx="1" presStyleCnt="3" custScaleX="112230" custLinFactNeighborX="5096" custLinFactNeighborY="-380"/>
      <dgm:spPr/>
      <dgm:t>
        <a:bodyPr/>
        <a:lstStyle/>
        <a:p>
          <a:endParaRPr lang="el-GR"/>
        </a:p>
      </dgm:t>
    </dgm:pt>
    <dgm:pt modelId="{E09BEE62-38C0-4E5A-AD81-F808F8092ADF}" type="pres">
      <dgm:prSet presAssocID="{E9DD0887-67FA-4A64-AC3E-4DECCAE60A0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C29A32A-F961-417D-9961-4DB2B4E0DE7B}" type="pres">
      <dgm:prSet presAssocID="{EE202E79-0908-4C19-B1FA-EFAD81579BD4}" presName="circ3" presStyleLbl="vennNode1" presStyleIdx="2" presStyleCnt="3" custScaleX="110349" custLinFactNeighborX="-7370" custLinFactNeighborY="-380"/>
      <dgm:spPr/>
      <dgm:t>
        <a:bodyPr/>
        <a:lstStyle/>
        <a:p>
          <a:endParaRPr lang="el-GR"/>
        </a:p>
      </dgm:t>
    </dgm:pt>
    <dgm:pt modelId="{119DFA94-CE02-4149-B6F2-F79A124E5910}" type="pres">
      <dgm:prSet presAssocID="{EE202E79-0908-4C19-B1FA-EFAD81579B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838BD10-8DA6-4973-94CA-36110BF01F35}" type="presOf" srcId="{FEBB7B16-B8A0-45B0-BF56-D9BA3483C2B1}" destId="{DEE11152-DA0A-4393-9508-F043A377DFD4}" srcOrd="0" destOrd="0" presId="urn:microsoft.com/office/officeart/2005/8/layout/venn1"/>
    <dgm:cxn modelId="{CA392B3D-C13B-4C8F-921F-660DE9C933B6}" type="presOf" srcId="{EE202E79-0908-4C19-B1FA-EFAD81579BD4}" destId="{119DFA94-CE02-4149-B6F2-F79A124E5910}" srcOrd="1" destOrd="0" presId="urn:microsoft.com/office/officeart/2005/8/layout/venn1"/>
    <dgm:cxn modelId="{A0282897-FF44-48C1-AB70-8C3684280CFE}" srcId="{1B7F5408-D4B7-405C-988A-43BE831EFC3E}" destId="{E9DD0887-67FA-4A64-AC3E-4DECCAE60A08}" srcOrd="1" destOrd="0" parTransId="{88967B4A-6C80-41C0-89CE-A40862E0687E}" sibTransId="{E1247DFC-EA63-4B5E-8E7B-76567AC82C50}"/>
    <dgm:cxn modelId="{B332521A-F64F-4A03-A445-7508E0A2D24F}" type="presOf" srcId="{E9DD0887-67FA-4A64-AC3E-4DECCAE60A08}" destId="{5221BEC1-AF4C-4D36-BCDD-B947A5AF78BC}" srcOrd="0" destOrd="0" presId="urn:microsoft.com/office/officeart/2005/8/layout/venn1"/>
    <dgm:cxn modelId="{90984F18-B1AD-418E-94FA-66B7DE77A9D1}" srcId="{1B7F5408-D4B7-405C-988A-43BE831EFC3E}" destId="{EE202E79-0908-4C19-B1FA-EFAD81579BD4}" srcOrd="2" destOrd="0" parTransId="{F90C7AB1-11EB-4120-9F8D-43829E4DD8BB}" sibTransId="{F7673035-218E-40C6-AA8F-602266C94637}"/>
    <dgm:cxn modelId="{E93C5F0F-415E-404C-98E6-A685D1D0B4DD}" type="presOf" srcId="{FEBB7B16-B8A0-45B0-BF56-D9BA3483C2B1}" destId="{03C8B24D-E11B-4564-BB77-01D090734904}" srcOrd="1" destOrd="0" presId="urn:microsoft.com/office/officeart/2005/8/layout/venn1"/>
    <dgm:cxn modelId="{90282CF4-8B63-45A3-9653-F031FD441780}" type="presOf" srcId="{1B7F5408-D4B7-405C-988A-43BE831EFC3E}" destId="{57E09730-E19D-483A-918D-44C56791B2A0}" srcOrd="0" destOrd="0" presId="urn:microsoft.com/office/officeart/2005/8/layout/venn1"/>
    <dgm:cxn modelId="{23D74317-3565-42A3-9ED0-098217DD7C4C}" type="presOf" srcId="{E9DD0887-67FA-4A64-AC3E-4DECCAE60A08}" destId="{E09BEE62-38C0-4E5A-AD81-F808F8092ADF}" srcOrd="1" destOrd="0" presId="urn:microsoft.com/office/officeart/2005/8/layout/venn1"/>
    <dgm:cxn modelId="{B9943A10-E6F7-42F7-BFD0-D2935A2F0BA7}" srcId="{1B7F5408-D4B7-405C-988A-43BE831EFC3E}" destId="{FEBB7B16-B8A0-45B0-BF56-D9BA3483C2B1}" srcOrd="0" destOrd="0" parTransId="{F597EF8C-44C5-45C8-AFAC-197495B28B4B}" sibTransId="{AF95B36C-1EEE-4A60-A3B1-36D2F214E80E}"/>
    <dgm:cxn modelId="{7BBCC968-D963-4DE3-85C5-DF6B598D36F4}" type="presOf" srcId="{EE202E79-0908-4C19-B1FA-EFAD81579BD4}" destId="{1C29A32A-F961-417D-9961-4DB2B4E0DE7B}" srcOrd="0" destOrd="0" presId="urn:microsoft.com/office/officeart/2005/8/layout/venn1"/>
    <dgm:cxn modelId="{AA94174D-6270-4A3E-BD35-93D63995268A}" type="presParOf" srcId="{57E09730-E19D-483A-918D-44C56791B2A0}" destId="{DEE11152-DA0A-4393-9508-F043A377DFD4}" srcOrd="0" destOrd="0" presId="urn:microsoft.com/office/officeart/2005/8/layout/venn1"/>
    <dgm:cxn modelId="{1E538C66-D495-4B8A-BA22-37F1834944FC}" type="presParOf" srcId="{57E09730-E19D-483A-918D-44C56791B2A0}" destId="{03C8B24D-E11B-4564-BB77-01D090734904}" srcOrd="1" destOrd="0" presId="urn:microsoft.com/office/officeart/2005/8/layout/venn1"/>
    <dgm:cxn modelId="{A0CC8794-FC85-4159-A54F-4023751569D4}" type="presParOf" srcId="{57E09730-E19D-483A-918D-44C56791B2A0}" destId="{5221BEC1-AF4C-4D36-BCDD-B947A5AF78BC}" srcOrd="2" destOrd="0" presId="urn:microsoft.com/office/officeart/2005/8/layout/venn1"/>
    <dgm:cxn modelId="{427AE4C0-8092-42C8-99CA-2A0CD977596A}" type="presParOf" srcId="{57E09730-E19D-483A-918D-44C56791B2A0}" destId="{E09BEE62-38C0-4E5A-AD81-F808F8092ADF}" srcOrd="3" destOrd="0" presId="urn:microsoft.com/office/officeart/2005/8/layout/venn1"/>
    <dgm:cxn modelId="{4713B353-E1D9-4307-9864-107338F268E9}" type="presParOf" srcId="{57E09730-E19D-483A-918D-44C56791B2A0}" destId="{1C29A32A-F961-417D-9961-4DB2B4E0DE7B}" srcOrd="4" destOrd="0" presId="urn:microsoft.com/office/officeart/2005/8/layout/venn1"/>
    <dgm:cxn modelId="{4FD95199-26F5-48A6-8610-6FE5564EC95C}" type="presParOf" srcId="{57E09730-E19D-483A-918D-44C56791B2A0}" destId="{119DFA94-CE02-4149-B6F2-F79A124E591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11152-DA0A-4393-9508-F043A377DFD4}">
      <dsp:nvSpPr>
        <dsp:cNvPr id="0" name=""/>
        <dsp:cNvSpPr/>
      </dsp:nvSpPr>
      <dsp:spPr>
        <a:xfrm>
          <a:off x="2038323" y="9"/>
          <a:ext cx="3680999" cy="29875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Είδη </a:t>
          </a:r>
          <a:r>
            <a:rPr lang="el-GR" sz="2800" b="1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λεμφοιδήματος</a:t>
          </a:r>
          <a:endParaRPr lang="el-GR" sz="28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529123" y="522828"/>
        <a:ext cx="2699399" cy="1344389"/>
      </dsp:txXfrm>
    </dsp:sp>
    <dsp:sp modelId="{5221BEC1-AF4C-4D36-BCDD-B947A5AF78BC}">
      <dsp:nvSpPr>
        <dsp:cNvPr id="0" name=""/>
        <dsp:cNvSpPr/>
      </dsp:nvSpPr>
      <dsp:spPr>
        <a:xfrm>
          <a:off x="3467091" y="2000252"/>
          <a:ext cx="3352908" cy="29875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Δευτεροπαθές</a:t>
          </a:r>
          <a:endParaRPr lang="el-GR" sz="24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492522" y="2772032"/>
        <a:ext cx="2011744" cy="1643143"/>
      </dsp:txXfrm>
    </dsp:sp>
    <dsp:sp modelId="{1C29A32A-F961-417D-9961-4DB2B4E0DE7B}">
      <dsp:nvSpPr>
        <dsp:cNvPr id="0" name=""/>
        <dsp:cNvSpPr/>
      </dsp:nvSpPr>
      <dsp:spPr>
        <a:xfrm>
          <a:off x="966760" y="2000252"/>
          <a:ext cx="3296712" cy="29875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Πρωτοπαθές</a:t>
          </a:r>
          <a:endParaRPr lang="el-GR" sz="24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277200" y="2772032"/>
        <a:ext cx="1978027" cy="1643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89FE6E36-1746-4F88-A77C-C1FCB53F7117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B619EABC-79B6-45FA-AC76-4C317ED28E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7972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fld id="{C4E9FD5C-EA06-4CC3-BB29-A3F973EC450D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cs typeface="+mn-cs"/>
              </a:defRPr>
            </a:lvl1pPr>
          </a:lstStyle>
          <a:p>
            <a:pPr>
              <a:defRPr/>
            </a:pPr>
            <a:fld id="{D21E8894-9FDA-4EB6-85B6-72B620E72A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6311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4D2B9D-5D66-4299-8667-318508BF47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29700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E8196-57EF-40B9-93A2-75CCE28BCC8E}" type="slidenum">
              <a:rPr lang="el-GR" smtClean="0"/>
              <a:pPr>
                <a:defRPr/>
              </a:pPr>
              <a:t>20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9B8E84-0A51-4955-9019-54435E2DA779}" type="slidenum">
              <a:rPr lang="el-GR" smtClean="0"/>
              <a:pPr>
                <a:defRPr/>
              </a:pPr>
              <a:t>21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CC910-1292-47CD-A8A7-2D013C85AA3E}" type="slidenum">
              <a:rPr lang="el-GR" smtClean="0"/>
              <a:pPr>
                <a:defRPr/>
              </a:pPr>
              <a:t>22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603DA-5456-4D92-BD77-F443D826812D}" type="slidenum">
              <a:rPr lang="el-GR" smtClean="0"/>
              <a:pPr>
                <a:defRPr/>
              </a:pPr>
              <a:t>23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C8E91C-6575-420B-AFC7-44A095BF9060}" type="slidenum">
              <a:rPr lang="el-GR" smtClean="0"/>
              <a:pPr>
                <a:defRPr/>
              </a:pPr>
              <a:t>25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/>
          </a:p>
        </p:txBody>
      </p:sp>
      <p:sp>
        <p:nvSpPr>
          <p:cNvPr id="3584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9E37DA-1BD7-4FEE-8A8D-6FAFCE83B72A}" type="slidenum">
              <a:rPr lang="el-GR" smtClean="0"/>
              <a:pPr>
                <a:defRPr/>
              </a:pPr>
              <a:t>26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D640-12C3-48F0-9122-A0D4EE776B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9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3D5F8-D6C3-487C-B302-9DAC5EBAA6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819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8923EB-8F8C-4824-86C3-A1F0EAD12DB5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D46378-5D11-450B-B0B0-E72EF39FC6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48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8649C0E-C20F-42C0-B0B3-47CE0BAB41EE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10DEEE9-D7A0-4DB5-AE4D-958EE65DD7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489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0D94F2-490F-4B66-A047-9368B67FB5BA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06B3802-D10F-4D85-8A86-641A587F83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1395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DCEFE6-BAE0-4D99-AC4F-D1CC12C346F5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F6C0AB-1360-4EF8-B2E7-09B5024AAF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634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B7D477-DECF-45E1-B9FF-7708F3F7A5AB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C906DD-EDEB-4D14-A57B-0298FA9E3E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199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8838BA3-CE5A-434D-B220-E51560266E6E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5E0C9F-8255-4455-8F0C-B82679FC57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447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46A2D5-E7EA-4335-A06C-76C61985E71B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B45BCF-FCC3-46CD-881E-D1C216F2D8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2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D06B6C-4D0A-42DD-8B38-51C14871C25F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F902ED4-A399-475F-976E-85C5917C51F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595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72ED11-4F65-4326-976E-507DE78A2DF0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BD7F02F-2351-498A-A472-CAA84FA0FE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437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9DB0-65E5-44DD-904C-BEF195776F5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024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3FD40A2-21E0-4968-AEC4-80C601801C16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3FFA489-BD77-486C-B13F-263BDCC979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5497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8CC2F1-B586-4346-9AD7-8A104C774ACF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B89332-8DE0-42C9-9465-FC7CF74B83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9379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EF278F0-49FA-48BB-BA25-B2618884C6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60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B47D6CA-1182-4BCF-896E-4DBC9DE3928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479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E570B7-BE11-40A2-B331-FA6BEA89AE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021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34AE377-9419-4FAF-936F-818AF63457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084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265948E-75CF-47C7-A42C-1634695FAB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8279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0ECE3FD-7672-484F-92D2-588CFB3FEE4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8523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C6E3BFE-3968-48C4-BFBB-17C0B7B285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9550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836E673-4E2E-4D38-B2F5-766F82853F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098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7915-A5D1-4EDB-B61D-DD6E5E73753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3635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8D0E117-ADB1-44C7-BC13-687963B4BA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3048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CA24560-9332-4576-AD79-EA4062110D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4377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97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7EA5-9DD4-4724-82B4-200E497B84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79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06CA-F943-473F-8024-840AEF1A67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49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426F5-E194-4547-8653-F9743E6F7E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268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6F881-3CE4-427F-BDA9-D419B3FC08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833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81C1-A554-4FFB-ADE0-5E167FD68C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985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7356-2468-4E7D-B8D8-998CE0B0F3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333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80CEA37-5411-40D1-92C7-2B4E0BBF30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2051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3AD009F-291A-4CFC-8E3B-CE6FB6C215E5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68B87EB-24DE-4E55-821C-3A380E7A19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fld id="{06080BCD-8448-4810-982B-0FF86916DC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modules/ebook/show.php/DSGL-A105/321/2155,7807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etiks.gr/2013/03/23/%CF%83%CE%B5%CE%BC%CE%B9%CE%BD%CE%B1%CF%81%CE%B9%CE%BF-%CE%BB%CE%B5%CE%BC%CF%86%CE%B9%CE%BA%CE%B7%CF%83-%CE%BC%CE%B1%CE%BB%CE%B1%CE%BE%CE%B7%CF%83-%CE%BD%CE%AD%CE%B5%CF%82-%CE%B7%CE%BC%CE%B5%CF%81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.nih.gov/health/publication/biology-aging/immune-system-can-your-immune-system-still-defend-you-you-ag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&#913;&#925;&#913;&#931;&#932;&#913;&#931;&#921;&#913;\Desktop\&#928;&#932;&#933;&#935;&#921;&#913;&#922;&#905;\&#949;&#953;&#954;&#972;&#957;&#949;&#962;\16050105%202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 rtlCol="0">
            <a:norm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dirty="0">
                <a:solidFill>
                  <a:prstClr val="black"/>
                </a:solidFill>
                <a:latin typeface="Calibri"/>
              </a:rPr>
              <a:t>Τεχνικές μάλαξης (Θ)</a:t>
            </a:r>
            <a:endParaRPr lang="el-GR" sz="3600" dirty="0">
              <a:latin typeface="+mn-lt"/>
            </a:endParaRPr>
          </a:p>
        </p:txBody>
      </p:sp>
      <p:sp>
        <p:nvSpPr>
          <p:cNvPr id="26627" name="Υπότιτλος 2"/>
          <p:cNvSpPr>
            <a:spLocks noGrp="1"/>
          </p:cNvSpPr>
          <p:nvPr>
            <p:ph type="subTitle" idx="1"/>
          </p:nvPr>
        </p:nvSpPr>
        <p:spPr>
          <a:xfrm>
            <a:off x="1370013" y="3097213"/>
            <a:ext cx="6400800" cy="17526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l-GR" altLang="el-GR" sz="2800" b="1" dirty="0" smtClean="0"/>
              <a:t>Ενότητα </a:t>
            </a:r>
            <a:r>
              <a:rPr lang="el-GR" altLang="el-GR" sz="2800" b="1" dirty="0" smtClean="0"/>
              <a:t>8</a:t>
            </a:r>
            <a:r>
              <a:rPr lang="el-GR" altLang="el-GR" sz="2800" dirty="0" smtClean="0"/>
              <a:t>: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Λεμφικό Σύστημα</a:t>
            </a:r>
            <a:endParaRPr lang="el-GR" altLang="el-GR" sz="2800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l-GR" altLang="el-GR" sz="2400" dirty="0" smtClean="0"/>
              <a:t>Γεωργία Πέττα</a:t>
            </a:r>
          </a:p>
          <a:p>
            <a:pPr>
              <a:spcBef>
                <a:spcPct val="0"/>
              </a:spcBef>
            </a:pPr>
            <a:r>
              <a:rPr lang="el-GR" altLang="el-GR" sz="2400" dirty="0" smtClean="0"/>
              <a:t>Τμήμα Φυσικοθεραπείας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5" y="476250"/>
            <a:ext cx="854075" cy="649288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76250"/>
            <a:ext cx="6826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825"/>
            <a:ext cx="666115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Μαθήματα στο ΤΕΙ Αθήνας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0538" y="6088063"/>
          <a:ext cx="5695950" cy="7921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663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367338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 descr="C:\Users\alex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5367338"/>
            <a:ext cx="33464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>
                <a:latin typeface="+mn-lt"/>
                <a:cs typeface="Times New Roman" pitchFamily="18" charset="0"/>
              </a:rPr>
              <a:t>Λεμφοίδημα</a:t>
            </a:r>
            <a:endParaRPr lang="el-GR" altLang="el-GR" sz="40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36867" name="Content Placeholder 6"/>
          <p:cNvSpPr>
            <a:spLocks noGrp="1"/>
          </p:cNvSpPr>
          <p:nvPr>
            <p:ph sz="half" idx="1"/>
          </p:nvPr>
        </p:nvSpPr>
        <p:spPr>
          <a:xfrm>
            <a:off x="395535" y="1484784"/>
            <a:ext cx="4896545" cy="4525962"/>
          </a:xfrm>
        </p:spPr>
        <p:txBody>
          <a:bodyPr/>
          <a:lstStyle/>
          <a:p>
            <a:pPr eaLnBrk="1" hangingPunct="1"/>
            <a:r>
              <a:rPr lang="el-GR" altLang="el-GR" dirty="0"/>
              <a:t>Το λεμφοίδημα ορίζεται ως μια ανώμαλη, γενικευμένη, ή περιφερειακή συσσώρευση του εμπλουτισμένου σε πρωτεΐνη διάμεσου υγρού, με συνέπεια τον σχηματισμό οιδημάτων και τελικά στη χρόνια φλεγμονή με ή χωρίς </a:t>
            </a:r>
            <a:r>
              <a:rPr lang="el-GR" altLang="el-GR" dirty="0" err="1"/>
              <a:t>ίνωση</a:t>
            </a:r>
            <a:r>
              <a:rPr lang="el-GR" altLang="el-GR" dirty="0"/>
              <a:t>. (</a:t>
            </a:r>
            <a:r>
              <a:rPr lang="en-US" altLang="el-GR" dirty="0" err="1"/>
              <a:t>Sakorafas</a:t>
            </a:r>
            <a:r>
              <a:rPr lang="en-US" altLang="el-GR" dirty="0"/>
              <a:t> et al</a:t>
            </a:r>
            <a:r>
              <a:rPr lang="el-GR" altLang="el-GR" dirty="0"/>
              <a:t>, 2006).</a:t>
            </a:r>
          </a:p>
          <a:p>
            <a:pPr eaLnBrk="1" hangingPunct="1"/>
            <a:endParaRPr lang="el-GR" altLang="el-GR" dirty="0"/>
          </a:p>
        </p:txBody>
      </p:sp>
      <p:sp>
        <p:nvSpPr>
          <p:cNvPr id="36868" name="Content Placeholder 5"/>
          <p:cNvSpPr>
            <a:spLocks noGrp="1"/>
          </p:cNvSpPr>
          <p:nvPr>
            <p:ph sz="half" idx="2"/>
          </p:nvPr>
        </p:nvSpPr>
        <p:spPr>
          <a:xfrm>
            <a:off x="5560556" y="2249488"/>
            <a:ext cx="3126243" cy="3965575"/>
          </a:xfrm>
        </p:spPr>
        <p:txBody>
          <a:bodyPr/>
          <a:lstStyle/>
          <a:p>
            <a:pPr marL="273050" indent="-273050" eaLnBrk="1" hangingPunct="1">
              <a:buFont typeface="Wingdings 2" pitchFamily="18" charset="2"/>
              <a:buChar char=""/>
            </a:pPr>
            <a:endParaRPr lang="el-GR" altLang="el-GR" dirty="0" smtClean="0"/>
          </a:p>
          <a:p>
            <a:pPr marL="273050" indent="-273050" eaLnBrk="1" hangingPunct="1">
              <a:buFont typeface="Wingdings 2" pitchFamily="18" charset="2"/>
              <a:buChar char=""/>
            </a:pPr>
            <a:endParaRPr lang="el-GR" altLang="el-GR" dirty="0" smtClean="0"/>
          </a:p>
          <a:p>
            <a:pPr marL="273050" indent="-273050" eaLnBrk="1" hangingPunct="1">
              <a:buFont typeface="Wingdings 2" pitchFamily="18" charset="2"/>
              <a:buChar char=""/>
            </a:pPr>
            <a:endParaRPr lang="el-GR" altLang="el-GR" dirty="0" smtClean="0"/>
          </a:p>
          <a:p>
            <a:pPr marL="273050" indent="-273050" eaLnBrk="1" hangingPunct="1">
              <a:buFont typeface="Wingdings 2" pitchFamily="18" charset="2"/>
              <a:buChar char=""/>
            </a:pPr>
            <a:endParaRPr lang="el-GR" altLang="el-GR" dirty="0" smtClean="0"/>
          </a:p>
          <a:p>
            <a:pPr marL="273050" indent="-273050" eaLnBrk="1" hangingPunct="1">
              <a:buFont typeface="Wingdings 2" pitchFamily="18" charset="2"/>
              <a:buChar char=""/>
            </a:pPr>
            <a:endParaRPr lang="el-GR" altLang="el-GR" dirty="0" smtClean="0"/>
          </a:p>
          <a:p>
            <a:pPr marL="273050" indent="-273050" eaLnBrk="1" hangingPunct="1">
              <a:buFont typeface="Wingdings 2" pitchFamily="18" charset="2"/>
              <a:buChar char=""/>
            </a:pPr>
            <a:endParaRPr lang="el-GR" altLang="el-GR" dirty="0" smtClean="0"/>
          </a:p>
          <a:p>
            <a:pPr marL="273050" indent="-273050" algn="ctr" eaLnBrk="1" hangingPunct="1">
              <a:buFont typeface="Wingdings 2" pitchFamily="18" charset="2"/>
              <a:buNone/>
            </a:pPr>
            <a:r>
              <a:rPr lang="el-GR" altLang="el-GR" sz="1800" dirty="0" smtClean="0"/>
              <a:t>Λεμφοίδημα </a:t>
            </a:r>
            <a:r>
              <a:rPr lang="el-GR" altLang="el-GR" sz="1800" dirty="0" smtClean="0"/>
              <a:t>κάτω άκρων</a:t>
            </a:r>
            <a:r>
              <a:rPr lang="el-GR" altLang="el-GR" sz="1800" dirty="0" smtClean="0"/>
              <a:t>.</a:t>
            </a:r>
          </a:p>
          <a:p>
            <a:pPr marL="273050" indent="-273050" algn="ctr" eaLnBrk="1" hangingPunct="1">
              <a:buFont typeface="Wingdings 2" pitchFamily="18" charset="2"/>
              <a:buNone/>
            </a:pPr>
            <a:r>
              <a:rPr lang="el-GR" altLang="el-GR" sz="1800" dirty="0" smtClean="0"/>
              <a:t> </a:t>
            </a:r>
            <a:r>
              <a:rPr lang="el-GR" alt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Πηγή:</a:t>
            </a:r>
            <a:r>
              <a:rPr lang="en-US" alt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Kerchner</a:t>
            </a:r>
            <a:r>
              <a:rPr lang="en-US" alt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et al,2008</a:t>
            </a:r>
            <a:endParaRPr lang="el-GR" altLang="el-GR" sz="18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57" y="1653539"/>
            <a:ext cx="3139570" cy="364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83639574"/>
              </p:ext>
            </p:extLst>
          </p:nvPr>
        </p:nvGraphicFramePr>
        <p:xfrm>
          <a:off x="533400" y="642918"/>
          <a:ext cx="785469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Subtitle 7"/>
          <p:cNvSpPr>
            <a:spLocks noGrp="1"/>
          </p:cNvSpPr>
          <p:nvPr>
            <p:ph type="subTitle" idx="1"/>
          </p:nvPr>
        </p:nvSpPr>
        <p:spPr>
          <a:xfrm>
            <a:off x="251520" y="5929313"/>
            <a:ext cx="8610600" cy="928687"/>
          </a:xfrm>
        </p:spPr>
        <p:txBody>
          <a:bodyPr/>
          <a:lstStyle/>
          <a:p>
            <a:pPr marL="63500" eaLnBrk="1" hangingPunct="1">
              <a:defRPr/>
            </a:pP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Rockson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, 2008</a:t>
            </a: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>
                <a:latin typeface="+mn-lt"/>
                <a:cs typeface="Times New Roman" pitchFamily="18" charset="0"/>
              </a:rPr>
              <a:t>Είδη </a:t>
            </a:r>
            <a:r>
              <a:rPr lang="el-GR" sz="4000" b="1" dirty="0" err="1" smtClean="0">
                <a:latin typeface="+mn-lt"/>
                <a:cs typeface="Times New Roman" pitchFamily="18" charset="0"/>
              </a:rPr>
              <a:t>λεμφοιδήματος</a:t>
            </a:r>
            <a:endParaRPr lang="el-GR" sz="4000" b="1" dirty="0">
              <a:latin typeface="+mn-lt"/>
              <a:cs typeface="Times New Roman" pitchFamily="18" charset="0"/>
            </a:endParaRPr>
          </a:p>
        </p:txBody>
      </p:sp>
      <p:pic>
        <p:nvPicPr>
          <p:cNvPr id="38915" name="Picture 48" descr="prwtopathes pr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3"/>
            <a:ext cx="3081424" cy="4104457"/>
          </a:xfrm>
        </p:spPr>
      </p:pic>
      <p:pic>
        <p:nvPicPr>
          <p:cNvPr id="38916" name="Picture 57" descr="armoed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03" y="1484784"/>
            <a:ext cx="3655531" cy="4104456"/>
          </a:xfrm>
        </p:spPr>
      </p:pic>
      <p:sp>
        <p:nvSpPr>
          <p:cNvPr id="4" name="Rectangle 3"/>
          <p:cNvSpPr/>
          <p:nvPr/>
        </p:nvSpPr>
        <p:spPr>
          <a:xfrm>
            <a:off x="3563888" y="6107856"/>
            <a:ext cx="1691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rPr>
              <a:t>physio.gr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6181" y="5589240"/>
            <a:ext cx="1422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b="1" dirty="0">
                <a:latin typeface="+mn-lt"/>
                <a:cs typeface="Times New Roman" pitchFamily="18" charset="0"/>
              </a:rPr>
              <a:t>Πρωτοπαθές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6136" y="5589240"/>
            <a:ext cx="1585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b="1" dirty="0">
                <a:latin typeface="+mn-lt"/>
                <a:cs typeface="Times New Roman" pitchFamily="18" charset="0"/>
              </a:rPr>
              <a:t>Δευτεροπαθές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smtClean="0">
                <a:latin typeface="+mn-lt"/>
                <a:cs typeface="Times New Roman" pitchFamily="18" charset="0"/>
              </a:rPr>
              <a:t>Στάδια </a:t>
            </a:r>
            <a:r>
              <a:rPr lang="el-GR" sz="4000" b="1" dirty="0" err="1" smtClean="0">
                <a:latin typeface="+mn-lt"/>
                <a:cs typeface="Times New Roman" pitchFamily="18" charset="0"/>
              </a:rPr>
              <a:t>λεμφοιδήματος</a:t>
            </a:r>
            <a:endParaRPr lang="el-GR" sz="4000" b="1" dirty="0">
              <a:latin typeface="+mn-lt"/>
              <a:cs typeface="Times New Roman" pitchFamily="18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/>
          <a:lstStyle/>
          <a:p>
            <a:pPr eaLnBrk="1" hangingPunct="1">
              <a:defRPr/>
            </a:pPr>
            <a:r>
              <a:rPr lang="el-GR" sz="2300" b="1" dirty="0" smtClean="0">
                <a:solidFill>
                  <a:schemeClr val="tx2"/>
                </a:solidFill>
                <a:cs typeface="Times New Roman" pitchFamily="18" charset="0"/>
              </a:rPr>
              <a:t>Στ(Λανθάνουσα φάση): 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Δεν είναι εμφανής η βλάβη. Επαρκής η δυνατότητα  μεταφορά και δεν είναι 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παρόν 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το λεμφοίδημα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. (</a:t>
            </a:r>
            <a:r>
              <a:rPr lang="en-US" sz="2300" dirty="0" smtClean="0">
                <a:solidFill>
                  <a:schemeClr val="tx1"/>
                </a:solidFill>
                <a:cs typeface="Times New Roman" pitchFamily="18" charset="0"/>
              </a:rPr>
              <a:t>Dreyer G et al,2001)</a:t>
            </a:r>
          </a:p>
          <a:p>
            <a:pPr eaLnBrk="1" hangingPunct="1">
              <a:defRPr/>
            </a:pPr>
            <a:r>
              <a:rPr lang="el-GR" sz="2300" b="1" dirty="0" smtClean="0">
                <a:solidFill>
                  <a:schemeClr val="tx2"/>
                </a:solidFill>
                <a:cs typeface="Times New Roman" pitchFamily="18" charset="0"/>
              </a:rPr>
              <a:t>Στάδιο 1 (Αυθόρμητο Αναστρέψιμο) 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δηλ. εξαφανίζεται όταν το προσβεβλημένο άκρο τοποθετηθεί σε </a:t>
            </a:r>
            <a:r>
              <a:rPr lang="el-GR" sz="2300" dirty="0" err="1" smtClean="0">
                <a:solidFill>
                  <a:schemeClr val="tx1"/>
                </a:solidFill>
                <a:cs typeface="Times New Roman" pitchFamily="18" charset="0"/>
              </a:rPr>
              <a:t>ανάρροπη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  θέση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. Διαφορά 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μικρότερη των 4εκ.(</a:t>
            </a:r>
            <a:r>
              <a:rPr lang="en-US" sz="2300" dirty="0" smtClean="0">
                <a:solidFill>
                  <a:schemeClr val="tx1"/>
                </a:solidFill>
                <a:cs typeface="Times New Roman" pitchFamily="18" charset="0"/>
              </a:rPr>
              <a:t>Benoit </a:t>
            </a:r>
            <a:r>
              <a:rPr lang="en-US" sz="2300" dirty="0" err="1" smtClean="0">
                <a:solidFill>
                  <a:schemeClr val="tx1"/>
                </a:solidFill>
                <a:cs typeface="Times New Roman" pitchFamily="18" charset="0"/>
              </a:rPr>
              <a:t>Blondeau</a:t>
            </a:r>
            <a:r>
              <a:rPr lang="en-US" sz="2300" dirty="0" smtClean="0">
                <a:solidFill>
                  <a:schemeClr val="tx1"/>
                </a:solidFill>
                <a:cs typeface="Times New Roman" pitchFamily="18" charset="0"/>
              </a:rPr>
              <a:t> et al,2007)</a:t>
            </a:r>
          </a:p>
          <a:p>
            <a:pPr eaLnBrk="1" hangingPunct="1">
              <a:defRPr/>
            </a:pPr>
            <a:r>
              <a:rPr lang="el-GR" sz="2300" b="1" dirty="0" smtClean="0">
                <a:solidFill>
                  <a:schemeClr val="tx2"/>
                </a:solidFill>
                <a:cs typeface="Times New Roman" pitchFamily="18" charset="0"/>
              </a:rPr>
              <a:t>Στάδιο 2 (Αυθόρμητο μη αναστρέψιμο</a:t>
            </a:r>
            <a:r>
              <a:rPr lang="el-GR" sz="2300" b="1" dirty="0" smtClean="0">
                <a:solidFill>
                  <a:schemeClr val="tx2"/>
                </a:solidFill>
                <a:cs typeface="Times New Roman" pitchFamily="18" charset="0"/>
              </a:rPr>
              <a:t>): 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Μεγαλύτερο 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οίδημα. Η διαφορά στην περιφέρεια είναι &lt; 4εκ. και &gt;6 εκ.</a:t>
            </a:r>
            <a:r>
              <a:rPr lang="en-US" sz="23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en-US" sz="2300" dirty="0" smtClean="0">
                <a:solidFill>
                  <a:schemeClr val="tx1"/>
                </a:solidFill>
                <a:cs typeface="Times New Roman" pitchFamily="18" charset="0"/>
              </a:rPr>
              <a:t>Benoit </a:t>
            </a:r>
            <a:r>
              <a:rPr lang="en-US" sz="2300" dirty="0" err="1" smtClean="0">
                <a:solidFill>
                  <a:schemeClr val="tx1"/>
                </a:solidFill>
                <a:cs typeface="Times New Roman" pitchFamily="18" charset="0"/>
              </a:rPr>
              <a:t>Blondeau</a:t>
            </a:r>
            <a:r>
              <a:rPr lang="en-US" sz="2300" dirty="0" smtClean="0">
                <a:solidFill>
                  <a:schemeClr val="tx1"/>
                </a:solidFill>
                <a:cs typeface="Times New Roman" pitchFamily="18" charset="0"/>
              </a:rPr>
              <a:t> et al,2007)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300" b="1" dirty="0" smtClean="0">
                <a:solidFill>
                  <a:schemeClr val="tx2"/>
                </a:solidFill>
                <a:cs typeface="Times New Roman" pitchFamily="18" charset="0"/>
              </a:rPr>
              <a:t>Στάδιο 3 (Λεμφατική ελεφαντίαση</a:t>
            </a:r>
            <a:r>
              <a:rPr lang="el-GR" sz="2300" b="1" dirty="0" smtClean="0">
                <a:solidFill>
                  <a:schemeClr val="tx2"/>
                </a:solidFill>
                <a:cs typeface="Times New Roman" pitchFamily="18" charset="0"/>
              </a:rPr>
              <a:t>): 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Μεγάλου 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βαθμού λεμφοίδημα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, σκλήρυνση 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και παθήσεις 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επιδερμίδας (</a:t>
            </a:r>
            <a:r>
              <a:rPr lang="en-US" sz="2300" dirty="0" smtClean="0">
                <a:solidFill>
                  <a:schemeClr val="tx1"/>
                </a:solidFill>
                <a:cs typeface="Times New Roman" pitchFamily="18" charset="0"/>
              </a:rPr>
              <a:t>Dreyer G et al,2001)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. Μπορεί 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να επηρεάσει το πρόσωπο και το κεφάλι. (</a:t>
            </a:r>
            <a:r>
              <a:rPr lang="en-US" sz="2300" dirty="0" smtClean="0">
                <a:solidFill>
                  <a:schemeClr val="tx1"/>
                </a:solidFill>
                <a:cs typeface="Times New Roman" pitchFamily="18" charset="0"/>
              </a:rPr>
              <a:t>Benoit </a:t>
            </a:r>
            <a:r>
              <a:rPr lang="en-US" sz="2300" dirty="0" err="1" smtClean="0">
                <a:solidFill>
                  <a:schemeClr val="tx1"/>
                </a:solidFill>
                <a:cs typeface="Times New Roman" pitchFamily="18" charset="0"/>
              </a:rPr>
              <a:t>Blondeau</a:t>
            </a:r>
            <a:r>
              <a:rPr lang="en-US" sz="2300" dirty="0" smtClean="0">
                <a:solidFill>
                  <a:schemeClr val="tx1"/>
                </a:solidFill>
                <a:cs typeface="Times New Roman" pitchFamily="18" charset="0"/>
              </a:rPr>
              <a:t> et </a:t>
            </a:r>
            <a:r>
              <a:rPr lang="en-US" sz="2300" dirty="0" smtClean="0">
                <a:solidFill>
                  <a:schemeClr val="tx1"/>
                </a:solidFill>
                <a:cs typeface="Times New Roman" pitchFamily="18" charset="0"/>
              </a:rPr>
              <a:t>al,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chemeClr val="tx1"/>
                </a:solidFill>
                <a:cs typeface="Times New Roman" pitchFamily="18" charset="0"/>
              </a:rPr>
              <a:t>2007)</a:t>
            </a:r>
            <a:r>
              <a:rPr lang="el-GR" sz="23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en-US" sz="23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l-GR" sz="23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Πρόληψη - διάγνωση </a:t>
            </a:r>
            <a:r>
              <a:rPr lang="el-GR" b="1" dirty="0" err="1" smtClean="0"/>
              <a:t>λεμφοιδήματος</a:t>
            </a:r>
            <a:endParaRPr lang="el-GR" b="1" dirty="0"/>
          </a:p>
        </p:txBody>
      </p:sp>
      <p:sp>
        <p:nvSpPr>
          <p:cNvPr id="4096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l-GR" altLang="el-GR" sz="2800" b="1" dirty="0" smtClean="0">
                <a:solidFill>
                  <a:schemeClr val="tx2"/>
                </a:solidFill>
              </a:rPr>
              <a:t>Η διάγνωση και η έγκαιρη ανίχνευση του </a:t>
            </a:r>
            <a:r>
              <a:rPr lang="el-GR" altLang="el-GR" sz="2800" b="1" dirty="0" err="1" smtClean="0">
                <a:solidFill>
                  <a:schemeClr val="tx2"/>
                </a:solidFill>
              </a:rPr>
              <a:t>λεμφοιδήματος</a:t>
            </a:r>
            <a:r>
              <a:rPr lang="el-GR" altLang="el-GR" sz="2800" b="1" dirty="0" smtClean="0">
                <a:solidFill>
                  <a:schemeClr val="tx2"/>
                </a:solidFill>
              </a:rPr>
              <a:t> είναι </a:t>
            </a:r>
            <a:r>
              <a:rPr lang="el-GR" altLang="el-GR" sz="2800" b="1" dirty="0" smtClean="0">
                <a:solidFill>
                  <a:schemeClr val="tx2"/>
                </a:solidFill>
              </a:rPr>
              <a:t>δύσκολη</a:t>
            </a:r>
            <a:endParaRPr lang="el-GR" altLang="el-GR" sz="2800" b="1" dirty="0" smtClean="0">
              <a:solidFill>
                <a:schemeClr val="tx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l-GR" sz="2800" dirty="0" smtClean="0"/>
              <a:t>Η διαφορά στον όγκο </a:t>
            </a:r>
            <a:r>
              <a:rPr lang="el-GR" altLang="el-GR" sz="2800" dirty="0" smtClean="0">
                <a:cs typeface="Times New Roman" pitchFamily="18" charset="0"/>
              </a:rPr>
              <a:t>200 </a:t>
            </a:r>
            <a:r>
              <a:rPr lang="en-US" altLang="el-GR" sz="2800" dirty="0" smtClean="0">
                <a:cs typeface="Times New Roman" pitchFamily="18" charset="0"/>
              </a:rPr>
              <a:t>ml </a:t>
            </a:r>
            <a:r>
              <a:rPr lang="el-GR" altLang="el-GR" sz="2800" dirty="0" smtClean="0"/>
              <a:t>μεταξύ των άκρων ή τα </a:t>
            </a:r>
            <a:r>
              <a:rPr lang="el-GR" altLang="el-GR" sz="2800" dirty="0" smtClean="0">
                <a:cs typeface="Times New Roman" pitchFamily="18" charset="0"/>
              </a:rPr>
              <a:t>4 </a:t>
            </a:r>
            <a:r>
              <a:rPr lang="el-GR" altLang="el-GR" sz="2800" dirty="0" smtClean="0"/>
              <a:t>εκατοστά διαφορά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l-GR" sz="2800" dirty="0" smtClean="0"/>
              <a:t>Η μέθοδος της </a:t>
            </a:r>
            <a:r>
              <a:rPr lang="el-GR" altLang="el-GR" sz="2800" dirty="0" err="1" smtClean="0"/>
              <a:t>βιοαντίστασης</a:t>
            </a:r>
            <a:endParaRPr lang="en-US" altLang="el-GR" sz="28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l-GR" sz="2800" dirty="0" smtClean="0"/>
              <a:t>Λεμφικό σπινθηρογράφημα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l-GR" altLang="el-GR" sz="2800" dirty="0" smtClean="0"/>
              <a:t>Μαγνητική τομογραφία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el-GR" altLang="el-GR" sz="2000" dirty="0" smtClean="0">
                <a:cs typeface="Times New Roman" pitchFamily="18" charset="0"/>
              </a:rPr>
              <a:t>(</a:t>
            </a:r>
            <a:r>
              <a:rPr lang="en-US" altLang="el-GR" sz="2000" dirty="0" smtClean="0">
                <a:cs typeface="Times New Roman" pitchFamily="18" charset="0"/>
              </a:rPr>
              <a:t>Ward LC, 2006</a:t>
            </a:r>
            <a:r>
              <a:rPr lang="en-US" altLang="el-GR" sz="2000" dirty="0" smtClean="0"/>
              <a:t>)</a:t>
            </a:r>
            <a:endParaRPr lang="el-GR" altLang="el-GR" sz="2000" dirty="0" smtClean="0"/>
          </a:p>
          <a:p>
            <a:pPr eaLnBrk="1" hangingPunct="1">
              <a:buFont typeface="Wingdings" pitchFamily="2" charset="2"/>
              <a:buChar char="Ø"/>
            </a:pPr>
            <a:endParaRPr lang="el-GR" altLang="el-GR" sz="2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/>
              <a:t>Μέθοδοι θεραπείας</a:t>
            </a:r>
            <a:endParaRPr lang="el-GR" altLang="el-GR" sz="4000" b="1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Φαρμακευτική αντιμετώπιση</a:t>
            </a:r>
          </a:p>
          <a:p>
            <a:pPr eaLnBrk="1" hangingPunct="1">
              <a:buFont typeface="Wingdings 2" pitchFamily="18" charset="2"/>
              <a:buNone/>
            </a:pPr>
            <a:endParaRPr lang="el-GR" altLang="el-GR" dirty="0" smtClean="0"/>
          </a:p>
          <a:p>
            <a:pPr eaLnBrk="1" hangingPunct="1"/>
            <a:r>
              <a:rPr lang="el-GR" altLang="el-GR" dirty="0" smtClean="0"/>
              <a:t>Χειρουργική αντιμετώπιση</a:t>
            </a:r>
          </a:p>
          <a:p>
            <a:pPr eaLnBrk="1" hangingPunct="1">
              <a:buFont typeface="Wingdings 2" pitchFamily="18" charset="2"/>
              <a:buNone/>
            </a:pPr>
            <a:endParaRPr lang="el-GR" altLang="el-GR" dirty="0" smtClean="0"/>
          </a:p>
          <a:p>
            <a:pPr eaLnBrk="1" hangingPunct="1"/>
            <a:r>
              <a:rPr lang="el-GR" altLang="el-GR" dirty="0" smtClean="0"/>
              <a:t>Συντηρητική αντιμετώπιση</a:t>
            </a:r>
          </a:p>
          <a:p>
            <a:pPr eaLnBrk="1" hangingPunct="1">
              <a:buFont typeface="Wingdings 2" pitchFamily="18" charset="2"/>
              <a:buNone/>
            </a:pPr>
            <a:endParaRPr lang="el-GR" altLang="el-GR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b="1" dirty="0" smtClean="0">
                <a:latin typeface="+mn-lt"/>
                <a:cs typeface="Times New Roman" pitchFamily="18" charset="0"/>
              </a:rPr>
              <a:t>Το πρόγραμμα της φυσικοθεραπείας αποτελείται από 2 φάσεις:</a:t>
            </a:r>
          </a:p>
        </p:txBody>
      </p:sp>
      <p:sp>
        <p:nvSpPr>
          <p:cNvPr id="15363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l-GR" dirty="0" smtClean="0">
                <a:solidFill>
                  <a:schemeClr val="tx2"/>
                </a:solidFill>
                <a:cs typeface="Times New Roman" pitchFamily="18" charset="0"/>
              </a:rPr>
              <a:t>     ΠΡΩΤΗ ΦΑΣΗ</a:t>
            </a:r>
          </a:p>
        </p:txBody>
      </p:sp>
      <p:sp>
        <p:nvSpPr>
          <p:cNvPr id="43013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cs typeface="Times New Roman" pitchFamily="18" charset="0"/>
              </a:rPr>
              <a:t>Αξιολόγηση</a:t>
            </a:r>
          </a:p>
          <a:p>
            <a:pPr eaLnBrk="1" hangingPunct="1"/>
            <a:r>
              <a:rPr lang="el-GR" altLang="el-GR" dirty="0" err="1" smtClean="0">
                <a:cs typeface="Times New Roman" pitchFamily="18" charset="0"/>
              </a:rPr>
              <a:t>Επισκόπιση</a:t>
            </a:r>
            <a:endParaRPr lang="el-GR" altLang="el-GR" dirty="0" smtClean="0">
              <a:cs typeface="Times New Roman" pitchFamily="18" charset="0"/>
            </a:endParaRPr>
          </a:p>
          <a:p>
            <a:pPr eaLnBrk="1" hangingPunct="1"/>
            <a:r>
              <a:rPr lang="el-GR" altLang="el-GR" dirty="0" smtClean="0">
                <a:cs typeface="Times New Roman" pitchFamily="18" charset="0"/>
              </a:rPr>
              <a:t>Μέτρηση περιφέρειας</a:t>
            </a:r>
          </a:p>
          <a:p>
            <a:pPr eaLnBrk="1" hangingPunct="1"/>
            <a:r>
              <a:rPr lang="el-GR" altLang="el-GR" dirty="0" smtClean="0">
                <a:cs typeface="Times New Roman" pitchFamily="18" charset="0"/>
              </a:rPr>
              <a:t>Οργάνωση</a:t>
            </a:r>
            <a:endParaRPr lang="en-US" altLang="el-GR" dirty="0" smtClean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l-GR" altLang="el-GR" dirty="0" smtClean="0">
              <a:cs typeface="Times New Roman" pitchFamily="18" charset="0"/>
            </a:endParaRPr>
          </a:p>
        </p:txBody>
      </p:sp>
      <p:sp>
        <p:nvSpPr>
          <p:cNvPr id="15364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l-GR" smtClean="0">
                <a:solidFill>
                  <a:schemeClr val="tx2"/>
                </a:solidFill>
              </a:rPr>
              <a:t>      </a:t>
            </a:r>
            <a:r>
              <a:rPr lang="el-GR" smtClean="0">
                <a:solidFill>
                  <a:schemeClr val="tx2"/>
                </a:solidFill>
                <a:cs typeface="Times New Roman" pitchFamily="18" charset="0"/>
              </a:rPr>
              <a:t>ΔΕΥΤΕΡΗ ΦΑΣΗ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l-GR" u="sng" dirty="0" smtClean="0">
                <a:cs typeface="Times New Roman" pitchFamily="18" charset="0"/>
              </a:rPr>
              <a:t>Λεμφική Παροχέτευση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l-GR" dirty="0" smtClean="0">
                <a:cs typeface="Times New Roman" pitchFamily="18" charset="0"/>
              </a:rPr>
              <a:t>Ενδύματα συμπίεσης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l-GR" dirty="0" smtClean="0">
                <a:cs typeface="Times New Roman" pitchFamily="18" charset="0"/>
              </a:rPr>
              <a:t>Επίδεση μέλους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l-GR" dirty="0" smtClean="0">
                <a:cs typeface="Times New Roman" pitchFamily="18" charset="0"/>
              </a:rPr>
              <a:t>Φροντίδα μέλους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el-GR" dirty="0" smtClean="0">
                <a:cs typeface="Times New Roman" pitchFamily="18" charset="0"/>
              </a:rPr>
              <a:t>Θεραπευτικές ασκήσεις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dirty="0" smtClean="0">
              <a:cs typeface="Times New Roman" pitchFamily="18" charset="0"/>
            </a:endParaRP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Moseley A and Piller N</a:t>
            </a:r>
            <a:r>
              <a:rPr lang="en-US" sz="2000" dirty="0" smtClean="0">
                <a:cs typeface="Times New Roman" pitchFamily="18" charset="0"/>
              </a:rPr>
              <a:t>, 2002</a:t>
            </a:r>
            <a:endParaRPr lang="el-GR" sz="2000" dirty="0" smtClean="0"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 dirty="0" smtClean="0">
                <a:latin typeface="+mn-lt"/>
                <a:cs typeface="Times New Roman" pitchFamily="18" charset="0"/>
              </a:rPr>
              <a:t>Συνδυαστική </a:t>
            </a:r>
            <a:r>
              <a:rPr lang="el-GR" altLang="el-GR" sz="3600" b="1" dirty="0" err="1" smtClean="0">
                <a:latin typeface="+mn-lt"/>
                <a:cs typeface="Times New Roman" pitchFamily="18" charset="0"/>
              </a:rPr>
              <a:t>αποιδηματικ</a:t>
            </a:r>
            <a:r>
              <a:rPr lang="el-GR" altLang="el-GR" sz="3600" b="1" dirty="0" err="1">
                <a:latin typeface="+mn-lt"/>
                <a:cs typeface="Times New Roman" pitchFamily="18" charset="0"/>
              </a:rPr>
              <a:t>ή</a:t>
            </a:r>
            <a:r>
              <a:rPr lang="el-GR" altLang="el-GR" sz="3600" b="1" dirty="0" smtClean="0">
                <a:latin typeface="+mn-lt"/>
                <a:cs typeface="Times New Roman" pitchFamily="18" charset="0"/>
              </a:rPr>
              <a:t> θεραπεία</a:t>
            </a:r>
            <a:endParaRPr lang="el-GR" altLang="el-GR" sz="3600" b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4035" name="Subtitle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l-GR" sz="2400" b="1" dirty="0" smtClean="0"/>
              <a:t>Χειρισμοί  λεμφικής  παροχέτευσης</a:t>
            </a:r>
            <a:r>
              <a:rPr lang="en-US" altLang="el-GR" sz="2400" b="1" dirty="0" smtClean="0"/>
              <a:t> (</a:t>
            </a:r>
            <a:r>
              <a:rPr lang="el-GR" altLang="el-GR" sz="2400" b="1" dirty="0" smtClean="0"/>
              <a:t>μάλαξη):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400" b="1" dirty="0" smtClean="0">
                <a:cs typeface="Times New Roman" pitchFamily="18" charset="0"/>
              </a:rPr>
              <a:t>Οι χειρισμοί στα </a:t>
            </a:r>
            <a:r>
              <a:rPr lang="el-GR" altLang="el-GR" sz="2400" b="1" dirty="0" err="1" smtClean="0">
                <a:cs typeface="Times New Roman" pitchFamily="18" charset="0"/>
              </a:rPr>
              <a:t>λεμφογάγγλια</a:t>
            </a:r>
            <a:endParaRPr lang="el-GR" altLang="el-GR" sz="2400" b="1" dirty="0" smtClean="0"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400" b="1" dirty="0" smtClean="0">
                <a:cs typeface="Times New Roman" pitchFamily="18" charset="0"/>
              </a:rPr>
              <a:t>Οι χειρισμοί </a:t>
            </a:r>
            <a:r>
              <a:rPr lang="en-US" altLang="el-GR" sz="2400" b="1" dirty="0" smtClean="0">
                <a:cs typeface="Times New Roman" pitchFamily="18" charset="0"/>
              </a:rPr>
              <a:t>D’ APPEL </a:t>
            </a:r>
            <a:r>
              <a:rPr lang="el-GR" altLang="el-GR" sz="2400" b="1" dirty="0" smtClean="0">
                <a:cs typeface="Times New Roman" pitchFamily="18" charset="0"/>
              </a:rPr>
              <a:t>(λεμφικούς συλλέκτες και </a:t>
            </a:r>
            <a:r>
              <a:rPr lang="el-GR" altLang="el-GR" sz="2400" b="1" dirty="0" err="1" smtClean="0">
                <a:cs typeface="Times New Roman" pitchFamily="18" charset="0"/>
              </a:rPr>
              <a:t>προσυλλέκτες</a:t>
            </a:r>
            <a:r>
              <a:rPr lang="el-GR" altLang="el-GR" sz="2400" b="1" dirty="0" smtClean="0">
                <a:cs typeface="Times New Roman" pitchFamily="18" charset="0"/>
              </a:rPr>
              <a:t>)</a:t>
            </a:r>
            <a:endParaRPr lang="en-US" altLang="el-GR" sz="2400" b="1" dirty="0" smtClean="0"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400" b="1" dirty="0" smtClean="0">
                <a:cs typeface="Times New Roman" pitchFamily="18" charset="0"/>
              </a:rPr>
              <a:t>Οι  χειρισμοί αναρρόφησης (αρχικούς</a:t>
            </a:r>
            <a:r>
              <a:rPr lang="en-US" altLang="el-GR" sz="2400" b="1" dirty="0" smtClean="0">
                <a:cs typeface="Times New Roman" pitchFamily="18" charset="0"/>
              </a:rPr>
              <a:t> </a:t>
            </a:r>
            <a:r>
              <a:rPr lang="el-GR" altLang="el-GR" sz="2400" b="1" dirty="0" smtClean="0">
                <a:cs typeface="Times New Roman" pitchFamily="18" charset="0"/>
              </a:rPr>
              <a:t>συλλέκτες)</a:t>
            </a:r>
          </a:p>
          <a:p>
            <a:pPr marL="63500" algn="r" eaLnBrk="1" hangingPunct="1">
              <a:buFont typeface="Arial" charset="0"/>
              <a:buNone/>
            </a:pPr>
            <a:r>
              <a:rPr lang="el-GR" altLang="el-GR" sz="2400" b="1" i="1" dirty="0" smtClean="0">
                <a:cs typeface="Times New Roman" pitchFamily="18" charset="0"/>
              </a:rPr>
              <a:t>                               </a:t>
            </a:r>
            <a:r>
              <a:rPr lang="el-GR" altLang="el-GR" sz="2000" dirty="0" err="1" smtClean="0">
                <a:cs typeface="Times New Roman" pitchFamily="18" charset="0"/>
              </a:rPr>
              <a:t>Σφετσιώρης</a:t>
            </a:r>
            <a:r>
              <a:rPr lang="el-GR" altLang="el-GR" sz="2000" dirty="0" smtClean="0">
                <a:cs typeface="Times New Roman" pitchFamily="18" charset="0"/>
              </a:rPr>
              <a:t>, 20</a:t>
            </a:r>
            <a:r>
              <a:rPr lang="en-US" altLang="el-GR" sz="2000" dirty="0" smtClean="0">
                <a:cs typeface="Times New Roman" pitchFamily="18" charset="0"/>
              </a:rPr>
              <a:t>03</a:t>
            </a:r>
            <a:endParaRPr lang="el-GR" altLang="el-GR" sz="2000" dirty="0" smtClean="0">
              <a:cs typeface="Times New Roman" pitchFamily="18" charset="0"/>
            </a:endParaRPr>
          </a:p>
          <a:p>
            <a:pPr marL="63500" eaLnBrk="1" hangingPunct="1"/>
            <a:endParaRPr lang="el-GR" altLang="el-GR" sz="2400" dirty="0" smtClean="0">
              <a:cs typeface="Times New Roman" pitchFamily="18" charset="0"/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7901"/>
            <a:ext cx="3115771" cy="336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92277" y="5478428"/>
            <a:ext cx="1579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0" eaLnBrk="1" hangingPunct="1"/>
            <a:r>
              <a:rPr lang="el-GR" altLang="el-G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rPr>
              <a:t>Σφετσιώρης</a:t>
            </a:r>
            <a:r>
              <a:rPr lang="el-GR" alt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rPr>
              <a:t>, 2009</a:t>
            </a:r>
            <a:endParaRPr lang="el-GR" alt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 smtClean="0">
                <a:latin typeface="+mn-lt"/>
                <a:cs typeface="Times New Roman" pitchFamily="18" charset="0"/>
              </a:rPr>
              <a:t>Αντενδείξεις για μάλαξη</a:t>
            </a:r>
            <a:endParaRPr lang="el-GR" sz="4000" b="1" dirty="0">
              <a:latin typeface="+mn-lt"/>
              <a:cs typeface="Times New Roman" pitchFamily="18" charset="0"/>
            </a:endParaRPr>
          </a:p>
        </p:txBody>
      </p:sp>
      <p:sp>
        <p:nvSpPr>
          <p:cNvPr id="2048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l-GR" sz="2800" b="1" dirty="0" smtClean="0">
                <a:solidFill>
                  <a:schemeClr val="tx1"/>
                </a:solidFill>
                <a:cs typeface="Times New Roman" pitchFamily="18" charset="0"/>
              </a:rPr>
              <a:t>Σοβαρή </a:t>
            </a:r>
            <a:r>
              <a:rPr lang="el-GR" sz="2800" b="1" dirty="0" smtClean="0">
                <a:solidFill>
                  <a:schemeClr val="tx1"/>
                </a:solidFill>
                <a:cs typeface="Times New Roman" pitchFamily="18" charset="0"/>
              </a:rPr>
              <a:t>καρδιακή ανεπάρκεια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/>
              </a:buClr>
              <a:buFont typeface="Georgia"/>
              <a:buNone/>
              <a:defRPr/>
            </a:pPr>
            <a:endParaRPr lang="el-GR" sz="2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l-GR" sz="2800" b="1" dirty="0" smtClean="0">
                <a:solidFill>
                  <a:schemeClr val="tx1"/>
                </a:solidFill>
                <a:cs typeface="Times New Roman" pitchFamily="18" charset="0"/>
              </a:rPr>
              <a:t>Οξεία </a:t>
            </a:r>
            <a:r>
              <a:rPr lang="el-GR" sz="2800" b="1" dirty="0" smtClean="0">
                <a:solidFill>
                  <a:schemeClr val="tx1"/>
                </a:solidFill>
                <a:cs typeface="Times New Roman" pitchFamily="18" charset="0"/>
              </a:rPr>
              <a:t>εν τω βάθει φλεβική θρόμβωση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1"/>
              </a:buClr>
              <a:buFont typeface="Georgia"/>
              <a:buNone/>
              <a:defRPr/>
            </a:pPr>
            <a:endParaRPr lang="el-GR" sz="2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l-GR" sz="2800" b="1" dirty="0" smtClean="0">
                <a:solidFill>
                  <a:schemeClr val="tx1"/>
                </a:solidFill>
                <a:cs typeface="Times New Roman" pitchFamily="18" charset="0"/>
              </a:rPr>
              <a:t>Λοίμωξη </a:t>
            </a:r>
            <a:r>
              <a:rPr lang="el-GR" sz="2800" b="1" dirty="0" smtClean="0">
                <a:solidFill>
                  <a:schemeClr val="tx1"/>
                </a:solidFill>
                <a:cs typeface="Times New Roman" pitchFamily="18" charset="0"/>
              </a:rPr>
              <a:t>ή φλεγμονή </a:t>
            </a:r>
            <a:r>
              <a:rPr lang="el-GR" sz="2800" b="1" dirty="0" smtClean="0">
                <a:solidFill>
                  <a:schemeClr val="tx1"/>
                </a:solidFill>
                <a:cs typeface="Times New Roman" pitchFamily="18" charset="0"/>
              </a:rPr>
              <a:t>άκρων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Char char="•"/>
              <a:defRPr/>
            </a:pPr>
            <a:endParaRPr lang="el-GR" sz="2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l-GR" sz="2000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Moseley A and </a:t>
            </a:r>
            <a:r>
              <a:rPr lang="en-US" sz="2000" dirty="0" err="1" smtClean="0">
                <a:solidFill>
                  <a:schemeClr val="tx1"/>
                </a:solidFill>
                <a:cs typeface="Times New Roman" pitchFamily="18" charset="0"/>
              </a:rPr>
              <a:t>Piller</a:t>
            </a: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</a:rPr>
              <a:t> N</a:t>
            </a:r>
            <a:r>
              <a:rPr lang="el-GR" sz="2000" dirty="0" smtClean="0">
                <a:solidFill>
                  <a:schemeClr val="tx1"/>
                </a:solidFill>
                <a:cs typeface="Times New Roman" pitchFamily="18" charset="0"/>
              </a:rPr>
              <a:t>, 2002</a:t>
            </a:r>
            <a:r>
              <a:rPr lang="el-GR" sz="2000" dirty="0" smtClean="0">
                <a:solidFill>
                  <a:schemeClr val="tx1"/>
                </a:solidFill>
                <a:cs typeface="Times New Roman" pitchFamily="18" charset="0"/>
              </a:rPr>
              <a:t>) </a:t>
            </a:r>
            <a:endParaRPr lang="el-GR" sz="20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Γενικοί στόχοι της λεμφικής μάλαξης</a:t>
            </a:r>
            <a:endParaRPr lang="el-GR" b="1" dirty="0"/>
          </a:p>
        </p:txBody>
      </p:sp>
      <p:sp>
        <p:nvSpPr>
          <p:cNvPr id="4608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Υποβοήθηση λεμφικής λειτουργιάς σε περίπτωση πρωτοπαθούς νόσου</a:t>
            </a:r>
          </a:p>
          <a:p>
            <a:pPr eaLnBrk="1" hangingPunct="1"/>
            <a:r>
              <a:rPr lang="el-GR" altLang="el-GR" smtClean="0"/>
              <a:t>Αίσθημα ευεξίας</a:t>
            </a:r>
          </a:p>
          <a:p>
            <a:pPr eaLnBrk="1" hangingPunct="1"/>
            <a:r>
              <a:rPr lang="el-GR" altLang="el-GR" smtClean="0"/>
              <a:t>Τόνωση ανοσοποιητικού συστήματος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825" y="2857500"/>
            <a:ext cx="424973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Λεμφικό σύστημα</a:t>
            </a:r>
            <a:endParaRPr lang="el-GR" b="1" dirty="0"/>
          </a:p>
        </p:txBody>
      </p:sp>
      <p:pic>
        <p:nvPicPr>
          <p:cNvPr id="28675" name="Picture 2" descr="http://ebooks.edu.gr/modules/ebook/show.php/DSGL-A105/321/2155,7807/images/img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6525"/>
            <a:ext cx="390525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061200" y="6351588"/>
            <a:ext cx="184785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  <a:cs typeface="+mn-cs"/>
                <a:hlinkClick r:id="rId3"/>
              </a:rPr>
              <a:t>ebooks.edu.gr</a:t>
            </a:r>
            <a:endParaRPr lang="el-GR" sz="1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smtClean="0"/>
              <a:t>Ειδικοί στόχοι</a:t>
            </a:r>
          </a:p>
        </p:txBody>
      </p:sp>
      <p:sp>
        <p:nvSpPr>
          <p:cNvPr id="47107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Μετεγχειρητικό οίδημα - Αντιμετώπιση</a:t>
            </a:r>
          </a:p>
          <a:p>
            <a:pPr eaLnBrk="1" hangingPunct="1"/>
            <a:r>
              <a:rPr lang="el-GR" altLang="el-GR" smtClean="0"/>
              <a:t>Γενικό οίδημα - Αντιμετώπιση</a:t>
            </a:r>
          </a:p>
          <a:p>
            <a:pPr eaLnBrk="1" hangingPunct="1"/>
            <a:r>
              <a:rPr lang="el-GR" altLang="el-GR" smtClean="0"/>
              <a:t>Λιπίδοιμα - Συμπληρωματική αντιμετώπιση</a:t>
            </a:r>
          </a:p>
          <a:p>
            <a:pPr eaLnBrk="1" hangingPunct="1"/>
            <a:r>
              <a:rPr lang="el-GR" altLang="el-GR" smtClean="0"/>
              <a:t>Εκπαίδευση ασθενούς</a:t>
            </a:r>
          </a:p>
          <a:p>
            <a:pPr eaLnBrk="1" hangingPunct="1"/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Τέλος Ενότητας</a:t>
            </a:r>
          </a:p>
        </p:txBody>
      </p:sp>
      <p:sp>
        <p:nvSpPr>
          <p:cNvPr id="48131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5930900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C:\Users\alex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"/>
          <a:stretch>
            <a:fillRect/>
          </a:stretch>
        </p:blipFill>
        <p:spPr bwMode="auto">
          <a:xfrm>
            <a:off x="3995738" y="5930900"/>
            <a:ext cx="33464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l-GR" sz="4400" smtClean="0"/>
              <a:t>Σημειώματα</a:t>
            </a:r>
          </a:p>
        </p:txBody>
      </p:sp>
      <p:sp>
        <p:nvSpPr>
          <p:cNvPr id="4915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Πέττα 2014. Γεωργία Πέττα 2014. «Τεχνικές μάλαξης (Θ). Ενότητα 8: Λεμφικό </a:t>
            </a:r>
            <a:r>
              <a:rPr lang="el-GR" sz="2000" dirty="0" smtClean="0"/>
              <a:t>Σύστημα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mtClean="0"/>
              <a:t>Σημείωμα Αδειοδότησης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76200" y="765175"/>
            <a:ext cx="8929688" cy="20780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altLang="el-GR" sz="1800" smtClean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τα οποία εμπεριέχονται σε αυτό. Οι όροι χρήσης των έργων τρίτων επεξηγούνται στη διαφάνεια  «Επεξήγηση όρων χρήσης έργων τρίτων». </a:t>
            </a:r>
          </a:p>
          <a:p>
            <a:pPr marL="0" indent="0" eaLnBrk="1" hangingPunct="1">
              <a:buFont typeface="Arial" charset="0"/>
              <a:buNone/>
            </a:pPr>
            <a:r>
              <a:rPr lang="el-GR" altLang="el-GR" sz="1800" smtClean="0"/>
              <a:t>Τα έργα για τα οποία έχει ζητηθεί άδεια  αναφέρονται στο «Σημείωμα  Χρήσης Έργων Τρίτων». </a:t>
            </a:r>
          </a:p>
        </p:txBody>
      </p:sp>
      <p:pic>
        <p:nvPicPr>
          <p:cNvPr id="51204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843213"/>
            <a:ext cx="16478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3284538"/>
            <a:ext cx="9037638" cy="35734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l-GR" dirty="0">
                <a:latin typeface="+mn-lt"/>
                <a:cs typeface="+mn-cs"/>
              </a:rPr>
              <a:t>[1] http://creativecommons.org/licenses/by-nc-sa/4.0/ </a:t>
            </a:r>
            <a:endParaRPr lang="en-US" dirty="0">
              <a:latin typeface="+mn-lt"/>
              <a:cs typeface="+mn-cs"/>
            </a:endParaRPr>
          </a:p>
          <a:p>
            <a:pPr>
              <a:spcBef>
                <a:spcPts val="600"/>
              </a:spcBef>
              <a:defRPr/>
            </a:pPr>
            <a:r>
              <a:rPr lang="el-GR" dirty="0">
                <a:latin typeface="+mn-lt"/>
                <a:cs typeface="+mn-cs"/>
              </a:rPr>
              <a:t>Ως </a:t>
            </a:r>
            <a:r>
              <a:rPr lang="el-GR" b="1" dirty="0">
                <a:latin typeface="+mn-lt"/>
                <a:cs typeface="+mn-cs"/>
              </a:rPr>
              <a:t>Μη Εμπορική</a:t>
            </a:r>
            <a:r>
              <a:rPr lang="el-GR" dirty="0">
                <a:latin typeface="+mn-lt"/>
                <a:cs typeface="+mn-cs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  <a:cs typeface="+mn-cs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  <a:cs typeface="+mn-cs"/>
              </a:rPr>
              <a:t>αδειοδόχο</a:t>
            </a:r>
            <a:endParaRPr lang="el-GR" dirty="0">
              <a:latin typeface="+mn-lt"/>
              <a:cs typeface="+mn-cs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  <a:cs typeface="+mn-cs"/>
              </a:rPr>
              <a:t>που</a:t>
            </a:r>
            <a:r>
              <a:rPr lang="en-GB" dirty="0">
                <a:latin typeface="+mn-lt"/>
                <a:cs typeface="+mn-cs"/>
              </a:rPr>
              <a:t> </a:t>
            </a:r>
            <a:r>
              <a:rPr lang="el-GR" dirty="0">
                <a:latin typeface="+mn-lt"/>
                <a:cs typeface="+mn-cs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  <a:cs typeface="+mn-cs"/>
              </a:rPr>
              <a:t>που</a:t>
            </a:r>
            <a:r>
              <a:rPr lang="en-GB" dirty="0">
                <a:latin typeface="+mn-lt"/>
                <a:cs typeface="+mn-cs"/>
              </a:rPr>
              <a:t> </a:t>
            </a:r>
            <a:r>
              <a:rPr lang="el-GR" dirty="0">
                <a:latin typeface="+mn-lt"/>
                <a:cs typeface="+mn-cs"/>
              </a:rPr>
              <a:t>δεν προσπορίζει στο διανομέα του έργου και</a:t>
            </a:r>
            <a:r>
              <a:rPr lang="en-GB" dirty="0">
                <a:latin typeface="+mn-lt"/>
                <a:cs typeface="+mn-cs"/>
              </a:rPr>
              <a:t> </a:t>
            </a:r>
            <a:r>
              <a:rPr lang="el-GR" dirty="0" err="1">
                <a:latin typeface="+mn-lt"/>
                <a:cs typeface="+mn-cs"/>
              </a:rPr>
              <a:t>αδειοδόχο</a:t>
            </a:r>
            <a:r>
              <a:rPr lang="en-GB" dirty="0">
                <a:latin typeface="+mn-lt"/>
                <a:cs typeface="+mn-cs"/>
              </a:rPr>
              <a:t> </a:t>
            </a:r>
            <a:r>
              <a:rPr lang="el-GR" dirty="0">
                <a:latin typeface="+mn-lt"/>
                <a:cs typeface="+mn-cs"/>
              </a:rPr>
              <a:t>έμμεσο οικονομικό όφελος (π.χ. διαφημίσεις) από την προβολή του έργου σε διαδικτυακό τόπο</a:t>
            </a:r>
            <a:endParaRPr lang="en-US" dirty="0">
              <a:latin typeface="+mn-lt"/>
              <a:cs typeface="+mn-cs"/>
            </a:endParaRPr>
          </a:p>
          <a:p>
            <a:pPr>
              <a:spcBef>
                <a:spcPts val="600"/>
              </a:spcBef>
              <a:defRPr/>
            </a:pPr>
            <a:r>
              <a:rPr lang="el-GR" dirty="0">
                <a:latin typeface="+mn-lt"/>
                <a:cs typeface="+mn-cs"/>
              </a:rPr>
              <a:t>Ο δικαιούχος μπορεί να παρέχει στον </a:t>
            </a:r>
            <a:r>
              <a:rPr lang="el-GR" dirty="0" err="1">
                <a:latin typeface="+mn-lt"/>
                <a:cs typeface="+mn-cs"/>
              </a:rPr>
              <a:t>αδειοδόχο</a:t>
            </a:r>
            <a:r>
              <a:rPr lang="el-GR" dirty="0">
                <a:latin typeface="+mn-lt"/>
                <a:cs typeface="+mn-cs"/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908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C70CB0-87D4-4469-A96A-49D212DAE07A}" type="slidenum">
              <a:rPr lang="el-GR" smtClean="0"/>
              <a:pPr>
                <a:defRPr/>
              </a:pPr>
              <a:t>24</a:t>
            </a:fld>
            <a:endParaRPr lang="el-GR" smtClean="0"/>
          </a:p>
        </p:txBody>
      </p:sp>
      <p:sp>
        <p:nvSpPr>
          <p:cNvPr id="6" name="Rectangle 5"/>
          <p:cNvSpPr/>
          <p:nvPr/>
        </p:nvSpPr>
        <p:spPr>
          <a:xfrm>
            <a:off x="2087563" y="823913"/>
            <a:ext cx="662463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Δεν επιτρέπεται η επαναχρησιμοποίηση του έργου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,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9100" y="914400"/>
            <a:ext cx="3984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750" y="1360488"/>
            <a:ext cx="1420813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με άδεια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688" y="1946275"/>
            <a:ext cx="1793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με άδεια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375" y="3829050"/>
            <a:ext cx="1881188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με άδεια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CC-BY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-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938" y="3132138"/>
            <a:ext cx="1825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με άδεια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CC-BY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-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7563" y="1403350"/>
            <a:ext cx="66246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7563" y="1979613"/>
            <a:ext cx="66246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7563" y="3168650"/>
            <a:ext cx="6624637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Επιτρέπεται η επαναχρησιμοποίηση του έργου με αναφορά του δημιουργού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.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</a:p>
          <a:p>
            <a:pPr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Δεν επιτρέπεται η εμπορική χρήση του έργου.</a:t>
            </a:r>
            <a:endParaRPr lang="el-GR" sz="3200" dirty="0">
              <a:latin typeface="+mn-lt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7563" y="3752850"/>
            <a:ext cx="6624637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Επιτρέπεται η επαναχρησιμοποίηση του έργου με αναφορά του δημιουργού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και διάθεση του έργου ή του παράγωγου αυτού με την ίδια άδεια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Δεν επιτρέπεται η εμπορική χρήση του έργου.</a:t>
            </a:r>
            <a:endParaRPr lang="el-GR" sz="3200" dirty="0">
              <a:latin typeface="+mn-lt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688" y="2530475"/>
            <a:ext cx="17938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με άδεια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7563" y="2560638"/>
            <a:ext cx="66246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Επιτρέπεται η επαναχρησιμοποίηση του έργου με αναφορά του δημιουργού. </a:t>
            </a:r>
          </a:p>
          <a:p>
            <a:pPr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Δεν επιτρέπεται η δημιουργία παραγώγων του έργου.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6400" y="4513263"/>
            <a:ext cx="1681163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με άδεια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CC-BY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-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7563" y="4545013"/>
            <a:ext cx="706437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Επιτρέπεται η επαναχρησιμοποίηση του έργου με αναφορά του δημιουργού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.</a:t>
            </a:r>
          </a:p>
          <a:p>
            <a:pPr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Δεν επιτρέπεται η εμπορική χρήση του έργου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και η δημιουργία παραγώγων του.</a:t>
            </a:r>
            <a:endParaRPr lang="el-GR" sz="3200" dirty="0">
              <a:latin typeface="+mn-lt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1750"/>
            <a:ext cx="2087563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με άδεια </a:t>
            </a:r>
          </a:p>
          <a:p>
            <a:pPr algn="r"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CC0 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200"/>
            <a:ext cx="20875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7563" y="5111750"/>
            <a:ext cx="70627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7563" y="5688013"/>
            <a:ext cx="70643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125"/>
            <a:ext cx="2087563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7563" y="6334125"/>
            <a:ext cx="70643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Συνήθως δεν επιτρέπεται η επαναχρησιμοποίηση του έργου.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438" y="1384300"/>
            <a:ext cx="853122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438" y="1968500"/>
            <a:ext cx="853122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438" y="2540000"/>
            <a:ext cx="853122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438" y="3106738"/>
            <a:ext cx="853122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438" y="3722688"/>
            <a:ext cx="853122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438" y="4514850"/>
            <a:ext cx="853122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5111750"/>
            <a:ext cx="853122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438" y="5697538"/>
            <a:ext cx="853281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438" y="6221413"/>
            <a:ext cx="8532812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Χρηματοδότηση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altLang="el-GR" sz="2000" smtClean="0"/>
              <a:t>Το παρόν εκπαιδευτικό υλικό έχει αναπτυχθεί στ</a:t>
            </a:r>
            <a:r>
              <a:rPr lang="en-US" altLang="el-GR" sz="2000" smtClean="0"/>
              <a:t>o</a:t>
            </a:r>
            <a:r>
              <a:rPr lang="el-GR" altLang="el-GR" sz="2000" smtClean="0"/>
              <a:t> πλαίσι</a:t>
            </a:r>
            <a:r>
              <a:rPr lang="en-US" altLang="el-GR" sz="2000" smtClean="0"/>
              <a:t>o</a:t>
            </a:r>
            <a:r>
              <a:rPr lang="el-GR" altLang="el-GR" sz="2000" smtClean="0"/>
              <a:t> του εκπαιδευτικού έργου του διδάσκοντα.</a:t>
            </a:r>
            <a:endParaRPr lang="en-US" altLang="el-GR" sz="2000" smtClean="0"/>
          </a:p>
          <a:p>
            <a:pPr eaLnBrk="1" hangingPunct="1"/>
            <a:r>
              <a:rPr lang="el-GR" altLang="el-GR" sz="2000" smtClean="0"/>
              <a:t>Το έργο «</a:t>
            </a:r>
            <a:r>
              <a:rPr lang="el-GR" altLang="el-GR" sz="2000" b="1" smtClean="0"/>
              <a:t>Ανοικτά Ακαδημαϊκά Μαθήματα στο ΤΕΙ Αθήνας</a:t>
            </a:r>
            <a:r>
              <a:rPr lang="el-GR" altLang="el-GR" sz="2000" smtClean="0"/>
              <a:t>» έχει χρηματοδοτήσει μόνο την αναδιαμόρφωση του εκπαιδευτικού υλικού. </a:t>
            </a:r>
            <a:endParaRPr lang="en-US" altLang="el-GR" sz="2000" smtClean="0"/>
          </a:p>
          <a:p>
            <a:pPr eaLnBrk="1" hangingPunct="1"/>
            <a:r>
              <a:rPr lang="el-GR" altLang="el-GR" sz="20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5300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smtClean="0"/>
              <a:t>Λεμφικό Σύστημα</a:t>
            </a:r>
          </a:p>
        </p:txBody>
      </p:sp>
      <p:pic>
        <p:nvPicPr>
          <p:cNvPr id="29699" name="Picture 2" descr="http://www.kinetiks.gr/wp-content/uploads/2013/03/lymp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412875"/>
            <a:ext cx="3952875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6092825"/>
            <a:ext cx="457200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  <a:cs typeface="+mn-cs"/>
                <a:hlinkClick r:id="rId3"/>
              </a:rPr>
              <a:t>kinetiks.gr</a:t>
            </a:r>
            <a:endParaRPr lang="el-GR" sz="1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Μέρη του ανοσοποιητικού συστήματος</a:t>
            </a:r>
            <a:endParaRPr lang="el-GR" b="1" dirty="0"/>
          </a:p>
        </p:txBody>
      </p:sp>
      <p:pic>
        <p:nvPicPr>
          <p:cNvPr id="30723" name="Picture 2" descr="https://www.nia.nih.gov/sites/default/files/9_immune_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40386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395288" y="3068638"/>
            <a:ext cx="211455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latin typeface="+mn-lt"/>
                <a:cs typeface="+mn-cs"/>
              </a:rPr>
              <a:t>Κύρια λεμφικά όργανα</a:t>
            </a:r>
            <a:r>
              <a:rPr lang="en-US" b="1" dirty="0">
                <a:latin typeface="+mn-lt"/>
                <a:cs typeface="+mn-cs"/>
              </a:rPr>
              <a:t>:</a:t>
            </a:r>
            <a:endParaRPr lang="el-GR" b="1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  <a:cs typeface="+mn-cs"/>
              </a:rPr>
              <a:t>Θύμος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  <a:cs typeface="+mn-cs"/>
              </a:rPr>
              <a:t>Μυελός των οστών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6659563" y="3068638"/>
            <a:ext cx="211455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latin typeface="+mn-lt"/>
                <a:cs typeface="+mn-cs"/>
              </a:rPr>
              <a:t>Δευτερεύοντα λεμφικά όργανα</a:t>
            </a:r>
            <a:r>
              <a:rPr lang="en-US" b="1" dirty="0">
                <a:latin typeface="+mn-lt"/>
                <a:cs typeface="+mn-cs"/>
              </a:rPr>
              <a:t>:</a:t>
            </a:r>
            <a:endParaRPr lang="el-GR" b="1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  <a:cs typeface="+mn-cs"/>
              </a:rPr>
              <a:t>Αμυγδαλές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  <a:cs typeface="+mn-cs"/>
              </a:rPr>
              <a:t>Λεμφαδένες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  <a:cs typeface="+mn-cs"/>
              </a:rPr>
              <a:t>Σπλήνας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4713" y="6519863"/>
            <a:ext cx="45720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Στο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  <a:hlinkClick r:id="rId3"/>
              </a:rPr>
              <a:t>nia.nih.gov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διαθέσιμο ως κοινό κτήμα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dirty="0" smtClean="0">
                <a:latin typeface="+mn-lt"/>
                <a:cs typeface="Times New Roman" pitchFamily="18" charset="0"/>
              </a:rPr>
              <a:t>Ανατομία λεμφικού συστήματος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sz="2600" dirty="0" smtClean="0">
                <a:cs typeface="Times New Roman" pitchFamily="18" charset="0"/>
              </a:rPr>
              <a:t>Το λεμφικό σύστημα είναι ένα σύστημα παροχέτευσης που συμμετέχει στην φυσιολογική διατήρηση της ισορροπίας των υγρών των ιστών</a:t>
            </a:r>
            <a:r>
              <a:rPr lang="en-US" sz="2600" dirty="0" smtClean="0">
                <a:cs typeface="Times New Roman" pitchFamily="18" charset="0"/>
              </a:rPr>
              <a:t>(Ryan </a:t>
            </a:r>
            <a:r>
              <a:rPr lang="el-GR" sz="2600" dirty="0" smtClean="0">
                <a:cs typeface="Times New Roman" pitchFamily="18" charset="0"/>
              </a:rPr>
              <a:t>1989,</a:t>
            </a:r>
            <a:r>
              <a:rPr lang="en-US" sz="2600" dirty="0" smtClean="0">
                <a:cs typeface="Times New Roman" pitchFamily="18" charset="0"/>
              </a:rPr>
              <a:t>Witte et al,1997).</a:t>
            </a:r>
            <a:endParaRPr lang="el-GR" sz="2600" dirty="0" smtClean="0"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sz="2600" dirty="0" smtClean="0">
                <a:cs typeface="Times New Roman" pitchFamily="18" charset="0"/>
              </a:rPr>
              <a:t>Εξίσου σημαντικός είναι ο ρόλος του στην ανοσολογική απόκριση που υπερασπίζεται το σώμα ενάντια στην εισβολή παθογόνων παραγόντων(</a:t>
            </a:r>
            <a:r>
              <a:rPr lang="en-US" sz="2600" dirty="0" err="1" smtClean="0">
                <a:cs typeface="Times New Roman" pitchFamily="18" charset="0"/>
              </a:rPr>
              <a:t>Cyster</a:t>
            </a:r>
            <a:r>
              <a:rPr lang="en-US" sz="2600" dirty="0" smtClean="0">
                <a:cs typeface="Times New Roman" pitchFamily="18" charset="0"/>
              </a:rPr>
              <a:t> JG,2005)</a:t>
            </a:r>
            <a:r>
              <a:rPr lang="el-GR" sz="2600" dirty="0" smtClean="0">
                <a:cs typeface="Times New Roman" pitchFamily="18" charset="0"/>
              </a:rPr>
              <a:t>.</a:t>
            </a:r>
            <a:endParaRPr lang="en-US" sz="2600" dirty="0" smtClean="0"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tx1"/>
              </a:buClr>
              <a:buFont typeface="Georgia"/>
              <a:buChar char="•"/>
              <a:defRPr/>
            </a:pPr>
            <a:r>
              <a:rPr lang="el-GR" sz="2600" dirty="0" smtClean="0">
                <a:cs typeface="Times New Roman" pitchFamily="18" charset="0"/>
              </a:rPr>
              <a:t>Τα κυριότερα μέρη του λεμφικού συστήματος διακρίνονται σε λεμφικά όργανα</a:t>
            </a:r>
            <a:r>
              <a:rPr lang="el-GR" sz="2600" dirty="0" smtClean="0">
                <a:cs typeface="Times New Roman" pitchFamily="18" charset="0"/>
              </a:rPr>
              <a:t>, τους </a:t>
            </a:r>
            <a:r>
              <a:rPr lang="el-GR" sz="2600" dirty="0" smtClean="0">
                <a:cs typeface="Times New Roman" pitchFamily="18" charset="0"/>
              </a:rPr>
              <a:t>λεμφικούς ιστούς και την λέμφο</a:t>
            </a:r>
            <a:r>
              <a:rPr lang="el-GR" sz="2600" dirty="0" smtClean="0">
                <a:cs typeface="Times New Roman" pitchFamily="18" charset="0"/>
              </a:rPr>
              <a:t>. (</a:t>
            </a:r>
            <a:r>
              <a:rPr lang="el-GR" sz="2600" dirty="0" smtClean="0">
                <a:cs typeface="Times New Roman" pitchFamily="18" charset="0"/>
              </a:rPr>
              <a:t>Σακελλάρη και Γώγου,2004)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Placeholder 9"/>
          <p:cNvSpPr>
            <a:spLocks noGrp="1"/>
          </p:cNvSpPr>
          <p:nvPr>
            <p:ph type="body" idx="1"/>
          </p:nvPr>
        </p:nvSpPr>
        <p:spPr>
          <a:xfrm>
            <a:off x="609600" y="1112747"/>
            <a:ext cx="4325937" cy="1357313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sz="2000" dirty="0" smtClean="0">
                <a:cs typeface="Times New Roman" pitchFamily="18" charset="0"/>
              </a:rPr>
              <a:t>Αμυγδαλές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sz="2000" dirty="0" smtClean="0">
                <a:cs typeface="Times New Roman" pitchFamily="18" charset="0"/>
              </a:rPr>
              <a:t>Θύμος Αδένας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sz="2000" dirty="0" smtClean="0">
                <a:cs typeface="Times New Roman" pitchFamily="18" charset="0"/>
              </a:rPr>
              <a:t>Σπλήνα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sz="2000" dirty="0" smtClean="0">
                <a:cs typeface="Times New Roman" pitchFamily="18" charset="0"/>
              </a:rPr>
              <a:t>Μυελός των οστών</a:t>
            </a:r>
          </a:p>
        </p:txBody>
      </p:sp>
      <p:pic>
        <p:nvPicPr>
          <p:cNvPr id="32772" name="16050105 2.jpg" descr="C:\Users\ΑΝΑΣΤΑΣΙΑ\Desktop\ΠΤΥΧΙΑΚΉ\εικόνες\16050105 2.jpg"/>
          <p:cNvPicPr>
            <a:picLocks noGrp="1" noChangeAspect="1"/>
          </p:cNvPicPr>
          <p:nvPr>
            <p:ph sz="quarter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2607766"/>
            <a:ext cx="1039813" cy="3414713"/>
          </a:xfrm>
        </p:spPr>
      </p:pic>
      <p:sp>
        <p:nvSpPr>
          <p:cNvPr id="32773" name="Content Placeholder 10"/>
          <p:cNvSpPr>
            <a:spLocks noGrp="1"/>
          </p:cNvSpPr>
          <p:nvPr>
            <p:ph sz="quarter" idx="4"/>
          </p:nvPr>
        </p:nvSpPr>
        <p:spPr>
          <a:xfrm>
            <a:off x="2627784" y="6165304"/>
            <a:ext cx="4284663" cy="281756"/>
          </a:xfrm>
        </p:spPr>
        <p:txBody>
          <a:bodyPr/>
          <a:lstStyle/>
          <a:p>
            <a:pPr marL="273050" indent="-273050" eaLnBrk="1" hangingPunct="1">
              <a:buFont typeface="Wingdings 2" pitchFamily="18" charset="2"/>
              <a:buNone/>
            </a:pPr>
            <a:r>
              <a:rPr lang="el-GR" alt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Τροποποιημένες εικόνες </a:t>
            </a:r>
            <a:r>
              <a:rPr lang="el-GR" alt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από </a:t>
            </a:r>
            <a:r>
              <a:rPr lang="en-US" alt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newscientist.com</a:t>
            </a:r>
            <a:endParaRPr lang="el-GR" altLang="el-GR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857250"/>
            <a:ext cx="8229600" cy="1143000"/>
          </a:xfrm>
          <a:prstGeom prst="rect">
            <a:avLst/>
          </a:prstGeom>
        </p:spPr>
        <p:txBody>
          <a:bodyPr lIns="0" rIns="0" bIns="0" anchor="b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2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l-GR" sz="22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l-GR" sz="22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l-GR" sz="22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l-GR" sz="22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l-GR" sz="22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l-GR" sz="53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l-GR" sz="53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l-GR" sz="53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l-GR" sz="53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l-GR" sz="53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l-GR" sz="53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l-GR" sz="80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l-GR" sz="80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l-GR" sz="32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l-GR" sz="320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l-GR" sz="320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75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64904"/>
            <a:ext cx="1143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404664"/>
            <a:ext cx="3076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Λεμφικά όργανα</a:t>
            </a:r>
            <a:endParaRPr lang="el-G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7875" y="404664"/>
            <a:ext cx="2989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Λεμφικοί ιστοί</a:t>
            </a:r>
            <a:endParaRPr lang="el-GR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012160" y="800100"/>
            <a:ext cx="3131840" cy="1357313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cs typeface="Times New Roman" pitchFamily="18" charset="0"/>
              </a:rPr>
              <a:t>Θωρακικός </a:t>
            </a:r>
            <a:r>
              <a:rPr lang="el-GR" sz="2000" dirty="0" smtClean="0">
                <a:cs typeface="Times New Roman" pitchFamily="18" charset="0"/>
              </a:rPr>
              <a:t>πόρος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sz="2000" dirty="0" smtClean="0">
                <a:cs typeface="Times New Roman" pitchFamily="18" charset="0"/>
              </a:rPr>
              <a:t>Λεμφαδένες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sz="2000" dirty="0" smtClean="0">
                <a:cs typeface="Times New Roman" pitchFamily="18" charset="0"/>
              </a:rPr>
              <a:t>Λεμφαγγεία</a:t>
            </a:r>
            <a:endParaRPr lang="el-GR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05643" y="1196752"/>
            <a:ext cx="4834880" cy="365358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sz="2000" b="0" dirty="0" smtClean="0">
              <a:cs typeface="Times New Roman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sz="2000" b="0" dirty="0" smtClean="0">
                <a:cs typeface="Times New Roman" pitchFamily="18" charset="0"/>
              </a:rPr>
              <a:t>Η λέμφος αποτελεί μέρος του αμυντικού μηχανισμού του σώματος</a:t>
            </a:r>
            <a:r>
              <a:rPr lang="el-GR" sz="2000" b="0" dirty="0" smtClean="0">
                <a:cs typeface="Times New Roman" pitchFamily="18" charset="0"/>
              </a:rPr>
              <a:t>.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sz="2000" b="0" dirty="0" smtClean="0">
                <a:cs typeface="Times New Roman" pitchFamily="18" charset="0"/>
              </a:rPr>
              <a:t>Σχηματίζει </a:t>
            </a:r>
            <a:r>
              <a:rPr lang="el-GR" sz="2000" b="0" dirty="0" smtClean="0">
                <a:cs typeface="Times New Roman" pitchFamily="18" charset="0"/>
              </a:rPr>
              <a:t>το </a:t>
            </a:r>
            <a:r>
              <a:rPr lang="el-GR" sz="2000" b="0" dirty="0" smtClean="0">
                <a:cs typeface="Times New Roman" pitchFamily="18" charset="0"/>
              </a:rPr>
              <a:t>«ενδιάμεσο υγρό», που </a:t>
            </a:r>
            <a:r>
              <a:rPr lang="el-GR" sz="2000" b="0" dirty="0" smtClean="0">
                <a:cs typeface="Times New Roman" pitchFamily="18" charset="0"/>
              </a:rPr>
              <a:t>είναι πλούσιο σε πρωτεϊνες. </a:t>
            </a:r>
            <a:endParaRPr lang="el-GR" sz="2000" b="0" dirty="0" smtClean="0">
              <a:cs typeface="Times New Roman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sz="2000" b="0" dirty="0" smtClean="0">
                <a:cs typeface="Times New Roman" pitchFamily="18" charset="0"/>
              </a:rPr>
              <a:t>Το </a:t>
            </a:r>
            <a:r>
              <a:rPr lang="el-GR" sz="2000" b="0" dirty="0" smtClean="0">
                <a:cs typeface="Times New Roman" pitchFamily="18" charset="0"/>
              </a:rPr>
              <a:t>90%-98% επιστρέφει στα φλεβικά τριχοειδή αγγεία ενώ το 2%-8% αυτού του υγρού θα απομακρυνθεί με το λεμφικό σύστημα μέσω των λεμφικών αγγείων(Σακελλάρη και Γώγου,2004)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l-GR" sz="2000" b="0" dirty="0"/>
          </a:p>
        </p:txBody>
      </p:sp>
      <p:sp>
        <p:nvSpPr>
          <p:cNvPr id="6148" name="Text Placeholder 7"/>
          <p:cNvSpPr>
            <a:spLocks noGrp="1"/>
          </p:cNvSpPr>
          <p:nvPr>
            <p:ph type="body" sz="half" idx="3"/>
          </p:nvPr>
        </p:nvSpPr>
        <p:spPr>
          <a:xfrm>
            <a:off x="5090558" y="1268760"/>
            <a:ext cx="4041775" cy="1928813"/>
          </a:xfrm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sz="2000" b="0" dirty="0" smtClean="0">
                <a:cs typeface="Times New Roman" pitchFamily="18" charset="0"/>
              </a:rPr>
              <a:t>Η ροή είναι </a:t>
            </a:r>
            <a:r>
              <a:rPr lang="el-GR" sz="2000" b="0" dirty="0" err="1" smtClean="0">
                <a:cs typeface="Times New Roman" pitchFamily="18" charset="0"/>
              </a:rPr>
              <a:t>μονοκατευθυντήρια</a:t>
            </a:r>
            <a:r>
              <a:rPr lang="el-GR" sz="2000" b="0" dirty="0" smtClean="0">
                <a:cs typeface="Times New Roman" pitchFamily="18" charset="0"/>
              </a:rPr>
              <a:t> </a:t>
            </a:r>
            <a:r>
              <a:rPr lang="en-US" sz="2000" b="0" dirty="0" smtClean="0">
                <a:cs typeface="Times New Roman" pitchFamily="18" charset="0"/>
              </a:rPr>
              <a:t>(</a:t>
            </a:r>
            <a:r>
              <a:rPr lang="en-US" sz="2000" b="0" dirty="0" smtClean="0">
                <a:cs typeface="Times New Roman" pitchFamily="18" charset="0"/>
              </a:rPr>
              <a:t>Oliver G,2004)</a:t>
            </a:r>
            <a:endParaRPr lang="el-GR" sz="2000" b="0" dirty="0" smtClean="0">
              <a:cs typeface="Times New Roman" pitchFamily="18" charset="0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l-GR" sz="2000" b="0" dirty="0" smtClean="0">
                <a:cs typeface="Times New Roman" pitchFamily="18" charset="0"/>
              </a:rPr>
              <a:t>Εμφανίζεται μέσω ενώ συστήματος χαμηλής πίεσης (</a:t>
            </a:r>
            <a:r>
              <a:rPr lang="en-US" sz="2000" b="0" dirty="0" err="1" smtClean="0">
                <a:cs typeface="Times New Roman" pitchFamily="18" charset="0"/>
              </a:rPr>
              <a:t>Alitalo</a:t>
            </a:r>
            <a:r>
              <a:rPr lang="en-US" sz="2000" b="0" dirty="0" smtClean="0">
                <a:cs typeface="Times New Roman" pitchFamily="18" charset="0"/>
              </a:rPr>
              <a:t> K</a:t>
            </a:r>
            <a:r>
              <a:rPr lang="en-US" sz="2000" b="0" dirty="0" smtClean="0">
                <a:cs typeface="Times New Roman" pitchFamily="18" charset="0"/>
              </a:rPr>
              <a:t>., </a:t>
            </a:r>
            <a:r>
              <a:rPr lang="en-US" sz="2000" b="0" dirty="0" err="1" smtClean="0">
                <a:cs typeface="Times New Roman" pitchFamily="18" charset="0"/>
              </a:rPr>
              <a:t>Carmelet</a:t>
            </a:r>
            <a:r>
              <a:rPr lang="en-US" sz="2000" b="0" dirty="0" smtClean="0">
                <a:cs typeface="Times New Roman" pitchFamily="18" charset="0"/>
              </a:rPr>
              <a:t> </a:t>
            </a:r>
            <a:r>
              <a:rPr lang="en-US" sz="2000" b="0" dirty="0" smtClean="0">
                <a:cs typeface="Times New Roman" pitchFamily="18" charset="0"/>
              </a:rPr>
              <a:t>P</a:t>
            </a:r>
            <a:r>
              <a:rPr lang="en-US" sz="2000" b="0" dirty="0" smtClean="0">
                <a:cs typeface="Times New Roman" pitchFamily="18" charset="0"/>
              </a:rPr>
              <a:t>,</a:t>
            </a:r>
            <a:r>
              <a:rPr lang="el-GR" sz="2000" b="0" dirty="0" smtClean="0">
                <a:cs typeface="Times New Roman" pitchFamily="18" charset="0"/>
              </a:rPr>
              <a:t> </a:t>
            </a:r>
            <a:r>
              <a:rPr lang="en-US" sz="2000" b="0" dirty="0" smtClean="0">
                <a:cs typeface="Times New Roman" pitchFamily="18" charset="0"/>
              </a:rPr>
              <a:t>2002</a:t>
            </a:r>
            <a:r>
              <a:rPr lang="el-GR" sz="2000" b="0" dirty="0" smtClean="0">
                <a:cs typeface="Times New Roman" pitchFamily="18" charset="0"/>
              </a:rPr>
              <a:t>)</a:t>
            </a:r>
            <a:endParaRPr lang="el-GR" sz="2000" b="0" dirty="0" smtClean="0"/>
          </a:p>
        </p:txBody>
      </p:sp>
      <p:pic>
        <p:nvPicPr>
          <p:cNvPr id="33797" name="Picture 3" descr="C:\Users\ΑΝΑΣΤΑΣΙΑ\Desktop\ΠΤΥΧΙΑΚΉ\εικόνες\lymph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523" y="4437112"/>
            <a:ext cx="3471863" cy="2219325"/>
          </a:xfrm>
        </p:spPr>
      </p:pic>
      <p:pic>
        <p:nvPicPr>
          <p:cNvPr id="33798" name="Picture 3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1"/>
          <a:stretch/>
        </p:blipFill>
        <p:spPr>
          <a:xfrm>
            <a:off x="5292080" y="3356992"/>
            <a:ext cx="3566029" cy="2327275"/>
          </a:xfrm>
        </p:spPr>
      </p:pic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5724128" y="5376583"/>
            <a:ext cx="30243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 smtClean="0">
                <a:latin typeface="+mn-lt"/>
                <a:cs typeface="Times New Roman" pitchFamily="18" charset="0"/>
              </a:rPr>
              <a:t>Δίκτυο λεμφαγγείων </a:t>
            </a:r>
            <a:r>
              <a:rPr lang="el-GR" altLang="el-GR" sz="1800" dirty="0">
                <a:latin typeface="+mn-lt"/>
                <a:cs typeface="Times New Roman" pitchFamily="18" charset="0"/>
              </a:rPr>
              <a:t>και αγγείων </a:t>
            </a:r>
            <a:r>
              <a:rPr lang="el-GR" altLang="el-GR" sz="1800" dirty="0" smtClean="0">
                <a:latin typeface="+mn-lt"/>
                <a:cs typeface="Times New Roman" pitchFamily="18" charset="0"/>
              </a:rPr>
              <a:t>του κυκλοφορικού </a:t>
            </a:r>
            <a:r>
              <a:rPr lang="el-GR" altLang="el-GR" sz="1800" dirty="0">
                <a:latin typeface="+mn-lt"/>
                <a:cs typeface="Times New Roman" pitchFamily="18" charset="0"/>
              </a:rPr>
              <a:t>συστήματος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100" dirty="0">
                <a:latin typeface="+mn-lt"/>
                <a:cs typeface="Times New Roman" pitchFamily="18" charset="0"/>
              </a:rPr>
              <a:t> </a:t>
            </a:r>
            <a:r>
              <a:rPr lang="el-GR" altLang="el-GR" sz="1200" dirty="0" err="1" smtClean="0">
                <a:latin typeface="+mn-lt"/>
                <a:cs typeface="Times New Roman" pitchFamily="18" charset="0"/>
              </a:rPr>
              <a:t>Σφετσιώρης</a:t>
            </a:r>
            <a:r>
              <a:rPr lang="el-GR" altLang="el-GR" sz="1200" dirty="0">
                <a:latin typeface="+mn-lt"/>
                <a:cs typeface="Times New Roman" pitchFamily="18" charset="0"/>
              </a:rPr>
              <a:t>, 2010</a:t>
            </a:r>
            <a:endParaRPr lang="en-US" altLang="el-GR" sz="1200" dirty="0">
              <a:latin typeface="+mn-lt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Λέμφος και λεμφική κυκλοφορία</a:t>
            </a:r>
            <a:endParaRPr lang="el-GR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1232579" y="6488668"/>
            <a:ext cx="2453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dirty="0" smtClean="0">
                <a:latin typeface="+mn-lt"/>
                <a:cs typeface="Times New Roman" pitchFamily="18" charset="0"/>
              </a:rPr>
              <a:t>Απεικόνιση </a:t>
            </a:r>
            <a:r>
              <a:rPr lang="el-GR" altLang="el-GR" dirty="0">
                <a:latin typeface="+mn-lt"/>
                <a:cs typeface="Times New Roman" pitchFamily="18" charset="0"/>
              </a:rPr>
              <a:t>της </a:t>
            </a:r>
            <a:r>
              <a:rPr lang="el-GR" altLang="el-GR" dirty="0" smtClean="0">
                <a:latin typeface="+mn-lt"/>
                <a:cs typeface="Times New Roman" pitchFamily="18" charset="0"/>
              </a:rPr>
              <a:t>λέμφου </a:t>
            </a:r>
            <a:endParaRPr lang="el-GR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6071" y="6211669"/>
            <a:ext cx="7527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rPr>
              <a:t>physio.gr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smtClean="0"/>
              <a:t>Λεμφική ανεπάρκεια:</a:t>
            </a:r>
            <a:endParaRPr lang="el-GR" sz="4000" b="1" dirty="0"/>
          </a:p>
        </p:txBody>
      </p:sp>
      <p:sp>
        <p:nvSpPr>
          <p:cNvPr id="7171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l-GR" dirty="0" smtClean="0">
                <a:solidFill>
                  <a:schemeClr val="tx2"/>
                </a:solidFill>
              </a:rPr>
              <a:t>Α) ΔΥΝΑΜΙΚΗ ΑΝΕΠΑΡΚΕΙΑ:</a:t>
            </a:r>
          </a:p>
        </p:txBody>
      </p:sp>
      <p:sp>
        <p:nvSpPr>
          <p:cNvPr id="34821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l-GR" altLang="el-GR" dirty="0" smtClean="0"/>
              <a:t>Χαμηλής πρωτεΐνης οίδημα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l-GR" altLang="el-GR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l-GR" altLang="el-GR" dirty="0" smtClean="0"/>
              <a:t>     </a:t>
            </a:r>
            <a:r>
              <a:rPr lang="el-GR" altLang="el-GR" dirty="0" smtClean="0"/>
              <a:t>Πίεση </a:t>
            </a:r>
            <a:r>
              <a:rPr lang="el-GR" altLang="el-GR" dirty="0" smtClean="0"/>
              <a:t>των τριχοειδών αγγείων</a:t>
            </a:r>
          </a:p>
          <a:p>
            <a:pPr eaLnBrk="1" hangingPunct="1">
              <a:buFont typeface="Wingdings 2" pitchFamily="18" charset="2"/>
              <a:buNone/>
            </a:pPr>
            <a:r>
              <a:rPr lang="el-GR" altLang="el-GR" dirty="0" smtClean="0"/>
              <a:t>     Οσμωτική </a:t>
            </a:r>
            <a:r>
              <a:rPr lang="el-GR" altLang="el-GR" dirty="0" smtClean="0"/>
              <a:t>πίεση του πλάσματος </a:t>
            </a:r>
          </a:p>
        </p:txBody>
      </p:sp>
      <p:sp>
        <p:nvSpPr>
          <p:cNvPr id="7172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l-GR" sz="2200" b="0" dirty="0" smtClean="0"/>
              <a:t>ΥΨΗΛΗΣ ΠΡΩΤΕΪΝΗΣ ΟΙΔΗΜΑ</a:t>
            </a:r>
          </a:p>
        </p:txBody>
      </p:sp>
      <p:sp>
        <p:nvSpPr>
          <p:cNvPr id="34822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altLang="el-GR" dirty="0" smtClean="0"/>
          </a:p>
          <a:p>
            <a:pPr eaLnBrk="1" hangingPunct="1"/>
            <a:r>
              <a:rPr lang="el-GR" altLang="el-GR" dirty="0" smtClean="0"/>
              <a:t>Τραυματισμοί των αιμοφόρων αγγείων</a:t>
            </a:r>
          </a:p>
          <a:p>
            <a:pPr eaLnBrk="1" hangingPunct="1"/>
            <a:r>
              <a:rPr lang="el-GR" altLang="el-GR" dirty="0" smtClean="0"/>
              <a:t>Ανεπάρκεια  βιταμινών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  <a:p>
            <a:pPr algn="r" eaLnBrk="1" hangingPunct="1">
              <a:buFont typeface="Wingdings 2" pitchFamily="18" charset="2"/>
              <a:buNone/>
            </a:pPr>
            <a:r>
              <a:rPr lang="en-US" altLang="el-GR" dirty="0" err="1" smtClean="0">
                <a:latin typeface="Times New Roman" pitchFamily="18" charset="0"/>
                <a:cs typeface="Times New Roman" pitchFamily="18" charset="0"/>
              </a:rPr>
              <a:t>Foldi</a:t>
            </a:r>
            <a:r>
              <a:rPr lang="en-US" altLang="el-GR" dirty="0" smtClean="0">
                <a:latin typeface="Times New Roman" pitchFamily="18" charset="0"/>
                <a:cs typeface="Times New Roman" pitchFamily="18" charset="0"/>
              </a:rPr>
              <a:t> et al,1989</a:t>
            </a:r>
            <a:endParaRPr lang="el-GR" altLang="el-G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961904" y="2194900"/>
            <a:ext cx="484187" cy="78581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2" name="Up Arrow 11"/>
          <p:cNvSpPr/>
          <p:nvPr/>
        </p:nvSpPr>
        <p:spPr>
          <a:xfrm>
            <a:off x="428626" y="3114145"/>
            <a:ext cx="214312" cy="428625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3" name="Down Arrow 12"/>
          <p:cNvSpPr/>
          <p:nvPr/>
        </p:nvSpPr>
        <p:spPr>
          <a:xfrm>
            <a:off x="428626" y="3921919"/>
            <a:ext cx="214312" cy="35718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b="1" dirty="0"/>
              <a:t>Λεμφική ανεπάρκεια:</a:t>
            </a:r>
            <a:endParaRPr lang="el-GR" sz="4000" u="sng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19110" y="1760058"/>
            <a:ext cx="8229600" cy="5097942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l-GR" sz="2400" dirty="0" smtClean="0"/>
              <a:t>       </a:t>
            </a:r>
            <a:r>
              <a:rPr lang="el-GR" sz="2400" dirty="0" smtClean="0"/>
              <a:t>ικανότητας  της λεμφικής μεταφοράς            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l-GR" sz="2400" dirty="0" smtClean="0"/>
              <a:t>       χαμηλής </a:t>
            </a:r>
            <a:r>
              <a:rPr lang="el-GR" sz="2400" dirty="0" smtClean="0"/>
              <a:t>ροής και υψηλής πρωτεϊνης οίδημα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l-GR" sz="24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l-GR" sz="2400" b="1" dirty="0" smtClean="0">
                <a:solidFill>
                  <a:schemeClr val="tx2"/>
                </a:solidFill>
              </a:rPr>
              <a:t>Γ)ΑΝΕΠΑΡΚΕΙΑ ΒΑΛΒΙΔΩΝ ΑΣΦΑΛΕΙΑΣ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l-GR" sz="2400" dirty="0" smtClean="0"/>
              <a:t>      </a:t>
            </a:r>
            <a:r>
              <a:rPr lang="el-GR" sz="2400" dirty="0" smtClean="0"/>
              <a:t>ικανότητας  της λεμφικής μεταφοράς            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l-GR" sz="2400" dirty="0" smtClean="0"/>
              <a:t>      χαμηλής </a:t>
            </a:r>
            <a:r>
              <a:rPr lang="el-GR" sz="2400" dirty="0" smtClean="0"/>
              <a:t>ροής και υψηλής πρωτεϊνης οίδημα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l-GR" sz="24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l-GR" sz="2400" dirty="0" smtClean="0"/>
              <a:t>Η μηχανική ανεπάρκεια και η ανεπάρκεια των βαλβίδων ασφάλειας μπορούν  να αντιμετωπισθούν με φυσικοθεραπεία.</a:t>
            </a:r>
          </a:p>
          <a:p>
            <a:pPr marL="0" indent="0" algn="r" eaLnBrk="1" fontAlgn="auto" hangingPunct="1"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l-GR" sz="2400" dirty="0" smtClean="0">
                <a:cs typeface="Times New Roman" pitchFamily="18" charset="0"/>
              </a:rPr>
              <a:t>                             </a:t>
            </a:r>
            <a:r>
              <a:rPr lang="en-US" sz="2000" dirty="0" smtClean="0">
                <a:cs typeface="Times New Roman" pitchFamily="18" charset="0"/>
              </a:rPr>
              <a:t>Foldi et al,1989</a:t>
            </a:r>
            <a:endParaRPr lang="el-GR" sz="2000" u="sng" dirty="0" smtClean="0">
              <a:cs typeface="Times New Roman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74895" y="1923462"/>
            <a:ext cx="357188" cy="50006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7547355" y="2132557"/>
            <a:ext cx="977900" cy="4841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7" name="Down Arrow 16"/>
          <p:cNvSpPr/>
          <p:nvPr/>
        </p:nvSpPr>
        <p:spPr>
          <a:xfrm>
            <a:off x="437599" y="3679279"/>
            <a:ext cx="357187" cy="50006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      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524328" y="3747739"/>
            <a:ext cx="977900" cy="4841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419110" y="1268760"/>
            <a:ext cx="372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chemeClr val="tx2"/>
                </a:solidFill>
                <a:latin typeface="+mn-lt"/>
              </a:rPr>
              <a:t> Β)ΜΗΧΑΝΙΚΗ ΑΝΕΠΑΡΚΕΙΑ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cb9d5aedc8a3f127ab92824f2aae475d27ee8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Custom 1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</TotalTime>
  <Words>1265</Words>
  <Application>Microsoft Office PowerPoint</Application>
  <PresentationFormat>On-screen Show (4:3)</PresentationFormat>
  <Paragraphs>214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OC_template_updated</vt:lpstr>
      <vt:lpstr>Θέμα του Office</vt:lpstr>
      <vt:lpstr>1_OC_template_updated</vt:lpstr>
      <vt:lpstr>Τεχνικές μάλαξης (Θ)</vt:lpstr>
      <vt:lpstr>Λεμφικό σύστημα</vt:lpstr>
      <vt:lpstr>Λεμφικό Σύστημα</vt:lpstr>
      <vt:lpstr>Μέρη του ανοσοποιητικού συστήματος</vt:lpstr>
      <vt:lpstr>Ανατομία λεμφικού συστήματος</vt:lpstr>
      <vt:lpstr>PowerPoint Presentation</vt:lpstr>
      <vt:lpstr>Λέμφος και λεμφική κυκλοφορία</vt:lpstr>
      <vt:lpstr>Λεμφική ανεπάρκεια:</vt:lpstr>
      <vt:lpstr>Λεμφική ανεπάρκεια:</vt:lpstr>
      <vt:lpstr>Λεμφοίδημα</vt:lpstr>
      <vt:lpstr>PowerPoint Presentation</vt:lpstr>
      <vt:lpstr>Είδη λεμφοιδήματος</vt:lpstr>
      <vt:lpstr>Στάδια λεμφοιδήματος</vt:lpstr>
      <vt:lpstr>Πρόληψη - διάγνωση λεμφοιδήματος</vt:lpstr>
      <vt:lpstr>Μέθοδοι θεραπείας</vt:lpstr>
      <vt:lpstr>Το πρόγραμμα της φυσικοθεραπείας αποτελείται από 2 φάσεις:</vt:lpstr>
      <vt:lpstr>Συνδυαστική αποιδηματική θεραπεία</vt:lpstr>
      <vt:lpstr>Αντενδείξεις για μάλαξη</vt:lpstr>
      <vt:lpstr>Γενικοί στόχοι της λεμφικής μάλαξης</vt:lpstr>
      <vt:lpstr>Ειδικοί στόχοι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349</cp:revision>
  <dcterms:created xsi:type="dcterms:W3CDTF">2013-03-04T13:35:19Z</dcterms:created>
  <dcterms:modified xsi:type="dcterms:W3CDTF">2015-10-14T09:51:46Z</dcterms:modified>
</cp:coreProperties>
</file>