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>
  <p:sldMasterIdLst>
    <p:sldMasterId id="2147483684" r:id="rId1"/>
    <p:sldMasterId id="2147483696" r:id="rId2"/>
  </p:sldMasterIdLst>
  <p:notesMasterIdLst>
    <p:notesMasterId r:id="rId38"/>
  </p:notesMasterIdLst>
  <p:handoutMasterIdLst>
    <p:handoutMasterId r:id="rId39"/>
  </p:handoutMasterIdLst>
  <p:sldIdLst>
    <p:sldId id="256" r:id="rId3"/>
    <p:sldId id="272" r:id="rId4"/>
    <p:sldId id="296" r:id="rId5"/>
    <p:sldId id="274" r:id="rId6"/>
    <p:sldId id="275" r:id="rId7"/>
    <p:sldId id="297" r:id="rId8"/>
    <p:sldId id="298" r:id="rId9"/>
    <p:sldId id="299" r:id="rId10"/>
    <p:sldId id="293" r:id="rId11"/>
    <p:sldId id="294" r:id="rId12"/>
    <p:sldId id="301" r:id="rId13"/>
    <p:sldId id="276" r:id="rId14"/>
    <p:sldId id="277" r:id="rId15"/>
    <p:sldId id="278" r:id="rId16"/>
    <p:sldId id="279" r:id="rId17"/>
    <p:sldId id="280" r:id="rId18"/>
    <p:sldId id="281" r:id="rId19"/>
    <p:sldId id="300" r:id="rId20"/>
    <p:sldId id="282" r:id="rId21"/>
    <p:sldId id="283" r:id="rId22"/>
    <p:sldId id="284" r:id="rId23"/>
    <p:sldId id="285" r:id="rId24"/>
    <p:sldId id="286" r:id="rId25"/>
    <p:sldId id="289" r:id="rId26"/>
    <p:sldId id="292" r:id="rId27"/>
    <p:sldId id="287" r:id="rId28"/>
    <p:sldId id="288" r:id="rId29"/>
    <p:sldId id="291" r:id="rId30"/>
    <p:sldId id="257" r:id="rId31"/>
    <p:sldId id="262" r:id="rId32"/>
    <p:sldId id="264" r:id="rId33"/>
    <p:sldId id="269" r:id="rId34"/>
    <p:sldId id="270" r:id="rId35"/>
    <p:sldId id="266" r:id="rId36"/>
    <p:sldId id="261" r:id="rId37"/>
  </p:sldIdLst>
  <p:sldSz cx="9144000" cy="6858000" type="screen4x3"/>
  <p:notesSz cx="7104063" cy="10234613"/>
  <p:custDataLst>
    <p:tags r:id="rId40"/>
  </p:custDataLst>
  <p:defaultTextStyle>
    <a:defPPr>
      <a:defRPr lang="el-G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3">
          <p15:clr>
            <a:srgbClr val="A4A3A4"/>
          </p15:clr>
        </p15:guide>
        <p15:guide id="2" pos="2237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66"/>
    <a:srgbClr val="5B3462"/>
    <a:srgbClr val="49385E"/>
    <a:srgbClr val="333399"/>
    <a:srgbClr val="4545C3"/>
    <a:srgbClr val="C00000"/>
    <a:srgbClr val="CC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135" autoAdjust="0"/>
    <p:restoredTop sz="94660"/>
  </p:normalViewPr>
  <p:slideViewPr>
    <p:cSldViewPr>
      <p:cViewPr varScale="1">
        <p:scale>
          <a:sx n="70" d="100"/>
          <a:sy n="70" d="100"/>
        </p:scale>
        <p:origin x="1524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6" d="100"/>
          <a:sy n="76" d="100"/>
        </p:scale>
        <p:origin x="-3978" y="-108"/>
      </p:cViewPr>
      <p:guideLst>
        <p:guide orient="horz" pos="3223"/>
        <p:guide pos="2237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viewProps" Target="view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tags" Target="tags/tag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4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8163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75" tIns="49538" rIns="99075" bIns="49538" numCol="1" anchor="t" anchorCtr="0" compatLnSpc="1">
            <a:prstTxWarp prst="textNoShape">
              <a:avLst/>
            </a:prstTxWarp>
          </a:bodyPr>
          <a:lstStyle>
            <a:lvl1pPr defTabSz="990600" eaLnBrk="0" hangingPunct="0">
              <a:defRPr sz="1300"/>
            </a:lvl1pPr>
          </a:lstStyle>
          <a:p>
            <a:pPr>
              <a:defRPr/>
            </a:pPr>
            <a:endParaRPr lang="el-GR" dirty="0"/>
          </a:p>
        </p:txBody>
      </p:sp>
      <p:sp>
        <p:nvSpPr>
          <p:cNvPr id="9216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4313" y="0"/>
            <a:ext cx="3078162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75" tIns="49538" rIns="99075" bIns="49538" numCol="1" anchor="t" anchorCtr="0" compatLnSpc="1">
            <a:prstTxWarp prst="textNoShape">
              <a:avLst/>
            </a:prstTxWarp>
          </a:bodyPr>
          <a:lstStyle>
            <a:lvl1pPr algn="r" defTabSz="990600" eaLnBrk="0" hangingPunct="0">
              <a:defRPr sz="1300"/>
            </a:lvl1pPr>
          </a:lstStyle>
          <a:p>
            <a:pPr>
              <a:defRPr/>
            </a:pPr>
            <a:fld id="{84A79048-66B1-475A-B924-F459D231C4C3}" type="datetimeFigureOut">
              <a:rPr lang="el-GR"/>
              <a:pPr>
                <a:defRPr/>
              </a:pPr>
              <a:t>4/10/2015</a:t>
            </a:fld>
            <a:endParaRPr lang="el-GR" dirty="0"/>
          </a:p>
        </p:txBody>
      </p:sp>
      <p:sp>
        <p:nvSpPr>
          <p:cNvPr id="9216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721850"/>
            <a:ext cx="3078163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75" tIns="49538" rIns="99075" bIns="49538" numCol="1" anchor="b" anchorCtr="0" compatLnSpc="1">
            <a:prstTxWarp prst="textNoShape">
              <a:avLst/>
            </a:prstTxWarp>
          </a:bodyPr>
          <a:lstStyle>
            <a:lvl1pPr defTabSz="990600" eaLnBrk="0" hangingPunct="0">
              <a:defRPr sz="1300"/>
            </a:lvl1pPr>
          </a:lstStyle>
          <a:p>
            <a:pPr>
              <a:defRPr/>
            </a:pPr>
            <a:endParaRPr lang="el-GR" dirty="0"/>
          </a:p>
        </p:txBody>
      </p:sp>
      <p:sp>
        <p:nvSpPr>
          <p:cNvPr id="9216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4313" y="9721850"/>
            <a:ext cx="3078162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75" tIns="49538" rIns="99075" bIns="49538" numCol="1" anchor="b" anchorCtr="0" compatLnSpc="1">
            <a:prstTxWarp prst="textNoShape">
              <a:avLst/>
            </a:prstTxWarp>
          </a:bodyPr>
          <a:lstStyle>
            <a:lvl1pPr algn="r" defTabSz="990600" eaLnBrk="0" hangingPunct="0">
              <a:defRPr sz="1300"/>
            </a:lvl1pPr>
          </a:lstStyle>
          <a:p>
            <a:pPr>
              <a:defRPr/>
            </a:pPr>
            <a:fld id="{2EBCFCCB-10BB-4121-80C8-1E5058FD1454}" type="slidenum">
              <a:rPr lang="el-GR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196009490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φαλίδας"/>
          <p:cNvSpPr>
            <a:spLocks noGrp="1"/>
          </p:cNvSpPr>
          <p:nvPr>
            <p:ph type="hdr" sz="quarter"/>
          </p:nvPr>
        </p:nvSpPr>
        <p:spPr bwMode="auto">
          <a:xfrm>
            <a:off x="0" y="0"/>
            <a:ext cx="3078163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9075" tIns="49538" rIns="99075" bIns="49538" numCol="1" anchor="t" anchorCtr="0" compatLnSpc="1">
            <a:prstTxWarp prst="textNoShape">
              <a:avLst/>
            </a:prstTxWarp>
          </a:bodyPr>
          <a:lstStyle>
            <a:lvl1pPr defTabSz="990600">
              <a:defRPr sz="1300"/>
            </a:lvl1pPr>
          </a:lstStyle>
          <a:p>
            <a:pPr>
              <a:defRPr/>
            </a:pPr>
            <a:endParaRPr lang="el-GR" dirty="0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idx="1"/>
          </p:nvPr>
        </p:nvSpPr>
        <p:spPr bwMode="auto">
          <a:xfrm>
            <a:off x="4024313" y="0"/>
            <a:ext cx="3078162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9075" tIns="49538" rIns="99075" bIns="49538" numCol="1" anchor="t" anchorCtr="0" compatLnSpc="1">
            <a:prstTxWarp prst="textNoShape">
              <a:avLst/>
            </a:prstTxWarp>
          </a:bodyPr>
          <a:lstStyle>
            <a:lvl1pPr algn="r" defTabSz="990600">
              <a:defRPr sz="1300"/>
            </a:lvl1pPr>
          </a:lstStyle>
          <a:p>
            <a:pPr>
              <a:defRPr/>
            </a:pPr>
            <a:fld id="{19B0F716-1969-45AD-B426-D0CBFDF13F46}" type="datetimeFigureOut">
              <a:rPr lang="el-GR"/>
              <a:pPr>
                <a:defRPr/>
              </a:pPr>
              <a:t>4/10/2015</a:t>
            </a:fld>
            <a:endParaRPr lang="el-GR" dirty="0"/>
          </a:p>
        </p:txBody>
      </p:sp>
      <p:sp>
        <p:nvSpPr>
          <p:cNvPr id="4" name="3 - Θέση εικόνας διαφάνειας"/>
          <p:cNvSpPr>
            <a:spLocks noGrp="1" noRot="1" noChangeAspect="1"/>
          </p:cNvSpPr>
          <p:nvPr>
            <p:ph type="sldImg" idx="2"/>
          </p:nvPr>
        </p:nvSpPr>
        <p:spPr>
          <a:xfrm>
            <a:off x="993775" y="768350"/>
            <a:ext cx="5116513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l-GR" noProof="0" dirty="0" smtClean="0"/>
          </a:p>
        </p:txBody>
      </p:sp>
      <p:sp>
        <p:nvSpPr>
          <p:cNvPr id="5" name="4 - Θέση σημειώσεων"/>
          <p:cNvSpPr>
            <a:spLocks noGrp="1"/>
          </p:cNvSpPr>
          <p:nvPr>
            <p:ph type="body" sz="quarter" idx="3"/>
          </p:nvPr>
        </p:nvSpPr>
        <p:spPr bwMode="auto">
          <a:xfrm>
            <a:off x="711200" y="4860925"/>
            <a:ext cx="5683250" cy="4605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9075" tIns="49538" rIns="99075" bIns="495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l-GR" noProof="0" smtClean="0"/>
              <a:t>Kλικ για επεξεργασία των στυλ του υποδείγματος</a:t>
            </a:r>
          </a:p>
          <a:p>
            <a:pPr lvl="1"/>
            <a:r>
              <a:rPr lang="el-GR" noProof="0" smtClean="0"/>
              <a:t>Δεύτερου επιπέδου</a:t>
            </a:r>
          </a:p>
          <a:p>
            <a:pPr lvl="2"/>
            <a:r>
              <a:rPr lang="el-GR" noProof="0" smtClean="0"/>
              <a:t>Τρίτου επιπέδου</a:t>
            </a:r>
          </a:p>
          <a:p>
            <a:pPr lvl="3"/>
            <a:r>
              <a:rPr lang="el-GR" noProof="0" smtClean="0"/>
              <a:t>Τέταρτου επιπέδου</a:t>
            </a:r>
          </a:p>
          <a:p>
            <a:pPr lvl="4"/>
            <a:r>
              <a:rPr lang="el-GR" noProof="0" smtClean="0"/>
              <a:t>Πέμπτου επιπέδου</a:t>
            </a:r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4"/>
          </p:nvPr>
        </p:nvSpPr>
        <p:spPr bwMode="auto">
          <a:xfrm>
            <a:off x="0" y="9721850"/>
            <a:ext cx="3078163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9075" tIns="49538" rIns="99075" bIns="49538" numCol="1" anchor="b" anchorCtr="0" compatLnSpc="1">
            <a:prstTxWarp prst="textNoShape">
              <a:avLst/>
            </a:prstTxWarp>
          </a:bodyPr>
          <a:lstStyle>
            <a:lvl1pPr defTabSz="990600">
              <a:defRPr sz="1300"/>
            </a:lvl1pPr>
          </a:lstStyle>
          <a:p>
            <a:pPr>
              <a:defRPr/>
            </a:pPr>
            <a:endParaRPr lang="el-GR" dirty="0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5"/>
          </p:nvPr>
        </p:nvSpPr>
        <p:spPr bwMode="auto">
          <a:xfrm>
            <a:off x="4024313" y="9721850"/>
            <a:ext cx="3078162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9075" tIns="49538" rIns="99075" bIns="49538" numCol="1" anchor="b" anchorCtr="0" compatLnSpc="1">
            <a:prstTxWarp prst="textNoShape">
              <a:avLst/>
            </a:prstTxWarp>
          </a:bodyPr>
          <a:lstStyle>
            <a:lvl1pPr algn="r" defTabSz="990600">
              <a:defRPr sz="1300"/>
            </a:lvl1pPr>
          </a:lstStyle>
          <a:p>
            <a:pPr>
              <a:defRPr/>
            </a:pPr>
            <a:fld id="{71016A41-0609-40C7-9E3E-89C33107DF6A}" type="slidenum">
              <a:rPr lang="el-GR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43665844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85766" indent="-185766">
              <a:buFont typeface="Arial" pitchFamily="34" charset="0"/>
              <a:buChar char="•"/>
            </a:pPr>
            <a:endParaRPr lang="el-GR" dirty="0">
              <a:solidFill>
                <a:srgbClr val="FF0000"/>
              </a:solidFill>
            </a:endParaRPr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0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99281275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28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0179400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29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74972113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30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53750971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>
                <a:solidFill>
                  <a:prstClr val="black"/>
                </a:solidFill>
              </a:rPr>
              <a:pPr/>
              <a:t>31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016591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33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07537072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85766" indent="-185766">
              <a:buFont typeface="Arial" pitchFamily="34" charset="0"/>
              <a:buChar char="•"/>
            </a:pP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34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4459846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 b="1">
                <a:solidFill>
                  <a:schemeClr val="tx1"/>
                </a:solidFill>
              </a:defRPr>
            </a:lvl1pPr>
          </a:lstStyle>
          <a:p>
            <a:r>
              <a:rPr lang="el-GR" smtClean="0"/>
              <a:t>Στυλ κύριου τίτλου</a:t>
            </a:r>
            <a:endParaRPr lang="el-G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Στυλ κύριου υπότιτλου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5992313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12362244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l-GR" dirty="0"/>
          </a:p>
        </p:txBody>
      </p:sp>
      <p:sp>
        <p:nvSpPr>
          <p:cNvPr id="3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l-GR" dirty="0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FD5AC4C-4BC8-4742-BC3F-182C4464642F}" type="slidenum">
              <a:rPr lang="en-GB" altLang="el-GR"/>
              <a:pPr/>
              <a:t>‹#›</a:t>
            </a:fld>
            <a:endParaRPr lang="en-GB" altLang="el-GR" dirty="0"/>
          </a:p>
        </p:txBody>
      </p:sp>
    </p:spTree>
    <p:extLst>
      <p:ext uri="{BB962C8B-B14F-4D97-AF65-F5344CB8AC3E}">
        <p14:creationId xmlns:p14="http://schemas.microsoft.com/office/powerpoint/2010/main" val="357164975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Τίτλος και Πίνακ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ίνακα 2"/>
          <p:cNvSpPr>
            <a:spLocks noGrp="1"/>
          </p:cNvSpPr>
          <p:nvPr>
            <p:ph type="tbl" idx="1"/>
          </p:nvPr>
        </p:nvSpPr>
        <p:spPr>
          <a:xfrm>
            <a:off x="685800" y="1981200"/>
            <a:ext cx="7772400" cy="4114800"/>
          </a:xfrm>
        </p:spPr>
        <p:txBody>
          <a:bodyPr/>
          <a:lstStyle/>
          <a:p>
            <a:endParaRPr lang="el-GR" dirty="0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l-GR" dirty="0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l-GR" dirty="0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0B6B7E3A-BBA1-496B-A8C7-526F5DBF524F}" type="slidenum">
              <a:rPr lang="en-US" altLang="el-GR"/>
              <a:pPr/>
              <a:t>‹#›</a:t>
            </a:fld>
            <a:endParaRPr lang="en-US" altLang="el-GR" dirty="0"/>
          </a:p>
        </p:txBody>
      </p:sp>
    </p:spTree>
    <p:extLst>
      <p:ext uri="{BB962C8B-B14F-4D97-AF65-F5344CB8AC3E}">
        <p14:creationId xmlns:p14="http://schemas.microsoft.com/office/powerpoint/2010/main" val="410036909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 b="1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l-G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405877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87519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l-GR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193979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196752"/>
            <a:ext cx="4038600" cy="504056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196752"/>
            <a:ext cx="4038600" cy="504056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4392425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l-GR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96752"/>
            <a:ext cx="4040188" cy="97812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4"/>
            <a:ext cx="4040188" cy="406243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196752"/>
            <a:ext cx="4041775" cy="97812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4"/>
            <a:ext cx="4041775" cy="406243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789712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9072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l-GR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6021857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3635562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96752"/>
          </a:xfrm>
          <a:solidFill>
            <a:srgbClr val="006666"/>
          </a:solidFill>
        </p:spPr>
        <p:txBody>
          <a:bodyPr>
            <a:normAutofit/>
          </a:bodyPr>
          <a:lstStyle>
            <a:lvl1pPr marL="176213" indent="0"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896544"/>
          </a:xfrm>
        </p:spPr>
        <p:txBody>
          <a:bodyPr>
            <a:normAutofit/>
          </a:bodyPr>
          <a:lstStyle>
            <a:lvl1pPr>
              <a:lnSpc>
                <a:spcPct val="110000"/>
              </a:lnSpc>
              <a:spcBef>
                <a:spcPts val="1200"/>
              </a:spcBef>
              <a:defRPr sz="2400"/>
            </a:lvl1pPr>
            <a:lvl2pPr marL="742950" indent="-382588">
              <a:lnSpc>
                <a:spcPct val="110000"/>
              </a:lnSpc>
              <a:spcBef>
                <a:spcPts val="1200"/>
              </a:spcBef>
              <a:buFont typeface="Courier New" panose="02070309020205020404" pitchFamily="49" charset="0"/>
              <a:buChar char="o"/>
              <a:defRPr sz="2400"/>
            </a:lvl2pPr>
            <a:lvl3pPr>
              <a:lnSpc>
                <a:spcPct val="110000"/>
              </a:lnSpc>
              <a:spcBef>
                <a:spcPts val="1200"/>
              </a:spcBef>
              <a:defRPr sz="2400"/>
            </a:lvl3pPr>
            <a:lvl4pPr>
              <a:lnSpc>
                <a:spcPct val="110000"/>
              </a:lnSpc>
              <a:spcBef>
                <a:spcPts val="1200"/>
              </a:spcBef>
              <a:defRPr sz="2400"/>
            </a:lvl4pPr>
            <a:lvl5pPr>
              <a:lnSpc>
                <a:spcPct val="110000"/>
              </a:lnSpc>
              <a:spcBef>
                <a:spcPts val="1200"/>
              </a:spcBef>
              <a:defRPr sz="2400"/>
            </a:lvl5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04641609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l-GR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716607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574417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095463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solidFill>
                  <a:schemeClr val="tx1"/>
                </a:solidFill>
              </a:defRPr>
            </a:lvl1pPr>
          </a:lstStyle>
          <a:p>
            <a:r>
              <a:rPr lang="el-GR" smtClean="0"/>
              <a:t>Στυλ κύριου τίτλου</a:t>
            </a:r>
            <a:endParaRPr lang="el-GR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64536100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196752"/>
            <a:ext cx="4038600" cy="504056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196752"/>
            <a:ext cx="4038600" cy="504056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1384025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Στυλ κύριου τίτλου</a:t>
            </a:r>
            <a:endParaRPr lang="el-GR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96752"/>
            <a:ext cx="4040188" cy="97812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4"/>
            <a:ext cx="4040188" cy="406243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196752"/>
            <a:ext cx="4041775" cy="97812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4"/>
            <a:ext cx="4041775" cy="406243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84734539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9072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l-GR" smtClean="0"/>
              <a:t>Στυλ κύριου τίτλου</a:t>
            </a:r>
            <a:endParaRPr lang="el-GR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8613680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82713410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l-GR" dirty="0" smtClean="0"/>
              <a:t>Κάντε κλικ στο εικονίδιο για να προσθέσετε μια εικόνα</a:t>
            </a:r>
            <a:endParaRPr lang="el-GR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80207663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76796944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theme" Target="../theme/theme2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90872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Στυλ κύριου τίτλου</a:t>
            </a:r>
            <a:endParaRPr lang="el-GR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96752"/>
            <a:ext cx="8229600" cy="50405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l-G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l-G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8469724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2" r:id="rId7"/>
    <p:sldLayoutId id="2147483693" r:id="rId8"/>
    <p:sldLayoutId id="2147483694" r:id="rId9"/>
    <p:sldLayoutId id="2147483695" r:id="rId10"/>
    <p:sldLayoutId id="2147483707" r:id="rId11"/>
    <p:sldLayoutId id="2147483708" r:id="rId12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0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90872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l-GR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96752"/>
            <a:ext cx="8229600" cy="50405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821719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0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commons.wikimedia.org/wiki/File:Oleic-acid-3D-ball-&amp;-stick.png" TargetMode="External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s://commons.wikimedia.org/wiki/File:Common_lipids_lmaps.png" TargetMode="External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creativecommons.org/licenses/by-sa/3.0/" TargetMode="External"/><Relationship Id="rId4" Type="http://schemas.openxmlformats.org/officeDocument/2006/relationships/hyperlink" Target="https://en.wikipedia.org/wiki/User:Lmaps" TargetMode="Externa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hyperlink" Target="https://ocp.teiath.gr/modules/document/document.php?course=STEF100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4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hyperlink" Target="%5b1%5d%20http:/creativecommons.org/licenses/by-nc-sa/4.0/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4.xml"/><Relationship Id="rId4" Type="http://schemas.openxmlformats.org/officeDocument/2006/relationships/image" Target="../media/image3.png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4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biology.clc.uc.edu/courses/bio104/lipids.htm" TargetMode="External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biology.clc.uc.edu/courses/bio104/lipids.htm" TargetMode="External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biology.clc.uc.edu/courses/bio104/lipids.htm" TargetMode="External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commons.wikimedia.org/wiki/File:Elaidic-acid-3D-balls.png" TargetMode="External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commons.wikimedia.org/wiki/User:Jynto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683568" y="1340768"/>
            <a:ext cx="7772400" cy="1470025"/>
          </a:xfrm>
        </p:spPr>
        <p:txBody>
          <a:bodyPr>
            <a:normAutofit/>
          </a:bodyPr>
          <a:lstStyle/>
          <a:p>
            <a:pPr lvl="1" algn="ctr"/>
            <a:r>
              <a:rPr lang="el-GR" sz="3600" b="1" dirty="0" smtClean="0">
                <a:solidFill>
                  <a:schemeClr val="tx1"/>
                </a:solidFill>
                <a:latin typeface="+mn-lt"/>
              </a:rPr>
              <a:t>Διατροφή γυναίκας, παιδιού</a:t>
            </a:r>
            <a:endParaRPr lang="el-GR" sz="3600" b="1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0" y="2924944"/>
            <a:ext cx="9144000" cy="2304255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  <a:spcAft>
                <a:spcPts val="2400"/>
              </a:spcAft>
            </a:pPr>
            <a:r>
              <a:rPr lang="el-GR" sz="2600" b="1" dirty="0" smtClean="0"/>
              <a:t>Ενότητα </a:t>
            </a:r>
            <a:r>
              <a:rPr lang="en-US" sz="2600" b="1" dirty="0" smtClean="0"/>
              <a:t>5</a:t>
            </a:r>
            <a:r>
              <a:rPr lang="el-GR" sz="2600" dirty="0" smtClean="0"/>
              <a:t>: Λιπίδια, λιπαρά οξέα και λιποειδή</a:t>
            </a:r>
            <a:endParaRPr lang="en-US" sz="2600" dirty="0" smtClean="0"/>
          </a:p>
          <a:p>
            <a:pPr>
              <a:spcBef>
                <a:spcPts val="0"/>
              </a:spcBef>
            </a:pPr>
            <a:r>
              <a:rPr lang="el-GR" sz="2200" dirty="0" smtClean="0"/>
              <a:t>Αναστασία Κανέλλου, καθηγήτρια</a:t>
            </a:r>
            <a:endParaRPr lang="en-US" sz="2200" dirty="0" smtClean="0"/>
          </a:p>
          <a:p>
            <a:pPr>
              <a:spcBef>
                <a:spcPts val="0"/>
              </a:spcBef>
            </a:pPr>
            <a:r>
              <a:rPr lang="el-GR" sz="2200" dirty="0" smtClean="0"/>
              <a:t>Τμήμα </a:t>
            </a:r>
            <a:r>
              <a:rPr lang="el-GR" sz="2200" dirty="0" smtClean="0"/>
              <a:t>Μαιευτικής</a:t>
            </a:r>
            <a:endParaRPr lang="en-US" sz="2200" dirty="0" smtClean="0"/>
          </a:p>
        </p:txBody>
      </p:sp>
      <p:pic>
        <p:nvPicPr>
          <p:cNvPr id="6" name="Picture 5" descr="Λογότυπο έργου Ανοικτών Ακαδημαϊκών Μαθημάτων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62318" y="476672"/>
            <a:ext cx="854197" cy="648072"/>
          </a:xfrm>
          <a:prstGeom prst="rect">
            <a:avLst/>
          </a:prstGeom>
        </p:spPr>
      </p:pic>
      <p:pic>
        <p:nvPicPr>
          <p:cNvPr id="1027" name="Picture 3" descr="Λογότυπο Τεχνολογικού Ιδρύματος Αθήνας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476673"/>
            <a:ext cx="682943" cy="6941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Rectangle 9"/>
          <p:cNvSpPr/>
          <p:nvPr/>
        </p:nvSpPr>
        <p:spPr>
          <a:xfrm>
            <a:off x="1241425" y="631431"/>
            <a:ext cx="6661150" cy="338554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l-GR" sz="1600" dirty="0">
                <a:latin typeface="+mn-lt"/>
              </a:rPr>
              <a:t>Ανοικτά Ακαδημαϊκά </a:t>
            </a:r>
            <a:r>
              <a:rPr lang="el-GR" sz="1600" dirty="0" smtClean="0">
                <a:latin typeface="+mn-lt"/>
              </a:rPr>
              <a:t>Μαθήματα στο ΤΕΙ Αθήνας</a:t>
            </a:r>
            <a:endParaRPr lang="el-GR" sz="1600" dirty="0">
              <a:latin typeface="+mn-lt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88144402"/>
              </p:ext>
            </p:extLst>
          </p:nvPr>
        </p:nvGraphicFramePr>
        <p:xfrm>
          <a:off x="1759817" y="6087984"/>
          <a:ext cx="5695950" cy="792088"/>
        </p:xfrm>
        <a:graphic>
          <a:graphicData uri="http://schemas.openxmlformats.org/drawingml/2006/table">
            <a:tbl>
              <a:tblPr firstRow="1" firstCol="1" bandRow="1">
                <a:tableStyleId>{2D5ABB26-0587-4C30-8999-92F81FD0307C}</a:tableStyleId>
              </a:tblPr>
              <a:tblGrid>
                <a:gridCol w="2138838"/>
                <a:gridCol w="3557112"/>
              </a:tblGrid>
              <a:tr h="79208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000" dirty="0" smtClean="0">
                          <a:effectLst/>
                        </a:rPr>
                        <a:t>Το </a:t>
                      </a:r>
                      <a:r>
                        <a:rPr lang="el-GR" sz="1000" dirty="0">
                          <a:effectLst/>
                        </a:rPr>
                        <a:t>περιεχόμενο του μαθήματος διατίθεται με άδεια </a:t>
                      </a:r>
                      <a:r>
                        <a:rPr lang="en-US" sz="1000" dirty="0">
                          <a:effectLst/>
                        </a:rPr>
                        <a:t>Creative Commons </a:t>
                      </a:r>
                      <a:r>
                        <a:rPr lang="el-GR" sz="1000" dirty="0">
                          <a:effectLst/>
                        </a:rPr>
                        <a:t>εκτός και αν αναφέρεται διαφορετικά</a:t>
                      </a:r>
                      <a:endParaRPr lang="el-GR" sz="11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11112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000" dirty="0" smtClean="0">
                          <a:effectLst/>
                        </a:rPr>
                        <a:t>Το </a:t>
                      </a:r>
                      <a:r>
                        <a:rPr lang="el-GR" sz="1000" dirty="0">
                          <a:effectLst/>
                        </a:rPr>
                        <a:t>έργο υλοποιείται στο πλαίσιο του Επιχειρησιακού Προγράμματος «Εκπαίδευση και Δια Βίου Μάθηση» και συγχρηματοδοτείται από την Ευρωπαϊκή Ένωση (Ευρωπαϊκό Κοινωνικό Ταμείο) και από εθνικούς πόρους.</a:t>
                      </a:r>
                      <a:endParaRPr lang="el-GR" sz="11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pic>
        <p:nvPicPr>
          <p:cNvPr id="12" name="Picture 11"/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53792" y="5367126"/>
            <a:ext cx="1971675" cy="702000"/>
          </a:xfrm>
          <a:prstGeom prst="rect">
            <a:avLst/>
          </a:prstGeom>
          <a:noFill/>
        </p:spPr>
      </p:pic>
      <p:pic>
        <p:nvPicPr>
          <p:cNvPr id="11" name="Picture 2" descr="C:\Users\alex\Desktop\logo.png"/>
          <p:cNvPicPr>
            <a:picLocks noChangeAspect="1" noChangeArrowheads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214"/>
          <a:stretch/>
        </p:blipFill>
        <p:spPr bwMode="auto">
          <a:xfrm>
            <a:off x="4045866" y="5368483"/>
            <a:ext cx="3348000" cy="7006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765076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i="1" dirty="0" smtClean="0"/>
              <a:t>Cis</a:t>
            </a:r>
            <a:r>
              <a:rPr lang="en-US" dirty="0"/>
              <a:t> </a:t>
            </a:r>
            <a:r>
              <a:rPr lang="el-GR" dirty="0" smtClean="0"/>
              <a:t>ακόρεστο λιπαρό οξύ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9</a:t>
            </a:fld>
            <a:endParaRPr lang="el-GR" dirty="0">
              <a:solidFill>
                <a:prstClr val="black"/>
              </a:solidFill>
            </a:endParaRPr>
          </a:p>
        </p:txBody>
      </p:sp>
      <p:pic>
        <p:nvPicPr>
          <p:cNvPr id="2050" name="Picture 2" descr="File:Oleic-acid-3D-ball-&amp;-stick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2348880"/>
            <a:ext cx="7620000" cy="31146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Ορθογώνιο 4"/>
          <p:cNvSpPr/>
          <p:nvPr/>
        </p:nvSpPr>
        <p:spPr>
          <a:xfrm>
            <a:off x="1835696" y="5013176"/>
            <a:ext cx="5472608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>
                <a:latin typeface="+mn-lt"/>
              </a:rPr>
              <a:t>"</a:t>
            </a:r>
            <a:r>
              <a:rPr lang="en-US" sz="1600" dirty="0">
                <a:latin typeface="+mn-lt"/>
                <a:hlinkClick r:id="rId3"/>
              </a:rPr>
              <a:t>Oleic-acid-3D-ball-&amp;-</a:t>
            </a:r>
            <a:r>
              <a:rPr lang="en-US" sz="1600" dirty="0" smtClean="0">
                <a:latin typeface="+mn-lt"/>
                <a:hlinkClick r:id="rId3"/>
              </a:rPr>
              <a:t>stick</a:t>
            </a:r>
            <a:r>
              <a:rPr lang="en-US" sz="1600" dirty="0" smtClean="0">
                <a:latin typeface="+mn-lt"/>
              </a:rPr>
              <a:t>”</a:t>
            </a:r>
            <a:r>
              <a:rPr lang="el-GR" sz="1600" dirty="0" smtClean="0">
                <a:latin typeface="+mn-lt"/>
              </a:rPr>
              <a:t> διαθέσιμο ως κοινό κτήμα</a:t>
            </a:r>
            <a:endParaRPr lang="el-GR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992226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dirty="0"/>
              <a:t>Λιπίδια της τροφής</a:t>
            </a:r>
            <a:endParaRPr lang="el-GR" dirty="0"/>
          </a:p>
        </p:txBody>
      </p:sp>
      <p:sp>
        <p:nvSpPr>
          <p:cNvPr id="9625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el-GR" altLang="el-GR" sz="2800" dirty="0"/>
              <a:t>Αποτελούνται κυρίως από τα λιπαρά </a:t>
            </a:r>
            <a:r>
              <a:rPr lang="el-GR" altLang="el-GR" sz="2800" dirty="0" smtClean="0"/>
              <a:t>οξέα (λ.ο.):</a:t>
            </a:r>
            <a:endParaRPr lang="el-GR" altLang="el-GR" sz="2800" dirty="0"/>
          </a:p>
          <a:p>
            <a:r>
              <a:rPr lang="el-GR" altLang="el-GR" sz="2800" dirty="0"/>
              <a:t>Μυριστικό</a:t>
            </a:r>
          </a:p>
          <a:p>
            <a:r>
              <a:rPr lang="el-GR" altLang="el-GR" sz="2800" dirty="0"/>
              <a:t>Παλμιτικό</a:t>
            </a:r>
          </a:p>
          <a:p>
            <a:r>
              <a:rPr lang="el-GR" altLang="el-GR" sz="2800" dirty="0"/>
              <a:t>Στεαρικό</a:t>
            </a:r>
          </a:p>
          <a:p>
            <a:r>
              <a:rPr lang="el-GR" altLang="el-GR" sz="2800" dirty="0"/>
              <a:t>Ελαϊκό</a:t>
            </a:r>
          </a:p>
          <a:p>
            <a:r>
              <a:rPr lang="el-GR" altLang="el-GR" sz="2800" dirty="0"/>
              <a:t>Λινελαϊκό</a:t>
            </a:r>
          </a:p>
          <a:p>
            <a:r>
              <a:rPr lang="el-GR" altLang="el-GR" sz="2800" dirty="0" smtClean="0"/>
              <a:t>Λινολενικό</a:t>
            </a:r>
            <a:endParaRPr lang="el-GR" altLang="el-GR" sz="2800" dirty="0"/>
          </a:p>
        </p:txBody>
      </p:sp>
    </p:spTree>
    <p:extLst>
      <p:ext uri="{BB962C8B-B14F-4D97-AF65-F5344CB8AC3E}">
        <p14:creationId xmlns:p14="http://schemas.microsoft.com/office/powerpoint/2010/main" val="38325255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dirty="0"/>
              <a:t>Μήκος ανθρακικής αλυσίδας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l-GR" altLang="el-GR" dirty="0"/>
              <a:t>14:0	Μυριστικό οξύ</a:t>
            </a:r>
          </a:p>
          <a:p>
            <a:r>
              <a:rPr lang="el-GR" altLang="el-GR" dirty="0"/>
              <a:t>16:0	παλμιτικό οξύ</a:t>
            </a:r>
          </a:p>
          <a:p>
            <a:r>
              <a:rPr lang="el-GR" altLang="el-GR" dirty="0"/>
              <a:t>18:0	στεαρικό οξύ</a:t>
            </a:r>
          </a:p>
          <a:p>
            <a:r>
              <a:rPr lang="el-GR" altLang="el-GR" dirty="0"/>
              <a:t>18:1	ελαϊκό  οξύ</a:t>
            </a:r>
          </a:p>
          <a:p>
            <a:r>
              <a:rPr lang="el-GR" altLang="el-GR" dirty="0"/>
              <a:t>18:2	Λινελαϊκό οξύ</a:t>
            </a:r>
          </a:p>
          <a:p>
            <a:r>
              <a:rPr lang="el-GR" altLang="el-GR" dirty="0"/>
              <a:t>18:3	Λινολενικό </a:t>
            </a:r>
            <a:r>
              <a:rPr lang="el-GR" altLang="el-GR" dirty="0" smtClean="0"/>
              <a:t>οξύ</a:t>
            </a:r>
          </a:p>
          <a:p>
            <a:pPr>
              <a:buNone/>
            </a:pPr>
            <a:r>
              <a:rPr lang="el-GR" altLang="el-GR" i="1" dirty="0" smtClean="0"/>
              <a:t>Επεξήγηση παραπάνω συμβολισμού</a:t>
            </a:r>
          </a:p>
          <a:p>
            <a:r>
              <a:rPr lang="el-GR" altLang="el-GR" i="1" dirty="0" smtClean="0"/>
              <a:t>1</a:t>
            </a:r>
            <a:r>
              <a:rPr lang="el-GR" altLang="el-GR" i="1" baseline="30000" dirty="0" smtClean="0"/>
              <a:t>ο</a:t>
            </a:r>
            <a:r>
              <a:rPr lang="el-GR" altLang="el-GR" i="1" dirty="0" smtClean="0"/>
              <a:t> ψηφίο δηλώνει αριθμό ατόμων άνθρακα του λιπαρού οξέος</a:t>
            </a:r>
          </a:p>
          <a:p>
            <a:r>
              <a:rPr lang="el-GR" altLang="el-GR" i="1" dirty="0" smtClean="0"/>
              <a:t>2</a:t>
            </a:r>
            <a:r>
              <a:rPr lang="el-GR" altLang="el-GR" i="1" baseline="30000" dirty="0" smtClean="0"/>
              <a:t>ο</a:t>
            </a:r>
            <a:r>
              <a:rPr lang="el-GR" altLang="el-GR" i="1" dirty="0" smtClean="0"/>
              <a:t> ψηφίο δηλώνει αριθμό διπλών δεσμών</a:t>
            </a:r>
          </a:p>
          <a:p>
            <a:pPr>
              <a:buNone/>
            </a:pPr>
            <a:r>
              <a:rPr lang="el-GR" altLang="el-GR" i="1" dirty="0" smtClean="0"/>
              <a:t>πχ 18:1 πρόκειται για μονοακόρεστο λιπαρό οξύ με 18 άτομα </a:t>
            </a:r>
            <a:r>
              <a:rPr lang="en-US" altLang="el-GR" i="1" dirty="0" smtClean="0"/>
              <a:t>C</a:t>
            </a:r>
            <a:endParaRPr lang="el-GR" altLang="el-GR" i="1" dirty="0"/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3890828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dirty="0"/>
              <a:t>Διαφοροποιήσεις λιπιδίων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l-GR" dirty="0"/>
              <a:t>Αναλογίες λιπαρών </a:t>
            </a:r>
            <a:r>
              <a:rPr lang="el-GR" dirty="0" smtClean="0"/>
              <a:t>οξέων σε ένα τρόφιμο καθορίζουν τη διατροφική του σημασία πχ γαλακτοκομικά προϊόντα περιέχουν κυρίως κορεσμένα ζωικά λίπη, αλλά και τα - σημαντικά για την υγεία- ακόρεστα συζευγμένα λινολεϊκά οξέα (</a:t>
            </a:r>
            <a:r>
              <a:rPr lang="en-US" dirty="0" smtClean="0"/>
              <a:t>conjugated linoleic acid – CLA)</a:t>
            </a:r>
            <a:r>
              <a:rPr lang="el-GR" dirty="0" smtClean="0"/>
              <a:t>, συνεπώς η σύνθεση του λίπους των γαλακτοκομικών δε θεωρείται πλέον επιβαρυντική για την υγεία.</a:t>
            </a:r>
            <a:endParaRPr lang="el-GR" dirty="0"/>
          </a:p>
          <a:p>
            <a:r>
              <a:rPr lang="el-GR" dirty="0"/>
              <a:t>Περιεκτικότητα σε λιποειδή:</a:t>
            </a:r>
          </a:p>
          <a:p>
            <a:pPr lvl="1"/>
            <a:r>
              <a:rPr lang="el-GR" dirty="0" smtClean="0"/>
              <a:t>Τα λιποειδή είναι συνοδευτικά </a:t>
            </a:r>
            <a:r>
              <a:rPr lang="el-GR" dirty="0"/>
              <a:t>συστατικά </a:t>
            </a:r>
            <a:r>
              <a:rPr lang="el-GR" dirty="0" smtClean="0"/>
              <a:t>των λιπιδίων με  άλλη χημική δομή (δεν πρόκειται για τριγλυκερίδια) πχ</a:t>
            </a:r>
            <a:endParaRPr lang="el-GR" dirty="0"/>
          </a:p>
          <a:p>
            <a:pPr lvl="2"/>
            <a:r>
              <a:rPr lang="el-GR" dirty="0"/>
              <a:t>Φωσφολιπίδια</a:t>
            </a:r>
          </a:p>
          <a:p>
            <a:pPr lvl="2"/>
            <a:r>
              <a:rPr lang="el-GR" dirty="0" smtClean="0"/>
              <a:t>Χοληστερίνη</a:t>
            </a:r>
            <a:endParaRPr lang="el-GR" dirty="0"/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3224346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Ρόλος λιπιδίων</a:t>
            </a:r>
            <a:endParaRPr lang="el-GR" dirty="0"/>
          </a:p>
        </p:txBody>
      </p:sp>
      <p:sp>
        <p:nvSpPr>
          <p:cNvPr id="10342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l-GR" altLang="el-GR" dirty="0"/>
              <a:t>Φορείς </a:t>
            </a:r>
            <a:r>
              <a:rPr lang="el-GR" altLang="el-GR" dirty="0" smtClean="0"/>
              <a:t>ενέργειας</a:t>
            </a:r>
            <a:r>
              <a:rPr lang="en-US" altLang="el-GR" dirty="0" smtClean="0"/>
              <a:t> (</a:t>
            </a:r>
            <a:r>
              <a:rPr lang="el-GR" altLang="el-GR" dirty="0" smtClean="0"/>
              <a:t>παρέχουν 9 </a:t>
            </a:r>
            <a:r>
              <a:rPr lang="en-US" altLang="el-GR" dirty="0" smtClean="0"/>
              <a:t>kcal/g)</a:t>
            </a:r>
            <a:endParaRPr lang="el-GR" altLang="el-GR" dirty="0"/>
          </a:p>
          <a:p>
            <a:r>
              <a:rPr lang="el-GR" altLang="el-GR" dirty="0"/>
              <a:t>Φορείς ατόμων </a:t>
            </a:r>
            <a:r>
              <a:rPr lang="en-US" altLang="el-GR" dirty="0"/>
              <a:t>C </a:t>
            </a:r>
            <a:r>
              <a:rPr lang="el-GR" altLang="el-GR" dirty="0"/>
              <a:t>για βιοσυνθέσεις</a:t>
            </a:r>
          </a:p>
          <a:p>
            <a:r>
              <a:rPr lang="el-GR" altLang="el-GR" dirty="0" smtClean="0"/>
              <a:t>Παρέχουν </a:t>
            </a:r>
            <a:r>
              <a:rPr lang="el-GR" altLang="el-GR" dirty="0"/>
              <a:t>απαραίτητα λιπαρά </a:t>
            </a:r>
            <a:r>
              <a:rPr lang="el-GR" altLang="el-GR" dirty="0" smtClean="0"/>
              <a:t>οξέα (λινελαϊκό και λινολενικό οξύ)</a:t>
            </a:r>
            <a:endParaRPr lang="el-GR" altLang="el-GR" dirty="0"/>
          </a:p>
          <a:p>
            <a:r>
              <a:rPr lang="el-GR" altLang="el-GR" dirty="0"/>
              <a:t>Φορείς λιποδιαλυτών </a:t>
            </a:r>
            <a:r>
              <a:rPr lang="el-GR" altLang="el-GR" dirty="0" smtClean="0"/>
              <a:t>βιταμινών (Α</a:t>
            </a:r>
            <a:r>
              <a:rPr lang="en-US" altLang="el-GR" dirty="0" smtClean="0"/>
              <a:t>, D, E, K)</a:t>
            </a:r>
            <a:endParaRPr lang="el-GR" altLang="el-GR" dirty="0"/>
          </a:p>
          <a:p>
            <a:r>
              <a:rPr lang="el-GR" altLang="el-GR" dirty="0"/>
              <a:t>Επηρεάζουν τη γεύση/σύσταση </a:t>
            </a:r>
            <a:r>
              <a:rPr lang="el-GR" altLang="el-GR" dirty="0" smtClean="0"/>
              <a:t>τροφής</a:t>
            </a:r>
            <a:r>
              <a:rPr lang="en-US" altLang="el-GR" dirty="0" smtClean="0"/>
              <a:t>, </a:t>
            </a:r>
            <a:r>
              <a:rPr lang="el-GR" altLang="el-GR" dirty="0" smtClean="0"/>
              <a:t>συνεπώς </a:t>
            </a:r>
            <a:r>
              <a:rPr lang="el-GR" altLang="el-GR" dirty="0"/>
              <a:t>και την πρόσληψη </a:t>
            </a:r>
            <a:r>
              <a:rPr lang="el-GR" altLang="el-GR" dirty="0" smtClean="0"/>
              <a:t>τροφής,</a:t>
            </a:r>
            <a:r>
              <a:rPr lang="de-DE" altLang="el-GR" dirty="0" smtClean="0"/>
              <a:t> </a:t>
            </a:r>
            <a:r>
              <a:rPr lang="el-GR" altLang="el-GR" dirty="0" smtClean="0"/>
              <a:t>το οποίο έχει σημασία ιδιαίτερα στη φάση της ανάπτυξης ή της ανάρρωσης ενός οργανισμού</a:t>
            </a:r>
            <a:endParaRPr lang="el-GR" altLang="el-GR" dirty="0"/>
          </a:p>
          <a:p>
            <a:pPr>
              <a:buFont typeface="Wingdings" pitchFamily="2" charset="2"/>
              <a:buNone/>
            </a:pPr>
            <a:endParaRPr lang="el-GR" altLang="el-GR" dirty="0"/>
          </a:p>
        </p:txBody>
      </p:sp>
    </p:spTree>
    <p:extLst>
      <p:ext uri="{BB962C8B-B14F-4D97-AF65-F5344CB8AC3E}">
        <p14:creationId xmlns:p14="http://schemas.microsoft.com/office/powerpoint/2010/main" val="7485862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dirty="0"/>
              <a:t>Αποθηκευτικός ρόλος λιπιδίων</a:t>
            </a:r>
            <a:endParaRPr lang="el-GR" dirty="0"/>
          </a:p>
        </p:txBody>
      </p:sp>
      <p:sp>
        <p:nvSpPr>
          <p:cNvPr id="10240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l-GR" altLang="el-GR" dirty="0"/>
              <a:t>Ιδανικό υλικό αποθήκευσης του οργανισμού λόγω</a:t>
            </a:r>
          </a:p>
          <a:p>
            <a:pPr lvl="1"/>
            <a:r>
              <a:rPr lang="el-GR" altLang="el-GR" dirty="0"/>
              <a:t>Μεγάλης ενεργειακής αξίας, 9</a:t>
            </a:r>
            <a:r>
              <a:rPr lang="en-US" altLang="el-GR" dirty="0"/>
              <a:t> kcal/g</a:t>
            </a:r>
            <a:endParaRPr lang="el-GR" altLang="el-GR" dirty="0"/>
          </a:p>
          <a:p>
            <a:pPr lvl="1"/>
            <a:r>
              <a:rPr lang="el-GR" altLang="el-GR" dirty="0"/>
              <a:t>Λιπαρά οξέα απορροφούν ελάχιστον νερό</a:t>
            </a:r>
          </a:p>
          <a:p>
            <a:pPr>
              <a:buFont typeface="Wingdings" pitchFamily="2" charset="2"/>
              <a:buNone/>
            </a:pPr>
            <a:r>
              <a:rPr lang="el-GR" altLang="el-GR" dirty="0" smtClean="0">
                <a:sym typeface="Wingdings" pitchFamily="2" charset="2"/>
              </a:rPr>
              <a:t></a:t>
            </a:r>
            <a:r>
              <a:rPr lang="el-GR" altLang="el-GR" dirty="0" smtClean="0">
                <a:sym typeface="Monotype Sorts" pitchFamily="2" charset="2"/>
              </a:rPr>
              <a:t> </a:t>
            </a:r>
            <a:r>
              <a:rPr lang="el-GR" altLang="el-GR" dirty="0">
                <a:sym typeface="Monotype Sorts" pitchFamily="2" charset="2"/>
              </a:rPr>
              <a:t>οικονομική αναλογία:</a:t>
            </a:r>
          </a:p>
          <a:p>
            <a:pPr>
              <a:buFont typeface="Wingdings" pitchFamily="2" charset="2"/>
              <a:buNone/>
            </a:pPr>
            <a:r>
              <a:rPr lang="el-GR" altLang="el-GR" dirty="0">
                <a:sym typeface="Monotype Sorts" pitchFamily="2" charset="2"/>
              </a:rPr>
              <a:t>		</a:t>
            </a:r>
            <a:r>
              <a:rPr lang="el-GR" altLang="el-GR" u="sng" dirty="0">
                <a:sym typeface="Monotype Sorts" pitchFamily="2" charset="2"/>
              </a:rPr>
              <a:t>αποθηκευμένης ενέργειας</a:t>
            </a:r>
          </a:p>
          <a:p>
            <a:pPr>
              <a:buFont typeface="Wingdings" pitchFamily="2" charset="2"/>
              <a:buNone/>
            </a:pPr>
            <a:r>
              <a:rPr lang="el-GR" altLang="el-GR" dirty="0">
                <a:sym typeface="Monotype Sorts" pitchFamily="2" charset="2"/>
              </a:rPr>
              <a:t>		αποθηκευμένης ποσότητας </a:t>
            </a:r>
          </a:p>
          <a:p>
            <a:pPr lvl="4">
              <a:buFont typeface="Wingdings" pitchFamily="2" charset="2"/>
              <a:buNone/>
            </a:pPr>
            <a:endParaRPr lang="en-US" altLang="el-GR" u="sng" dirty="0"/>
          </a:p>
          <a:p>
            <a:pPr lvl="1"/>
            <a:endParaRPr lang="el-GR" altLang="el-GR" u="sng" dirty="0"/>
          </a:p>
        </p:txBody>
      </p:sp>
    </p:spTree>
    <p:extLst>
      <p:ext uri="{BB962C8B-B14F-4D97-AF65-F5344CB8AC3E}">
        <p14:creationId xmlns:p14="http://schemas.microsoft.com/office/powerpoint/2010/main" val="14694253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dirty="0"/>
              <a:t>Άλλες ιδιότητες λιπιδίων</a:t>
            </a:r>
          </a:p>
        </p:txBody>
      </p:sp>
      <p:sp>
        <p:nvSpPr>
          <p:cNvPr id="1044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l-GR" altLang="el-GR" dirty="0"/>
              <a:t>Υψηλή ενεργειακή αξία </a:t>
            </a:r>
            <a:r>
              <a:rPr lang="el-GR" altLang="el-GR" dirty="0" smtClean="0">
                <a:sym typeface="Wingdings" pitchFamily="2" charset="2"/>
              </a:rPr>
              <a:t></a:t>
            </a:r>
            <a:r>
              <a:rPr lang="el-GR" altLang="el-GR" dirty="0" smtClean="0">
                <a:sym typeface="Monotype Sorts" pitchFamily="2" charset="2"/>
              </a:rPr>
              <a:t> </a:t>
            </a:r>
            <a:r>
              <a:rPr lang="el-GR" altLang="el-GR" dirty="0">
                <a:sym typeface="Monotype Sorts" pitchFamily="2" charset="2"/>
              </a:rPr>
              <a:t>μικρός όγκος της τροφής (πχ </a:t>
            </a:r>
            <a:r>
              <a:rPr lang="el-GR" altLang="el-GR" dirty="0" smtClean="0">
                <a:sym typeface="Monotype Sorts" pitchFamily="2" charset="2"/>
              </a:rPr>
              <a:t>οικοδόμος θα πάρει τις θερμίδες που χρειάζεται από ένα πιάτο φαγητό, αν είναι πλούσιο σε λιπίδια)</a:t>
            </a:r>
            <a:endParaRPr lang="el-GR" altLang="el-GR" dirty="0"/>
          </a:p>
          <a:p>
            <a:r>
              <a:rPr lang="el-GR" altLang="el-GR" dirty="0"/>
              <a:t>Χρόνος παραμονής στο στομάχι μεγάλος </a:t>
            </a:r>
            <a:r>
              <a:rPr lang="el-GR" altLang="el-GR" dirty="0" smtClean="0">
                <a:sym typeface="Wingdings" pitchFamily="2" charset="2"/>
              </a:rPr>
              <a:t></a:t>
            </a:r>
            <a:r>
              <a:rPr lang="el-GR" altLang="el-GR" dirty="0" smtClean="0">
                <a:sym typeface="Monotype Sorts" pitchFamily="2" charset="2"/>
              </a:rPr>
              <a:t> </a:t>
            </a:r>
            <a:r>
              <a:rPr lang="el-GR" altLang="el-GR" dirty="0">
                <a:sym typeface="Monotype Sorts" pitchFamily="2" charset="2"/>
              </a:rPr>
              <a:t>π</a:t>
            </a:r>
            <a:r>
              <a:rPr lang="el-GR" altLang="el-GR" dirty="0"/>
              <a:t>ροκαλούν ψηλό βαθμό </a:t>
            </a:r>
            <a:r>
              <a:rPr lang="el-GR" altLang="el-GR" dirty="0" smtClean="0"/>
              <a:t>κορεσμού, συνεπώς αργούμε να ξαναπεινάσουμε, ενδέχεται δηλ συμβάλλουν θετικά στον έλεγχο του βάρους (όταν η πρόσληψη είναι η συνιστώμενη)</a:t>
            </a:r>
            <a:endParaRPr lang="el-GR" altLang="el-GR" dirty="0"/>
          </a:p>
          <a:p>
            <a:r>
              <a:rPr lang="el-GR" altLang="el-GR" dirty="0"/>
              <a:t>Προσοχή στο «κρυμμένο λίπος</a:t>
            </a:r>
            <a:r>
              <a:rPr lang="el-GR" altLang="el-GR" dirty="0" smtClean="0"/>
              <a:t>»  πχ μπισκότα, τυρί</a:t>
            </a:r>
          </a:p>
          <a:p>
            <a:r>
              <a:rPr lang="el-GR" altLang="el-GR" dirty="0" smtClean="0"/>
              <a:t>Υπάρχει ένα είδος «εξάρτησης» του  οργανισμού σε λιπαρές τροφές, ιδίως σε συνδυασμό με τη ζάχαρη (πχ τούρτα), για το λόγο αυτό συστήνεται ο περιορισμός της κατανάλωσης γλυκών και τηγανισμένων τροφών.</a:t>
            </a:r>
            <a:endParaRPr lang="el-GR" altLang="el-GR" dirty="0"/>
          </a:p>
          <a:p>
            <a:endParaRPr lang="el-GR" altLang="el-GR" dirty="0"/>
          </a:p>
          <a:p>
            <a:endParaRPr lang="el-GR" altLang="el-GR" dirty="0"/>
          </a:p>
        </p:txBody>
      </p:sp>
    </p:spTree>
    <p:extLst>
      <p:ext uri="{BB962C8B-B14F-4D97-AF65-F5344CB8AC3E}">
        <p14:creationId xmlns:p14="http://schemas.microsoft.com/office/powerpoint/2010/main" val="12890148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dirty="0"/>
              <a:t>Ανάγκες οργανισμού σε λιπίδια</a:t>
            </a:r>
          </a:p>
        </p:txBody>
      </p:sp>
      <p:sp>
        <p:nvSpPr>
          <p:cNvPr id="1054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altLang="el-GR" dirty="0"/>
              <a:t>Ουσιαστικά δεν υπάρχουν</a:t>
            </a:r>
          </a:p>
          <a:p>
            <a:r>
              <a:rPr lang="el-GR" altLang="el-GR" dirty="0"/>
              <a:t>Οργανισμός συνθέτει κορεσμένα και μονοακόρεστα λ.ο. στις αναγκαίες ποσότητες εάν έχει την «πρώτη ύλη»</a:t>
            </a:r>
          </a:p>
          <a:p>
            <a:r>
              <a:rPr lang="el-GR" altLang="el-GR" dirty="0"/>
              <a:t>Απαραίτητο λ.ο.: λινελαϊκό οξύ </a:t>
            </a:r>
          </a:p>
          <a:p>
            <a:pPr lvl="1"/>
            <a:r>
              <a:rPr lang="el-GR" altLang="el-GR" dirty="0"/>
              <a:t>πχ ηλιέλαιο, καλαμποκέλαιο</a:t>
            </a:r>
          </a:p>
          <a:p>
            <a:pPr lvl="1"/>
            <a:r>
              <a:rPr lang="el-GR" altLang="el-GR" dirty="0"/>
              <a:t>3% ενεργειακής πρόσληψης </a:t>
            </a:r>
            <a:r>
              <a:rPr lang="el-GR" altLang="el-GR" dirty="0" smtClean="0">
                <a:sym typeface="Wingdings" pitchFamily="2" charset="2"/>
              </a:rPr>
              <a:t></a:t>
            </a:r>
            <a:r>
              <a:rPr lang="el-GR" altLang="el-GR" dirty="0" smtClean="0">
                <a:sym typeface="Monotype Sorts" pitchFamily="2" charset="2"/>
              </a:rPr>
              <a:t> </a:t>
            </a:r>
            <a:r>
              <a:rPr lang="el-GR" altLang="el-GR" dirty="0">
                <a:sym typeface="Monotype Sorts" pitchFamily="2" charset="2"/>
              </a:rPr>
              <a:t>10 </a:t>
            </a:r>
            <a:r>
              <a:rPr lang="en-US" altLang="el-GR" dirty="0">
                <a:sym typeface="Monotype Sorts" pitchFamily="2" charset="2"/>
              </a:rPr>
              <a:t>g</a:t>
            </a:r>
            <a:r>
              <a:rPr lang="el-GR" altLang="el-GR" dirty="0" smtClean="0">
                <a:sym typeface="Monotype Sorts" pitchFamily="2" charset="2"/>
              </a:rPr>
              <a:t>/ημέρα αρκούν προκειμένου να καλυφθούν οι ανάγκες αυτές σε μια ισορροπημένη διατροφή</a:t>
            </a:r>
            <a:endParaRPr lang="el-GR" altLang="el-GR" dirty="0">
              <a:sym typeface="Monotype Sorts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5572678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Τα είδη των λιπιδίων και λιποειδών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17</a:t>
            </a:fld>
            <a:endParaRPr lang="el-GR" dirty="0">
              <a:solidFill>
                <a:prstClr val="black"/>
              </a:solidFill>
            </a:endParaRPr>
          </a:p>
        </p:txBody>
      </p:sp>
      <p:pic>
        <p:nvPicPr>
          <p:cNvPr id="4098" name="Picture 2" descr="File:Common lipids lmaps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9489" y="1369865"/>
            <a:ext cx="5734050" cy="53285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Ορθογώνιο 4"/>
          <p:cNvSpPr/>
          <p:nvPr/>
        </p:nvSpPr>
        <p:spPr>
          <a:xfrm>
            <a:off x="6047656" y="4725144"/>
            <a:ext cx="309634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>
                <a:latin typeface="+mn-lt"/>
              </a:rPr>
              <a:t>"</a:t>
            </a:r>
            <a:r>
              <a:rPr lang="en-US" sz="1600" dirty="0">
                <a:latin typeface="+mn-lt"/>
                <a:hlinkClick r:id="rId3"/>
              </a:rPr>
              <a:t>Common lipids lmaps</a:t>
            </a:r>
            <a:r>
              <a:rPr lang="en-US" sz="1600" dirty="0">
                <a:latin typeface="+mn-lt"/>
              </a:rPr>
              <a:t>" </a:t>
            </a:r>
            <a:r>
              <a:rPr lang="el-GR" sz="1600" dirty="0" smtClean="0">
                <a:latin typeface="+mn-lt"/>
              </a:rPr>
              <a:t>από</a:t>
            </a:r>
            <a:r>
              <a:rPr lang="en-US" sz="1600" dirty="0" smtClean="0">
                <a:latin typeface="+mn-lt"/>
              </a:rPr>
              <a:t> </a:t>
            </a:r>
            <a:r>
              <a:rPr lang="en-US" sz="1600" dirty="0">
                <a:latin typeface="+mn-lt"/>
                <a:hlinkClick r:id="rId4"/>
              </a:rPr>
              <a:t>Lmaps</a:t>
            </a:r>
            <a:r>
              <a:rPr lang="en-US" sz="1600" dirty="0">
                <a:latin typeface="+mn-lt"/>
              </a:rPr>
              <a:t> </a:t>
            </a:r>
            <a:r>
              <a:rPr lang="el-GR" sz="1600" dirty="0" smtClean="0">
                <a:latin typeface="+mn-lt"/>
              </a:rPr>
              <a:t>διαθέσιμο με άδεια </a:t>
            </a:r>
            <a:r>
              <a:rPr lang="en-US" sz="1600" dirty="0">
                <a:latin typeface="+mn-lt"/>
                <a:hlinkClick r:id="rId5"/>
              </a:rPr>
              <a:t>CC BY-SA 3.0</a:t>
            </a:r>
            <a:endParaRPr lang="el-GR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7311700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dirty="0"/>
              <a:t>Φυσιολογική σημασία </a:t>
            </a:r>
            <a:br>
              <a:rPr lang="el-GR" altLang="el-GR" dirty="0"/>
            </a:br>
            <a:r>
              <a:rPr lang="el-GR" altLang="el-GR" dirty="0"/>
              <a:t>του λινελαϊκού οξέος</a:t>
            </a:r>
            <a:endParaRPr lang="el-GR" dirty="0"/>
          </a:p>
        </p:txBody>
      </p:sp>
      <p:sp>
        <p:nvSpPr>
          <p:cNvPr id="10854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l-GR" altLang="el-GR" dirty="0"/>
              <a:t>Μετατρέπεται και στο απαραίτητο αραχιδονικό οξύ</a:t>
            </a:r>
          </a:p>
          <a:p>
            <a:r>
              <a:rPr lang="el-GR" altLang="el-GR" dirty="0"/>
              <a:t>Απαραίτητα για τη σύνθεση </a:t>
            </a:r>
          </a:p>
          <a:p>
            <a:pPr lvl="1"/>
            <a:r>
              <a:rPr lang="el-GR" altLang="el-GR" dirty="0"/>
              <a:t>Φωσφολιπιδίων (δομικό υλικό κυττάρων)</a:t>
            </a:r>
          </a:p>
          <a:p>
            <a:pPr lvl="1"/>
            <a:r>
              <a:rPr lang="el-GR" altLang="el-GR" dirty="0"/>
              <a:t>Προσταγλανδινών (ορμόνες)</a:t>
            </a:r>
          </a:p>
          <a:p>
            <a:pPr lvl="1"/>
            <a:endParaRPr lang="el-GR" altLang="el-GR" dirty="0"/>
          </a:p>
        </p:txBody>
      </p:sp>
    </p:spTree>
    <p:extLst>
      <p:ext uri="{BB962C8B-B14F-4D97-AF65-F5344CB8AC3E}">
        <p14:creationId xmlns:p14="http://schemas.microsoft.com/office/powerpoint/2010/main" val="32815912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Λιπίδια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Μείγμα τριγλυκεριδίων δηλ </a:t>
            </a:r>
          </a:p>
          <a:p>
            <a:pPr lvl="1"/>
            <a:r>
              <a:rPr lang="el-GR" dirty="0"/>
              <a:t>Ένα μόριο γλυκερίνης</a:t>
            </a:r>
          </a:p>
          <a:p>
            <a:pPr lvl="1"/>
            <a:r>
              <a:rPr lang="el-GR" dirty="0"/>
              <a:t>Τρία μόρια λιπαρών </a:t>
            </a:r>
            <a:r>
              <a:rPr lang="el-GR" dirty="0" smtClean="0"/>
              <a:t>οξέων</a:t>
            </a:r>
            <a:endParaRPr lang="en-US" dirty="0" smtClean="0"/>
          </a:p>
          <a:p>
            <a:pPr lvl="2"/>
            <a:r>
              <a:rPr lang="el-GR" dirty="0" smtClean="0"/>
              <a:t>Το είδος των λιπαρών οξέων καθορίζει διατροφικά την ποιότητα του λίπους</a:t>
            </a:r>
            <a:endParaRPr lang="el-GR" dirty="0"/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7519989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dirty="0"/>
              <a:t>Έλλειψη απαραίτητων λ.ο.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Βαριές διαταραχές στο μεταβολισμό</a:t>
            </a:r>
          </a:p>
          <a:p>
            <a:r>
              <a:rPr lang="el-GR" dirty="0"/>
              <a:t>Συμπτώματα:</a:t>
            </a:r>
          </a:p>
          <a:p>
            <a:pPr lvl="1"/>
            <a:r>
              <a:rPr lang="el-GR" dirty="0"/>
              <a:t>Αλλοιώσεις στο δέρμα</a:t>
            </a:r>
          </a:p>
          <a:p>
            <a:pPr lvl="1"/>
            <a:r>
              <a:rPr lang="el-GR" dirty="0"/>
              <a:t>Διαταραχή του ισοζυγίου νερού</a:t>
            </a:r>
          </a:p>
          <a:p>
            <a:pPr lvl="1"/>
            <a:r>
              <a:rPr lang="el-GR" dirty="0"/>
              <a:t>Προβλήματα </a:t>
            </a:r>
            <a:r>
              <a:rPr lang="el-GR" dirty="0" smtClean="0"/>
              <a:t>γονιμότητας, γι’ αυτό οι γυναίκες που ακολουθούν δίαιτες απώλειας βάρους δεν πρέπει να περιορίσουν το ελαιόλαδο.</a:t>
            </a:r>
            <a:endParaRPr lang="el-GR" dirty="0"/>
          </a:p>
          <a:p>
            <a:pPr lvl="1"/>
            <a:r>
              <a:rPr lang="el-GR" dirty="0"/>
              <a:t>Αλλοιώσεις οργάνων, ιδίως νεφρών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3662687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dirty="0"/>
              <a:t>Πέψη &amp; απορρόφηση λιπιδίων</a:t>
            </a:r>
          </a:p>
        </p:txBody>
      </p:sp>
      <p:sp>
        <p:nvSpPr>
          <p:cNvPr id="2" name="Θέση περιεχομένου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l-GR" altLang="el-GR" dirty="0"/>
              <a:t>Πολύπλοκοι μηχανισμοί</a:t>
            </a:r>
          </a:p>
          <a:p>
            <a:pPr>
              <a:lnSpc>
                <a:spcPct val="90000"/>
              </a:lnSpc>
            </a:pPr>
            <a:r>
              <a:rPr lang="el-GR" altLang="el-GR" dirty="0"/>
              <a:t>Περιλαμβάνουν:</a:t>
            </a:r>
          </a:p>
          <a:p>
            <a:pPr lvl="1">
              <a:lnSpc>
                <a:spcPct val="90000"/>
              </a:lnSpc>
            </a:pPr>
            <a:r>
              <a:rPr lang="el-GR" altLang="el-GR" dirty="0"/>
              <a:t>Γαλακτοματοποίηση</a:t>
            </a:r>
          </a:p>
          <a:p>
            <a:pPr lvl="1">
              <a:lnSpc>
                <a:spcPct val="90000"/>
              </a:lnSpc>
            </a:pPr>
            <a:r>
              <a:rPr lang="el-GR" altLang="el-GR" dirty="0"/>
              <a:t>Ενζυμική διάσπαση</a:t>
            </a:r>
          </a:p>
          <a:p>
            <a:pPr lvl="1">
              <a:lnSpc>
                <a:spcPct val="90000"/>
              </a:lnSpc>
            </a:pPr>
            <a:r>
              <a:rPr lang="el-GR" altLang="el-GR" dirty="0"/>
              <a:t>Απορρόφηση</a:t>
            </a:r>
          </a:p>
          <a:p>
            <a:pPr lvl="1">
              <a:lnSpc>
                <a:spcPct val="90000"/>
              </a:lnSpc>
            </a:pPr>
            <a:r>
              <a:rPr lang="el-GR" altLang="el-GR" dirty="0"/>
              <a:t>Μεταφορά από εντερικό βλεννογόνο</a:t>
            </a:r>
          </a:p>
          <a:p>
            <a:pPr>
              <a:lnSpc>
                <a:spcPct val="90000"/>
              </a:lnSpc>
            </a:pPr>
            <a:r>
              <a:rPr lang="el-GR" altLang="el-GR" dirty="0" smtClean="0"/>
              <a:t>Όσο μακρύτερη είναι η αλυσίδα και όσο </a:t>
            </a:r>
            <a:r>
              <a:rPr lang="el-GR" altLang="el-GR" dirty="0"/>
              <a:t>ψηλότερος </a:t>
            </a:r>
            <a:r>
              <a:rPr lang="el-GR" altLang="el-GR" dirty="0" smtClean="0"/>
              <a:t>ο βαθμός </a:t>
            </a:r>
            <a:r>
              <a:rPr lang="el-GR" altLang="el-GR" dirty="0"/>
              <a:t>τήξης </a:t>
            </a:r>
            <a:r>
              <a:rPr lang="el-GR" altLang="el-GR" dirty="0" smtClean="0">
                <a:sym typeface="Wingdings" pitchFamily="2" charset="2"/>
              </a:rPr>
              <a:t></a:t>
            </a:r>
            <a:r>
              <a:rPr lang="el-GR" altLang="el-GR" dirty="0" smtClean="0">
                <a:sym typeface="Monotype Sorts" pitchFamily="2" charset="2"/>
              </a:rPr>
              <a:t> μειώνεται η </a:t>
            </a:r>
            <a:r>
              <a:rPr lang="el-GR" altLang="el-GR" dirty="0">
                <a:sym typeface="Monotype Sorts" pitchFamily="2" charset="2"/>
              </a:rPr>
              <a:t>απορρόφηση</a:t>
            </a:r>
          </a:p>
          <a:p>
            <a:pPr>
              <a:lnSpc>
                <a:spcPct val="90000"/>
              </a:lnSpc>
            </a:pPr>
            <a:r>
              <a:rPr lang="el-GR" altLang="el-GR" dirty="0">
                <a:sym typeface="Monotype Sorts" pitchFamily="2" charset="2"/>
              </a:rPr>
              <a:t>Φυσιολογικά απορροφάται το 95-98%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2684773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dirty="0"/>
              <a:t>Διαιτητικά λιπίδια</a:t>
            </a:r>
          </a:p>
        </p:txBody>
      </p:sp>
      <p:sp>
        <p:nvSpPr>
          <p:cNvPr id="1075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altLang="el-GR" dirty="0"/>
              <a:t>Τριγλυκερίδια με μέσης αλύσου λιπαρά </a:t>
            </a:r>
            <a:r>
              <a:rPr lang="el-GR" altLang="el-GR" dirty="0" smtClean="0"/>
              <a:t>οξέα </a:t>
            </a:r>
            <a:r>
              <a:rPr lang="el-GR" altLang="el-GR" dirty="0"/>
              <a:t>(</a:t>
            </a:r>
            <a:r>
              <a:rPr lang="en-US" altLang="el-GR" dirty="0"/>
              <a:t>MCT</a:t>
            </a:r>
            <a:r>
              <a:rPr lang="el-GR" altLang="el-GR" dirty="0"/>
              <a:t> </a:t>
            </a:r>
            <a:r>
              <a:rPr lang="en-US" altLang="el-GR" dirty="0"/>
              <a:t>fats)</a:t>
            </a:r>
          </a:p>
          <a:p>
            <a:r>
              <a:rPr lang="el-GR" altLang="el-GR" dirty="0"/>
              <a:t>Διάσπαση και απορρόφηση ανεξάρτητα από χολή </a:t>
            </a:r>
            <a:r>
              <a:rPr lang="el-GR" altLang="el-GR" dirty="0" smtClean="0"/>
              <a:t> (χολικά άλατα) </a:t>
            </a:r>
            <a:r>
              <a:rPr lang="el-GR" altLang="el-GR" dirty="0" smtClean="0">
                <a:sym typeface="Wingdings" pitchFamily="2" charset="2"/>
              </a:rPr>
              <a:t></a:t>
            </a:r>
            <a:r>
              <a:rPr lang="el-GR" altLang="el-GR" dirty="0" smtClean="0">
                <a:sym typeface="Monotype Sorts" pitchFamily="2" charset="2"/>
              </a:rPr>
              <a:t> </a:t>
            </a:r>
            <a:r>
              <a:rPr lang="el-GR" altLang="el-GR" dirty="0">
                <a:sym typeface="Monotype Sorts" pitchFamily="2" charset="2"/>
              </a:rPr>
              <a:t>χωρίς αποθήκευση</a:t>
            </a:r>
            <a:endParaRPr lang="el-GR" altLang="el-GR" dirty="0"/>
          </a:p>
          <a:p>
            <a:r>
              <a:rPr lang="el-GR" altLang="el-GR" dirty="0"/>
              <a:t>Για ασθένειες του γαστρεντερικού με δυσκολίες στην απορρόφηση λιπιδίων</a:t>
            </a:r>
            <a:endParaRPr lang="en-US" altLang="el-GR" dirty="0"/>
          </a:p>
          <a:p>
            <a:endParaRPr lang="en-US" altLang="el-GR" dirty="0"/>
          </a:p>
          <a:p>
            <a:endParaRPr lang="el-GR" altLang="el-GR" dirty="0"/>
          </a:p>
        </p:txBody>
      </p:sp>
    </p:spTree>
    <p:extLst>
      <p:ext uri="{BB962C8B-B14F-4D97-AF65-F5344CB8AC3E}">
        <p14:creationId xmlns:p14="http://schemas.microsoft.com/office/powerpoint/2010/main" val="32136500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l-GR" dirty="0"/>
              <a:t>P/S ratio</a:t>
            </a:r>
            <a:endParaRPr lang="el-GR" altLang="el-GR" dirty="0"/>
          </a:p>
        </p:txBody>
      </p:sp>
      <p:sp>
        <p:nvSpPr>
          <p:cNvPr id="2" name="Θέση περιεχομένου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l-GR" altLang="el-GR" sz="2800" dirty="0"/>
              <a:t>Ο λόγος των πολυακόρεστων</a:t>
            </a:r>
            <a:r>
              <a:rPr lang="en-US" altLang="el-GR" sz="2800" dirty="0"/>
              <a:t> </a:t>
            </a:r>
            <a:r>
              <a:rPr lang="el-GR" altLang="el-GR" sz="2800" dirty="0"/>
              <a:t>(</a:t>
            </a:r>
            <a:r>
              <a:rPr lang="en-US" altLang="el-GR" sz="2800" dirty="0"/>
              <a:t>polyunsaturated</a:t>
            </a:r>
            <a:r>
              <a:rPr lang="el-GR" altLang="el-GR" sz="2800" dirty="0"/>
              <a:t>) προς κορεσμένων (</a:t>
            </a:r>
            <a:r>
              <a:rPr lang="en-US" altLang="el-GR" sz="2800" dirty="0"/>
              <a:t>saturated</a:t>
            </a:r>
            <a:r>
              <a:rPr lang="el-GR" altLang="el-GR" sz="2800" dirty="0"/>
              <a:t>) λιπαρών οξέων της </a:t>
            </a:r>
            <a:r>
              <a:rPr lang="el-GR" altLang="el-GR" sz="2800" dirty="0" smtClean="0"/>
              <a:t>τροφής</a:t>
            </a:r>
          </a:p>
          <a:p>
            <a:pPr lvl="1"/>
            <a:r>
              <a:rPr lang="el-GR" altLang="el-GR" sz="2800" dirty="0" smtClean="0"/>
              <a:t>Στην Ελλάδα έχει περισσότερο νόημα να μετράμε το ποσοστό μονοακόρεστων λιπαρών οξέων (ελαιόλαδο), το οποίο δε συμπεριλαμβάνεται στον λόγο </a:t>
            </a:r>
            <a:r>
              <a:rPr lang="en-US" altLang="el-GR" sz="2800" dirty="0" smtClean="0"/>
              <a:t>p/s </a:t>
            </a:r>
            <a:r>
              <a:rPr lang="el-GR" altLang="el-GR" sz="2800" dirty="0" smtClean="0"/>
              <a:t>που αφορά δυτικού τύπου διατροφή</a:t>
            </a:r>
            <a:endParaRPr lang="el-GR" altLang="el-GR" sz="2800" dirty="0"/>
          </a:p>
          <a:p>
            <a:r>
              <a:rPr lang="el-GR" altLang="el-GR" sz="2800" dirty="0"/>
              <a:t>Υψηλός λόγος είναι καλός για την πρόληψη της αρτηριοσκλήρυνσης (0,5-1,0)</a:t>
            </a:r>
          </a:p>
          <a:p>
            <a:r>
              <a:rPr lang="el-GR" altLang="el-GR" sz="2800" dirty="0"/>
              <a:t>Για πρόληψη/θεραπεία στεφανιαίας νόσου:</a:t>
            </a:r>
          </a:p>
          <a:p>
            <a:pPr lvl="1"/>
            <a:r>
              <a:rPr lang="el-GR" altLang="el-GR" dirty="0" smtClean="0"/>
              <a:t>Ελαιόλαδο και ελιές δηλ </a:t>
            </a:r>
            <a:r>
              <a:rPr lang="el-GR" altLang="el-GR" dirty="0"/>
              <a:t>μονοακόρεστα </a:t>
            </a:r>
            <a:r>
              <a:rPr lang="el-GR" altLang="el-GR" dirty="0" smtClean="0"/>
              <a:t>λ.ο.</a:t>
            </a:r>
            <a:endParaRPr lang="el-GR" altLang="el-GR" dirty="0"/>
          </a:p>
          <a:p>
            <a:pPr lvl="1"/>
            <a:r>
              <a:rPr lang="el-GR" altLang="el-GR" dirty="0"/>
              <a:t>Εικοσαπενταενικό οξύ: πολυακόρεστο (ω-3, παχιά ψάρια, </a:t>
            </a:r>
            <a:r>
              <a:rPr lang="el-GR" altLang="el-GR" dirty="0" smtClean="0"/>
              <a:t>αυγοτάραχο, ξηροί καρποί πχ καρύδια)</a:t>
            </a:r>
            <a:endParaRPr lang="el-GR" altLang="el-GR" dirty="0"/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8856699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dirty="0"/>
              <a:t>Λιποπρωτεΐνες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l-GR" dirty="0"/>
              <a:t>Επειδή η χοληστερίνη είναι μη υδατοδιαλυτή, μεταφέρεται σαν μέρος των λιποπρωτεϊνών στο αίμα</a:t>
            </a:r>
          </a:p>
          <a:p>
            <a:pPr lvl="1"/>
            <a:r>
              <a:rPr lang="el-GR" dirty="0"/>
              <a:t>Κυρίως σε β-λιποπρωτεΐνες (LDL)</a:t>
            </a:r>
          </a:p>
          <a:p>
            <a:pPr lvl="1"/>
            <a:r>
              <a:rPr lang="el-GR" dirty="0"/>
              <a:t>Αλλά και σε α-λιποπρωτεΐνες (HDL)</a:t>
            </a:r>
          </a:p>
          <a:p>
            <a:r>
              <a:rPr lang="el-GR" dirty="0"/>
              <a:t>Λόγος LDL/HDL για την εκτίμηση βαθμού κινδύνου εμφράγματος</a:t>
            </a:r>
          </a:p>
          <a:p>
            <a:r>
              <a:rPr lang="el-GR" dirty="0"/>
              <a:t>Αθηρωματικός </a:t>
            </a:r>
            <a:r>
              <a:rPr lang="el-GR" dirty="0" smtClean="0"/>
              <a:t>δείκτης δείχνει αναλογία ολικής χοληστερόλης /HDL με επιθυμητές τιμές 3-5</a:t>
            </a:r>
            <a:r>
              <a:rPr lang="en-US" dirty="0" smtClean="0"/>
              <a:t>,</a:t>
            </a:r>
            <a:r>
              <a:rPr lang="de-DE" dirty="0" smtClean="0"/>
              <a:t> </a:t>
            </a:r>
            <a:r>
              <a:rPr lang="el-GR" dirty="0" smtClean="0"/>
              <a:t>πχ</a:t>
            </a:r>
          </a:p>
          <a:p>
            <a:pPr lvl="1"/>
            <a:r>
              <a:rPr lang="el-GR" dirty="0" smtClean="0"/>
              <a:t>180 χολ/ 30</a:t>
            </a:r>
            <a:r>
              <a:rPr lang="en-US" dirty="0" smtClean="0"/>
              <a:t> HDL = 6 ! </a:t>
            </a:r>
            <a:r>
              <a:rPr lang="el-GR" i="1" dirty="0" smtClean="0"/>
              <a:t>εκτός επιθυμητών τιμών</a:t>
            </a:r>
            <a:r>
              <a:rPr lang="en-US" i="1" dirty="0" smtClean="0"/>
              <a:t>,</a:t>
            </a:r>
            <a:r>
              <a:rPr lang="el-GR" i="1" dirty="0" smtClean="0"/>
              <a:t> παρόλο που η τιμή της ολικής χοληστερόλης 180 είναι κάτω από το όριο του 200 </a:t>
            </a:r>
            <a:r>
              <a:rPr lang="en-US" i="1" dirty="0" smtClean="0"/>
              <a:t>mg/100 ml </a:t>
            </a:r>
            <a:r>
              <a:rPr lang="el-GR" i="1" dirty="0" smtClean="0"/>
              <a:t>βλ φυσιολογικές τιμές χοληστερόλης</a:t>
            </a:r>
            <a:endParaRPr lang="en-US" i="1" dirty="0" smtClean="0"/>
          </a:p>
          <a:p>
            <a:pPr lvl="1"/>
            <a:r>
              <a:rPr lang="en-US" dirty="0" smtClean="0"/>
              <a:t>240 </a:t>
            </a:r>
            <a:r>
              <a:rPr lang="el-GR" dirty="0" smtClean="0"/>
              <a:t>χολ/ 60 </a:t>
            </a:r>
            <a:r>
              <a:rPr lang="en-US" dirty="0" smtClean="0"/>
              <a:t>HDL= 4 </a:t>
            </a:r>
            <a:r>
              <a:rPr lang="el-GR" i="1" dirty="0" smtClean="0"/>
              <a:t>εντός επιθυμητών τιμών) παρόλο που η ολικής χοληστερόλη είναι 200 </a:t>
            </a:r>
            <a:r>
              <a:rPr lang="en-US" i="1" dirty="0" smtClean="0"/>
              <a:t>mg/100 ml </a:t>
            </a:r>
            <a:endParaRPr lang="el-GR" i="1" dirty="0"/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2228226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dirty="0"/>
              <a:t>Σύνθεση λιποπρωτεϊνών</a:t>
            </a:r>
            <a:endParaRPr lang="el-GR" dirty="0"/>
          </a:p>
        </p:txBody>
      </p:sp>
      <p:graphicFrame>
        <p:nvGraphicFramePr>
          <p:cNvPr id="4" name="Θέση περιεχομένου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45016375"/>
              </p:ext>
            </p:extLst>
          </p:nvPr>
        </p:nvGraphicFramePr>
        <p:xfrm>
          <a:off x="457200" y="1341438"/>
          <a:ext cx="8229600" cy="3444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14600"/>
                <a:gridCol w="1512168"/>
                <a:gridCol w="1110992"/>
                <a:gridCol w="1645920"/>
                <a:gridCol w="1645920"/>
              </a:tblGrid>
              <a:tr h="370840">
                <a:tc>
                  <a:txBody>
                    <a:bodyPr/>
                    <a:lstStyle/>
                    <a:p>
                      <a:endParaRPr lang="el-GR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VLDL</a:t>
                      </a:r>
                    </a:p>
                    <a:p>
                      <a:r>
                        <a:rPr lang="el-GR" sz="2200" dirty="0" smtClean="0"/>
                        <a:t>χυλομικρά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2800" dirty="0" smtClean="0"/>
                        <a:t>Προ-β</a:t>
                      </a:r>
                    </a:p>
                    <a:p>
                      <a:endParaRPr lang="el-GR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LDL</a:t>
                      </a:r>
                    </a:p>
                    <a:p>
                      <a:r>
                        <a:rPr lang="el-GR" sz="2800" dirty="0" smtClean="0"/>
                        <a:t>β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HDL</a:t>
                      </a:r>
                    </a:p>
                    <a:p>
                      <a:r>
                        <a:rPr lang="el-GR" sz="2800" dirty="0" smtClean="0"/>
                        <a:t>α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l-GR" sz="2800" dirty="0" smtClean="0"/>
                        <a:t>Μέγεθος  (</a:t>
                      </a:r>
                      <a:r>
                        <a:rPr lang="en-US" sz="2800" dirty="0" smtClean="0"/>
                        <a:t>nm)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2800" dirty="0" smtClean="0"/>
                        <a:t>100-1000</a:t>
                      </a:r>
                      <a:endParaRPr lang="el-GR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2800" dirty="0" smtClean="0"/>
                        <a:t>30-70</a:t>
                      </a:r>
                      <a:endParaRPr lang="el-GR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2800" dirty="0" smtClean="0"/>
                        <a:t>15-25</a:t>
                      </a:r>
                      <a:endParaRPr lang="el-GR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2800" dirty="0" smtClean="0"/>
                        <a:t>7,5-12</a:t>
                      </a:r>
                      <a:endParaRPr lang="el-GR" sz="2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l-GR" sz="2800" dirty="0" smtClean="0"/>
                        <a:t>Πρωτεΐνη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2800" dirty="0" smtClean="0"/>
                        <a:t>1</a:t>
                      </a:r>
                      <a:endParaRPr lang="el-GR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2800" dirty="0" smtClean="0"/>
                        <a:t>8-10</a:t>
                      </a:r>
                      <a:endParaRPr lang="el-GR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2800" dirty="0" smtClean="0"/>
                        <a:t>20</a:t>
                      </a:r>
                      <a:endParaRPr lang="el-GR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2800" dirty="0" smtClean="0"/>
                        <a:t>50</a:t>
                      </a:r>
                      <a:endParaRPr lang="el-GR" sz="2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l-GR" sz="2800" dirty="0" smtClean="0"/>
                        <a:t>Χοληστερίνη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2800" dirty="0" smtClean="0"/>
                        <a:t>6</a:t>
                      </a:r>
                      <a:endParaRPr lang="el-GR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2800" dirty="0" smtClean="0"/>
                        <a:t>19</a:t>
                      </a:r>
                      <a:endParaRPr lang="el-GR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2800" dirty="0" smtClean="0"/>
                        <a:t>45</a:t>
                      </a:r>
                      <a:endParaRPr lang="el-GR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2800" dirty="0" smtClean="0"/>
                        <a:t>18</a:t>
                      </a:r>
                      <a:endParaRPr lang="el-GR" sz="2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l-GR" sz="2800" dirty="0" smtClean="0"/>
                        <a:t>Τριγλυκερίδια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2800" dirty="0" smtClean="0"/>
                        <a:t>85-90</a:t>
                      </a:r>
                      <a:endParaRPr lang="el-GR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2800" dirty="0" smtClean="0"/>
                        <a:t>50</a:t>
                      </a:r>
                      <a:endParaRPr lang="el-GR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2800" dirty="0" smtClean="0"/>
                        <a:t>10</a:t>
                      </a:r>
                      <a:endParaRPr lang="el-GR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2800" dirty="0" smtClean="0"/>
                        <a:t>2-5</a:t>
                      </a:r>
                      <a:endParaRPr lang="el-GR" sz="28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893920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dirty="0"/>
              <a:t>Χοληστερίνη = χοληστερόλη</a:t>
            </a:r>
          </a:p>
        </p:txBody>
      </p:sp>
      <p:sp>
        <p:nvSpPr>
          <p:cNvPr id="2" name="Θέση περιεχομένου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el-GR" altLang="el-GR" sz="2800" dirty="0"/>
              <a:t>Λιποειδής ουσία</a:t>
            </a:r>
          </a:p>
          <a:p>
            <a:pPr lvl="1"/>
            <a:r>
              <a:rPr lang="el-GR" altLang="el-GR" dirty="0"/>
              <a:t>Σημαντικό </a:t>
            </a:r>
            <a:r>
              <a:rPr lang="el-GR" altLang="el-GR" dirty="0" smtClean="0"/>
              <a:t>συστατικό </a:t>
            </a:r>
            <a:r>
              <a:rPr lang="el-GR" altLang="el-GR" dirty="0"/>
              <a:t>ζωικών κυττάρων</a:t>
            </a:r>
          </a:p>
          <a:p>
            <a:pPr lvl="1"/>
            <a:r>
              <a:rPr lang="el-GR" altLang="el-GR" dirty="0"/>
              <a:t>Πρώτη ύλη για σύνθεση στεροειδών ορμονών (επινεφριδίων, φύλων)</a:t>
            </a:r>
          </a:p>
          <a:p>
            <a:r>
              <a:rPr lang="el-GR" altLang="el-GR" sz="2800" dirty="0"/>
              <a:t>Εμφανίζεται κυρίως στις ζωικές τροφές</a:t>
            </a:r>
          </a:p>
          <a:p>
            <a:r>
              <a:rPr lang="el-GR" altLang="el-GR" sz="2800" dirty="0"/>
              <a:t>Ο οργανισμός</a:t>
            </a:r>
          </a:p>
          <a:p>
            <a:pPr lvl="1"/>
            <a:r>
              <a:rPr lang="el-GR" altLang="el-GR" dirty="0"/>
              <a:t>Παράγει 400-1200</a:t>
            </a:r>
            <a:r>
              <a:rPr lang="en-US" altLang="el-GR" dirty="0"/>
              <a:t> mg/</a:t>
            </a:r>
            <a:r>
              <a:rPr lang="el-GR" altLang="el-GR" dirty="0"/>
              <a:t>ημέρα</a:t>
            </a:r>
          </a:p>
          <a:p>
            <a:pPr lvl="1"/>
            <a:r>
              <a:rPr lang="el-GR" altLang="el-GR" dirty="0"/>
              <a:t>Προσλαμβάνει 200-700 </a:t>
            </a:r>
            <a:r>
              <a:rPr lang="en-US" altLang="el-GR" dirty="0"/>
              <a:t>mg/</a:t>
            </a:r>
            <a:r>
              <a:rPr lang="el-GR" altLang="el-GR" dirty="0"/>
              <a:t>ημέρα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0555607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dirty="0"/>
              <a:t>Χοληστερίνη </a:t>
            </a:r>
            <a:r>
              <a:rPr lang="el-GR" altLang="el-GR" sz="2400" dirty="0"/>
              <a:t>(συνέχεια)</a:t>
            </a:r>
          </a:p>
        </p:txBody>
      </p:sp>
      <p:sp>
        <p:nvSpPr>
          <p:cNvPr id="1136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altLang="el-GR" dirty="0"/>
              <a:t>Χοληστερίνη ορού θεωρείται παράγοντας κινδύνου για </a:t>
            </a:r>
            <a:r>
              <a:rPr lang="el-GR" altLang="el-GR" dirty="0" smtClean="0"/>
              <a:t>αρτηριοσκλήρυνση, αν και νεώτερα επιστημονικά δεδομένα δεν το επιβεβαιώνουν πάντα</a:t>
            </a:r>
            <a:endParaRPr lang="el-GR" altLang="el-GR" dirty="0"/>
          </a:p>
          <a:p>
            <a:r>
              <a:rPr lang="el-GR" altLang="el-GR" dirty="0"/>
              <a:t>Φυσιολογικές τιμές: 175-200 </a:t>
            </a:r>
            <a:r>
              <a:rPr lang="en-US" altLang="el-GR" sz="2400" dirty="0"/>
              <a:t>mg/100ml</a:t>
            </a:r>
          </a:p>
          <a:p>
            <a:r>
              <a:rPr lang="el-GR" altLang="el-GR" dirty="0"/>
              <a:t>Άνδρες, </a:t>
            </a:r>
            <a:r>
              <a:rPr lang="en-US" altLang="el-GR" dirty="0"/>
              <a:t>Chol &gt;300 </a:t>
            </a:r>
            <a:r>
              <a:rPr lang="en-US" altLang="el-GR" sz="2400" dirty="0"/>
              <a:t>mg/100ml</a:t>
            </a:r>
          </a:p>
          <a:p>
            <a:pPr>
              <a:buFont typeface="Wingdings" pitchFamily="2" charset="2"/>
              <a:buNone/>
            </a:pPr>
            <a:r>
              <a:rPr lang="en-US" altLang="el-GR" dirty="0">
                <a:sym typeface="Monotype Sorts" pitchFamily="2" charset="2"/>
              </a:rPr>
              <a:t>	</a:t>
            </a:r>
            <a:r>
              <a:rPr lang="el-GR" altLang="el-GR" dirty="0" smtClean="0">
                <a:sym typeface="Wingdings" pitchFamily="2" charset="2"/>
              </a:rPr>
              <a:t> </a:t>
            </a:r>
            <a:r>
              <a:rPr lang="el-GR" altLang="el-GR" dirty="0" smtClean="0">
                <a:sym typeface="Monotype Sorts" pitchFamily="2" charset="2"/>
              </a:rPr>
              <a:t>4-πλάσιος </a:t>
            </a:r>
            <a:r>
              <a:rPr lang="el-GR" altLang="el-GR" dirty="0">
                <a:sym typeface="Monotype Sorts" pitchFamily="2" charset="2"/>
              </a:rPr>
              <a:t>κίνδυνο για έμφραγμα</a:t>
            </a:r>
            <a:endParaRPr lang="en-US" altLang="el-GR" dirty="0">
              <a:sym typeface="Monotype Sorts" pitchFamily="2" charset="2"/>
            </a:endParaRPr>
          </a:p>
          <a:p>
            <a:r>
              <a:rPr lang="el-GR" altLang="el-GR" dirty="0">
                <a:sym typeface="Monotype Sorts" pitchFamily="2" charset="2"/>
              </a:rPr>
              <a:t>Φάσμα λιποπρωτεϊνών </a:t>
            </a:r>
            <a:r>
              <a:rPr lang="el-GR" altLang="el-GR" dirty="0" smtClean="0">
                <a:sym typeface="Monotype Sorts" pitchFamily="2" charset="2"/>
              </a:rPr>
              <a:t>και βαθμός οξείδωσης έχουν σημασία (</a:t>
            </a:r>
            <a:r>
              <a:rPr lang="de-DE" altLang="el-GR" dirty="0" smtClean="0">
                <a:sym typeface="Monotype Sorts" pitchFamily="2" charset="2"/>
              </a:rPr>
              <a:t>HDL</a:t>
            </a:r>
            <a:r>
              <a:rPr lang="el-GR" altLang="el-GR" dirty="0" smtClean="0">
                <a:sym typeface="Monotype Sorts" pitchFamily="2" charset="2"/>
              </a:rPr>
              <a:t>, </a:t>
            </a:r>
            <a:r>
              <a:rPr lang="en-US" altLang="el-GR" dirty="0" smtClean="0">
                <a:sym typeface="Monotype Sorts" pitchFamily="2" charset="2"/>
              </a:rPr>
              <a:t>LDL) </a:t>
            </a:r>
            <a:endParaRPr lang="en-US" altLang="el-GR" dirty="0">
              <a:sym typeface="Monotype Sorts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12770686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dirty="0"/>
              <a:t>Χοληστερόλη και διατροφή</a:t>
            </a:r>
            <a:endParaRPr lang="el-GR" dirty="0"/>
          </a:p>
        </p:txBody>
      </p:sp>
      <p:sp>
        <p:nvSpPr>
          <p:cNvPr id="11469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l-GR" altLang="el-GR" sz="2800" dirty="0"/>
              <a:t>Πολυσυζητημένη σχέση χοληστερίνης ορού και πρόσληψης κορεσμένων λ.ο. </a:t>
            </a:r>
          </a:p>
          <a:p>
            <a:r>
              <a:rPr lang="el-GR" altLang="el-GR" sz="2800" dirty="0"/>
              <a:t>Χοληστερίνη ορού επηρεάζεται από είδος τροφής:</a:t>
            </a:r>
          </a:p>
          <a:p>
            <a:pPr lvl="1"/>
            <a:r>
              <a:rPr lang="el-GR" altLang="el-GR" dirty="0"/>
              <a:t>Χαμηλή πρόσληψη λιπιδίων, όχι περιοριστική αν πρόκειται για   μονοακόρεστα λ.ο. (ελαιόλαδο)</a:t>
            </a:r>
          </a:p>
          <a:p>
            <a:pPr lvl="1"/>
            <a:r>
              <a:rPr lang="el-GR" altLang="el-GR" dirty="0"/>
              <a:t>Σχετικά ψηλή πρόσληψη διαιτητικών ινών</a:t>
            </a:r>
          </a:p>
          <a:p>
            <a:pPr lvl="1"/>
            <a:r>
              <a:rPr lang="el-GR" altLang="el-GR" dirty="0"/>
              <a:t>Όχι από τροφές πλούσιες σε χοληστερίνη</a:t>
            </a:r>
          </a:p>
        </p:txBody>
      </p:sp>
    </p:spTree>
    <p:extLst>
      <p:ext uri="{BB962C8B-B14F-4D97-AF65-F5344CB8AC3E}">
        <p14:creationId xmlns:p14="http://schemas.microsoft.com/office/powerpoint/2010/main" val="39963552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Τίτλος 6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 smtClean="0"/>
              <a:t>Τέλος Ενότητας</a:t>
            </a:r>
            <a:endParaRPr lang="el-GR" dirty="0"/>
          </a:p>
        </p:txBody>
      </p:sp>
      <p:sp>
        <p:nvSpPr>
          <p:cNvPr id="8" name="Υπότιτλος 7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l-GR" dirty="0"/>
          </a:p>
        </p:txBody>
      </p:sp>
      <p:grpSp>
        <p:nvGrpSpPr>
          <p:cNvPr id="3" name="Ομάδα 2"/>
          <p:cNvGrpSpPr/>
          <p:nvPr/>
        </p:nvGrpSpPr>
        <p:grpSpPr>
          <a:xfrm>
            <a:off x="1767633" y="5931169"/>
            <a:ext cx="5828703" cy="768532"/>
            <a:chOff x="1767633" y="5931169"/>
            <a:chExt cx="5828703" cy="768532"/>
          </a:xfrm>
        </p:grpSpPr>
        <p:pic>
          <p:nvPicPr>
            <p:cNvPr id="9" name="Picture 5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67633" y="5931169"/>
              <a:ext cx="1971675" cy="702000"/>
            </a:xfrm>
            <a:prstGeom prst="rect">
              <a:avLst/>
            </a:prstGeom>
            <a:noFill/>
          </p:spPr>
        </p:pic>
        <p:pic>
          <p:nvPicPr>
            <p:cNvPr id="10" name="Picture 2" descr="C:\Users\alex\Desktop\logo.png"/>
            <p:cNvPicPr>
              <a:picLocks noChangeAspect="1" noChangeArrowheads="1"/>
            </p:cNvPicPr>
            <p:nvPr/>
          </p:nvPicPr>
          <p:blipFill rotWithShape="1"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8214"/>
            <a:stretch/>
          </p:blipFill>
          <p:spPr bwMode="auto">
            <a:xfrm>
              <a:off x="3923928" y="5931169"/>
              <a:ext cx="3672408" cy="76853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20867910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Ένα τριγλυκερίδιο = λίπος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2</a:t>
            </a:fld>
            <a:endParaRPr lang="el-GR" dirty="0">
              <a:solidFill>
                <a:prstClr val="black"/>
              </a:solidFill>
            </a:endParaRPr>
          </a:p>
        </p:txBody>
      </p:sp>
      <p:pic>
        <p:nvPicPr>
          <p:cNvPr id="6146" name="Picture 2" descr="Metallic Esters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1720" y="1484784"/>
            <a:ext cx="4157441" cy="34563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712590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l-GR" sz="4400" cap="none" dirty="0" smtClean="0"/>
              <a:t>Σημειώματα</a:t>
            </a:r>
            <a:endParaRPr lang="el-GR" sz="4400" cap="none" dirty="0"/>
          </a:p>
        </p:txBody>
      </p:sp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1813368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/>
              <a:t>Σημείωμα </a:t>
            </a:r>
            <a:r>
              <a:rPr lang="el-GR" dirty="0" smtClean="0"/>
              <a:t>Αναφοράς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l-GR" sz="2000" dirty="0" smtClean="0"/>
              <a:t>Copyright Τεχνολογικό Εκπαιδευτικό Ίδρυμα Αθήνας</a:t>
            </a:r>
            <a:r>
              <a:rPr lang="en-US" sz="2000" dirty="0" smtClean="0"/>
              <a:t>, </a:t>
            </a:r>
            <a:r>
              <a:rPr lang="el-GR" sz="2000" dirty="0" smtClean="0"/>
              <a:t>Αναστασία Κανέλλου 2014. </a:t>
            </a:r>
            <a:r>
              <a:rPr lang="el-GR" sz="2000" dirty="0"/>
              <a:t>Αναστασία Κανέλλου . </a:t>
            </a:r>
            <a:r>
              <a:rPr lang="el-GR" sz="2000" dirty="0"/>
              <a:t>«Διατροφή γυναίκας, παιδιού. </a:t>
            </a:r>
            <a:r>
              <a:rPr lang="el-GR" sz="2000" dirty="0" smtClean="0"/>
              <a:t>Ενότητα 5</a:t>
            </a:r>
            <a:r>
              <a:rPr lang="en-US" sz="2000" dirty="0" smtClean="0"/>
              <a:t>:</a:t>
            </a:r>
            <a:r>
              <a:rPr lang="el-GR" sz="2000" dirty="0" smtClean="0"/>
              <a:t> </a:t>
            </a:r>
            <a:r>
              <a:rPr lang="el-GR" sz="2000" dirty="0"/>
              <a:t>Λιπίδια, λιπαρά οξέα και </a:t>
            </a:r>
            <a:r>
              <a:rPr lang="el-GR" sz="2000" dirty="0" smtClean="0"/>
              <a:t>λιποειδή». </a:t>
            </a:r>
            <a:r>
              <a:rPr lang="el-GR" sz="2000" dirty="0"/>
              <a:t>Έκδοση: </a:t>
            </a:r>
            <a:r>
              <a:rPr lang="el-GR" sz="2000" dirty="0" smtClean="0"/>
              <a:t>1.0</a:t>
            </a:r>
            <a:r>
              <a:rPr lang="el-GR" sz="2000" dirty="0"/>
              <a:t>. Αθήνα </a:t>
            </a:r>
            <a:r>
              <a:rPr lang="el-GR" sz="2000" dirty="0" smtClean="0"/>
              <a:t>2014. </a:t>
            </a:r>
            <a:r>
              <a:rPr lang="el-GR" sz="2000" dirty="0"/>
              <a:t>Διαθέσιμο από τη δικτυακή </a:t>
            </a:r>
            <a:r>
              <a:rPr lang="el-GR" sz="2000" dirty="0" smtClean="0"/>
              <a:t>διεύθυνση: </a:t>
            </a:r>
            <a:r>
              <a:rPr lang="en-US" sz="2000" dirty="0" smtClean="0">
                <a:hlinkClick r:id="rId3"/>
              </a:rPr>
              <a:t>ocp.teiath.gr</a:t>
            </a:r>
            <a:r>
              <a:rPr lang="el-GR" sz="2000" dirty="0" smtClean="0"/>
              <a:t>.</a:t>
            </a:r>
            <a:endParaRPr lang="el-GR" sz="2000" dirty="0"/>
          </a:p>
          <a:p>
            <a:endParaRPr lang="el-GR" sz="2000" dirty="0"/>
          </a:p>
        </p:txBody>
      </p:sp>
    </p:spTree>
    <p:extLst>
      <p:ext uri="{BB962C8B-B14F-4D97-AF65-F5344CB8AC3E}">
        <p14:creationId xmlns:p14="http://schemas.microsoft.com/office/powerpoint/2010/main" val="2766653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162272"/>
            <a:ext cx="8229600" cy="1143000"/>
          </a:xfrm>
        </p:spPr>
        <p:txBody>
          <a:bodyPr>
            <a:normAutofit/>
          </a:bodyPr>
          <a:lstStyle/>
          <a:p>
            <a:r>
              <a:rPr lang="el-GR" dirty="0"/>
              <a:t>Σημείωμα </a:t>
            </a:r>
            <a:r>
              <a:rPr lang="el-GR" dirty="0" smtClean="0"/>
              <a:t>Αδειοδότησης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648" y="764704"/>
            <a:ext cx="8928992" cy="2078336"/>
          </a:xfrm>
          <a:noFill/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l-GR" sz="1800" dirty="0" smtClean="0"/>
              <a:t>Το </a:t>
            </a:r>
            <a:r>
              <a:rPr lang="el-GR" sz="1800" dirty="0"/>
              <a:t>παρόν υλικό διατίθεται με τους όρους της άδειας χρήσης Creative Commons Αναφορά, Μη Εμπορική Χρήση Παρόμοια Διανομή 4.0 [1] ή μεταγενέστερη, Διεθνής Έκδοση.   Εξαιρούνται τα αυτοτελή έργα τρίτων π.χ. φωτογραφίες, διαγράμματα κ.λ.π., </a:t>
            </a:r>
            <a:r>
              <a:rPr lang="el-GR" sz="1800" dirty="0" smtClean="0"/>
              <a:t>τα </a:t>
            </a:r>
            <a:r>
              <a:rPr lang="el-GR" sz="1800" dirty="0"/>
              <a:t>οποία εμπεριέχονται σε </a:t>
            </a:r>
            <a:r>
              <a:rPr lang="el-GR" sz="1800" dirty="0" smtClean="0"/>
              <a:t>αυτό. </a:t>
            </a:r>
            <a:r>
              <a:rPr lang="el-GR" sz="1800" dirty="0"/>
              <a:t>Οι όροι χρήσης των </a:t>
            </a:r>
            <a:r>
              <a:rPr lang="el-GR" sz="1800" dirty="0" smtClean="0"/>
              <a:t>έργων τρίτων </a:t>
            </a:r>
            <a:r>
              <a:rPr lang="el-GR" sz="1800" dirty="0"/>
              <a:t>επεξηγούνται στη διαφάνεια  «Επεξήγηση όρων χρήσης έργων </a:t>
            </a:r>
            <a:r>
              <a:rPr lang="el-GR" sz="1800" dirty="0" smtClean="0"/>
              <a:t>τρίτων». </a:t>
            </a:r>
          </a:p>
          <a:p>
            <a:pPr marL="0" indent="0">
              <a:buNone/>
            </a:pPr>
            <a:r>
              <a:rPr lang="el-GR" sz="1800" dirty="0" smtClean="0"/>
              <a:t>Τα έργα για τα οποία έχει ζητηθεί και δοθεί άδεια  αναφέρονται στο «Σημείωμα  </a:t>
            </a:r>
            <a:r>
              <a:rPr lang="el-GR" sz="1800" dirty="0"/>
              <a:t>Χρήσης Έργων Τρίτων</a:t>
            </a:r>
            <a:r>
              <a:rPr lang="el-GR" sz="1800" dirty="0" smtClean="0"/>
              <a:t>». </a:t>
            </a:r>
          </a:p>
        </p:txBody>
      </p:sp>
      <p:pic>
        <p:nvPicPr>
          <p:cNvPr id="2056" name="Picture 22" descr="Λογότυπο για Άδειες χρήσης Creative Commons BY-NC-ND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3888" y="2843040"/>
            <a:ext cx="1648660" cy="5760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76648" y="3284984"/>
            <a:ext cx="9036496" cy="357301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normAutofit/>
          </a:bodyPr>
          <a:lstStyle/>
          <a:p>
            <a:pPr>
              <a:spcBef>
                <a:spcPts val="600"/>
              </a:spcBef>
            </a:pPr>
            <a:r>
              <a:rPr lang="el-GR" dirty="0">
                <a:solidFill>
                  <a:prstClr val="black"/>
                </a:solidFill>
                <a:latin typeface="Calibri"/>
              </a:rPr>
              <a:t>[1] http://creativecommons.org/licenses/by-nc-sa/4.0/ </a:t>
            </a:r>
            <a:endParaRPr lang="en-US" dirty="0" smtClean="0">
              <a:solidFill>
                <a:prstClr val="black"/>
              </a:solidFill>
              <a:latin typeface="Calibri"/>
            </a:endParaRPr>
          </a:p>
          <a:p>
            <a:pPr>
              <a:spcBef>
                <a:spcPts val="600"/>
              </a:spcBef>
            </a:pPr>
            <a:r>
              <a:rPr lang="el-GR" dirty="0" smtClean="0">
                <a:solidFill>
                  <a:prstClr val="black"/>
                </a:solidFill>
                <a:latin typeface="Calibri"/>
              </a:rPr>
              <a:t>Ως </a:t>
            </a:r>
            <a:r>
              <a:rPr lang="el-GR" b="1" dirty="0">
                <a:solidFill>
                  <a:prstClr val="black"/>
                </a:solidFill>
                <a:latin typeface="Calibri"/>
              </a:rPr>
              <a:t>Μη Εμπορική</a:t>
            </a:r>
            <a:r>
              <a:rPr lang="el-GR" dirty="0">
                <a:solidFill>
                  <a:prstClr val="black"/>
                </a:solidFill>
                <a:latin typeface="Calibri"/>
              </a:rPr>
              <a:t> ορίζεται η χρήση:</a:t>
            </a:r>
          </a:p>
          <a:p>
            <a:pPr marL="342900" indent="-3429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l-GR" dirty="0">
                <a:solidFill>
                  <a:prstClr val="black"/>
                </a:solidFill>
                <a:latin typeface="Calibri"/>
              </a:rPr>
              <a:t>που δεν περιλαμβάνει άμεσο ή έμμεσο οικονομικό όφελος από την χρήση του έργου, για το διανομέα του έργου και αδειοδόχο</a:t>
            </a:r>
          </a:p>
          <a:p>
            <a:pPr marL="342900" indent="-3429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l-GR" dirty="0">
                <a:solidFill>
                  <a:prstClr val="black"/>
                </a:solidFill>
                <a:latin typeface="Calibri"/>
              </a:rPr>
              <a:t>που</a:t>
            </a:r>
            <a:r>
              <a:rPr lang="en-GB" dirty="0">
                <a:solidFill>
                  <a:prstClr val="black"/>
                </a:solidFill>
                <a:latin typeface="Calibri"/>
              </a:rPr>
              <a:t> </a:t>
            </a:r>
            <a:r>
              <a:rPr lang="el-GR" dirty="0">
                <a:solidFill>
                  <a:prstClr val="black"/>
                </a:solidFill>
                <a:latin typeface="Calibri"/>
              </a:rPr>
              <a:t>δεν περιλαμβάνει οικονομική συναλλαγή ως προϋπόθεση για τη χρήση ή πρόσβαση στο έργο</a:t>
            </a:r>
          </a:p>
          <a:p>
            <a:pPr marL="342900" indent="-3429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l-GR" dirty="0">
                <a:solidFill>
                  <a:prstClr val="black"/>
                </a:solidFill>
                <a:latin typeface="Calibri"/>
              </a:rPr>
              <a:t>που</a:t>
            </a:r>
            <a:r>
              <a:rPr lang="en-GB" dirty="0">
                <a:solidFill>
                  <a:prstClr val="black"/>
                </a:solidFill>
                <a:latin typeface="Calibri"/>
              </a:rPr>
              <a:t> </a:t>
            </a:r>
            <a:r>
              <a:rPr lang="el-GR" dirty="0">
                <a:solidFill>
                  <a:prstClr val="black"/>
                </a:solidFill>
                <a:latin typeface="Calibri"/>
              </a:rPr>
              <a:t>δεν προσπορίζει στο διανομέα του έργου και</a:t>
            </a:r>
            <a:r>
              <a:rPr lang="en-GB" dirty="0">
                <a:solidFill>
                  <a:prstClr val="black"/>
                </a:solidFill>
                <a:latin typeface="Calibri"/>
              </a:rPr>
              <a:t> </a:t>
            </a:r>
            <a:r>
              <a:rPr lang="el-GR" dirty="0">
                <a:solidFill>
                  <a:prstClr val="black"/>
                </a:solidFill>
                <a:latin typeface="Calibri"/>
              </a:rPr>
              <a:t>αδειοδόχο</a:t>
            </a:r>
            <a:r>
              <a:rPr lang="en-GB" dirty="0">
                <a:solidFill>
                  <a:prstClr val="black"/>
                </a:solidFill>
                <a:latin typeface="Calibri"/>
              </a:rPr>
              <a:t> </a:t>
            </a:r>
            <a:r>
              <a:rPr lang="el-GR" dirty="0">
                <a:solidFill>
                  <a:prstClr val="black"/>
                </a:solidFill>
                <a:latin typeface="Calibri"/>
              </a:rPr>
              <a:t>έμμεσο οικονομικό όφελος (π.χ. διαφημίσεις) από την προβολή του έργου σε διαδικτυακό </a:t>
            </a:r>
            <a:r>
              <a:rPr lang="el-GR" dirty="0" smtClean="0">
                <a:solidFill>
                  <a:prstClr val="black"/>
                </a:solidFill>
                <a:latin typeface="Calibri"/>
              </a:rPr>
              <a:t>τόπο</a:t>
            </a:r>
            <a:endParaRPr lang="en-US" dirty="0" smtClean="0">
              <a:solidFill>
                <a:prstClr val="black"/>
              </a:solidFill>
              <a:latin typeface="Calibri"/>
            </a:endParaRPr>
          </a:p>
          <a:p>
            <a:pPr>
              <a:spcBef>
                <a:spcPts val="600"/>
              </a:spcBef>
            </a:pPr>
            <a:r>
              <a:rPr lang="el-GR" dirty="0" smtClean="0">
                <a:solidFill>
                  <a:prstClr val="black"/>
                </a:solidFill>
                <a:latin typeface="Calibri"/>
              </a:rPr>
              <a:t>Ο </a:t>
            </a:r>
            <a:r>
              <a:rPr lang="el-GR" dirty="0">
                <a:solidFill>
                  <a:prstClr val="black"/>
                </a:solidFill>
                <a:latin typeface="Calibri"/>
              </a:rPr>
              <a:t>δικαιούχος μπορεί να παρέχει στον αδειοδόχο ξεχωριστή άδεια να χρησιμοποιεί το έργο για εμπορική χρήση, εφόσον αυτό του ζητηθεί</a:t>
            </a:r>
            <a:r>
              <a:rPr lang="el-GR" dirty="0" smtClean="0">
                <a:solidFill>
                  <a:prstClr val="black"/>
                </a:solidFill>
                <a:latin typeface="Calibri"/>
              </a:rPr>
              <a:t>.</a:t>
            </a:r>
            <a:endParaRPr lang="el-GR" dirty="0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1809098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3366" y="0"/>
            <a:ext cx="8229600" cy="908720"/>
          </a:xfrm>
          <a:noFill/>
        </p:spPr>
        <p:txBody>
          <a:bodyPr>
            <a:normAutofit fontScale="90000"/>
          </a:bodyPr>
          <a:lstStyle/>
          <a:p>
            <a:r>
              <a:rPr lang="el-GR" dirty="0" smtClean="0"/>
              <a:t>Επεξήγηση όρων χρήσης έργων τρίτων</a:t>
            </a:r>
            <a:endParaRPr lang="el-GR" dirty="0"/>
          </a:p>
        </p:txBody>
      </p:sp>
      <p:sp>
        <p:nvSpPr>
          <p:cNvPr id="6" name="Rectangle 5"/>
          <p:cNvSpPr/>
          <p:nvPr/>
        </p:nvSpPr>
        <p:spPr>
          <a:xfrm>
            <a:off x="2088230" y="823372"/>
            <a:ext cx="662473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Δεν επιτρέπεται η επαναχρησιμοποίηση του έργου</a:t>
            </a:r>
            <a:r>
              <a:rPr lang="en-US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, </a:t>
            </a:r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παρά μόνο εάν ζητηθεί εκ νέου άδεια από το δημιουργό.</a:t>
            </a:r>
            <a:endParaRPr lang="el-GR" sz="32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688763" y="914631"/>
            <a:ext cx="39946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US" sz="2000" dirty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©</a:t>
            </a:r>
            <a:endParaRPr lang="el-GR" sz="2000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66552" y="1360947"/>
            <a:ext cx="142167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διαθέσιμο με άδεια </a:t>
            </a:r>
            <a:r>
              <a:rPr lang="en-US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CC-BY</a:t>
            </a:r>
            <a:endParaRPr lang="el-GR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93932" y="1945722"/>
            <a:ext cx="179429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διαθέσιμο με άδεια </a:t>
            </a:r>
            <a:r>
              <a:rPr lang="en-US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CC-BY-SA</a:t>
            </a:r>
            <a:endParaRPr lang="el-GR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206220" y="3829842"/>
            <a:ext cx="1882011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διαθέσιμο με άδεια </a:t>
            </a:r>
            <a:r>
              <a:rPr lang="en-US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CC-BY</a:t>
            </a:r>
            <a:r>
              <a:rPr lang="el-GR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-</a:t>
            </a:r>
            <a:r>
              <a:rPr lang="en-US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NC-SA</a:t>
            </a:r>
            <a:endParaRPr lang="el-GR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261245" y="3132000"/>
            <a:ext cx="182698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διαθέσιμο με άδεια </a:t>
            </a:r>
            <a:r>
              <a:rPr lang="en-US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CC-BY</a:t>
            </a:r>
            <a:r>
              <a:rPr lang="el-GR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-</a:t>
            </a:r>
            <a:r>
              <a:rPr lang="en-US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NC</a:t>
            </a:r>
            <a:endParaRPr lang="el-GR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2088000" y="1404000"/>
            <a:ext cx="662473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Επιτρέπεται η επαναχρησιμοποίηση του έργου και η δημιουργία παραγώγων αυτού με απλή αναφορά του δημιουργού.</a:t>
            </a:r>
            <a:endParaRPr lang="el-GR" sz="32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2088000" y="1980000"/>
            <a:ext cx="662473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Επιτρέπεται η επαναχρησιμοποίηση του έργου με αναφορά του δημιουργού, και διάθεση του έργου ή του παράγωγου αυτού με την ίδια άδεια.</a:t>
            </a:r>
            <a:endParaRPr lang="el-GR" sz="32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2088000" y="3168000"/>
            <a:ext cx="662473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Επιτρέπεται η επαναχρησιμοποίηση του έργου με αναφορά του δημιουργού</a:t>
            </a:r>
            <a:r>
              <a:rPr lang="en-US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.</a:t>
            </a:r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 </a:t>
            </a:r>
            <a:endParaRPr lang="el-GR" sz="1400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  <a:p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Δεν επιτρέπεται η εμπορική χρήση του έργου.</a:t>
            </a:r>
            <a:endParaRPr lang="el-GR" sz="32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2088230" y="3752897"/>
            <a:ext cx="6624736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Επιτρέπεται η επαναχρησιμοποίηση του έργου με αναφορά του δημιουργού</a:t>
            </a:r>
            <a:r>
              <a:rPr lang="en-US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.</a:t>
            </a:r>
          </a:p>
          <a:p>
            <a:r>
              <a:rPr lang="el-GR" sz="1400" dirty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και διάθεση του έργου ή του παράγωγου αυτού με την ίδια άδεια</a:t>
            </a:r>
          </a:p>
          <a:p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Δεν επιτρέπεται η εμπορική χρήση του έργου.</a:t>
            </a:r>
            <a:endParaRPr lang="el-GR" sz="32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293932" y="2530497"/>
            <a:ext cx="179429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διαθέσιμο με άδεια </a:t>
            </a:r>
            <a:r>
              <a:rPr lang="en-US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CC-BY-ND</a:t>
            </a:r>
            <a:endParaRPr lang="el-GR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2088230" y="2561274"/>
            <a:ext cx="662473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1400" dirty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Επιτρέπεται η επαναχρησιμοποίηση του έργου με αναφορά του </a:t>
            </a:r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δημιουργού. </a:t>
            </a:r>
          </a:p>
          <a:p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Δεν </a:t>
            </a:r>
            <a:r>
              <a:rPr lang="el-GR" sz="1400" dirty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επιτρέπεται η </a:t>
            </a:r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δημιουργία παραγώγων του έργου.</a:t>
            </a:r>
            <a:endParaRPr lang="el-GR" sz="1400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405954" y="4513900"/>
            <a:ext cx="168227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διαθέσιμο με άδεια </a:t>
            </a:r>
            <a:r>
              <a:rPr lang="en-US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CC-BY</a:t>
            </a:r>
            <a:r>
              <a:rPr lang="el-GR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-</a:t>
            </a:r>
            <a:r>
              <a:rPr lang="en-US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NC-ND</a:t>
            </a:r>
            <a:endParaRPr lang="el-GR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2088230" y="4544678"/>
            <a:ext cx="706296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Επιτρέπεται η επαναχρησιμοποίηση του έργου με αναφορά του δημιουργού</a:t>
            </a:r>
            <a:r>
              <a:rPr lang="en-US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.</a:t>
            </a:r>
          </a:p>
          <a:p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Δεν επιτρέπεται η εμπορική χρήση του έργου</a:t>
            </a:r>
            <a:r>
              <a:rPr lang="en-US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 </a:t>
            </a:r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και η δημιουργία παραγώγων του.</a:t>
            </a:r>
            <a:endParaRPr lang="el-GR" sz="32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0" y="5112000"/>
            <a:ext cx="2088231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l-GR" sz="1400" dirty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διαθέσιμο με </a:t>
            </a:r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άδεια </a:t>
            </a:r>
          </a:p>
          <a:p>
            <a:pPr algn="r"/>
            <a:r>
              <a:rPr lang="en-US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CC0 </a:t>
            </a:r>
            <a:r>
              <a:rPr 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Public Domain</a:t>
            </a:r>
            <a:endParaRPr lang="el-GR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0" y="5791105"/>
            <a:ext cx="2088231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l-GR" sz="1400" dirty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διαθέσιμο </a:t>
            </a:r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ως κοινό κτήμα</a:t>
            </a:r>
            <a:endParaRPr lang="el-GR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2088000" y="5112000"/>
            <a:ext cx="706296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Επιτρέπεται η επαναχρησιμοποίηση του έργου, η δημιουργία παραγώγων αυτού και η εμπορική του χρήση, χωρίς αναφορά του δημιουργού.</a:t>
            </a:r>
            <a:endParaRPr lang="en-US" sz="1400" dirty="0" smtClean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2088231" y="5688000"/>
            <a:ext cx="706296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Επιτρέπεται η επαναχρησιμοποίηση του έργου, η δημιουργία παραγώγων αυτού και η εμπορική του χρήση, χωρίς αναφορά του δημιουργού.</a:t>
            </a:r>
            <a:endParaRPr lang="en-US" sz="1400" dirty="0" smtClean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0" y="6334511"/>
            <a:ext cx="2088231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χωρίς σήμανση</a:t>
            </a:r>
            <a:endParaRPr lang="el-GR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2088231" y="6334512"/>
            <a:ext cx="7062962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Συνήθως δεν επιτρέπεται η επαναχρησιμοποίηση του έργου.</a:t>
            </a:r>
            <a:endParaRPr lang="en-US" sz="1400" dirty="0" smtClean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cxnSp>
        <p:nvCxnSpPr>
          <p:cNvPr id="31" name="Straight Connector 30"/>
          <p:cNvCxnSpPr/>
          <p:nvPr/>
        </p:nvCxnSpPr>
        <p:spPr>
          <a:xfrm>
            <a:off x="71243" y="1383775"/>
            <a:ext cx="8532000" cy="0"/>
          </a:xfrm>
          <a:prstGeom prst="line">
            <a:avLst/>
          </a:prstGeo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71243" y="1968481"/>
            <a:ext cx="8532000" cy="0"/>
          </a:xfrm>
          <a:prstGeom prst="line">
            <a:avLst/>
          </a:prstGeo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>
            <a:off x="71243" y="2539456"/>
            <a:ext cx="8532000" cy="0"/>
          </a:xfrm>
          <a:prstGeom prst="line">
            <a:avLst/>
          </a:prstGeo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>
            <a:off x="71243" y="3107253"/>
            <a:ext cx="8532000" cy="0"/>
          </a:xfrm>
          <a:prstGeom prst="line">
            <a:avLst/>
          </a:prstGeo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>
            <a:off x="71243" y="3722806"/>
            <a:ext cx="8532000" cy="0"/>
          </a:xfrm>
          <a:prstGeom prst="line">
            <a:avLst/>
          </a:prstGeo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/>
        </p:nvCxnSpPr>
        <p:spPr>
          <a:xfrm>
            <a:off x="71243" y="4514320"/>
            <a:ext cx="8532000" cy="0"/>
          </a:xfrm>
          <a:prstGeom prst="line">
            <a:avLst/>
          </a:prstGeo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>
            <a:off x="-1" y="5111310"/>
            <a:ext cx="8532000" cy="0"/>
          </a:xfrm>
          <a:prstGeom prst="line">
            <a:avLst/>
          </a:prstGeo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71244" y="5697778"/>
            <a:ext cx="8533204" cy="0"/>
          </a:xfrm>
          <a:prstGeom prst="line">
            <a:avLst/>
          </a:prstGeo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>
            <a:off x="71244" y="6220998"/>
            <a:ext cx="8533204" cy="0"/>
          </a:xfrm>
          <a:prstGeom prst="line">
            <a:avLst/>
          </a:prstGeo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626249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/>
              <a:t>Διατήρηση </a:t>
            </a:r>
            <a:r>
              <a:rPr lang="el-GR" dirty="0" smtClean="0"/>
              <a:t>Σημειωμάτων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l-GR" sz="2400" dirty="0" smtClean="0"/>
              <a:t>Οποιαδήποτε </a:t>
            </a:r>
            <a:r>
              <a:rPr lang="el-GR" sz="2400" dirty="0"/>
              <a:t>αναπαραγωγή ή διασκευή του υλικού θα πρέπει να συμπεριλαμβάνει: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l-GR" sz="2000" dirty="0"/>
              <a:t>τ</a:t>
            </a:r>
            <a:r>
              <a:rPr lang="en-US" sz="2000" dirty="0" smtClean="0"/>
              <a:t>ο </a:t>
            </a:r>
            <a:r>
              <a:rPr lang="en-US" sz="2000" dirty="0"/>
              <a:t>Σημείωμα Αναφοράς</a:t>
            </a:r>
            <a:endParaRPr lang="el-GR" sz="2000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el-GR" sz="2000" dirty="0"/>
              <a:t>τ</a:t>
            </a:r>
            <a:r>
              <a:rPr lang="en-US" sz="2000" dirty="0" smtClean="0"/>
              <a:t>ο </a:t>
            </a:r>
            <a:r>
              <a:rPr lang="en-US" sz="2000" dirty="0"/>
              <a:t>Σημείωμα Αδειοδότησης</a:t>
            </a:r>
            <a:endParaRPr lang="el-GR" sz="2000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el-GR" sz="2000" dirty="0"/>
              <a:t>τ</a:t>
            </a:r>
            <a:r>
              <a:rPr lang="en-US" sz="2000" dirty="0" smtClean="0"/>
              <a:t>η </a:t>
            </a:r>
            <a:r>
              <a:rPr lang="en-US" sz="2000" dirty="0"/>
              <a:t>δήλωση </a:t>
            </a:r>
            <a:r>
              <a:rPr lang="el-GR" sz="2000" dirty="0"/>
              <a:t>Δ</a:t>
            </a:r>
            <a:r>
              <a:rPr lang="en-US" sz="2000" dirty="0" smtClean="0"/>
              <a:t>ιατήρησης </a:t>
            </a:r>
            <a:r>
              <a:rPr lang="en-US" sz="2000" dirty="0"/>
              <a:t>Σημειωμάτων</a:t>
            </a:r>
            <a:endParaRPr lang="el-GR" sz="2000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el-GR" sz="2000" dirty="0"/>
              <a:t>τ</a:t>
            </a:r>
            <a:r>
              <a:rPr lang="el-GR" sz="2000" dirty="0" smtClean="0"/>
              <a:t>ο Σημείωμα Χρήσης Έργων Τρίτων </a:t>
            </a:r>
            <a:r>
              <a:rPr lang="el-GR" sz="2000" dirty="0"/>
              <a:t>(εφόσον υπάρχει)</a:t>
            </a:r>
          </a:p>
          <a:p>
            <a:pPr marL="0" indent="0">
              <a:buNone/>
            </a:pPr>
            <a:r>
              <a:rPr lang="el-GR" sz="2400" dirty="0"/>
              <a:t>μαζί με τους συνοδευόμενους υπερσυνδέσμους.</a:t>
            </a:r>
          </a:p>
          <a:p>
            <a:endParaRPr lang="el-GR" sz="2000" dirty="0"/>
          </a:p>
        </p:txBody>
      </p:sp>
    </p:spTree>
    <p:extLst>
      <p:ext uri="{BB962C8B-B14F-4D97-AF65-F5344CB8AC3E}">
        <p14:creationId xmlns:p14="http://schemas.microsoft.com/office/powerpoint/2010/main" val="41719279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Χρηματοδότηση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sz="2000" dirty="0" smtClean="0"/>
              <a:t>Το παρόν εκπαιδευτικό υλικό έχει αναπτυχθεί στ</a:t>
            </a:r>
            <a:r>
              <a:rPr lang="en-US" sz="2000" dirty="0" smtClean="0"/>
              <a:t>o</a:t>
            </a:r>
            <a:r>
              <a:rPr lang="el-GR" sz="2000" dirty="0" smtClean="0"/>
              <a:t> πλαίσι</a:t>
            </a:r>
            <a:r>
              <a:rPr lang="en-US" sz="2000" dirty="0" smtClean="0"/>
              <a:t>o</a:t>
            </a:r>
            <a:r>
              <a:rPr lang="el-GR" sz="2000" dirty="0" smtClean="0"/>
              <a:t> του εκπαιδευτικού έργου του διδάσκοντα.</a:t>
            </a:r>
            <a:endParaRPr lang="en-US" sz="2000" dirty="0" smtClean="0"/>
          </a:p>
          <a:p>
            <a:r>
              <a:rPr lang="el-GR" sz="2000" dirty="0" smtClean="0"/>
              <a:t>Το έργο «</a:t>
            </a:r>
            <a:r>
              <a:rPr lang="el-GR" sz="2000" b="1" dirty="0" smtClean="0"/>
              <a:t>Ανοικτά Ακαδημαϊκά Μαθήματα στο ΤΕΙ Αθηνών</a:t>
            </a:r>
            <a:r>
              <a:rPr lang="el-GR" sz="2000" dirty="0" smtClean="0"/>
              <a:t>» έχει χρηματοδοτήσει μόνο την αναδιαμόρφωση του εκπαιδευτικού υλικού. </a:t>
            </a:r>
            <a:endParaRPr lang="en-US" sz="2000" dirty="0" smtClean="0"/>
          </a:p>
          <a:p>
            <a:r>
              <a:rPr lang="el-GR" sz="2000" dirty="0" smtClean="0"/>
              <a:t>Το έργο υλοποιείται στο πλαίσιο του Επιχειρησιακού Προγράμματος «Εκπαίδευση και Δια Βίου Μάθηση» και συγχρηματοδοτείται από την Ευρωπαϊκή Ένωση (Ευρωπαϊκό Κοινωνικό Ταμείο) και από εθνικούς πόρους.</a:t>
            </a:r>
          </a:p>
        </p:txBody>
      </p:sp>
      <p:pic>
        <p:nvPicPr>
          <p:cNvPr id="7" name="Picture 6" descr="Λογότυπο Επιχειρησιακού Προγράμματος Εκπαίδευση και Δια βίου Μάθηση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9672" y="4653136"/>
            <a:ext cx="5501640" cy="13868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95656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dirty="0"/>
              <a:t>Λιπαρά οξέα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el-GR" altLang="el-GR" dirty="0"/>
              <a:t>Διαφέρουν μεταξύ τους ως προς:</a:t>
            </a:r>
          </a:p>
          <a:p>
            <a:r>
              <a:rPr lang="el-GR" altLang="el-GR" dirty="0"/>
              <a:t>Τον αριθμό των διπλών δεσμών</a:t>
            </a:r>
          </a:p>
          <a:p>
            <a:r>
              <a:rPr lang="el-GR" altLang="el-GR" dirty="0"/>
              <a:t>Το μήκος της ανθρακικής αλυσίδας</a:t>
            </a:r>
          </a:p>
          <a:p>
            <a:pPr>
              <a:buFont typeface="Wingdings" pitchFamily="2" charset="2"/>
              <a:buNone/>
            </a:pPr>
            <a:endParaRPr lang="el-GR" altLang="el-GR" dirty="0"/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3763349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1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>
              <a:lnSpc>
                <a:spcPct val="90000"/>
              </a:lnSpc>
            </a:pPr>
            <a:r>
              <a:rPr lang="el-GR" altLang="el-GR" sz="3200" dirty="0" smtClean="0"/>
              <a:t>Κορεσμένα </a:t>
            </a:r>
            <a:r>
              <a:rPr lang="en-US" altLang="el-GR" sz="3200" dirty="0" smtClean="0"/>
              <a:t>Cis </a:t>
            </a:r>
            <a:r>
              <a:rPr lang="el-GR" altLang="el-GR" sz="3200" dirty="0" smtClean="0"/>
              <a:t>(κανένα διπλό δεσμό </a:t>
            </a:r>
            <a:r>
              <a:rPr lang="el-GR" altLang="el-GR" sz="3200" dirty="0" smtClean="0">
                <a:sym typeface="Wingdings" pitchFamily="2" charset="2"/>
              </a:rPr>
              <a:t> </a:t>
            </a:r>
            <a:r>
              <a:rPr lang="el-GR" altLang="el-GR" sz="3200" dirty="0" smtClean="0"/>
              <a:t>στερεά</a:t>
            </a:r>
            <a:r>
              <a:rPr lang="el-GR" altLang="el-GR" sz="3200" dirty="0"/>
              <a:t>, κυρίως </a:t>
            </a:r>
            <a:r>
              <a:rPr lang="el-GR" altLang="el-GR" sz="3200" dirty="0" smtClean="0"/>
              <a:t>ζωικής προέλευσης)</a:t>
            </a:r>
            <a:endParaRPr lang="el-GR" altLang="el-GR" sz="3200" dirty="0"/>
          </a:p>
          <a:p>
            <a:pPr lvl="2">
              <a:lnSpc>
                <a:spcPct val="90000"/>
              </a:lnSpc>
            </a:pPr>
            <a:r>
              <a:rPr lang="el-GR" altLang="el-GR" sz="3200" dirty="0"/>
              <a:t>πχ. Βούτυρο</a:t>
            </a:r>
            <a:r>
              <a:rPr lang="el-GR" altLang="el-GR" sz="3200" dirty="0" smtClean="0"/>
              <a:t>, λίπος στο κρέας (όχι ψάρι) </a:t>
            </a:r>
          </a:p>
          <a:p>
            <a:pPr lvl="2">
              <a:lnSpc>
                <a:spcPct val="90000"/>
              </a:lnSpc>
            </a:pPr>
            <a:r>
              <a:rPr lang="el-GR" altLang="el-GR" sz="3200" dirty="0" smtClean="0"/>
              <a:t>Μαργαρίνη είναι στερεή και περιέχει κορεσμένα λίπη, παρόλο που είναι φυτικής προέλευσης (επεξεργασμένα σπορέλαια) δηλ έχασε τις ευεργετικές ιδιότητες του ακόρεστου λιπαρού οξέος</a:t>
            </a:r>
            <a:endParaRPr lang="el-GR" altLang="el-GR" sz="3200" dirty="0"/>
          </a:p>
          <a:p>
            <a:pPr>
              <a:lnSpc>
                <a:spcPct val="90000"/>
              </a:lnSpc>
            </a:pPr>
            <a:r>
              <a:rPr lang="el-GR" altLang="el-GR" sz="3200" dirty="0" smtClean="0"/>
              <a:t>Ακόρεστα </a:t>
            </a:r>
            <a:r>
              <a:rPr lang="en-US" altLang="el-GR" sz="3200" dirty="0" smtClean="0"/>
              <a:t>Cis </a:t>
            </a:r>
            <a:r>
              <a:rPr lang="el-GR" altLang="el-GR" sz="3200" dirty="0" smtClean="0"/>
              <a:t>(έναν ή περισσότερους διπλούς δεσμούς </a:t>
            </a:r>
            <a:r>
              <a:rPr lang="el-GR" altLang="el-GR" sz="3200" dirty="0" smtClean="0">
                <a:sym typeface="Wingdings" pitchFamily="2" charset="2"/>
              </a:rPr>
              <a:t> </a:t>
            </a:r>
            <a:r>
              <a:rPr lang="el-GR" altLang="el-GR" sz="3200" dirty="0" smtClean="0"/>
              <a:t>υγρά</a:t>
            </a:r>
            <a:r>
              <a:rPr lang="el-GR" altLang="el-GR" sz="3200" dirty="0"/>
              <a:t>, κυρίως </a:t>
            </a:r>
            <a:r>
              <a:rPr lang="el-GR" altLang="el-GR" sz="3200" dirty="0" smtClean="0"/>
              <a:t>φυτικής προέλευσης)</a:t>
            </a:r>
            <a:endParaRPr lang="el-GR" altLang="el-GR" sz="3200" dirty="0"/>
          </a:p>
          <a:p>
            <a:pPr lvl="1">
              <a:lnSpc>
                <a:spcPct val="90000"/>
              </a:lnSpc>
            </a:pPr>
            <a:r>
              <a:rPr lang="el-GR" altLang="el-GR" sz="3200" dirty="0"/>
              <a:t>Μονοακόρεστα </a:t>
            </a:r>
            <a:r>
              <a:rPr lang="el-GR" altLang="el-GR" sz="3200" dirty="0" smtClean="0"/>
              <a:t>(ένας διπλός δεσμός)</a:t>
            </a:r>
            <a:endParaRPr lang="el-GR" altLang="el-GR" sz="3200" dirty="0"/>
          </a:p>
          <a:p>
            <a:pPr lvl="2">
              <a:lnSpc>
                <a:spcPct val="90000"/>
              </a:lnSpc>
            </a:pPr>
            <a:r>
              <a:rPr lang="el-GR" altLang="el-GR" sz="3200" dirty="0"/>
              <a:t>πχ </a:t>
            </a:r>
            <a:r>
              <a:rPr lang="el-GR" altLang="el-GR" sz="3200" dirty="0" smtClean="0"/>
              <a:t>ελαιόλαδο</a:t>
            </a:r>
            <a:endParaRPr lang="el-GR" altLang="el-GR" sz="3200" dirty="0"/>
          </a:p>
          <a:p>
            <a:pPr lvl="1">
              <a:lnSpc>
                <a:spcPct val="90000"/>
              </a:lnSpc>
            </a:pPr>
            <a:r>
              <a:rPr lang="el-GR" altLang="el-GR" sz="3200" dirty="0"/>
              <a:t>Πολυακόρεστα </a:t>
            </a:r>
            <a:r>
              <a:rPr lang="el-GR" altLang="el-GR" sz="3200" dirty="0" smtClean="0"/>
              <a:t>(περισσότεροι διπλοί δεσμοί)</a:t>
            </a:r>
            <a:endParaRPr lang="el-GR" altLang="el-GR" sz="3200" dirty="0"/>
          </a:p>
          <a:p>
            <a:pPr lvl="2">
              <a:lnSpc>
                <a:spcPct val="90000"/>
              </a:lnSpc>
            </a:pPr>
            <a:r>
              <a:rPr lang="el-GR" altLang="el-GR" sz="3200" dirty="0" smtClean="0"/>
              <a:t>Ω6 πχ σπορέλαιο</a:t>
            </a:r>
          </a:p>
          <a:p>
            <a:pPr lvl="2">
              <a:lnSpc>
                <a:spcPct val="90000"/>
              </a:lnSpc>
            </a:pPr>
            <a:r>
              <a:rPr lang="el-GR" altLang="el-GR" sz="3200" dirty="0" smtClean="0"/>
              <a:t>Ω3 πχ ψάρι, ξηροί καρποί</a:t>
            </a:r>
          </a:p>
          <a:p>
            <a:pPr>
              <a:lnSpc>
                <a:spcPct val="90000"/>
              </a:lnSpc>
            </a:pPr>
            <a:r>
              <a:rPr lang="el-GR" altLang="el-GR" sz="3200" dirty="0" smtClean="0"/>
              <a:t>Τ</a:t>
            </a:r>
            <a:r>
              <a:rPr lang="en-US" altLang="el-GR" sz="3200" dirty="0" smtClean="0"/>
              <a:t>rans </a:t>
            </a:r>
            <a:r>
              <a:rPr lang="el-GR" altLang="el-GR" sz="3200" dirty="0" smtClean="0"/>
              <a:t>λιπαρά οξέα (τεχνητά λίπη, υδρογονωμένα φυτικά λίπη)</a:t>
            </a:r>
          </a:p>
          <a:p>
            <a:pPr lvl="1">
              <a:lnSpc>
                <a:spcPct val="90000"/>
              </a:lnSpc>
            </a:pPr>
            <a:r>
              <a:rPr lang="el-GR" altLang="el-GR" sz="3200" dirty="0" smtClean="0"/>
              <a:t>πχ Αρτοσκευάσματα και σφολιάτα, σνακς τηγανισμένα, λίπος σε φριτέζες ταχυφαγείων</a:t>
            </a:r>
            <a:endParaRPr lang="el-GR" altLang="el-GR" sz="3200" dirty="0"/>
          </a:p>
          <a:p>
            <a:pPr>
              <a:lnSpc>
                <a:spcPct val="90000"/>
              </a:lnSpc>
            </a:pPr>
            <a:endParaRPr lang="el-GR" altLang="el-GR" sz="3200" dirty="0"/>
          </a:p>
        </p:txBody>
      </p:sp>
      <p:sp>
        <p:nvSpPr>
          <p:cNvPr id="3" name="Τίτλος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Αριθμός διπλών δεσμών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5271776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Κορεσμένο και ακόρεστο λιπαρό οξύ</a:t>
            </a:r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5</a:t>
            </a:fld>
            <a:endParaRPr lang="el-GR" dirty="0"/>
          </a:p>
        </p:txBody>
      </p:sp>
      <p:pic>
        <p:nvPicPr>
          <p:cNvPr id="5" name="Picture 8" descr="Fatty Acids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52737" y="2670175"/>
            <a:ext cx="3438525" cy="2238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/>
          <p:cNvSpPr/>
          <p:nvPr/>
        </p:nvSpPr>
        <p:spPr>
          <a:xfrm>
            <a:off x="2483768" y="5301208"/>
            <a:ext cx="467159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 smtClean="0">
                <a:latin typeface="+mn-lt"/>
                <a:hlinkClick r:id="rId3"/>
              </a:rPr>
              <a:t>http://biology.clc.uc.edu/courses/bio104/lipids.htm</a:t>
            </a:r>
            <a:endParaRPr lang="el-GR" sz="1600" dirty="0">
              <a:latin typeface="+mn-lt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Ωμέγα 3 και ωμέγα 6 πολυακόρεστα λιπαρά οξέα </a:t>
            </a:r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6</a:t>
            </a:fld>
            <a:endParaRPr lang="el-GR" dirty="0"/>
          </a:p>
        </p:txBody>
      </p:sp>
      <p:pic>
        <p:nvPicPr>
          <p:cNvPr id="7" name="Picture 2" descr="Omega-3 and Omega-6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1800" y="2276872"/>
            <a:ext cx="3438525" cy="2686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7"/>
          <p:cNvSpPr/>
          <p:nvPr/>
        </p:nvSpPr>
        <p:spPr>
          <a:xfrm>
            <a:off x="2222810" y="5301208"/>
            <a:ext cx="4536504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 smtClean="0">
                <a:latin typeface="+mn-lt"/>
                <a:hlinkClick r:id="rId3"/>
              </a:rPr>
              <a:t>http://biology.clc.uc.edu/courses/bio104/lipids.htm</a:t>
            </a:r>
            <a:endParaRPr lang="el-GR" sz="1600" dirty="0">
              <a:latin typeface="+mn-lt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Trans </a:t>
            </a:r>
            <a:r>
              <a:rPr lang="el-GR" dirty="0" smtClean="0"/>
              <a:t>και </a:t>
            </a:r>
            <a:r>
              <a:rPr lang="en-US" dirty="0" smtClean="0"/>
              <a:t>cis </a:t>
            </a:r>
            <a:r>
              <a:rPr lang="el-GR" dirty="0" smtClean="0"/>
              <a:t> πολυακόρεστα λιπαρά οξέα</a:t>
            </a:r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7</a:t>
            </a:fld>
            <a:endParaRPr lang="el-GR" dirty="0"/>
          </a:p>
        </p:txBody>
      </p:sp>
      <p:pic>
        <p:nvPicPr>
          <p:cNvPr id="5" name="Picture 6" descr="Cis and Trans Bonds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1800" y="2492896"/>
            <a:ext cx="3552825" cy="2428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7"/>
          <p:cNvSpPr/>
          <p:nvPr/>
        </p:nvSpPr>
        <p:spPr>
          <a:xfrm>
            <a:off x="2279960" y="5301208"/>
            <a:ext cx="4536504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 smtClean="0">
                <a:latin typeface="+mn-lt"/>
                <a:hlinkClick r:id="rId3"/>
              </a:rPr>
              <a:t>http://biology.clc.uc.edu/courses/bio104/lipids.htm</a:t>
            </a:r>
            <a:endParaRPr lang="el-GR" sz="1600" dirty="0">
              <a:latin typeface="+mn-lt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i="1" dirty="0"/>
              <a:t>trans</a:t>
            </a:r>
            <a:r>
              <a:rPr lang="en-US" dirty="0"/>
              <a:t> </a:t>
            </a:r>
            <a:r>
              <a:rPr lang="el-GR" dirty="0" smtClean="0"/>
              <a:t>ακόρεστο λιπαρό οξύ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8</a:t>
            </a:fld>
            <a:endParaRPr lang="el-GR" dirty="0">
              <a:solidFill>
                <a:prstClr val="black"/>
              </a:solidFill>
            </a:endParaRPr>
          </a:p>
        </p:txBody>
      </p:sp>
      <p:pic>
        <p:nvPicPr>
          <p:cNvPr id="1026" name="Picture 2" descr="File:Elaidic-acid-3D-balls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1844824"/>
            <a:ext cx="7620000" cy="17716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Ορθογώνιο 4"/>
          <p:cNvSpPr/>
          <p:nvPr/>
        </p:nvSpPr>
        <p:spPr>
          <a:xfrm>
            <a:off x="1639072" y="3502153"/>
            <a:ext cx="610128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>
                <a:latin typeface="+mn-lt"/>
              </a:rPr>
              <a:t>"</a:t>
            </a:r>
            <a:r>
              <a:rPr lang="en-US" sz="1600" dirty="0">
                <a:latin typeface="+mn-lt"/>
                <a:hlinkClick r:id="rId3"/>
              </a:rPr>
              <a:t>Elaidic-acid-3D-balls</a:t>
            </a:r>
            <a:r>
              <a:rPr lang="en-US" sz="1600" dirty="0">
                <a:latin typeface="+mn-lt"/>
              </a:rPr>
              <a:t>" </a:t>
            </a:r>
            <a:r>
              <a:rPr lang="el-GR" sz="1600" dirty="0" smtClean="0">
                <a:latin typeface="+mn-lt"/>
              </a:rPr>
              <a:t>από</a:t>
            </a:r>
            <a:r>
              <a:rPr lang="en-US" sz="1600" dirty="0" smtClean="0">
                <a:latin typeface="+mn-lt"/>
              </a:rPr>
              <a:t> </a:t>
            </a:r>
            <a:r>
              <a:rPr lang="en-US" sz="1600" dirty="0">
                <a:latin typeface="+mn-lt"/>
                <a:hlinkClick r:id="rId4"/>
              </a:rPr>
              <a:t>Jynto and Ben </a:t>
            </a:r>
            <a:r>
              <a:rPr lang="en-US" sz="1600" dirty="0" smtClean="0">
                <a:latin typeface="+mn-lt"/>
                <a:hlinkClick r:id="rId4"/>
              </a:rPr>
              <a:t>Mills</a:t>
            </a:r>
            <a:r>
              <a:rPr lang="el-GR" sz="1600" dirty="0" smtClean="0">
                <a:latin typeface="+mn-lt"/>
              </a:rPr>
              <a:t>,</a:t>
            </a:r>
            <a:r>
              <a:rPr lang="en-US" sz="1600" dirty="0" smtClean="0">
                <a:latin typeface="+mn-lt"/>
              </a:rPr>
              <a:t> </a:t>
            </a:r>
            <a:r>
              <a:rPr lang="el-GR" sz="1600" dirty="0" smtClean="0">
                <a:latin typeface="+mn-lt"/>
              </a:rPr>
              <a:t>διαθέσιμο ως κοινό κτήμα</a:t>
            </a:r>
            <a:endParaRPr lang="el-GR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7123094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  <p:tag name="ISPRING_RESOURCE_PATHS_HASH_2" val="e63e9eec434b6a22ddb5216a25ec256f5ce4e1fb"/>
</p:tagLst>
</file>

<file path=ppt/theme/theme1.xml><?xml version="1.0" encoding="utf-8"?>
<a:theme xmlns:a="http://schemas.openxmlformats.org/drawingml/2006/main" name="template">
  <a:themeElements>
    <a:clrScheme name="Προσαρμοσμένο 22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3F3F3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C_template_updated">
  <a:themeElements>
    <a:clrScheme name="Custom 6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3F3F3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Θέμα του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</Template>
  <TotalTime>132</TotalTime>
  <Words>1651</Words>
  <Application>Microsoft Office PowerPoint</Application>
  <PresentationFormat>Προβολή στην οθόνη (4:3)</PresentationFormat>
  <Paragraphs>243</Paragraphs>
  <Slides>35</Slides>
  <Notes>7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6</vt:i4>
      </vt:variant>
      <vt:variant>
        <vt:lpstr>Θέμα</vt:lpstr>
      </vt:variant>
      <vt:variant>
        <vt:i4>2</vt:i4>
      </vt:variant>
      <vt:variant>
        <vt:lpstr>Τίτλοι διαφανειών</vt:lpstr>
      </vt:variant>
      <vt:variant>
        <vt:i4>35</vt:i4>
      </vt:variant>
    </vt:vector>
  </HeadingPairs>
  <TitlesOfParts>
    <vt:vector size="43" baseType="lpstr">
      <vt:lpstr>Arial</vt:lpstr>
      <vt:lpstr>Calibri</vt:lpstr>
      <vt:lpstr>Courier New</vt:lpstr>
      <vt:lpstr>Monotype Sorts</vt:lpstr>
      <vt:lpstr>Times New Roman</vt:lpstr>
      <vt:lpstr>Wingdings</vt:lpstr>
      <vt:lpstr>template</vt:lpstr>
      <vt:lpstr>OC_template_updated</vt:lpstr>
      <vt:lpstr>Διατροφή γυναίκας, παιδιού</vt:lpstr>
      <vt:lpstr>Λιπίδια</vt:lpstr>
      <vt:lpstr>Ένα τριγλυκερίδιο = λίπος</vt:lpstr>
      <vt:lpstr>Λιπαρά οξέα</vt:lpstr>
      <vt:lpstr>Αριθμός διπλών δεσμών</vt:lpstr>
      <vt:lpstr>Κορεσμένο και ακόρεστο λιπαρό οξύ</vt:lpstr>
      <vt:lpstr>Ωμέγα 3 και ωμέγα 6 πολυακόρεστα λιπαρά οξέα </vt:lpstr>
      <vt:lpstr>Trans και cis  πολυακόρεστα λιπαρά οξέα</vt:lpstr>
      <vt:lpstr>trans ακόρεστο λιπαρό οξύ</vt:lpstr>
      <vt:lpstr>Cis ακόρεστο λιπαρό οξύ</vt:lpstr>
      <vt:lpstr>Λιπίδια της τροφής</vt:lpstr>
      <vt:lpstr>Μήκος ανθρακικής αλυσίδας</vt:lpstr>
      <vt:lpstr>Διαφοροποιήσεις λιπιδίων</vt:lpstr>
      <vt:lpstr>Ρόλος λιπιδίων</vt:lpstr>
      <vt:lpstr>Αποθηκευτικός ρόλος λιπιδίων</vt:lpstr>
      <vt:lpstr>Άλλες ιδιότητες λιπιδίων</vt:lpstr>
      <vt:lpstr>Ανάγκες οργανισμού σε λιπίδια</vt:lpstr>
      <vt:lpstr>Τα είδη των λιπιδίων και λιποειδών</vt:lpstr>
      <vt:lpstr>Φυσιολογική σημασία  του λινελαϊκού οξέος</vt:lpstr>
      <vt:lpstr>Έλλειψη απαραίτητων λ.ο.</vt:lpstr>
      <vt:lpstr>Πέψη &amp; απορρόφηση λιπιδίων</vt:lpstr>
      <vt:lpstr>Διαιτητικά λιπίδια</vt:lpstr>
      <vt:lpstr>P/S ratio</vt:lpstr>
      <vt:lpstr>Λιποπρωτεΐνες</vt:lpstr>
      <vt:lpstr>Σύνθεση λιποπρωτεϊνών</vt:lpstr>
      <vt:lpstr>Χοληστερίνη = χοληστερόλη</vt:lpstr>
      <vt:lpstr>Χοληστερίνη (συνέχεια)</vt:lpstr>
      <vt:lpstr>Χοληστερόλη και διατροφή</vt:lpstr>
      <vt:lpstr>Τέλος Ενότητας</vt:lpstr>
      <vt:lpstr>Σημειώματα</vt:lpstr>
      <vt:lpstr>Σημείωμα Αναφοράς</vt:lpstr>
      <vt:lpstr>Σημείωμα Αδειοδότησης</vt:lpstr>
      <vt:lpstr>Επεξήγηση όρων χρήσης έργων τρίτων</vt:lpstr>
      <vt:lpstr>Διατήρηση Σημειωμάτων</vt:lpstr>
      <vt:lpstr>Χρηματοδότηση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Διεθνείς Συστήματα Κρατήσεων στον Τουρισμό</dc:title>
  <dc:creator>opencourses@teiath.gr</dc:creator>
  <cp:lastModifiedBy>Natassa Karap</cp:lastModifiedBy>
  <cp:revision>26</cp:revision>
  <dcterms:created xsi:type="dcterms:W3CDTF">2015-07-21T13:01:13Z</dcterms:created>
  <dcterms:modified xsi:type="dcterms:W3CDTF">2015-10-04T16:30:06Z</dcterms:modified>
</cp:coreProperties>
</file>