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31"/>
  </p:notesMasterIdLst>
  <p:handoutMasterIdLst>
    <p:handoutMasterId r:id="rId32"/>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57" r:id="rId24"/>
    <p:sldId id="262" r:id="rId25"/>
    <p:sldId id="264" r:id="rId26"/>
    <p:sldId id="286" r:id="rId27"/>
    <p:sldId id="287" r:id="rId28"/>
    <p:sldId id="266" r:id="rId29"/>
    <p:sldId id="261" r:id="rId30"/>
  </p:sldIdLst>
  <p:sldSz cx="9144000" cy="6858000" type="screen4x3"/>
  <p:notesSz cx="7104063" cy="10234613"/>
  <p:custDataLst>
    <p:tags r:id="rId3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Arial" pitchFamily="34" charset="0"/>
              <a:buNone/>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F0290F85-169B-459B-973A-B44661186971}" type="slidenum">
              <a:rPr lang="el-GR">
                <a:solidFill>
                  <a:prstClr val="black"/>
                </a:solidFill>
              </a:rPr>
              <a:pPr>
                <a:defRPr/>
              </a:pPr>
              <a:t>12</a:t>
            </a:fld>
            <a:endParaRPr lang="el-G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18D000DF-FE46-433B-B369-456E23CAA790}" type="slidenum">
              <a:rPr lang="el-GR">
                <a:solidFill>
                  <a:prstClr val="black"/>
                </a:solidFill>
              </a:rPr>
              <a:pPr>
                <a:defRPr/>
              </a:pPr>
              <a:t>13</a:t>
            </a:fld>
            <a:endParaRPr lang="el-G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EFD5DBDB-4D79-4567-AF0C-CC2822FC4C88}" type="slidenum">
              <a:rPr lang="el-GR">
                <a:solidFill>
                  <a:prstClr val="black"/>
                </a:solidFill>
              </a:rPr>
              <a:pPr>
                <a:defRPr/>
              </a:pPr>
              <a:t>14</a:t>
            </a:fld>
            <a:endParaRPr lang="el-G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8CC33119-46C1-4A7E-BB00-EE6AF97D75CF}" type="slidenum">
              <a:rPr lang="el-GR">
                <a:solidFill>
                  <a:prstClr val="black"/>
                </a:solidFill>
              </a:rPr>
              <a:pPr>
                <a:defRPr/>
              </a:pPr>
              <a:t>15</a:t>
            </a:fld>
            <a:endParaRPr lang="el-G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0F0CDEAB-6744-4D56-B078-A47BC7EB1878}" type="slidenum">
              <a:rPr lang="el-GR">
                <a:solidFill>
                  <a:prstClr val="black"/>
                </a:solidFill>
              </a:rPr>
              <a:pPr>
                <a:defRPr/>
              </a:pPr>
              <a:t>17</a:t>
            </a:fld>
            <a:endParaRPr lang="el-GR">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1DEADB9D-F60C-4612-9E02-A4E7BF94EE42}" type="slidenum">
              <a:rPr lang="el-GR">
                <a:solidFill>
                  <a:prstClr val="black"/>
                </a:solidFill>
              </a:rPr>
              <a:pPr>
                <a:defRPr/>
              </a:pPr>
              <a:t>18</a:t>
            </a:fld>
            <a:endParaRPr lang="el-GR">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39940"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87B96C-D38B-4DFC-B9FF-90FDFD9B2B62}" type="slidenum">
              <a:rPr lang="el-GR" altLang="el-GR" sz="1300">
                <a:solidFill>
                  <a:prstClr val="black"/>
                </a:solidFill>
                <a:latin typeface="Arial" charset="0"/>
              </a:rPr>
              <a:pPr eaLnBrk="1" hangingPunct="1">
                <a:spcBef>
                  <a:spcPct val="0"/>
                </a:spcBef>
              </a:pPr>
              <a:t>19</a:t>
            </a:fld>
            <a:endParaRPr lang="el-GR" altLang="el-GR" sz="1300">
              <a:solidFill>
                <a:prstClr val="black"/>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560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C5511D0-8475-4F4A-93AA-6458D62DCC01}" type="slidenum">
              <a:rPr lang="el-GR" altLang="el-GR" sz="1300">
                <a:solidFill>
                  <a:prstClr val="black"/>
                </a:solidFill>
                <a:latin typeface="Arial" charset="0"/>
              </a:rPr>
              <a:pPr eaLnBrk="1" hangingPunct="1">
                <a:spcBef>
                  <a:spcPct val="0"/>
                </a:spcBef>
              </a:pPr>
              <a:t>1</a:t>
            </a:fld>
            <a:endParaRPr lang="el-GR" altLang="el-GR" sz="1300">
              <a:solidFill>
                <a:prstClr val="black"/>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662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78639C0-E2B6-4B8A-B522-966813CB7AEA}" type="slidenum">
              <a:rPr lang="el-GR" altLang="el-GR" sz="1300">
                <a:solidFill>
                  <a:prstClr val="black"/>
                </a:solidFill>
                <a:latin typeface="Arial" charset="0"/>
              </a:rPr>
              <a:pPr eaLnBrk="1" hangingPunct="1">
                <a:spcBef>
                  <a:spcPct val="0"/>
                </a:spcBef>
              </a:pPr>
              <a:t>2</a:t>
            </a:fld>
            <a:endParaRPr lang="el-GR" altLang="el-GR" sz="1300">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765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067BF3C-D239-4618-A445-7C93357C3BE9}" type="slidenum">
              <a:rPr lang="el-GR" altLang="el-GR" sz="1300">
                <a:solidFill>
                  <a:prstClr val="black"/>
                </a:solidFill>
                <a:latin typeface="Arial" charset="0"/>
              </a:rPr>
              <a:pPr eaLnBrk="1" hangingPunct="1">
                <a:spcBef>
                  <a:spcPct val="0"/>
                </a:spcBef>
              </a:pPr>
              <a:t>3</a:t>
            </a:fld>
            <a:endParaRPr lang="el-GR" altLang="el-GR" sz="1300">
              <a:solidFill>
                <a:prstClr val="black"/>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AC3F88DE-84A2-4C73-B2EB-87B6C37859EF}" type="slidenum">
              <a:rPr lang="el-GR">
                <a:solidFill>
                  <a:prstClr val="black"/>
                </a:solidFill>
              </a:rPr>
              <a:pPr>
                <a:defRPr/>
              </a:pPr>
              <a:t>4</a:t>
            </a:fld>
            <a:endParaRPr lang="el-G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29700"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1C94C82-E6B9-4EDE-B46B-EDF019BD1C94}" type="slidenum">
              <a:rPr lang="el-GR" altLang="el-GR" sz="1300">
                <a:solidFill>
                  <a:prstClr val="black"/>
                </a:solidFill>
                <a:latin typeface="Arial" charset="0"/>
              </a:rPr>
              <a:pPr eaLnBrk="1" hangingPunct="1">
                <a:spcBef>
                  <a:spcPct val="0"/>
                </a:spcBef>
              </a:pPr>
              <a:t>5</a:t>
            </a:fld>
            <a:endParaRPr lang="el-GR" altLang="el-GR" sz="1300">
              <a:solidFill>
                <a:prstClr val="black"/>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 name="Θέση αριθμού διαφάνειας 3"/>
          <p:cNvSpPr>
            <a:spLocks noGrp="1"/>
          </p:cNvSpPr>
          <p:nvPr>
            <p:ph type="sldNum" sz="quarter" idx="5"/>
          </p:nvPr>
        </p:nvSpPr>
        <p:spPr/>
        <p:txBody>
          <a:bodyPr/>
          <a:lstStyle/>
          <a:p>
            <a:pPr>
              <a:defRPr/>
            </a:pPr>
            <a:fld id="{C7E38C59-F6B4-4044-BFBC-03C612ABE310}" type="slidenum">
              <a:rPr lang="el-GR">
                <a:solidFill>
                  <a:prstClr val="black"/>
                </a:solidFill>
              </a:rPr>
              <a:pPr>
                <a:defRPr/>
              </a:pPr>
              <a:t>6</a:t>
            </a:fld>
            <a:endParaRPr lang="el-G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5FDDD4AB-3ECD-4B4E-B150-23631BA2A1B0}" type="slidenum">
              <a:rPr lang="el-GR">
                <a:solidFill>
                  <a:prstClr val="black"/>
                </a:solidFill>
              </a:rPr>
              <a:pPr>
                <a:defRPr/>
              </a:pPr>
              <a:t>8</a:t>
            </a:fld>
            <a:endParaRPr lang="el-G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277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55352DE-B353-4EC3-88D7-C4DEFA8611B6}" type="slidenum">
              <a:rPr lang="el-GR" altLang="el-GR" sz="1300">
                <a:solidFill>
                  <a:prstClr val="black"/>
                </a:solidFill>
                <a:latin typeface="Arial" charset="0"/>
              </a:rPr>
              <a:pPr eaLnBrk="1" hangingPunct="1">
                <a:spcBef>
                  <a:spcPct val="0"/>
                </a:spcBef>
              </a:pPr>
              <a:t>10</a:t>
            </a:fld>
            <a:endParaRPr lang="el-GR" altLang="el-GR" sz="130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fld id="{B5604D14-FE67-4EBA-8245-D85C283F126D}" type="datetime1">
              <a:rPr lang="el-GR" altLang="el-GR"/>
              <a:pPr>
                <a:defRPr/>
              </a:pPr>
              <a:t>4/6/2015</a:t>
            </a:fld>
            <a:endParaRPr lang="el-GR" altLang="el-GR"/>
          </a:p>
        </p:txBody>
      </p:sp>
      <p:sp>
        <p:nvSpPr>
          <p:cNvPr id="5" name="Footer Placeholder 4"/>
          <p:cNvSpPr>
            <a:spLocks noGrp="1"/>
          </p:cNvSpPr>
          <p:nvPr>
            <p:ph type="ftr" sz="quarter" idx="11"/>
          </p:nvPr>
        </p:nvSpPr>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p:txBody>
          <a:bodyPr/>
          <a:lstStyle>
            <a:lvl1pPr>
              <a:defRPr/>
            </a:lvl1pPr>
          </a:lstStyle>
          <a:p>
            <a:pPr>
              <a:defRPr/>
            </a:pPr>
            <a:fld id="{FBE97218-B0E3-4ADD-9DE3-9D55E3DC9A8A}"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6524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fld id="{9DCC7605-9E0C-4257-927F-3DEB5AD33312}" type="datetime1">
              <a:rPr lang="el-GR" altLang="el-GR"/>
              <a:pPr>
                <a:defRPr/>
              </a:pPr>
              <a:t>4/6/2015</a:t>
            </a:fld>
            <a:endParaRPr lang="el-GR" altLang="el-GR"/>
          </a:p>
        </p:txBody>
      </p:sp>
      <p:sp>
        <p:nvSpPr>
          <p:cNvPr id="5" name="Footer Placeholder 4"/>
          <p:cNvSpPr>
            <a:spLocks noGrp="1"/>
          </p:cNvSpPr>
          <p:nvPr>
            <p:ph type="ftr" sz="quarter" idx="11"/>
          </p:nvPr>
        </p:nvSpPr>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p:txBody>
          <a:bodyPr/>
          <a:lstStyle>
            <a:lvl1pPr>
              <a:defRPr/>
            </a:lvl1pPr>
          </a:lstStyle>
          <a:p>
            <a:pPr>
              <a:defRPr/>
            </a:pPr>
            <a:fld id="{3ADDF52A-4F9D-4FCE-B801-C1B98C0BE9A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09094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EEDAF251-C9E6-42A6-B44F-BBBA005E6C13}" type="datetime1">
              <a:rPr lang="el-GR" altLang="el-GR"/>
              <a:pPr>
                <a:defRPr/>
              </a:pPr>
              <a:t>4/6/2015</a:t>
            </a:fld>
            <a:endParaRPr lang="el-GR" altLang="el-GR"/>
          </a:p>
        </p:txBody>
      </p:sp>
      <p:sp>
        <p:nvSpPr>
          <p:cNvPr id="5" name="Footer Placeholder 4"/>
          <p:cNvSpPr>
            <a:spLocks noGrp="1"/>
          </p:cNvSpPr>
          <p:nvPr>
            <p:ph type="ftr" sz="quarter" idx="11"/>
          </p:nvPr>
        </p:nvSpPr>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p:txBody>
          <a:bodyPr/>
          <a:lstStyle>
            <a:lvl1pPr>
              <a:defRPr/>
            </a:lvl1pPr>
          </a:lstStyle>
          <a:p>
            <a:pPr>
              <a:defRPr/>
            </a:pPr>
            <a:fld id="{163846D9-2050-4922-A57D-3E39ED71A63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54543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fld id="{7B882406-DD1C-4688-A570-094863F9CE56}" type="datetime1">
              <a:rPr lang="el-GR" altLang="el-GR"/>
              <a:pPr>
                <a:defRPr/>
              </a:pPr>
              <a:t>4/6/2015</a:t>
            </a:fld>
            <a:endParaRPr lang="el-GR" altLang="el-GR"/>
          </a:p>
        </p:txBody>
      </p:sp>
      <p:sp>
        <p:nvSpPr>
          <p:cNvPr id="6" name="Footer Placeholder 4"/>
          <p:cNvSpPr>
            <a:spLocks noGrp="1"/>
          </p:cNvSpPr>
          <p:nvPr>
            <p:ph type="ftr" sz="quarter" idx="11"/>
          </p:nvPr>
        </p:nvSpPr>
        <p:spPr/>
        <p:txBody>
          <a:bodyPr/>
          <a:lstStyle>
            <a:lvl1pPr>
              <a:defRPr/>
            </a:lvl1pPr>
          </a:lstStyle>
          <a:p>
            <a:pPr>
              <a:defRPr/>
            </a:pPr>
            <a:endParaRPr lang="el-GR" altLang="el-GR"/>
          </a:p>
        </p:txBody>
      </p:sp>
      <p:sp>
        <p:nvSpPr>
          <p:cNvPr id="7" name="Slide Number Placeholder 5"/>
          <p:cNvSpPr>
            <a:spLocks noGrp="1"/>
          </p:cNvSpPr>
          <p:nvPr>
            <p:ph type="sldNum" sz="quarter" idx="12"/>
          </p:nvPr>
        </p:nvSpPr>
        <p:spPr/>
        <p:txBody>
          <a:bodyPr/>
          <a:lstStyle>
            <a:lvl1pPr>
              <a:defRPr/>
            </a:lvl1pPr>
          </a:lstStyle>
          <a:p>
            <a:pPr>
              <a:defRPr/>
            </a:pPr>
            <a:fld id="{556C30DB-DF80-4B27-A508-54A4852F30F7}"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69724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fld id="{8E561DAD-30E8-4AAA-AB94-465B5D2207D0}" type="datetime1">
              <a:rPr lang="el-GR" altLang="el-GR"/>
              <a:pPr>
                <a:defRPr/>
              </a:pPr>
              <a:t>4/6/2015</a:t>
            </a:fld>
            <a:endParaRPr lang="el-GR" altLang="el-GR"/>
          </a:p>
        </p:txBody>
      </p:sp>
      <p:sp>
        <p:nvSpPr>
          <p:cNvPr id="8" name="Footer Placeholder 4"/>
          <p:cNvSpPr>
            <a:spLocks noGrp="1"/>
          </p:cNvSpPr>
          <p:nvPr>
            <p:ph type="ftr" sz="quarter" idx="11"/>
          </p:nvPr>
        </p:nvSpPr>
        <p:spPr/>
        <p:txBody>
          <a:bodyPr/>
          <a:lstStyle>
            <a:lvl1pPr>
              <a:defRPr/>
            </a:lvl1pPr>
          </a:lstStyle>
          <a:p>
            <a:pPr>
              <a:defRPr/>
            </a:pPr>
            <a:endParaRPr lang="el-GR" altLang="el-GR"/>
          </a:p>
        </p:txBody>
      </p:sp>
      <p:sp>
        <p:nvSpPr>
          <p:cNvPr id="9" name="Slide Number Placeholder 5"/>
          <p:cNvSpPr>
            <a:spLocks noGrp="1"/>
          </p:cNvSpPr>
          <p:nvPr>
            <p:ph type="sldNum" sz="quarter" idx="12"/>
          </p:nvPr>
        </p:nvSpPr>
        <p:spPr/>
        <p:txBody>
          <a:bodyPr/>
          <a:lstStyle>
            <a:lvl1pPr>
              <a:defRPr/>
            </a:lvl1pPr>
          </a:lstStyle>
          <a:p>
            <a:pPr>
              <a:defRPr/>
            </a:pPr>
            <a:fld id="{7D76D621-B016-485C-AB0D-1E6F151EDB1A}"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5107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fld id="{FA6C2AA4-A253-4530-A364-DD4E1E593E31}" type="datetime1">
              <a:rPr lang="el-GR" altLang="el-GR"/>
              <a:pPr>
                <a:defRPr/>
              </a:pPr>
              <a:t>4/6/2015</a:t>
            </a:fld>
            <a:endParaRPr lang="el-GR" altLang="el-GR"/>
          </a:p>
        </p:txBody>
      </p:sp>
      <p:sp>
        <p:nvSpPr>
          <p:cNvPr id="4" name="Footer Placeholder 4"/>
          <p:cNvSpPr>
            <a:spLocks noGrp="1"/>
          </p:cNvSpPr>
          <p:nvPr>
            <p:ph type="ftr" sz="quarter" idx="11"/>
          </p:nvPr>
        </p:nvSpPr>
        <p:spPr/>
        <p:txBody>
          <a:bodyPr/>
          <a:lstStyle>
            <a:lvl1pPr>
              <a:defRPr/>
            </a:lvl1pPr>
          </a:lstStyle>
          <a:p>
            <a:pPr>
              <a:defRPr/>
            </a:pPr>
            <a:endParaRPr lang="el-GR" altLang="el-GR"/>
          </a:p>
        </p:txBody>
      </p:sp>
      <p:sp>
        <p:nvSpPr>
          <p:cNvPr id="5" name="Slide Number Placeholder 5"/>
          <p:cNvSpPr>
            <a:spLocks noGrp="1"/>
          </p:cNvSpPr>
          <p:nvPr>
            <p:ph type="sldNum" sz="quarter" idx="12"/>
          </p:nvPr>
        </p:nvSpPr>
        <p:spPr/>
        <p:txBody>
          <a:bodyPr/>
          <a:lstStyle>
            <a:lvl1pPr>
              <a:defRPr/>
            </a:lvl1pPr>
          </a:lstStyle>
          <a:p>
            <a:pPr>
              <a:defRPr/>
            </a:pPr>
            <a:fld id="{D8CF9E68-33F1-436C-9F56-A3EE2E37E64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5728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8D54A8E6-CC35-4E38-9AA7-FA3FC67CC1B3}" type="datetime1">
              <a:rPr lang="el-GR" altLang="el-GR"/>
              <a:pPr>
                <a:defRPr/>
              </a:pPr>
              <a:t>4/6/2015</a:t>
            </a:fld>
            <a:endParaRPr lang="el-GR" altLang="el-GR"/>
          </a:p>
        </p:txBody>
      </p:sp>
      <p:sp>
        <p:nvSpPr>
          <p:cNvPr id="6" name="Footer Placeholder 4"/>
          <p:cNvSpPr>
            <a:spLocks noGrp="1"/>
          </p:cNvSpPr>
          <p:nvPr>
            <p:ph type="ftr" sz="quarter" idx="11"/>
          </p:nvPr>
        </p:nvSpPr>
        <p:spPr/>
        <p:txBody>
          <a:bodyPr/>
          <a:lstStyle>
            <a:lvl1pPr>
              <a:defRPr/>
            </a:lvl1pPr>
          </a:lstStyle>
          <a:p>
            <a:pPr>
              <a:defRPr/>
            </a:pPr>
            <a:endParaRPr lang="el-GR" altLang="el-GR"/>
          </a:p>
        </p:txBody>
      </p:sp>
      <p:sp>
        <p:nvSpPr>
          <p:cNvPr id="7" name="Slide Number Placeholder 5"/>
          <p:cNvSpPr>
            <a:spLocks noGrp="1"/>
          </p:cNvSpPr>
          <p:nvPr>
            <p:ph type="sldNum" sz="quarter" idx="12"/>
          </p:nvPr>
        </p:nvSpPr>
        <p:spPr/>
        <p:txBody>
          <a:bodyPr/>
          <a:lstStyle>
            <a:lvl1pPr>
              <a:defRPr/>
            </a:lvl1pPr>
          </a:lstStyle>
          <a:p>
            <a:pPr>
              <a:defRPr/>
            </a:pPr>
            <a:fld id="{64EF4655-1567-46B3-A075-BFD3C75CAEF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6695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A4240A68-F29E-4137-A4F5-3CDBC5968245}" type="datetime1">
              <a:rPr lang="el-GR" altLang="el-GR"/>
              <a:pPr>
                <a:defRPr/>
              </a:pPr>
              <a:t>4/6/2015</a:t>
            </a:fld>
            <a:endParaRPr lang="el-GR" altLang="el-GR"/>
          </a:p>
        </p:txBody>
      </p:sp>
      <p:sp>
        <p:nvSpPr>
          <p:cNvPr id="6" name="Footer Placeholder 4"/>
          <p:cNvSpPr>
            <a:spLocks noGrp="1"/>
          </p:cNvSpPr>
          <p:nvPr>
            <p:ph type="ftr" sz="quarter" idx="11"/>
          </p:nvPr>
        </p:nvSpPr>
        <p:spPr/>
        <p:txBody>
          <a:bodyPr/>
          <a:lstStyle>
            <a:lvl1pPr>
              <a:defRPr/>
            </a:lvl1pPr>
          </a:lstStyle>
          <a:p>
            <a:pPr>
              <a:defRPr/>
            </a:pPr>
            <a:endParaRPr lang="el-GR" altLang="el-GR"/>
          </a:p>
        </p:txBody>
      </p:sp>
      <p:sp>
        <p:nvSpPr>
          <p:cNvPr id="7" name="Slide Number Placeholder 5"/>
          <p:cNvSpPr>
            <a:spLocks noGrp="1"/>
          </p:cNvSpPr>
          <p:nvPr>
            <p:ph type="sldNum" sz="quarter" idx="12"/>
          </p:nvPr>
        </p:nvSpPr>
        <p:spPr/>
        <p:txBody>
          <a:bodyPr/>
          <a:lstStyle>
            <a:lvl1pPr>
              <a:defRPr/>
            </a:lvl1pPr>
          </a:lstStyle>
          <a:p>
            <a:pPr>
              <a:defRPr/>
            </a:pPr>
            <a:fld id="{98EC53A0-2EB3-422E-8664-6554DDD84F3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72906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fld id="{974AECF5-73B2-4611-99A9-37FEEF66AAD8}" type="datetime1">
              <a:rPr lang="el-GR" altLang="el-GR"/>
              <a:pPr>
                <a:defRPr/>
              </a:pPr>
              <a:t>4/6/2015</a:t>
            </a:fld>
            <a:endParaRPr lang="el-GR" altLang="el-GR"/>
          </a:p>
        </p:txBody>
      </p:sp>
      <p:sp>
        <p:nvSpPr>
          <p:cNvPr id="5" name="Footer Placeholder 4"/>
          <p:cNvSpPr>
            <a:spLocks noGrp="1"/>
          </p:cNvSpPr>
          <p:nvPr>
            <p:ph type="ftr" sz="quarter" idx="11"/>
          </p:nvPr>
        </p:nvSpPr>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p:txBody>
          <a:bodyPr/>
          <a:lstStyle>
            <a:lvl1pPr>
              <a:defRPr/>
            </a:lvl1pPr>
          </a:lstStyle>
          <a:p>
            <a:pPr>
              <a:defRPr/>
            </a:pPr>
            <a:fld id="{98312B92-68B5-4426-8973-E36F21A5B3F6}"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1471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fld id="{1E4C84AF-85E2-480C-84CF-E42E35B3E93B}" type="datetime1">
              <a:rPr lang="el-GR" altLang="el-GR"/>
              <a:pPr>
                <a:defRPr/>
              </a:pPr>
              <a:t>4/6/2015</a:t>
            </a:fld>
            <a:endParaRPr lang="el-GR" altLang="el-GR"/>
          </a:p>
        </p:txBody>
      </p:sp>
      <p:sp>
        <p:nvSpPr>
          <p:cNvPr id="5" name="Footer Placeholder 4"/>
          <p:cNvSpPr>
            <a:spLocks noGrp="1"/>
          </p:cNvSpPr>
          <p:nvPr>
            <p:ph type="ftr" sz="quarter" idx="11"/>
          </p:nvPr>
        </p:nvSpPr>
        <p:spPr/>
        <p:txBody>
          <a:bodyPr/>
          <a:lstStyle>
            <a:lvl1pPr>
              <a:defRPr/>
            </a:lvl1pPr>
          </a:lstStyle>
          <a:p>
            <a:pPr>
              <a:defRPr/>
            </a:pPr>
            <a:endParaRPr lang="el-GR" altLang="el-GR"/>
          </a:p>
        </p:txBody>
      </p:sp>
      <p:sp>
        <p:nvSpPr>
          <p:cNvPr id="6" name="Slide Number Placeholder 5"/>
          <p:cNvSpPr>
            <a:spLocks noGrp="1"/>
          </p:cNvSpPr>
          <p:nvPr>
            <p:ph type="sldNum" sz="quarter" idx="12"/>
          </p:nvPr>
        </p:nvSpPr>
        <p:spPr/>
        <p:txBody>
          <a:bodyPr/>
          <a:lstStyle>
            <a:lvl1pPr>
              <a:defRPr/>
            </a:lvl1pPr>
          </a:lstStyle>
          <a:p>
            <a:pPr>
              <a:defRPr/>
            </a:pPr>
            <a:fld id="{FD3E1075-1458-43DF-B9C6-5096DCE2F32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29247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814616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445151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6001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19253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20822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503140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327542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606072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610049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770368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11F45F11-E6BB-4CBD-B369-FDD79C2B13B8}" type="datetime1">
              <a:rPr lang="el-GR" altLang="el-GR">
                <a:cs typeface="Arial" charset="0"/>
              </a:rPr>
              <a:pPr>
                <a:defRPr/>
              </a:pPr>
              <a:t>4/6/2015</a:t>
            </a:fld>
            <a:endParaRPr lang="el-GR" altLang="el-GR">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l-GR" altLang="el-GR">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95D739FD-968B-4EDD-A43B-8B6B26E46EF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699200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613824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Line0534.jpg" TargetMode="External"/><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hyperlink" Target="http://commons.wikimedia.org/wiki/User:Korriga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commons.wikimedia.org/wiki/User:Helix84" TargetMode="External"/><Relationship Id="rId4" Type="http://schemas.openxmlformats.org/officeDocument/2006/relationships/hyperlink" Target="http://commons.wikimedia.org/wiki/File:Lod_Schema.p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hyperlink" Target="http://commons.wikimedia.org/wiki/User:Saffron_Blaze" TargetMode="External"/><Relationship Id="rId3" Type="http://schemas.openxmlformats.org/officeDocument/2006/relationships/image" Target="../media/image12.png"/><Relationship Id="rId7" Type="http://schemas.openxmlformats.org/officeDocument/2006/relationships/hyperlink" Target="http://commons.wikimedia.org/wiki/File:Gondola_Gondolier_Grand_Canal.jpg" TargetMode="External"/><Relationship Id="rId12" Type="http://schemas.openxmlformats.org/officeDocument/2006/relationships/hyperlink" Target="http://creativecommons.org/licenses/by/2.0/deed.en"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jpeg"/><Relationship Id="rId11" Type="http://schemas.openxmlformats.org/officeDocument/2006/relationships/hyperlink" Target="http://commons.wikimedia.org/wiki/User:File_Upload_Bot_(Magnus_Manske)" TargetMode="External"/><Relationship Id="rId5" Type="http://schemas.openxmlformats.org/officeDocument/2006/relationships/image" Target="../media/image13.jpeg"/><Relationship Id="rId10" Type="http://schemas.openxmlformats.org/officeDocument/2006/relationships/hyperlink" Target="http://commons.wikimedia.org/wiki/File:Gondola_2_(7224012446).jpg" TargetMode="External"/><Relationship Id="rId4" Type="http://schemas.openxmlformats.org/officeDocument/2006/relationships/hyperlink" Target="http://www.tavolachioggia.altervista.org/gondola.htm" TargetMode="External"/><Relationship Id="rId9" Type="http://schemas.openxmlformats.org/officeDocument/2006/relationships/hyperlink" Target="http://creativecommons.org/licenses/by-sa/3.0/deed.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Ναυπηγικό σχέδιο και αρχές </a:t>
            </a:r>
            <a:r>
              <a:rPr lang="el-GR" sz="4000" b="1" dirty="0" err="1" smtClean="0">
                <a:solidFill>
                  <a:schemeClr val="tx1"/>
                </a:solidFill>
                <a:latin typeface="+mn-lt"/>
              </a:rPr>
              <a:t>casd</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3</a:t>
            </a:r>
            <a:r>
              <a:rPr lang="el-GR" sz="2600" dirty="0" smtClean="0"/>
              <a:t>:</a:t>
            </a:r>
            <a:r>
              <a:rPr lang="en-US" sz="2600" dirty="0" smtClean="0"/>
              <a:t> </a:t>
            </a:r>
            <a:r>
              <a:rPr lang="el-GR" sz="2600" dirty="0"/>
              <a:t>Ναυπηγικό Σχέδιο και Αρχές CASD (γενικά)</a:t>
            </a:r>
            <a:endParaRPr lang="en-US" sz="2600" dirty="0" smtClean="0"/>
          </a:p>
          <a:p>
            <a:pPr>
              <a:spcBef>
                <a:spcPts val="0"/>
              </a:spcBef>
            </a:pPr>
            <a:r>
              <a:rPr lang="el-GR" sz="2200" dirty="0"/>
              <a:t>Γεώργιος Κ. </a:t>
            </a:r>
            <a:r>
              <a:rPr lang="el-GR" sz="2200" dirty="0" err="1"/>
              <a:t>Χατζηκωνσταντής</a:t>
            </a:r>
            <a:r>
              <a:rPr lang="el-GR" sz="2200" dirty="0"/>
              <a:t> Επίκουρος Καθηγητής </a:t>
            </a:r>
          </a:p>
          <a:p>
            <a:pPr>
              <a:spcBef>
                <a:spcPts val="0"/>
              </a:spcBef>
            </a:pPr>
            <a:r>
              <a:rPr lang="el-GR" sz="2200" dirty="0" err="1"/>
              <a:t>Διπλ</a:t>
            </a:r>
            <a:r>
              <a:rPr lang="el-GR" sz="2200" dirty="0"/>
              <a:t>. Ναυπηγός Μηχανολόγος Μηχανικός </a:t>
            </a:r>
          </a:p>
          <a:p>
            <a:pPr>
              <a:spcBef>
                <a:spcPts val="0"/>
              </a:spcBef>
            </a:pPr>
            <a:r>
              <a:rPr lang="el-GR" sz="2200" dirty="0" err="1"/>
              <a:t>M.Sc</a:t>
            </a:r>
            <a:r>
              <a:rPr lang="el-GR" sz="2200" dirty="0"/>
              <a:t>. ‘’Διασφάλιση Ποιότητας’’, Τμήμα </a:t>
            </a:r>
            <a:r>
              <a:rPr lang="el-GR" sz="2200" dirty="0" smtClean="0"/>
              <a:t>Ναυπηγικών Μηχανικών ΤΕ</a:t>
            </a:r>
            <a:endParaRPr lang="el-GR" sz="2200" dirty="0"/>
          </a:p>
          <a:p>
            <a:pPr>
              <a:spcBef>
                <a:spcPts val="0"/>
              </a:spcBef>
            </a:pP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D2E8A55-E9C7-462B-BEC5-73602F537763}" type="slidenum">
              <a:rPr lang="el-GR">
                <a:solidFill>
                  <a:prstClr val="black"/>
                </a:solidFill>
              </a:rPr>
              <a:pPr>
                <a:defRPr/>
              </a:pPr>
              <a:t>9</a:t>
            </a:fld>
            <a:endParaRPr lang="el-GR">
              <a:solidFill>
                <a:prstClr val="black"/>
              </a:solidFill>
            </a:endParaRPr>
          </a:p>
        </p:txBody>
      </p:sp>
      <p:sp>
        <p:nvSpPr>
          <p:cNvPr id="11267" name="Rectangle 2"/>
          <p:cNvSpPr>
            <a:spLocks noGrp="1"/>
          </p:cNvSpPr>
          <p:nvPr>
            <p:ph type="title"/>
          </p:nvPr>
        </p:nvSpPr>
        <p:spPr>
          <a:xfrm>
            <a:off x="468313" y="0"/>
            <a:ext cx="8229600" cy="980728"/>
          </a:xfrm>
        </p:spPr>
        <p:txBody>
          <a:bodyPr/>
          <a:lstStyle/>
          <a:p>
            <a:pPr eaLnBrk="1" hangingPunct="1"/>
            <a:r>
              <a:rPr lang="el-GR" altLang="el-GR" dirty="0" smtClean="0">
                <a:solidFill>
                  <a:srgbClr val="004A82"/>
                </a:solidFill>
              </a:rPr>
              <a:t>Πλώρη – Πρύμνη </a:t>
            </a:r>
            <a:r>
              <a:rPr lang="el-GR" altLang="el-GR" sz="3200" b="0" dirty="0" smtClean="0">
                <a:solidFill>
                  <a:srgbClr val="004A82"/>
                </a:solidFill>
              </a:rPr>
              <a:t>(</a:t>
            </a:r>
            <a:r>
              <a:rPr lang="en-US" altLang="el-GR" sz="3200" b="0" dirty="0" smtClean="0">
                <a:solidFill>
                  <a:srgbClr val="004A82"/>
                </a:solidFill>
              </a:rPr>
              <a:t>3</a:t>
            </a:r>
            <a:r>
              <a:rPr lang="el-GR" altLang="el-GR" sz="3200" b="0" dirty="0" smtClean="0">
                <a:solidFill>
                  <a:srgbClr val="004A82"/>
                </a:solidFill>
              </a:rPr>
              <a:t> από </a:t>
            </a:r>
            <a:r>
              <a:rPr lang="en-US" altLang="el-GR" sz="3200" b="0" dirty="0" smtClean="0">
                <a:solidFill>
                  <a:srgbClr val="004A82"/>
                </a:solidFill>
              </a:rPr>
              <a:t>3</a:t>
            </a:r>
            <a:r>
              <a:rPr lang="el-GR" altLang="el-GR" sz="3200" b="0" dirty="0" smtClean="0">
                <a:solidFill>
                  <a:srgbClr val="004A82"/>
                </a:solidFill>
              </a:rPr>
              <a:t>)</a:t>
            </a:r>
          </a:p>
        </p:txBody>
      </p:sp>
      <p:pic>
        <p:nvPicPr>
          <p:cNvPr id="11268" name="Picture 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55650" y="1052984"/>
            <a:ext cx="7780338" cy="5040312"/>
          </a:xfrm>
          <a:ln>
            <a:solidFill>
              <a:schemeClr val="tx1"/>
            </a:solidFill>
          </a:ln>
        </p:spPr>
      </p:pic>
      <p:sp>
        <p:nvSpPr>
          <p:cNvPr id="7" name="Rectangle 7"/>
          <p:cNvSpPr/>
          <p:nvPr/>
        </p:nvSpPr>
        <p:spPr>
          <a:xfrm>
            <a:off x="2627784" y="6268669"/>
            <a:ext cx="388843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hlinkClick r:id="rId3"/>
              </a:rPr>
              <a:t>Line0534</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hlinkClick r:id="rId4" tooltip="User:Korrigan"/>
              </a:rPr>
              <a:t>Korrigan</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285093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58799973-29CA-4BE0-9FE3-0AD5B86C1FFC}" type="slidenum">
              <a:rPr lang="el-GR">
                <a:solidFill>
                  <a:prstClr val="black"/>
                </a:solidFill>
              </a:rPr>
              <a:pPr>
                <a:defRPr/>
              </a:pPr>
              <a:t>10</a:t>
            </a:fld>
            <a:endParaRPr lang="el-GR">
              <a:solidFill>
                <a:prstClr val="black"/>
              </a:solidFill>
            </a:endParaRPr>
          </a:p>
        </p:txBody>
      </p:sp>
      <p:sp>
        <p:nvSpPr>
          <p:cNvPr id="12291" name="Τίτλος 1"/>
          <p:cNvSpPr>
            <a:spLocks noGrp="1"/>
          </p:cNvSpPr>
          <p:nvPr>
            <p:ph type="title"/>
          </p:nvPr>
        </p:nvSpPr>
        <p:spPr>
          <a:xfrm>
            <a:off x="0" y="115888"/>
            <a:ext cx="9144000" cy="909637"/>
          </a:xfrm>
        </p:spPr>
        <p:txBody>
          <a:bodyPr/>
          <a:lstStyle/>
          <a:p>
            <a:pPr eaLnBrk="1" hangingPunct="1"/>
            <a:r>
              <a:rPr lang="el-GR" altLang="el-GR" dirty="0" smtClean="0">
                <a:solidFill>
                  <a:srgbClr val="004A82"/>
                </a:solidFill>
              </a:rPr>
              <a:t>Πλώρη – Πρύμνη – Δεξιά – Αριστερά – Γάστρα - Έξαλλα</a:t>
            </a:r>
          </a:p>
        </p:txBody>
      </p:sp>
      <p:sp>
        <p:nvSpPr>
          <p:cNvPr id="12292"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31C8D70E-4CC3-4A8A-8008-72931A8406E8}" type="slidenum">
              <a:rPr lang="el-GR" altLang="el-GR" sz="1200" smtClean="0">
                <a:solidFill>
                  <a:prstClr val="black"/>
                </a:solidFill>
                <a:latin typeface="Arial" charset="0"/>
                <a:cs typeface="Arial" charset="0"/>
              </a:rPr>
              <a:pPr algn="r" eaLnBrk="1" hangingPunct="1">
                <a:spcBef>
                  <a:spcPct val="0"/>
                </a:spcBef>
                <a:buFontTx/>
                <a:buNone/>
              </a:pPr>
              <a:t>10</a:t>
            </a:fld>
            <a:endParaRPr lang="el-GR" altLang="el-GR" sz="1200" smtClean="0">
              <a:solidFill>
                <a:prstClr val="black"/>
              </a:solidFill>
              <a:latin typeface="Arial" charset="0"/>
              <a:cs typeface="Arial" charset="0"/>
            </a:endParaRPr>
          </a:p>
        </p:txBody>
      </p:sp>
      <p:pic>
        <p:nvPicPr>
          <p:cNvPr id="1229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731" y="1412875"/>
            <a:ext cx="6840538" cy="4916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627784" y="6464369"/>
            <a:ext cx="388843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Lod </a:t>
            </a:r>
            <a:r>
              <a:rPr lang="en-US" sz="1200" dirty="0" smtClean="0">
                <a:latin typeface="+mn-lt"/>
                <a:hlinkClick r:id="rId4"/>
              </a:rPr>
              <a:t>Schema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Helix84"/>
              </a:rPr>
              <a:t>Helix84</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597842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9F4C956-433E-4C22-94C8-0F14AFE2732F}" type="slidenum">
              <a:rPr lang="el-GR">
                <a:solidFill>
                  <a:prstClr val="black"/>
                </a:solidFill>
              </a:rPr>
              <a:pPr>
                <a:defRPr/>
              </a:pPr>
              <a:t>11</a:t>
            </a:fld>
            <a:endParaRPr lang="el-GR">
              <a:solidFill>
                <a:prstClr val="black"/>
              </a:solidFill>
            </a:endParaRPr>
          </a:p>
        </p:txBody>
      </p:sp>
      <p:sp>
        <p:nvSpPr>
          <p:cNvPr id="13315" name="Rectangle 2"/>
          <p:cNvSpPr>
            <a:spLocks noGrp="1"/>
          </p:cNvSpPr>
          <p:nvPr>
            <p:ph type="title"/>
          </p:nvPr>
        </p:nvSpPr>
        <p:spPr/>
        <p:txBody>
          <a:bodyPr/>
          <a:lstStyle/>
          <a:p>
            <a:pPr eaLnBrk="1" hangingPunct="1"/>
            <a:r>
              <a:rPr lang="el-GR" altLang="el-GR" smtClean="0">
                <a:solidFill>
                  <a:srgbClr val="004A82"/>
                </a:solidFill>
              </a:rPr>
              <a:t>Απεικόνιση του σκάφους </a:t>
            </a:r>
            <a:r>
              <a:rPr lang="el-GR" altLang="el-GR" sz="3200" b="0" smtClean="0">
                <a:solidFill>
                  <a:srgbClr val="004A82"/>
                </a:solidFill>
              </a:rPr>
              <a:t>(</a:t>
            </a:r>
            <a:r>
              <a:rPr lang="en-US" altLang="el-GR" sz="3200" b="0" smtClean="0">
                <a:solidFill>
                  <a:srgbClr val="004A82"/>
                </a:solidFill>
              </a:rPr>
              <a:t>1</a:t>
            </a:r>
            <a:r>
              <a:rPr lang="el-GR" altLang="el-GR" sz="3200" b="0" smtClean="0">
                <a:solidFill>
                  <a:srgbClr val="004A82"/>
                </a:solidFill>
              </a:rPr>
              <a:t> από 3)</a:t>
            </a:r>
          </a:p>
        </p:txBody>
      </p:sp>
      <p:sp>
        <p:nvSpPr>
          <p:cNvPr id="13316" name="Rectangle 3"/>
          <p:cNvSpPr>
            <a:spLocks noGrp="1"/>
          </p:cNvSpPr>
          <p:nvPr>
            <p:ph type="body" idx="1"/>
          </p:nvPr>
        </p:nvSpPr>
        <p:spPr/>
        <p:txBody>
          <a:bodyPr/>
          <a:lstStyle/>
          <a:p>
            <a:pPr algn="ctr" eaLnBrk="1" hangingPunct="1">
              <a:buFont typeface="Arial" charset="0"/>
              <a:buNone/>
            </a:pPr>
            <a:endParaRPr lang="en-US" altLang="el-GR" sz="2400" u="sng" dirty="0" smtClean="0"/>
          </a:p>
          <a:p>
            <a:pPr algn="ctr" eaLnBrk="1" hangingPunct="1">
              <a:buFont typeface="Arial" charset="0"/>
              <a:buNone/>
            </a:pPr>
            <a:r>
              <a:rPr lang="el-GR" altLang="el-GR" sz="2400" b="1" dirty="0" smtClean="0"/>
              <a:t>Επιφάνεια αναφοράς</a:t>
            </a:r>
            <a:r>
              <a:rPr lang="el-GR" altLang="el-GR" sz="2400" dirty="0" smtClean="0"/>
              <a:t> (</a:t>
            </a:r>
            <a:r>
              <a:rPr lang="el-GR" altLang="el-GR" sz="2400" dirty="0" err="1" smtClean="0"/>
              <a:t>molded</a:t>
            </a:r>
            <a:r>
              <a:rPr lang="el-GR" altLang="el-GR" sz="2400" dirty="0" smtClean="0"/>
              <a:t> </a:t>
            </a:r>
            <a:r>
              <a:rPr lang="el-GR" altLang="el-GR" sz="2400" dirty="0" err="1" smtClean="0"/>
              <a:t>surface</a:t>
            </a:r>
            <a:r>
              <a:rPr lang="el-GR" altLang="el-GR" sz="2400" dirty="0" smtClean="0"/>
              <a:t>): </a:t>
            </a:r>
            <a:endParaRPr lang="en-US" altLang="el-GR" sz="2400" dirty="0" smtClean="0"/>
          </a:p>
          <a:p>
            <a:pPr algn="ctr" eaLnBrk="1" hangingPunct="1">
              <a:buFont typeface="Arial" charset="0"/>
              <a:buNone/>
            </a:pPr>
            <a:endParaRPr lang="en-US" altLang="el-GR" sz="2400" u="sng" dirty="0" smtClean="0"/>
          </a:p>
          <a:p>
            <a:pPr algn="ctr" eaLnBrk="1" hangingPunct="1">
              <a:buFont typeface="Arial" charset="0"/>
              <a:buNone/>
            </a:pPr>
            <a:r>
              <a:rPr lang="el-GR" altLang="el-GR" sz="2400" dirty="0" smtClean="0"/>
              <a:t>είναι η ιδεατή επιφάνεια (ανάλογα με το υλικό κατασκευής) η οποία χρησιμοποιείται για τον ορισμό των κυρίων διαστάσεων του πλοίου.</a:t>
            </a:r>
          </a:p>
          <a:p>
            <a:pPr algn="ctr" eaLnBrk="1" hangingPunct="1">
              <a:buFont typeface="Arial" charset="0"/>
              <a:buNone/>
            </a:pPr>
            <a:endParaRPr lang="el-GR" altLang="el-GR" sz="2400" dirty="0" smtClean="0"/>
          </a:p>
          <a:p>
            <a:pPr eaLnBrk="1" hangingPunct="1">
              <a:buFont typeface="Arial" charset="0"/>
              <a:buNone/>
            </a:pPr>
            <a:endParaRPr lang="el-GR" altLang="el-GR" dirty="0" smtClean="0"/>
          </a:p>
        </p:txBody>
      </p:sp>
    </p:spTree>
    <p:extLst>
      <p:ext uri="{BB962C8B-B14F-4D97-AF65-F5344CB8AC3E}">
        <p14:creationId xmlns:p14="http://schemas.microsoft.com/office/powerpoint/2010/main" val="1712146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AD564631-71B1-4F5B-92E3-6F1ECDAE0DF6}" type="slidenum">
              <a:rPr lang="el-GR">
                <a:solidFill>
                  <a:prstClr val="black"/>
                </a:solidFill>
              </a:rPr>
              <a:pPr>
                <a:defRPr/>
              </a:pPr>
              <a:t>12</a:t>
            </a:fld>
            <a:endParaRPr lang="el-GR">
              <a:solidFill>
                <a:prstClr val="black"/>
              </a:solidFill>
            </a:endParaRPr>
          </a:p>
        </p:txBody>
      </p:sp>
      <p:sp>
        <p:nvSpPr>
          <p:cNvPr id="14339" name="Τίτλος 1"/>
          <p:cNvSpPr>
            <a:spLocks noGrp="1"/>
          </p:cNvSpPr>
          <p:nvPr>
            <p:ph type="title"/>
          </p:nvPr>
        </p:nvSpPr>
        <p:spPr/>
        <p:txBody>
          <a:bodyPr/>
          <a:lstStyle/>
          <a:p>
            <a:pPr eaLnBrk="1" hangingPunct="1"/>
            <a:r>
              <a:rPr lang="el-GR" altLang="el-GR" smtClean="0">
                <a:solidFill>
                  <a:srgbClr val="004A82"/>
                </a:solidFill>
              </a:rPr>
              <a:t>Απεικόνιση του σκάφους </a:t>
            </a:r>
            <a:r>
              <a:rPr lang="el-GR" altLang="el-GR" sz="3200" b="0" smtClean="0">
                <a:solidFill>
                  <a:srgbClr val="004A82"/>
                </a:solidFill>
              </a:rPr>
              <a:t>(</a:t>
            </a:r>
            <a:r>
              <a:rPr lang="en-US" altLang="el-GR" sz="3200" b="0" smtClean="0">
                <a:solidFill>
                  <a:srgbClr val="004A82"/>
                </a:solidFill>
              </a:rPr>
              <a:t>2</a:t>
            </a:r>
            <a:r>
              <a:rPr lang="el-GR" altLang="el-GR" sz="3200" b="0" smtClean="0">
                <a:solidFill>
                  <a:srgbClr val="004A82"/>
                </a:solidFill>
              </a:rPr>
              <a:t> από 3)</a:t>
            </a:r>
            <a:endParaRPr lang="el-GR" altLang="el-GR" smtClean="0"/>
          </a:p>
        </p:txBody>
      </p:sp>
      <p:pic>
        <p:nvPicPr>
          <p:cNvPr id="14340"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36613" y="1025525"/>
            <a:ext cx="7491412" cy="4144963"/>
          </a:xfrm>
        </p:spPr>
      </p:pic>
      <p:sp>
        <p:nvSpPr>
          <p:cNvPr id="14341"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95F3B2D4-E735-426A-81CA-8D2DDC3747B4}" type="slidenum">
              <a:rPr lang="el-GR" altLang="el-GR" sz="1200" smtClean="0">
                <a:solidFill>
                  <a:prstClr val="black"/>
                </a:solidFill>
                <a:latin typeface="Arial" charset="0"/>
                <a:cs typeface="Arial" charset="0"/>
              </a:rPr>
              <a:pPr algn="r" eaLnBrk="1" hangingPunct="1">
                <a:spcBef>
                  <a:spcPct val="0"/>
                </a:spcBef>
                <a:buFontTx/>
                <a:buNone/>
              </a:pPr>
              <a:t>12</a:t>
            </a:fld>
            <a:endParaRPr lang="el-GR" altLang="el-GR" sz="1200" smtClean="0">
              <a:solidFill>
                <a:prstClr val="black"/>
              </a:solidFill>
              <a:latin typeface="Arial" charset="0"/>
              <a:cs typeface="Arial" charset="0"/>
            </a:endParaRPr>
          </a:p>
        </p:txBody>
      </p:sp>
      <p:sp>
        <p:nvSpPr>
          <p:cNvPr id="6" name="Ορθογώνιο 5"/>
          <p:cNvSpPr/>
          <p:nvPr/>
        </p:nvSpPr>
        <p:spPr>
          <a:xfrm>
            <a:off x="395288" y="5359400"/>
            <a:ext cx="4572000" cy="708025"/>
          </a:xfrm>
          <a:prstGeom prst="rect">
            <a:avLst/>
          </a:prstGeom>
        </p:spPr>
        <p:txBody>
          <a:bodyPr>
            <a:spAutoFit/>
          </a:bodyPr>
          <a:lstStyle/>
          <a:p>
            <a:pPr algn="ctr">
              <a:defRPr/>
            </a:pPr>
            <a:r>
              <a:rPr lang="el-GR" sz="2000" dirty="0">
                <a:solidFill>
                  <a:prstClr val="black"/>
                </a:solidFill>
                <a:latin typeface="Calibri"/>
                <a:cs typeface="Arial" charset="0"/>
              </a:rPr>
              <a:t>ΧΑΛΥΒΔΙΝΟ ΣΚΑΦΟΣ :</a:t>
            </a:r>
          </a:p>
          <a:p>
            <a:pPr algn="ctr">
              <a:defRPr/>
            </a:pPr>
            <a:r>
              <a:rPr lang="el-GR" sz="2000" dirty="0">
                <a:solidFill>
                  <a:prstClr val="black"/>
                </a:solidFill>
                <a:latin typeface="Calibri"/>
                <a:cs typeface="Arial" charset="0"/>
              </a:rPr>
              <a:t>εσωτερικά του περιβλήματος </a:t>
            </a:r>
          </a:p>
        </p:txBody>
      </p:sp>
      <p:sp>
        <p:nvSpPr>
          <p:cNvPr id="7" name="Ορθογώνιο 6"/>
          <p:cNvSpPr/>
          <p:nvPr/>
        </p:nvSpPr>
        <p:spPr>
          <a:xfrm>
            <a:off x="5053013" y="5383213"/>
            <a:ext cx="3675062" cy="708025"/>
          </a:xfrm>
          <a:prstGeom prst="rect">
            <a:avLst/>
          </a:prstGeom>
        </p:spPr>
        <p:txBody>
          <a:bodyPr>
            <a:spAutoFit/>
          </a:bodyPr>
          <a:lstStyle/>
          <a:p>
            <a:pPr algn="ctr">
              <a:defRPr/>
            </a:pPr>
            <a:r>
              <a:rPr lang="el-GR" sz="2000" dirty="0">
                <a:solidFill>
                  <a:prstClr val="black"/>
                </a:solidFill>
                <a:latin typeface="Calibri"/>
                <a:cs typeface="Arial" charset="0"/>
              </a:rPr>
              <a:t>ΞΥΛΙΝΟ ΣΚΑΦΟΣ :</a:t>
            </a:r>
          </a:p>
          <a:p>
            <a:pPr algn="ctr">
              <a:defRPr/>
            </a:pPr>
            <a:r>
              <a:rPr lang="el-GR" sz="2000" dirty="0">
                <a:solidFill>
                  <a:prstClr val="black"/>
                </a:solidFill>
                <a:latin typeface="Calibri"/>
                <a:cs typeface="Arial" charset="0"/>
              </a:rPr>
              <a:t>εξωτερικά του περιβλήματος</a:t>
            </a:r>
          </a:p>
        </p:txBody>
      </p:sp>
    </p:spTree>
    <p:extLst>
      <p:ext uri="{BB962C8B-B14F-4D97-AF65-F5344CB8AC3E}">
        <p14:creationId xmlns:p14="http://schemas.microsoft.com/office/powerpoint/2010/main" val="3716139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4220C125-8EFF-4465-A31D-3D84968F0DA7}" type="slidenum">
              <a:rPr lang="el-GR">
                <a:solidFill>
                  <a:prstClr val="black"/>
                </a:solidFill>
              </a:rPr>
              <a:pPr>
                <a:defRPr/>
              </a:pPr>
              <a:t>13</a:t>
            </a:fld>
            <a:endParaRPr lang="el-GR">
              <a:solidFill>
                <a:prstClr val="black"/>
              </a:solidFill>
            </a:endParaRPr>
          </a:p>
        </p:txBody>
      </p:sp>
      <p:sp>
        <p:nvSpPr>
          <p:cNvPr id="15363" name="Τίτλος 1"/>
          <p:cNvSpPr>
            <a:spLocks noGrp="1"/>
          </p:cNvSpPr>
          <p:nvPr>
            <p:ph type="title"/>
          </p:nvPr>
        </p:nvSpPr>
        <p:spPr>
          <a:xfrm>
            <a:off x="468313" y="0"/>
            <a:ext cx="8229600" cy="1127820"/>
          </a:xfrm>
        </p:spPr>
        <p:txBody>
          <a:bodyPr/>
          <a:lstStyle/>
          <a:p>
            <a:pPr eaLnBrk="1" hangingPunct="1"/>
            <a:r>
              <a:rPr lang="el-GR" altLang="el-GR" dirty="0" smtClean="0">
                <a:solidFill>
                  <a:srgbClr val="004A82"/>
                </a:solidFill>
              </a:rPr>
              <a:t>Απεικόνιση του σκάφους </a:t>
            </a:r>
            <a:r>
              <a:rPr lang="el-GR" altLang="el-GR" sz="3200" b="0" dirty="0" smtClean="0">
                <a:solidFill>
                  <a:srgbClr val="004A82"/>
                </a:solidFill>
              </a:rPr>
              <a:t>(</a:t>
            </a:r>
            <a:r>
              <a:rPr lang="en-US" altLang="el-GR" sz="3200" b="0" dirty="0" smtClean="0">
                <a:solidFill>
                  <a:srgbClr val="004A82"/>
                </a:solidFill>
              </a:rPr>
              <a:t>3</a:t>
            </a:r>
            <a:r>
              <a:rPr lang="el-GR" altLang="el-GR" sz="3200" b="0" dirty="0" smtClean="0">
                <a:solidFill>
                  <a:srgbClr val="004A82"/>
                </a:solidFill>
              </a:rPr>
              <a:t> από 3)</a:t>
            </a:r>
          </a:p>
        </p:txBody>
      </p:sp>
      <p:sp>
        <p:nvSpPr>
          <p:cNvPr id="15364" name="Θέση περιεχομένου 2"/>
          <p:cNvSpPr>
            <a:spLocks noGrp="1"/>
          </p:cNvSpPr>
          <p:nvPr>
            <p:ph idx="1"/>
          </p:nvPr>
        </p:nvSpPr>
        <p:spPr/>
        <p:txBody>
          <a:bodyPr/>
          <a:lstStyle/>
          <a:p>
            <a:pPr marL="0" indent="0" eaLnBrk="1" hangingPunct="1">
              <a:buFont typeface="Arial" charset="0"/>
              <a:buNone/>
            </a:pPr>
            <a:endParaRPr lang="el-GR" altLang="el-GR" sz="2400" smtClean="0"/>
          </a:p>
          <a:p>
            <a:pPr marL="0" indent="0" eaLnBrk="1" hangingPunct="1"/>
            <a:endParaRPr lang="el-GR" altLang="el-GR" smtClean="0"/>
          </a:p>
        </p:txBody>
      </p:sp>
      <p:sp>
        <p:nvSpPr>
          <p:cNvPr id="15365"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EE177D64-1363-460A-9977-3017A75DD389}" type="slidenum">
              <a:rPr lang="el-GR" altLang="el-GR" sz="1200" smtClean="0">
                <a:solidFill>
                  <a:prstClr val="black"/>
                </a:solidFill>
                <a:latin typeface="Arial" charset="0"/>
                <a:cs typeface="Arial" charset="0"/>
              </a:rPr>
              <a:pPr algn="r" eaLnBrk="1" hangingPunct="1">
                <a:spcBef>
                  <a:spcPct val="0"/>
                </a:spcBef>
                <a:buFontTx/>
                <a:buNone/>
              </a:pPr>
              <a:t>13</a:t>
            </a:fld>
            <a:endParaRPr lang="el-GR" altLang="el-GR" sz="1200" smtClean="0">
              <a:solidFill>
                <a:prstClr val="black"/>
              </a:solidFill>
              <a:latin typeface="Arial" charset="0"/>
              <a:cs typeface="Arial" charset="0"/>
            </a:endParaRPr>
          </a:p>
        </p:txBody>
      </p:sp>
      <p:pic>
        <p:nvPicPr>
          <p:cNvPr id="15366" name="Εικόνα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716338"/>
            <a:ext cx="3567113"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3429000"/>
            <a:ext cx="507682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10"/>
          <p:cNvSpPr txBox="1">
            <a:spLocks noChangeArrowheads="1"/>
          </p:cNvSpPr>
          <p:nvPr/>
        </p:nvSpPr>
        <p:spPr bwMode="auto">
          <a:xfrm>
            <a:off x="543967" y="1127820"/>
            <a:ext cx="813593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el-GR" altLang="el-GR" sz="2400" dirty="0" smtClean="0">
                <a:solidFill>
                  <a:prstClr val="black"/>
                </a:solidFill>
                <a:latin typeface="+mn-lt"/>
                <a:cs typeface="Arial" charset="0"/>
              </a:rPr>
              <a:t>Στα σχέδια που παρουσιάζουν τη γεωμετρία , το σκάφος ενός χαλύβδινου (ή από άλλο μεταλλικό υλικό) πλοίου , παριστάνεται εσωτερικά του πάχους των ελασμάτων που αποτελούν το εξωτερικό περίβλημα.   Στα σκάφη κατασκευασμένα από ξυλεία , στα σχέδια που παρουσιάζουν τη γεωμετρία παριστάνεται η επιφάνεια εκτός περιβλήματος.</a:t>
            </a:r>
          </a:p>
        </p:txBody>
      </p:sp>
    </p:spTree>
    <p:extLst>
      <p:ext uri="{BB962C8B-B14F-4D97-AF65-F5344CB8AC3E}">
        <p14:creationId xmlns:p14="http://schemas.microsoft.com/office/powerpoint/2010/main" val="884617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3F27012-9794-42D5-8292-A3E2E6BC6FCC}" type="slidenum">
              <a:rPr lang="el-GR">
                <a:solidFill>
                  <a:prstClr val="black"/>
                </a:solidFill>
              </a:rPr>
              <a:pPr>
                <a:defRPr/>
              </a:pPr>
              <a:t>14</a:t>
            </a:fld>
            <a:endParaRPr lang="el-GR">
              <a:solidFill>
                <a:prstClr val="black"/>
              </a:solidFill>
            </a:endParaRPr>
          </a:p>
        </p:txBody>
      </p:sp>
      <p:sp>
        <p:nvSpPr>
          <p:cNvPr id="16387" name="Τίτλος 1"/>
          <p:cNvSpPr>
            <a:spLocks noGrp="1"/>
          </p:cNvSpPr>
          <p:nvPr>
            <p:ph type="title"/>
          </p:nvPr>
        </p:nvSpPr>
        <p:spPr>
          <a:xfrm>
            <a:off x="468313" y="0"/>
            <a:ext cx="8229600" cy="909638"/>
          </a:xfrm>
        </p:spPr>
        <p:txBody>
          <a:bodyPr/>
          <a:lstStyle/>
          <a:p>
            <a:pPr eaLnBrk="1" hangingPunct="1"/>
            <a:r>
              <a:rPr lang="el-GR" altLang="el-GR" smtClean="0">
                <a:solidFill>
                  <a:srgbClr val="004A82"/>
                </a:solidFill>
              </a:rPr>
              <a:t>Πρωραία κάθετος </a:t>
            </a:r>
          </a:p>
        </p:txBody>
      </p:sp>
      <p:sp>
        <p:nvSpPr>
          <p:cNvPr id="16388" name="Θέση περιεχομένου 2"/>
          <p:cNvSpPr>
            <a:spLocks noGrp="1"/>
          </p:cNvSpPr>
          <p:nvPr>
            <p:ph idx="1"/>
          </p:nvPr>
        </p:nvSpPr>
        <p:spPr/>
        <p:txBody>
          <a:bodyPr/>
          <a:lstStyle/>
          <a:p>
            <a:pPr marL="0" indent="0" eaLnBrk="1" hangingPunct="1">
              <a:buFont typeface="Arial" charset="0"/>
              <a:buNone/>
            </a:pPr>
            <a:r>
              <a:rPr lang="el-GR" altLang="el-GR" sz="2400" dirty="0" smtClean="0"/>
              <a:t>Η κάθετη (ως προς την ίσαλο σχεδίασης)  ευθεία που περιέχεται στο διάμηκες επίπεδο συμμετρίας και διέρχεται από την τομή της ισάλου σχεδίασης με το </a:t>
            </a:r>
            <a:r>
              <a:rPr lang="el-GR" altLang="el-GR" sz="2400" dirty="0" err="1" smtClean="0"/>
              <a:t>ακροπρωραίο</a:t>
            </a:r>
            <a:r>
              <a:rPr lang="el-GR" altLang="el-GR" sz="2400" dirty="0" smtClean="0"/>
              <a:t>  περίγραμμα.</a:t>
            </a:r>
          </a:p>
          <a:p>
            <a:pPr marL="0" indent="0" eaLnBrk="1" hangingPunct="1">
              <a:buFont typeface="Arial" charset="0"/>
              <a:buNone/>
            </a:pPr>
            <a:endParaRPr lang="el-GR" altLang="el-GR" sz="2400" dirty="0" smtClean="0"/>
          </a:p>
        </p:txBody>
      </p:sp>
      <p:sp>
        <p:nvSpPr>
          <p:cNvPr id="16389"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039A8E90-75F1-4FEB-85AB-9F104EDCC9DE}" type="slidenum">
              <a:rPr lang="el-GR" altLang="el-GR" sz="1200" smtClean="0">
                <a:solidFill>
                  <a:prstClr val="black"/>
                </a:solidFill>
                <a:latin typeface="Arial" charset="0"/>
                <a:cs typeface="Arial" charset="0"/>
              </a:rPr>
              <a:pPr algn="r" eaLnBrk="1" hangingPunct="1">
                <a:spcBef>
                  <a:spcPct val="0"/>
                </a:spcBef>
                <a:buFontTx/>
                <a:buNone/>
              </a:pPr>
              <a:t>14</a:t>
            </a:fld>
            <a:endParaRPr lang="el-GR" altLang="el-GR" sz="1200" smtClean="0">
              <a:solidFill>
                <a:prstClr val="black"/>
              </a:solidFill>
              <a:latin typeface="Arial" charset="0"/>
              <a:cs typeface="Arial" charset="0"/>
            </a:endParaRPr>
          </a:p>
        </p:txBody>
      </p:sp>
      <p:pic>
        <p:nvPicPr>
          <p:cNvPr id="16390" name="Εικόνα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924175"/>
            <a:ext cx="583406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114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A558B5D5-F364-49E0-97C5-0D7022EC8BC0}" type="slidenum">
              <a:rPr lang="el-GR">
                <a:solidFill>
                  <a:prstClr val="black"/>
                </a:solidFill>
              </a:rPr>
              <a:pPr>
                <a:defRPr/>
              </a:pPr>
              <a:t>15</a:t>
            </a:fld>
            <a:endParaRPr lang="el-GR">
              <a:solidFill>
                <a:prstClr val="black"/>
              </a:solidFill>
            </a:endParaRPr>
          </a:p>
        </p:txBody>
      </p:sp>
      <p:sp>
        <p:nvSpPr>
          <p:cNvPr id="17411" name="Τίτλος 1"/>
          <p:cNvSpPr>
            <a:spLocks noGrp="1"/>
          </p:cNvSpPr>
          <p:nvPr>
            <p:ph type="title"/>
          </p:nvPr>
        </p:nvSpPr>
        <p:spPr/>
        <p:txBody>
          <a:bodyPr/>
          <a:lstStyle/>
          <a:p>
            <a:pPr eaLnBrk="1" hangingPunct="1"/>
            <a:r>
              <a:rPr lang="el-GR" altLang="el-GR" smtClean="0">
                <a:solidFill>
                  <a:srgbClr val="004A82"/>
                </a:solidFill>
              </a:rPr>
              <a:t>Πρυμναία κάθετος </a:t>
            </a:r>
            <a:r>
              <a:rPr lang="el-GR" altLang="el-GR" sz="3200" b="0" smtClean="0">
                <a:solidFill>
                  <a:srgbClr val="004A82"/>
                </a:solidFill>
              </a:rPr>
              <a:t>(1 από 2) </a:t>
            </a:r>
          </a:p>
        </p:txBody>
      </p:sp>
      <p:sp>
        <p:nvSpPr>
          <p:cNvPr id="17412" name="Θέση περιεχομένου 2"/>
          <p:cNvSpPr>
            <a:spLocks noGrp="1"/>
          </p:cNvSpPr>
          <p:nvPr>
            <p:ph idx="1"/>
          </p:nvPr>
        </p:nvSpPr>
        <p:spPr/>
        <p:txBody>
          <a:bodyPr/>
          <a:lstStyle/>
          <a:p>
            <a:pPr marL="0" indent="0" eaLnBrk="1" hangingPunct="1">
              <a:buFont typeface="Arial" charset="0"/>
              <a:buNone/>
            </a:pPr>
            <a:r>
              <a:rPr lang="el-GR" altLang="el-GR" sz="2400" dirty="0" smtClean="0"/>
              <a:t>Η κάθετη (ως προς την ίσαλο σχεδίασης) ευθεία που περιέχεται στο διάμηκες επίπεδο συμμετρίας και διέρχεται από τον άξονα  περιστροφής του πηδαλίου. </a:t>
            </a:r>
          </a:p>
        </p:txBody>
      </p:sp>
      <p:sp>
        <p:nvSpPr>
          <p:cNvPr id="17413"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5777E07E-B80B-4CA0-AF5B-702E2AE66FB3}" type="slidenum">
              <a:rPr lang="el-GR" altLang="el-GR" sz="1200" smtClean="0">
                <a:solidFill>
                  <a:prstClr val="black"/>
                </a:solidFill>
                <a:latin typeface="Arial" charset="0"/>
                <a:cs typeface="Arial" charset="0"/>
              </a:rPr>
              <a:pPr algn="r" eaLnBrk="1" hangingPunct="1">
                <a:spcBef>
                  <a:spcPct val="0"/>
                </a:spcBef>
                <a:buFontTx/>
                <a:buNone/>
              </a:pPr>
              <a:t>15</a:t>
            </a:fld>
            <a:endParaRPr lang="el-GR" altLang="el-GR" sz="1200" smtClean="0">
              <a:solidFill>
                <a:prstClr val="black"/>
              </a:solidFill>
              <a:latin typeface="Arial" charset="0"/>
              <a:cs typeface="Arial" charset="0"/>
            </a:endParaRPr>
          </a:p>
        </p:txBody>
      </p:sp>
      <p:pic>
        <p:nvPicPr>
          <p:cNvPr id="17414" name="Εικόνα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578100"/>
            <a:ext cx="4310062"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Εικόνα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168650"/>
            <a:ext cx="3389313"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743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3839FB6-541C-434A-A2F6-354F7B894261}" type="slidenum">
              <a:rPr lang="el-GR">
                <a:solidFill>
                  <a:prstClr val="black"/>
                </a:solidFill>
              </a:rPr>
              <a:pPr>
                <a:defRPr/>
              </a:pPr>
              <a:t>16</a:t>
            </a:fld>
            <a:endParaRPr lang="el-GR">
              <a:solidFill>
                <a:prstClr val="black"/>
              </a:solidFill>
            </a:endParaRPr>
          </a:p>
        </p:txBody>
      </p:sp>
      <p:sp>
        <p:nvSpPr>
          <p:cNvPr id="18435" name="Τίτλος 1"/>
          <p:cNvSpPr>
            <a:spLocks noGrp="1"/>
          </p:cNvSpPr>
          <p:nvPr>
            <p:ph type="title"/>
          </p:nvPr>
        </p:nvSpPr>
        <p:spPr/>
        <p:txBody>
          <a:bodyPr/>
          <a:lstStyle/>
          <a:p>
            <a:pPr eaLnBrk="1" hangingPunct="1"/>
            <a:r>
              <a:rPr lang="el-GR" altLang="el-GR" smtClean="0">
                <a:solidFill>
                  <a:srgbClr val="004A82"/>
                </a:solidFill>
              </a:rPr>
              <a:t>Πρυμναία κάθετος </a:t>
            </a:r>
            <a:r>
              <a:rPr lang="el-GR" altLang="el-GR" sz="3200" b="0" smtClean="0">
                <a:solidFill>
                  <a:srgbClr val="004A82"/>
                </a:solidFill>
              </a:rPr>
              <a:t>(2 από 2) </a:t>
            </a:r>
            <a:endParaRPr lang="el-GR" altLang="el-GR" smtClean="0"/>
          </a:p>
        </p:txBody>
      </p:sp>
      <p:sp>
        <p:nvSpPr>
          <p:cNvPr id="18436" name="Θέση περιεχομένου 2"/>
          <p:cNvSpPr>
            <a:spLocks noGrp="1"/>
          </p:cNvSpPr>
          <p:nvPr>
            <p:ph idx="1"/>
          </p:nvPr>
        </p:nvSpPr>
        <p:spPr/>
        <p:txBody>
          <a:bodyPr/>
          <a:lstStyle/>
          <a:p>
            <a:pPr eaLnBrk="1" hangingPunct="1">
              <a:spcBef>
                <a:spcPts val="3600"/>
              </a:spcBef>
            </a:pPr>
            <a:r>
              <a:rPr lang="el-GR" altLang="el-GR" sz="2400" dirty="0" smtClean="0"/>
              <a:t>Στα πλοία με δύο πηδάλια , η πρυμναία κάθετος ορίζεται σαν η ευθεία τομής μεταξύ του διαμήκους επιπέδου συμμετρίας και του εγκάρσιου επιπέδου που περιέχει τους άξονες των δύο πηδαλίων. </a:t>
            </a:r>
          </a:p>
          <a:p>
            <a:pPr eaLnBrk="1" hangingPunct="1">
              <a:spcBef>
                <a:spcPts val="3600"/>
              </a:spcBef>
            </a:pPr>
            <a:r>
              <a:rPr lang="el-GR" altLang="el-GR" sz="2400" dirty="0" smtClean="0"/>
              <a:t>Μερικές φορές στα πολεμικά πλοία και στα πλοία με πρύμνη «καθρέπτη» , ως πρυμναία κάθετος λαμβάνεται η κάθετη ευθεία που διέρχεται από τη χαμηλή ακμή του «καθρέπτη». </a:t>
            </a:r>
          </a:p>
          <a:p>
            <a:pPr eaLnBrk="1" hangingPunct="1">
              <a:spcBef>
                <a:spcPts val="3600"/>
              </a:spcBef>
            </a:pPr>
            <a:endParaRPr lang="el-GR" altLang="el-GR" sz="2400" dirty="0" smtClean="0"/>
          </a:p>
        </p:txBody>
      </p:sp>
      <p:sp>
        <p:nvSpPr>
          <p:cNvPr id="18437"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C2C88D36-3848-484B-88D7-72467B840C7B}" type="slidenum">
              <a:rPr lang="el-GR" altLang="el-GR" sz="1200" smtClean="0">
                <a:solidFill>
                  <a:prstClr val="black"/>
                </a:solidFill>
                <a:latin typeface="Arial" charset="0"/>
                <a:cs typeface="Arial" charset="0"/>
              </a:rPr>
              <a:pPr algn="r" eaLnBrk="1" hangingPunct="1">
                <a:spcBef>
                  <a:spcPct val="0"/>
                </a:spcBef>
                <a:buFontTx/>
                <a:buNone/>
              </a:pPr>
              <a:t>16</a:t>
            </a:fld>
            <a:endParaRPr lang="el-GR" altLang="el-GR" sz="1200" smtClean="0">
              <a:solidFill>
                <a:prstClr val="black"/>
              </a:solidFill>
              <a:latin typeface="Arial" charset="0"/>
              <a:cs typeface="Arial" charset="0"/>
            </a:endParaRPr>
          </a:p>
        </p:txBody>
      </p:sp>
    </p:spTree>
    <p:extLst>
      <p:ext uri="{BB962C8B-B14F-4D97-AF65-F5344CB8AC3E}">
        <p14:creationId xmlns:p14="http://schemas.microsoft.com/office/powerpoint/2010/main" val="379280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B595720-4033-4A3E-9D3D-E3D2452C7062}" type="slidenum">
              <a:rPr lang="el-GR">
                <a:solidFill>
                  <a:prstClr val="black"/>
                </a:solidFill>
              </a:rPr>
              <a:pPr>
                <a:defRPr/>
              </a:pPr>
              <a:t>17</a:t>
            </a:fld>
            <a:endParaRPr lang="el-GR">
              <a:solidFill>
                <a:prstClr val="black"/>
              </a:solidFill>
            </a:endParaRPr>
          </a:p>
        </p:txBody>
      </p:sp>
      <p:sp>
        <p:nvSpPr>
          <p:cNvPr id="19459" name="Τίτλος 1"/>
          <p:cNvSpPr>
            <a:spLocks noGrp="1"/>
          </p:cNvSpPr>
          <p:nvPr>
            <p:ph type="title"/>
          </p:nvPr>
        </p:nvSpPr>
        <p:spPr/>
        <p:txBody>
          <a:bodyPr/>
          <a:lstStyle/>
          <a:p>
            <a:pPr eaLnBrk="1" hangingPunct="1"/>
            <a:r>
              <a:rPr lang="el-GR" altLang="el-GR" smtClean="0">
                <a:solidFill>
                  <a:srgbClr val="004A82"/>
                </a:solidFill>
              </a:rPr>
              <a:t>Μήκος μεταξύ καθέτων </a:t>
            </a:r>
          </a:p>
        </p:txBody>
      </p:sp>
      <p:sp>
        <p:nvSpPr>
          <p:cNvPr id="3" name="Θέση περιεχομένου 2"/>
          <p:cNvSpPr>
            <a:spLocks noGrp="1"/>
          </p:cNvSpPr>
          <p:nvPr>
            <p:ph idx="1"/>
          </p:nvPr>
        </p:nvSpPr>
        <p:spPr/>
        <p:txBody>
          <a:bodyPr rtlCol="0">
            <a:normAutofit/>
          </a:bodyPr>
          <a:lstStyle/>
          <a:p>
            <a:pPr marL="0" indent="0" algn="ctr" eaLnBrk="1" fontAlgn="auto" hangingPunct="1">
              <a:spcAft>
                <a:spcPts val="0"/>
              </a:spcAft>
              <a:buFont typeface="Arial" pitchFamily="34" charset="0"/>
              <a:buNone/>
              <a:defRPr/>
            </a:pPr>
            <a:r>
              <a:rPr lang="el-GR" sz="2400" dirty="0" smtClean="0"/>
              <a:t>Είναι </a:t>
            </a:r>
            <a:r>
              <a:rPr lang="el-GR" sz="2400" dirty="0"/>
              <a:t>η απόσταση μεταξύ της πρωραίας και πρυμναίας καθέτου.</a:t>
            </a:r>
          </a:p>
          <a:p>
            <a:pPr eaLnBrk="1" fontAlgn="auto" hangingPunct="1">
              <a:spcAft>
                <a:spcPts val="0"/>
              </a:spcAft>
              <a:buFont typeface="Arial" pitchFamily="34" charset="0"/>
              <a:buChar char="•"/>
              <a:defRPr/>
            </a:pPr>
            <a:endParaRPr lang="el-GR" dirty="0"/>
          </a:p>
        </p:txBody>
      </p:sp>
      <p:sp>
        <p:nvSpPr>
          <p:cNvPr id="19461"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1851D60-DABA-4895-9147-1C6F58CDEF54}" type="slidenum">
              <a:rPr lang="el-GR" altLang="el-GR" sz="1200" smtClean="0">
                <a:solidFill>
                  <a:prstClr val="black"/>
                </a:solidFill>
                <a:latin typeface="Arial" charset="0"/>
                <a:cs typeface="Arial" charset="0"/>
              </a:rPr>
              <a:pPr algn="r" eaLnBrk="1" hangingPunct="1">
                <a:spcBef>
                  <a:spcPct val="0"/>
                </a:spcBef>
                <a:buFontTx/>
                <a:buNone/>
              </a:pPr>
              <a:t>17</a:t>
            </a:fld>
            <a:endParaRPr lang="el-GR" altLang="el-GR" sz="1200" smtClean="0">
              <a:solidFill>
                <a:prstClr val="black"/>
              </a:solidFill>
              <a:latin typeface="Arial" charset="0"/>
              <a:cs typeface="Arial" charset="0"/>
            </a:endParaRPr>
          </a:p>
        </p:txBody>
      </p:sp>
      <p:pic>
        <p:nvPicPr>
          <p:cNvPr id="19462" name="Εικόνα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492375"/>
            <a:ext cx="784860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3544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4804B2E-5CC1-49A5-B93F-86088DE11286}" type="slidenum">
              <a:rPr lang="el-GR">
                <a:solidFill>
                  <a:prstClr val="black"/>
                </a:solidFill>
              </a:rPr>
              <a:pPr>
                <a:defRPr/>
              </a:pPr>
              <a:t>18</a:t>
            </a:fld>
            <a:endParaRPr lang="el-GR">
              <a:solidFill>
                <a:prstClr val="black"/>
              </a:solidFill>
            </a:endParaRPr>
          </a:p>
        </p:txBody>
      </p:sp>
      <p:sp>
        <p:nvSpPr>
          <p:cNvPr id="20483" name="Τίτλος 1"/>
          <p:cNvSpPr>
            <a:spLocks noGrp="1"/>
          </p:cNvSpPr>
          <p:nvPr>
            <p:ph type="title"/>
          </p:nvPr>
        </p:nvSpPr>
        <p:spPr/>
        <p:txBody>
          <a:bodyPr/>
          <a:lstStyle/>
          <a:p>
            <a:pPr eaLnBrk="1" hangingPunct="1">
              <a:tabLst>
                <a:tab pos="1250950" algn="l"/>
              </a:tabLst>
            </a:pPr>
            <a:r>
              <a:rPr lang="el-GR" altLang="el-GR" dirty="0" smtClean="0">
                <a:solidFill>
                  <a:srgbClr val="004A82"/>
                </a:solidFill>
              </a:rPr>
              <a:t>Κύριες διαστάσεις </a:t>
            </a:r>
            <a:r>
              <a:rPr lang="el-GR" altLang="el-GR" sz="3200" b="0" dirty="0" smtClean="0">
                <a:solidFill>
                  <a:srgbClr val="004A82"/>
                </a:solidFill>
              </a:rPr>
              <a:t>1/2</a:t>
            </a:r>
          </a:p>
        </p:txBody>
      </p:sp>
      <p:pic>
        <p:nvPicPr>
          <p:cNvPr id="20484"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700213"/>
            <a:ext cx="8229600" cy="3384550"/>
          </a:xfrm>
        </p:spPr>
      </p:pic>
      <p:sp>
        <p:nvSpPr>
          <p:cNvPr id="20485"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BE71177A-1F91-4ECC-BBA7-6B49769DF806}" type="slidenum">
              <a:rPr lang="el-GR" altLang="el-GR" sz="1200" smtClean="0">
                <a:solidFill>
                  <a:prstClr val="black"/>
                </a:solidFill>
                <a:latin typeface="Arial" charset="0"/>
                <a:cs typeface="Arial" charset="0"/>
              </a:rPr>
              <a:pPr algn="r" eaLnBrk="1" hangingPunct="1">
                <a:spcBef>
                  <a:spcPct val="0"/>
                </a:spcBef>
                <a:buFontTx/>
                <a:buNone/>
              </a:pPr>
              <a:t>18</a:t>
            </a:fld>
            <a:endParaRPr lang="el-GR" altLang="el-GR" sz="1200" smtClean="0">
              <a:solidFill>
                <a:prstClr val="black"/>
              </a:solidFill>
              <a:latin typeface="Arial" charset="0"/>
              <a:cs typeface="Arial" charset="0"/>
            </a:endParaRPr>
          </a:p>
        </p:txBody>
      </p:sp>
    </p:spTree>
    <p:extLst>
      <p:ext uri="{BB962C8B-B14F-4D97-AF65-F5344CB8AC3E}">
        <p14:creationId xmlns:p14="http://schemas.microsoft.com/office/powerpoint/2010/main" val="1952808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B129210F-F41A-4D63-9371-676CC953ED90}" type="slidenum">
              <a:rPr lang="el-GR">
                <a:solidFill>
                  <a:prstClr val="black"/>
                </a:solidFill>
              </a:rPr>
              <a:pPr>
                <a:defRPr/>
              </a:pPr>
              <a:t>1</a:t>
            </a:fld>
            <a:endParaRPr lang="el-GR">
              <a:solidFill>
                <a:prstClr val="black"/>
              </a:solidFill>
            </a:endParaRPr>
          </a:p>
        </p:txBody>
      </p:sp>
      <p:sp>
        <p:nvSpPr>
          <p:cNvPr id="3075" name="Τίτλος 1"/>
          <p:cNvSpPr>
            <a:spLocks noGrp="1"/>
          </p:cNvSpPr>
          <p:nvPr>
            <p:ph type="title"/>
          </p:nvPr>
        </p:nvSpPr>
        <p:spPr/>
        <p:txBody>
          <a:bodyPr/>
          <a:lstStyle/>
          <a:p>
            <a:pPr eaLnBrk="1" hangingPunct="1"/>
            <a:r>
              <a:rPr lang="el-GR" altLang="el-GR" smtClean="0">
                <a:solidFill>
                  <a:srgbClr val="004A82"/>
                </a:solidFill>
              </a:rPr>
              <a:t>Γενικά </a:t>
            </a:r>
            <a:r>
              <a:rPr lang="el-GR" altLang="el-GR" sz="3200" b="0" smtClean="0">
                <a:solidFill>
                  <a:srgbClr val="004A82"/>
                </a:solidFill>
              </a:rPr>
              <a:t>(1 από 4)</a:t>
            </a:r>
          </a:p>
        </p:txBody>
      </p:sp>
      <p:sp>
        <p:nvSpPr>
          <p:cNvPr id="3" name="Θέση περιεχομένου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sz="2400" dirty="0"/>
              <a:t>Το πλοίο , ως κοίλο σώμα που επιπλέει στην επιφάνεια του νερού , αποτελείται από ένα τμήμα μέσα </a:t>
            </a:r>
            <a:r>
              <a:rPr lang="el-GR" sz="2400" dirty="0" smtClean="0"/>
              <a:t>στο νερό </a:t>
            </a:r>
            <a:r>
              <a:rPr lang="el-GR" sz="2400" dirty="0"/>
              <a:t>και ένα τμήμα έξω από το νερό , είναι κατασκευασμένο να εξυπηρετεί ένα συγκεκριμένο </a:t>
            </a:r>
            <a:r>
              <a:rPr lang="el-GR" sz="2400" dirty="0" err="1" smtClean="0"/>
              <a:t>σκοπό,ευρίσκεται</a:t>
            </a:r>
            <a:r>
              <a:rPr lang="el-GR" sz="2400" dirty="0" smtClean="0"/>
              <a:t> </a:t>
            </a:r>
            <a:r>
              <a:rPr lang="el-GR" sz="2400" dirty="0"/>
              <a:t>σε ισορροπία στην επιφάνεια του νερού , μεταφέρει φορτίο κάθε είδους σε σχέση με το είδος </a:t>
            </a:r>
            <a:r>
              <a:rPr lang="el-GR" sz="2400" dirty="0" smtClean="0"/>
              <a:t>και </a:t>
            </a:r>
            <a:r>
              <a:rPr lang="el-GR" sz="2400" dirty="0"/>
              <a:t>την υπηρεσία του. </a:t>
            </a:r>
          </a:p>
          <a:p>
            <a:pPr marL="0" indent="0" eaLnBrk="1" fontAlgn="auto" hangingPunct="1">
              <a:spcAft>
                <a:spcPts val="0"/>
              </a:spcAft>
              <a:buFont typeface="Arial" pitchFamily="34" charset="0"/>
              <a:buNone/>
              <a:defRPr/>
            </a:pPr>
            <a:endParaRPr lang="el-GR" sz="2400" dirty="0"/>
          </a:p>
          <a:p>
            <a:pPr eaLnBrk="1" fontAlgn="auto" hangingPunct="1">
              <a:spcAft>
                <a:spcPts val="0"/>
              </a:spcAft>
              <a:buFont typeface="Arial" pitchFamily="34" charset="0"/>
              <a:buChar char="•"/>
              <a:defRPr/>
            </a:pPr>
            <a:endParaRPr lang="el-GR" dirty="0"/>
          </a:p>
        </p:txBody>
      </p:sp>
      <p:sp>
        <p:nvSpPr>
          <p:cNvPr id="3077" name="Θέση αριθμού διαφάνειας 3"/>
          <p:cNvSpPr txBox="1">
            <a:spLocks noGrp="1"/>
          </p:cNvSpPr>
          <p:nvPr/>
        </p:nvSpPr>
        <p:spPr bwMode="auto">
          <a:xfrm>
            <a:off x="6553200" y="6402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5EDFAF02-3FA1-46CA-99D8-82C84DAF0564}" type="slidenum">
              <a:rPr lang="el-GR" altLang="el-GR" sz="1200" smtClean="0">
                <a:solidFill>
                  <a:prstClr val="black"/>
                </a:solidFill>
                <a:latin typeface="Arial" charset="0"/>
                <a:cs typeface="Arial" charset="0"/>
              </a:rPr>
              <a:pPr algn="r" eaLnBrk="1" hangingPunct="1">
                <a:spcBef>
                  <a:spcPct val="0"/>
                </a:spcBef>
                <a:buFontTx/>
                <a:buNone/>
              </a:pPr>
              <a:t>1</a:t>
            </a:fld>
            <a:endParaRPr lang="el-GR" altLang="el-GR" sz="1200" smtClean="0">
              <a:solidFill>
                <a:prstClr val="black"/>
              </a:solidFill>
              <a:latin typeface="Arial" charset="0"/>
              <a:cs typeface="Arial" charset="0"/>
            </a:endParaRPr>
          </a:p>
        </p:txBody>
      </p:sp>
      <p:pic>
        <p:nvPicPr>
          <p:cNvPr id="3078" name="Εικόνα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76700"/>
            <a:ext cx="3106737" cy="1511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9" name="Εικόνα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4076700"/>
            <a:ext cx="4543425" cy="1511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354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6"/>
          <p:cNvSpPr>
            <a:spLocks noGrp="1"/>
          </p:cNvSpPr>
          <p:nvPr>
            <p:ph type="ctrTitle"/>
          </p:nvPr>
        </p:nvSpPr>
        <p:spPr>
          <a:xfrm>
            <a:off x="827088" y="260350"/>
            <a:ext cx="7772400" cy="720725"/>
          </a:xfrm>
        </p:spPr>
        <p:txBody>
          <a:bodyPr/>
          <a:lstStyle/>
          <a:p>
            <a:pPr eaLnBrk="1" hangingPunct="1"/>
            <a:r>
              <a:rPr lang="el-GR" altLang="el-GR" dirty="0" smtClean="0">
                <a:solidFill>
                  <a:srgbClr val="004A82"/>
                </a:solidFill>
              </a:rPr>
              <a:t>Κύριες διαστάσεις </a:t>
            </a:r>
            <a:r>
              <a:rPr lang="el-GR" altLang="el-GR" sz="3200" b="0" dirty="0" smtClean="0">
                <a:solidFill>
                  <a:srgbClr val="004A82"/>
                </a:solidFill>
              </a:rPr>
              <a:t>2/2</a:t>
            </a:r>
          </a:p>
        </p:txBody>
      </p:sp>
      <p:pic>
        <p:nvPicPr>
          <p:cNvPr id="2150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196975"/>
            <a:ext cx="7489825"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589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Γεώργιος </a:t>
            </a:r>
            <a:r>
              <a:rPr lang="el-GR" sz="2000" dirty="0" err="1" smtClean="0"/>
              <a:t>Χατζηκωνσταντής</a:t>
            </a:r>
            <a:r>
              <a:rPr lang="el-GR" sz="2000" dirty="0" smtClean="0"/>
              <a:t> 2014. </a:t>
            </a:r>
            <a:r>
              <a:rPr lang="el-GR" sz="2000" dirty="0"/>
              <a:t>Γεώργιος </a:t>
            </a:r>
            <a:r>
              <a:rPr lang="el-GR" sz="2000" dirty="0" err="1"/>
              <a:t>Χατζηκωνσταντής</a:t>
            </a:r>
            <a:r>
              <a:rPr lang="el-GR" sz="2000" dirty="0"/>
              <a:t>. </a:t>
            </a:r>
            <a:r>
              <a:rPr lang="el-GR" sz="2000" dirty="0" smtClean="0"/>
              <a:t>«</a:t>
            </a:r>
            <a:r>
              <a:rPr lang="el-GR" sz="2000" dirty="0"/>
              <a:t>Ναυπηγικό σχέδιο και αρχές </a:t>
            </a:r>
            <a:r>
              <a:rPr lang="el-GR" sz="2000" dirty="0" err="1"/>
              <a:t>casd</a:t>
            </a:r>
            <a:r>
              <a:rPr lang="el-GR" sz="2000" dirty="0" smtClean="0"/>
              <a:t>. Ενότητα 3</a:t>
            </a:r>
            <a:r>
              <a:rPr lang="en-US" sz="2000" dirty="0" smtClean="0"/>
              <a:t>:</a:t>
            </a:r>
            <a:r>
              <a:rPr lang="el-GR" sz="2000" dirty="0" smtClean="0"/>
              <a:t> </a:t>
            </a:r>
            <a:r>
              <a:rPr lang="el-GR" altLang="el-GR" sz="2000" dirty="0"/>
              <a:t>Ναυπηγικό Σχέδιο και Αρχές </a:t>
            </a:r>
            <a:r>
              <a:rPr lang="en-US" altLang="el-GR" sz="2000" dirty="0"/>
              <a:t>CASD </a:t>
            </a:r>
            <a:r>
              <a:rPr lang="el-GR" altLang="el-GR" sz="2000" dirty="0"/>
              <a:t>(γενικά)</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068615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324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913949C-0DA8-46F1-821C-BC8828C22A84}" type="slidenum">
              <a:rPr lang="el-GR">
                <a:solidFill>
                  <a:prstClr val="black"/>
                </a:solidFill>
              </a:rPr>
              <a:pPr>
                <a:defRPr/>
              </a:pPr>
              <a:t>2</a:t>
            </a:fld>
            <a:endParaRPr lang="el-GR">
              <a:solidFill>
                <a:prstClr val="black"/>
              </a:solidFill>
            </a:endParaRPr>
          </a:p>
        </p:txBody>
      </p:sp>
      <p:sp>
        <p:nvSpPr>
          <p:cNvPr id="4099" name="Τίτλος 1"/>
          <p:cNvSpPr>
            <a:spLocks noGrp="1"/>
          </p:cNvSpPr>
          <p:nvPr>
            <p:ph type="title"/>
          </p:nvPr>
        </p:nvSpPr>
        <p:spPr/>
        <p:txBody>
          <a:bodyPr/>
          <a:lstStyle/>
          <a:p>
            <a:pPr eaLnBrk="1" hangingPunct="1"/>
            <a:r>
              <a:rPr lang="el-GR" altLang="el-GR" smtClean="0">
                <a:solidFill>
                  <a:srgbClr val="004A82"/>
                </a:solidFill>
              </a:rPr>
              <a:t>Γενικά </a:t>
            </a:r>
            <a:r>
              <a:rPr lang="el-GR" altLang="el-GR" sz="3200" b="0" smtClean="0">
                <a:solidFill>
                  <a:srgbClr val="004A82"/>
                </a:solidFill>
              </a:rPr>
              <a:t>(2 από 4)</a:t>
            </a:r>
            <a:endParaRPr lang="el-GR" altLang="el-GR" sz="3200" smtClean="0"/>
          </a:p>
        </p:txBody>
      </p:sp>
      <p:sp>
        <p:nvSpPr>
          <p:cNvPr id="4100" name="Θέση περιεχομένου 2"/>
          <p:cNvSpPr>
            <a:spLocks noGrp="1"/>
          </p:cNvSpPr>
          <p:nvPr>
            <p:ph idx="1"/>
          </p:nvPr>
        </p:nvSpPr>
        <p:spPr>
          <a:xfrm>
            <a:off x="457200" y="1196975"/>
            <a:ext cx="8229600" cy="1584325"/>
          </a:xfrm>
        </p:spPr>
        <p:txBody>
          <a:bodyPr/>
          <a:lstStyle/>
          <a:p>
            <a:pPr eaLnBrk="1" hangingPunct="1">
              <a:spcBef>
                <a:spcPts val="1800"/>
              </a:spcBef>
            </a:pPr>
            <a:r>
              <a:rPr lang="el-GR" altLang="el-GR" sz="2400" smtClean="0"/>
              <a:t>Το τμήμα μέσα στο νερό ονομάζεται  ΓΑΣΤΡΑ ή ΚΑΡΙΝΑ ή ΥΦΑΛΑ,</a:t>
            </a:r>
          </a:p>
          <a:p>
            <a:pPr eaLnBrk="1" hangingPunct="1">
              <a:spcBef>
                <a:spcPts val="1800"/>
              </a:spcBef>
            </a:pPr>
            <a:r>
              <a:rPr lang="el-GR" altLang="el-GR" sz="2400" smtClean="0"/>
              <a:t>Το τμήμα έξω από το νερό αποτελεί τα ΕΞΑΛΑ του πλοίου.</a:t>
            </a:r>
          </a:p>
          <a:p>
            <a:pPr eaLnBrk="1" hangingPunct="1"/>
            <a:endParaRPr lang="el-GR" altLang="el-GR" smtClean="0"/>
          </a:p>
        </p:txBody>
      </p:sp>
      <p:sp>
        <p:nvSpPr>
          <p:cNvPr id="4101"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73310BD3-F2CC-49A9-A99D-5D1FE25CA241}" type="slidenum">
              <a:rPr lang="el-GR" altLang="el-GR" sz="1200" smtClean="0">
                <a:solidFill>
                  <a:prstClr val="black"/>
                </a:solidFill>
                <a:latin typeface="Arial" charset="0"/>
                <a:cs typeface="Arial" charset="0"/>
              </a:rPr>
              <a:pPr algn="r" eaLnBrk="1" hangingPunct="1">
                <a:spcBef>
                  <a:spcPct val="0"/>
                </a:spcBef>
                <a:buFontTx/>
                <a:buNone/>
              </a:pPr>
              <a:t>2</a:t>
            </a:fld>
            <a:endParaRPr lang="el-GR" altLang="el-GR" sz="1200" smtClean="0">
              <a:solidFill>
                <a:prstClr val="black"/>
              </a:solidFill>
              <a:latin typeface="Arial" charset="0"/>
              <a:cs typeface="Arial" charset="0"/>
            </a:endParaRPr>
          </a:p>
        </p:txBody>
      </p:sp>
      <p:pic>
        <p:nvPicPr>
          <p:cNvPr id="4102" name="Εικόνα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2781300"/>
            <a:ext cx="64944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5392738"/>
            <a:ext cx="72009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596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68F78DD-DF3B-490E-8B67-19E21F932F40}" type="slidenum">
              <a:rPr lang="el-GR">
                <a:solidFill>
                  <a:prstClr val="black"/>
                </a:solidFill>
              </a:rPr>
              <a:pPr>
                <a:defRPr/>
              </a:pPr>
              <a:t>3</a:t>
            </a:fld>
            <a:endParaRPr lang="el-GR">
              <a:solidFill>
                <a:prstClr val="black"/>
              </a:solidFill>
            </a:endParaRPr>
          </a:p>
        </p:txBody>
      </p:sp>
      <p:sp>
        <p:nvSpPr>
          <p:cNvPr id="5123" name="Τίτλος 1"/>
          <p:cNvSpPr>
            <a:spLocks noGrp="1"/>
          </p:cNvSpPr>
          <p:nvPr>
            <p:ph type="title"/>
          </p:nvPr>
        </p:nvSpPr>
        <p:spPr/>
        <p:txBody>
          <a:bodyPr/>
          <a:lstStyle/>
          <a:p>
            <a:pPr eaLnBrk="1" hangingPunct="1"/>
            <a:r>
              <a:rPr lang="el-GR" altLang="el-GR" dirty="0" smtClean="0">
                <a:solidFill>
                  <a:srgbClr val="004A82"/>
                </a:solidFill>
              </a:rPr>
              <a:t>Γενικά </a:t>
            </a:r>
            <a:r>
              <a:rPr lang="el-GR" altLang="el-GR" sz="3200" b="0" dirty="0" smtClean="0">
                <a:solidFill>
                  <a:srgbClr val="004A82"/>
                </a:solidFill>
              </a:rPr>
              <a:t>(3 από 4)</a:t>
            </a:r>
            <a:endParaRPr lang="el-GR" altLang="el-GR" sz="3200" dirty="0" smtClean="0"/>
          </a:p>
        </p:txBody>
      </p:sp>
      <p:sp>
        <p:nvSpPr>
          <p:cNvPr id="5124" name="Θέση περιεχομένου 2"/>
          <p:cNvSpPr>
            <a:spLocks noGrp="1"/>
          </p:cNvSpPr>
          <p:nvPr>
            <p:ph idx="1"/>
          </p:nvPr>
        </p:nvSpPr>
        <p:spPr>
          <a:xfrm>
            <a:off x="457200" y="1196975"/>
            <a:ext cx="8229600" cy="2376488"/>
          </a:xfrm>
        </p:spPr>
        <p:txBody>
          <a:bodyPr/>
          <a:lstStyle/>
          <a:p>
            <a:pPr eaLnBrk="1" hangingPunct="1"/>
            <a:r>
              <a:rPr lang="el-GR" altLang="el-GR" sz="2400" dirty="0" smtClean="0"/>
              <a:t>Το τμήμα μέσα στο νερό ανήκει σε ένα στεγανό περίβλημα (υδατοστεγές κέλυφος) που εξασφαλίζει στο πλοίο την απαραίτητη πλευστότητα. </a:t>
            </a:r>
          </a:p>
          <a:p>
            <a:pPr eaLnBrk="1" hangingPunct="1"/>
            <a:r>
              <a:rPr lang="el-GR" altLang="el-GR" sz="2400" dirty="0" smtClean="0"/>
              <a:t>Το στεγανό περίβλημα αυτό οριοθετείται :</a:t>
            </a:r>
          </a:p>
          <a:p>
            <a:pPr lvl="1" eaLnBrk="1" hangingPunct="1"/>
            <a:r>
              <a:rPr lang="el-GR" altLang="el-GR" sz="2200" b="1" dirty="0" smtClean="0"/>
              <a:t>από πάνω </a:t>
            </a:r>
            <a:r>
              <a:rPr lang="el-GR" altLang="el-GR" sz="2200" dirty="0" smtClean="0"/>
              <a:t>από μια συνεχή επιφάνεια που ονομάζεται </a:t>
            </a:r>
            <a:r>
              <a:rPr lang="el-GR" altLang="el-GR" sz="2200" b="1" dirty="0" smtClean="0"/>
              <a:t>κύριο κατάστρωμα ή κατάστρωμα </a:t>
            </a:r>
            <a:r>
              <a:rPr lang="el-GR" altLang="el-GR" sz="2200" b="1" dirty="0" err="1" smtClean="0"/>
              <a:t>εξάλλων</a:t>
            </a:r>
            <a:r>
              <a:rPr lang="el-GR" altLang="el-GR" sz="2200" b="1" dirty="0" smtClean="0"/>
              <a:t>.</a:t>
            </a:r>
          </a:p>
          <a:p>
            <a:pPr lvl="1" eaLnBrk="1" hangingPunct="1"/>
            <a:endParaRPr lang="el-GR" altLang="el-GR" sz="2200" dirty="0" smtClean="0"/>
          </a:p>
        </p:txBody>
      </p:sp>
      <p:sp>
        <p:nvSpPr>
          <p:cNvPr id="5125"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7A145019-A01C-498A-829C-361B5982FBB2}" type="slidenum">
              <a:rPr lang="el-GR" altLang="el-GR" sz="1200" smtClean="0">
                <a:solidFill>
                  <a:prstClr val="black"/>
                </a:solidFill>
                <a:latin typeface="Arial" charset="0"/>
                <a:cs typeface="Arial" charset="0"/>
              </a:rPr>
              <a:pPr algn="r" eaLnBrk="1" hangingPunct="1">
                <a:spcBef>
                  <a:spcPct val="0"/>
                </a:spcBef>
                <a:buFontTx/>
                <a:buNone/>
              </a:pPr>
              <a:t>3</a:t>
            </a:fld>
            <a:endParaRPr lang="el-GR" altLang="el-GR" sz="1200" smtClean="0">
              <a:solidFill>
                <a:prstClr val="black"/>
              </a:solidFill>
              <a:latin typeface="Arial" charset="0"/>
              <a:cs typeface="Arial" charset="0"/>
            </a:endParaRPr>
          </a:p>
        </p:txBody>
      </p:sp>
      <p:pic>
        <p:nvPicPr>
          <p:cNvPr id="51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3794398"/>
            <a:ext cx="5256213"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460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4B6168A-FB30-4FC2-ADBE-C54B551F29EE}" type="slidenum">
              <a:rPr lang="el-GR">
                <a:solidFill>
                  <a:prstClr val="black"/>
                </a:solidFill>
              </a:rPr>
              <a:pPr>
                <a:defRPr/>
              </a:pPr>
              <a:t>4</a:t>
            </a:fld>
            <a:endParaRPr lang="el-GR">
              <a:solidFill>
                <a:prstClr val="black"/>
              </a:solidFill>
            </a:endParaRPr>
          </a:p>
        </p:txBody>
      </p:sp>
      <p:sp>
        <p:nvSpPr>
          <p:cNvPr id="6147" name="Τίτλος 1"/>
          <p:cNvSpPr>
            <a:spLocks noGrp="1"/>
          </p:cNvSpPr>
          <p:nvPr>
            <p:ph type="title"/>
          </p:nvPr>
        </p:nvSpPr>
        <p:spPr/>
        <p:txBody>
          <a:bodyPr/>
          <a:lstStyle/>
          <a:p>
            <a:pPr eaLnBrk="1" hangingPunct="1"/>
            <a:r>
              <a:rPr lang="el-GR" altLang="el-GR" dirty="0" smtClean="0">
                <a:solidFill>
                  <a:srgbClr val="004A82"/>
                </a:solidFill>
              </a:rPr>
              <a:t>Γενικά </a:t>
            </a:r>
            <a:r>
              <a:rPr lang="el-GR" altLang="el-GR" sz="3200" b="0" dirty="0" smtClean="0">
                <a:solidFill>
                  <a:srgbClr val="004A82"/>
                </a:solidFill>
              </a:rPr>
              <a:t>(4 από 4)</a:t>
            </a:r>
            <a:endParaRPr lang="el-GR" altLang="el-GR" sz="3200" dirty="0" smtClean="0"/>
          </a:p>
        </p:txBody>
      </p:sp>
      <p:sp>
        <p:nvSpPr>
          <p:cNvPr id="6148" name="Θέση περιεχομένου 2"/>
          <p:cNvSpPr>
            <a:spLocks noGrp="1"/>
          </p:cNvSpPr>
          <p:nvPr>
            <p:ph idx="1"/>
          </p:nvPr>
        </p:nvSpPr>
        <p:spPr>
          <a:xfrm>
            <a:off x="611188" y="981075"/>
            <a:ext cx="8229600" cy="5040313"/>
          </a:xfrm>
        </p:spPr>
        <p:txBody>
          <a:bodyPr/>
          <a:lstStyle/>
          <a:p>
            <a:pPr marL="342900" lvl="1" indent="-342900" eaLnBrk="1" hangingPunct="1">
              <a:buFont typeface="Arial" panose="020B0604020202020204" pitchFamily="34" charset="0"/>
              <a:buChar char="•"/>
            </a:pPr>
            <a:r>
              <a:rPr lang="el-GR" altLang="el-GR" sz="2200" b="1" dirty="0" smtClean="0"/>
              <a:t>Περιφερειακά</a:t>
            </a:r>
            <a:r>
              <a:rPr lang="el-GR" altLang="el-GR" sz="2200" dirty="0" smtClean="0"/>
              <a:t> από το εξωτερικό περίβλημα , που αποτελείται από: </a:t>
            </a:r>
          </a:p>
          <a:p>
            <a:pPr marL="342900" lvl="2" indent="-342900" eaLnBrk="1" hangingPunct="1">
              <a:buFont typeface="Courier New" panose="02070309020205020404" pitchFamily="49" charset="0"/>
              <a:buChar char="o"/>
            </a:pPr>
            <a:r>
              <a:rPr lang="el-GR" altLang="el-GR" sz="2200" dirty="0" smtClean="0"/>
              <a:t>Από τις </a:t>
            </a:r>
            <a:r>
              <a:rPr lang="el-GR" altLang="el-GR" sz="2200" b="1" dirty="0" smtClean="0"/>
              <a:t>πλευρές</a:t>
            </a:r>
            <a:r>
              <a:rPr lang="el-GR" altLang="el-GR" sz="2200" dirty="0" smtClean="0"/>
              <a:t> (πλευρικές επιφάνειες).</a:t>
            </a:r>
          </a:p>
          <a:p>
            <a:pPr marL="342900" lvl="2" indent="-342900" eaLnBrk="1" hangingPunct="1">
              <a:buFont typeface="Courier New" panose="02070309020205020404" pitchFamily="49" charset="0"/>
              <a:buChar char="o"/>
            </a:pPr>
            <a:r>
              <a:rPr lang="el-GR" altLang="el-GR" sz="2200" dirty="0" smtClean="0"/>
              <a:t>Από τον </a:t>
            </a:r>
            <a:r>
              <a:rPr lang="el-GR" altLang="el-GR" sz="2200" b="1" dirty="0" smtClean="0"/>
              <a:t>πυθμένα</a:t>
            </a:r>
            <a:r>
              <a:rPr lang="el-GR" altLang="el-GR" sz="2200" dirty="0" smtClean="0"/>
              <a:t> (κάτω μέρος).</a:t>
            </a:r>
            <a:endParaRPr lang="el-GR" altLang="el-GR" dirty="0" smtClean="0"/>
          </a:p>
          <a:p>
            <a:pPr eaLnBrk="1" hangingPunct="1"/>
            <a:endParaRPr lang="el-GR" altLang="el-GR" dirty="0" smtClean="0"/>
          </a:p>
        </p:txBody>
      </p:sp>
      <p:sp>
        <p:nvSpPr>
          <p:cNvPr id="6149"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8801E9FE-15F1-4576-9698-5E97C4ABB906}" type="slidenum">
              <a:rPr lang="el-GR" altLang="el-GR" sz="1200" smtClean="0">
                <a:solidFill>
                  <a:prstClr val="black"/>
                </a:solidFill>
                <a:latin typeface="Arial" charset="0"/>
                <a:cs typeface="Arial" charset="0"/>
              </a:rPr>
              <a:pPr algn="r" eaLnBrk="1" hangingPunct="1">
                <a:spcBef>
                  <a:spcPct val="0"/>
                </a:spcBef>
                <a:buFontTx/>
                <a:buNone/>
              </a:pPr>
              <a:t>4</a:t>
            </a:fld>
            <a:endParaRPr lang="el-GR" altLang="el-GR" sz="1200" smtClean="0">
              <a:solidFill>
                <a:prstClr val="black"/>
              </a:solidFill>
              <a:latin typeface="Arial" charset="0"/>
              <a:cs typeface="Arial" charset="0"/>
            </a:endParaRPr>
          </a:p>
        </p:txBody>
      </p:sp>
      <p:sp>
        <p:nvSpPr>
          <p:cNvPr id="6" name="Ορθογώνιο 5"/>
          <p:cNvSpPr/>
          <p:nvPr/>
        </p:nvSpPr>
        <p:spPr>
          <a:xfrm>
            <a:off x="239742" y="4653136"/>
            <a:ext cx="8932862" cy="1446550"/>
          </a:xfrm>
          <a:prstGeom prst="rect">
            <a:avLst/>
          </a:prstGeom>
        </p:spPr>
        <p:txBody>
          <a:bodyPr>
            <a:spAutoFit/>
          </a:bodyPr>
          <a:lstStyle/>
          <a:p>
            <a:pPr>
              <a:defRPr/>
            </a:pPr>
            <a:r>
              <a:rPr lang="el-GR" sz="2200" dirty="0">
                <a:solidFill>
                  <a:prstClr val="black"/>
                </a:solidFill>
                <a:latin typeface="Calibri"/>
                <a:cs typeface="Arial" charset="0"/>
              </a:rPr>
              <a:t>Το στεγανό περίβλημα του πλοίου μέχρι το υψηλότερο συνεχές κατάστρωμα , πάνω από το οποίο ευρίσκονται οι </a:t>
            </a:r>
            <a:r>
              <a:rPr lang="el-GR" sz="2200" dirty="0" err="1">
                <a:solidFill>
                  <a:prstClr val="black"/>
                </a:solidFill>
                <a:latin typeface="Calibri"/>
                <a:cs typeface="Arial" charset="0"/>
              </a:rPr>
              <a:t>υπερκατασκευές</a:t>
            </a:r>
            <a:r>
              <a:rPr lang="el-GR" sz="2200" dirty="0">
                <a:solidFill>
                  <a:prstClr val="black"/>
                </a:solidFill>
                <a:latin typeface="Calibri"/>
                <a:cs typeface="Arial" charset="0"/>
              </a:rPr>
              <a:t>, είναι ικανό να αντέχει σε εξωτερικές δράσεις (υδροστατικές δυνάμεις, δυνάμεις από κυματισμό </a:t>
            </a:r>
            <a:r>
              <a:rPr lang="el-GR" sz="2200" dirty="0" err="1">
                <a:solidFill>
                  <a:prstClr val="black"/>
                </a:solidFill>
                <a:latin typeface="Calibri"/>
                <a:cs typeface="Arial" charset="0"/>
              </a:rPr>
              <a:t>κ.λ.π</a:t>
            </a:r>
            <a:r>
              <a:rPr lang="el-GR" sz="2200" dirty="0">
                <a:solidFill>
                  <a:prstClr val="black"/>
                </a:solidFill>
                <a:latin typeface="Calibri"/>
                <a:cs typeface="Arial" charset="0"/>
              </a:rPr>
              <a:t>.) ενισχύεται κατάλληλα και ονομάζεται </a:t>
            </a:r>
            <a:r>
              <a:rPr lang="el-GR" sz="2200" b="1" dirty="0">
                <a:solidFill>
                  <a:prstClr val="black"/>
                </a:solidFill>
                <a:latin typeface="Calibri"/>
                <a:cs typeface="Arial" charset="0"/>
              </a:rPr>
              <a:t>σκάφος.  </a:t>
            </a:r>
          </a:p>
        </p:txBody>
      </p:sp>
      <p:pic>
        <p:nvPicPr>
          <p:cNvPr id="615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049" y="2492896"/>
            <a:ext cx="4103688"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557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63B724B-E214-48F6-9BB6-C881D7159826}" type="slidenum">
              <a:rPr lang="el-GR">
                <a:solidFill>
                  <a:prstClr val="black"/>
                </a:solidFill>
              </a:rPr>
              <a:pPr>
                <a:defRPr/>
              </a:pPr>
              <a:t>5</a:t>
            </a:fld>
            <a:endParaRPr lang="el-GR">
              <a:solidFill>
                <a:prstClr val="black"/>
              </a:solidFill>
            </a:endParaRPr>
          </a:p>
        </p:txBody>
      </p:sp>
      <p:sp>
        <p:nvSpPr>
          <p:cNvPr id="7171" name="Τίτλος 1"/>
          <p:cNvSpPr>
            <a:spLocks noGrp="1"/>
          </p:cNvSpPr>
          <p:nvPr>
            <p:ph type="title"/>
          </p:nvPr>
        </p:nvSpPr>
        <p:spPr/>
        <p:txBody>
          <a:bodyPr/>
          <a:lstStyle/>
          <a:p>
            <a:pPr eaLnBrk="1" hangingPunct="1"/>
            <a:r>
              <a:rPr lang="el-GR" altLang="el-GR" smtClean="0">
                <a:solidFill>
                  <a:srgbClr val="004A82"/>
                </a:solidFill>
              </a:rPr>
              <a:t>Διάμηκες επίπεδο συμμετρίας </a:t>
            </a:r>
            <a:r>
              <a:rPr lang="el-GR" altLang="el-GR" sz="3200" b="0" smtClean="0">
                <a:solidFill>
                  <a:srgbClr val="004A82"/>
                </a:solidFill>
              </a:rPr>
              <a:t>(1 από 2)</a:t>
            </a:r>
            <a:r>
              <a:rPr lang="el-GR" altLang="el-GR" smtClean="0">
                <a:solidFill>
                  <a:srgbClr val="004A82"/>
                </a:solidFill>
              </a:rPr>
              <a:t> </a:t>
            </a:r>
          </a:p>
        </p:txBody>
      </p:sp>
      <p:sp>
        <p:nvSpPr>
          <p:cNvPr id="3" name="Θέση περιεχομένου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sz="2400" dirty="0" smtClean="0"/>
              <a:t>Είναι </a:t>
            </a:r>
            <a:r>
              <a:rPr lang="el-GR" sz="2400" dirty="0"/>
              <a:t>το κάθετο διάμηκες (κατεύθυνση ΠΡΥΜΑ – ΠΡΩΡΑ) επίπεδο το οποίο χωρίζει  το σκάφος σε δύο ίσα συμμετρικά μέρη. </a:t>
            </a:r>
            <a:r>
              <a:rPr lang="el-GR" sz="2400" dirty="0" smtClean="0"/>
              <a:t> Σπάνιο </a:t>
            </a:r>
            <a:r>
              <a:rPr lang="el-GR" sz="2400" dirty="0"/>
              <a:t>παράδειγμα καρένας χωρίς διάμηκες </a:t>
            </a:r>
            <a:r>
              <a:rPr lang="el-GR" sz="2400" dirty="0" smtClean="0"/>
              <a:t>επίπεδο συμμετρίας </a:t>
            </a:r>
            <a:r>
              <a:rPr lang="el-GR" sz="2400" dirty="0"/>
              <a:t>είναι η βενετσιάνικη γόνδολα</a:t>
            </a:r>
            <a:r>
              <a:rPr lang="el-GR" sz="2400" dirty="0" smtClean="0"/>
              <a:t>.</a:t>
            </a:r>
            <a:endParaRPr lang="el-GR" sz="2400" dirty="0"/>
          </a:p>
        </p:txBody>
      </p:sp>
      <p:sp>
        <p:nvSpPr>
          <p:cNvPr id="7173" name="Θέση αριθμού διαφάνειας 3"/>
          <p:cNvSpPr txBox="1">
            <a:spLocks noGrp="1"/>
          </p:cNvSpPr>
          <p:nvPr/>
        </p:nvSpPr>
        <p:spPr bwMode="auto">
          <a:xfrm>
            <a:off x="6588125" y="6381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l-GR" altLang="el-GR" sz="1200" smtClean="0">
              <a:solidFill>
                <a:prstClr val="black"/>
              </a:solidFill>
              <a:latin typeface="Arial" charset="0"/>
              <a:cs typeface="Arial" charset="0"/>
            </a:endParaRPr>
          </a:p>
        </p:txBody>
      </p:sp>
      <p:pic>
        <p:nvPicPr>
          <p:cNvPr id="717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911475"/>
            <a:ext cx="59055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039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p:txBody>
          <a:bodyPr/>
          <a:lstStyle/>
          <a:p>
            <a:pPr eaLnBrk="1" hangingPunct="1"/>
            <a:r>
              <a:rPr lang="el-GR" altLang="el-GR" smtClean="0">
                <a:solidFill>
                  <a:srgbClr val="004A82"/>
                </a:solidFill>
              </a:rPr>
              <a:t>Διάμηκες επίπεδο συμμετρίας </a:t>
            </a:r>
            <a:r>
              <a:rPr lang="el-GR" altLang="el-GR" sz="3200" b="0" smtClean="0">
                <a:solidFill>
                  <a:srgbClr val="004A82"/>
                </a:solidFill>
              </a:rPr>
              <a:t>(2 από 2)</a:t>
            </a:r>
            <a:r>
              <a:rPr lang="el-GR" altLang="el-GR" smtClean="0">
                <a:solidFill>
                  <a:srgbClr val="004A82"/>
                </a:solidFill>
              </a:rPr>
              <a:t> </a:t>
            </a:r>
            <a:endParaRPr lang="el-GR" altLang="el-GR" smtClean="0"/>
          </a:p>
        </p:txBody>
      </p:sp>
      <p:sp>
        <p:nvSpPr>
          <p:cNvPr id="4" name="Θέση αριθμού διαφάνειας 3"/>
          <p:cNvSpPr>
            <a:spLocks noGrp="1"/>
          </p:cNvSpPr>
          <p:nvPr>
            <p:ph type="sldNum" sz="quarter" idx="12"/>
          </p:nvPr>
        </p:nvSpPr>
        <p:spPr/>
        <p:txBody>
          <a:bodyPr/>
          <a:lstStyle/>
          <a:p>
            <a:pPr>
              <a:defRPr/>
            </a:pPr>
            <a:fld id="{CB221434-BE7F-420E-9592-F71BF537CE15}" type="slidenum">
              <a:rPr lang="el-GR" smtClean="0">
                <a:solidFill>
                  <a:prstClr val="black"/>
                </a:solidFill>
              </a:rPr>
              <a:pPr>
                <a:defRPr/>
              </a:pPr>
              <a:t>6</a:t>
            </a:fld>
            <a:endParaRPr lang="el-GR">
              <a:solidFill>
                <a:prstClr val="black"/>
              </a:solidFill>
            </a:endParaRPr>
          </a:p>
        </p:txBody>
      </p:sp>
      <p:grpSp>
        <p:nvGrpSpPr>
          <p:cNvPr id="8196" name="Ομάδα 18"/>
          <p:cNvGrpSpPr>
            <a:grpSpLocks/>
          </p:cNvGrpSpPr>
          <p:nvPr/>
        </p:nvGrpSpPr>
        <p:grpSpPr bwMode="auto">
          <a:xfrm>
            <a:off x="704850" y="1581150"/>
            <a:ext cx="2952750" cy="4672013"/>
            <a:chOff x="1619672" y="2340169"/>
            <a:chExt cx="2448272" cy="4176765"/>
          </a:xfrm>
        </p:grpSpPr>
        <p:pic>
          <p:nvPicPr>
            <p:cNvPr id="8202" name="Picture 3" descr="C:\Users\fkaram2\Desktop\Εικόνα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924944"/>
              <a:ext cx="2448272" cy="35919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52653" y="2340169"/>
              <a:ext cx="1008267" cy="584719"/>
            </a:xfrm>
            <a:prstGeom prst="rect">
              <a:avLst/>
            </a:prstGeom>
            <a:noFill/>
          </p:spPr>
          <p:txBody>
            <a:bodyPr>
              <a:spAutoFit/>
            </a:bodyPr>
            <a:lstStyle/>
            <a:p>
              <a:pPr algn="ctr">
                <a:defRPr/>
              </a:pPr>
              <a:r>
                <a:rPr lang="el-GR" sz="1600" b="1" dirty="0">
                  <a:solidFill>
                    <a:srgbClr val="920000"/>
                  </a:solidFill>
                  <a:latin typeface="Calibri"/>
                  <a:cs typeface="Arial" charset="0"/>
                </a:rPr>
                <a:t>Αριστερή πλευρά</a:t>
              </a:r>
            </a:p>
          </p:txBody>
        </p:sp>
        <p:sp>
          <p:nvSpPr>
            <p:cNvPr id="8" name="TextBox 7"/>
            <p:cNvSpPr txBox="1"/>
            <p:nvPr/>
          </p:nvSpPr>
          <p:spPr>
            <a:xfrm>
              <a:off x="2860920" y="2361458"/>
              <a:ext cx="1046438" cy="584719"/>
            </a:xfrm>
            <a:prstGeom prst="rect">
              <a:avLst/>
            </a:prstGeom>
            <a:noFill/>
          </p:spPr>
          <p:txBody>
            <a:bodyPr>
              <a:spAutoFit/>
            </a:bodyPr>
            <a:lstStyle/>
            <a:p>
              <a:pPr algn="ctr">
                <a:defRPr/>
              </a:pPr>
              <a:r>
                <a:rPr lang="el-GR" sz="1600" b="1" dirty="0">
                  <a:solidFill>
                    <a:srgbClr val="004A82"/>
                  </a:solidFill>
                  <a:latin typeface="Calibri"/>
                  <a:cs typeface="Arial" charset="0"/>
                </a:rPr>
                <a:t>Δεξιά πλευρά</a:t>
              </a:r>
            </a:p>
          </p:txBody>
        </p:sp>
        <p:cxnSp>
          <p:nvCxnSpPr>
            <p:cNvPr id="7" name="Ευθύγραμμο βέλος σύνδεσης 6"/>
            <p:cNvCxnSpPr/>
            <p:nvPr/>
          </p:nvCxnSpPr>
          <p:spPr>
            <a:xfrm>
              <a:off x="1763146" y="3069648"/>
              <a:ext cx="1224136" cy="0"/>
            </a:xfrm>
            <a:prstGeom prst="straightConnector1">
              <a:avLst/>
            </a:prstGeom>
            <a:ln w="25400">
              <a:solidFill>
                <a:srgbClr val="92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2987282" y="3069648"/>
              <a:ext cx="864792" cy="0"/>
            </a:xfrm>
            <a:prstGeom prst="straightConnector1">
              <a:avLst/>
            </a:prstGeom>
            <a:ln w="25400">
              <a:solidFill>
                <a:srgbClr val="004A8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25048" y="3428711"/>
              <a:ext cx="935872" cy="584719"/>
            </a:xfrm>
            <a:prstGeom prst="rect">
              <a:avLst/>
            </a:prstGeom>
            <a:noFill/>
          </p:spPr>
          <p:txBody>
            <a:bodyPr>
              <a:spAutoFit/>
            </a:bodyPr>
            <a:lstStyle/>
            <a:p>
              <a:pPr algn="ctr">
                <a:defRPr/>
              </a:pPr>
              <a:r>
                <a:rPr lang="el-GR" sz="1600" dirty="0">
                  <a:solidFill>
                    <a:prstClr val="black"/>
                  </a:solidFill>
                  <a:latin typeface="Calibri"/>
                  <a:cs typeface="Arial" charset="0"/>
                </a:rPr>
                <a:t>Γωνία κλίσης</a:t>
              </a:r>
            </a:p>
          </p:txBody>
        </p:sp>
      </p:grpSp>
      <p:sp>
        <p:nvSpPr>
          <p:cNvPr id="18" name="Ορθογώνιο 17"/>
          <p:cNvSpPr/>
          <p:nvPr/>
        </p:nvSpPr>
        <p:spPr>
          <a:xfrm>
            <a:off x="722710" y="6308725"/>
            <a:ext cx="2917030" cy="277812"/>
          </a:xfrm>
          <a:prstGeom prst="rect">
            <a:avLst/>
          </a:prstGeom>
        </p:spPr>
        <p:txBody>
          <a:bodyPr wrap="square">
            <a:spAutoFit/>
          </a:bodyPr>
          <a:lstStyle/>
          <a:p>
            <a:pPr algn="ctr">
              <a:defRPr/>
            </a:pPr>
            <a:r>
              <a:rPr lang="en-US" sz="1200" dirty="0">
                <a:solidFill>
                  <a:prstClr val="black"/>
                </a:solidFill>
                <a:latin typeface="Calibri"/>
                <a:cs typeface="Arial" charset="0"/>
                <a:hlinkClick r:id="rId4"/>
              </a:rPr>
              <a:t>tavolachioggia.altervista.org</a:t>
            </a:r>
            <a:endParaRPr lang="el-GR" sz="1200" dirty="0">
              <a:solidFill>
                <a:prstClr val="black"/>
              </a:solidFill>
              <a:latin typeface="Calibri"/>
              <a:cs typeface="Arial" charset="0"/>
            </a:endParaRPr>
          </a:p>
        </p:txBody>
      </p:sp>
      <p:pic>
        <p:nvPicPr>
          <p:cNvPr id="8198" name="Picture 5" descr="File:Gondola 2 (7224012446).jpg"/>
          <p:cNvPicPr>
            <a:picLocks noChangeAspect="1" noChangeArrowheads="1"/>
          </p:cNvPicPr>
          <p:nvPr/>
        </p:nvPicPr>
        <p:blipFill>
          <a:blip r:embed="rId5">
            <a:extLst>
              <a:ext uri="{28A0092B-C50C-407E-A947-70E740481C1C}">
                <a14:useLocalDpi xmlns:a14="http://schemas.microsoft.com/office/drawing/2010/main" val="0"/>
              </a:ext>
            </a:extLst>
          </a:blip>
          <a:srcRect l="1086" t="4955" r="-1086" b="10429"/>
          <a:stretch>
            <a:fillRect/>
          </a:stretch>
        </p:blipFill>
        <p:spPr bwMode="auto">
          <a:xfrm>
            <a:off x="4016002" y="1340768"/>
            <a:ext cx="4403725" cy="2547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9" name="Picture 7" descr="File:Gondola Gondolier Grand Canal.jpg"/>
          <p:cNvPicPr>
            <a:picLocks noChangeAspect="1" noChangeArrowheads="1"/>
          </p:cNvPicPr>
          <p:nvPr/>
        </p:nvPicPr>
        <p:blipFill>
          <a:blip r:embed="rId6">
            <a:extLst>
              <a:ext uri="{28A0092B-C50C-407E-A947-70E740481C1C}">
                <a14:useLocalDpi xmlns:a14="http://schemas.microsoft.com/office/drawing/2010/main" val="0"/>
              </a:ext>
            </a:extLst>
          </a:blip>
          <a:srcRect t="17027" b="21761"/>
          <a:stretch>
            <a:fillRect/>
          </a:stretch>
        </p:blipFill>
        <p:spPr bwMode="auto">
          <a:xfrm>
            <a:off x="3923928" y="4332185"/>
            <a:ext cx="4587875" cy="2003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Rectangle 7"/>
          <p:cNvSpPr/>
          <p:nvPr/>
        </p:nvSpPr>
        <p:spPr>
          <a:xfrm>
            <a:off x="4631977" y="6348268"/>
            <a:ext cx="317177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7"/>
              </a:rPr>
              <a:t>Gondola Gondolier Grand </a:t>
            </a:r>
            <a:r>
              <a:rPr lang="en-US" sz="1200" dirty="0" smtClean="0">
                <a:latin typeface="+mn-lt"/>
                <a:hlinkClick r:id="rId7"/>
              </a:rPr>
              <a:t>Canal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8" tooltip="User:Saffron Blaze"/>
              </a:rPr>
              <a:t>Saffron </a:t>
            </a:r>
            <a:r>
              <a:rPr lang="en-US" sz="1200" dirty="0" smtClean="0">
                <a:latin typeface="+mn-lt"/>
                <a:hlinkClick r:id="rId8" tooltip="User:Saffron Blaze"/>
              </a:rPr>
              <a:t>Blaze</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9"/>
              </a:rPr>
              <a:t>CC BY-SA 3.0</a:t>
            </a:r>
            <a:endParaRPr lang="en-US" sz="1200" dirty="0">
              <a:solidFill>
                <a:prstClr val="black"/>
              </a:solidFill>
              <a:latin typeface="+mn-lt"/>
            </a:endParaRPr>
          </a:p>
        </p:txBody>
      </p:sp>
      <p:sp>
        <p:nvSpPr>
          <p:cNvPr id="19" name="Rectangle 7"/>
          <p:cNvSpPr/>
          <p:nvPr/>
        </p:nvSpPr>
        <p:spPr>
          <a:xfrm>
            <a:off x="4323989" y="3888705"/>
            <a:ext cx="378775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10"/>
              </a:rPr>
              <a:t>Gondola 2 (7224012446</a:t>
            </a:r>
            <a:r>
              <a:rPr lang="en-US" sz="1200" dirty="0" smtClean="0">
                <a:latin typeface="+mn-lt"/>
                <a:hlinkClick r:id="rId10"/>
              </a:rPr>
              <a: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11" tooltip="User:File Upload Bot (Magnus Manske)"/>
              </a:rPr>
              <a:t>File Upload Bot (Magnus </a:t>
            </a:r>
            <a:r>
              <a:rPr lang="en-US" sz="1200" dirty="0" err="1">
                <a:latin typeface="+mn-lt"/>
                <a:hlinkClick r:id="rId11" tooltip="User:File Upload Bot (Magnus Manske)"/>
              </a:rPr>
              <a:t>Manske</a:t>
            </a:r>
            <a:r>
              <a:rPr lang="en-US" sz="1200" dirty="0" smtClean="0">
                <a:latin typeface="+mn-lt"/>
                <a:hlinkClick r:id="rId11" tooltip="User:File Upload Bot (Magnus Manske)"/>
              </a:rPr>
              <a:t>)</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12"/>
              </a:rPr>
              <a:t>CC BY 2.0</a:t>
            </a:r>
            <a:endParaRPr lang="en-US" sz="1200" dirty="0">
              <a:latin typeface="+mn-lt"/>
            </a:endParaRPr>
          </a:p>
        </p:txBody>
      </p:sp>
    </p:spTree>
    <p:extLst>
      <p:ext uri="{BB962C8B-B14F-4D97-AF65-F5344CB8AC3E}">
        <p14:creationId xmlns:p14="http://schemas.microsoft.com/office/powerpoint/2010/main" val="1443976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F0A8D70-BBCB-48EE-93DB-56A9698DCD84}" type="slidenum">
              <a:rPr lang="el-GR">
                <a:solidFill>
                  <a:prstClr val="black"/>
                </a:solidFill>
              </a:rPr>
              <a:pPr>
                <a:defRPr/>
              </a:pPr>
              <a:t>7</a:t>
            </a:fld>
            <a:endParaRPr lang="el-GR">
              <a:solidFill>
                <a:prstClr val="black"/>
              </a:solidFill>
            </a:endParaRPr>
          </a:p>
        </p:txBody>
      </p:sp>
      <p:sp>
        <p:nvSpPr>
          <p:cNvPr id="9219" name="Τίτλος 1"/>
          <p:cNvSpPr>
            <a:spLocks noGrp="1"/>
          </p:cNvSpPr>
          <p:nvPr>
            <p:ph type="title"/>
          </p:nvPr>
        </p:nvSpPr>
        <p:spPr/>
        <p:txBody>
          <a:bodyPr/>
          <a:lstStyle/>
          <a:p>
            <a:pPr eaLnBrk="1" hangingPunct="1"/>
            <a:r>
              <a:rPr lang="el-GR" altLang="el-GR" dirty="0" smtClean="0">
                <a:solidFill>
                  <a:srgbClr val="004A82"/>
                </a:solidFill>
              </a:rPr>
              <a:t>Πλώρη – Πρύμνη </a:t>
            </a:r>
            <a:r>
              <a:rPr lang="el-GR" altLang="el-GR" sz="3200" b="0" dirty="0" smtClean="0">
                <a:solidFill>
                  <a:srgbClr val="004A82"/>
                </a:solidFill>
              </a:rPr>
              <a:t>(1 από 2)</a:t>
            </a:r>
          </a:p>
        </p:txBody>
      </p:sp>
      <p:sp>
        <p:nvSpPr>
          <p:cNvPr id="9220" name="Θέση περιεχομένου 2"/>
          <p:cNvSpPr>
            <a:spLocks noGrp="1"/>
          </p:cNvSpPr>
          <p:nvPr>
            <p:ph idx="1"/>
          </p:nvPr>
        </p:nvSpPr>
        <p:spPr/>
        <p:txBody>
          <a:bodyPr/>
          <a:lstStyle/>
          <a:p>
            <a:pPr eaLnBrk="1" hangingPunct="1">
              <a:spcBef>
                <a:spcPts val="3000"/>
              </a:spcBef>
            </a:pPr>
            <a:r>
              <a:rPr lang="el-GR" altLang="el-GR" sz="2400" b="1" dirty="0" smtClean="0"/>
              <a:t>Πλώρη</a:t>
            </a:r>
            <a:r>
              <a:rPr lang="el-GR" altLang="el-GR" sz="2400" dirty="0" smtClean="0"/>
              <a:t>: το άκρο του πλοίου προς την κανονική πορεία του πλοίου. Η καμπύλη της πλώρης εξομαλύνεται κατά τη  σχεδίαση και την κατασκευή και  έχει σφηνοειδή μορφή για να σχίζει εύκολα το νερό.</a:t>
            </a:r>
          </a:p>
          <a:p>
            <a:pPr eaLnBrk="1" hangingPunct="1">
              <a:spcBef>
                <a:spcPts val="3000"/>
              </a:spcBef>
            </a:pPr>
            <a:r>
              <a:rPr lang="el-GR" altLang="el-GR" sz="2400" b="1" dirty="0" smtClean="0"/>
              <a:t>Πρύμνη</a:t>
            </a:r>
            <a:r>
              <a:rPr lang="el-GR" altLang="el-GR" sz="2400" dirty="0" smtClean="0"/>
              <a:t>: το αντίθετο άκρο του πλοίου ως προς την κανονική πορεία του πλοίου. Η καμπύλη της πρύμνης εξομαλύνεται και είναι κατασκευασμένη με τρόπο ώστε να διευκολύνεται το «κλείσιμο» της ροής του νερού   στην πρύμνη και να μειώνονται όσο το δυνατό περισσότερο οι αντιστάσεις κατά την κίνηση του πλοίου. </a:t>
            </a:r>
          </a:p>
        </p:txBody>
      </p:sp>
      <p:sp>
        <p:nvSpPr>
          <p:cNvPr id="9221"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C9181DD7-077B-4AF0-85A2-815F49450F3F}" type="slidenum">
              <a:rPr lang="el-GR" altLang="el-GR" sz="1200" smtClean="0">
                <a:solidFill>
                  <a:prstClr val="black"/>
                </a:solidFill>
                <a:latin typeface="Arial" charset="0"/>
                <a:cs typeface="Arial" charset="0"/>
              </a:rPr>
              <a:pPr algn="r" eaLnBrk="1" hangingPunct="1">
                <a:spcBef>
                  <a:spcPct val="0"/>
                </a:spcBef>
                <a:buFontTx/>
                <a:buNone/>
              </a:pPr>
              <a:t>7</a:t>
            </a:fld>
            <a:endParaRPr lang="el-GR" altLang="el-GR" sz="1200" smtClean="0">
              <a:solidFill>
                <a:prstClr val="black"/>
              </a:solidFill>
              <a:latin typeface="Arial" charset="0"/>
              <a:cs typeface="Arial" charset="0"/>
            </a:endParaRPr>
          </a:p>
        </p:txBody>
      </p:sp>
    </p:spTree>
    <p:extLst>
      <p:ext uri="{BB962C8B-B14F-4D97-AF65-F5344CB8AC3E}">
        <p14:creationId xmlns:p14="http://schemas.microsoft.com/office/powerpoint/2010/main" val="2047588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B2FE48E-5595-43F4-BE60-D405FE6A2287}" type="slidenum">
              <a:rPr lang="el-GR">
                <a:solidFill>
                  <a:prstClr val="black"/>
                </a:solidFill>
              </a:rPr>
              <a:pPr>
                <a:defRPr/>
              </a:pPr>
              <a:t>8</a:t>
            </a:fld>
            <a:endParaRPr lang="el-GR">
              <a:solidFill>
                <a:prstClr val="black"/>
              </a:solidFill>
            </a:endParaRPr>
          </a:p>
        </p:txBody>
      </p:sp>
      <p:sp>
        <p:nvSpPr>
          <p:cNvPr id="10243" name="Τίτλος 1"/>
          <p:cNvSpPr>
            <a:spLocks noGrp="1"/>
          </p:cNvSpPr>
          <p:nvPr>
            <p:ph type="title"/>
          </p:nvPr>
        </p:nvSpPr>
        <p:spPr>
          <a:xfrm>
            <a:off x="468313" y="0"/>
            <a:ext cx="8229600" cy="980728"/>
          </a:xfrm>
        </p:spPr>
        <p:txBody>
          <a:bodyPr/>
          <a:lstStyle/>
          <a:p>
            <a:pPr eaLnBrk="1" hangingPunct="1"/>
            <a:r>
              <a:rPr lang="el-GR" altLang="el-GR" dirty="0" smtClean="0">
                <a:solidFill>
                  <a:srgbClr val="004A82"/>
                </a:solidFill>
              </a:rPr>
              <a:t>Πλώρη – Πρύμνη </a:t>
            </a:r>
            <a:r>
              <a:rPr lang="el-GR" altLang="el-GR" sz="3200" b="0" dirty="0" smtClean="0">
                <a:solidFill>
                  <a:srgbClr val="004A82"/>
                </a:solidFill>
              </a:rPr>
              <a:t>(2 από 2)</a:t>
            </a:r>
            <a:endParaRPr lang="el-GR" altLang="el-GR" dirty="0" smtClean="0"/>
          </a:p>
        </p:txBody>
      </p:sp>
      <p:pic>
        <p:nvPicPr>
          <p:cNvPr id="10244"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12813" y="1412875"/>
            <a:ext cx="7339012" cy="3487738"/>
          </a:xfrm>
        </p:spPr>
      </p:pic>
      <p:sp>
        <p:nvSpPr>
          <p:cNvPr id="10245"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1751731D-6A0A-4102-BA2F-E0C4F0FEB03D}" type="slidenum">
              <a:rPr lang="el-GR" altLang="el-GR" sz="1200" smtClean="0">
                <a:solidFill>
                  <a:prstClr val="black"/>
                </a:solidFill>
                <a:latin typeface="Arial" charset="0"/>
                <a:cs typeface="Arial" charset="0"/>
              </a:rPr>
              <a:pPr algn="r" eaLnBrk="1" hangingPunct="1">
                <a:spcBef>
                  <a:spcPct val="0"/>
                </a:spcBef>
                <a:buFontTx/>
                <a:buNone/>
              </a:pPr>
              <a:t>8</a:t>
            </a:fld>
            <a:endParaRPr lang="el-GR" altLang="el-GR" sz="1200" smtClean="0">
              <a:solidFill>
                <a:prstClr val="black"/>
              </a:solidFill>
              <a:latin typeface="Arial" charset="0"/>
              <a:cs typeface="Arial" charset="0"/>
            </a:endParaRPr>
          </a:p>
        </p:txBody>
      </p:sp>
      <p:sp>
        <p:nvSpPr>
          <p:cNvPr id="6" name="Ορθογώνιο 5"/>
          <p:cNvSpPr/>
          <p:nvPr/>
        </p:nvSpPr>
        <p:spPr>
          <a:xfrm>
            <a:off x="468313" y="5287963"/>
            <a:ext cx="8207375" cy="1200150"/>
          </a:xfrm>
          <a:prstGeom prst="rect">
            <a:avLst/>
          </a:prstGeom>
        </p:spPr>
        <p:txBody>
          <a:bodyPr>
            <a:spAutoFit/>
          </a:bodyPr>
          <a:lstStyle/>
          <a:p>
            <a:pPr>
              <a:defRPr/>
            </a:pPr>
            <a:r>
              <a:rPr lang="el-GR" sz="2400" b="1" dirty="0" smtClean="0">
                <a:solidFill>
                  <a:prstClr val="black"/>
                </a:solidFill>
                <a:latin typeface="Calibri"/>
                <a:cs typeface="Arial" charset="0"/>
              </a:rPr>
              <a:t>Δεξιά </a:t>
            </a:r>
            <a:r>
              <a:rPr lang="el-GR" sz="2400" dirty="0" smtClean="0">
                <a:solidFill>
                  <a:prstClr val="black"/>
                </a:solidFill>
                <a:latin typeface="Calibri"/>
                <a:cs typeface="Arial" charset="0"/>
              </a:rPr>
              <a:t>και </a:t>
            </a:r>
            <a:r>
              <a:rPr lang="el-GR" sz="2400" b="1" dirty="0">
                <a:solidFill>
                  <a:prstClr val="black"/>
                </a:solidFill>
                <a:latin typeface="Calibri"/>
                <a:cs typeface="Arial" charset="0"/>
              </a:rPr>
              <a:t>α</a:t>
            </a:r>
            <a:r>
              <a:rPr lang="el-GR" sz="2400" b="1" dirty="0" smtClean="0">
                <a:solidFill>
                  <a:prstClr val="black"/>
                </a:solidFill>
                <a:latin typeface="Calibri"/>
                <a:cs typeface="Arial" charset="0"/>
              </a:rPr>
              <a:t>ριστερά </a:t>
            </a:r>
            <a:r>
              <a:rPr lang="el-GR" sz="2400" dirty="0" smtClean="0">
                <a:solidFill>
                  <a:prstClr val="black"/>
                </a:solidFill>
                <a:latin typeface="Calibri"/>
                <a:cs typeface="Arial" charset="0"/>
              </a:rPr>
              <a:t>του </a:t>
            </a:r>
            <a:r>
              <a:rPr lang="el-GR" sz="2400" dirty="0">
                <a:solidFill>
                  <a:prstClr val="black"/>
                </a:solidFill>
                <a:latin typeface="Calibri"/>
                <a:cs typeface="Arial" charset="0"/>
              </a:rPr>
              <a:t>πλοίου ονομάζονται οι δύο πλευρές του πλοίου που ευρίσκονται  δεξιά και αριστερά ενός παρατηρητή που κοιτάζει προς πλώρη. </a:t>
            </a:r>
          </a:p>
        </p:txBody>
      </p:sp>
    </p:spTree>
    <p:extLst>
      <p:ext uri="{BB962C8B-B14F-4D97-AF65-F5344CB8AC3E}">
        <p14:creationId xmlns:p14="http://schemas.microsoft.com/office/powerpoint/2010/main" val="8112598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pmlatenew">
  <a:themeElements>
    <a:clrScheme name="Προσαρμοσμένο 1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14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tepmlatenew</Template>
  <TotalTime>28</TotalTime>
  <Words>1380</Words>
  <Application>Microsoft Office PowerPoint</Application>
  <PresentationFormat>Προβολή στην οθόνη (4:3)</PresentationFormat>
  <Paragraphs>168</Paragraphs>
  <Slides>27</Slides>
  <Notes>22</Notes>
  <HiddenSlides>0</HiddenSlides>
  <MMClips>0</MMClips>
  <ScaleCrop>false</ScaleCrop>
  <HeadingPairs>
    <vt:vector size="4" baseType="variant">
      <vt:variant>
        <vt:lpstr>Θέμα</vt:lpstr>
      </vt:variant>
      <vt:variant>
        <vt:i4>3</vt:i4>
      </vt:variant>
      <vt:variant>
        <vt:lpstr>Τίτλοι διαφανειών</vt:lpstr>
      </vt:variant>
      <vt:variant>
        <vt:i4>27</vt:i4>
      </vt:variant>
    </vt:vector>
  </HeadingPairs>
  <TitlesOfParts>
    <vt:vector size="30" baseType="lpstr">
      <vt:lpstr>tepmlatenew</vt:lpstr>
      <vt:lpstr>OC_template_updated</vt:lpstr>
      <vt:lpstr>1_OC_template_updated</vt:lpstr>
      <vt:lpstr>Ναυπηγικό σχέδιο και αρχές casd</vt:lpstr>
      <vt:lpstr>Γενικά (1 από 4)</vt:lpstr>
      <vt:lpstr>Γενικά (2 από 4)</vt:lpstr>
      <vt:lpstr>Γενικά (3 από 4)</vt:lpstr>
      <vt:lpstr>Γενικά (4 από 4)</vt:lpstr>
      <vt:lpstr>Διάμηκες επίπεδο συμμετρίας (1 από 2) </vt:lpstr>
      <vt:lpstr>Διάμηκες επίπεδο συμμετρίας (2 από 2) </vt:lpstr>
      <vt:lpstr>Πλώρη – Πρύμνη (1 από 2)</vt:lpstr>
      <vt:lpstr>Πλώρη – Πρύμνη (2 από 2)</vt:lpstr>
      <vt:lpstr>Πλώρη – Πρύμνη (3 από 3)</vt:lpstr>
      <vt:lpstr>Πλώρη – Πρύμνη – Δεξιά – Αριστερά – Γάστρα - Έξαλλα</vt:lpstr>
      <vt:lpstr>Απεικόνιση του σκάφους (1 από 3)</vt:lpstr>
      <vt:lpstr>Απεικόνιση του σκάφους (2 από 3)</vt:lpstr>
      <vt:lpstr>Απεικόνιση του σκάφους (3 από 3)</vt:lpstr>
      <vt:lpstr>Πρωραία κάθετος </vt:lpstr>
      <vt:lpstr>Πρυμναία κάθετος (1 από 2) </vt:lpstr>
      <vt:lpstr>Πρυμναία κάθετος (2 από 2) </vt:lpstr>
      <vt:lpstr>Μήκος μεταξύ καθέτων </vt:lpstr>
      <vt:lpstr>Κύριες διαστάσεις 1/2</vt:lpstr>
      <vt:lpstr>Κύριες διαστάσεις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Ναυπηγικό σχέδιο και αρχές casd</dc:title>
  <dc:creator>opencourses@teiath.gr</dc:creator>
  <cp:lastModifiedBy>fkaram2</cp:lastModifiedBy>
  <cp:revision>5</cp:revision>
  <dcterms:created xsi:type="dcterms:W3CDTF">2014-10-25T11:52:39Z</dcterms:created>
  <dcterms:modified xsi:type="dcterms:W3CDTF">2015-06-04T06:51:26Z</dcterms:modified>
</cp:coreProperties>
</file>