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56"/>
  </p:notesMasterIdLst>
  <p:handoutMasterIdLst>
    <p:handoutMasterId r:id="rId57"/>
  </p:handoutMasterIdLst>
  <p:sldIdLst>
    <p:sldId id="256" r:id="rId3"/>
    <p:sldId id="272" r:id="rId4"/>
    <p:sldId id="273" r:id="rId5"/>
    <p:sldId id="317" r:id="rId6"/>
    <p:sldId id="275" r:id="rId7"/>
    <p:sldId id="318" r:id="rId8"/>
    <p:sldId id="319" r:id="rId9"/>
    <p:sldId id="278" r:id="rId10"/>
    <p:sldId id="279" r:id="rId11"/>
    <p:sldId id="280" r:id="rId12"/>
    <p:sldId id="320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303" r:id="rId31"/>
    <p:sldId id="299" r:id="rId32"/>
    <p:sldId id="302" r:id="rId33"/>
    <p:sldId id="300" r:id="rId34"/>
    <p:sldId id="301" r:id="rId35"/>
    <p:sldId id="304" r:id="rId36"/>
    <p:sldId id="305" r:id="rId37"/>
    <p:sldId id="306" r:id="rId38"/>
    <p:sldId id="307" r:id="rId39"/>
    <p:sldId id="308" r:id="rId40"/>
    <p:sldId id="309" r:id="rId41"/>
    <p:sldId id="310" r:id="rId42"/>
    <p:sldId id="311" r:id="rId43"/>
    <p:sldId id="312" r:id="rId44"/>
    <p:sldId id="322" r:id="rId45"/>
    <p:sldId id="323" r:id="rId46"/>
    <p:sldId id="321" r:id="rId47"/>
    <p:sldId id="324" r:id="rId48"/>
    <p:sldId id="257" r:id="rId49"/>
    <p:sldId id="262" r:id="rId50"/>
    <p:sldId id="264" r:id="rId51"/>
    <p:sldId id="269" r:id="rId52"/>
    <p:sldId id="270" r:id="rId53"/>
    <p:sldId id="266" r:id="rId54"/>
    <p:sldId id="261" r:id="rId55"/>
  </p:sldIdLst>
  <p:sldSz cx="9144000" cy="6858000" type="screen4x3"/>
  <p:notesSz cx="7104063" cy="10234613"/>
  <p:custDataLst>
    <p:tags r:id="rId58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49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6</a:t>
            </a:r>
            <a:r>
              <a:rPr lang="el-GR" sz="2600" dirty="0" smtClean="0"/>
              <a:t>: Μέταλλα και ιχνοστοιχεία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Βιολογική δράση  </a:t>
            </a:r>
            <a:r>
              <a:rPr lang="en-US" altLang="el-GR" sz="3200" b="0" dirty="0" smtClean="0"/>
              <a:t>2/2</a:t>
            </a:r>
            <a:endParaRPr lang="el-GR" altLang="el-GR" sz="3200" b="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Δραστηριοποίηση  ενζύμων</a:t>
            </a:r>
          </a:p>
          <a:p>
            <a:r>
              <a:rPr lang="el-GR" dirty="0"/>
              <a:t>Ρύθμιση σταθερής ιονικής σύστασης των υγρών του οργανισμού</a:t>
            </a:r>
          </a:p>
          <a:p>
            <a:r>
              <a:rPr lang="el-GR" dirty="0"/>
              <a:t>Ρύθμιση ισοζυγίου του νερού </a:t>
            </a:r>
          </a:p>
          <a:p>
            <a:r>
              <a:rPr lang="el-GR" dirty="0"/>
              <a:t>Ρύθμιση σταθερής οσμωτική πίεσης</a:t>
            </a:r>
          </a:p>
          <a:p>
            <a:r>
              <a:rPr lang="el-GR" dirty="0"/>
              <a:t>Ρύθμιση τιμών pH στο αίμα και </a:t>
            </a:r>
            <a:r>
              <a:rPr lang="el-GR" dirty="0" smtClean="0"/>
              <a:t>σε άλλα </a:t>
            </a:r>
            <a:r>
              <a:rPr lang="el-GR" dirty="0"/>
              <a:t>υγρά του οργανισμού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737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Εμφανίζονται σε μορφή ιόντων στα υγρά του σώματος</a:t>
            </a:r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341458"/>
              </p:ext>
            </p:extLst>
          </p:nvPr>
        </p:nvGraphicFramePr>
        <p:xfrm>
          <a:off x="457200" y="1341438"/>
          <a:ext cx="8229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Κατιόντα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Ανιόντα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 - 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K+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HPO4 2-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2+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SO4 2-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 2+</a:t>
                      </a: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987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Πρόσληψη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Προσλαμβάνονται από τις τροφές μόνο μαζί με άλλα βασικά θρεπτικά συστατικά</a:t>
            </a:r>
          </a:p>
        </p:txBody>
      </p:sp>
    </p:spTree>
    <p:extLst>
      <p:ext uri="{BB962C8B-B14F-4D97-AF65-F5344CB8AC3E}">
        <p14:creationId xmlns:p14="http://schemas.microsoft.com/office/powerpoint/2010/main" val="236535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Απορρόφηση /</a:t>
            </a:r>
            <a:r>
              <a:rPr lang="en-US" altLang="el-GR" dirty="0"/>
              <a:t> </a:t>
            </a:r>
            <a:r>
              <a:rPr lang="el-GR" altLang="el-GR" dirty="0" smtClean="0"/>
              <a:t>Αποβολή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Απορροφώνται:</a:t>
            </a:r>
          </a:p>
          <a:p>
            <a:r>
              <a:rPr lang="el-GR" dirty="0"/>
              <a:t>μαζί με σάκχαρα, πρωτεΐνες και νερό </a:t>
            </a:r>
          </a:p>
          <a:p>
            <a:r>
              <a:rPr lang="el-GR" dirty="0"/>
              <a:t>από το λεπτό έντερο </a:t>
            </a:r>
          </a:p>
          <a:p>
            <a:r>
              <a:rPr lang="el-GR" dirty="0"/>
              <a:t>με ενεργή μεταφορά και  </a:t>
            </a:r>
          </a:p>
          <a:p>
            <a:r>
              <a:rPr lang="el-GR" dirty="0"/>
              <a:t>με τη συμβολή ειδικών ορμονών, ορισμένες φορές</a:t>
            </a:r>
          </a:p>
          <a:p>
            <a:pPr marL="0" indent="0">
              <a:buNone/>
            </a:pPr>
            <a:r>
              <a:rPr lang="el-GR" dirty="0"/>
              <a:t>Αποβάλλονται από </a:t>
            </a:r>
            <a:r>
              <a:rPr lang="el-GR" dirty="0" smtClean="0"/>
              <a:t>τους νεφρούς, με τα ούρα και από τον ιδρώτα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49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Ασβέστιο, </a:t>
            </a:r>
            <a:r>
              <a:rPr lang="en-US" altLang="el-GR" dirty="0"/>
              <a:t>Ca</a:t>
            </a:r>
            <a:endParaRPr lang="el-GR" altLang="el-G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Δομικό υλικό οστών και δοντιών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Μαζί με </a:t>
            </a:r>
            <a:r>
              <a:rPr lang="en-US" altLang="el-GR" dirty="0"/>
              <a:t>P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98% σε οστά, 1% σε δόντια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Σημαντικός παράγοντας στην πήξη αίματος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Μεταφορά νευρικών όσεων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Απαραίτητο στην ενεργοποίηση συσπάσεων μυών</a:t>
            </a:r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651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Έλλειψη Ασβεστίου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Κράμπες μυών</a:t>
            </a:r>
          </a:p>
          <a:p>
            <a:r>
              <a:rPr lang="el-GR" altLang="el-GR" dirty="0"/>
              <a:t>Διαταραχές στην σκελετική δομή</a:t>
            </a:r>
          </a:p>
          <a:p>
            <a:r>
              <a:rPr lang="el-GR" altLang="el-GR" dirty="0"/>
              <a:t>Νευρικότητα</a:t>
            </a:r>
          </a:p>
        </p:txBody>
      </p:sp>
    </p:spTree>
    <p:extLst>
      <p:ext uri="{BB962C8B-B14F-4D97-AF65-F5344CB8AC3E}">
        <p14:creationId xmlns:p14="http://schemas.microsoft.com/office/powerpoint/2010/main" val="147009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Συγκέντρωση </a:t>
            </a:r>
            <a:r>
              <a:rPr lang="en-US" altLang="el-GR" dirty="0"/>
              <a:t>Ca </a:t>
            </a:r>
            <a:r>
              <a:rPr lang="el-GR" altLang="el-GR" dirty="0"/>
              <a:t>στο αίμα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Εξαρτάται από </a:t>
            </a:r>
          </a:p>
          <a:p>
            <a:pPr lvl="1"/>
            <a:r>
              <a:rPr lang="el-GR" dirty="0"/>
              <a:t>την απορρόφηση Ca από το έντερο και </a:t>
            </a:r>
          </a:p>
          <a:p>
            <a:pPr lvl="1"/>
            <a:r>
              <a:rPr lang="el-GR" dirty="0"/>
              <a:t>την αποβολή Ca από τους νεφρούς</a:t>
            </a:r>
          </a:p>
          <a:p>
            <a:r>
              <a:rPr lang="el-GR" dirty="0"/>
              <a:t>Μεταξύ σκελετού και αίματος υπάρχει μια συνεχή ανταλλαγή Ca η οποία ρυθμίζεται</a:t>
            </a:r>
          </a:p>
          <a:p>
            <a:pPr lvl="1"/>
            <a:r>
              <a:rPr lang="el-GR" dirty="0"/>
              <a:t>Με τη συμβολή της </a:t>
            </a:r>
            <a:r>
              <a:rPr lang="el-GR" dirty="0" smtClean="0"/>
              <a:t>βιταμίνης </a:t>
            </a:r>
            <a:r>
              <a:rPr lang="el-GR" dirty="0"/>
              <a:t>D</a:t>
            </a:r>
          </a:p>
          <a:p>
            <a:pPr lvl="1"/>
            <a:r>
              <a:rPr lang="el-GR" dirty="0"/>
              <a:t>Και των ορμονών </a:t>
            </a:r>
          </a:p>
          <a:p>
            <a:pPr lvl="2"/>
            <a:r>
              <a:rPr lang="el-GR" dirty="0"/>
              <a:t>παραθυρορμόνη, </a:t>
            </a:r>
          </a:p>
          <a:p>
            <a:pPr lvl="2"/>
            <a:r>
              <a:rPr lang="el-GR" dirty="0"/>
              <a:t>καλσιτονίνη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371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Φώσφορος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Υπεύθυνο για την οξεοβασική ισορροπία του οργανισμού</a:t>
            </a:r>
          </a:p>
          <a:p>
            <a:r>
              <a:rPr lang="el-GR" dirty="0"/>
              <a:t>Συμβάλλει στην απορρόφηση των θρεπτικών συστατικών της τροφής</a:t>
            </a:r>
          </a:p>
          <a:p>
            <a:r>
              <a:rPr lang="el-GR" dirty="0"/>
              <a:t>Συμμετέχει στην έκλυση ενέργειας  </a:t>
            </a:r>
          </a:p>
          <a:p>
            <a:r>
              <a:rPr lang="el-GR" dirty="0"/>
              <a:t>Συμμετέχει στην μεταφορά ενέργειας (ΑΤΡ)</a:t>
            </a:r>
          </a:p>
          <a:p>
            <a:r>
              <a:rPr lang="el-GR" dirty="0"/>
              <a:t>Συμβάλλει στη λειτουργία μυών και εγκεφάλου</a:t>
            </a:r>
          </a:p>
          <a:p>
            <a:r>
              <a:rPr lang="el-GR" dirty="0"/>
              <a:t>Σύνθεση ενώσεων ζωτικής σημασίας  πχ  νουκλεϊκό </a:t>
            </a:r>
            <a:r>
              <a:rPr lang="el-GR" dirty="0" smtClean="0"/>
              <a:t>οξύ</a:t>
            </a:r>
          </a:p>
          <a:p>
            <a:pPr marL="0" indent="0">
              <a:buNone/>
            </a:pPr>
            <a:r>
              <a:rPr lang="el-GR" dirty="0"/>
              <a:t>Τ</a:t>
            </a:r>
            <a:r>
              <a:rPr lang="el-GR" dirty="0" smtClean="0"/>
              <a:t>ροφές με υψηλή περιεκτικότητα σε </a:t>
            </a:r>
            <a:r>
              <a:rPr lang="de-DE" dirty="0" smtClean="0"/>
              <a:t>P </a:t>
            </a:r>
            <a:r>
              <a:rPr lang="el-GR" dirty="0" smtClean="0"/>
              <a:t>(πχ αλλαντικά, αναψυκτικά τύπου </a:t>
            </a:r>
            <a:r>
              <a:rPr lang="en-US" dirty="0" smtClean="0"/>
              <a:t>Cola) </a:t>
            </a:r>
            <a:r>
              <a:rPr lang="el-GR" dirty="0" smtClean="0"/>
              <a:t>επηρεάζουν αρνητικά την σωστή αναλογία </a:t>
            </a:r>
            <a:r>
              <a:rPr lang="en-US" dirty="0" smtClean="0"/>
              <a:t>P </a:t>
            </a:r>
            <a:r>
              <a:rPr lang="el-GR" dirty="0" smtClean="0"/>
              <a:t>και </a:t>
            </a:r>
            <a:r>
              <a:rPr lang="en-US" dirty="0" smtClean="0"/>
              <a:t>Ca</a:t>
            </a:r>
            <a:r>
              <a:rPr lang="el-GR" dirty="0" smtClean="0"/>
              <a:t>, συνεπώς και την υγεία των οστών.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732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Μαγνήσιο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Μαζί με </a:t>
            </a:r>
            <a:r>
              <a:rPr lang="en-US" altLang="el-GR" dirty="0"/>
              <a:t>Ca</a:t>
            </a:r>
            <a:r>
              <a:rPr lang="el-GR" altLang="el-GR" dirty="0"/>
              <a:t> και</a:t>
            </a:r>
            <a:r>
              <a:rPr lang="en-US" altLang="el-GR" dirty="0"/>
              <a:t> P</a:t>
            </a:r>
            <a:r>
              <a:rPr lang="el-GR" altLang="el-GR" dirty="0"/>
              <a:t> είναι δομικό υλικό των οστών και δοντιών (50% της ύλης)</a:t>
            </a:r>
          </a:p>
          <a:p>
            <a:r>
              <a:rPr lang="el-GR" altLang="el-GR" dirty="0"/>
              <a:t>Συστατικό πολλών ενζυμικών συστημάτων</a:t>
            </a:r>
          </a:p>
          <a:p>
            <a:r>
              <a:rPr lang="el-GR" altLang="el-GR" dirty="0"/>
              <a:t>Συμμετέχει στη σύνθεση πρωτεϊνών </a:t>
            </a:r>
          </a:p>
          <a:p>
            <a:r>
              <a:rPr lang="el-GR" altLang="el-GR" dirty="0"/>
              <a:t>Συμμετέχει στη διέγερση μυών και νεύρων</a:t>
            </a:r>
          </a:p>
        </p:txBody>
      </p:sp>
    </p:spTree>
    <p:extLst>
      <p:ext uri="{BB962C8B-B14F-4D97-AF65-F5344CB8AC3E}">
        <p14:creationId xmlns:p14="http://schemas.microsoft.com/office/powerpoint/2010/main" val="252650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Να, Κ, </a:t>
            </a:r>
            <a:r>
              <a:rPr lang="en-US" altLang="el-GR" dirty="0"/>
              <a:t>Cl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σημαντικότεροι ηλεκτρολύτες</a:t>
            </a:r>
          </a:p>
          <a:p>
            <a:r>
              <a:rPr lang="el-GR" dirty="0"/>
              <a:t>Μεταφορά συστατικών μεταξύ μεμβρανών</a:t>
            </a:r>
          </a:p>
          <a:p>
            <a:r>
              <a:rPr lang="el-GR" dirty="0"/>
              <a:t>Ισοζύγιο νερού</a:t>
            </a:r>
          </a:p>
          <a:p>
            <a:r>
              <a:rPr lang="el-GR" dirty="0"/>
              <a:t>Βιοηλεκτρικές διαδικασίες  πχ διέγερσης προϋποθέτουν άνιση κατανομή τους στις μεμβράνες νεύρων και μυών.</a:t>
            </a:r>
          </a:p>
          <a:p>
            <a:r>
              <a:rPr lang="el-GR" dirty="0"/>
              <a:t>Διατηρούν </a:t>
            </a:r>
          </a:p>
          <a:p>
            <a:pPr lvl="1"/>
            <a:r>
              <a:rPr lang="el-GR" dirty="0"/>
              <a:t>οξεοβασική ισορροπία</a:t>
            </a:r>
          </a:p>
          <a:p>
            <a:pPr lvl="1"/>
            <a:r>
              <a:rPr lang="el-GR" dirty="0" smtClean="0"/>
              <a:t>οσμωτική </a:t>
            </a:r>
            <a:r>
              <a:rPr lang="el-GR" dirty="0"/>
              <a:t>πίεση</a:t>
            </a:r>
          </a:p>
          <a:p>
            <a:pPr lvl="1"/>
            <a:r>
              <a:rPr lang="el-GR" dirty="0"/>
              <a:t>Εσωτερική πίεση ιστών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373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Ορισμός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Χημικά στοιχεία απαραίτητα για </a:t>
            </a:r>
          </a:p>
          <a:p>
            <a:pPr lvl="1"/>
            <a:r>
              <a:rPr lang="el-GR" dirty="0"/>
              <a:t>ζωτικής σημασίας μεταβολικές διαδικασίες και για </a:t>
            </a:r>
          </a:p>
          <a:p>
            <a:pPr lvl="1"/>
            <a:r>
              <a:rPr lang="el-GR" dirty="0"/>
              <a:t>τη διατήρηση  της υγείας του οργανισμού</a:t>
            </a:r>
          </a:p>
          <a:p>
            <a:r>
              <a:rPr lang="el-GR" dirty="0"/>
              <a:t>Γίνεται διαχωρισμός μεταξύ μετάλλων και ιχνοστοιχείων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352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Νάτριο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Κατακρατά νερό στο σώμα (8</a:t>
            </a:r>
            <a:r>
              <a:rPr lang="en-US" altLang="el-GR" dirty="0"/>
              <a:t>g Na, </a:t>
            </a:r>
            <a:r>
              <a:rPr lang="el-GR" altLang="el-GR" dirty="0" smtClean="0"/>
              <a:t>δεσμεύουν </a:t>
            </a:r>
            <a:r>
              <a:rPr lang="en-US" altLang="el-GR" dirty="0"/>
              <a:t>1l</a:t>
            </a:r>
            <a:r>
              <a:rPr lang="el-GR" altLang="el-GR" dirty="0"/>
              <a:t> νερού)</a:t>
            </a:r>
          </a:p>
          <a:p>
            <a:r>
              <a:rPr lang="el-GR" altLang="el-GR" dirty="0"/>
              <a:t>Περιέχεται 75-98% στο αίμα και άλλα εξωκυττάρια υγρά (πχ λέμφος) και στα οστά</a:t>
            </a:r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18689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Χλώριο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Είναι συστατικό του </a:t>
            </a:r>
            <a:r>
              <a:rPr lang="en-US" altLang="el-GR" dirty="0"/>
              <a:t>HCl</a:t>
            </a:r>
            <a:r>
              <a:rPr lang="el-GR" altLang="el-GR" dirty="0"/>
              <a:t> στο στομάχι</a:t>
            </a:r>
          </a:p>
          <a:p>
            <a:r>
              <a:rPr lang="el-GR" altLang="el-GR" dirty="0"/>
              <a:t>Περιέχεται σε μεγάλες ποσότητες στο υγρό του νωτιαίου μυελού και του εγκεφάλου</a:t>
            </a:r>
            <a:endParaRPr lang="en-US" altLang="el-GR" dirty="0"/>
          </a:p>
          <a:p>
            <a:r>
              <a:rPr lang="el-GR" altLang="el-GR" dirty="0"/>
              <a:t>Η αποβολή </a:t>
            </a:r>
            <a:r>
              <a:rPr lang="en-US" altLang="el-GR" dirty="0"/>
              <a:t>Na, Cl</a:t>
            </a:r>
            <a:r>
              <a:rPr lang="el-GR" altLang="el-GR" dirty="0"/>
              <a:t> από τα νεφρά ρυθμίζεται από την αλδοστερόνη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53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NaCl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Na Cl είναι το μαγειρικό αλάτι, άρα έλλειψή του δεν παρατηρείται </a:t>
            </a:r>
          </a:p>
          <a:p>
            <a:r>
              <a:rPr lang="el-GR" dirty="0"/>
              <a:t>Μόνο με εμετούς/ευκοίλια/ έντονη εφίδρωση μπορεί να προκληθεί έλλειψη</a:t>
            </a:r>
          </a:p>
          <a:p>
            <a:r>
              <a:rPr lang="el-GR" dirty="0"/>
              <a:t>Υπερβολική πρόσληψη ίσως  προκαλέσει</a:t>
            </a:r>
          </a:p>
          <a:p>
            <a:pPr lvl="1"/>
            <a:r>
              <a:rPr lang="el-GR" dirty="0"/>
              <a:t>Υπέρταση </a:t>
            </a:r>
          </a:p>
          <a:p>
            <a:pPr lvl="2"/>
            <a:r>
              <a:rPr lang="el-GR" dirty="0"/>
              <a:t>στο 50% των ασθενών υποχωρεί με </a:t>
            </a:r>
            <a:r>
              <a:rPr lang="el-GR" dirty="0" smtClean="0"/>
              <a:t>την ελαττωμένη </a:t>
            </a:r>
            <a:r>
              <a:rPr lang="el-GR" dirty="0"/>
              <a:t>πρόσληψη</a:t>
            </a:r>
          </a:p>
          <a:p>
            <a:pPr lvl="1"/>
            <a:r>
              <a:rPr lang="el-GR" dirty="0"/>
              <a:t>οιδήματα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417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Κάλιο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Σε ανταλλαγή με το Να προωθεί την έξοδο του νερού από τους ιστούς</a:t>
            </a:r>
          </a:p>
          <a:p>
            <a:r>
              <a:rPr lang="el-GR" altLang="el-GR" dirty="0"/>
              <a:t>Το 90% βρίσκεται στο </a:t>
            </a:r>
            <a:r>
              <a:rPr lang="el-GR" altLang="el-GR" dirty="0" smtClean="0"/>
              <a:t>εσωκυττάριο υγρό</a:t>
            </a:r>
          </a:p>
          <a:p>
            <a:r>
              <a:rPr lang="el-GR" altLang="el-GR" dirty="0" smtClean="0"/>
              <a:t>Επειδή είναι ανταγωνιστής του Ν</a:t>
            </a:r>
            <a:r>
              <a:rPr lang="en-US" altLang="el-GR" dirty="0" smtClean="0"/>
              <a:t>a</a:t>
            </a:r>
            <a:r>
              <a:rPr lang="el-GR" altLang="el-GR" dirty="0" smtClean="0"/>
              <a:t>,</a:t>
            </a:r>
            <a:r>
              <a:rPr lang="en-US" altLang="el-GR" dirty="0" smtClean="0"/>
              <a:t> </a:t>
            </a:r>
            <a:r>
              <a:rPr lang="el-GR" altLang="el-GR" dirty="0" smtClean="0"/>
              <a:t>συστήνεται πρόσληψη τροφών πλούσιων σε Κ (φρούτα, λαχανικά, όσπρια) για την μείωση της υπέρτασης</a:t>
            </a:r>
            <a:endParaRPr lang="el-GR" altLang="el-GR" dirty="0"/>
          </a:p>
          <a:p>
            <a:pPr lvl="1"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1788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Λειτουργίες </a:t>
            </a:r>
            <a:r>
              <a:rPr lang="en-US" dirty="0" smtClean="0"/>
              <a:t>Ka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Διέγερση μυών και νεύρων</a:t>
            </a:r>
          </a:p>
          <a:p>
            <a:r>
              <a:rPr lang="el-GR" dirty="0"/>
              <a:t>Επηρεάζει την καρδιακή λειτουργία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58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Έλλειψη Καλίου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Μπορεί να προκληθεί από</a:t>
            </a:r>
          </a:p>
          <a:p>
            <a:r>
              <a:rPr lang="el-GR" dirty="0"/>
              <a:t>Ορμονικές διαταραχές</a:t>
            </a:r>
          </a:p>
          <a:p>
            <a:r>
              <a:rPr lang="el-GR" dirty="0"/>
              <a:t>Εμετό</a:t>
            </a:r>
          </a:p>
          <a:p>
            <a:r>
              <a:rPr lang="el-GR" dirty="0"/>
              <a:t>Διάρροια</a:t>
            </a:r>
          </a:p>
          <a:p>
            <a:r>
              <a:rPr lang="el-GR" dirty="0"/>
              <a:t>Κακή χρήση καθαρτικών </a:t>
            </a:r>
          </a:p>
          <a:p>
            <a:pPr marL="0" indent="0">
              <a:buNone/>
            </a:pPr>
            <a:r>
              <a:rPr lang="el-GR" dirty="0"/>
              <a:t>Έλλειψη εκδηλώνεται με:</a:t>
            </a:r>
          </a:p>
          <a:p>
            <a:r>
              <a:rPr lang="el-GR" dirty="0"/>
              <a:t>Μυϊκή αδυναμία</a:t>
            </a:r>
          </a:p>
          <a:p>
            <a:r>
              <a:rPr lang="el-GR" dirty="0"/>
              <a:t>Διαταραχή στη μετάδοση νευρικών όσεων</a:t>
            </a:r>
          </a:p>
          <a:p>
            <a:r>
              <a:rPr lang="el-GR" dirty="0"/>
              <a:t>Διαταραχή στην καρδιακή  λειτουργία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519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Θείο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Βρίσκεται σε όλους τους ιστούς</a:t>
            </a:r>
          </a:p>
          <a:p>
            <a:pPr>
              <a:buFont typeface="Wingdings" pitchFamily="2" charset="2"/>
              <a:buNone/>
            </a:pPr>
            <a:r>
              <a:rPr lang="el-GR" altLang="el-GR" dirty="0"/>
              <a:t>Είναι συστατικό των:</a:t>
            </a:r>
          </a:p>
          <a:p>
            <a:r>
              <a:rPr lang="el-GR" altLang="el-GR" dirty="0"/>
              <a:t>αμινοξέων</a:t>
            </a:r>
          </a:p>
          <a:p>
            <a:r>
              <a:rPr lang="el-GR" altLang="el-GR" dirty="0"/>
              <a:t>Ενεργειακά πλούσιων ενώσεων</a:t>
            </a:r>
          </a:p>
          <a:p>
            <a:r>
              <a:rPr lang="el-GR" altLang="el-GR" dirty="0"/>
              <a:t>Ενζύμων</a:t>
            </a:r>
          </a:p>
          <a:p>
            <a:r>
              <a:rPr lang="el-GR" altLang="el-GR" dirty="0"/>
              <a:t>Της βιταμίνης θειαμίνης και βιοτίνης</a:t>
            </a:r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5064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ρόλος του Θείου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Αποτοξίνωση του οργανισμού από:</a:t>
            </a:r>
          </a:p>
          <a:p>
            <a:r>
              <a:rPr lang="el-GR" dirty="0"/>
              <a:t>Στεροειδή</a:t>
            </a:r>
          </a:p>
          <a:p>
            <a:r>
              <a:rPr lang="el-GR" dirty="0"/>
              <a:t>Φενόλες, αλκοόλες</a:t>
            </a:r>
          </a:p>
          <a:p>
            <a:pPr marL="0" indent="0">
              <a:buNone/>
            </a:pPr>
            <a:r>
              <a:rPr lang="el-GR" dirty="0"/>
              <a:t>Με το σχηματισμό ριζών θεϊκού οξέος το οποίο παράλληλα με το ανόργανο θείο αποβάλλεται μέσω των νεφρών με τα ούρα</a:t>
            </a:r>
          </a:p>
          <a:p>
            <a:pPr marL="0" indent="0">
              <a:buNone/>
            </a:pPr>
            <a:r>
              <a:rPr lang="el-GR" dirty="0"/>
              <a:t>Είναι κυρίως συστατικό των αμινοξέων:</a:t>
            </a:r>
          </a:p>
          <a:p>
            <a:r>
              <a:rPr lang="el-GR" dirty="0" smtClean="0"/>
              <a:t>μεθιονίνη</a:t>
            </a:r>
            <a:endParaRPr lang="el-GR" dirty="0"/>
          </a:p>
          <a:p>
            <a:r>
              <a:rPr lang="el-GR" dirty="0"/>
              <a:t>κυστείνη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85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Σίδηρος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Αποτελεί απαραίτητο συστατικό </a:t>
            </a:r>
            <a:endParaRPr lang="en-US" dirty="0" smtClean="0"/>
          </a:p>
          <a:p>
            <a:r>
              <a:rPr lang="el-GR" dirty="0" smtClean="0"/>
              <a:t>πρωτεϊνών </a:t>
            </a:r>
            <a:r>
              <a:rPr lang="el-GR" dirty="0"/>
              <a:t>που:</a:t>
            </a:r>
          </a:p>
          <a:p>
            <a:pPr lvl="1"/>
            <a:r>
              <a:rPr lang="el-GR" dirty="0"/>
              <a:t>μεταφέρουν (πχ αιμοσφαιρίνη στο αίμα)</a:t>
            </a:r>
          </a:p>
          <a:p>
            <a:pPr lvl="1"/>
            <a:r>
              <a:rPr lang="el-GR" dirty="0"/>
              <a:t>αποθηκεύουν οξυγόνο (πχ μυοσφαιρίνη στους  μύες)</a:t>
            </a:r>
          </a:p>
          <a:p>
            <a:r>
              <a:rPr lang="el-GR" dirty="0"/>
              <a:t>Ενζύμων της βιολογικής οξείδωσης που μεταφέρουν οξυγόνο (πχ κυτταρική αναπνοή)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99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Απορρόφηση προσλαμβανόμενου σιδήρου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βελτιώνεται με ταυτόχρονη λήψη βιτ C </a:t>
            </a:r>
          </a:p>
          <a:p>
            <a:pPr marL="800100" lvl="2" indent="0">
              <a:buNone/>
            </a:pPr>
            <a:r>
              <a:rPr lang="el-GR" dirty="0" smtClean="0"/>
              <a:t>(</a:t>
            </a:r>
            <a:r>
              <a:rPr lang="el-GR" dirty="0"/>
              <a:t>πχ σπανακόρυζο με λεμόνι, φακές με ξύδι)</a:t>
            </a:r>
          </a:p>
          <a:p>
            <a:r>
              <a:rPr lang="el-GR" dirty="0"/>
              <a:t>Μειώνεται λόγω δημιουργίας συμπλόκων μέχρι και 50%  με </a:t>
            </a:r>
          </a:p>
          <a:p>
            <a:pPr lvl="1"/>
            <a:r>
              <a:rPr lang="el-GR" dirty="0" smtClean="0"/>
              <a:t>Ταννίνες (πχ τσάι)</a:t>
            </a:r>
            <a:endParaRPr lang="el-GR" dirty="0"/>
          </a:p>
          <a:p>
            <a:pPr lvl="1"/>
            <a:r>
              <a:rPr lang="el-GR" dirty="0" smtClean="0"/>
              <a:t>Φυτάσες (πχ λαχανικά)</a:t>
            </a:r>
            <a:endParaRPr lang="el-GR" dirty="0"/>
          </a:p>
          <a:p>
            <a:pPr lvl="1"/>
            <a:r>
              <a:rPr lang="el-GR" dirty="0" smtClean="0"/>
              <a:t>Φώσφορο (πχ ορισμένα αλλαντικά, αναψυκτικά)</a:t>
            </a:r>
            <a:endParaRPr lang="el-GR" dirty="0"/>
          </a:p>
          <a:p>
            <a:pPr lvl="1"/>
            <a:r>
              <a:rPr lang="el-GR" dirty="0" smtClean="0"/>
              <a:t>Ασβέστιο (πχ γαλακτοκομικά)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93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Μέταλλα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Οι ημερήσιες ανάγκες του οργανισμού σε μέταλλα:</a:t>
            </a:r>
          </a:p>
          <a:p>
            <a:r>
              <a:rPr lang="el-GR" altLang="el-GR" dirty="0"/>
              <a:t>είναι ψηλότερες</a:t>
            </a:r>
            <a:r>
              <a:rPr lang="en-US" altLang="el-GR" dirty="0"/>
              <a:t> </a:t>
            </a:r>
            <a:r>
              <a:rPr lang="el-GR" altLang="el-GR" dirty="0"/>
              <a:t>από αυτές των ιχνοστοιχείων και </a:t>
            </a:r>
            <a:endParaRPr lang="en-US" altLang="el-GR" dirty="0"/>
          </a:p>
          <a:p>
            <a:r>
              <a:rPr lang="el-GR" altLang="el-GR" dirty="0"/>
              <a:t>κυμαίνονται από 100</a:t>
            </a:r>
            <a:r>
              <a:rPr lang="en-US" altLang="el-GR" dirty="0"/>
              <a:t>mg</a:t>
            </a:r>
            <a:r>
              <a:rPr lang="el-GR" altLang="el-GR" dirty="0"/>
              <a:t> ως και περισσότερα από</a:t>
            </a:r>
            <a:r>
              <a:rPr lang="en-US" altLang="el-GR" dirty="0"/>
              <a:t> 1g</a:t>
            </a:r>
            <a:endParaRPr lang="el-GR" altLang="el-GR" dirty="0"/>
          </a:p>
          <a:p>
            <a:pPr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6455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Απορρόφηση σ</a:t>
            </a:r>
            <a:r>
              <a:rPr lang="el-GR" altLang="el-GR" dirty="0" smtClean="0"/>
              <a:t>ιδήρου</a:t>
            </a:r>
            <a:endParaRPr lang="el-GR" altLang="el-GR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Κυρίως στο λεπτό έντερο με ενεργή </a:t>
            </a:r>
            <a:r>
              <a:rPr lang="el-GR" altLang="el-GR" dirty="0" smtClean="0"/>
              <a:t>μεταφορά</a:t>
            </a:r>
          </a:p>
          <a:p>
            <a:r>
              <a:rPr lang="el-GR" altLang="el-GR" dirty="0" smtClean="0"/>
              <a:t>Βελτιώνει την απορρόφηση ή ταυτόχρονη πρόσληψη οξέος. Για να απορροφηθεί καλύτερο ο φυτικός σίδηρος, προσθέτουμε παραδοσιακά ξύδι στις φακές ή λεμόνι στο σπανακόρυζο </a:t>
            </a:r>
          </a:p>
          <a:p>
            <a:r>
              <a:rPr lang="el-GR" altLang="el-GR" dirty="0" smtClean="0"/>
              <a:t>Μειώνεται η απορρόφησή του </a:t>
            </a:r>
            <a:r>
              <a:rPr lang="en-US" altLang="el-GR" dirty="0" smtClean="0"/>
              <a:t>Fe </a:t>
            </a:r>
            <a:r>
              <a:rPr lang="el-GR" altLang="el-GR" dirty="0" smtClean="0"/>
              <a:t>με το </a:t>
            </a:r>
            <a:r>
              <a:rPr lang="en-US" altLang="el-GR" dirty="0" smtClean="0"/>
              <a:t>Ca, </a:t>
            </a:r>
            <a:r>
              <a:rPr lang="el-GR" altLang="el-GR" dirty="0" smtClean="0"/>
              <a:t>έτσι δεν πίνουμε γάλα με το κρέας στο μεσημεριανό.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7217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Πρόσληψη σιδήρου τροφής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Σίδηρος ζωικής προέλευσης (κρέας και κρεατοσκευάσματα) απορροφάται καλύτερα από φυτικής προέλευσης (όσπρια, λαχανικά, προϊόντα ολικής άλεσης)</a:t>
            </a:r>
          </a:p>
          <a:p>
            <a:endParaRPr lang="en-US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71366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Αποθήκευση σιδήρου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Αποθηκεύεται στο εντερικό τοίχωμα σαν σύμπλοκο σιδήρου – πρωτεΐνης</a:t>
            </a:r>
          </a:p>
          <a:p>
            <a:r>
              <a:rPr lang="el-GR" dirty="0"/>
              <a:t>Από εκεί μεταφέρεται στο αίμα με την πρωτεΐνη-φορές τρανσφερρίνη στα όργανα που το μετατρέπουν και αποθηκεύουν δηλ:</a:t>
            </a:r>
          </a:p>
          <a:p>
            <a:pPr lvl="1"/>
            <a:r>
              <a:rPr lang="el-GR" dirty="0"/>
              <a:t>Ήπαρ</a:t>
            </a:r>
          </a:p>
          <a:p>
            <a:pPr lvl="1"/>
            <a:r>
              <a:rPr lang="el-GR" dirty="0"/>
              <a:t>Σπλήνα</a:t>
            </a:r>
          </a:p>
          <a:p>
            <a:pPr lvl="1"/>
            <a:r>
              <a:rPr lang="el-GR" dirty="0"/>
              <a:t>Νωτιαίος μυελός</a:t>
            </a:r>
          </a:p>
          <a:p>
            <a:r>
              <a:rPr lang="el-GR" dirty="0"/>
              <a:t>Απελευθερώνεται όποτε υπάρχει ανάγκη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768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Σίδηρος  (</a:t>
            </a:r>
            <a:r>
              <a:rPr lang="el-GR" altLang="el-GR" sz="2800" dirty="0"/>
              <a:t>συνέχεια</a:t>
            </a:r>
            <a:r>
              <a:rPr lang="el-GR" altLang="el-GR" dirty="0"/>
              <a:t>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4-5 </a:t>
            </a:r>
            <a:r>
              <a:rPr lang="en-US" altLang="el-GR" dirty="0"/>
              <a:t>g </a:t>
            </a:r>
            <a:r>
              <a:rPr lang="el-GR" altLang="el-GR" dirty="0"/>
              <a:t>σιδήρου περιέχει το σώμα</a:t>
            </a:r>
          </a:p>
          <a:p>
            <a:r>
              <a:rPr lang="el-GR" altLang="el-GR" dirty="0"/>
              <a:t>Αποδόμηση ερυθρών αιμοσφαιρίων σημαίνει και χρησιμοποίηση σιδήρου</a:t>
            </a:r>
          </a:p>
        </p:txBody>
      </p:sp>
    </p:spTree>
    <p:extLst>
      <p:ext uri="{BB962C8B-B14F-4D97-AF65-F5344CB8AC3E}">
        <p14:creationId xmlns:p14="http://schemas.microsoft.com/office/powerpoint/2010/main" val="22986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Σιδηροπενική αναιμία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Παρουσιάζεται με τη χρόνια ελλιπή τροφοδοσία με σίδηρο είτε </a:t>
            </a:r>
            <a:r>
              <a:rPr lang="el-GR" dirty="0" smtClean="0"/>
              <a:t>λόγω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/>
              <a:t>Ανεπαρκούς προσλαμβανόμενης ποσότητας ή</a:t>
            </a:r>
          </a:p>
          <a:p>
            <a:r>
              <a:rPr lang="el-GR" dirty="0"/>
              <a:t>Ανεπαρκούς βαθμού απορρόφησης</a:t>
            </a:r>
          </a:p>
          <a:p>
            <a:r>
              <a:rPr lang="el-GR" dirty="0"/>
              <a:t>Αυξημένης απώλειας (πχ εμμην. ρήση)</a:t>
            </a:r>
          </a:p>
          <a:p>
            <a:r>
              <a:rPr lang="el-GR" dirty="0"/>
              <a:t>Αυξημένης ανάγκης (πχ εγκυμοσύνη, ανάπτυξη)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33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Ιώδιο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Μέρος της ορμόνης του θυρεοειδή </a:t>
            </a:r>
            <a:r>
              <a:rPr lang="el-GR" dirty="0" smtClean="0"/>
              <a:t>αδένα (θ.α.)</a:t>
            </a:r>
            <a:endParaRPr lang="el-GR" dirty="0"/>
          </a:p>
          <a:p>
            <a:r>
              <a:rPr lang="el-GR" dirty="0"/>
              <a:t>¾ των 10-20 mg βρίσκονται στον θ.α.</a:t>
            </a:r>
          </a:p>
          <a:p>
            <a:r>
              <a:rPr lang="el-GR" dirty="0"/>
              <a:t>Έλλειψη ιωδίου οφείλεται:</a:t>
            </a:r>
          </a:p>
          <a:p>
            <a:r>
              <a:rPr lang="el-GR" dirty="0"/>
              <a:t>Σε μειωμένη περιεκτικότητα ιωδίου στο χώμα και συνεπώς στα φυτά</a:t>
            </a:r>
          </a:p>
          <a:p>
            <a:r>
              <a:rPr lang="el-GR" dirty="0"/>
              <a:t>Οδηγεί σε βρογχοκήλη και ενδεχόμενη υπολειτουργία του θ.α.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574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Φθόριο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Περιέχεται κατά 99% σε δόντια και οστά</a:t>
            </a:r>
          </a:p>
          <a:p>
            <a:r>
              <a:rPr lang="el-GR" dirty="0"/>
              <a:t>Προφυλάσσει από την τερηδόνα</a:t>
            </a:r>
          </a:p>
          <a:p>
            <a:r>
              <a:rPr lang="el-GR" dirty="0"/>
              <a:t>Είναι τοξικό αν ληφθεί σε μεγάλες ποσότητες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37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Ψευδάργυρος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Είναι συστατικό και ενεργοποιητής πολλών ενζύμων του μεταβολισμού των βασικών θρεπτικών  συστατικών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Είναι συστατικό και σταθεροποιητής βιολογικών μεμβρανών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Δρα στην αποθήκευση ινσουλίνης στο πάγκρεας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Υποστηρίζει το ανοσοποιητικό σύστημα</a:t>
            </a:r>
          </a:p>
          <a:p>
            <a:pPr>
              <a:lnSpc>
                <a:spcPct val="90000"/>
              </a:lnSpc>
            </a:pP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600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Χαλκός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Είναι συστατικό μιας σειράς ενζύμων που συμμετέχουν σε οξειδωτικά συστήματα</a:t>
            </a:r>
          </a:p>
          <a:p>
            <a:r>
              <a:rPr lang="el-GR" altLang="el-GR" dirty="0"/>
              <a:t>Ιδιαίτερα σημαντικά είναι τα ένζυμα που περιέχουν χαλκό στο μεταβολισμό του σιδήρου, της κυτταρικής αποτοξίνωσης (ριζών) και του ιστού</a:t>
            </a:r>
          </a:p>
        </p:txBody>
      </p:sp>
    </p:spTree>
    <p:extLst>
      <p:ext uri="{BB962C8B-B14F-4D97-AF65-F5344CB8AC3E}">
        <p14:creationId xmlns:p14="http://schemas.microsoft.com/office/powerpoint/2010/main" val="11653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Μαγγάνιο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Συστατικό ορισμένων ενζύμων πχ γλυκονεογένεση</a:t>
            </a:r>
          </a:p>
          <a:p>
            <a:r>
              <a:rPr lang="el-GR" altLang="el-GR" dirty="0"/>
              <a:t>Συμβάλει στη διατήρηση της σταθερής  συγκέντρωση γλυκόζης</a:t>
            </a:r>
          </a:p>
        </p:txBody>
      </p:sp>
    </p:spTree>
    <p:extLst>
      <p:ext uri="{BB962C8B-B14F-4D97-AF65-F5344CB8AC3E}">
        <p14:creationId xmlns:p14="http://schemas.microsoft.com/office/powerpoint/2010/main" val="341001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είδη των μετάλλων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856806"/>
              </p:ext>
            </p:extLst>
          </p:nvPr>
        </p:nvGraphicFramePr>
        <p:xfrm>
          <a:off x="467544" y="1916832"/>
          <a:ext cx="8229600" cy="2438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dirty="0" smtClean="0"/>
                        <a:t>Na, </a:t>
                      </a:r>
                      <a:r>
                        <a:rPr lang="el-GR" sz="3400" dirty="0" smtClean="0"/>
                        <a:t>Νάτριο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400" dirty="0" smtClean="0"/>
                        <a:t>Cl, </a:t>
                      </a:r>
                      <a:r>
                        <a:rPr lang="el-GR" sz="3400" dirty="0" smtClean="0"/>
                        <a:t>Χλώριο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K, </a:t>
                      </a:r>
                      <a:r>
                        <a:rPr lang="el-GR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Κάλιο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P, </a:t>
                      </a:r>
                      <a:r>
                        <a:rPr lang="el-GR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Φώσφορος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Ca, </a:t>
                      </a:r>
                      <a:r>
                        <a:rPr lang="el-GR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Ασβέστιο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S, </a:t>
                      </a:r>
                      <a:r>
                        <a:rPr lang="el-GR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Θείο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Mg, </a:t>
                      </a:r>
                      <a:r>
                        <a:rPr lang="el-GR" altLang="el-GR" sz="3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Μαγνήσιο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n-GB" altLang="el-GR" sz="3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698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Κοβάλτιο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Είναι συστατικό της βιταμίνης Β</a:t>
            </a:r>
            <a:r>
              <a:rPr lang="el-GR" altLang="el-GR" baseline="-25000" dirty="0"/>
              <a:t>12</a:t>
            </a:r>
          </a:p>
          <a:p>
            <a:r>
              <a:rPr lang="el-GR" altLang="el-GR" dirty="0"/>
              <a:t>Δρα ως ενεργοποιητής ενζύμων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2361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Μολυβδαίνιο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Συστατικό των φλαβενζύμων</a:t>
            </a:r>
          </a:p>
          <a:p>
            <a:r>
              <a:rPr lang="el-GR" altLang="el-GR" dirty="0"/>
              <a:t>Διατηρεί τη λειτουργία της κυτταρικής αναπνοής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61061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Σελήνιο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Μπορεί να αντικαταστήσει το θείο στα αμινοξέα μεθιονίνη και </a:t>
            </a:r>
            <a:r>
              <a:rPr lang="el-GR" altLang="el-GR" dirty="0" smtClean="0"/>
              <a:t>κυστεΐνη</a:t>
            </a:r>
            <a:endParaRPr lang="el-GR" altLang="el-GR" dirty="0"/>
          </a:p>
          <a:p>
            <a:r>
              <a:rPr lang="el-GR" altLang="el-GR" dirty="0"/>
              <a:t>Είναι απαραίτητο γιατί είναι συστατικό του ενζύμου γλουταθειονοπεροξιδάση το οποίο μαζί με άλλα ένζυμα και τη βιταμίνη Ε προστατεύει τη μεμβράνη των ερυθρών αιμοσφαιρίων από την περοξειδική δράση</a:t>
            </a:r>
          </a:p>
        </p:txBody>
      </p:sp>
    </p:spTree>
    <p:extLst>
      <p:ext uri="{BB962C8B-B14F-4D97-AF65-F5344CB8AC3E}">
        <p14:creationId xmlns:p14="http://schemas.microsoft.com/office/powerpoint/2010/main" val="35020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 μετάλλων </a:t>
            </a:r>
            <a:r>
              <a:rPr lang="el-GR" sz="3200" b="0" dirty="0" smtClean="0"/>
              <a:t>1/2</a:t>
            </a:r>
            <a:endParaRPr lang="el-GR" sz="3200" b="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935194"/>
              </p:ext>
            </p:extLst>
          </p:nvPr>
        </p:nvGraphicFramePr>
        <p:xfrm>
          <a:off x="457200" y="1341438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Μέταλλο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Πηγή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Ασβέστιο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Γάλα, γαλακτοκομικά, προϊόντα δημητριακών, όσπρια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Φώσφορος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Γάλα, γαλακτοκομικά, κρέας, αλλαντικά, ψάρι, προϊόντα δημητριακών, λαχανικά, όσπρια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Μαγνήσιο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Γαλακτοκομικά, κρέας, δημητριακά ολικής άλεσης, φυλλώδη λαχανικά, όσπρια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958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 μετάλλων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406580"/>
              </p:ext>
            </p:extLst>
          </p:nvPr>
        </p:nvGraphicFramePr>
        <p:xfrm>
          <a:off x="457200" y="1341438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Μέταλλο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Πηγή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Κάλιο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Φρούτα, λαχανικά, όσπρια, πατάτες, προϊόντα δημητριακών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Νάτριο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Αλάτι, κρέας, γάλα, γαλακτοκομικά, έτοιμα φαγητά, αλλαντικά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Χλώριο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Αλάτι, κρέας, αλλαντικά, έτοιμα φαγητά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Θείο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Κυρίως στις πρωτεΐνες ζωικής προέλευσης 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031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 ιχνοστοιχείων </a:t>
            </a:r>
            <a:r>
              <a:rPr lang="el-GR" sz="3200" b="0" dirty="0">
                <a:solidFill>
                  <a:prstClr val="white"/>
                </a:solidFill>
              </a:rPr>
              <a:t>1</a:t>
            </a:r>
            <a:r>
              <a:rPr lang="el-GR" sz="3200" b="0" dirty="0" smtClean="0">
                <a:solidFill>
                  <a:prstClr val="white"/>
                </a:solidFill>
              </a:rPr>
              <a:t>/2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75959"/>
              </p:ext>
            </p:extLst>
          </p:nvPr>
        </p:nvGraphicFramePr>
        <p:xfrm>
          <a:off x="457200" y="1341438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Μέταλλο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Πηγή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Σίδηρος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Κρέας, συκώτι, λαχανικά, όσπρια, προϊόντα ολικής άλεσης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Ιώδιο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Ψάρια, θαλασσινά, ιωδιούχο νάτριο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Φθόριο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Ψάρια, τσάι, εμπλουτισμένο νερό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Ψευδάργυρος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Κρέας, εντόσθια, ψάρι, οστρακοειδή, γαλακτοκομικά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Χαλκός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Εντόσθια, ψάρια, οστρακοειδή, ξηροί καρποί, κακάο, πράσινα λαχανικά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987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 ιχνοστοιχείων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446724"/>
              </p:ext>
            </p:extLst>
          </p:nvPr>
        </p:nvGraphicFramePr>
        <p:xfrm>
          <a:off x="457200" y="1341438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Μέταλλο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Πηγή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Μαγγάνιο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Τρόφιμα φυτικές προέλευσης 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Χρώμιο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Κρέας, τυρί, προϊόντα ολικής άλεσης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Κοβάλτιο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Τροφές που περιέχουν Β12 : συκώτι, κρέας, αβγά, γάλα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Μολυβδαίνιο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Κρέας, γάλα, λαχανικά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Σελήνιο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Κρέας, θαλασσινά, δημητριακά ολικής άλεσης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87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Κανέλλου 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6</a:t>
            </a:r>
            <a:r>
              <a:rPr lang="en-US" sz="2000" dirty="0" smtClean="0"/>
              <a:t>:</a:t>
            </a:r>
            <a:r>
              <a:rPr lang="el-GR" sz="2000" dirty="0" smtClean="0"/>
              <a:t> Μέταλλα και ιχνοστοιχεία».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Ιχνοστοιχεία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Σημαντικά μικρότερη ποσότητα στις ημερήσιες ενεργειακές ανάγκες</a:t>
            </a:r>
          </a:p>
          <a:p>
            <a:r>
              <a:rPr lang="el-GR" dirty="0"/>
              <a:t>Ημερήσιες ανάγκες δεν έχουν καθοριστεί για όλα τα απαραίτητα ιχνοστοιχεία</a:t>
            </a:r>
          </a:p>
          <a:p>
            <a:r>
              <a:rPr lang="el-GR" dirty="0"/>
              <a:t>Βιολογική σημασία είναι λιγότερο </a:t>
            </a:r>
            <a:r>
              <a:rPr lang="el-GR" dirty="0" smtClean="0"/>
              <a:t>γνωστή </a:t>
            </a:r>
            <a:r>
              <a:rPr lang="el-GR" dirty="0"/>
              <a:t>σε ορισμένα ιχνοστοιχεία.</a:t>
            </a:r>
          </a:p>
          <a:p>
            <a:r>
              <a:rPr lang="el-GR" dirty="0"/>
              <a:t>Ορισμένα ερευνώνται  κυρίως για πιθανή τοξική τους δράση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589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είδη των ιχνοστοιχείων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359844"/>
              </p:ext>
            </p:extLst>
          </p:nvPr>
        </p:nvGraphicFramePr>
        <p:xfrm>
          <a:off x="457200" y="1341438"/>
          <a:ext cx="8229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Τα γνωστότερα</a:t>
                      </a:r>
                      <a:endParaRPr lang="el-G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Ερευνώνται ανάγκες</a:t>
                      </a:r>
                      <a:endParaRPr lang="el-G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Fe, </a:t>
                      </a:r>
                      <a:r>
                        <a:rPr lang="el-GR" sz="3200" dirty="0" smtClean="0"/>
                        <a:t>Σίδηρος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Mn, </a:t>
                      </a:r>
                      <a:r>
                        <a:rPr lang="el-GR" sz="3200" dirty="0" smtClean="0"/>
                        <a:t>Μαγγάνιο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Ιώδιο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Χρώμιο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Φθόριο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Κοβάλτιο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Ψευδάργυρος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Mb,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Μολυβδαίνιο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n-GB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Σελήνιο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n-GB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Χαλκός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03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Ιχνοστοιχεία υπό εξέταση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076955"/>
              </p:ext>
            </p:extLst>
          </p:nvPr>
        </p:nvGraphicFramePr>
        <p:xfrm>
          <a:off x="457200" y="1341438"/>
          <a:ext cx="8229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Βιολογικές λειτουργίες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Τοξικότητα </a:t>
                      </a:r>
                      <a:endParaRPr lang="el-G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Κασσίτερος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Μόλυβδος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Νικέλιο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Hg,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Υδράργυρος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Βανάδιο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Cd,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Κάδμιο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Βρώμιο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Αρσένιο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Αλουμίνιο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Si, </a:t>
                      </a:r>
                      <a:r>
                        <a:rPr lang="el-GR" altLang="el-GR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Πυρίτιο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lang="el-GR" altLang="el-GR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655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Χρησιμοποίηση μετάλλων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Δομικό υλικό για την ανάπτυξη και </a:t>
            </a:r>
          </a:p>
          <a:p>
            <a:r>
              <a:rPr lang="el-GR" dirty="0"/>
              <a:t>αντικατάσταση των ποσοτήτων που εκκρίθηκαν με τα </a:t>
            </a:r>
          </a:p>
          <a:p>
            <a:pPr lvl="1"/>
            <a:r>
              <a:rPr lang="el-GR" dirty="0" smtClean="0"/>
              <a:t>ούρα</a:t>
            </a:r>
            <a:endParaRPr lang="el-GR" dirty="0"/>
          </a:p>
          <a:p>
            <a:pPr lvl="1"/>
            <a:r>
              <a:rPr lang="el-GR" dirty="0"/>
              <a:t>κόπρανα και τον </a:t>
            </a:r>
          </a:p>
          <a:p>
            <a:pPr lvl="1"/>
            <a:r>
              <a:rPr lang="el-GR" dirty="0"/>
              <a:t>ιδρώτα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661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Βιολογική </a:t>
            </a:r>
            <a:r>
              <a:rPr lang="el-GR" altLang="el-GR" dirty="0" smtClean="0"/>
              <a:t>δράση</a:t>
            </a:r>
            <a:r>
              <a:rPr lang="en-US" altLang="el-GR" dirty="0" smtClean="0"/>
              <a:t> </a:t>
            </a:r>
            <a:r>
              <a:rPr lang="en-US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Δεν έχουν κοινή βιολογική δράση στον οργανισμό</a:t>
            </a:r>
          </a:p>
          <a:p>
            <a:r>
              <a:rPr lang="el-GR" dirty="0"/>
              <a:t>Ορισμένα εξασφαλίζουν στα οστά και δόντια</a:t>
            </a:r>
          </a:p>
          <a:p>
            <a:pPr lvl="1"/>
            <a:r>
              <a:rPr lang="el-GR" dirty="0"/>
              <a:t>Δόμηση</a:t>
            </a:r>
          </a:p>
          <a:p>
            <a:pPr lvl="1"/>
            <a:r>
              <a:rPr lang="el-GR" dirty="0"/>
              <a:t>Διατήρηση</a:t>
            </a:r>
          </a:p>
          <a:p>
            <a:pPr lvl="1"/>
            <a:r>
              <a:rPr lang="el-GR" dirty="0"/>
              <a:t>Διαρκή ανανέωση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650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105</TotalTime>
  <Words>2035</Words>
  <Application>Microsoft Office PowerPoint</Application>
  <PresentationFormat>Προβολή στην οθόνη (4:3)</PresentationFormat>
  <Paragraphs>361</Paragraphs>
  <Slides>53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53</vt:i4>
      </vt:variant>
    </vt:vector>
  </HeadingPairs>
  <TitlesOfParts>
    <vt:vector size="60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Ορισμός</vt:lpstr>
      <vt:lpstr>Μέταλλα</vt:lpstr>
      <vt:lpstr>Τα είδη των μετάλλων</vt:lpstr>
      <vt:lpstr>Ιχνοστοιχεία</vt:lpstr>
      <vt:lpstr>Τα είδη των ιχνοστοιχείων</vt:lpstr>
      <vt:lpstr>Ιχνοστοιχεία υπό εξέταση</vt:lpstr>
      <vt:lpstr>Χρησιμοποίηση μετάλλων</vt:lpstr>
      <vt:lpstr>Βιολογική δράση 1/2</vt:lpstr>
      <vt:lpstr>Βιολογική δράση  2/2</vt:lpstr>
      <vt:lpstr>Εμφανίζονται σε μορφή ιόντων στα υγρά του σώματος</vt:lpstr>
      <vt:lpstr>Πρόσληψη</vt:lpstr>
      <vt:lpstr>Απορρόφηση / Αποβολή</vt:lpstr>
      <vt:lpstr>Ασβέστιο, Ca</vt:lpstr>
      <vt:lpstr>Έλλειψη Ασβεστίου</vt:lpstr>
      <vt:lpstr>Συγκέντρωση Ca στο αίμα</vt:lpstr>
      <vt:lpstr>Φώσφορος</vt:lpstr>
      <vt:lpstr>Μαγνήσιο</vt:lpstr>
      <vt:lpstr>Να, Κ, Cl</vt:lpstr>
      <vt:lpstr>Νάτριο</vt:lpstr>
      <vt:lpstr>Χλώριο </vt:lpstr>
      <vt:lpstr>NaCl</vt:lpstr>
      <vt:lpstr>Κάλιο</vt:lpstr>
      <vt:lpstr>Λειτουργίες Ka</vt:lpstr>
      <vt:lpstr>Έλλειψη Καλίου </vt:lpstr>
      <vt:lpstr>Θείο </vt:lpstr>
      <vt:lpstr>Ο ρόλος του Θείου</vt:lpstr>
      <vt:lpstr>Σίδηρος </vt:lpstr>
      <vt:lpstr>Απορρόφηση προσλαμβανόμενου σιδήρου</vt:lpstr>
      <vt:lpstr>Απορρόφηση σιδήρου</vt:lpstr>
      <vt:lpstr>Πρόσληψη σιδήρου τροφής</vt:lpstr>
      <vt:lpstr>Αποθήκευση σιδήρου</vt:lpstr>
      <vt:lpstr>Σίδηρος  (συνέχεια)</vt:lpstr>
      <vt:lpstr>Σιδηροπενική αναιμία</vt:lpstr>
      <vt:lpstr>Ιώδιο</vt:lpstr>
      <vt:lpstr>Φθόριο</vt:lpstr>
      <vt:lpstr>Ψευδάργυρος</vt:lpstr>
      <vt:lpstr>Χαλκός</vt:lpstr>
      <vt:lpstr>Μαγγάνιο</vt:lpstr>
      <vt:lpstr>Κοβάλτιο</vt:lpstr>
      <vt:lpstr>Μολυβδαίνιο</vt:lpstr>
      <vt:lpstr>Σελήνιο</vt:lpstr>
      <vt:lpstr>Πηγές μετάλλων 1/2</vt:lpstr>
      <vt:lpstr>Πηγές μετάλλων 2/2</vt:lpstr>
      <vt:lpstr>Πηγές ιχνοστοιχείων 1/2</vt:lpstr>
      <vt:lpstr>Πηγές ιχνοστοιχείων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29</cp:revision>
  <dcterms:created xsi:type="dcterms:W3CDTF">2015-07-21T13:01:13Z</dcterms:created>
  <dcterms:modified xsi:type="dcterms:W3CDTF">2015-10-04T16:30:55Z</dcterms:modified>
</cp:coreProperties>
</file>