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72" r:id="rId4"/>
    <p:sldId id="273" r:id="rId5"/>
    <p:sldId id="274" r:id="rId6"/>
    <p:sldId id="275" r:id="rId7"/>
    <p:sldId id="257" r:id="rId8"/>
    <p:sldId id="262" r:id="rId9"/>
    <p:sldId id="264" r:id="rId10"/>
    <p:sldId id="269" r:id="rId11"/>
    <p:sldId id="270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://upload.wikimedia.org/wikipedia/commons/5/51/Ether-(general)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3/37/1-4-Dioxane.sv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upload.wikimedia.org/wikipedia/commons/a/af/Tetrahydrofuran.sv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hyperlink" Target="http://fashions-cloud.com/pages/p/polyethylene-glycol-structure/" TargetMode="External"/><Relationship Id="rId2" Type="http://schemas.openxmlformats.org/officeDocument/2006/relationships/hyperlink" Target="http://upload.wikimedia.org/wikipedia/commons/2/20/Anisol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://commons.wikimedia.org/wiki/File:Anisole-3D-balls.png" TargetMode="External"/><Relationship Id="rId5" Type="http://schemas.openxmlformats.org/officeDocument/2006/relationships/hyperlink" Target="http://upload.wikimedia.org/wikipedia/commons/8/89/18-crown-6.svg" TargetMode="External"/><Relationship Id="rId10" Type="http://schemas.openxmlformats.org/officeDocument/2006/relationships/hyperlink" Target="http://commons.wikimedia.org/wiki/File:18-crown-6-potassium-3D-balls-A.png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Ανόργανη και Οργανική Χημεία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0606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16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Αιθέρες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Σπύρος Παπαγεωργίου, </a:t>
            </a:r>
            <a:r>
              <a:rPr lang="el-GR" sz="2200" dirty="0"/>
              <a:t>Χημικός </a:t>
            </a:r>
            <a:r>
              <a:rPr lang="en-US" sz="2200" dirty="0"/>
              <a:t>MSc</a:t>
            </a:r>
            <a:r>
              <a:rPr lang="en-US" sz="2200" dirty="0" smtClean="0"/>
              <a:t>, </a:t>
            </a:r>
            <a:r>
              <a:rPr lang="el-GR" sz="2200" dirty="0" smtClean="0"/>
              <a:t>Καθηγητής 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Αιθέρες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3276600" y="1268760"/>
            <a:ext cx="2808288" cy="1519237"/>
            <a:chOff x="3276600" y="1412776"/>
            <a:chExt cx="2808288" cy="1519237"/>
          </a:xfrm>
        </p:grpSpPr>
        <p:pic>
          <p:nvPicPr>
            <p:cNvPr id="3075" name="Picture 5" descr="File:Ether-(general)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1412776"/>
              <a:ext cx="2808288" cy="141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76" name="AutoShape 7"/>
            <p:cNvCxnSpPr>
              <a:cxnSpLocks noChangeShapeType="1"/>
            </p:cNvCxnSpPr>
            <p:nvPr/>
          </p:nvCxnSpPr>
          <p:spPr bwMode="auto">
            <a:xfrm>
              <a:off x="4681538" y="2824063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7" name="Arc 10"/>
            <p:cNvSpPr>
              <a:spLocks/>
            </p:cNvSpPr>
            <p:nvPr/>
          </p:nvSpPr>
          <p:spPr bwMode="auto">
            <a:xfrm rot="2625046" flipV="1">
              <a:off x="4284663" y="1846163"/>
              <a:ext cx="720725" cy="720725"/>
            </a:xfrm>
            <a:custGeom>
              <a:avLst/>
              <a:gdLst>
                <a:gd name="T0" fmla="*/ 0 w 21600"/>
                <a:gd name="T1" fmla="*/ 0 h 21600"/>
                <a:gd name="T2" fmla="*/ 24048358 w 21600"/>
                <a:gd name="T3" fmla="*/ 24048358 h 21600"/>
                <a:gd name="T4" fmla="*/ 0 w 21600"/>
                <a:gd name="T5" fmla="*/ 2404835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3078" name="Text Box 11"/>
            <p:cNvSpPr txBox="1">
              <a:spLocks noChangeArrowheads="1"/>
            </p:cNvSpPr>
            <p:nvPr/>
          </p:nvSpPr>
          <p:spPr bwMode="auto">
            <a:xfrm>
              <a:off x="4284663" y="2565301"/>
              <a:ext cx="7191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800" dirty="0"/>
                <a:t>110</a:t>
              </a:r>
              <a:r>
                <a:rPr lang="el-GR" altLang="el-GR" sz="1800" baseline="30000" dirty="0"/>
                <a:t>ο</a:t>
              </a:r>
            </a:p>
          </p:txBody>
        </p:sp>
        <p:sp>
          <p:nvSpPr>
            <p:cNvPr id="3079" name="Line 12"/>
            <p:cNvSpPr>
              <a:spLocks noChangeShapeType="1"/>
            </p:cNvSpPr>
            <p:nvPr/>
          </p:nvSpPr>
          <p:spPr bwMode="auto">
            <a:xfrm>
              <a:off x="4932363" y="1846163"/>
              <a:ext cx="3603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80" name="Rectangle 13"/>
            <p:cNvSpPr>
              <a:spLocks noChangeArrowheads="1"/>
            </p:cNvSpPr>
            <p:nvPr/>
          </p:nvSpPr>
          <p:spPr bwMode="auto">
            <a:xfrm>
              <a:off x="5003800" y="1622326"/>
              <a:ext cx="946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dirty="0"/>
                <a:t>140 pm</a:t>
              </a:r>
            </a:p>
          </p:txBody>
        </p:sp>
      </p:grp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576040" y="2996952"/>
            <a:ext cx="820940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Χαμηλά σημεία ζέσεως σε σχέση με τις αντίστοιχες αλκοόλες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Μέτρια πολικές ενώσεις (λιγότερο πολικές από τις αλκοόλες)</a:t>
            </a:r>
          </a:p>
          <a:p>
            <a:pPr marL="285750" indent="-285750"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 O(CH</a:t>
            </a:r>
            <a:r>
              <a:rPr lang="el-GR" altLang="el-GR" sz="2200" baseline="-25000" dirty="0">
                <a:latin typeface="+mn-lt"/>
              </a:rPr>
              <a:t>2</a:t>
            </a:r>
            <a:r>
              <a:rPr lang="el-GR" altLang="el-GR" sz="2200" dirty="0">
                <a:latin typeface="+mn-lt"/>
              </a:rPr>
              <a:t>)</a:t>
            </a:r>
            <a:r>
              <a:rPr lang="el-GR" altLang="el-GR" sz="2200" baseline="-25000" dirty="0">
                <a:latin typeface="+mn-lt"/>
              </a:rPr>
              <a:t>4</a:t>
            </a:r>
            <a:r>
              <a:rPr lang="el-GR" altLang="el-GR" sz="2200" dirty="0">
                <a:latin typeface="+mn-lt"/>
              </a:rPr>
              <a:t> (τετραϋδροφουράνιο) και O(C</a:t>
            </a:r>
            <a:r>
              <a:rPr lang="el-GR" altLang="el-GR" sz="2200" baseline="-25000" dirty="0">
                <a:latin typeface="+mn-lt"/>
              </a:rPr>
              <a:t>2</a:t>
            </a:r>
            <a:r>
              <a:rPr lang="el-GR" altLang="el-GR" sz="2200" dirty="0">
                <a:latin typeface="+mn-lt"/>
              </a:rPr>
              <a:t>H</a:t>
            </a:r>
            <a:r>
              <a:rPr lang="el-GR" altLang="el-GR" sz="2200" baseline="-25000" dirty="0">
                <a:latin typeface="+mn-lt"/>
              </a:rPr>
              <a:t>4</a:t>
            </a:r>
            <a:r>
              <a:rPr lang="el-GR" altLang="el-GR" sz="2200" dirty="0">
                <a:latin typeface="+mn-lt"/>
              </a:rPr>
              <a:t>)</a:t>
            </a:r>
            <a:r>
              <a:rPr lang="el-GR" altLang="el-GR" sz="2200" baseline="-25000" dirty="0">
                <a:latin typeface="+mn-lt"/>
              </a:rPr>
              <a:t>2</a:t>
            </a:r>
            <a:r>
              <a:rPr lang="el-GR" altLang="el-GR" sz="2200" dirty="0">
                <a:latin typeface="+mn-lt"/>
              </a:rPr>
              <a:t>O (1,4 διοξάνιο) διαλυτά στο νερό, λόγω ευκολίας σχηματισμού δεσμών Η.</a:t>
            </a:r>
          </a:p>
        </p:txBody>
      </p:sp>
      <p:pic>
        <p:nvPicPr>
          <p:cNvPr id="3082" name="Picture 16" descr="File:Tetrahydrofura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938000"/>
            <a:ext cx="936402" cy="86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17"/>
          <p:cNvSpPr>
            <a:spLocks noChangeArrowheads="1"/>
          </p:cNvSpPr>
          <p:nvPr/>
        </p:nvSpPr>
        <p:spPr bwMode="auto">
          <a:xfrm>
            <a:off x="1495760" y="5873680"/>
            <a:ext cx="219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τετραϋδροφουράνιο</a:t>
            </a:r>
          </a:p>
        </p:txBody>
      </p:sp>
      <p:pic>
        <p:nvPicPr>
          <p:cNvPr id="3084" name="Picture 19" descr="File:1-4-Dioxane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98017"/>
            <a:ext cx="863451" cy="114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20"/>
          <p:cNvSpPr>
            <a:spLocks noChangeArrowheads="1"/>
          </p:cNvSpPr>
          <p:nvPr/>
        </p:nvSpPr>
        <p:spPr bwMode="auto">
          <a:xfrm>
            <a:off x="5112544" y="5945534"/>
            <a:ext cx="1395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/>
              <a:t>1,4 διοξάνιο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28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Μέθοδοι σύνθεσης αιθέρων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4213" y="1725762"/>
            <a:ext cx="6345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2 R-OH → R-O-R + Η</a:t>
            </a:r>
            <a:r>
              <a:rPr lang="el-GR" altLang="el-GR" sz="2400" b="1" baseline="-25000" dirty="0">
                <a:latin typeface="+mn-lt"/>
              </a:rPr>
              <a:t>2</a:t>
            </a:r>
            <a:r>
              <a:rPr lang="el-GR" altLang="el-GR" sz="2400" b="1" dirty="0">
                <a:latin typeface="+mn-lt"/>
              </a:rPr>
              <a:t>Ο </a:t>
            </a:r>
            <a:r>
              <a:rPr lang="el-GR" altLang="el-GR" sz="2400" dirty="0">
                <a:latin typeface="+mn-lt"/>
              </a:rPr>
              <a:t>σε υψηλές θερμοκρασίες</a:t>
            </a:r>
            <a:r>
              <a:rPr lang="el-GR" altLang="el-GR" sz="2400" b="1" dirty="0">
                <a:latin typeface="+mn-lt"/>
              </a:rPr>
              <a:t> 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39750" y="1236019"/>
            <a:ext cx="3379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Α. </a:t>
            </a:r>
            <a:r>
              <a:rPr lang="el-GR" altLang="el-GR" sz="2400" dirty="0">
                <a:latin typeface="+mn-lt"/>
              </a:rPr>
              <a:t>Αφυδάτωση αλκοολών</a:t>
            </a: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684213" y="2228999"/>
            <a:ext cx="5224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Λαμβάνονται </a:t>
            </a:r>
            <a:r>
              <a:rPr lang="el-GR" altLang="el-GR" sz="2400" b="1" dirty="0">
                <a:latin typeface="+mn-lt"/>
              </a:rPr>
              <a:t>μόνο </a:t>
            </a:r>
            <a:r>
              <a:rPr lang="el-GR" altLang="el-GR" sz="2400" dirty="0">
                <a:latin typeface="+mn-lt"/>
              </a:rPr>
              <a:t>συμμετρικοί αιθέρες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84212" y="2820194"/>
            <a:ext cx="7963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Ανταγωνιστική αντίδραση: R-CH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-CH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(OH) → R-CH=CH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 + H</a:t>
            </a:r>
            <a:r>
              <a:rPr lang="el-GR" altLang="el-GR" sz="2400" baseline="-25000" dirty="0">
                <a:latin typeface="+mn-lt"/>
              </a:rPr>
              <a:t>2</a:t>
            </a:r>
            <a:r>
              <a:rPr lang="el-GR" altLang="el-GR" sz="2400" dirty="0">
                <a:latin typeface="+mn-lt"/>
              </a:rPr>
              <a:t>O </a:t>
            </a: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755650" y="4119463"/>
            <a:ext cx="3865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R-ONa + R'-X → R-O-R' + NaX</a:t>
            </a:r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574675" y="3672582"/>
            <a:ext cx="32985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Β. </a:t>
            </a:r>
            <a:r>
              <a:rPr lang="el-GR" altLang="el-GR" sz="2400" dirty="0">
                <a:latin typeface="+mn-lt"/>
              </a:rPr>
              <a:t>Αντίδραση </a:t>
            </a:r>
            <a:r>
              <a:rPr lang="en-US" altLang="el-GR" sz="2400" dirty="0">
                <a:latin typeface="+mn-lt"/>
              </a:rPr>
              <a:t>Williamson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01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Ονοματολογία αιθέρων</a:t>
            </a: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900113" y="3429000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/>
              <a:t>CH</a:t>
            </a:r>
            <a:r>
              <a:rPr lang="el-GR" altLang="el-GR" sz="2000" b="1" baseline="-25000" dirty="0"/>
              <a:t>3</a:t>
            </a:r>
            <a:r>
              <a:rPr lang="el-GR" altLang="el-GR" sz="2000" b="1" dirty="0"/>
              <a:t>CH</a:t>
            </a:r>
            <a:r>
              <a:rPr lang="el-GR" altLang="el-GR" sz="2000" b="1" baseline="-25000" dirty="0"/>
              <a:t>2</a:t>
            </a:r>
            <a:r>
              <a:rPr lang="el-GR" altLang="el-GR" sz="2000" b="1" dirty="0"/>
              <a:t>-O-CH</a:t>
            </a:r>
            <a:r>
              <a:rPr lang="el-GR" altLang="el-GR" sz="2000" b="1" baseline="-25000" dirty="0"/>
              <a:t>2</a:t>
            </a:r>
            <a:r>
              <a:rPr lang="el-GR" altLang="el-GR" sz="2000" b="1" dirty="0"/>
              <a:t>CH</a:t>
            </a:r>
            <a:r>
              <a:rPr lang="el-GR" altLang="el-GR" sz="2000" b="1" baseline="-25000" dirty="0"/>
              <a:t>3</a:t>
            </a:r>
            <a:r>
              <a:rPr lang="el-GR" altLang="el-GR" sz="2000" b="1" dirty="0"/>
              <a:t>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900113" y="1557338"/>
            <a:ext cx="2520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b="1" dirty="0"/>
              <a:t>CH</a:t>
            </a:r>
            <a:r>
              <a:rPr lang="el-GR" altLang="el-GR" sz="2000" b="1" baseline="-25000" dirty="0"/>
              <a:t>3</a:t>
            </a:r>
            <a:r>
              <a:rPr lang="el-GR" altLang="el-GR" sz="2000" b="1" dirty="0"/>
              <a:t>-O-CH</a:t>
            </a:r>
            <a:r>
              <a:rPr lang="el-GR" altLang="el-GR" sz="2000" b="1" baseline="-25000" dirty="0"/>
              <a:t>2</a:t>
            </a:r>
            <a:r>
              <a:rPr lang="el-GR" altLang="el-GR" sz="2000" b="1" dirty="0"/>
              <a:t>CH</a:t>
            </a:r>
            <a:r>
              <a:rPr lang="el-GR" altLang="el-GR" sz="2000" b="1" baseline="-25000" dirty="0"/>
              <a:t>3</a:t>
            </a:r>
            <a:r>
              <a:rPr lang="el-GR" altLang="el-GR" sz="2000" b="1" dirty="0"/>
              <a:t> 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851275" y="1341438"/>
            <a:ext cx="3378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αιθυλομεθυλαιθέρας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3851275" y="1815207"/>
            <a:ext cx="4609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μεθοξυαιθάνιο (κατά </a:t>
            </a:r>
            <a:r>
              <a:rPr lang="en-US" altLang="el-GR" sz="2400" dirty="0">
                <a:latin typeface="+mn-lt"/>
              </a:rPr>
              <a:t>IUPAC)</a:t>
            </a:r>
            <a:r>
              <a:rPr lang="el-GR" altLang="el-GR" sz="2400" dirty="0">
                <a:latin typeface="+mn-lt"/>
              </a:rPr>
              <a:t> 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3851275" y="3429000"/>
            <a:ext cx="3378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dirty="0">
                <a:latin typeface="+mn-lt"/>
              </a:rPr>
              <a:t>διαιθυλαιθέρας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1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Αιθέρες</a:t>
            </a:r>
          </a:p>
        </p:txBody>
      </p:sp>
      <p:pic>
        <p:nvPicPr>
          <p:cNvPr id="6147" name="Picture 5" descr="File:Anisol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0" y="1268761"/>
            <a:ext cx="1014896" cy="17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339752" y="1573639"/>
            <a:ext cx="5256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Ανισόλη</a:t>
            </a:r>
            <a:r>
              <a:rPr lang="el-GR" altLang="el-GR" sz="2400" dirty="0">
                <a:latin typeface="+mn-lt"/>
              </a:rPr>
              <a:t> </a:t>
            </a:r>
            <a:r>
              <a:rPr lang="en-US" altLang="el-GR" sz="2400" dirty="0">
                <a:latin typeface="+mn-lt"/>
              </a:rPr>
              <a:t>(a</a:t>
            </a:r>
            <a:r>
              <a:rPr lang="el-GR" altLang="el-GR" sz="2400" dirty="0">
                <a:latin typeface="+mn-lt"/>
              </a:rPr>
              <a:t>nisole ή methoxybenzene): αιθέριο έλαιο του </a:t>
            </a:r>
            <a:r>
              <a:rPr lang="el-GR" altLang="el-GR" sz="2400" dirty="0" smtClean="0">
                <a:latin typeface="+mn-lt"/>
              </a:rPr>
              <a:t>γλυκάνισου</a:t>
            </a:r>
            <a:r>
              <a:rPr lang="en-US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6149" name="Picture 8" descr="Polyethylene_glycol_chemical_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" y="3320830"/>
            <a:ext cx="2372474" cy="77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2339752" y="3143160"/>
            <a:ext cx="53643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Πολυαιθυλενογλυκόλη</a:t>
            </a:r>
            <a:r>
              <a:rPr lang="el-GR" altLang="el-GR" sz="2400" dirty="0">
                <a:latin typeface="+mn-lt"/>
              </a:rPr>
              <a:t>, </a:t>
            </a:r>
            <a:r>
              <a:rPr lang="en-US" altLang="el-GR" sz="2400" b="1" dirty="0">
                <a:latin typeface="+mn-lt"/>
              </a:rPr>
              <a:t>PEG</a:t>
            </a:r>
            <a:r>
              <a:rPr lang="el-GR" altLang="el-GR" sz="2400" dirty="0">
                <a:latin typeface="+mn-lt"/>
              </a:rPr>
              <a:t>: σε καλλυντικά και φαρμακευτικά </a:t>
            </a:r>
            <a:r>
              <a:rPr lang="el-GR" altLang="el-GR" sz="2400" dirty="0" smtClean="0">
                <a:latin typeface="+mn-lt"/>
              </a:rPr>
              <a:t>σκευάσματα</a:t>
            </a:r>
            <a:r>
              <a:rPr lang="en-US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pic>
        <p:nvPicPr>
          <p:cNvPr id="6151" name="Picture 11" descr="File:18-crown-6.sv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8" y="4509120"/>
            <a:ext cx="1422622" cy="13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 Box 12"/>
          <p:cNvSpPr txBox="1">
            <a:spLocks noChangeArrowheads="1"/>
          </p:cNvSpPr>
          <p:nvPr/>
        </p:nvSpPr>
        <p:spPr bwMode="auto">
          <a:xfrm>
            <a:off x="2339752" y="4724400"/>
            <a:ext cx="4286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400" b="1" dirty="0">
                <a:latin typeface="+mn-lt"/>
              </a:rPr>
              <a:t>Εστέρες τύπου στέμματος (</a:t>
            </a:r>
            <a:r>
              <a:rPr lang="en-US" altLang="el-GR" sz="2400" b="1" dirty="0">
                <a:latin typeface="+mn-lt"/>
              </a:rPr>
              <a:t>crown ethers)</a:t>
            </a:r>
            <a:r>
              <a:rPr lang="el-GR" altLang="el-GR" sz="2400" dirty="0">
                <a:latin typeface="+mn-lt"/>
              </a:rPr>
              <a:t>:</a:t>
            </a:r>
            <a:r>
              <a:rPr lang="en-US" altLang="el-GR" sz="2400" dirty="0">
                <a:latin typeface="+mn-lt"/>
              </a:rPr>
              <a:t> </a:t>
            </a:r>
            <a:r>
              <a:rPr lang="el-GR" altLang="el-GR" sz="2400" dirty="0" smtClean="0">
                <a:latin typeface="+mn-lt"/>
              </a:rPr>
              <a:t>καταλύτες</a:t>
            </a:r>
            <a:r>
              <a:rPr lang="en-US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1026" name="Picture 2" descr="http://upload.wikimedia.org/wikipedia/commons/d/d6/PE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43160"/>
            <a:ext cx="2406452" cy="118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nisol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7"/>
            <a:ext cx="1656184" cy="243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18-crown-6-potassium-3D-balls-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56757" cy="214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 rot="16200000">
            <a:off x="7859244" y="5054389"/>
            <a:ext cx="2281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10"/>
              </a:rPr>
              <a:t>18-crown-6-potassium-3D-balls-A</a:t>
            </a:r>
            <a:endParaRPr lang="el-GR" sz="1200" dirty="0"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 rot="16200000">
            <a:off x="8407420" y="1850637"/>
            <a:ext cx="11961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11"/>
              </a:rPr>
              <a:t>Anisole-3D-balls</a:t>
            </a:r>
            <a:endParaRPr lang="en-US" sz="1200" dirty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 rot="16200000">
            <a:off x="8073567" y="3235936"/>
            <a:ext cx="1918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12"/>
              </a:rPr>
              <a:t>fashions-cloud.com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543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Σπύρος Παπαγεωργίου</a:t>
            </a:r>
            <a:r>
              <a:rPr lang="el-GR" sz="2000" dirty="0"/>
              <a:t>. Σπύρος Παπαγεωργίου. «Ανόργανη και Οργανική Χημεία (Θ). </a:t>
            </a:r>
            <a:r>
              <a:rPr lang="el-GR" sz="2000" dirty="0" smtClean="0"/>
              <a:t>Ενότητα </a:t>
            </a:r>
            <a:r>
              <a:rPr lang="en-US" sz="2000" smtClean="0"/>
              <a:t>16</a:t>
            </a:r>
            <a:r>
              <a:rPr lang="en-US" sz="200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Αιθέρες».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2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15</TotalTime>
  <Words>741</Words>
  <Application>Microsoft Office PowerPoint</Application>
  <PresentationFormat>Προβολή στην οθόνη (4:3)</PresentationFormat>
  <Paragraphs>97</Paragraphs>
  <Slides>12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</vt:i4>
      </vt:variant>
    </vt:vector>
  </HeadingPairs>
  <TitlesOfParts>
    <vt:vector size="14" baseType="lpstr">
      <vt:lpstr>exo-opistho_simeiomata</vt:lpstr>
      <vt:lpstr>OC_template_updated</vt:lpstr>
      <vt:lpstr>Ανόργανη και Οργανική Χημεία (Θ)</vt:lpstr>
      <vt:lpstr>Αιθέρες</vt:lpstr>
      <vt:lpstr>Μέθοδοι σύνθεσης αιθέρων</vt:lpstr>
      <vt:lpstr>Ονοματολογία αιθέρων</vt:lpstr>
      <vt:lpstr>Αιθέρες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Ανόργανη και Οργανική Χημεία (Θ)</dc:title>
  <dc:creator>opencourses@teiath.gr</dc:creator>
  <cp:lastModifiedBy>fkaram2</cp:lastModifiedBy>
  <cp:revision>7</cp:revision>
  <dcterms:created xsi:type="dcterms:W3CDTF">2015-05-18T12:11:07Z</dcterms:created>
  <dcterms:modified xsi:type="dcterms:W3CDTF">2015-09-11T07:31:27Z</dcterms:modified>
</cp:coreProperties>
</file>