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59"/>
  </p:notesMasterIdLst>
  <p:handoutMasterIdLst>
    <p:handoutMasterId r:id="rId60"/>
  </p:handoutMasterIdLst>
  <p:sldIdLst>
    <p:sldId id="306" r:id="rId3"/>
    <p:sldId id="259" r:id="rId4"/>
    <p:sldId id="260" r:id="rId5"/>
    <p:sldId id="261" r:id="rId6"/>
    <p:sldId id="262" r:id="rId7"/>
    <p:sldId id="263" r:id="rId8"/>
    <p:sldId id="307" r:id="rId9"/>
    <p:sldId id="264" r:id="rId10"/>
    <p:sldId id="265" r:id="rId11"/>
    <p:sldId id="308" r:id="rId12"/>
    <p:sldId id="266" r:id="rId13"/>
    <p:sldId id="309" r:id="rId14"/>
    <p:sldId id="267" r:id="rId15"/>
    <p:sldId id="268" r:id="rId16"/>
    <p:sldId id="269" r:id="rId17"/>
    <p:sldId id="310" r:id="rId18"/>
    <p:sldId id="311" r:id="rId19"/>
    <p:sldId id="273" r:id="rId20"/>
    <p:sldId id="276" r:id="rId21"/>
    <p:sldId id="277" r:id="rId22"/>
    <p:sldId id="278" r:id="rId23"/>
    <p:sldId id="279" r:id="rId24"/>
    <p:sldId id="280" r:id="rId25"/>
    <p:sldId id="312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3" r:id="rId52"/>
    <p:sldId id="314" r:id="rId53"/>
    <p:sldId id="315" r:id="rId54"/>
    <p:sldId id="317" r:id="rId55"/>
    <p:sldId id="319" r:id="rId56"/>
    <p:sldId id="320" r:id="rId57"/>
    <p:sldId id="318" r:id="rId58"/>
  </p:sldIdLst>
  <p:sldSz cx="9144000" cy="6858000" type="screen4x3"/>
  <p:notesSz cx="7104063" cy="10234613"/>
  <p:custDataLst>
    <p:tags r:id="rId6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9B0000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060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016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51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95562-9CCA-4CC5-90F3-531774C9B6DD}" type="slidenum">
              <a:rPr lang="el-GR" smtClean="0"/>
              <a:pPr/>
              <a:t>25</a:t>
            </a:fld>
            <a:endParaRPr lang="el-GR" dirty="0" smtClean="0"/>
          </a:p>
        </p:txBody>
      </p:sp>
      <p:sp>
        <p:nvSpPr>
          <p:cNvPr id="2765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9065" tIns="49532" rIns="99065" bIns="49532"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7653" name="3 - Θέση αριθμού διαφάνειας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5" tIns="49532" rIns="99065" bIns="49532" anchor="b"/>
          <a:lstStyle/>
          <a:p>
            <a:pPr algn="r" defTabSz="990600"/>
            <a:fld id="{C647CD9F-ABC6-4E6C-AB0A-A8FD2EDF0A6F}" type="slidenum">
              <a:rPr lang="el-GR" sz="1300">
                <a:latin typeface="Calibri" pitchFamily="34" charset="0"/>
              </a:rPr>
              <a:pPr algn="r" defTabSz="990600"/>
              <a:t>25</a:t>
            </a:fld>
            <a:endParaRPr lang="el-GR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564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08FC0-47FE-4242-90D9-5516C2016D1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59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4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6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8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6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4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1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9B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en.wikipedia.org/wiki/Trunk_(anatomy)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d/d8/Gray352.png" TargetMode="Externa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www.bartleby.com/107/illus351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32185" y="1170865"/>
            <a:ext cx="8479631" cy="1470025"/>
          </a:xfrm>
        </p:spPr>
        <p:txBody>
          <a:bodyPr>
            <a:normAutofit/>
          </a:bodyPr>
          <a:lstStyle/>
          <a:p>
            <a:r>
              <a:rPr lang="el-GR" sz="3200" dirty="0"/>
              <a:t>Ανάλυση Βιολογικών Υγρών &amp; Εκκριμάτων (Θ)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3" cy="2520280"/>
          </a:xfrm>
        </p:spPr>
        <p:txBody>
          <a:bodyPr>
            <a:normAutofit/>
          </a:bodyPr>
          <a:lstStyle/>
          <a:p>
            <a:r>
              <a:rPr lang="el-GR" sz="2700" b="1" dirty="0" smtClean="0"/>
              <a:t>Ενότητα</a:t>
            </a:r>
            <a:r>
              <a:rPr lang="en-US" sz="2700" b="1" dirty="0" smtClean="0"/>
              <a:t> 13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Αρθρικό υγρό, ορώδη υγρά 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l-GR" sz="2400" dirty="0"/>
              <a:t>Πέτρος Καρκαλούσος</a:t>
            </a:r>
          </a:p>
          <a:p>
            <a:r>
              <a:rPr lang="el-GR" sz="2400" dirty="0"/>
              <a:t>Καθηγητής εφαρμογών κλινικής χημείας – ΤΕΙ Αθηνών</a:t>
            </a:r>
          </a:p>
          <a:p>
            <a:r>
              <a:rPr lang="el-GR" sz="2400" dirty="0"/>
              <a:t>Τμήμα Ιατρικών Εργαστήριων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5477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πήξη του αρθρικού </a:t>
            </a:r>
            <a:r>
              <a:rPr lang="el-GR" dirty="0" smtClean="0"/>
              <a:t>υγρού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39552" y="1439517"/>
            <a:ext cx="7776864" cy="373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u="sng" dirty="0">
                <a:latin typeface="+mn-lt"/>
              </a:rPr>
              <a:t>Η πήξη βαθμολογείται σε </a:t>
            </a:r>
            <a:r>
              <a:rPr lang="el-GR" sz="2400" u="sng" dirty="0" smtClean="0">
                <a:latin typeface="+mn-lt"/>
              </a:rPr>
              <a:t>σταυρούς</a:t>
            </a:r>
            <a:r>
              <a:rPr lang="el-GR" sz="2400" dirty="0" smtClean="0">
                <a:latin typeface="+mn-lt"/>
              </a:rPr>
              <a:t>: </a:t>
            </a:r>
            <a:endParaRPr lang="el-GR" sz="2400" dirty="0">
              <a:latin typeface="+mn-lt"/>
            </a:endParaRPr>
          </a:p>
          <a:p>
            <a:pPr marL="1338263" indent="-1338263"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800000"/>
                </a:solidFill>
                <a:latin typeface="+mn-lt"/>
              </a:rPr>
              <a:t>Πήγμα 3</a:t>
            </a:r>
            <a:r>
              <a:rPr lang="el-GR" sz="2400" b="1" dirty="0" smtClean="0">
                <a:solidFill>
                  <a:srgbClr val="800000"/>
                </a:solidFill>
                <a:latin typeface="+mn-lt"/>
              </a:rPr>
              <a:t>+ </a:t>
            </a:r>
            <a:r>
              <a:rPr lang="el-GR" sz="2400" dirty="0" smtClean="0">
                <a:solidFill>
                  <a:srgbClr val="800000"/>
                </a:solidFill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Καταλαμβάνει </a:t>
            </a:r>
            <a:r>
              <a:rPr lang="el-GR" sz="2400" dirty="0">
                <a:latin typeface="+mn-lt"/>
              </a:rPr>
              <a:t>τα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¾ της μάζας</a:t>
            </a:r>
            <a:r>
              <a:rPr lang="el-GR" sz="2400" dirty="0">
                <a:latin typeface="+mn-lt"/>
              </a:rPr>
              <a:t> του υγρού και σχηματίζεται γρήγορα μέσα σε </a:t>
            </a:r>
            <a:r>
              <a:rPr lang="el-GR" sz="2400" dirty="0">
                <a:solidFill>
                  <a:srgbClr val="800000"/>
                </a:solidFill>
                <a:latin typeface="+mn-lt"/>
              </a:rPr>
              <a:t>15-20 λεπτά</a:t>
            </a:r>
            <a:r>
              <a:rPr lang="el-GR" sz="2400" dirty="0">
                <a:latin typeface="+mn-lt"/>
              </a:rPr>
              <a:t>.</a:t>
            </a:r>
          </a:p>
          <a:p>
            <a:pPr marL="1338263" indent="-1338263"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800000"/>
                </a:solidFill>
                <a:latin typeface="+mn-lt"/>
              </a:rPr>
              <a:t>Πήγμα 2+</a:t>
            </a:r>
            <a:r>
              <a:rPr lang="el-GR" sz="2400" dirty="0">
                <a:solidFill>
                  <a:srgbClr val="800000"/>
                </a:solidFill>
                <a:latin typeface="+mn-lt"/>
              </a:rPr>
              <a:t>:</a:t>
            </a:r>
            <a:r>
              <a:rPr lang="el-GR" sz="2400" dirty="0">
                <a:latin typeface="+mn-lt"/>
              </a:rPr>
              <a:t> Καταλαμβάνει το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½ της μάζας</a:t>
            </a:r>
            <a:r>
              <a:rPr lang="el-GR" sz="2400" dirty="0">
                <a:latin typeface="+mn-lt"/>
              </a:rPr>
              <a:t> του υγρού και σχηματίζεται μετά από </a:t>
            </a:r>
            <a:r>
              <a:rPr lang="el-GR" sz="2400" dirty="0">
                <a:solidFill>
                  <a:srgbClr val="800000"/>
                </a:solidFill>
                <a:latin typeface="+mn-lt"/>
              </a:rPr>
              <a:t>μία ώρα</a:t>
            </a:r>
            <a:r>
              <a:rPr lang="el-GR" sz="2400" dirty="0">
                <a:latin typeface="+mn-lt"/>
              </a:rPr>
              <a:t> περίπου.</a:t>
            </a:r>
          </a:p>
          <a:p>
            <a:pPr marL="1338263" indent="-1338263"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800000"/>
                </a:solidFill>
                <a:latin typeface="+mn-lt"/>
              </a:rPr>
              <a:t>Πήγμα 1</a:t>
            </a:r>
            <a:r>
              <a:rPr lang="el-GR" sz="2400" b="1" dirty="0" smtClean="0">
                <a:solidFill>
                  <a:srgbClr val="800000"/>
                </a:solidFill>
                <a:latin typeface="+mn-lt"/>
              </a:rPr>
              <a:t>+ : </a:t>
            </a:r>
            <a:r>
              <a:rPr lang="el-GR" sz="2400" dirty="0" smtClean="0">
                <a:latin typeface="+mn-lt"/>
              </a:rPr>
              <a:t>Καταλαμβάνει </a:t>
            </a:r>
            <a:r>
              <a:rPr lang="el-GR" sz="2400" dirty="0">
                <a:latin typeface="+mn-lt"/>
              </a:rPr>
              <a:t>το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¼ περίπου της μάζας</a:t>
            </a:r>
            <a:r>
              <a:rPr lang="el-GR" sz="2400" dirty="0">
                <a:latin typeface="+mn-lt"/>
              </a:rPr>
              <a:t> του υγρού που </a:t>
            </a:r>
            <a:r>
              <a:rPr lang="el-GR" sz="2400" dirty="0" smtClean="0">
                <a:latin typeface="+mn-lt"/>
              </a:rPr>
              <a:t>  σχηματίζεται </a:t>
            </a:r>
            <a:r>
              <a:rPr lang="el-GR" sz="2400" dirty="0">
                <a:latin typeface="+mn-lt"/>
              </a:rPr>
              <a:t>μετά από μερικές ώρες.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33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08906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Δοκιμή πήξεως μυκίνης ή δοκιμή </a:t>
            </a:r>
            <a:r>
              <a:rPr lang="el-GR" sz="4400" dirty="0" smtClean="0"/>
              <a:t>Ropes </a:t>
            </a:r>
            <a:r>
              <a:rPr lang="el-GR" sz="3600" b="0" dirty="0" smtClean="0"/>
              <a:t>(1 από 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95287" y="1556792"/>
            <a:ext cx="8391525" cy="347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Χρησιμεύει στην ανίχνευση του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υαλουρονικού οξέως </a:t>
            </a:r>
            <a:r>
              <a:rPr lang="el-GR" sz="2400" dirty="0">
                <a:latin typeface="+mn-lt"/>
              </a:rPr>
              <a:t>(συστατικό της μυκίνης) το οποίο πήζει σε όξινο </a:t>
            </a:r>
            <a:r>
              <a:rPr lang="el-GR" sz="2400" dirty="0" smtClean="0">
                <a:latin typeface="+mn-lt"/>
              </a:rPr>
              <a:t>περιβάλλον</a:t>
            </a:r>
            <a:r>
              <a:rPr lang="el-GR" sz="2400" dirty="0">
                <a:latin typeface="+mn-lt"/>
              </a:rPr>
              <a:t>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Η ένταση του πήγματος είναι ευθέως ανάλογη με το ποσό του υαλουρονικού </a:t>
            </a:r>
            <a:r>
              <a:rPr lang="el-GR" sz="2400" dirty="0" smtClean="0">
                <a:latin typeface="+mn-lt"/>
              </a:rPr>
              <a:t>οξέος</a:t>
            </a:r>
            <a:r>
              <a:rPr lang="el-GR" sz="2400" dirty="0">
                <a:latin typeface="+mn-lt"/>
              </a:rPr>
              <a:t>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Μέσα σε 1 </a:t>
            </a:r>
            <a:r>
              <a:rPr lang="en-US" sz="2400" dirty="0">
                <a:latin typeface="+mn-lt"/>
              </a:rPr>
              <a:t>ml </a:t>
            </a:r>
            <a:r>
              <a:rPr lang="el-GR" sz="2400" dirty="0">
                <a:latin typeface="+mn-lt"/>
              </a:rPr>
              <a:t>αρθρικού υγρού προστίθεται οξεικό οξύ 41%. Ανακατεύουμε με γυάλινο ραβδάκι και περιμένουμε 2 ώρες για το σχηματισμό του πήγματος.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8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08906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Δοκιμή πήξεως μυκίνης ή δοκιμή </a:t>
            </a:r>
            <a:r>
              <a:rPr lang="el-GR" sz="4400" dirty="0" smtClean="0"/>
              <a:t>Ropes </a:t>
            </a:r>
            <a:r>
              <a:rPr lang="el-GR" sz="3600" b="0" dirty="0" smtClean="0"/>
              <a:t>(2 από 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39552" y="1484784"/>
            <a:ext cx="8209160" cy="43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85738">
              <a:lnSpc>
                <a:spcPct val="135000"/>
              </a:lnSpc>
              <a:spcBef>
                <a:spcPct val="35000"/>
              </a:spcBef>
              <a:tabLst>
                <a:tab pos="0" algn="l"/>
              </a:tabLst>
            </a:pPr>
            <a:r>
              <a:rPr lang="el-GR" sz="2400" dirty="0">
                <a:latin typeface="+mn-lt"/>
              </a:rPr>
              <a:t>Το αποτέλεσμα διαβάζεται ως </a:t>
            </a:r>
            <a:r>
              <a:rPr lang="el-GR" sz="2400" dirty="0" smtClean="0">
                <a:latin typeface="+mn-lt"/>
              </a:rPr>
              <a:t>εξής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>
              <a:latin typeface="+mn-lt"/>
            </a:endParaRPr>
          </a:p>
          <a:p>
            <a:pPr defTabSz="185738">
              <a:lnSpc>
                <a:spcPct val="110000"/>
              </a:lnSpc>
              <a:spcBef>
                <a:spcPct val="35000"/>
              </a:spcBef>
              <a:tabLst>
                <a:tab pos="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Φυσιολογική, καλή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πήξη</a:t>
            </a:r>
            <a:r>
              <a:rPr lang="el-GR" sz="2400" dirty="0" smtClean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Πήγμα συμπαγές σε διαυγές υγρό περιβάλλον που δεν σπάει με ανακινήσεις (4+).</a:t>
            </a:r>
          </a:p>
          <a:p>
            <a:pPr defTabSz="185738">
              <a:lnSpc>
                <a:spcPct val="110000"/>
              </a:lnSpc>
              <a:spcBef>
                <a:spcPct val="35000"/>
              </a:spcBef>
              <a:tabLst>
                <a:tab pos="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Μικρή ελάττωση της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πήξης</a:t>
            </a:r>
            <a:r>
              <a:rPr lang="el-GR" sz="2400" dirty="0" smtClean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Μέτρια πήξη: πήγμα μαλακό σε θολό υγρό </a:t>
            </a:r>
            <a:r>
              <a:rPr lang="el-GR" sz="2400" dirty="0" smtClean="0">
                <a:latin typeface="+mn-lt"/>
              </a:rPr>
              <a:t>περιβάλλον </a:t>
            </a:r>
            <a:r>
              <a:rPr lang="el-GR" sz="2400" dirty="0">
                <a:latin typeface="+mn-lt"/>
              </a:rPr>
              <a:t>(3+).</a:t>
            </a:r>
          </a:p>
          <a:p>
            <a:pPr defTabSz="185738">
              <a:lnSpc>
                <a:spcPct val="110000"/>
              </a:lnSpc>
              <a:spcBef>
                <a:spcPct val="35000"/>
              </a:spcBef>
              <a:tabLst>
                <a:tab pos="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Αρκετή ελάττωση της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πήξης</a:t>
            </a:r>
            <a:r>
              <a:rPr lang="el-GR" sz="2400" dirty="0" smtClean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Εύθρυπτο πήγμα σε νεφελώδες υγρό </a:t>
            </a:r>
            <a:r>
              <a:rPr lang="el-GR" sz="2400" dirty="0" smtClean="0">
                <a:latin typeface="+mn-lt"/>
              </a:rPr>
              <a:t>περιβάλλον </a:t>
            </a:r>
            <a:r>
              <a:rPr lang="el-GR" sz="2400" dirty="0">
                <a:latin typeface="+mn-lt"/>
              </a:rPr>
              <a:t>(2+).</a:t>
            </a:r>
          </a:p>
          <a:p>
            <a:pPr defTabSz="185738">
              <a:lnSpc>
                <a:spcPct val="110000"/>
              </a:lnSpc>
              <a:spcBef>
                <a:spcPct val="35000"/>
              </a:spcBef>
              <a:tabLst>
                <a:tab pos="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Σαφής ελάττωση ή εξαφάνιση της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πήξης</a:t>
            </a:r>
            <a:r>
              <a:rPr lang="el-GR" sz="2400" dirty="0" smtClean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Καθόλου πήγμα αλλά κροκιδώδες ή νεφελώδες όλο το υγρό (1+).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52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Κυτταρολογική εξέταση αρθρικού υγρού </a:t>
            </a:r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95288" y="1419288"/>
            <a:ext cx="8641208" cy="5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7188" indent="-357188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latin typeface="+mn-lt"/>
              </a:rPr>
              <a:t>Φυσιολογικά στο αρθρικό υγρό υπάρχουν περί τα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60 έως το πολύ 200 κύτταρα κατά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ml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. </a:t>
            </a:r>
            <a:r>
              <a:rPr lang="el-GR" sz="2400" dirty="0">
                <a:latin typeface="+mn-lt"/>
              </a:rPr>
              <a:t>Απ’ αυτά τα 5% είναι πολυμορφοπύρηνα ενώ τα άλλα είναι μονοπύρηνα κύτταρα της λεμφικής σειράς από την μεμβράνη της αρθρώσεως, πλασματοκύτταρα, ιστιοκύτταρα κ.α. </a:t>
            </a:r>
          </a:p>
          <a:p>
            <a:pPr marL="357188" indent="-357188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Μεγάλη αύξηση κυττάρων </a:t>
            </a:r>
            <a:r>
              <a:rPr lang="el-GR" sz="2400" dirty="0">
                <a:latin typeface="+mn-lt"/>
              </a:rPr>
              <a:t>(μέχρι 300.000) με επικράτηση των πολυμορφοπύρηνων παρατηρείται στις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λοιμώδεις αρθρίτιδες </a:t>
            </a:r>
            <a:r>
              <a:rPr lang="el-GR" sz="2400" dirty="0">
                <a:latin typeface="+mn-lt"/>
              </a:rPr>
              <a:t>(μέχρι 100.000 στη φυματική).</a:t>
            </a:r>
          </a:p>
          <a:p>
            <a:pPr marL="357188" indent="-357188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latin typeface="+mn-lt"/>
              </a:rPr>
              <a:t>Εκτός όμως αυτών των κυττάρων, μέσα στο αρθρικό υγρό μπορεί να εμφανιστούν και ειδικά παθολογικά </a:t>
            </a:r>
            <a:r>
              <a:rPr lang="el-GR" sz="2400" dirty="0" smtClean="0">
                <a:latin typeface="+mn-lt"/>
              </a:rPr>
              <a:t>κύτταρα.</a:t>
            </a:r>
          </a:p>
          <a:p>
            <a:pPr marL="357188" lvl="1">
              <a:lnSpc>
                <a:spcPct val="114000"/>
              </a:lnSpc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Τιμές </a:t>
            </a:r>
            <a:r>
              <a:rPr lang="el-GR" sz="2400" dirty="0">
                <a:latin typeface="+mn-lt"/>
              </a:rPr>
              <a:t>αναφοράς: Λευκοκύτταρα (&lt; 150 /</a:t>
            </a:r>
            <a:r>
              <a:rPr lang="en-US" sz="2400" dirty="0">
                <a:latin typeface="+mn-lt"/>
              </a:rPr>
              <a:t>ml</a:t>
            </a:r>
            <a:r>
              <a:rPr lang="el-GR" sz="2400" dirty="0">
                <a:latin typeface="+mn-lt"/>
              </a:rPr>
              <a:t>), πολυμορφοπύρηνα (25%), λεμφοκύτταρα (75%), μονοπύρηνα (70%).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4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αρθρικό υγρό με χρώση </a:t>
            </a:r>
            <a:r>
              <a:rPr lang="en-US" dirty="0" smtClean="0"/>
              <a:t>Gram</a:t>
            </a:r>
            <a:endParaRPr lang="el-GR" dirty="0"/>
          </a:p>
        </p:txBody>
      </p:sp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2557" y="1059346"/>
            <a:ext cx="6481762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41053" y="6346385"/>
            <a:ext cx="266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Πολυμορφοπύρηνα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1620044" y="3146908"/>
            <a:ext cx="2590800" cy="302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563888" y="6378618"/>
            <a:ext cx="1960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Μονοπύρηνα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 flipV="1">
            <a:off x="3994944" y="2931008"/>
            <a:ext cx="360363" cy="3384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831682" y="6315558"/>
            <a:ext cx="2124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Λεμφοκύτταρα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 flipV="1">
            <a:off x="4787107" y="3435833"/>
            <a:ext cx="2089150" cy="280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86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 animBg="1"/>
      <p:bldP spid="50183" grpId="0"/>
      <p:bldP spid="50184" grpId="0" animBg="1"/>
      <p:bldP spid="50185" grpId="0"/>
      <p:bldP spid="501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Κρύσταλλοι αρθρικού υγρού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39552" y="1700808"/>
            <a:ext cx="7704534" cy="262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ct val="35000"/>
              </a:spcBef>
            </a:pPr>
            <a:r>
              <a:rPr lang="el-GR" sz="2400" dirty="0">
                <a:latin typeface="+mn-lt"/>
              </a:rPr>
              <a:t>Φυσιολογικά στο αρθρικό υγρό δεν υπάρχουν κρύσταλλοι. </a:t>
            </a:r>
          </a:p>
          <a:p>
            <a:pPr>
              <a:lnSpc>
                <a:spcPct val="130000"/>
              </a:lnSpc>
              <a:spcBef>
                <a:spcPct val="35000"/>
              </a:spcBef>
            </a:pPr>
            <a:r>
              <a:rPr lang="el-GR" sz="2400" dirty="0">
                <a:latin typeface="+mn-lt"/>
              </a:rPr>
              <a:t>Η ανεύρεση και η αναγνώριση του είδους των κρυστάλλων αποτελεί πολύτιμο διαγνωστικό στοιχείο στην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ουρική αρθρίτιδα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τη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χονδρασβέστωση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αρκετά βοηθητικό στοιχείο σε άλλους νόσους.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Κρύσταλλοι αρθρικού υγρού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2)</a:t>
            </a:r>
            <a:endParaRPr lang="el-GR" sz="3200" b="0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67544" y="1252833"/>
            <a:ext cx="8496944" cy="524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Κρύσταλλοι ουρικού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μονονατρίου: </a:t>
            </a:r>
            <a:r>
              <a:rPr lang="el-GR" sz="2400" dirty="0">
                <a:latin typeface="+mn-lt"/>
              </a:rPr>
              <a:t>Βρίσκονται στο αρθρικό υγρό όλων των πασχόντων από υποτροπή οξείας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ουρικής αρθρίτιδας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(100%) και των περισσοτέρων πασχόντων από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χρόνια ουρική αρθρίτιδα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(75%). </a:t>
            </a:r>
            <a:endParaRPr lang="el-GR" sz="2400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Κρύσταλλοι πυροφωσφορικού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ασβεστίου: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Βρίσκονται στο αρθρικό υγρό των πασχόντων από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χονδρασβέστωση</a:t>
            </a:r>
            <a:r>
              <a:rPr lang="el-GR" sz="2400" dirty="0">
                <a:solidFill>
                  <a:srgbClr val="80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ή ψευδοουρική αρθρίτιδα ή νόσο εναποθέσεως πυροφοσφωρικού ασβεστίου. </a:t>
            </a:r>
            <a:endParaRPr lang="el-GR" sz="2400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Κρύσταλλοι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χοληστερίνης: </a:t>
            </a:r>
            <a:r>
              <a:rPr lang="el-GR" sz="2400" dirty="0" smtClean="0">
                <a:latin typeface="+mn-lt"/>
              </a:rPr>
              <a:t>Βρίσκονται </a:t>
            </a:r>
            <a:r>
              <a:rPr lang="el-GR" sz="2400" dirty="0">
                <a:latin typeface="+mn-lt"/>
              </a:rPr>
              <a:t>στο αρθρικό υγρό πασχόντων από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ρευματοειδή αρθρίτιδα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αλλά και σε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χρόνιες φλεγμονώδεις νόσους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των άρθρων.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71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κρύσταλλοι του αρθρικού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14337" name="TextBox 14336"/>
          <p:cNvSpPr txBox="1"/>
          <p:nvPr/>
        </p:nvSpPr>
        <p:spPr>
          <a:xfrm>
            <a:off x="44147" y="5019735"/>
            <a:ext cx="35830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Κρύσταλλοι ουρικού μονονατρίου</a:t>
            </a:r>
            <a:endParaRPr lang="el-GR" dirty="0"/>
          </a:p>
        </p:txBody>
      </p:sp>
      <p:grpSp>
        <p:nvGrpSpPr>
          <p:cNvPr id="63" name="Ομάδα 62"/>
          <p:cNvGrpSpPr/>
          <p:nvPr/>
        </p:nvGrpSpPr>
        <p:grpSpPr>
          <a:xfrm>
            <a:off x="755576" y="1412776"/>
            <a:ext cx="1728192" cy="3240360"/>
            <a:chOff x="755576" y="1412776"/>
            <a:chExt cx="1728192" cy="3240360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 flipV="1">
              <a:off x="755576" y="3068960"/>
              <a:ext cx="936104" cy="1584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 flipV="1">
              <a:off x="755576" y="3068960"/>
              <a:ext cx="1224136" cy="1584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 flipV="1">
              <a:off x="755576" y="3356992"/>
              <a:ext cx="1224136" cy="1296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 flipV="1">
              <a:off x="755576" y="3429000"/>
              <a:ext cx="1368152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flipH="1" flipV="1">
              <a:off x="2231740" y="1412776"/>
              <a:ext cx="133874" cy="13356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 flipH="1" flipV="1">
              <a:off x="1979712" y="1412776"/>
              <a:ext cx="50405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 flipV="1">
              <a:off x="1835696" y="1556792"/>
              <a:ext cx="648072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H="1" flipV="1">
              <a:off x="1691680" y="1700808"/>
              <a:ext cx="792088" cy="8640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8" name="TextBox 14337"/>
          <p:cNvSpPr txBox="1"/>
          <p:nvPr/>
        </p:nvSpPr>
        <p:spPr>
          <a:xfrm>
            <a:off x="3312613" y="3435423"/>
            <a:ext cx="20882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Κρύσταλλοι πυροφωσφορικού ασβεστίου</a:t>
            </a:r>
            <a:endParaRPr lang="el-GR" dirty="0"/>
          </a:p>
        </p:txBody>
      </p:sp>
      <p:sp>
        <p:nvSpPr>
          <p:cNvPr id="32" name="Ρόμβος 31"/>
          <p:cNvSpPr/>
          <p:nvPr/>
        </p:nvSpPr>
        <p:spPr>
          <a:xfrm rot="2837909">
            <a:off x="3892298" y="1866691"/>
            <a:ext cx="928862" cy="1496486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340" name="TextBox 14339"/>
          <p:cNvSpPr txBox="1"/>
          <p:nvPr/>
        </p:nvSpPr>
        <p:spPr>
          <a:xfrm>
            <a:off x="5868144" y="5629890"/>
            <a:ext cx="27881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Κρύσταλλοι χοληστερίνης</a:t>
            </a:r>
            <a:endParaRPr lang="el-GR" dirty="0"/>
          </a:p>
        </p:txBody>
      </p:sp>
      <p:grpSp>
        <p:nvGrpSpPr>
          <p:cNvPr id="14336" name="Ομάδα 14335"/>
          <p:cNvGrpSpPr/>
          <p:nvPr/>
        </p:nvGrpSpPr>
        <p:grpSpPr>
          <a:xfrm>
            <a:off x="6248976" y="1954523"/>
            <a:ext cx="2088232" cy="3247328"/>
            <a:chOff x="6248976" y="1954523"/>
            <a:chExt cx="2088232" cy="3247328"/>
          </a:xfrm>
        </p:grpSpPr>
        <p:grpSp>
          <p:nvGrpSpPr>
            <p:cNvPr id="62" name="Ομάδα 61"/>
            <p:cNvGrpSpPr/>
            <p:nvPr/>
          </p:nvGrpSpPr>
          <p:grpSpPr>
            <a:xfrm>
              <a:off x="6256582" y="3833699"/>
              <a:ext cx="1944216" cy="1368152"/>
              <a:chOff x="6256582" y="3833699"/>
              <a:chExt cx="1944216" cy="1368152"/>
            </a:xfrm>
          </p:grpSpPr>
          <p:cxnSp>
            <p:nvCxnSpPr>
              <p:cNvPr id="40" name="Ευθεία γραμμή σύνδεσης 39"/>
              <p:cNvCxnSpPr/>
              <p:nvPr/>
            </p:nvCxnSpPr>
            <p:spPr>
              <a:xfrm flipV="1">
                <a:off x="6256582" y="4194409"/>
                <a:ext cx="576064" cy="2873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Ευθεία γραμμή σύνδεσης 40"/>
              <p:cNvCxnSpPr/>
              <p:nvPr/>
            </p:nvCxnSpPr>
            <p:spPr>
              <a:xfrm>
                <a:off x="6256582" y="4481771"/>
                <a:ext cx="144016" cy="720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Ευθεία γραμμή σύνδεσης 41"/>
              <p:cNvCxnSpPr/>
              <p:nvPr/>
            </p:nvCxnSpPr>
            <p:spPr>
              <a:xfrm>
                <a:off x="6832646" y="4194409"/>
                <a:ext cx="0" cy="2873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Ευθεία γραμμή σύνδεσης 42"/>
              <p:cNvCxnSpPr/>
              <p:nvPr/>
            </p:nvCxnSpPr>
            <p:spPr>
              <a:xfrm flipV="1">
                <a:off x="6832646" y="3833699"/>
                <a:ext cx="1224136" cy="6480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Ευθεία γραμμή σύνδεσης 43"/>
              <p:cNvCxnSpPr/>
              <p:nvPr/>
            </p:nvCxnSpPr>
            <p:spPr>
              <a:xfrm>
                <a:off x="8056782" y="3833699"/>
                <a:ext cx="144016" cy="3607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εία γραμμή σύνδεσης 44"/>
              <p:cNvCxnSpPr/>
              <p:nvPr/>
            </p:nvCxnSpPr>
            <p:spPr>
              <a:xfrm flipH="1">
                <a:off x="6400598" y="4194409"/>
                <a:ext cx="1800200" cy="100744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Ομάδα 50"/>
            <p:cNvGrpSpPr/>
            <p:nvPr/>
          </p:nvGrpSpPr>
          <p:grpSpPr>
            <a:xfrm>
              <a:off x="6248976" y="1954523"/>
              <a:ext cx="2088232" cy="1080120"/>
              <a:chOff x="6248976" y="1954523"/>
              <a:chExt cx="2088232" cy="1080120"/>
            </a:xfrm>
          </p:grpSpPr>
          <p:cxnSp>
            <p:nvCxnSpPr>
              <p:cNvPr id="52" name="Ευθεία γραμμή σύνδεσης 51"/>
              <p:cNvCxnSpPr/>
              <p:nvPr/>
            </p:nvCxnSpPr>
            <p:spPr>
              <a:xfrm flipV="1">
                <a:off x="6248976" y="2890627"/>
                <a:ext cx="20162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εία γραμμή σύνδεσης 52"/>
              <p:cNvCxnSpPr/>
              <p:nvPr/>
            </p:nvCxnSpPr>
            <p:spPr>
              <a:xfrm flipV="1">
                <a:off x="8265200" y="2458579"/>
                <a:ext cx="72008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εία γραμμή σύνδεσης 53"/>
              <p:cNvCxnSpPr/>
              <p:nvPr/>
            </p:nvCxnSpPr>
            <p:spPr>
              <a:xfrm flipH="1">
                <a:off x="7977168" y="2458579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Ευθεία γραμμή σύνδεσης 54"/>
              <p:cNvCxnSpPr/>
              <p:nvPr/>
            </p:nvCxnSpPr>
            <p:spPr>
              <a:xfrm flipV="1">
                <a:off x="7977168" y="2242555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Ευθεία γραμμή σύνδεσης 55"/>
              <p:cNvCxnSpPr/>
              <p:nvPr/>
            </p:nvCxnSpPr>
            <p:spPr>
              <a:xfrm flipH="1">
                <a:off x="7761144" y="2242555"/>
                <a:ext cx="2160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Ευθεία γραμμή σύνδεσης 56"/>
              <p:cNvCxnSpPr/>
              <p:nvPr/>
            </p:nvCxnSpPr>
            <p:spPr>
              <a:xfrm flipV="1">
                <a:off x="7761144" y="1954523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Ευθεία γραμμή σύνδεσης 57"/>
              <p:cNvCxnSpPr/>
              <p:nvPr/>
            </p:nvCxnSpPr>
            <p:spPr>
              <a:xfrm flipH="1">
                <a:off x="6897048" y="1954523"/>
                <a:ext cx="86409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Ευθεία γραμμή σύνδεσης 58"/>
              <p:cNvCxnSpPr/>
              <p:nvPr/>
            </p:nvCxnSpPr>
            <p:spPr>
              <a:xfrm>
                <a:off x="6897048" y="1954523"/>
                <a:ext cx="0" cy="3960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Ευθεία γραμμή σύνδεσης 59"/>
              <p:cNvCxnSpPr/>
              <p:nvPr/>
            </p:nvCxnSpPr>
            <p:spPr>
              <a:xfrm flipH="1">
                <a:off x="6392992" y="2350567"/>
                <a:ext cx="50405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Ευθεία γραμμή σύνδεσης 60"/>
              <p:cNvCxnSpPr/>
              <p:nvPr/>
            </p:nvCxnSpPr>
            <p:spPr>
              <a:xfrm flipH="1">
                <a:off x="6248976" y="2350567"/>
                <a:ext cx="144016" cy="6840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36" name="35 - TextBox"/>
          <p:cNvSpPr txBox="1"/>
          <p:nvPr/>
        </p:nvSpPr>
        <p:spPr>
          <a:xfrm>
            <a:off x="5796136" y="623731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dirty="0" smtClean="0"/>
              <a:t>Πέτρος Καρκαλούσος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11561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Κρύσταλλοι αρθρικού υγρού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95288" y="934744"/>
            <a:ext cx="8641208" cy="576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Κρύσταλλοι κορτικοστεροειδών: </a:t>
            </a:r>
            <a:r>
              <a:rPr lang="el-GR" sz="2400" dirty="0">
                <a:latin typeface="+mn-lt"/>
              </a:rPr>
              <a:t>Βρίσκονται σε ασθενείς που έχουν υποβληθεί σε ενδαρθρική ένεση κορτιζόνης για θεραπευτικούς σκοπούς. Μοιάζουν με τους κρυστάλλους ουρικού νατρίου.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Κρύσταλλοι οξαλικού ασβεστίου: </a:t>
            </a:r>
            <a:r>
              <a:rPr lang="el-GR" sz="2400" dirty="0">
                <a:latin typeface="+mn-lt"/>
              </a:rPr>
              <a:t>Πρόκειται για επιμόλυνση αν το υγρό έχει παρθεί με οξαλικό αντιπηκτικό.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Συντρίμμια κρυστάλλων: </a:t>
            </a:r>
            <a:r>
              <a:rPr lang="el-GR" sz="2400" dirty="0">
                <a:latin typeface="+mn-lt"/>
              </a:rPr>
              <a:t>Βρίσκονται ή νομίζουμε ότι βρίσκουμε τέτοιους κρυστάλλους  αν το δείγμα δεν πάρθηκε με όλες τις φροντίδες που πρέπει.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Ίνες χόνδρου: </a:t>
            </a:r>
            <a:r>
              <a:rPr lang="el-GR" sz="2400" dirty="0">
                <a:latin typeface="+mn-lt"/>
              </a:rPr>
              <a:t>Βρίσκονται σε εκφυλιστικές αρθροπάθειες.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Λιποσφαίρια: </a:t>
            </a:r>
            <a:r>
              <a:rPr lang="el-GR" sz="2400" dirty="0">
                <a:latin typeface="+mn-lt"/>
              </a:rPr>
              <a:t>Βρίσκονται σε τραυματικές αρθροπάθειες. Συνυπάρχουν με αίμα στο αρθρικό υγρό σε ενδαρθρικά κατάγματα.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660232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97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Μικροβιολογική εξέταση αρθρικού υγρού </a:t>
            </a: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4212" y="984351"/>
            <a:ext cx="8280276" cy="57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Φυσιολογικά το αρθρικό υγρό είναι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στείρο μικροβίων</a:t>
            </a:r>
            <a:r>
              <a:rPr lang="el-GR" sz="2400" dirty="0">
                <a:latin typeface="+mn-lt"/>
              </a:rPr>
              <a:t>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Μικρόβια βρίσκονται στο υγρό αυτό μόνο στις αρθρίτιδες, είτε αυτές είναι πρωτοπαθείς νόσοι της αρθρώσεως είτε είναι δευτεροπαθείς λόγω εγκαταστάσεως μικροοργανισμού γενικότερης λοίμωξης.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Μικρόβια που προκαλούν λοιμώξεις στο αρθρικό υγρό </a:t>
            </a:r>
            <a:r>
              <a:rPr lang="el-GR" sz="2400" dirty="0" smtClean="0">
                <a:latin typeface="+mn-lt"/>
              </a:rPr>
              <a:t>είναι 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 O</a:t>
            </a:r>
            <a:r>
              <a:rPr lang="el-GR" sz="2400" dirty="0">
                <a:latin typeface="+mn-lt"/>
              </a:rPr>
              <a:t> κοαγκουλάση θετικός σταφυλόκοκκος,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 O</a:t>
            </a:r>
            <a:r>
              <a:rPr lang="el-GR" sz="2400" dirty="0">
                <a:latin typeface="+mn-lt"/>
              </a:rPr>
              <a:t> γονόκοκκος,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 O</a:t>
            </a:r>
            <a:r>
              <a:rPr lang="el-GR" sz="2400" dirty="0">
                <a:latin typeface="+mn-lt"/>
              </a:rPr>
              <a:t> β-αιμολυτικός στρεπτόκοκκος,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 O</a:t>
            </a:r>
            <a:r>
              <a:rPr lang="el-GR" sz="2400" dirty="0">
                <a:latin typeface="+mn-lt"/>
              </a:rPr>
              <a:t> πνευμονιόκοκκος,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 O</a:t>
            </a:r>
            <a:r>
              <a:rPr lang="el-GR" sz="2400" dirty="0">
                <a:latin typeface="+mn-lt"/>
              </a:rPr>
              <a:t>ι ψευδομονάδες κ.α.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5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αρθρώσεις και το αρθρικό </a:t>
            </a:r>
            <a:r>
              <a:rPr lang="el-GR" dirty="0" smtClean="0"/>
              <a:t>υγρό</a:t>
            </a:r>
            <a:endParaRPr lang="el-GR" dirty="0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67544" y="1196752"/>
            <a:ext cx="8208963" cy="10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5000"/>
              </a:lnSpc>
            </a:pPr>
            <a:r>
              <a:rPr lang="el-GR" sz="2400" dirty="0">
                <a:latin typeface="+mn-lt"/>
              </a:rPr>
              <a:t>Το αρθρικό υγρό λειαίνει τις αρθρικές επιφάνειες και μεταφέρει θρεπτικές ουσίες στους χόνδρους.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467544" y="2256676"/>
            <a:ext cx="6851559" cy="40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Μέσα στο αρθρικό υγρό με διήθηση </a:t>
            </a:r>
            <a:r>
              <a:rPr lang="el-GR" sz="2400" dirty="0" smtClean="0">
                <a:latin typeface="+mn-lt"/>
              </a:rPr>
              <a:t>περνούν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>
              <a:spcBef>
                <a:spcPct val="8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 </a:t>
            </a:r>
            <a:r>
              <a:rPr lang="el-GR" sz="2400" dirty="0" smtClean="0">
                <a:latin typeface="+mn-lt"/>
              </a:rPr>
              <a:t>Νερό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 </a:t>
            </a:r>
            <a:r>
              <a:rPr lang="el-GR" sz="2400" dirty="0" smtClean="0">
                <a:latin typeface="+mn-lt"/>
              </a:rPr>
              <a:t>Γλυκόζη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 Υαλουρονικό </a:t>
            </a:r>
            <a:r>
              <a:rPr lang="el-GR" sz="2400" dirty="0" smtClean="0">
                <a:latin typeface="+mn-lt"/>
              </a:rPr>
              <a:t>οξύ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 </a:t>
            </a:r>
            <a:r>
              <a:rPr lang="el-GR" sz="2400" dirty="0" smtClean="0">
                <a:latin typeface="+mn-lt"/>
              </a:rPr>
              <a:t>Υαλουρονιδάση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 </a:t>
            </a:r>
            <a:r>
              <a:rPr lang="el-GR" sz="2400" dirty="0" smtClean="0">
                <a:latin typeface="+mn-lt"/>
              </a:rPr>
              <a:t>Αλβουμίνη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 </a:t>
            </a:r>
            <a:r>
              <a:rPr lang="el-GR" sz="2400" dirty="0" smtClean="0">
                <a:latin typeface="+mn-lt"/>
              </a:rPr>
              <a:t>Σφαιρίνες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9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9080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971551" y="5949950"/>
            <a:ext cx="21602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Πολυμορφοπύρηνα</a:t>
            </a:r>
            <a:endParaRPr lang="el-GR" u="sng" dirty="0"/>
          </a:p>
        </p:txBody>
      </p:sp>
      <p:sp>
        <p:nvSpPr>
          <p:cNvPr id="21508" name="Line 12"/>
          <p:cNvSpPr>
            <a:spLocks noChangeShapeType="1"/>
          </p:cNvSpPr>
          <p:nvPr/>
        </p:nvSpPr>
        <p:spPr bwMode="auto">
          <a:xfrm flipH="1" flipV="1">
            <a:off x="4500563" y="3428999"/>
            <a:ext cx="2922668" cy="25300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1509" name="Line 13"/>
          <p:cNvSpPr>
            <a:spLocks noChangeShapeType="1"/>
          </p:cNvSpPr>
          <p:nvPr/>
        </p:nvSpPr>
        <p:spPr bwMode="auto">
          <a:xfrm flipV="1">
            <a:off x="5796756" y="4508500"/>
            <a:ext cx="1223169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1510" name="Line 14"/>
          <p:cNvSpPr>
            <a:spLocks noChangeShapeType="1"/>
          </p:cNvSpPr>
          <p:nvPr/>
        </p:nvSpPr>
        <p:spPr bwMode="auto">
          <a:xfrm flipV="1">
            <a:off x="2051050" y="4149725"/>
            <a:ext cx="792163" cy="1655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1511" name="Line 15"/>
          <p:cNvSpPr>
            <a:spLocks noChangeShapeType="1"/>
          </p:cNvSpPr>
          <p:nvPr/>
        </p:nvSpPr>
        <p:spPr bwMode="auto">
          <a:xfrm flipH="1" flipV="1">
            <a:off x="3563938" y="2565400"/>
            <a:ext cx="647700" cy="3311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l-GR" dirty="0" smtClean="0"/>
              <a:t>Η φλεγμονή σε αρθρικό υγρό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6987471" y="5959025"/>
            <a:ext cx="87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Κόκκοι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220072" y="5938562"/>
            <a:ext cx="167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Λεμφοκύτταρα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407831" y="5947331"/>
            <a:ext cx="1567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Μονοκύτταρα</a:t>
            </a:r>
          </a:p>
        </p:txBody>
      </p:sp>
    </p:spTree>
    <p:extLst>
      <p:ext uri="{BB962C8B-B14F-4D97-AF65-F5344CB8AC3E}">
        <p14:creationId xmlns:p14="http://schemas.microsoft.com/office/powerpoint/2010/main" val="20264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γλυκόζη στο αρθρικό υγρό </a:t>
            </a: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67544" y="1076910"/>
            <a:ext cx="8568951" cy="573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Φυσιολογικά στο αρθρικό υγρό υπάρχει γλυκόζη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λιγότερη από το πλάσμα</a:t>
            </a:r>
            <a:r>
              <a:rPr lang="el-GR" sz="2400" dirty="0">
                <a:latin typeface="+mn-lt"/>
              </a:rPr>
              <a:t> κατά 10 - 20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dl</a:t>
            </a:r>
            <a:r>
              <a:rPr lang="el-GR" sz="2400" dirty="0">
                <a:latin typeface="+mn-lt"/>
              </a:rPr>
              <a:t>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Για τον λόγο αυτό η γλυκόζη του αρθρικού υγρού μετράται ταυτόχρονα με αυτή του πλάσματος μετά από δωδεκάωρη νηστεία. </a:t>
            </a:r>
            <a:endParaRPr lang="el-GR" sz="2400" b="1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Ελάττωση</a:t>
            </a:r>
            <a:r>
              <a:rPr lang="el-GR" sz="2400" dirty="0">
                <a:latin typeface="+mn-lt"/>
              </a:rPr>
              <a:t> της γλυκόζης του αρθρικού υγρού παρατηρείται σε όλες τις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φλεγμονώδεις νόσους </a:t>
            </a:r>
            <a:r>
              <a:rPr lang="el-GR" sz="2400" dirty="0">
                <a:latin typeface="+mn-lt"/>
              </a:rPr>
              <a:t>των αρθρώσεων.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Στη σηπτική και φυματιώδη αρθρίτιδα η ελάττωση μπορεί να είναι μεγαλύτερη μέχρι την πλήρη εξαφάνιση τους.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Στις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φλεγμονώδεις νόσους των αρθρώσεων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η γλυκόζη </a:t>
            </a:r>
            <a:r>
              <a:rPr lang="el-GR" sz="2400" dirty="0" smtClean="0">
                <a:latin typeface="+mn-lt"/>
              </a:rPr>
              <a:t>μετατρέπεται </a:t>
            </a:r>
            <a:r>
              <a:rPr lang="el-GR" sz="2400" dirty="0">
                <a:latin typeface="+mn-lt"/>
              </a:rPr>
              <a:t>σε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γαλακτικό οξύ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. </a:t>
            </a:r>
            <a:r>
              <a:rPr lang="el-GR" sz="2400" dirty="0">
                <a:latin typeface="+mn-lt"/>
              </a:rPr>
              <a:t>Ο προσδιορισμός του βοηθά στη διάγνωση της σηπτικής αρθρίτιδας.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72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λεύκωμα στο αρθρικό υγρό 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539750" y="1273739"/>
            <a:ext cx="8496746" cy="503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Φυσιολογικά στο αρθρικό υγρό περνά το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1/3 περίπου των λευκωμάτων</a:t>
            </a:r>
            <a:r>
              <a:rPr lang="el-GR" sz="2400" dirty="0">
                <a:latin typeface="+mn-lt"/>
              </a:rPr>
              <a:t> του πλάσματος. Τιμή πάνω από 2,5 </a:t>
            </a:r>
            <a:r>
              <a:rPr lang="en-US" sz="2400" dirty="0">
                <a:latin typeface="+mn-lt"/>
              </a:rPr>
              <a:t>gr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dl</a:t>
            </a:r>
            <a:r>
              <a:rPr lang="el-GR" sz="2400" dirty="0">
                <a:latin typeface="+mn-lt"/>
              </a:rPr>
              <a:t> θεωρείται παθολογική. Το 75% του ολικού λευκώματος αυτού είναι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αλβουμίνη</a:t>
            </a:r>
            <a:r>
              <a:rPr lang="el-GR" sz="2400" dirty="0">
                <a:latin typeface="+mn-lt"/>
              </a:rPr>
              <a:t>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Σε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φλεγμονώδεις νόσους</a:t>
            </a:r>
            <a:r>
              <a:rPr lang="el-GR" sz="2400" dirty="0">
                <a:latin typeface="+mn-lt"/>
              </a:rPr>
              <a:t> αλλά και σε όλες σχεδόν τις αρθροπάθειες αυξάνει το ποσό του ολικού λευκώματος στο αρθρικό υγρό, τόσο γιατί ελαττώνεται ο αγγειακός φραγμός όσο γιατί παράγονται τοπικά σφαιρίνες.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 Όσο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βαρύτερη</a:t>
            </a:r>
            <a:r>
              <a:rPr lang="el-GR" sz="2400" dirty="0">
                <a:latin typeface="+mn-lt"/>
              </a:rPr>
              <a:t> είναι η βλάβη του αρθρικού υμένα τόσο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μεγαλύτερο</a:t>
            </a:r>
            <a:r>
              <a:rPr lang="el-GR" sz="2400" dirty="0">
                <a:latin typeface="+mn-lt"/>
              </a:rPr>
              <a:t> είναι το ποσό του λευκώματος στο αρθρικό υγρό (στη ρευματοειδή αρθρίτιδα πλησιάζει την τιμή του πλάσματος).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98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Τα ένζυμα του αρθρικού </a:t>
            </a:r>
            <a:r>
              <a:rPr lang="el-GR" dirty="0" smtClean="0"/>
              <a:t>υγρού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23528" y="1329618"/>
            <a:ext cx="8640960" cy="480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Όξινη φωσφατάση (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ACP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): </a:t>
            </a:r>
            <a:r>
              <a:rPr lang="el-GR" sz="2400" dirty="0">
                <a:latin typeface="+mn-lt"/>
              </a:rPr>
              <a:t>Τιμή πάνω από 2 μονάδες είναι ενδεικτική της ρευματοειδούς αρθρίτιδας (δεν αυξάνει στη σηπτική).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Αλκαλική φωσφατάση (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ALP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): </a:t>
            </a:r>
            <a:r>
              <a:rPr lang="el-GR" sz="2400" dirty="0">
                <a:latin typeface="+mn-lt"/>
              </a:rPr>
              <a:t>Η ελάττωση της έχει διαγνωστική αξία ιδιαίτερα στην ψευδοουρική αρθρίτιδα.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Γαλακτική αφυδρογονάση (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LDH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): </a:t>
            </a:r>
            <a:r>
              <a:rPr lang="el-GR" sz="2400" dirty="0">
                <a:latin typeface="+mn-lt"/>
              </a:rPr>
              <a:t>Από τα ισοένζυμά της υπερτερεί το </a:t>
            </a:r>
            <a:r>
              <a:rPr lang="en-US" sz="2400" dirty="0">
                <a:latin typeface="+mn-lt"/>
              </a:rPr>
              <a:t>LDH</a:t>
            </a:r>
            <a:r>
              <a:rPr lang="el-GR" sz="2400" baseline="-25000" dirty="0">
                <a:latin typeface="+mn-lt"/>
              </a:rPr>
              <a:t>5</a:t>
            </a:r>
            <a:r>
              <a:rPr lang="el-GR" sz="2400" dirty="0">
                <a:latin typeface="+mn-lt"/>
              </a:rPr>
              <a:t>. Αύξηση της </a:t>
            </a:r>
            <a:r>
              <a:rPr lang="en-US" sz="2400" dirty="0">
                <a:latin typeface="+mn-lt"/>
              </a:rPr>
              <a:t>LDH </a:t>
            </a:r>
            <a:r>
              <a:rPr lang="el-GR" sz="2400" dirty="0">
                <a:latin typeface="+mn-lt"/>
              </a:rPr>
              <a:t>παρατηρείται στη ρευματοειδή, σηπτική και ουρική αρθρίτιδα, στο σύνδρομο </a:t>
            </a:r>
            <a:r>
              <a:rPr lang="en-US" sz="2400" dirty="0">
                <a:latin typeface="+mn-lt"/>
              </a:rPr>
              <a:t>Reiter</a:t>
            </a:r>
            <a:r>
              <a:rPr lang="el-GR" sz="2400" dirty="0">
                <a:latin typeface="+mn-lt"/>
              </a:rPr>
              <a:t>, όχι όμως στις εκφυλιστικές αρθροπάθειες, όπως στην ερεθιστική οστεοαρθρίτιδα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02693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7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Τα ένζυμα του αρθρικού </a:t>
            </a:r>
            <a:r>
              <a:rPr lang="el-GR" dirty="0" smtClean="0"/>
              <a:t>υγρού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13318" y="1804175"/>
            <a:ext cx="882047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88000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Επιπλέον </a:t>
            </a:r>
            <a:r>
              <a:rPr lang="el-GR" sz="2400" dirty="0">
                <a:latin typeface="+mn-lt"/>
              </a:rPr>
              <a:t>μπορούν να προσδιοριστούν τα ένζυμα: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Αλδολάση: </a:t>
            </a:r>
            <a:r>
              <a:rPr lang="el-GR" sz="2400" dirty="0">
                <a:latin typeface="+mn-lt"/>
              </a:rPr>
              <a:t>Αυξάνεται στις υμενίτιδες.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Κολλαγονάση: </a:t>
            </a:r>
            <a:r>
              <a:rPr lang="el-GR" sz="2400" dirty="0">
                <a:latin typeface="+mn-lt"/>
              </a:rPr>
              <a:t>Αυξάνεται στις φλεγμονώδεις νόσους όχι όμως στις εκφυλιστικές αρθροπάθειες.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6,5 –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νουκλεοτιδάση: </a:t>
            </a:r>
            <a:r>
              <a:rPr lang="el-GR" sz="2400" dirty="0">
                <a:latin typeface="+mn-lt"/>
              </a:rPr>
              <a:t>Αυξάνεται στη ρευματοειδή αρθρίτιδα.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02693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01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Άλλες εξετάσεις αρθρικού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683568" y="1844824"/>
            <a:ext cx="780573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 smtClean="0">
                <a:latin typeface="+mn-lt"/>
              </a:rPr>
              <a:t>Χρώσεις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X</a:t>
            </a:r>
            <a:r>
              <a:rPr lang="el-GR" sz="2400" dirty="0">
                <a:latin typeface="+mn-lt"/>
              </a:rPr>
              <a:t>ρώση</a:t>
            </a:r>
            <a:r>
              <a:rPr lang="el-G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Gram </a:t>
            </a:r>
            <a:r>
              <a:rPr lang="el-GR" sz="2400" dirty="0">
                <a:latin typeface="+mn-lt"/>
              </a:rPr>
              <a:t>ή </a:t>
            </a:r>
            <a:r>
              <a:rPr lang="en-US" sz="2400" dirty="0">
                <a:latin typeface="+mn-lt"/>
              </a:rPr>
              <a:t>Ziehl</a:t>
            </a:r>
            <a:r>
              <a:rPr lang="el-GR" sz="2400" dirty="0">
                <a:latin typeface="+mn-lt"/>
              </a:rPr>
              <a:t>-</a:t>
            </a:r>
            <a:r>
              <a:rPr lang="en-US" sz="2400" dirty="0">
                <a:latin typeface="+mn-lt"/>
              </a:rPr>
              <a:t>Nielsen</a:t>
            </a:r>
            <a:r>
              <a:rPr lang="el-GR" sz="2400" dirty="0">
                <a:latin typeface="+mn-lt"/>
              </a:rPr>
              <a:t> (μυκοβακτηρίδιο της </a:t>
            </a:r>
            <a:r>
              <a:rPr lang="el-GR" sz="2400" dirty="0" smtClean="0">
                <a:latin typeface="+mn-lt"/>
              </a:rPr>
              <a:t>φυματιώσεως).</a:t>
            </a:r>
            <a:endParaRPr lang="el-GR" sz="2400" u="sng" dirty="0" smtClean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 smtClean="0">
                <a:latin typeface="+mn-lt"/>
              </a:rPr>
              <a:t>Ανοσολογικές εξετάσεις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Προσδιορίζονται συχνά τα </a:t>
            </a:r>
            <a:r>
              <a:rPr lang="en-US" sz="2400" dirty="0">
                <a:latin typeface="+mn-lt"/>
              </a:rPr>
              <a:t>RF</a:t>
            </a:r>
            <a:r>
              <a:rPr lang="el-GR" sz="2400" dirty="0">
                <a:latin typeface="+mn-lt"/>
              </a:rPr>
              <a:t>, </a:t>
            </a:r>
            <a:r>
              <a:rPr lang="en-US" sz="2400" dirty="0">
                <a:latin typeface="+mn-lt"/>
              </a:rPr>
              <a:t>CRP</a:t>
            </a:r>
            <a:r>
              <a:rPr lang="el-GR" sz="2400" dirty="0">
                <a:latin typeface="+mn-lt"/>
              </a:rPr>
              <a:t>, </a:t>
            </a:r>
            <a:r>
              <a:rPr lang="en-US" sz="2400" dirty="0">
                <a:latin typeface="+mn-lt"/>
              </a:rPr>
              <a:t>C</a:t>
            </a:r>
            <a:r>
              <a:rPr lang="el-GR" sz="2400" baseline="-25000" dirty="0">
                <a:latin typeface="+mn-lt"/>
              </a:rPr>
              <a:t>3</a:t>
            </a:r>
            <a:r>
              <a:rPr lang="el-GR" sz="2400" dirty="0">
                <a:latin typeface="+mn-lt"/>
              </a:rPr>
              <a:t> και </a:t>
            </a:r>
            <a:r>
              <a:rPr lang="en-US" sz="2400" dirty="0">
                <a:latin typeface="+mn-lt"/>
              </a:rPr>
              <a:t>C</a:t>
            </a:r>
            <a:r>
              <a:rPr lang="el-GR" sz="2400" baseline="-25000" dirty="0">
                <a:latin typeface="+mn-lt"/>
              </a:rPr>
              <a:t>4</a:t>
            </a:r>
            <a:r>
              <a:rPr lang="el-GR" sz="2400" baseline="-25000" dirty="0" smtClean="0">
                <a:latin typeface="+mn-lt"/>
              </a:rPr>
              <a:t>.</a:t>
            </a:r>
            <a:endParaRPr lang="en-US" sz="2400" baseline="-25000" dirty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+mn-lt"/>
              </a:rPr>
              <a:t>K</a:t>
            </a:r>
            <a:r>
              <a:rPr lang="el-GR" sz="2400" b="1" dirty="0" smtClean="0">
                <a:latin typeface="+mn-lt"/>
              </a:rPr>
              <a:t>αλλιέργεια</a:t>
            </a:r>
            <a:endParaRPr lang="el-GR" sz="2400" baseline="-250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1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584176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Διιδρώματα </a:t>
            </a:r>
            <a:r>
              <a:rPr lang="el-GR" dirty="0"/>
              <a:t>– Εξιδρώματα</a:t>
            </a:r>
            <a:br>
              <a:rPr lang="el-GR" dirty="0"/>
            </a:br>
            <a:r>
              <a:rPr lang="en-US" dirty="0"/>
              <a:t>O</a:t>
            </a:r>
            <a:r>
              <a:rPr lang="el-GR" dirty="0"/>
              <a:t>ρώδη υγρά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9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Υγρά παρακεντήσεων ή ορώδη </a:t>
            </a:r>
            <a:r>
              <a:rPr lang="el-GR" dirty="0" smtClean="0"/>
              <a:t>υγρά</a:t>
            </a:r>
            <a:endParaRPr lang="el-GR" dirty="0"/>
          </a:p>
        </p:txBody>
      </p:sp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4213" y="1157021"/>
            <a:ext cx="7991475" cy="539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tabLst>
                <a:tab pos="0" algn="l"/>
                <a:tab pos="93663" algn="l"/>
              </a:tabLst>
            </a:pPr>
            <a:r>
              <a:rPr lang="el-GR" sz="2400" dirty="0">
                <a:latin typeface="+mn-lt"/>
              </a:rPr>
              <a:t>Λέγονται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ορώδη</a:t>
            </a:r>
            <a:r>
              <a:rPr lang="el-GR" sz="2400" dirty="0">
                <a:latin typeface="+mn-lt"/>
              </a:rPr>
              <a:t> γιατί έχουν πολλές ομοιότητες στην εμφάνιση και τη χημική τους σύσταση με τον ορό του αίματος. </a:t>
            </a:r>
          </a:p>
          <a:p>
            <a:pPr>
              <a:lnSpc>
                <a:spcPct val="120000"/>
              </a:lnSpc>
              <a:spcBef>
                <a:spcPts val="1200"/>
              </a:spcBef>
              <a:tabLst>
                <a:tab pos="0" algn="l"/>
                <a:tab pos="93663" algn="l"/>
              </a:tabLst>
            </a:pPr>
            <a:r>
              <a:rPr lang="en-US" sz="2400" dirty="0">
                <a:latin typeface="+mn-lt"/>
              </a:rPr>
              <a:t>O</a:t>
            </a:r>
            <a:r>
              <a:rPr lang="el-GR" sz="2400" dirty="0">
                <a:latin typeface="+mn-lt"/>
              </a:rPr>
              <a:t>ι μεμβράνες που τα περικλείουν καλούνται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ορογόνοι υμένες</a:t>
            </a:r>
            <a:r>
              <a:rPr lang="el-GR" sz="2400" dirty="0">
                <a:latin typeface="+mn-lt"/>
              </a:rPr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  <a:tabLst>
                <a:tab pos="0" algn="l"/>
                <a:tab pos="93663" algn="l"/>
              </a:tabLst>
            </a:pPr>
            <a:r>
              <a:rPr lang="el-GR" sz="2400" dirty="0">
                <a:latin typeface="+mn-lt"/>
              </a:rPr>
              <a:t>Η δράση τους είναι να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λιπαίνουν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τις επιφάνειες των μεμβρανών και να τις προφυλάσσουν από βλάβες που προκαλεί η συνεχή κινητικότητα των σπλάχνων (πνευμόνων, καρδιάς και των κοιλιακών σπλάχνων).</a:t>
            </a:r>
          </a:p>
          <a:p>
            <a:pPr>
              <a:lnSpc>
                <a:spcPct val="120000"/>
              </a:lnSpc>
              <a:spcBef>
                <a:spcPts val="1200"/>
              </a:spcBef>
              <a:tabLst>
                <a:tab pos="0" algn="l"/>
                <a:tab pos="93663" algn="l"/>
              </a:tabLst>
            </a:pPr>
            <a:r>
              <a:rPr lang="el-GR" sz="2400" dirty="0">
                <a:latin typeface="+mn-lt"/>
              </a:rPr>
              <a:t>Οι μεμβράνες που καλύπτουν το τοίχωμα των κοιλοτήτων καλούνται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τοιχωματικές</a:t>
            </a:r>
            <a:r>
              <a:rPr lang="el-GR" sz="2400" dirty="0">
                <a:latin typeface="+mn-lt"/>
              </a:rPr>
              <a:t> και αυτές που καλύπτουν τα όργανα (σπλάχνα)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σπλαχνικές.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41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/>
          <a:lstStyle/>
          <a:p>
            <a:r>
              <a:rPr lang="el-GR" dirty="0" smtClean="0"/>
              <a:t>Η κοιλιακή κοιλότητα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808312" cy="4493299"/>
          </a:xfrm>
          <a:prstGeom prst="rect">
            <a:avLst/>
          </a:prstGeom>
          <a:noFill/>
        </p:spPr>
      </p:pic>
      <p:sp>
        <p:nvSpPr>
          <p:cNvPr id="6" name="Rectangle 6"/>
          <p:cNvSpPr/>
          <p:nvPr/>
        </p:nvSpPr>
        <p:spPr>
          <a:xfrm>
            <a:off x="2771800" y="594928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Surface projections of the major organs of the trunk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latin typeface="+mn-lt"/>
                <a:hlinkClick r:id="rId5" tooltip="User:Mikael Häggström"/>
              </a:rPr>
              <a:t> Mikael Häggström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52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1870" y="1067544"/>
            <a:ext cx="2992411" cy="908720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Διιδρώματα</a:t>
            </a:r>
            <a:endParaRPr lang="el-GR" dirty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27856" y="2115775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Τα φυσιολογικά ορώδη υγρά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138750" y="3510102"/>
            <a:ext cx="28908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4000" b="1" dirty="0">
                <a:solidFill>
                  <a:srgbClr val="9B0000"/>
                </a:solidFill>
                <a:latin typeface="+mj-lt"/>
              </a:rPr>
              <a:t>Εξιδρώματα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621630" y="4512459"/>
            <a:ext cx="3925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2400" dirty="0">
                <a:latin typeface="+mn-lt"/>
              </a:rPr>
              <a:t>Τα παθολογικά ορώδη υγρά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V="1">
            <a:off x="755576" y="980728"/>
            <a:ext cx="7274028" cy="4824536"/>
          </a:xfrm>
          <a:prstGeom prst="line">
            <a:avLst/>
          </a:prstGeom>
          <a:ln w="28575">
            <a:solidFill>
              <a:srgbClr val="9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07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άρθρωση του γόνατος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4171034" cy="4221088"/>
          </a:xfrm>
          <a:prstGeom prst="rect">
            <a:avLst/>
          </a:prstGeom>
          <a:noFill/>
        </p:spPr>
      </p:pic>
      <p:sp>
        <p:nvSpPr>
          <p:cNvPr id="6" name="Rectangle 6"/>
          <p:cNvSpPr/>
          <p:nvPr/>
        </p:nvSpPr>
        <p:spPr>
          <a:xfrm>
            <a:off x="2877097" y="552274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The Knee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latin typeface="+mn-lt"/>
                <a:hlinkClick r:id="rId5" tooltip="User:Mikael Häggström"/>
              </a:rPr>
              <a:t> </a:t>
            </a:r>
            <a:r>
              <a:rPr lang="en-US" sz="1200" dirty="0" smtClean="0">
                <a:latin typeface="+mn-lt"/>
                <a:hlinkClick r:id="rId6" tooltip="Gray352.png"/>
              </a:rPr>
              <a:t>Gray Anatomy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CC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21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Βασικές εξετάσεις βιολογικών </a:t>
            </a:r>
            <a:r>
              <a:rPr lang="el-GR" dirty="0" smtClean="0"/>
              <a:t>υγρών</a:t>
            </a:r>
            <a:endParaRPr lang="el-GR" dirty="0"/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50825" y="1059790"/>
            <a:ext cx="8424863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0000" indent="-360000">
              <a:spcBef>
                <a:spcPts val="600"/>
              </a:spcBef>
              <a:buFontTx/>
              <a:buChar char="•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Εξέταση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φυσικών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χαρακτήρων,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357188" lvl="1">
              <a:spcBef>
                <a:spcPts val="600"/>
              </a:spcBef>
            </a:pPr>
            <a:r>
              <a:rPr lang="el-GR" sz="2400" dirty="0">
                <a:latin typeface="+mn-lt"/>
              </a:rPr>
              <a:t>Προσδιορισμός χροιάς, όψης (διαύγεια – θολερότητα), </a:t>
            </a:r>
            <a:r>
              <a:rPr lang="el-GR" sz="2400" dirty="0" smtClean="0">
                <a:latin typeface="+mn-lt"/>
              </a:rPr>
              <a:t>πήγματος και </a:t>
            </a:r>
            <a:r>
              <a:rPr lang="el-GR" sz="2400" dirty="0">
                <a:latin typeface="+mn-lt"/>
              </a:rPr>
              <a:t>γλοιότητας.</a:t>
            </a:r>
          </a:p>
          <a:p>
            <a:pPr marL="360000" indent="-360000">
              <a:spcBef>
                <a:spcPts val="600"/>
              </a:spcBef>
              <a:buFontTx/>
              <a:buChar char="•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Κυτταρολογική εξέταση,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357188" lvl="1">
              <a:spcBef>
                <a:spcPts val="600"/>
              </a:spcBef>
            </a:pPr>
            <a:r>
              <a:rPr lang="el-GR" sz="2400" dirty="0">
                <a:latin typeface="+mn-lt"/>
              </a:rPr>
              <a:t>Ταυτοποίηση και μέτρηση κυττάρων σε κυτταρομετρική πλάκα </a:t>
            </a:r>
            <a:r>
              <a:rPr lang="en-US" sz="2400" dirty="0">
                <a:latin typeface="+mn-lt"/>
              </a:rPr>
              <a:t>Neubauer</a:t>
            </a:r>
            <a:r>
              <a:rPr lang="el-GR" sz="2400" dirty="0">
                <a:latin typeface="+mn-lt"/>
              </a:rPr>
              <a:t>. </a:t>
            </a:r>
          </a:p>
          <a:p>
            <a:pPr marL="357188" indent="-357188">
              <a:spcBef>
                <a:spcPts val="600"/>
              </a:spcBef>
              <a:buFontTx/>
              <a:buChar char="•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Μικροβιολογική εξέταση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,</a:t>
            </a:r>
          </a:p>
          <a:p>
            <a:pPr marL="357188" lvl="1">
              <a:spcBef>
                <a:spcPts val="600"/>
              </a:spcBef>
            </a:pPr>
            <a:r>
              <a:rPr lang="el-GR" sz="2400" dirty="0">
                <a:latin typeface="+mn-lt"/>
              </a:rPr>
              <a:t>Εξέταση νωπού και βαμμένου παρασκευάσματος. </a:t>
            </a:r>
          </a:p>
          <a:p>
            <a:pPr marL="357188" lvl="1">
              <a:spcBef>
                <a:spcPts val="600"/>
              </a:spcBef>
            </a:pPr>
            <a:r>
              <a:rPr lang="el-GR" sz="2400" dirty="0">
                <a:latin typeface="+mn-lt"/>
              </a:rPr>
              <a:t>Ακολουθεί αερόβια και αναερόβια καλλιέργεια.</a:t>
            </a:r>
          </a:p>
          <a:p>
            <a:pPr marL="360000" indent="-360000">
              <a:spcBef>
                <a:spcPts val="600"/>
              </a:spcBef>
              <a:buFontTx/>
              <a:buChar char="•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Εξέταση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χημικών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χαρακτήρων,</a:t>
            </a:r>
            <a:endParaRPr lang="el-GR" sz="2400" dirty="0">
              <a:solidFill>
                <a:srgbClr val="9B0000"/>
              </a:solidFill>
              <a:latin typeface="+mn-lt"/>
            </a:endParaRPr>
          </a:p>
          <a:p>
            <a:pPr marL="357188" lvl="1"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Γλυκόζη</a:t>
            </a:r>
            <a:r>
              <a:rPr lang="el-GR" sz="2400" dirty="0">
                <a:latin typeface="+mn-lt"/>
              </a:rPr>
              <a:t>, λεύκωμα, ένζυμα αλλά και εξειδικευμένων ουσιών (π.χ. γαλακτικό οξύ). </a:t>
            </a:r>
          </a:p>
          <a:p>
            <a:pPr marL="360000" indent="-360000">
              <a:spcBef>
                <a:spcPts val="600"/>
              </a:spcBef>
              <a:buFontTx/>
              <a:buChar char="•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 Εξέταση φυσικοχημικών χαρακτήρων (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pH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και ειδικό βάρος).</a:t>
            </a:r>
            <a:endParaRPr lang="el-GR" sz="2400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8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Διαφορές </a:t>
            </a:r>
            <a:r>
              <a:rPr lang="el-GR" dirty="0" err="1" smtClean="0"/>
              <a:t>διιδρωμάτων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/>
              <a:t>εξιδρωμάτων</a:t>
            </a:r>
            <a:endParaRPr lang="el-GR" dirty="0"/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51520" y="1772816"/>
            <a:ext cx="8640762" cy="30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Μορφολογικές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διαφορές: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Στα εξιδρώματα υπάρχει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θολερότητα</a:t>
            </a:r>
            <a:r>
              <a:rPr lang="el-GR" sz="2400" dirty="0">
                <a:latin typeface="+mn-lt"/>
              </a:rPr>
              <a:t> και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πήγμα.</a:t>
            </a:r>
            <a:endParaRPr lang="el-GR" sz="2400" dirty="0">
              <a:solidFill>
                <a:srgbClr val="9B0000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Βιοχημικές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διαφορές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: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Στα εξιδρώματα παρατηρείται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αύξηση των πρωτεϊνών</a:t>
            </a:r>
            <a:r>
              <a:rPr lang="el-GR" sz="2400" dirty="0">
                <a:latin typeface="+mn-lt"/>
              </a:rPr>
              <a:t> άνω των 3 </a:t>
            </a:r>
            <a:r>
              <a:rPr lang="en-US" sz="2400" dirty="0" smtClean="0">
                <a:latin typeface="+mn-lt"/>
              </a:rPr>
              <a:t>g</a:t>
            </a:r>
            <a:r>
              <a:rPr lang="el-GR" sz="2400" dirty="0" smtClean="0">
                <a:latin typeface="+mn-lt"/>
              </a:rPr>
              <a:t>/</a:t>
            </a:r>
            <a:r>
              <a:rPr lang="en-US" sz="2400" dirty="0" smtClean="0">
                <a:latin typeface="+mn-lt"/>
              </a:rPr>
              <a:t>L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της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LDH</a:t>
            </a:r>
            <a:r>
              <a:rPr lang="en-US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άνω των 550 </a:t>
            </a:r>
            <a:r>
              <a:rPr lang="en-US" sz="2400" dirty="0" smtClean="0">
                <a:latin typeface="+mn-lt"/>
              </a:rPr>
              <a:t>U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. 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Κυτταρολογικές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διαφορές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Στα </a:t>
            </a:r>
            <a:r>
              <a:rPr lang="el-GR" sz="2400" dirty="0">
                <a:latin typeface="+mn-lt"/>
              </a:rPr>
              <a:t>εξιδρώματα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αυξάνει ο αριθμός των λευκών αιμοσφαιρίων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άνω των 1000 /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0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δοκιμή </a:t>
            </a:r>
            <a:r>
              <a:rPr lang="en-US" dirty="0" smtClean="0"/>
              <a:t>Rivalta</a:t>
            </a:r>
            <a:endParaRPr lang="el-GR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95288" y="1196752"/>
            <a:ext cx="8748712" cy="8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>
                <a:latin typeface="+mn-lt"/>
              </a:rPr>
              <a:t>Στα εξιδρώματα υπάρχει μια ειδική πρωτεΐνη, η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σερομυκίνη</a:t>
            </a:r>
            <a:r>
              <a:rPr lang="el-GR" sz="2400" dirty="0">
                <a:latin typeface="+mn-lt"/>
              </a:rPr>
              <a:t>, που έχει την ιδιότητα να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πήζει εν ψυχρώ παρουσία οξεικού οξέος</a:t>
            </a:r>
            <a:r>
              <a:rPr lang="el-GR" sz="2400" dirty="0">
                <a:latin typeface="+mn-lt"/>
              </a:rPr>
              <a:t>. </a:t>
            </a:r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90823" y="2081290"/>
            <a:ext cx="8645671" cy="475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latin typeface="+mn-lt"/>
              </a:rPr>
              <a:t>Τεχνική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Αντιδραστήριο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100 </a:t>
            </a:r>
            <a:r>
              <a:rPr lang="en-US" sz="2400" dirty="0">
                <a:latin typeface="+mn-lt"/>
              </a:rPr>
              <a:t>ml </a:t>
            </a:r>
            <a:r>
              <a:rPr lang="el-GR" sz="2400" dirty="0">
                <a:latin typeface="+mn-lt"/>
              </a:rPr>
              <a:t>αποσταγμένου νερού με δύο σταγόνες οξεικού οξέος.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Σε ένα δοκιμαστικό σωλήνα βάζουμε μικρή ποσότητα του αντιδραστηρίου και μία σταγόνα από το εξεταστέο υγρό.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Αν το υγρό είναι εξίδρωμα θα εμφανιστεί ένα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λευκογάλαζο σύννεφο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κατά την πορεία της πτώσεως της σταγόνας προς τον πυθμένα (</a:t>
            </a:r>
            <a:r>
              <a:rPr lang="en-US" sz="2400" dirty="0">
                <a:latin typeface="+mn-lt"/>
              </a:rPr>
              <a:t>Rivalta </a:t>
            </a:r>
            <a:r>
              <a:rPr lang="el-GR" sz="2400" dirty="0">
                <a:latin typeface="+mn-lt"/>
              </a:rPr>
              <a:t>θετική).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Αντίθετα αν το υγρό είναι διίδρωμα η σταγόνα θα πέσει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χωρίς θόλωμα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Rivalta </a:t>
            </a:r>
            <a:r>
              <a:rPr lang="el-GR" sz="2400" dirty="0">
                <a:latin typeface="+mn-lt"/>
              </a:rPr>
              <a:t>αρνητική).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48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0801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Το πλευριτικό </a:t>
            </a:r>
            <a:r>
              <a:rPr lang="el-GR" dirty="0" smtClean="0"/>
              <a:t>υγρό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77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Οι φυσικοί χαρακτήρες του </a:t>
            </a:r>
            <a:r>
              <a:rPr lang="el-GR" dirty="0"/>
              <a:t>π</a:t>
            </a:r>
            <a:r>
              <a:rPr lang="el-GR" dirty="0" smtClean="0"/>
              <a:t>λευριτικού </a:t>
            </a:r>
            <a:r>
              <a:rPr lang="el-GR" dirty="0"/>
              <a:t>υ</a:t>
            </a:r>
            <a:r>
              <a:rPr lang="el-GR" dirty="0" smtClean="0"/>
              <a:t>γρού</a:t>
            </a:r>
            <a:endParaRPr lang="el-GR" dirty="0"/>
          </a:p>
        </p:txBody>
      </p:sp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82739" y="1340768"/>
            <a:ext cx="864076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tabLst>
                <a:tab pos="457200" algn="r"/>
                <a:tab pos="2636838" algn="ctr"/>
                <a:tab pos="5273675" algn="r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Όψη: </a:t>
            </a:r>
            <a:r>
              <a:rPr lang="el-GR" sz="2400" dirty="0" smtClean="0">
                <a:latin typeface="+mn-lt"/>
              </a:rPr>
              <a:t>Το πλευριτικό </a:t>
            </a:r>
            <a:r>
              <a:rPr lang="el-GR" sz="2400" dirty="0">
                <a:latin typeface="+mn-lt"/>
              </a:rPr>
              <a:t>υγρό ως διίδρωμα είναι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διαυγές</a:t>
            </a:r>
            <a:r>
              <a:rPr lang="el-GR" sz="2400" dirty="0">
                <a:latin typeface="+mn-lt"/>
              </a:rPr>
              <a:t>. Ως εξίδρωμα μπορεί επίσης να είναι διαυγές αλλά μπορεί να έχει κάποια θολερότητα η οποία μπορεί να είναι αρκετά έντονη με ή χωρίς ίζημα. Ακόμη μπορεί να είναι πυώδες (όταν υπάρχει λοίμωξη) ή χυλώδες (αν έχει χυθεί μέσα του λέμφος).</a:t>
            </a:r>
          </a:p>
          <a:p>
            <a:pPr>
              <a:spcBef>
                <a:spcPts val="1200"/>
              </a:spcBef>
              <a:tabLst>
                <a:tab pos="457200" algn="r"/>
                <a:tab pos="2636838" algn="ctr"/>
                <a:tab pos="5273675" algn="r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Χρώμα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n-US" sz="2400" dirty="0" smtClean="0">
                <a:latin typeface="+mn-lt"/>
              </a:rPr>
              <a:t>To </a:t>
            </a:r>
            <a:r>
              <a:rPr lang="el-GR" sz="2400" dirty="0">
                <a:latin typeface="+mn-lt"/>
              </a:rPr>
              <a:t>φυσιολογικό </a:t>
            </a:r>
            <a:r>
              <a:rPr lang="el-GR" sz="2400" dirty="0" smtClean="0">
                <a:latin typeface="+mn-lt"/>
              </a:rPr>
              <a:t>πλευριτικό </a:t>
            </a:r>
            <a:r>
              <a:rPr lang="el-GR" sz="2400" dirty="0">
                <a:latin typeface="+mn-lt"/>
              </a:rPr>
              <a:t>υγρό είναι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κίτρινο</a:t>
            </a:r>
            <a:r>
              <a:rPr lang="el-GR" sz="2400" dirty="0">
                <a:solidFill>
                  <a:srgbClr val="80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όπως ο ορός του αίματος. Χρωματίζεται ερυθρό όταν αναμιχθεί με αίμα (καρδιακή ανεπάρκεια, καρκίνος, τραυματισμός του θώρακα).</a:t>
            </a:r>
          </a:p>
          <a:p>
            <a:pPr>
              <a:spcBef>
                <a:spcPts val="1200"/>
              </a:spcBef>
              <a:tabLst>
                <a:tab pos="457200" algn="r"/>
                <a:tab pos="2636838" algn="ctr"/>
                <a:tab pos="5273675" algn="r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Πήγμα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Το πλευριτικό </a:t>
            </a:r>
            <a:r>
              <a:rPr lang="el-GR" sz="2400" dirty="0">
                <a:latin typeface="+mn-lt"/>
              </a:rPr>
              <a:t>υγρό ως διίδρωμα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δεν πήζει</a:t>
            </a:r>
            <a:r>
              <a:rPr lang="el-GR" sz="2400" dirty="0">
                <a:latin typeface="+mn-lt"/>
              </a:rPr>
              <a:t>, γιατί δεν υπάρχει ινωδογόνο. Το εξίδρωμα πήζει γιατί εισέρχεται σε αυτό ινωδογόνο από το σημείο της φλεγμονής ή της νεοπλασίας. </a:t>
            </a:r>
          </a:p>
          <a:p>
            <a:pPr>
              <a:spcBef>
                <a:spcPts val="1200"/>
              </a:spcBef>
              <a:tabLst>
                <a:tab pos="457200" algn="r"/>
                <a:tab pos="2636838" algn="ctr"/>
                <a:tab pos="5273675" algn="r"/>
              </a:tabLst>
            </a:pP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pH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>
                <a:latin typeface="+mn-lt"/>
              </a:rPr>
              <a:t>Φυσιολογικά το </a:t>
            </a:r>
            <a:r>
              <a:rPr lang="en-US" sz="2400" dirty="0">
                <a:latin typeface="+mn-lt"/>
              </a:rPr>
              <a:t>pH </a:t>
            </a:r>
            <a:r>
              <a:rPr lang="el-GR" sz="2400" dirty="0">
                <a:latin typeface="+mn-lt"/>
              </a:rPr>
              <a:t>είναι 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7</a:t>
            </a:r>
            <a:r>
              <a:rPr lang="el-GR" sz="2400" dirty="0">
                <a:latin typeface="+mn-lt"/>
              </a:rPr>
              <a:t>. Αύξηση μέχρι 7,3 παρατηρείται στις φλεγμονές όχι όμως και σε νεοπλάσματα.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30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Γλυκόζη και </a:t>
            </a:r>
            <a:r>
              <a:rPr lang="el-GR" sz="3600" dirty="0"/>
              <a:t>λ</a:t>
            </a:r>
            <a:r>
              <a:rPr lang="el-GR" sz="3600" dirty="0" smtClean="0"/>
              <a:t>εύκωμα</a:t>
            </a:r>
            <a:r>
              <a:rPr lang="en-US" sz="3600" dirty="0" smtClean="0"/>
              <a:t> </a:t>
            </a:r>
            <a:r>
              <a:rPr lang="el-GR" sz="3600" dirty="0" smtClean="0"/>
              <a:t>στο </a:t>
            </a:r>
            <a:r>
              <a:rPr lang="el-GR" sz="3600" dirty="0" smtClean="0"/>
              <a:t>πλευριτικό </a:t>
            </a:r>
            <a:r>
              <a:rPr lang="el-GR" sz="3600" dirty="0"/>
              <a:t>υ</a:t>
            </a:r>
            <a:r>
              <a:rPr lang="el-GR" sz="3600" dirty="0" smtClean="0"/>
              <a:t>γρό</a:t>
            </a:r>
            <a:endParaRPr lang="el-GR" sz="3600" dirty="0"/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50825" y="908720"/>
            <a:ext cx="8893175" cy="584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Γλυκόζη: </a:t>
            </a:r>
            <a:r>
              <a:rPr lang="el-GR" sz="2400" dirty="0" smtClean="0">
                <a:latin typeface="+mn-lt"/>
              </a:rPr>
              <a:t>Ο προσδιορισμός της γλυκόζης θα πρέπει να γίνει ταχύτατα, αλλιώς το πλευρικό υγρό θα πρέπει να τοποθετηθεί σε αντιπηκτικό. Η μέτρηση της γίνεται ταυτόχρονα με αυτή του πλάσματος. Στο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διίδρωμα το ποσό της γλυκόζης είναι όσο και στο πλάσμα</a:t>
            </a:r>
            <a:r>
              <a:rPr lang="el-GR" sz="2400" b="1" dirty="0" smtClean="0">
                <a:latin typeface="+mn-lt"/>
              </a:rPr>
              <a:t>.</a:t>
            </a:r>
            <a:r>
              <a:rPr lang="el-GR" sz="2400" dirty="0" smtClean="0">
                <a:latin typeface="+mn-lt"/>
              </a:rPr>
              <a:t> Στο εξίδρωμα όμως, που παράγεται από φλεγμονώδεις ή νεοπλασματικές εξεργασίες η γλυκόζη του πλευρικού υγρού είναι λιγότερη από ό,τι στο πλάσμα.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Λεύκωμα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Χρησιμοποιείται στο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διαχωρισμό διιδρώματος και εξιδρώματος</a:t>
            </a:r>
            <a:r>
              <a:rPr lang="el-GR" sz="2400" dirty="0" smtClean="0">
                <a:latin typeface="+mn-lt"/>
              </a:rPr>
              <a:t>. Στο διίδρωμα το λεύκωμα είναι κάτω των 3 </a:t>
            </a:r>
            <a:r>
              <a:rPr lang="en-US" sz="2400" dirty="0" smtClean="0">
                <a:latin typeface="+mn-lt"/>
              </a:rPr>
              <a:t>gr</a:t>
            </a:r>
            <a:r>
              <a:rPr lang="el-GR" sz="2400" dirty="0" smtClean="0">
                <a:latin typeface="+mn-lt"/>
              </a:rPr>
              <a:t> ενώ στο εξίδρωμα ίσο και άνω των 3 </a:t>
            </a:r>
            <a:r>
              <a:rPr lang="en-US" sz="2400" dirty="0" smtClean="0">
                <a:latin typeface="+mn-lt"/>
              </a:rPr>
              <a:t>gr</a:t>
            </a:r>
            <a:r>
              <a:rPr lang="el-GR" sz="2400" dirty="0" smtClean="0">
                <a:latin typeface="+mn-lt"/>
              </a:rPr>
              <a:t>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ηλεκτροφόρηση</a:t>
            </a:r>
            <a:r>
              <a:rPr lang="el-GR" sz="2400" dirty="0" smtClean="0">
                <a:latin typeface="+mn-lt"/>
              </a:rPr>
              <a:t> διαχωρίζει επίσης το διίδρωμα από το εξίδρωμα. Στο εξίδρωμα το ηλεκτροφόρημα μοιάζει με εκείνο του πλάσματος με λίγες διαφορές.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31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Ένζυμα στο </a:t>
            </a:r>
            <a:r>
              <a:rPr lang="el-GR" dirty="0"/>
              <a:t>π</a:t>
            </a:r>
            <a:r>
              <a:rPr lang="el-GR" dirty="0" smtClean="0"/>
              <a:t>λευριτικό </a:t>
            </a:r>
            <a:r>
              <a:rPr lang="el-GR" dirty="0"/>
              <a:t>υ</a:t>
            </a:r>
            <a:r>
              <a:rPr lang="el-GR" dirty="0" smtClean="0"/>
              <a:t>γρό</a:t>
            </a:r>
            <a:endParaRPr lang="el-GR" dirty="0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68313" y="1052736"/>
            <a:ext cx="8496300" cy="539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Στο πλευρικό υγρό βρίσκονται μερικά από τα ένζυμα του αίματος αλλά σε ποσότητες μικρότερες από ό,τι στον ορό, ενώ άλλα ένζυμα παράγονται τοπικά από τα κύτταρα της κοιλότητας.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Γαλακτική αφυδρογονάση (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LDH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): </a:t>
            </a:r>
            <a:r>
              <a:rPr lang="el-GR" sz="2400" dirty="0">
                <a:latin typeface="+mn-lt"/>
              </a:rPr>
              <a:t>Ο προσδιορισμός της </a:t>
            </a:r>
            <a:r>
              <a:rPr lang="en-US" sz="2400" dirty="0">
                <a:latin typeface="+mn-lt"/>
              </a:rPr>
              <a:t>LDH </a:t>
            </a:r>
            <a:r>
              <a:rPr lang="el-GR" sz="2400" dirty="0">
                <a:latin typeface="+mn-lt"/>
              </a:rPr>
              <a:t>χρησιμοποιείται για τον διαχωρισμό διιδρώματος και εξιδρώματος όποτε η δοκιμή </a:t>
            </a:r>
            <a:r>
              <a:rPr lang="en-US" sz="2400" dirty="0">
                <a:latin typeface="+mn-lt"/>
              </a:rPr>
              <a:t>Rivalta </a:t>
            </a:r>
            <a:r>
              <a:rPr lang="el-GR" sz="2400" dirty="0">
                <a:latin typeface="+mn-lt"/>
              </a:rPr>
              <a:t>και ο προσδιορισμός λευκώματος αποτυγχάνουν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Στα διιδρώματα η τιμή της </a:t>
            </a:r>
            <a:r>
              <a:rPr lang="en-US" sz="2400" dirty="0">
                <a:latin typeface="+mn-lt"/>
              </a:rPr>
              <a:t>LDH </a:t>
            </a:r>
            <a:r>
              <a:rPr lang="el-GR" sz="2400" dirty="0">
                <a:latin typeface="+mn-lt"/>
              </a:rPr>
              <a:t>στο πλευρικό υγρό είναι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κάτω από 550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IU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/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ml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.</a:t>
            </a:r>
            <a:r>
              <a:rPr lang="el-GR" sz="2400" dirty="0">
                <a:latin typeface="+mn-lt"/>
              </a:rPr>
              <a:t> Στα εξιδρώματα η </a:t>
            </a:r>
            <a:r>
              <a:rPr lang="en-US" sz="2400" dirty="0">
                <a:latin typeface="+mn-lt"/>
              </a:rPr>
              <a:t>LDH </a:t>
            </a:r>
            <a:r>
              <a:rPr lang="el-GR" sz="2400" dirty="0">
                <a:latin typeface="+mn-lt"/>
              </a:rPr>
              <a:t>αυξάνει πάνω από 550 </a:t>
            </a:r>
            <a:r>
              <a:rPr lang="en-US" sz="2400" dirty="0">
                <a:latin typeface="+mn-lt"/>
              </a:rPr>
              <a:t>IU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Αμυλάση: </a:t>
            </a:r>
            <a:r>
              <a:rPr lang="el-GR" sz="2400" dirty="0">
                <a:latin typeface="+mn-lt"/>
              </a:rPr>
              <a:t>Στην οξεία παγκρεατίτιδα η αμυλάση του πλευρικού υγρού είναι υψηλότερη από ότι στο αίμα.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16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Καρκινικοί δείκτες στο </a:t>
            </a:r>
            <a:r>
              <a:rPr lang="el-GR" dirty="0" smtClean="0"/>
              <a:t>πλευριτικό </a:t>
            </a:r>
            <a:r>
              <a:rPr lang="el-GR" dirty="0" smtClean="0"/>
              <a:t>υ</a:t>
            </a:r>
            <a:r>
              <a:rPr lang="el-GR" dirty="0" smtClean="0"/>
              <a:t>γρό</a:t>
            </a:r>
            <a:endParaRPr lang="el-GR" dirty="0"/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95288" y="1706553"/>
            <a:ext cx="82089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  <a:spcBef>
                <a:spcPct val="60000"/>
              </a:spcBef>
            </a:pPr>
            <a:r>
              <a:rPr lang="el-GR" sz="2400" dirty="0">
                <a:latin typeface="+mn-lt"/>
              </a:rPr>
              <a:t>Μερικοί καρκινικοί δείκτες μπορεί να βρεθούν όχι μόνο στο αίμα αλλά και στο </a:t>
            </a:r>
            <a:r>
              <a:rPr lang="el-GR" sz="2400" dirty="0" smtClean="0">
                <a:latin typeface="+mn-lt"/>
              </a:rPr>
              <a:t>πλευριτικό </a:t>
            </a:r>
            <a:r>
              <a:rPr lang="el-GR" sz="2400" dirty="0">
                <a:latin typeface="+mn-lt"/>
              </a:rPr>
              <a:t>υγρό. </a:t>
            </a:r>
          </a:p>
          <a:p>
            <a:pPr>
              <a:lnSpc>
                <a:spcPct val="140000"/>
              </a:lnSpc>
              <a:spcBef>
                <a:spcPct val="60000"/>
              </a:spcBef>
            </a:pPr>
            <a:r>
              <a:rPr lang="el-GR" sz="2400" dirty="0">
                <a:latin typeface="+mn-lt"/>
              </a:rPr>
              <a:t>Το σημαντικότερο είναι το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καρκινοεμβρυϊκό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αντιγόνο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CEA</a:t>
            </a:r>
            <a:r>
              <a:rPr lang="el-GR" sz="2400" dirty="0">
                <a:latin typeface="+mn-lt"/>
              </a:rPr>
              <a:t>). Το </a:t>
            </a:r>
            <a:r>
              <a:rPr lang="en-US" sz="2400" dirty="0">
                <a:latin typeface="+mn-lt"/>
              </a:rPr>
              <a:t>CEA </a:t>
            </a:r>
            <a:r>
              <a:rPr lang="el-GR" sz="2400" dirty="0">
                <a:latin typeface="+mn-lt"/>
              </a:rPr>
              <a:t>κανονικά υπάρχει σε ελάχιστες ποσότητες στο αίμα και στο </a:t>
            </a:r>
            <a:r>
              <a:rPr lang="el-GR" sz="2400" dirty="0" smtClean="0">
                <a:latin typeface="+mn-lt"/>
              </a:rPr>
              <a:t>πλευριτικό </a:t>
            </a:r>
            <a:r>
              <a:rPr lang="el-GR" sz="2400" dirty="0">
                <a:latin typeface="+mn-lt"/>
              </a:rPr>
              <a:t>υγρό. Στο </a:t>
            </a:r>
            <a:r>
              <a:rPr lang="el-GR" sz="2400" dirty="0" smtClean="0">
                <a:latin typeface="+mn-lt"/>
              </a:rPr>
              <a:t>πλευριτικό </a:t>
            </a:r>
            <a:r>
              <a:rPr lang="el-GR" sz="2400" dirty="0">
                <a:latin typeface="+mn-lt"/>
              </a:rPr>
              <a:t>υγρό αυξάνει σε μεσοθηλίωμα, λέμφωμα, μυέλωμα και καρκίνο των βρόγχων.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97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Κυτταρολογική εξέταση πλευριτικού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71491" y="1916832"/>
            <a:ext cx="8064500" cy="336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κυτταρολογική εξέταση περιλαμβάνει τη μέτρηση του αριθμού των κυττάρων και τον καθορισμό του είδους των κυττάρων. </a:t>
            </a:r>
            <a:r>
              <a:rPr lang="en-US" sz="2400" dirty="0">
                <a:latin typeface="+mn-lt"/>
              </a:rPr>
              <a:t>H </a:t>
            </a:r>
            <a:r>
              <a:rPr lang="el-GR" sz="2400" dirty="0">
                <a:latin typeface="+mn-lt"/>
              </a:rPr>
              <a:t>μέτρηση γίνεται αμέσως μόλις φθάσει το </a:t>
            </a:r>
            <a:r>
              <a:rPr lang="el-GR" sz="2400" dirty="0" smtClean="0">
                <a:latin typeface="+mn-lt"/>
              </a:rPr>
              <a:t>πλευριτικό </a:t>
            </a:r>
            <a:r>
              <a:rPr lang="el-GR" sz="2400" dirty="0">
                <a:latin typeface="+mn-lt"/>
              </a:rPr>
              <a:t>υγρό στο εργαστήριο. Φυσιολογικά στο </a:t>
            </a:r>
            <a:r>
              <a:rPr lang="el-GR" sz="2400" dirty="0" smtClean="0">
                <a:latin typeface="+mn-lt"/>
              </a:rPr>
              <a:t>πλευριτικό </a:t>
            </a:r>
            <a:r>
              <a:rPr lang="el-GR" sz="2400" dirty="0">
                <a:latin typeface="+mn-lt"/>
              </a:rPr>
              <a:t>υγρό ως διίδρωμα υπάρχουν λίγα κύτταρα (λιγότερα από 400/μ</a:t>
            </a:r>
            <a:r>
              <a:rPr lang="en-US" sz="2400" dirty="0">
                <a:latin typeface="+mn-lt"/>
              </a:rPr>
              <a:t>l</a:t>
            </a:r>
            <a:r>
              <a:rPr lang="el-GR" sz="2400" dirty="0">
                <a:latin typeface="+mn-lt"/>
              </a:rPr>
              <a:t>). Μετρούνται μόνο τα εμπύρηνα κύτταρα. Αν υπάρχουν ερυθρά αυτά μετρούνται ξεχωριστά.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9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Καλλιέργεια πλευριτικού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68313" y="1397285"/>
            <a:ext cx="8135937" cy="388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el-GR" sz="2400" dirty="0" smtClean="0">
                <a:latin typeface="+mn-lt"/>
              </a:rPr>
              <a:t>Για </a:t>
            </a:r>
            <a:r>
              <a:rPr lang="el-GR" sz="2400" dirty="0">
                <a:latin typeface="+mn-lt"/>
              </a:rPr>
              <a:t>την μικροσκοπική εξέταση και την καλλιέργεια χρησιμοποιείται δείγμα με αντιπηκτικό. Μεγάλη ποσότητα αυτού φυγοκεντρείται με άσηπτη μεταφορά του σε κατάλληλα σωληνάρια σε πολλές στροφές (3000) και για πολύ ώρα (20 - 30 λεπτά). Από το ίζημα θα γίνει τόσο η μικροσκοπική εξέταση όσο και η καλλιέργεια. Αν όμως το υγρό είναι πυώδες (έχει πολλά πυοσφαίρια) τότε θα χρησιμοποιηθεί ως έχει χωρίς φυγοκέντρηση.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85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κατηγορίες των </a:t>
            </a:r>
            <a:r>
              <a:rPr lang="el-GR" dirty="0" smtClean="0"/>
              <a:t>αρθρίτιδων</a:t>
            </a:r>
            <a:endParaRPr lang="el-GR" dirty="0"/>
          </a:p>
        </p:txBody>
      </p:sp>
      <p:graphicFrame>
        <p:nvGraphicFramePr>
          <p:cNvPr id="39135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28360"/>
              </p:ext>
            </p:extLst>
          </p:nvPr>
        </p:nvGraphicFramePr>
        <p:xfrm>
          <a:off x="395536" y="1124744"/>
          <a:ext cx="8351837" cy="5596128"/>
        </p:xfrm>
        <a:graphic>
          <a:graphicData uri="http://schemas.openxmlformats.org/drawingml/2006/table">
            <a:tbl>
              <a:tblPr/>
              <a:tblGrid>
                <a:gridCol w="4535487"/>
                <a:gridCol w="3816350"/>
              </a:tblGrid>
              <a:tr h="503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 charset="0"/>
                        </a:rPr>
                        <a:t>Αρθρίτιδες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 charset="0"/>
                        </a:rPr>
                        <a:t>Κατηγορίες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Μικροβιακές, Μυκητισιακές, Ιογενείς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Σηπτικές αρθρίτιδες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Ρευματοειδή αρθρίτιδα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Ρευματικός πυρετός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Σύνδρομο Reiter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Φλεγμονώδεις αρθρίτιδες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Οστεοαρθρίτιδες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Τραυματικές αρθρίτιδες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Εκφυλιστικές αρθρίτιδες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Μη φλεγμονώδης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ή εκφυλιστικές αρθρίτιδες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Αιμοφιλία, Αιμαγγείωμα, Τραυματισμός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Αιμορραγικές αρθρίτιδες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Ουρική αρθρίτιδα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Κρυσταλλογενείς αρθρίτιδες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6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0801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Το περιτοναϊκό </a:t>
            </a:r>
            <a:r>
              <a:rPr lang="el-GR" dirty="0" smtClean="0"/>
              <a:t>υγρό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70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Autofit/>
          </a:bodyPr>
          <a:lstStyle/>
          <a:p>
            <a:r>
              <a:rPr lang="el-GR" dirty="0"/>
              <a:t>Οι φυσικοί χαρακτήρες του </a:t>
            </a:r>
            <a:r>
              <a:rPr lang="el-GR" dirty="0" smtClean="0"/>
              <a:t>περιτοναϊκού </a:t>
            </a:r>
            <a:r>
              <a:rPr lang="el-GR" dirty="0"/>
              <a:t>υ</a:t>
            </a:r>
            <a:r>
              <a:rPr lang="el-GR" dirty="0" smtClean="0"/>
              <a:t>γρού</a:t>
            </a:r>
            <a:endParaRPr lang="el-GR" dirty="0"/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23850" y="1340768"/>
            <a:ext cx="8496300" cy="53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tabLst>
                <a:tab pos="457200" algn="r"/>
                <a:tab pos="2636838" algn="ctr"/>
                <a:tab pos="5273675" algn="r"/>
              </a:tabLst>
            </a:pPr>
            <a:r>
              <a:rPr lang="el-GR" sz="2200" b="1" dirty="0" smtClean="0">
                <a:solidFill>
                  <a:srgbClr val="9B0000"/>
                </a:solidFill>
                <a:latin typeface="+mn-lt"/>
              </a:rPr>
              <a:t>Όψη: </a:t>
            </a:r>
            <a:r>
              <a:rPr lang="el-GR" sz="2200" dirty="0" smtClean="0">
                <a:latin typeface="+mn-lt"/>
              </a:rPr>
              <a:t>Το </a:t>
            </a:r>
            <a:r>
              <a:rPr lang="el-GR" sz="2200" dirty="0">
                <a:latin typeface="+mn-lt"/>
              </a:rPr>
              <a:t>περιτοναϊκό υγρό ως διίδρωμα είναι 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διαυγές</a:t>
            </a:r>
            <a:r>
              <a:rPr lang="el-GR" sz="2200" dirty="0">
                <a:latin typeface="+mn-lt"/>
              </a:rPr>
              <a:t>. Θολή όψη έχει σε φλεγμονές (περιτονίτιδες) όπου μπορεί να φθάσει μέχρι μεγάλης θολερότητας. 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Χυλώδη ή γαλακτερή όψη </a:t>
            </a:r>
            <a:r>
              <a:rPr lang="el-GR" sz="2200" dirty="0">
                <a:latin typeface="+mn-lt"/>
              </a:rPr>
              <a:t>παίρνει σε λεμφώματα, σε χρόνιες περιτονίτιδες, όπως η φυματιώδης, στην κίρρωση του ήπατος, στο νεφρωσικό σύνδρομο και σε μερικά καρκινώματα.</a:t>
            </a:r>
          </a:p>
          <a:p>
            <a:pPr>
              <a:lnSpc>
                <a:spcPct val="114000"/>
              </a:lnSpc>
              <a:spcBef>
                <a:spcPts val="1200"/>
              </a:spcBef>
              <a:tabLst>
                <a:tab pos="457200" algn="r"/>
                <a:tab pos="2636838" algn="ctr"/>
                <a:tab pos="5273675" algn="r"/>
              </a:tabLst>
            </a:pPr>
            <a:r>
              <a:rPr lang="el-GR" sz="2200" b="1" dirty="0" smtClean="0">
                <a:solidFill>
                  <a:srgbClr val="9B0000"/>
                </a:solidFill>
                <a:latin typeface="+mn-lt"/>
              </a:rPr>
              <a:t>Χρώμα: </a:t>
            </a:r>
            <a:r>
              <a:rPr lang="en-US" sz="2200" dirty="0" smtClean="0">
                <a:latin typeface="+mn-lt"/>
              </a:rPr>
              <a:t>To </a:t>
            </a:r>
            <a:r>
              <a:rPr lang="el-GR" sz="2200" dirty="0">
                <a:latin typeface="+mn-lt"/>
              </a:rPr>
              <a:t>φυσιολογικό περιτοναϊκό υγρό είναι 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υποκίτρινο. </a:t>
            </a:r>
            <a:r>
              <a:rPr lang="el-GR" sz="2200" dirty="0">
                <a:latin typeface="+mn-lt"/>
              </a:rPr>
              <a:t>Πρασινωπό χρώμα έχει το υγρό αν υπάρχει ανάμιξη με χολή. Η παρουσία χολής είναι κακό προγνωστικό στοιχείο. Χρώμα κοκκινωπό (αιματηρό) έχει το υγρό σε ρήξη σπλήνας, ήπατος, αιμοφόρων αγγείων λόγω τραυματισμού καθώς και στην αιμορραγική παγκρεατίτιδα. </a:t>
            </a:r>
          </a:p>
          <a:p>
            <a:pPr>
              <a:lnSpc>
                <a:spcPct val="114000"/>
              </a:lnSpc>
              <a:spcBef>
                <a:spcPts val="1200"/>
              </a:spcBef>
              <a:tabLst>
                <a:tab pos="457200" algn="r"/>
                <a:tab pos="2636838" algn="ctr"/>
                <a:tab pos="5273675" algn="r"/>
              </a:tabLst>
            </a:pPr>
            <a:r>
              <a:rPr lang="el-GR" sz="2200" b="1" dirty="0">
                <a:solidFill>
                  <a:srgbClr val="9B0000"/>
                </a:solidFill>
                <a:latin typeface="+mn-lt"/>
              </a:rPr>
              <a:t>Ειδικό </a:t>
            </a:r>
            <a:r>
              <a:rPr lang="el-GR" sz="2200" b="1" dirty="0" smtClean="0">
                <a:solidFill>
                  <a:srgbClr val="9B0000"/>
                </a:solidFill>
                <a:latin typeface="+mn-lt"/>
              </a:rPr>
              <a:t>βάρος: </a:t>
            </a:r>
            <a:r>
              <a:rPr lang="el-GR" sz="2200" dirty="0" smtClean="0">
                <a:latin typeface="+mn-lt"/>
              </a:rPr>
              <a:t>Το </a:t>
            </a:r>
            <a:r>
              <a:rPr lang="el-GR" sz="2200" dirty="0">
                <a:latin typeface="+mn-lt"/>
              </a:rPr>
              <a:t>ειδικό βάρος εξαρτάται από το ποσό του λευκώματος. Είναι περί τα 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1010 στο διιδρωματικό </a:t>
            </a:r>
            <a:r>
              <a:rPr lang="el-GR" sz="2200" dirty="0">
                <a:latin typeface="+mn-lt"/>
              </a:rPr>
              <a:t>και άνω των 1018 στο εξιδρωματικό περιτοναϊκό υγρό.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7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χημικοί χαρακτήρες του </a:t>
            </a:r>
            <a:r>
              <a:rPr lang="el-GR" dirty="0" smtClean="0"/>
              <a:t>περιτοναϊκού </a:t>
            </a:r>
            <a:r>
              <a:rPr lang="el-GR" dirty="0"/>
              <a:t>υ</a:t>
            </a:r>
            <a:r>
              <a:rPr lang="el-GR" dirty="0" smtClean="0"/>
              <a:t>γρού</a:t>
            </a:r>
            <a:endParaRPr lang="el-GR" dirty="0"/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3850" y="995492"/>
            <a:ext cx="8424863" cy="24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tabLst>
                <a:tab pos="4457700" algn="l"/>
              </a:tabLst>
            </a:pPr>
            <a:r>
              <a:rPr lang="el-GR" sz="2200" b="1" dirty="0" smtClean="0">
                <a:solidFill>
                  <a:srgbClr val="9B0000"/>
                </a:solidFill>
                <a:latin typeface="+mn-lt"/>
              </a:rPr>
              <a:t>Λεύκωμα: </a:t>
            </a:r>
            <a:r>
              <a:rPr lang="el-GR" sz="2200" dirty="0">
                <a:latin typeface="+mn-lt"/>
              </a:rPr>
              <a:t>Ο προσδιορισμός του λευκώματος χρησιμοποιείται για την διάκριση διιδρώματος και εξιδρώματος. 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Λεύκωμα πάνω από 3 </a:t>
            </a:r>
            <a:r>
              <a:rPr lang="en-US" sz="2200" b="1" dirty="0">
                <a:solidFill>
                  <a:srgbClr val="9B0000"/>
                </a:solidFill>
                <a:latin typeface="+mn-lt"/>
              </a:rPr>
              <a:t>gr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/</a:t>
            </a:r>
            <a:r>
              <a:rPr lang="en-US" sz="2200" b="1" dirty="0">
                <a:solidFill>
                  <a:srgbClr val="9B0000"/>
                </a:solidFill>
                <a:latin typeface="+mn-lt"/>
              </a:rPr>
              <a:t>dl 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σημαίνει </a:t>
            </a:r>
            <a:r>
              <a:rPr lang="en-US" sz="2200" b="1" dirty="0">
                <a:solidFill>
                  <a:srgbClr val="9B0000"/>
                </a:solidFill>
                <a:latin typeface="+mn-lt"/>
              </a:rPr>
              <a:t>Rivalta 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θετική. </a:t>
            </a:r>
          </a:p>
          <a:p>
            <a:pPr>
              <a:lnSpc>
                <a:spcPct val="110000"/>
              </a:lnSpc>
              <a:spcBef>
                <a:spcPts val="1200"/>
              </a:spcBef>
              <a:tabLst>
                <a:tab pos="4457700" algn="l"/>
              </a:tabLst>
            </a:pPr>
            <a:r>
              <a:rPr lang="el-GR" sz="2200" b="1" dirty="0" smtClean="0">
                <a:solidFill>
                  <a:srgbClr val="9B0000"/>
                </a:solidFill>
                <a:latin typeface="+mn-lt"/>
              </a:rPr>
              <a:t>Λίπος: </a:t>
            </a:r>
            <a:r>
              <a:rPr lang="el-GR" sz="2200" dirty="0">
                <a:latin typeface="+mn-lt"/>
              </a:rPr>
              <a:t>Θα αναζητηθεί όταν το υγρό είναι 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χυλώδες ή γαλακτερό</a:t>
            </a:r>
            <a:r>
              <a:rPr lang="el-GR" sz="2200" dirty="0">
                <a:latin typeface="+mn-lt"/>
              </a:rPr>
              <a:t>. Η αναζήτηση θα γίνει με μικροσκοπική εξέταση σταγόνας του υγρού με χρώση </a:t>
            </a:r>
            <a:r>
              <a:rPr lang="en-US" sz="2200" dirty="0">
                <a:latin typeface="+mn-lt"/>
              </a:rPr>
              <a:t>Sudan III</a:t>
            </a:r>
            <a:r>
              <a:rPr lang="el-GR" sz="2200" dirty="0">
                <a:latin typeface="+mn-lt"/>
              </a:rPr>
              <a:t>.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96061" y="3573016"/>
            <a:ext cx="853281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tabLst>
                <a:tab pos="4457700" algn="l"/>
              </a:tabLst>
            </a:pPr>
            <a:r>
              <a:rPr lang="el-GR" sz="2200" b="1" dirty="0">
                <a:solidFill>
                  <a:srgbClr val="9B0000"/>
                </a:solidFill>
                <a:latin typeface="+mn-lt"/>
              </a:rPr>
              <a:t>Γαλακτική αφυδρογονάση (</a:t>
            </a:r>
            <a:r>
              <a:rPr lang="en-US" sz="2200" b="1" dirty="0">
                <a:solidFill>
                  <a:srgbClr val="9B0000"/>
                </a:solidFill>
                <a:latin typeface="+mn-lt"/>
              </a:rPr>
              <a:t>LDH</a:t>
            </a:r>
            <a:r>
              <a:rPr lang="el-GR" sz="2200" b="1" dirty="0" smtClean="0">
                <a:solidFill>
                  <a:srgbClr val="9B0000"/>
                </a:solidFill>
                <a:latin typeface="+mn-lt"/>
              </a:rPr>
              <a:t>): </a:t>
            </a:r>
            <a:r>
              <a:rPr lang="el-GR" sz="2200" dirty="0">
                <a:latin typeface="+mn-lt"/>
              </a:rPr>
              <a:t>Τ</a:t>
            </a:r>
            <a:r>
              <a:rPr lang="en-US" sz="2200" dirty="0">
                <a:latin typeface="+mn-lt"/>
              </a:rPr>
              <a:t>o LDH </a:t>
            </a:r>
            <a:r>
              <a:rPr lang="el-GR" sz="2200" dirty="0">
                <a:latin typeface="+mn-lt"/>
              </a:rPr>
              <a:t>αυξάνει όταν υπάρχει αίμα στο περιτοναϊκό υγρό καθώς και αν υπάρχει νεοπλασία στην περιτοναϊκή κοιλότητα (πάνω από 550 μονάδες).</a:t>
            </a:r>
          </a:p>
          <a:p>
            <a:pPr>
              <a:spcBef>
                <a:spcPts val="1200"/>
              </a:spcBef>
              <a:tabLst>
                <a:tab pos="4457700" algn="l"/>
              </a:tabLst>
            </a:pPr>
            <a:r>
              <a:rPr lang="el-GR" sz="2200" b="1" dirty="0">
                <a:solidFill>
                  <a:srgbClr val="9B0000"/>
                </a:solidFill>
                <a:latin typeface="+mn-lt"/>
              </a:rPr>
              <a:t>Αλκαλική φωσφατάση (</a:t>
            </a:r>
            <a:r>
              <a:rPr lang="en-US" sz="2200" b="1" dirty="0">
                <a:solidFill>
                  <a:srgbClr val="9B0000"/>
                </a:solidFill>
                <a:latin typeface="+mn-lt"/>
              </a:rPr>
              <a:t>ALP</a:t>
            </a:r>
            <a:r>
              <a:rPr lang="el-GR" sz="2200" b="1" dirty="0" smtClean="0">
                <a:solidFill>
                  <a:srgbClr val="9B0000"/>
                </a:solidFill>
                <a:latin typeface="+mn-lt"/>
              </a:rPr>
              <a:t>):</a:t>
            </a:r>
            <a:r>
              <a:rPr lang="en-US" sz="2200" b="1" dirty="0" smtClean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Μεγάλη </a:t>
            </a:r>
            <a:r>
              <a:rPr lang="el-GR" sz="2200" dirty="0">
                <a:latin typeface="+mn-lt"/>
              </a:rPr>
              <a:t>αύξηση (τουλάχιστον 100 φορές) παρατηρείται σε ρήξη ή έμφραξη του εντέρου.</a:t>
            </a:r>
          </a:p>
          <a:p>
            <a:pPr>
              <a:spcBef>
                <a:spcPts val="1200"/>
              </a:spcBef>
              <a:tabLst>
                <a:tab pos="4457700" algn="l"/>
              </a:tabLst>
            </a:pPr>
            <a:r>
              <a:rPr lang="el-GR" sz="2200" b="1" dirty="0" smtClean="0">
                <a:solidFill>
                  <a:srgbClr val="9B0000"/>
                </a:solidFill>
                <a:latin typeface="+mn-lt"/>
              </a:rPr>
              <a:t>Αμυλάση: </a:t>
            </a:r>
            <a:r>
              <a:rPr lang="el-GR" sz="2200" dirty="0">
                <a:latin typeface="+mn-lt"/>
              </a:rPr>
              <a:t>Αυξάνει στο περιτοναϊκό υγρό (υψηλότερη από ότι στο αίμα) στην οξεία παγκρεατίτιδα. Προσδιορίζεται ταυτόχρονα με το αίμα για να γίνει διάκριση της οξείας παγκρεατίτιδας από άλλες νόσους της κοιλιάς.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42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Μικροβιολογική εξέταση του περιτοναϊκού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539552" y="1844824"/>
            <a:ext cx="8064500" cy="377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lnSpc>
                <a:spcPct val="130000"/>
              </a:lnSpc>
              <a:spcBef>
                <a:spcPct val="45000"/>
              </a:spcBef>
              <a:tabLst>
                <a:tab pos="4457700" algn="l"/>
              </a:tabLst>
            </a:pPr>
            <a:r>
              <a:rPr lang="el-GR" sz="2400" dirty="0" smtClean="0">
                <a:latin typeface="+mn-lt"/>
              </a:rPr>
              <a:t>Είναι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απαραίτητη εξέταση σε κάθε περίπτωση που το υγρό είναι εξιδρωματικό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αλλά και σε κάθε υγρό περιτονίτιδας χειρουργικής ή μη χειρουργικής είτε πάρθηκε το υγρό πριν από την εγχείρηση είτε κατά την εγχείρηση. Τα μικρόβια που θα αναζητηθούν στο περιτοναϊκό υγρό είναι συνήθως τα ακόλουθα: κολοβακτηρίδιο, εντερόκοκκος, κλεπσιέλλα, αεροβακτηρίδιο, πρωτέας κ.α.</a:t>
            </a:r>
            <a:endParaRPr lang="el-GR" sz="2400" b="1" u="sng" dirty="0">
              <a:latin typeface="+mn-lt"/>
            </a:endParaRPr>
          </a:p>
          <a:p>
            <a:pPr indent="457200" algn="ctr" eaLnBrk="0" hangingPunct="0">
              <a:tabLst>
                <a:tab pos="4457700" algn="l"/>
              </a:tabLst>
            </a:pP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2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Κυτταρολογική εξέταση περιτοναϊκού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95288" y="1916832"/>
            <a:ext cx="8280400" cy="240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lnSpc>
                <a:spcPct val="130000"/>
              </a:lnSpc>
              <a:spcBef>
                <a:spcPct val="45000"/>
              </a:spcBef>
              <a:tabLst>
                <a:tab pos="4457700" algn="l"/>
              </a:tabLst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μέτρηση των κυττάρων γίνεται με πλάκα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Neubauer </a:t>
            </a:r>
            <a:r>
              <a:rPr lang="el-GR" sz="2400" dirty="0">
                <a:latin typeface="+mn-lt"/>
              </a:rPr>
              <a:t>σε δείγμα που έχει αναμιχθεί με αντιπηκτικό. Το δείγμα φυγοκεντρείται και στο ίζημα μετρώνται χωριστά τα ερυθρά και τα λευκά. Αύξηση του αριθμού των κυττάρων και ουδετεροφιλία θα παρουσιαστεί στις περιτονίτιδες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82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52128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Το περικαρδιακό </a:t>
            </a:r>
            <a:r>
              <a:rPr lang="el-GR" dirty="0" smtClean="0"/>
              <a:t>υγρό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39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O όγκος του περικαρδιακού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22531" name="2 - TextBox"/>
          <p:cNvSpPr txBox="1">
            <a:spLocks noChangeArrowheads="1"/>
          </p:cNvSpPr>
          <p:nvPr/>
        </p:nvSpPr>
        <p:spPr bwMode="auto">
          <a:xfrm>
            <a:off x="900113" y="1661378"/>
            <a:ext cx="77472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Φυσιολογικά υπάρχουν 20 – 50 </a:t>
            </a:r>
            <a:r>
              <a:rPr lang="en-US" sz="2400" dirty="0">
                <a:latin typeface="+mn-lt"/>
              </a:rPr>
              <a:t>mL </a:t>
            </a:r>
            <a:r>
              <a:rPr lang="el-GR" sz="2400" dirty="0">
                <a:latin typeface="+mn-lt"/>
              </a:rPr>
              <a:t>υγρό στο περικαρδιακό </a:t>
            </a:r>
            <a:r>
              <a:rPr lang="el-GR" sz="2400" dirty="0" smtClean="0">
                <a:latin typeface="+mn-lt"/>
              </a:rPr>
              <a:t>σάκο.</a:t>
            </a:r>
            <a:endParaRPr lang="el-GR" sz="2400" dirty="0">
              <a:latin typeface="+mn-lt"/>
            </a:endParaRPr>
          </a:p>
        </p:txBody>
      </p:sp>
      <p:sp>
        <p:nvSpPr>
          <p:cNvPr id="22534" name="5 - TextBox"/>
          <p:cNvSpPr txBox="1">
            <a:spLocks noChangeArrowheads="1"/>
          </p:cNvSpPr>
          <p:nvPr/>
        </p:nvSpPr>
        <p:spPr bwMode="auto">
          <a:xfrm>
            <a:off x="900113" y="2492375"/>
            <a:ext cx="7758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Αύξηση του προκαλεί δυσχέρεια στην καρδιακή </a:t>
            </a:r>
            <a:r>
              <a:rPr lang="el-GR" sz="2400" dirty="0" smtClean="0">
                <a:latin typeface="+mn-lt"/>
              </a:rPr>
              <a:t>λειτουργία.</a:t>
            </a:r>
            <a:endParaRPr lang="el-GR" sz="2400" dirty="0">
              <a:latin typeface="+mn-lt"/>
            </a:endParaRPr>
          </a:p>
        </p:txBody>
      </p:sp>
      <p:sp>
        <p:nvSpPr>
          <p:cNvPr id="22532" name="3 - TextBox"/>
          <p:cNvSpPr txBox="1">
            <a:spLocks noChangeArrowheads="1"/>
          </p:cNvSpPr>
          <p:nvPr/>
        </p:nvSpPr>
        <p:spPr bwMode="auto">
          <a:xfrm>
            <a:off x="900113" y="3357563"/>
            <a:ext cx="3816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>
                <a:latin typeface="+mn-lt"/>
              </a:rPr>
              <a:t>Αύξηση του </a:t>
            </a:r>
            <a:r>
              <a:rPr lang="el-GR" sz="2400" dirty="0" smtClean="0">
                <a:latin typeface="+mn-lt"/>
              </a:rPr>
              <a:t>παρατηρείται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>
              <a:latin typeface="+mn-lt"/>
            </a:endParaRPr>
          </a:p>
        </p:txBody>
      </p:sp>
      <p:sp>
        <p:nvSpPr>
          <p:cNvPr id="22533" name="4 - TextBox"/>
          <p:cNvSpPr txBox="1">
            <a:spLocks noChangeArrowheads="1"/>
          </p:cNvSpPr>
          <p:nvPr/>
        </p:nvSpPr>
        <p:spPr bwMode="auto">
          <a:xfrm>
            <a:off x="900113" y="3789363"/>
            <a:ext cx="61928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2400" dirty="0">
                <a:latin typeface="+mn-lt"/>
              </a:rPr>
              <a:t>Λοιμώξεις – </a:t>
            </a:r>
            <a:r>
              <a:rPr lang="el-GR" sz="2400" dirty="0" smtClean="0">
                <a:latin typeface="+mn-lt"/>
              </a:rPr>
              <a:t>περικαρδίτιδα,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2400" dirty="0">
                <a:latin typeface="+mn-lt"/>
              </a:rPr>
              <a:t>Καρδιακή </a:t>
            </a:r>
            <a:r>
              <a:rPr lang="el-GR" sz="2400" dirty="0" smtClean="0">
                <a:latin typeface="+mn-lt"/>
              </a:rPr>
              <a:t>ανεπάρκεια.</a:t>
            </a:r>
            <a:endParaRPr lang="el-GR" sz="2400" dirty="0">
              <a:latin typeface="+mn-lt"/>
            </a:endParaRPr>
          </a:p>
          <a:p>
            <a:pPr marL="342900" indent="-342900">
              <a:buFontTx/>
              <a:buAutoNum type="arabicPeriod"/>
            </a:pP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14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Οι φυσικοί χαρακτήρες του </a:t>
            </a:r>
            <a:r>
              <a:rPr lang="el-GR" dirty="0" smtClean="0"/>
              <a:t>περικαρδιακού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23850" y="1844824"/>
            <a:ext cx="8496300" cy="37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tabLst>
                <a:tab pos="457200" algn="r"/>
                <a:tab pos="2636838" algn="ctr"/>
                <a:tab pos="5273675" algn="r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Όψη: </a:t>
            </a:r>
            <a:r>
              <a:rPr lang="el-GR" sz="2400" dirty="0" smtClean="0">
                <a:latin typeface="+mn-lt"/>
              </a:rPr>
              <a:t>Το </a:t>
            </a:r>
            <a:r>
              <a:rPr lang="el-GR" sz="2400" dirty="0">
                <a:latin typeface="+mn-lt"/>
              </a:rPr>
              <a:t>περιτοναϊκό υγρό ως διίδρωμα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είναι διαυγές. Χυλώδες δηλαδή γαλακτερή όψη </a:t>
            </a:r>
            <a:r>
              <a:rPr lang="el-GR" sz="2400" dirty="0">
                <a:latin typeface="+mn-lt"/>
              </a:rPr>
              <a:t>παίρνει σε ανάμιξη με λέμφο (χυλοπερικάρδιο) και σε χρόνια περικαρδίτιδα.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Θολή</a:t>
            </a:r>
            <a:r>
              <a:rPr lang="el-GR" sz="2400" dirty="0">
                <a:latin typeface="+mn-lt"/>
              </a:rPr>
              <a:t> όψη έχει στις φλεγμονές.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tabLst>
                <a:tab pos="457200" algn="r"/>
                <a:tab pos="2636838" algn="ctr"/>
                <a:tab pos="5273675" algn="r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Χρώμα: </a:t>
            </a:r>
            <a:r>
              <a:rPr lang="en-US" sz="2400" dirty="0" smtClean="0">
                <a:latin typeface="+mn-lt"/>
              </a:rPr>
              <a:t>To </a:t>
            </a:r>
            <a:r>
              <a:rPr lang="el-GR" sz="2400" dirty="0">
                <a:latin typeface="+mn-lt"/>
              </a:rPr>
              <a:t>φυσιολογικό περιτοναϊκό υγρό είναι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αργυρόχρωμο. </a:t>
            </a:r>
            <a:r>
              <a:rPr lang="el-GR" sz="2400" dirty="0">
                <a:latin typeface="+mn-lt"/>
              </a:rPr>
              <a:t>Χρώμα κοκκινωπό (αιματηρό) έχει στην ιδιοπαθή αιμορραγική περικαρδίτιδα, σε διαρροή αίματος από αορτικό ανεύρυσμα και γενικά όπου υπάρχει αιμορραγία.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44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1151781"/>
          </a:xfrm>
        </p:spPr>
        <p:txBody>
          <a:bodyPr>
            <a:noAutofit/>
          </a:bodyPr>
          <a:lstStyle/>
          <a:p>
            <a:r>
              <a:rPr lang="el-GR" dirty="0"/>
              <a:t>Οι χημικοί χαρακτήρες του </a:t>
            </a:r>
            <a:r>
              <a:rPr lang="el-GR" dirty="0" smtClean="0"/>
              <a:t>περικαρδιακού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4213" y="1909314"/>
            <a:ext cx="8280275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tabLst>
                <a:tab pos="4457700" algn="l"/>
              </a:tabLst>
              <a:defRPr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Λεύκωμα: </a:t>
            </a:r>
            <a:r>
              <a:rPr lang="el-GR" sz="2400" dirty="0">
                <a:latin typeface="+mn-lt"/>
              </a:rPr>
              <a:t>Ο προσδιορισμός του λευκώματος χρησιμοποιείται για την διάκριση διιδρώματος και εξιδρώματος.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Λεύκωμα πάνω από 3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g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/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dL </a:t>
            </a:r>
            <a:r>
              <a:rPr lang="el-GR" sz="2400" b="1" dirty="0">
                <a:solidFill>
                  <a:srgbClr val="333399"/>
                </a:solidFill>
                <a:latin typeface="+mn-lt"/>
              </a:rPr>
              <a:t>παρατηρείται στις φλεγμονώδεις περικαρδίτιδες</a:t>
            </a:r>
            <a:r>
              <a:rPr lang="el-GR" sz="2400" b="1" dirty="0" smtClean="0">
                <a:solidFill>
                  <a:srgbClr val="333399"/>
                </a:solidFill>
                <a:latin typeface="+mn-lt"/>
              </a:rPr>
              <a:t>.</a:t>
            </a:r>
            <a:endParaRPr lang="el-GR" sz="2400" dirty="0">
              <a:solidFill>
                <a:srgbClr val="333399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tabLst>
                <a:tab pos="4457700" algn="l"/>
              </a:tabLst>
              <a:defRPr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Γλυκόζη: </a:t>
            </a:r>
            <a:r>
              <a:rPr lang="el-GR" sz="2400" b="1" dirty="0">
                <a:solidFill>
                  <a:srgbClr val="333399"/>
                </a:solidFill>
                <a:latin typeface="+mn-lt"/>
              </a:rPr>
              <a:t>Ελαττώνεται στις φλεγμονώδεις και νεοπλασματικές περικαρδίτιδες.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36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r>
              <a:rPr lang="el-GR" dirty="0"/>
              <a:t>Μικροβιολογική εξέταση του περικαρδιακού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11188" y="2304997"/>
            <a:ext cx="8137276" cy="18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>
              <a:lnSpc>
                <a:spcPct val="130000"/>
              </a:lnSpc>
              <a:spcBef>
                <a:spcPct val="45000"/>
              </a:spcBef>
              <a:tabLst>
                <a:tab pos="4457700" algn="l"/>
              </a:tabLst>
              <a:defRPr/>
            </a:pPr>
            <a:r>
              <a:rPr lang="el-GR" sz="2400" dirty="0" smtClean="0">
                <a:latin typeface="+mn-lt"/>
              </a:rPr>
              <a:t>Γίνεται </a:t>
            </a:r>
            <a:r>
              <a:rPr lang="el-GR" sz="2400" dirty="0">
                <a:latin typeface="+mn-lt"/>
              </a:rPr>
              <a:t>στο ίζημα του περικαρδιακού υγρού μετά από φυγοκέντρηση. Προηγείται εξέταση νωπού παρασκευάσματος καθώς και κεχρωσμένου με χρώση </a:t>
            </a:r>
            <a:r>
              <a:rPr lang="en-US" sz="2400" dirty="0">
                <a:latin typeface="+mn-lt"/>
              </a:rPr>
              <a:t>Gram.</a:t>
            </a:r>
            <a:endParaRPr lang="el-GR" sz="2400" b="1" u="sng" dirty="0">
              <a:latin typeface="+mn-lt"/>
            </a:endParaRPr>
          </a:p>
          <a:p>
            <a:pPr indent="457200" eaLnBrk="0" hangingPunct="0">
              <a:tabLst>
                <a:tab pos="4457700" algn="l"/>
              </a:tabLst>
              <a:defRPr/>
            </a:pP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90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Λήψη αρθρικού υγρού και άλλων βιολογικών </a:t>
            </a:r>
            <a:r>
              <a:rPr lang="el-GR" dirty="0" smtClean="0"/>
              <a:t>υγρών</a:t>
            </a:r>
            <a:endParaRPr lang="el-GR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74631" y="1700808"/>
            <a:ext cx="833913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9B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latin typeface="+mn-lt"/>
                <a:cs typeface="Arial" pitchFamily="34" charset="0"/>
              </a:rPr>
              <a:t>Σχολαστικός καθαρισμός του σημείου εισόδου με διάλυμα 10 % ιωδιούχου ποβιδόνης και στη συνέχεια, 70% ισοπροπυλική </a:t>
            </a:r>
            <a:r>
              <a:rPr lang="el-GR" sz="2400" dirty="0" smtClean="0">
                <a:latin typeface="+mn-lt"/>
                <a:cs typeface="Arial" pitchFamily="34" charset="0"/>
              </a:rPr>
              <a:t>αλκοόλη</a:t>
            </a:r>
            <a:r>
              <a:rPr lang="el-GR" sz="2400" dirty="0">
                <a:latin typeface="+mn-lt"/>
                <a:cs typeface="Arial" pitchFamily="34" charset="0"/>
              </a:rPr>
              <a:t>,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9B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latin typeface="+mn-lt"/>
                <a:cs typeface="Arial" pitchFamily="34" charset="0"/>
              </a:rPr>
              <a:t>Μόλις στεγνώσει η αλκοόλη, συλλογή 2 – 2,5 </a:t>
            </a:r>
            <a:r>
              <a:rPr lang="en-US" sz="2400" dirty="0">
                <a:latin typeface="+mn-lt"/>
                <a:cs typeface="Arial" pitchFamily="34" charset="0"/>
              </a:rPr>
              <a:t>ml </a:t>
            </a:r>
            <a:r>
              <a:rPr lang="el-GR" sz="2400" dirty="0">
                <a:latin typeface="+mn-lt"/>
                <a:cs typeface="Arial" pitchFamily="34" charset="0"/>
              </a:rPr>
              <a:t>υγρού σε σωληνάριο με αντιπηπτικό </a:t>
            </a:r>
            <a:r>
              <a:rPr lang="en-US" sz="2400" dirty="0">
                <a:latin typeface="+mn-lt"/>
                <a:cs typeface="Arial" pitchFamily="34" charset="0"/>
              </a:rPr>
              <a:t>EDTA </a:t>
            </a:r>
            <a:r>
              <a:rPr lang="el-GR" sz="2400" dirty="0">
                <a:latin typeface="+mn-lt"/>
                <a:cs typeface="Arial" pitchFamily="34" charset="0"/>
              </a:rPr>
              <a:t>και ανακίνηση (για γενική εξέταση</a:t>
            </a:r>
            <a:r>
              <a:rPr lang="el-GR" sz="2400" dirty="0" smtClean="0">
                <a:latin typeface="+mn-lt"/>
                <a:cs typeface="Arial" pitchFamily="34" charset="0"/>
              </a:rPr>
              <a:t>),</a:t>
            </a:r>
            <a:endParaRPr lang="el-GR" sz="2400" dirty="0"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9B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latin typeface="+mn-lt"/>
                <a:cs typeface="Arial" pitchFamily="34" charset="0"/>
              </a:rPr>
              <a:t>1 </a:t>
            </a:r>
            <a:r>
              <a:rPr lang="en-US" sz="2400" dirty="0">
                <a:latin typeface="+mn-lt"/>
                <a:cs typeface="Arial" pitchFamily="34" charset="0"/>
              </a:rPr>
              <a:t>ml </a:t>
            </a:r>
            <a:r>
              <a:rPr lang="el-GR" sz="2400" dirty="0">
                <a:latin typeface="+mn-lt"/>
                <a:cs typeface="Arial" pitchFamily="34" charset="0"/>
              </a:rPr>
              <a:t>υγρού σε αποστειρωμένο σωληνάριο για </a:t>
            </a:r>
            <a:r>
              <a:rPr lang="el-GR" sz="2400" dirty="0" smtClean="0">
                <a:latin typeface="+mn-lt"/>
                <a:cs typeface="Arial" pitchFamily="34" charset="0"/>
              </a:rPr>
              <a:t>καλλιέργεια,</a:t>
            </a:r>
            <a:endParaRPr lang="el-GR" sz="2400" dirty="0"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9B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latin typeface="+mn-lt"/>
                <a:cs typeface="Arial" pitchFamily="34" charset="0"/>
              </a:rPr>
              <a:t>Μεταφορά σε λιγότερο από 15 </a:t>
            </a:r>
            <a:r>
              <a:rPr lang="en-US" sz="2400" dirty="0">
                <a:latin typeface="+mn-lt"/>
                <a:cs typeface="Arial" pitchFamily="34" charset="0"/>
              </a:rPr>
              <a:t>min </a:t>
            </a:r>
            <a:r>
              <a:rPr lang="el-GR" sz="2400" dirty="0">
                <a:latin typeface="+mn-lt"/>
                <a:cs typeface="Arial" pitchFamily="34" charset="0"/>
              </a:rPr>
              <a:t>σε θερμοκρασία </a:t>
            </a:r>
            <a:r>
              <a:rPr lang="el-GR" sz="2400" dirty="0" smtClean="0">
                <a:latin typeface="+mn-lt"/>
                <a:cs typeface="Arial" pitchFamily="34" charset="0"/>
              </a:rPr>
              <a:t>δωματίου.</a:t>
            </a:r>
            <a:endParaRPr lang="el-GR" sz="2400" dirty="0">
              <a:latin typeface="+mn-lt"/>
              <a:cs typeface="Arial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58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76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92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Πέτρος Καρκαλούσος 2014. Πέτρος Καρκαλούσος. </a:t>
            </a:r>
            <a:r>
              <a:rPr lang="el-GR" sz="2000" dirty="0"/>
              <a:t>«Ανάλυση Βιολογικών Υγρών &amp; Εκκριμάτων (Θ). Ενότητα</a:t>
            </a:r>
            <a:r>
              <a:rPr lang="en-US" sz="2000" dirty="0"/>
              <a:t> 13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Αρθρικό υγρό, ορώδη </a:t>
            </a:r>
            <a:r>
              <a:rPr lang="el-GR" sz="2000" dirty="0" smtClean="0"/>
              <a:t>υγρά».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592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371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9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Οι φυσικοί χαρακτήρες του αρθρικού </a:t>
            </a:r>
            <a:r>
              <a:rPr lang="el-GR" dirty="0" smtClean="0"/>
              <a:t>υγρού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11560" y="1988840"/>
            <a:ext cx="7992888" cy="330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Όψη: </a:t>
            </a:r>
            <a:r>
              <a:rPr lang="el-GR" sz="2400" dirty="0" smtClean="0">
                <a:latin typeface="+mn-lt"/>
              </a:rPr>
              <a:t>Το </a:t>
            </a:r>
            <a:r>
              <a:rPr lang="el-GR" sz="2400" dirty="0">
                <a:latin typeface="+mn-lt"/>
              </a:rPr>
              <a:t>φυσιολογικό αρθρικό υγρό έχει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διαυγή όψη </a:t>
            </a:r>
            <a:r>
              <a:rPr lang="el-GR" sz="2400" dirty="0">
                <a:latin typeface="+mn-lt"/>
              </a:rPr>
              <a:t>σαν νερό ενώ το παθολογικό έχει θολή όψη στη σηπτική αρθρίτιδα και ημιδιαυγή στη ρευματοειδή αρθρίτιδα.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Πήγμα: </a:t>
            </a:r>
            <a:r>
              <a:rPr lang="el-GR" sz="2400" dirty="0">
                <a:latin typeface="+mn-lt"/>
              </a:rPr>
              <a:t>Το φυσιολογικό αρθρικό υγρό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δεν πήζει </a:t>
            </a:r>
            <a:r>
              <a:rPr lang="el-GR" sz="2400" dirty="0">
                <a:latin typeface="+mn-lt"/>
              </a:rPr>
              <a:t>γιατί δεν υπάρχει ινωδογόνο και άλλοι παράγοντες πήξεως. Το παθολογικό πήζει γιατί τότε το ινωδογόνο διηθείται από τον αρθρικό αγγειακό φραγμό και εισέρχεται στην άρθρωση.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47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Οι φυσικοί χαρακτήρες του αρθρικού </a:t>
            </a:r>
            <a:r>
              <a:rPr lang="el-GR" dirty="0" smtClean="0"/>
              <a:t>υγρού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11560" y="1911257"/>
            <a:ext cx="7720002" cy="374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Χρώμα: </a:t>
            </a:r>
            <a:r>
              <a:rPr lang="el-GR" sz="2400" dirty="0">
                <a:latin typeface="+mn-lt"/>
              </a:rPr>
              <a:t>Το φυσιολογικό αρθρικό υγρό είναι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αχυροκίτρινο. </a:t>
            </a:r>
            <a:r>
              <a:rPr lang="el-GR" sz="2400" dirty="0">
                <a:latin typeface="+mn-lt"/>
              </a:rPr>
              <a:t>Παθολογικά έχει κίτρινο χρώμα (ρευματοειδή και εκφυλιστική αρθρίτιδα) ή κιτρινο-πράσινο (σηπτική αρθρίτιδα).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Γλοιότητα: </a:t>
            </a:r>
            <a:r>
              <a:rPr lang="el-GR" sz="2400" dirty="0">
                <a:latin typeface="+mn-lt"/>
              </a:rPr>
              <a:t>Φυσιολογικά το αρθρικό υγρό έχει μεγάλη γλοιότητα (++++). Παθολογικά η γλοιότητα κυμαίνεται από πολύ υψηλή (εκφυλιστική αρθρίτιδα), ενδιάμεση (σηπτική αρθρίτιδα) μέχρι πολύ χαμηλή (ρευματοειδή αρθρίτιδα).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0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Φυσικοί και μικροσκοπικοί χαρακτήρες σε διάφορα αρθρικά υγρά</a:t>
            </a:r>
            <a:endParaRPr lang="el-GR" dirty="0"/>
          </a:p>
        </p:txBody>
      </p:sp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76279"/>
              </p:ext>
            </p:extLst>
          </p:nvPr>
        </p:nvGraphicFramePr>
        <p:xfrm>
          <a:off x="359532" y="1268760"/>
          <a:ext cx="8424936" cy="4267200"/>
        </p:xfrm>
        <a:graphic>
          <a:graphicData uri="http://schemas.openxmlformats.org/drawingml/2006/table">
            <a:tbl>
              <a:tblPr/>
              <a:tblGrid>
                <a:gridCol w="1872134"/>
                <a:gridCol w="1584250"/>
                <a:gridCol w="2160240"/>
                <a:gridCol w="1800200"/>
                <a:gridCol w="1008112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Φυσιολογικό</a:t>
                      </a: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Μη φλεγμονώδης</a:t>
                      </a: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Φλεγμονώδης</a:t>
                      </a: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Σηπτική</a:t>
                      </a: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Όγκος (mL) (από το γόνατο)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4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Συχνά &gt; 4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Συχνά &gt; 4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Συχνά &gt; 4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146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Χρώµα /δ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ι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αύγε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ι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Διαυγές, άχρωμο έως ωχρό κίτρινο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Διαυγές, ωχρό κίτρινο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Διαυγές μέχρι θολερό, κίτρινο έως λευκό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Θολερό, λευκό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Γλο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ι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ότητα (ιξώδες)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Πολύ υψηλή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Υψηλή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Χαμηλή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Πολύ χαμηλή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Πήγματα ινικής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Κανένα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Συχνά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Συχνά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Συχνά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Λευκά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 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0,15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3,0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 startAt="3"/>
                        <a:tabLst>
                          <a:tab pos="2079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50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50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Ουδετερόφιλα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25%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25%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70%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90%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288" marR="652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5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πήξη του αρθρικού </a:t>
            </a:r>
            <a:r>
              <a:rPr lang="el-GR" dirty="0" smtClean="0"/>
              <a:t>υγρού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11560" y="1700808"/>
            <a:ext cx="7920558" cy="362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Το αρθρικό υγρό πήζει όταν βγει από την άρθρωση μετά από 15 με 60 </a:t>
            </a:r>
            <a:r>
              <a:rPr lang="el-GR" sz="2400" dirty="0" smtClean="0">
                <a:latin typeface="+mn-lt"/>
              </a:rPr>
              <a:t>λεπτά</a:t>
            </a:r>
            <a:r>
              <a:rPr lang="el-GR" sz="2400" dirty="0">
                <a:latin typeface="+mn-lt"/>
              </a:rPr>
              <a:t>,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Το πήγμα μπορεί να είναι πολύ λεπτό και χαλαρό ή πολύ </a:t>
            </a:r>
            <a:r>
              <a:rPr lang="el-GR" sz="2400" dirty="0" smtClean="0">
                <a:latin typeface="+mn-lt"/>
              </a:rPr>
              <a:t>συμπαγές</a:t>
            </a:r>
            <a:r>
              <a:rPr lang="el-GR" sz="2400" dirty="0">
                <a:latin typeface="+mn-lt"/>
              </a:rPr>
              <a:t>,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Η ένταση αυτή της σύστασης του πήγματος είναι ευθέως ανάλογη με τη σοβαρότητα της φλεγμονής. 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0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a918b19e5c3cf3d22c86b68c0bbcfd5d9537767"/>
</p:tagLst>
</file>

<file path=ppt/theme/theme1.xml><?xml version="1.0" encoding="utf-8"?>
<a:theme xmlns:a="http://schemas.openxmlformats.org/drawingml/2006/main" name="OC_template_updated">
  <a:themeElements>
    <a:clrScheme name="Custom 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408</TotalTime>
  <Words>3610</Words>
  <Application>Microsoft Office PowerPoint</Application>
  <PresentationFormat>Προβολή στην οθόνη (4:3)</PresentationFormat>
  <Paragraphs>366</Paragraphs>
  <Slides>56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56</vt:i4>
      </vt:variant>
    </vt:vector>
  </HeadingPairs>
  <TitlesOfParts>
    <vt:vector size="58" baseType="lpstr">
      <vt:lpstr>OC_template_updated</vt:lpstr>
      <vt:lpstr>1_OC_template_updated</vt:lpstr>
      <vt:lpstr>Ανάλυση Βιολογικών Υγρών &amp; Εκκριμάτων (Θ)</vt:lpstr>
      <vt:lpstr>Οι αρθρώσεις και το αρθρικό υγρό</vt:lpstr>
      <vt:lpstr>Η άρθρωση του γόνατος</vt:lpstr>
      <vt:lpstr>Οι κατηγορίες των αρθρίτιδων</vt:lpstr>
      <vt:lpstr>Λήψη αρθρικού υγρού και άλλων βιολογικών υγρών</vt:lpstr>
      <vt:lpstr>Οι φυσικοί χαρακτήρες του αρθρικού υγρού (1 από 2)</vt:lpstr>
      <vt:lpstr>Οι φυσικοί χαρακτήρες του αρθρικού υγρού (2 από 2)</vt:lpstr>
      <vt:lpstr>Φυσικοί και μικροσκοπικοί χαρακτήρες σε διάφορα αρθρικά υγρά</vt:lpstr>
      <vt:lpstr>Η πήξη του αρθρικού υγρού (1 από 2)</vt:lpstr>
      <vt:lpstr>Η πήξη του αρθρικού υγρού (2 από 2)</vt:lpstr>
      <vt:lpstr>Δοκιμή πήξεως μυκίνης ή δοκιμή Ropes (1 από 2) </vt:lpstr>
      <vt:lpstr>Δοκιμή πήξεως μυκίνης ή δοκιμή Ropes (2 από 2) </vt:lpstr>
      <vt:lpstr>Κυτταρολογική εξέταση αρθρικού υγρού </vt:lpstr>
      <vt:lpstr>Το αρθρικό υγρό με χρώση Gram</vt:lpstr>
      <vt:lpstr>Κρύσταλλοι αρθρικού υγρού (1 από 2)</vt:lpstr>
      <vt:lpstr>Κρύσταλλοι αρθρικού υγρού (2 από 2)</vt:lpstr>
      <vt:lpstr>Οι κρύσταλλοι του αρθρικού υγρού</vt:lpstr>
      <vt:lpstr>Κρύσταλλοι αρθρικού υγρού </vt:lpstr>
      <vt:lpstr>Μικροβιολογική εξέταση αρθρικού υγρού </vt:lpstr>
      <vt:lpstr>Η φλεγμονή σε αρθρικό υγρό</vt:lpstr>
      <vt:lpstr>Η γλυκόζη στο αρθρικό υγρό </vt:lpstr>
      <vt:lpstr>Το λεύκωμα στο αρθρικό υγρό </vt:lpstr>
      <vt:lpstr>Τα ένζυμα του αρθρικού υγρού (1 από 2) </vt:lpstr>
      <vt:lpstr>Τα ένζυμα του αρθρικού υγρού (2 από 2) </vt:lpstr>
      <vt:lpstr>Άλλες εξετάσεις αρθρικού υγρού</vt:lpstr>
      <vt:lpstr>Διιδρώματα – Εξιδρώματα Oρώδη υγρά </vt:lpstr>
      <vt:lpstr>Υγρά παρακεντήσεων ή ορώδη υγρά</vt:lpstr>
      <vt:lpstr>Η κοιλιακή κοιλότητα</vt:lpstr>
      <vt:lpstr>Διιδρώματα</vt:lpstr>
      <vt:lpstr>Βασικές εξετάσεις βιολογικών υγρών</vt:lpstr>
      <vt:lpstr>Διαφορές διιδρωμάτων και εξιδρωμάτων</vt:lpstr>
      <vt:lpstr>H δοκιμή Rivalta</vt:lpstr>
      <vt:lpstr>Το πλευριτικό υγρό</vt:lpstr>
      <vt:lpstr>Οι φυσικοί χαρακτήρες του πλευριτικού υγρού</vt:lpstr>
      <vt:lpstr>Γλυκόζη και λεύκωμα στο πλευριτικό υγρό</vt:lpstr>
      <vt:lpstr>Ένζυμα στο πλευριτικό υγρό</vt:lpstr>
      <vt:lpstr>Καρκινικοί δείκτες στο πλευριτικό υγρό</vt:lpstr>
      <vt:lpstr>Κυτταρολογική εξέταση πλευριτικού υγρού</vt:lpstr>
      <vt:lpstr>Καλλιέργεια πλευριτικού υγρού</vt:lpstr>
      <vt:lpstr>Το περιτοναϊκό υγρό</vt:lpstr>
      <vt:lpstr>Οι φυσικοί χαρακτήρες του περιτοναϊκού υγρού</vt:lpstr>
      <vt:lpstr>Οι χημικοί χαρακτήρες του περιτοναϊκού υγρού</vt:lpstr>
      <vt:lpstr>Μικροβιολογική εξέταση του περιτοναϊκού υγρού</vt:lpstr>
      <vt:lpstr>Κυτταρολογική εξέταση περιτοναϊκού υγρού</vt:lpstr>
      <vt:lpstr>Το περικαρδιακό υγρό</vt:lpstr>
      <vt:lpstr>O όγκος του περικαρδιακού υγρού</vt:lpstr>
      <vt:lpstr>Οι φυσικοί χαρακτήρες του περικαρδιακού υγρού</vt:lpstr>
      <vt:lpstr>Οι χημικοί χαρακτήρες του περικαρδιακού υγρού</vt:lpstr>
      <vt:lpstr>Μικροβιολογική εξέταση του περικαρδιακού υγρού</vt:lpstr>
      <vt:lpstr>Τέλος Ενότητας</vt:lpstr>
      <vt:lpstr>Σημειώματα</vt:lpstr>
      <vt:lpstr>Σημείωμα Αναφοράς</vt:lpstr>
      <vt:lpstr>Διατήρηση Σημειωμάτων</vt:lpstr>
      <vt:lpstr>Σημείωμα Αδειοδότησης</vt:lpstr>
      <vt:lpstr>Επεξήγηση όρων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Ανάλυσης Βιολογικών Υγρών &amp; Εκκριμάτων</dc:title>
  <dc:creator>opencourses@teiath.gr</dc:creator>
  <cp:lastModifiedBy>natasakar new</cp:lastModifiedBy>
  <cp:revision>50</cp:revision>
  <dcterms:created xsi:type="dcterms:W3CDTF">2013-10-08T14:19:03Z</dcterms:created>
  <dcterms:modified xsi:type="dcterms:W3CDTF">2015-02-20T14:35:05Z</dcterms:modified>
</cp:coreProperties>
</file>