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25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8" r:id="rId5"/>
    <p:sldId id="269" r:id="rId6"/>
    <p:sldId id="27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57" r:id="rId17"/>
    <p:sldId id="262" r:id="rId18"/>
    <p:sldId id="264" r:id="rId19"/>
    <p:sldId id="280" r:id="rId20"/>
    <p:sldId id="281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  <a:srgbClr val="E6E3D2"/>
    <a:srgbClr val="E2DFCC"/>
    <a:srgbClr val="004A82"/>
    <a:srgbClr val="2C1345"/>
    <a:srgbClr val="003258"/>
    <a:srgbClr val="131361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47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575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16765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004A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6884"/>
            <a:ext cx="8363272" cy="110986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9316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5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5300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176464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56886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688632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2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194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35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4799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9512" y="1604797"/>
            <a:ext cx="3816424" cy="4997152"/>
          </a:xfrm>
          <a:solidFill>
            <a:srgbClr val="F8F7F2">
              <a:alpha val="94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36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3563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Θεωρία πλοίου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93812" y="3096542"/>
            <a:ext cx="7956376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Υπολογισμός </a:t>
            </a:r>
            <a:r>
              <a:rPr lang="el-GR" sz="2600" dirty="0"/>
              <a:t>της αντίστασης με τη μέθοδο των </a:t>
            </a:r>
            <a:r>
              <a:rPr lang="en-US" sz="2600" dirty="0"/>
              <a:t>Lap-Keller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3618797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Η μέθοδος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Lap-Keller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9/12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Κατηγορία </a:t>
            </a:r>
            <a:r>
              <a:rPr lang="en-US" dirty="0"/>
              <a:t>D</a:t>
            </a:r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355028"/>
              </p:ext>
            </p:extLst>
          </p:nvPr>
        </p:nvGraphicFramePr>
        <p:xfrm>
          <a:off x="4302623" y="1340768"/>
          <a:ext cx="31376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Εξίσωση" r:id="rId4" imgW="177480" imgH="215640" progId="Equation.3">
                  <p:embed/>
                </p:oleObj>
              </mc:Choice>
              <mc:Fallback>
                <p:oleObj name="Εξίσωση" r:id="rId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623" y="1340768"/>
                        <a:ext cx="31376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125781"/>
              </p:ext>
            </p:extLst>
          </p:nvPr>
        </p:nvGraphicFramePr>
        <p:xfrm>
          <a:off x="6705600" y="5791200"/>
          <a:ext cx="838200" cy="60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Εξίσωση" r:id="rId6" imgW="647640" imgH="469800" progId="Equation.3">
                  <p:embed/>
                </p:oleObj>
              </mc:Choice>
              <mc:Fallback>
                <p:oleObj name="Εξίσωση" r:id="rId6" imgW="647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791200"/>
                        <a:ext cx="838200" cy="60810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9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55849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Η μέθοδος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Lap-Keller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10/12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Κατηγορία </a:t>
            </a:r>
            <a:r>
              <a:rPr lang="en-US" sz="2200" dirty="0" smtClean="0"/>
              <a:t>E</a:t>
            </a:r>
            <a:endParaRPr lang="en-US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888046"/>
              </p:ext>
            </p:extLst>
          </p:nvPr>
        </p:nvGraphicFramePr>
        <p:xfrm>
          <a:off x="4402251" y="1628800"/>
          <a:ext cx="31376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Εξίσωση" r:id="rId4" imgW="177480" imgH="215640" progId="Equation.3">
                  <p:embed/>
                </p:oleObj>
              </mc:Choice>
              <mc:Fallback>
                <p:oleObj name="Εξίσωση" r:id="rId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251" y="1628800"/>
                        <a:ext cx="31376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08590"/>
              </p:ext>
            </p:extLst>
          </p:nvPr>
        </p:nvGraphicFramePr>
        <p:xfrm>
          <a:off x="6464694" y="5805264"/>
          <a:ext cx="838200" cy="60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Εξίσωση" r:id="rId6" imgW="647640" imgH="469800" progId="Equation.3">
                  <p:embed/>
                </p:oleObj>
              </mc:Choice>
              <mc:Fallback>
                <p:oleObj name="Εξίσωση" r:id="rId6" imgW="647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694" y="5805264"/>
                        <a:ext cx="838200" cy="60810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Θέση αριθμού διαφάνειας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4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Η μέθοδος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Lap-Keller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11/12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Διάγραμμα συντελεστή </a:t>
            </a:r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35946"/>
            <a:ext cx="3528392" cy="559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273085"/>
              </p:ext>
            </p:extLst>
          </p:nvPr>
        </p:nvGraphicFramePr>
        <p:xfrm>
          <a:off x="4034408" y="1268760"/>
          <a:ext cx="60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Εξίσωση" r:id="rId4" imgW="152280" imgH="215640" progId="Equation.3">
                  <p:embed/>
                </p:oleObj>
              </mc:Choice>
              <mc:Fallback>
                <p:oleObj name="Εξίσωση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408" y="1268760"/>
                        <a:ext cx="6096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924056"/>
              </p:ext>
            </p:extLst>
          </p:nvPr>
        </p:nvGraphicFramePr>
        <p:xfrm>
          <a:off x="7668344" y="3717032"/>
          <a:ext cx="304800" cy="67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Εξίσωση" r:id="rId6" imgW="177480" imgH="393480" progId="Equation.3">
                  <p:embed/>
                </p:oleObj>
              </mc:Choice>
              <mc:Fallback>
                <p:oleObj name="Εξίσωση" r:id="rId6" imgW="177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3717032"/>
                        <a:ext cx="304800" cy="6749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0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Η μέθοδος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Lap-Keller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12/12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85800" y="1423228"/>
            <a:ext cx="7010400" cy="5246132"/>
            <a:chOff x="685800" y="990600"/>
            <a:chExt cx="7010400" cy="5246132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17647"/>
            <a:stretch>
              <a:fillRect/>
            </a:stretch>
          </p:blipFill>
          <p:spPr bwMode="auto">
            <a:xfrm>
              <a:off x="1143000" y="990600"/>
              <a:ext cx="65532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752600" y="1224220"/>
            <a:ext cx="1295400" cy="635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0" name="Εξίσωση" r:id="rId4" imgW="317160" imgH="266400" progId="Equation.3">
                    <p:embed/>
                  </p:oleObj>
                </mc:Choice>
                <mc:Fallback>
                  <p:oleObj name="Εξίσωση" r:id="rId4" imgW="31716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1224220"/>
                          <a:ext cx="1295400" cy="6359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685800" y="1691460"/>
              <a:ext cx="609600" cy="3492377"/>
              <a:chOff x="457200" y="1600200"/>
              <a:chExt cx="762000" cy="34173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7200" y="46482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1,2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200" y="40386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1,3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7200" y="32004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1,4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7200" y="22860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1,5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7200" y="1600200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1,6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219200" y="5257800"/>
              <a:ext cx="228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00200" y="5257800"/>
              <a:ext cx="228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1200" y="5257800"/>
              <a:ext cx="228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5257800"/>
              <a:ext cx="228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3200" y="5257800"/>
              <a:ext cx="228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5257800"/>
              <a:ext cx="609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29200" y="5257800"/>
              <a:ext cx="609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400" y="5257800"/>
              <a:ext cx="609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5257800"/>
              <a:ext cx="609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5257800"/>
              <a:ext cx="609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10400" y="5257800"/>
              <a:ext cx="609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4200" y="58674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 </a:t>
              </a:r>
              <a:r>
                <a:rPr lang="el-GR" dirty="0" smtClean="0"/>
                <a:t>σε κόμβους, </a:t>
              </a:r>
              <a:r>
                <a:rPr lang="en-US" dirty="0" smtClean="0"/>
                <a:t>L</a:t>
              </a:r>
              <a:r>
                <a:rPr lang="en-US" baseline="-25000" dirty="0" smtClean="0"/>
                <a:t>d</a:t>
              </a:r>
              <a:r>
                <a:rPr lang="el-GR" dirty="0" smtClean="0"/>
                <a:t> σε μέτρα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0400" y="5257800"/>
              <a:ext cx="228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6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57600" y="5257800"/>
              <a:ext cx="228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7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8600" y="5257800"/>
              <a:ext cx="228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8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19600" y="5257800"/>
              <a:ext cx="228600" cy="37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9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8200" y="5257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10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391400" y="4724400"/>
            <a:ext cx="1752600" cy="377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 x L</a:t>
            </a:r>
            <a:r>
              <a:rPr lang="en-US" baseline="-25000" dirty="0" smtClean="0"/>
              <a:t>d</a:t>
            </a:r>
            <a:r>
              <a:rPr lang="en-US" dirty="0" smtClean="0"/>
              <a:t> x 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 smtClean="0"/>
              <a:t>«Θεωρία πλοίου </a:t>
            </a:r>
            <a:r>
              <a:rPr lang="el-GR" sz="2000" dirty="0" smtClean="0"/>
              <a:t>ΙΙ</a:t>
            </a:r>
            <a:r>
              <a:rPr lang="en-US" sz="2000" dirty="0" smtClean="0"/>
              <a:t> </a:t>
            </a:r>
            <a:r>
              <a:rPr lang="el-GR" sz="2000"/>
              <a:t>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4:</a:t>
            </a:r>
            <a:r>
              <a:rPr lang="el-GR" sz="2000" dirty="0" smtClean="0"/>
              <a:t> Υπολογισμός </a:t>
            </a:r>
            <a:r>
              <a:rPr lang="el-GR" sz="2000" dirty="0"/>
              <a:t>της αντίστασης με τη μέθοδο των </a:t>
            </a:r>
            <a:r>
              <a:rPr lang="el-GR" sz="2000" dirty="0" err="1"/>
              <a:t>Lap</a:t>
            </a:r>
            <a:r>
              <a:rPr lang="el-GR" sz="2000" dirty="0"/>
              <a:t>-</a:t>
            </a:r>
            <a:r>
              <a:rPr lang="el-GR" sz="2000" dirty="0" err="1"/>
              <a:t>Keller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 </a:t>
            </a:r>
            <a:r>
              <a:rPr lang="en-US" dirty="0" smtClean="0"/>
              <a:t>Lap-Keller</a:t>
            </a:r>
            <a:r>
              <a:rPr lang="el-GR" dirty="0" smtClean="0"/>
              <a:t> </a:t>
            </a:r>
            <a:r>
              <a:rPr lang="el-GR" sz="3000" b="0" dirty="0" smtClean="0"/>
              <a:t>1/12</a:t>
            </a:r>
            <a:endParaRPr lang="en-US" sz="30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8058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To </a:t>
            </a:r>
            <a:r>
              <a:rPr lang="el-GR" sz="2200" dirty="0" smtClean="0"/>
              <a:t>1954 ο </a:t>
            </a:r>
            <a:r>
              <a:rPr lang="en-US" sz="2200" dirty="0" smtClean="0"/>
              <a:t>Lap </a:t>
            </a:r>
            <a:r>
              <a:rPr lang="el-GR" sz="2200" dirty="0" smtClean="0"/>
              <a:t>δημοσίευσε την εργασία του για την εκτίμηση της αντίστασης </a:t>
            </a:r>
            <a:r>
              <a:rPr lang="el-GR" sz="2200" dirty="0" err="1" smtClean="0"/>
              <a:t>μονέλικων</a:t>
            </a:r>
            <a:r>
              <a:rPr lang="el-GR" sz="2200" dirty="0" smtClean="0"/>
              <a:t> πλοίων (φορτηγών ή επιβατηγών) με βάση δοκιμές μοντέλων.</a:t>
            </a:r>
          </a:p>
          <a:p>
            <a:r>
              <a:rPr lang="el-GR" sz="2200" dirty="0" smtClean="0"/>
              <a:t>Το 1973 ο Κ</a:t>
            </a:r>
            <a:r>
              <a:rPr lang="en-US" sz="2200" dirty="0" err="1" smtClean="0"/>
              <a:t>eller</a:t>
            </a:r>
            <a:r>
              <a:rPr lang="el-GR" sz="2200" dirty="0" smtClean="0"/>
              <a:t> εμπλούτισε την δουλειά του </a:t>
            </a:r>
            <a:r>
              <a:rPr lang="en-US" sz="2200" dirty="0" smtClean="0"/>
              <a:t>Lap</a:t>
            </a:r>
            <a:r>
              <a:rPr lang="el-GR" sz="2200" dirty="0" smtClean="0"/>
              <a:t> για μεγάλα, αργά πλοία με μεγάλο </a:t>
            </a:r>
            <a:r>
              <a:rPr lang="en-US" sz="2200" dirty="0" err="1" smtClean="0"/>
              <a:t>C</a:t>
            </a:r>
            <a:r>
              <a:rPr lang="en-US" sz="2200" baseline="-25000" dirty="0" err="1" smtClean="0"/>
              <a:t>b</a:t>
            </a:r>
            <a:r>
              <a:rPr lang="en-US" sz="2200" dirty="0" smtClean="0"/>
              <a:t> .</a:t>
            </a:r>
          </a:p>
          <a:p>
            <a:r>
              <a:rPr lang="en-US" sz="2200" dirty="0" smtClean="0"/>
              <a:t>H </a:t>
            </a:r>
            <a:r>
              <a:rPr lang="el-GR" sz="2200" dirty="0" smtClean="0"/>
              <a:t>ολική αντίσταση δίνεται από τις σχέσεις:</a:t>
            </a:r>
            <a:endParaRPr lang="en-US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079549"/>
              </p:ext>
            </p:extLst>
          </p:nvPr>
        </p:nvGraphicFramePr>
        <p:xfrm>
          <a:off x="2843808" y="4149080"/>
          <a:ext cx="3582144" cy="59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Εξίσωση" r:id="rId3" imgW="1346040" imgH="215640" progId="Equation.3">
                  <p:embed/>
                </p:oleObj>
              </mc:Choice>
              <mc:Fallback>
                <p:oleObj name="Εξίσωση" r:id="rId3" imgW="1346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149080"/>
                        <a:ext cx="3582144" cy="599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048402"/>
              </p:ext>
            </p:extLst>
          </p:nvPr>
        </p:nvGraphicFramePr>
        <p:xfrm>
          <a:off x="2915816" y="4797152"/>
          <a:ext cx="3654341" cy="90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Εξίσωση" r:id="rId5" imgW="1587240" imgH="393480" progId="Equation.3">
                  <p:embed/>
                </p:oleObj>
              </mc:Choice>
              <mc:Fallback>
                <p:oleObj name="Εξίσωση" r:id="rId5" imgW="1587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797152"/>
                        <a:ext cx="3654341" cy="9062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811248"/>
              </p:ext>
            </p:extLst>
          </p:nvPr>
        </p:nvGraphicFramePr>
        <p:xfrm>
          <a:off x="3275856" y="5661248"/>
          <a:ext cx="2853680" cy="921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Εξίσωση" r:id="rId7" imgW="1218960" imgH="393480" progId="Equation.3">
                  <p:embed/>
                </p:oleObj>
              </mc:Choice>
              <mc:Fallback>
                <p:oleObj name="Εξίσωση" r:id="rId7" imgW="1218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661248"/>
                        <a:ext cx="2853680" cy="921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2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Η μέθοδος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Lap-Keller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2/12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dirty="0"/>
              <a:t>Όπου:</a:t>
            </a:r>
          </a:p>
          <a:p>
            <a:pPr marL="0" indent="0">
              <a:buNone/>
            </a:pPr>
            <a:r>
              <a:rPr lang="el-GR" sz="2200" dirty="0" smtClean="0"/>
              <a:t>Κ</a:t>
            </a:r>
            <a:r>
              <a:rPr lang="el-GR" sz="2200" baseline="-25000" dirty="0" smtClean="0"/>
              <a:t>1</a:t>
            </a:r>
            <a:r>
              <a:rPr lang="el-GR" sz="2200" dirty="0"/>
              <a:t>, συντελεστής διόρθωσης από το Σχήμα 7 για </a:t>
            </a:r>
            <a:r>
              <a:rPr lang="en-US" sz="2200" dirty="0"/>
              <a:t>L/B≠6,5,</a:t>
            </a:r>
          </a:p>
          <a:p>
            <a:pPr marL="0" indent="0">
              <a:buNone/>
            </a:pPr>
            <a:r>
              <a:rPr lang="el-GR" sz="2200" dirty="0"/>
              <a:t>Κ</a:t>
            </a:r>
            <a:r>
              <a:rPr lang="en-US" sz="2200" baseline="-25000" dirty="0"/>
              <a:t>2 </a:t>
            </a:r>
            <a:r>
              <a:rPr lang="en-US" sz="2200" dirty="0"/>
              <a:t>=1+0,05(B/T-2,4), </a:t>
            </a:r>
            <a:r>
              <a:rPr lang="el-GR" sz="2200" dirty="0"/>
              <a:t>για Β/Τ≥2,4</a:t>
            </a:r>
          </a:p>
          <a:p>
            <a:pPr marL="0" indent="0">
              <a:buNone/>
            </a:pPr>
            <a:r>
              <a:rPr lang="el-GR" sz="2200" dirty="0"/>
              <a:t>Κ</a:t>
            </a:r>
            <a:r>
              <a:rPr lang="en-US" sz="2200" baseline="-25000" dirty="0"/>
              <a:t>2 </a:t>
            </a:r>
            <a:r>
              <a:rPr lang="en-US" sz="2200" dirty="0"/>
              <a:t>=1 </a:t>
            </a:r>
            <a:r>
              <a:rPr lang="el-GR" sz="2200" dirty="0"/>
              <a:t>για Β/Τ≤2,4</a:t>
            </a:r>
          </a:p>
          <a:p>
            <a:pPr marL="0" indent="0">
              <a:buNone/>
            </a:pPr>
            <a:r>
              <a:rPr lang="en-US" sz="2200" dirty="0"/>
              <a:t>C</a:t>
            </a:r>
            <a:r>
              <a:rPr lang="en-US" sz="2200" baseline="-25000" dirty="0"/>
              <a:t>F</a:t>
            </a:r>
            <a:r>
              <a:rPr lang="en-US" sz="2200" dirty="0"/>
              <a:t>= </a:t>
            </a:r>
            <a:r>
              <a:rPr lang="el-GR" sz="2200" dirty="0"/>
              <a:t>συντελεστής τριβής που λαμβάνεται από το σχήμα 8</a:t>
            </a: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L</a:t>
            </a:r>
            <a:r>
              <a:rPr lang="en-US" sz="2200" baseline="-25000" dirty="0" err="1"/>
              <a:t>d</a:t>
            </a:r>
            <a:r>
              <a:rPr lang="en-US" sz="2200" dirty="0"/>
              <a:t>= 1,01L</a:t>
            </a:r>
            <a:r>
              <a:rPr lang="en-US" sz="2200" baseline="-25000" dirty="0"/>
              <a:t>pp</a:t>
            </a:r>
            <a:r>
              <a:rPr lang="en-US" sz="2200" dirty="0"/>
              <a:t> </a:t>
            </a:r>
            <a:r>
              <a:rPr lang="el-GR" sz="2200" dirty="0"/>
              <a:t>εκτός αν </a:t>
            </a:r>
            <a:r>
              <a:rPr lang="en-US" sz="2200" dirty="0" err="1"/>
              <a:t>L</a:t>
            </a:r>
            <a:r>
              <a:rPr lang="en-US" sz="2200" baseline="-25000" dirty="0" err="1"/>
              <a:t>wL</a:t>
            </a:r>
            <a:r>
              <a:rPr lang="el-GR" sz="2200" dirty="0"/>
              <a:t> ≤</a:t>
            </a:r>
            <a:r>
              <a:rPr lang="en-US" sz="2200" dirty="0"/>
              <a:t> 1,01L</a:t>
            </a:r>
            <a:r>
              <a:rPr lang="en-US" sz="2200" baseline="-25000" dirty="0"/>
              <a:t>pp </a:t>
            </a:r>
            <a:r>
              <a:rPr lang="el-GR" sz="2200" dirty="0"/>
              <a:t>οπότε </a:t>
            </a:r>
            <a:r>
              <a:rPr lang="en-US" sz="2200" dirty="0" err="1"/>
              <a:t>L</a:t>
            </a:r>
            <a:r>
              <a:rPr lang="en-US" sz="2200" baseline="-25000" dirty="0" err="1"/>
              <a:t>d</a:t>
            </a:r>
            <a:r>
              <a:rPr lang="en-US" sz="2200" dirty="0"/>
              <a:t>= </a:t>
            </a:r>
            <a:r>
              <a:rPr lang="en-US" sz="2200" dirty="0" err="1"/>
              <a:t>L</a:t>
            </a:r>
            <a:r>
              <a:rPr lang="en-US" sz="2200" baseline="-25000" dirty="0" err="1"/>
              <a:t>wL</a:t>
            </a:r>
            <a:r>
              <a:rPr lang="el-GR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C</a:t>
            </a:r>
            <a:r>
              <a:rPr lang="en-US" sz="2200" baseline="-25000" dirty="0"/>
              <a:t>A</a:t>
            </a:r>
            <a:r>
              <a:rPr lang="en-US" sz="2200" dirty="0"/>
              <a:t>= </a:t>
            </a:r>
            <a:r>
              <a:rPr lang="el-GR" sz="2200" dirty="0"/>
              <a:t>συντελεστής συσχέτισης από τον πίνακα 1</a:t>
            </a:r>
          </a:p>
          <a:p>
            <a:pPr marL="0" indent="0">
              <a:buNone/>
            </a:pPr>
            <a:r>
              <a:rPr lang="el-GR" sz="2200" dirty="0"/>
              <a:t>ρ = πυκνότητα θαλασσινού νερού στους 15</a:t>
            </a:r>
            <a:r>
              <a:rPr lang="el-GR" sz="2200" baseline="30000" dirty="0"/>
              <a:t>ο</a:t>
            </a:r>
            <a:r>
              <a:rPr lang="en-US" sz="2200" dirty="0" smtClean="0"/>
              <a:t>C</a:t>
            </a:r>
            <a:endParaRPr lang="en-US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5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Η μέθοδος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Lap-Keller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3/12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820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S </a:t>
            </a:r>
            <a:r>
              <a:rPr lang="en-US" sz="2200" dirty="0"/>
              <a:t>= </a:t>
            </a:r>
            <a:r>
              <a:rPr lang="el-GR" sz="2200" dirty="0"/>
              <a:t>βρεχόμενη επιφάνεια σε </a:t>
            </a:r>
            <a:r>
              <a:rPr lang="en-US" sz="2200" dirty="0"/>
              <a:t>m</a:t>
            </a:r>
            <a:r>
              <a:rPr lang="en-US" sz="2200" baseline="30000" dirty="0"/>
              <a:t>2</a:t>
            </a:r>
            <a:r>
              <a:rPr lang="en-US" sz="2200" dirty="0"/>
              <a:t>. </a:t>
            </a:r>
            <a:r>
              <a:rPr lang="el-GR" sz="2200" dirty="0"/>
              <a:t>Υπολογίζεται από τη σχέση</a:t>
            </a:r>
            <a:r>
              <a:rPr lang="el-GR" sz="2200" dirty="0" smtClean="0"/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558419"/>
              </p:ext>
            </p:extLst>
          </p:nvPr>
        </p:nvGraphicFramePr>
        <p:xfrm>
          <a:off x="1979712" y="2348880"/>
          <a:ext cx="471838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Εξίσωση" r:id="rId3" imgW="1752480" imgH="241200" progId="Equation.3">
                  <p:embed/>
                </p:oleObj>
              </mc:Choice>
              <mc:Fallback>
                <p:oleObj name="Εξίσωση" r:id="rId3" imgW="1752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348880"/>
                        <a:ext cx="4718380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428095" y="3573016"/>
            <a:ext cx="7632848" cy="151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</a:t>
            </a:r>
            <a:r>
              <a:rPr lang="el-GR" sz="2200" baseline="-25000" dirty="0">
                <a:solidFill>
                  <a:prstClr val="black"/>
                </a:solidFill>
                <a:latin typeface="Calibri"/>
              </a:rPr>
              <a:t>Μ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= επιφάνεια μέσης τομής σε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2200" baseline="30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ζ</a:t>
            </a:r>
            <a:r>
              <a:rPr lang="en-US" sz="2200" baseline="-25000" dirty="0">
                <a:solidFill>
                  <a:prstClr val="black"/>
                </a:solidFill>
                <a:latin typeface="Calibri"/>
              </a:rPr>
              <a:t>r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=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συντελεστής υπολοίπων αντιστάσεων</a:t>
            </a:r>
          </a:p>
          <a:p>
            <a:pPr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200" dirty="0" err="1">
                <a:solidFill>
                  <a:prstClr val="black"/>
                </a:solidFill>
                <a:latin typeface="Calibri"/>
              </a:rPr>
              <a:t>C</a:t>
            </a:r>
            <a:r>
              <a:rPr lang="en-US" sz="2200" baseline="-25000" dirty="0" err="1">
                <a:solidFill>
                  <a:prstClr val="black"/>
                </a:solidFill>
                <a:latin typeface="Calibri"/>
              </a:rPr>
              <a:t>pd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=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πρισματικός συντελεστής βασισμένος στο μήκος </a:t>
            </a:r>
            <a:r>
              <a:rPr lang="en-US" sz="2200" dirty="0" err="1">
                <a:solidFill>
                  <a:prstClr val="black"/>
                </a:solidFill>
                <a:latin typeface="Calibri"/>
              </a:rPr>
              <a:t>L</a:t>
            </a:r>
            <a:r>
              <a:rPr lang="en-US" sz="2200" baseline="-25000" dirty="0" err="1">
                <a:solidFill>
                  <a:prstClr val="black"/>
                </a:solidFill>
                <a:latin typeface="Calibri"/>
              </a:rPr>
              <a:t>d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8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Η μέθοδος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Lap-Keller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4/12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840468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Πίνακας 1: Συντελεστής συσχέτισης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067505"/>
              </p:ext>
            </p:extLst>
          </p:nvPr>
        </p:nvGraphicFramePr>
        <p:xfrm>
          <a:off x="1619672" y="2564904"/>
          <a:ext cx="60960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</a:rPr>
                        <a:t>Μήκος πλοίου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>
                          <a:solidFill>
                            <a:schemeClr val="tx1"/>
                          </a:solidFill>
                        </a:rPr>
                        <a:t>Συντελεστής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50m -150 m</a:t>
                      </a:r>
                      <a:endParaRPr lang="en-US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+0,0004 </a:t>
                      </a:r>
                      <a:r>
                        <a:rPr lang="el-GR" sz="2200" dirty="0" smtClean="0"/>
                        <a:t>έως +0,00035</a:t>
                      </a:r>
                      <a:endParaRPr lang="en-US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150m – 210m</a:t>
                      </a:r>
                      <a:endParaRPr lang="en-US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+0,0002</a:t>
                      </a:r>
                      <a:endParaRPr lang="en-US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210m-260m</a:t>
                      </a:r>
                      <a:endParaRPr lang="en-US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+0,0001</a:t>
                      </a:r>
                      <a:endParaRPr lang="en-US" sz="220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260m-300m</a:t>
                      </a:r>
                      <a:endParaRPr lang="en-US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0</a:t>
                      </a:r>
                      <a:endParaRPr lang="en-US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300m-350m</a:t>
                      </a:r>
                      <a:endParaRPr lang="en-US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-0,0001</a:t>
                      </a:r>
                      <a:endParaRPr lang="en-US" sz="220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350m -450m</a:t>
                      </a:r>
                      <a:endParaRPr lang="en-US" sz="2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-0,00025</a:t>
                      </a:r>
                      <a:endParaRPr lang="en-US" sz="2200" dirty="0" smtClean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1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Η μέθοδος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Lap-Keller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5/12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828800"/>
            <a:ext cx="4267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Ανάλογα με το </a:t>
            </a:r>
            <a:r>
              <a:rPr lang="en-US" sz="2200" dirty="0" smtClean="0">
                <a:latin typeface="+mn-lt"/>
              </a:rPr>
              <a:t>LCB </a:t>
            </a:r>
            <a:r>
              <a:rPr lang="el-GR" sz="2200" dirty="0" smtClean="0">
                <a:latin typeface="+mn-lt"/>
              </a:rPr>
              <a:t>και τον </a:t>
            </a:r>
            <a:r>
              <a:rPr lang="en-US" sz="2200" dirty="0" smtClean="0">
                <a:latin typeface="+mn-lt"/>
              </a:rPr>
              <a:t>Cp </a:t>
            </a:r>
            <a:r>
              <a:rPr lang="el-GR" sz="2200" dirty="0" smtClean="0">
                <a:latin typeface="+mn-lt"/>
              </a:rPr>
              <a:t>τα πλοία διακρίνονται σε πέντε κατηγορίες (διπλανό σχήμα 1). Για κάθε κατηγορία ισχύει ένα από τα Σχήματα 2 -6</a:t>
            </a:r>
            <a:endParaRPr lang="en-US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l-GR">
              <a:latin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445860">
            <a:off x="5127088" y="1339920"/>
            <a:ext cx="3328678" cy="544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74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Η μέθοδος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Lap-Keller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6/12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81845"/>
            <a:ext cx="3694610" cy="535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295878"/>
              </p:ext>
            </p:extLst>
          </p:nvPr>
        </p:nvGraphicFramePr>
        <p:xfrm>
          <a:off x="3923928" y="1524000"/>
          <a:ext cx="31376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Εξίσωση" r:id="rId4" imgW="177480" imgH="215640" progId="Equation.3">
                  <p:embed/>
                </p:oleObj>
              </mc:Choice>
              <mc:Fallback>
                <p:oleObj name="Εξίσωση" r:id="rId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524000"/>
                        <a:ext cx="31376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03108"/>
              </p:ext>
            </p:extLst>
          </p:nvPr>
        </p:nvGraphicFramePr>
        <p:xfrm>
          <a:off x="5137119" y="5517232"/>
          <a:ext cx="1036709" cy="8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Εξίσωση" r:id="rId6" imgW="647640" imgH="469800" progId="Equation.3">
                  <p:embed/>
                </p:oleObj>
              </mc:Choice>
              <mc:Fallback>
                <p:oleObj name="Εξίσωση" r:id="rId6" imgW="647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7119" y="5517232"/>
                        <a:ext cx="1036709" cy="8241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905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Κατηγορία Α</a:t>
            </a:r>
            <a:endParaRPr lang="en-US" sz="2400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3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778" y="1412776"/>
            <a:ext cx="3821573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Η μέθοδος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Lap-Keller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7/12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78740"/>
              </p:ext>
            </p:extLst>
          </p:nvPr>
        </p:nvGraphicFramePr>
        <p:xfrm>
          <a:off x="3851920" y="1762963"/>
          <a:ext cx="31376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Εξίσωση" r:id="rId5" imgW="177480" imgH="215640" progId="Equation.3">
                  <p:embed/>
                </p:oleObj>
              </mc:Choice>
              <mc:Fallback>
                <p:oleObj name="Εξίσωση" r:id="rId5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762963"/>
                        <a:ext cx="31376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577419"/>
              </p:ext>
            </p:extLst>
          </p:nvPr>
        </p:nvGraphicFramePr>
        <p:xfrm>
          <a:off x="6336982" y="5661248"/>
          <a:ext cx="838200" cy="60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Εξίσωση" r:id="rId7" imgW="647640" imgH="469800" progId="Equation.3">
                  <p:embed/>
                </p:oleObj>
              </mc:Choice>
              <mc:Fallback>
                <p:oleObj name="Εξίσωση" r:id="rId7" imgW="647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982" y="5661248"/>
                        <a:ext cx="838200" cy="60810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0690" y="167416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Κατηγορία Β</a:t>
            </a:r>
            <a:endParaRPr lang="en-US" sz="2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9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16635"/>
            <a:ext cx="3791272" cy="576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Η μέθοδος </a:t>
            </a:r>
            <a:r>
              <a:rPr lang="en-US" dirty="0">
                <a:solidFill>
                  <a:srgbClr val="EEECE1">
                    <a:lumMod val="25000"/>
                  </a:srgbClr>
                </a:solidFill>
              </a:rPr>
              <a:t>Lap-Keller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8/12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039484"/>
              </p:ext>
            </p:extLst>
          </p:nvPr>
        </p:nvGraphicFramePr>
        <p:xfrm>
          <a:off x="4420006" y="1499056"/>
          <a:ext cx="31376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Εξίσωση" r:id="rId4" imgW="177480" imgH="215640" progId="Equation.3">
                  <p:embed/>
                </p:oleObj>
              </mc:Choice>
              <mc:Fallback>
                <p:oleObj name="Εξίσωση" r:id="rId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006" y="1499056"/>
                        <a:ext cx="31376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586403"/>
              </p:ext>
            </p:extLst>
          </p:nvPr>
        </p:nvGraphicFramePr>
        <p:xfrm>
          <a:off x="6705600" y="5791200"/>
          <a:ext cx="838200" cy="60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Εξίσωση" r:id="rId6" imgW="647640" imgH="469800" progId="Equation.3">
                  <p:embed/>
                </p:oleObj>
              </mc:Choice>
              <mc:Fallback>
                <p:oleObj name="Εξίσωση" r:id="rId6" imgW="647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791200"/>
                        <a:ext cx="838200" cy="60810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1689556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Κατηγορία </a:t>
            </a:r>
            <a:r>
              <a:rPr lang="en-US" sz="2200" dirty="0" smtClean="0">
                <a:latin typeface="+mn-lt"/>
              </a:rPr>
              <a:t>C</a:t>
            </a:r>
            <a:endParaRPr lang="en-US" sz="22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43</TotalTime>
  <Words>934</Words>
  <Application>Microsoft Office PowerPoint</Application>
  <PresentationFormat>Προβολή στην οθόνη (4:3)</PresentationFormat>
  <Paragraphs>151</Paragraphs>
  <Slides>20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exo-opistho_simeiomata</vt:lpstr>
      <vt:lpstr>Office Theme</vt:lpstr>
      <vt:lpstr>OC_template_updated</vt:lpstr>
      <vt:lpstr>Εξίσωση</vt:lpstr>
      <vt:lpstr>Θεωρία πλοίου ΙΙ (Θ)</vt:lpstr>
      <vt:lpstr>Η μέθοδος Lap-Keller 1/12</vt:lpstr>
      <vt:lpstr>Η μέθοδος Lap-Keller 2/12</vt:lpstr>
      <vt:lpstr>Η μέθοδος Lap-Keller 3/12</vt:lpstr>
      <vt:lpstr>Η μέθοδος Lap-Keller 4/12</vt:lpstr>
      <vt:lpstr>Η μέθοδος Lap-Keller 5/12</vt:lpstr>
      <vt:lpstr>Η μέθοδος Lap-Keller 6/12</vt:lpstr>
      <vt:lpstr>Η μέθοδος Lap-Keller 7/12</vt:lpstr>
      <vt:lpstr>Η μέθοδος Lap-Keller 8/12</vt:lpstr>
      <vt:lpstr>Η μέθοδος Lap-Keller 9/12</vt:lpstr>
      <vt:lpstr>Η μέθοδος Lap-Keller 10/12</vt:lpstr>
      <vt:lpstr>Η μέθοδος Lap-Keller 11/12</vt:lpstr>
      <vt:lpstr>Η μέθοδος Lap-Keller 12/12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Θεωρεία πλοίου ΙΙ</dc:title>
  <dc:creator>opencourses@teiath.gr</dc:creator>
  <cp:lastModifiedBy>fkaram2</cp:lastModifiedBy>
  <cp:revision>11</cp:revision>
  <dcterms:created xsi:type="dcterms:W3CDTF">2014-12-29T13:46:22Z</dcterms:created>
  <dcterms:modified xsi:type="dcterms:W3CDTF">2015-03-09T08:41:29Z</dcterms:modified>
</cp:coreProperties>
</file>