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62"/>
  </p:notesMasterIdLst>
  <p:handoutMasterIdLst>
    <p:handoutMasterId r:id="rId63"/>
  </p:handoutMasterIdLst>
  <p:sldIdLst>
    <p:sldId id="311" r:id="rId2"/>
    <p:sldId id="318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87" r:id="rId30"/>
    <p:sldId id="289" r:id="rId31"/>
    <p:sldId id="286" r:id="rId32"/>
    <p:sldId id="285" r:id="rId33"/>
    <p:sldId id="284" r:id="rId34"/>
    <p:sldId id="288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2" r:id="rId56"/>
    <p:sldId id="313" r:id="rId57"/>
    <p:sldId id="314" r:id="rId58"/>
    <p:sldId id="315" r:id="rId59"/>
    <p:sldId id="316" r:id="rId60"/>
    <p:sldId id="317" r:id="rId61"/>
  </p:sldIdLst>
  <p:sldSz cx="9144000" cy="6858000" type="screen4x3"/>
  <p:notesSz cx="7104063" cy="10234613"/>
  <p:custDataLst>
    <p:tags r:id="rId6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6" autoAdjust="0"/>
    <p:restoredTop sz="94660"/>
  </p:normalViewPr>
  <p:slideViewPr>
    <p:cSldViewPr>
      <p:cViewPr>
        <p:scale>
          <a:sx n="74" d="100"/>
          <a:sy n="74" d="100"/>
        </p:scale>
        <p:origin x="-210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6EE17487-3401-4397-9B07-349A1AAFA98D}" type="slidenum">
              <a:rPr lang="el-GR" altLang="el-GR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20000"/>
                </a:spcBef>
              </a:pPr>
              <a:t>1</a:t>
            </a:fld>
            <a:endParaRPr lang="el-GR" altLang="el-GR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l-G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4986" indent="-309610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38441" indent="-247688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733817" indent="-247688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29193" indent="-247688" eaLnBrk="0" hangingPunct="0">
              <a:defRPr sz="3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995BF89-6676-422E-93EA-CAC0DAC2D36E}" type="slidenum">
              <a:rPr lang="en-US" altLang="el-GR" sz="1300"/>
              <a:pPr eaLnBrk="1" hangingPunct="1"/>
              <a:t>7</a:t>
            </a:fld>
            <a:endParaRPr lang="en-US" altLang="el-GR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26175"/>
            <a:ext cx="2133600" cy="277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26175"/>
            <a:ext cx="2895600" cy="277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26175"/>
            <a:ext cx="2133600" cy="277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82082E8-3A87-4EA1-9797-BEFA5BD9F1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0542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26175"/>
            <a:ext cx="2133600" cy="277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26175"/>
            <a:ext cx="2895600" cy="277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26175"/>
            <a:ext cx="2133600" cy="277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DB49D1F-018E-44DE-87F7-72DDC25C76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05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31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arylandlearninglinks.org/884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adh.org/wp-content/uploads/2014/10/DECLERCK-To-prevent-or-not-to-prevent-website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exercises-fitness-stretching-sports-99097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xabay.com/en/users/OpenIcon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spt4kids.com/therapy/what-is-down-syndrom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pecialolympics.org/champion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yveslebel/" TargetMode="External"/><Relationship Id="rId2" Type="http://schemas.openxmlformats.org/officeDocument/2006/relationships/hyperlink" Target="http://www.flickr.com/photos/yveslebel/12495157555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creativecommons.org/licenses/by-nd/2.0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chianadownsyndrome.org/archived/DS%20Web/dsinfo.htm" TargetMode="External"/><Relationship Id="rId4" Type="http://schemas.openxmlformats.org/officeDocument/2006/relationships/hyperlink" Target="http://commons.wikimedia.org/wiki/File:21_trisomy_-_Down_syndrome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n.wikipedia.org/wiki/File:Down_syndrome_lg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genmed.yolasite.co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resources.specialolympics.or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itysub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Vanellus_Foto" TargetMode="External"/><Relationship Id="rId2" Type="http://schemas.openxmlformats.org/officeDocument/2006/relationships/hyperlink" Target="http://commons.wikimedia.org/wiki/File:Boy_with_Down_Syndrom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creativecommons.org/licenses/by-sa/3.0/deed.en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admetal/" TargetMode="External"/><Relationship Id="rId2" Type="http://schemas.openxmlformats.org/officeDocument/2006/relationships/hyperlink" Target="http://www.flickr.com/photos/madmetal/2208315035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creativecommons.org/licenses/by-nd/2.0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elpno.gr/http:/www.specialeducation.gr/" TargetMode="External"/><Relationship Id="rId3" Type="http://schemas.openxmlformats.org/officeDocument/2006/relationships/hyperlink" Target="http://www.aapd.org/" TargetMode="External"/><Relationship Id="rId7" Type="http://schemas.openxmlformats.org/officeDocument/2006/relationships/hyperlink" Target="http://www.keelpno.gr/" TargetMode="External"/><Relationship Id="rId2" Type="http://schemas.openxmlformats.org/officeDocument/2006/relationships/hyperlink" Target="http://aaidd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" TargetMode="External"/><Relationship Id="rId11" Type="http://schemas.openxmlformats.org/officeDocument/2006/relationships/hyperlink" Target="http://www.nads.org/" TargetMode="External"/><Relationship Id="rId5" Type="http://schemas.openxmlformats.org/officeDocument/2006/relationships/hyperlink" Target="http://www.thearc.org/" TargetMode="External"/><Relationship Id="rId10" Type="http://schemas.openxmlformats.org/officeDocument/2006/relationships/hyperlink" Target="https://www.ndss.org/" TargetMode="External"/><Relationship Id="rId4" Type="http://schemas.openxmlformats.org/officeDocument/2006/relationships/hyperlink" Target="http://www.nacdd.org/" TargetMode="External"/><Relationship Id="rId9" Type="http://schemas.openxmlformats.org/officeDocument/2006/relationships/hyperlink" Target="http://www.noesi.gr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prstClr val="black"/>
                </a:solidFill>
                <a:latin typeface="Calibri"/>
              </a:rPr>
              <a:t>Προσαρμοσμένη Κινητική Δραστηριότητα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2402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088232"/>
          </a:xfrm>
        </p:spPr>
        <p:txBody>
          <a:bodyPr>
            <a:noAutofit/>
          </a:bodyPr>
          <a:lstStyle/>
          <a:p>
            <a:pPr eaLnBrk="1" hangingPunct="1"/>
            <a:r>
              <a:rPr lang="el-GR" sz="2700" b="1" dirty="0" smtClean="0"/>
              <a:t>Ενότητα 5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Νοητική αναπηρία και ΠΦΔ</a:t>
            </a:r>
            <a:endParaRPr lang="en-US" sz="2700" dirty="0" smtClean="0"/>
          </a:p>
          <a:p>
            <a:pPr eaLnBrk="1" hangingPunct="1"/>
            <a:endParaRPr lang="el-GR" sz="1400" dirty="0">
              <a:latin typeface="+mj-lt"/>
            </a:endParaRPr>
          </a:p>
          <a:p>
            <a:pPr marL="358775" lvl="0" indent="-92075" algn="l">
              <a:lnSpc>
                <a:spcPct val="80000"/>
              </a:lnSpc>
            </a:pPr>
            <a:r>
              <a:rPr lang="el-GR" sz="2400" dirty="0" smtClean="0">
                <a:solidFill>
                  <a:prstClr val="black"/>
                </a:solidFill>
                <a:latin typeface="+mj-lt"/>
              </a:rPr>
              <a:t>    Ειρήνη </a:t>
            </a:r>
            <a:r>
              <a:rPr lang="el-GR" sz="2400" dirty="0" err="1" smtClean="0">
                <a:solidFill>
                  <a:prstClr val="black"/>
                </a:solidFill>
                <a:latin typeface="+mj-lt"/>
              </a:rPr>
              <a:t>Γραμματοπούλου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+mj-lt"/>
              </a:rPr>
              <a:t>           </a:t>
            </a:r>
            <a:r>
              <a:rPr lang="el-GR" altLang="el-GR" sz="2400" dirty="0" err="1" smtClean="0"/>
              <a:t>Φεβρωνία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Καρκαλέτση</a:t>
            </a:r>
            <a:r>
              <a:rPr lang="el-GR" altLang="el-GR" sz="2400" dirty="0" smtClean="0"/>
              <a:t>, </a:t>
            </a:r>
            <a:r>
              <a:rPr lang="en-US" altLang="el-GR" sz="2400" dirty="0" smtClean="0"/>
              <a:t>MSc</a:t>
            </a:r>
            <a:r>
              <a:rPr lang="el-GR" altLang="el-GR" sz="2400" dirty="0" smtClean="0"/>
              <a:t> </a:t>
            </a: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+mj-lt"/>
              </a:rPr>
              <a:t>                         Αναπληρώτρια </a:t>
            </a:r>
            <a:r>
              <a:rPr lang="el-GR" sz="2400" dirty="0">
                <a:solidFill>
                  <a:prstClr val="black"/>
                </a:solidFill>
                <a:latin typeface="+mj-lt"/>
              </a:rPr>
              <a:t>Καθηγήτρια </a:t>
            </a:r>
            <a:r>
              <a:rPr lang="el-GR" sz="2400" dirty="0" smtClean="0">
                <a:solidFill>
                  <a:prstClr val="black"/>
                </a:solidFill>
                <a:latin typeface="+mj-lt"/>
              </a:rPr>
              <a:t>     </a:t>
            </a:r>
          </a:p>
          <a:p>
            <a:pPr lvl="0">
              <a:lnSpc>
                <a:spcPct val="80000"/>
              </a:lnSpc>
            </a:pPr>
            <a:r>
              <a:rPr lang="el-GR" sz="2400" dirty="0" smtClean="0">
                <a:solidFill>
                  <a:prstClr val="black"/>
                </a:solidFill>
                <a:latin typeface="+mj-lt"/>
              </a:rPr>
              <a:t>Τμήμα Φυσικοθεραπείας ΤΕΙ-Αθήνας</a:t>
            </a:r>
            <a:endParaRPr lang="el-GR" sz="24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13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96752"/>
            <a:ext cx="8229600" cy="54612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2600" b="1" dirty="0" smtClean="0">
                <a:solidFill>
                  <a:srgbClr val="004B82"/>
                </a:solidFill>
                <a:ea typeface="ＭＳ Ｐゴシック" charset="-128"/>
              </a:rPr>
              <a:t>Μέτρια νοητική Αναπηρία</a:t>
            </a:r>
          </a:p>
          <a:p>
            <a:pPr eaLnBrk="1" hangingPunct="1"/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10% του πληθυσμού</a:t>
            </a:r>
          </a:p>
          <a:p>
            <a:pPr eaLnBrk="1" hangingPunct="1"/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Κινητική ικανότητα: φτωχή, χαρακτηρίζεται από προβλήματα στην αδρή και λεπτή κινητικότητα</a:t>
            </a:r>
          </a:p>
          <a:p>
            <a:pPr eaLnBrk="1" hangingPunct="1"/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Πιθανά προβλήματα στην ακοή, στην όραση, στο λόγο και στην ομιλία </a:t>
            </a:r>
          </a:p>
          <a:p>
            <a:pPr eaLnBrk="1" hangingPunct="1"/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Στοιχειώδεις σχολικές δεξιότητες, όπως ανάγνωση, γραφή απλών φράσεων ή μικρών κειμένων ή απλές αριθμητικές πράξεις</a:t>
            </a:r>
          </a:p>
          <a:p>
            <a:pPr eaLnBrk="1" hangingPunct="1"/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Κοινωνικός τομέας: κοινωνική υπευθυνότητα, δεξιότητες αυτοεξυπηρέτησης, προσαρμογή στις απαιτήσεις του σπιτιού ή της γειτονιάς, συνεργασία </a:t>
            </a:r>
          </a:p>
          <a:p>
            <a:pPr eaLnBrk="1" hangingPunct="1"/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Επαγγελματικός τομέας: εργασία κάτω από επίβλεψη σε προστατευμένα εργαστήρια ή στην ανοικτή αγορά</a:t>
            </a:r>
            <a:r>
              <a:rPr lang="el-GR" altLang="el-GR" sz="2400" i="1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εργασίας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2400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962400" y="6319837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FontTx/>
              <a:buNone/>
            </a:pPr>
            <a:r>
              <a:rPr lang="el-GR" alt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(</a:t>
            </a:r>
            <a:r>
              <a:rPr lang="en-US" alt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American Psychiatric Association</a:t>
            </a:r>
            <a:r>
              <a:rPr lang="el-GR" alt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</a:t>
            </a:r>
            <a:r>
              <a:rPr lang="en-US" alt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2013)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3. Ταξινόμηση της νοητικής αναπηρίας</a:t>
            </a:r>
            <a:br>
              <a:rPr lang="el-GR" dirty="0"/>
            </a:br>
            <a:r>
              <a:rPr lang="el-GR" sz="3100" b="0" dirty="0"/>
              <a:t>(3 από 6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</p:spTree>
    <p:extLst>
      <p:ext uri="{BB962C8B-B14F-4D97-AF65-F5344CB8AC3E}">
        <p14:creationId xmlns:p14="http://schemas.microsoft.com/office/powerpoint/2010/main" val="20389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6000"/>
            <a:ext cx="8229600" cy="1093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l-GR" dirty="0"/>
              <a:t>3. Ταξινόμηση της νοητικής αναπηρίας</a:t>
            </a:r>
            <a:br>
              <a:rPr lang="el-GR" dirty="0"/>
            </a:br>
            <a:r>
              <a:rPr lang="el-GR" sz="3100" b="0" dirty="0" smtClean="0"/>
              <a:t>(4 </a:t>
            </a:r>
            <a:r>
              <a:rPr lang="el-GR" sz="3100" b="0" dirty="0"/>
              <a:t>από 6)</a:t>
            </a:r>
            <a:endParaRPr lang="el-GR" altLang="el-GR" sz="3100" b="0" dirty="0" smtClean="0">
              <a:ea typeface="ＭＳ Ｐゴシック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96752"/>
            <a:ext cx="8229600" cy="54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2600" b="1" dirty="0" smtClean="0">
                <a:solidFill>
                  <a:srgbClr val="004B82"/>
                </a:solidFill>
                <a:ea typeface="ＭＳ Ｐゴシック" charset="-128"/>
              </a:rPr>
              <a:t>Σοβαρή νοητική Αναπηρία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3% - 4% του πληθυσμού 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Εμφανή εξωτερικά χαρακτηριστικά 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err="1" smtClean="0">
                <a:solidFill>
                  <a:srgbClr val="000000"/>
                </a:solidFill>
                <a:ea typeface="ＭＳ Ｐゴシック" charset="-128"/>
              </a:rPr>
              <a:t>Συνοδές</a:t>
            </a: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 αναπηρίες (π.χ. εγκεφαλική παράλυση, απώλεια ακοής ή όρασης, συναισθηματικές διαταραχές) 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Η φυσική και κινητική ανάπτυξη χαρακτηρίζεται από </a:t>
            </a:r>
            <a:r>
              <a:rPr lang="el-GR" altLang="el-GR" sz="2200" dirty="0" err="1" smtClean="0">
                <a:solidFill>
                  <a:srgbClr val="000000"/>
                </a:solidFill>
                <a:ea typeface="ＭＳ Ｐゴシック" charset="-128"/>
              </a:rPr>
              <a:t>ελλείματα</a:t>
            </a: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 σε όλα τα επίπεδα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Ο  λόγος είναι στοιχειώδης και συνοδεύεται από προβλήματα άρθρωσης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Τα εκπαιδευτικά προγράμματα στοχεύουν στην κοινωνική προσαρμογή σε ένα ελεγχόμενο περιβάλλον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Πολλές φορές παρουσιάζεται ανάγκη ιατροφαρμακευτικής περίθαλψης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2200" dirty="0" smtClean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218432" y="5553647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l-GR" sz="1600">
                <a:latin typeface="Calibri" pitchFamily="34" charset="0"/>
              </a:rPr>
              <a:t>(</a:t>
            </a:r>
            <a:r>
              <a:rPr lang="en-US" altLang="el-GR" sz="1600">
                <a:latin typeface="Calibri" pitchFamily="34" charset="0"/>
              </a:rPr>
              <a:t>American Psychiatric Association</a:t>
            </a:r>
            <a:r>
              <a:rPr lang="el-GR" altLang="el-GR" sz="1600">
                <a:latin typeface="Calibri" pitchFamily="34" charset="0"/>
              </a:rPr>
              <a:t>,</a:t>
            </a:r>
            <a:r>
              <a:rPr lang="en-US" altLang="el-GR" sz="1600">
                <a:latin typeface="Calibri" pitchFamily="34" charset="0"/>
              </a:rPr>
              <a:t> 2013)</a:t>
            </a:r>
          </a:p>
        </p:txBody>
      </p:sp>
    </p:spTree>
    <p:extLst>
      <p:ext uri="{BB962C8B-B14F-4D97-AF65-F5344CB8AC3E}">
        <p14:creationId xmlns:p14="http://schemas.microsoft.com/office/powerpoint/2010/main" val="23680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6000"/>
            <a:ext cx="8229600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l-GR" dirty="0"/>
              <a:t>3. Ταξινόμηση της νοητικής αναπηρίας</a:t>
            </a:r>
            <a:r>
              <a:rPr lang="el-GR" altLang="el-GR" dirty="0" smtClean="0">
                <a:ea typeface="ＭＳ Ｐゴシック" charset="-128"/>
              </a:rPr>
              <a:t/>
            </a:r>
            <a:br>
              <a:rPr lang="el-GR" altLang="el-GR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(5 από 6)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l-GR" altLang="el-GR" sz="2600" b="1" dirty="0" smtClean="0">
                <a:solidFill>
                  <a:srgbClr val="004B82"/>
                </a:solidFill>
                <a:ea typeface="ＭＳ Ｐゴシック" charset="-128"/>
              </a:rPr>
              <a:t>Βαριά νοητική Αναπηρία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1% - 2% του πληθυσμού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Η κινητική ανάπτυξη, η προσωπική φροντίδα και οι επικοινωνιακές  δεξιότητες μπορούν να βελτιωθούν, αν δοθεί η απαραίτητη εκπαίδευση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Τα εκπαιδευτικά προγράμματα στοχεύουν στην κοινωνική προσαρμογή σε ένα ελεγχόμενο περιβάλλον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563888" y="3789040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(</a:t>
            </a:r>
            <a:r>
              <a:rPr lang="en-US" alt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American Psychiatric Association</a:t>
            </a:r>
            <a:r>
              <a:rPr lang="el-GR" alt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</a:t>
            </a:r>
            <a:r>
              <a:rPr lang="en-US" alt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2013)</a:t>
            </a:r>
          </a:p>
        </p:txBody>
      </p:sp>
    </p:spTree>
    <p:extLst>
      <p:ext uri="{BB962C8B-B14F-4D97-AF65-F5344CB8AC3E}">
        <p14:creationId xmlns:p14="http://schemas.microsoft.com/office/powerpoint/2010/main" val="13554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6000"/>
            <a:ext cx="8229600" cy="90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l-GR" sz="3600" dirty="0"/>
              <a:t>3. Ταξινόμηση της νοητικής αναπηρίας</a:t>
            </a:r>
            <a:r>
              <a:rPr lang="el-GR" altLang="el-GR" sz="3600" dirty="0" smtClean="0">
                <a:ea typeface="ＭＳ Ｐゴシック" charset="-128"/>
              </a:rPr>
              <a:t/>
            </a:r>
            <a:br>
              <a:rPr lang="el-GR" altLang="el-GR" sz="3600" dirty="0" smtClean="0">
                <a:ea typeface="ＭＳ Ｐゴシック" charset="-128"/>
              </a:rPr>
            </a:br>
            <a:r>
              <a:rPr lang="el-GR" altLang="el-GR" sz="2800" b="0" dirty="0" smtClean="0">
                <a:ea typeface="ＭＳ Ｐゴシック" charset="-128"/>
              </a:rPr>
              <a:t>(6 από 6) </a:t>
            </a:r>
            <a:br>
              <a:rPr lang="el-GR" altLang="el-GR" sz="2800" b="0" dirty="0" smtClean="0">
                <a:ea typeface="ＭＳ Ｐゴシック" charset="-128"/>
              </a:rPr>
            </a:br>
            <a:endParaRPr lang="el-GR" altLang="el-GR" sz="2800" b="0" dirty="0" smtClean="0">
              <a:ea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2600" b="1" dirty="0" smtClean="0">
                <a:solidFill>
                  <a:srgbClr val="004B82"/>
                </a:solidFill>
                <a:ea typeface="ＭＳ Ｐゴシック" charset="-128"/>
              </a:rPr>
              <a:t>Απροσδιόριστη νοητική Αναπηρία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Η διάγνωση ως απροσδιόριστη, θα πρέπει να χρησιμοποιείται, όταν υπάρχει μεγάλη πιθανότητα ύπαρξης νοητικής αναπηρίας, αλλά το άτομο δε μπορεί να εξεταστεί επιτυχώς από τα σταθμισμένα τεστ νοημοσύνης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endParaRPr lang="el-GR" altLang="el-GR" sz="2200" dirty="0" smtClean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Όσο πιο μικρή είναι η ηλικία, τόσο πιο δύσκολο είναι να εκτιμηθεί η ύπαρξη νοητικής αναπηρίας, εκτός από τις περιπτώσεις με βαριές αναπηρίες  </a:t>
            </a:r>
            <a:r>
              <a:rPr lang="en-US" altLang="el-GR" sz="2200" dirty="0" smtClean="0">
                <a:solidFill>
                  <a:srgbClr val="000000"/>
                </a:solidFill>
                <a:ea typeface="ＭＳ Ｐゴシック" charset="-128"/>
              </a:rPr>
              <a:t>(DSM-IV)</a:t>
            </a:r>
            <a:endParaRPr lang="el-GR" altLang="el-GR" sz="2200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974592" y="4632960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l-GR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(</a:t>
            </a:r>
            <a:r>
              <a:rPr lang="en-US" altLang="el-GR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American Psychiatric Association</a:t>
            </a:r>
            <a:r>
              <a:rPr lang="el-GR" altLang="el-GR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</a:t>
            </a:r>
            <a:r>
              <a:rPr lang="en-US" altLang="el-GR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2013)</a:t>
            </a:r>
          </a:p>
        </p:txBody>
      </p:sp>
    </p:spTree>
    <p:extLst>
      <p:ext uri="{BB962C8B-B14F-4D97-AF65-F5344CB8AC3E}">
        <p14:creationId xmlns:p14="http://schemas.microsoft.com/office/powerpoint/2010/main" val="37424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l-GR" altLang="el-GR" sz="4000" dirty="0" smtClean="0">
                <a:ea typeface="ＭＳ Ｐゴシック" charset="-128"/>
              </a:rPr>
              <a:t>4. Φυσικά και κινητικά χαρακτηριστικά</a:t>
            </a:r>
            <a:r>
              <a:rPr lang="el-GR" altLang="el-GR" sz="3200" dirty="0" smtClean="0">
                <a:ea typeface="ＭＳ Ｐゴシック" charset="-128"/>
              </a:rPr>
              <a:t/>
            </a:r>
            <a:br>
              <a:rPr lang="el-GR" altLang="el-GR" sz="3200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(1 από 3) </a:t>
            </a:r>
            <a:r>
              <a:rPr lang="el-GR" altLang="el-GR" sz="3100" b="0" i="1" dirty="0" smtClean="0">
                <a:ea typeface="ＭＳ Ｐゴシック" charset="-128"/>
              </a:rPr>
              <a:t/>
            </a:r>
            <a:br>
              <a:rPr lang="el-GR" altLang="el-GR" sz="3100" b="0" i="1" dirty="0" smtClean="0">
                <a:ea typeface="ＭＳ Ｐゴシック" charset="-128"/>
              </a:rPr>
            </a:br>
            <a:endParaRPr lang="el-GR" altLang="el-GR" sz="2800" b="0" i="1" dirty="0" smtClean="0">
              <a:ea typeface="ＭＳ Ｐゴシック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200" b="1" dirty="0" smtClean="0">
                <a:solidFill>
                  <a:srgbClr val="004B82"/>
                </a:solidFill>
                <a:ea typeface="ＭＳ Ｐゴシック" charset="-128"/>
              </a:rPr>
              <a:t>Χαμηλή φυσική κατάσταση</a:t>
            </a: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: </a:t>
            </a:r>
          </a:p>
          <a:p>
            <a:pPr marL="354013" indent="0" eaLnBrk="1" hangingPunct="1">
              <a:lnSpc>
                <a:spcPct val="80000"/>
              </a:lnSpc>
              <a:buNone/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Αποτέλεσμα της περιορισμένης κινητικότητας. Παρατηρούνται καρδιαγγειακές διαταραχές, οι οποίες συνδέονται με καθιστική ζωή </a:t>
            </a:r>
          </a:p>
          <a:p>
            <a:pPr eaLnBrk="1" hangingPunct="1">
              <a:lnSpc>
                <a:spcPct val="80000"/>
              </a:lnSpc>
            </a:pPr>
            <a:endParaRPr lang="el-GR" altLang="el-GR" sz="2200" i="1" u="sng" dirty="0" smtClean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200" b="1" dirty="0" smtClean="0">
                <a:solidFill>
                  <a:srgbClr val="004B82"/>
                </a:solidFill>
                <a:ea typeface="ＭＳ Ｐゴシック" charset="-128"/>
              </a:rPr>
              <a:t>Αποκλίσεις στη στάση του κορμού</a:t>
            </a:r>
            <a:r>
              <a:rPr lang="el-GR" altLang="el-GR" sz="2200" i="1" dirty="0" smtClean="0">
                <a:solidFill>
                  <a:srgbClr val="000000"/>
                </a:solidFill>
                <a:ea typeface="ＭＳ Ｐゴシック" charset="-128"/>
              </a:rPr>
              <a:t>:</a:t>
            </a: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</a:p>
          <a:p>
            <a:pPr marL="354013" indent="0" eaLnBrk="1" hangingPunct="1">
              <a:lnSpc>
                <a:spcPct val="80000"/>
              </a:lnSpc>
              <a:buNone/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Σκολίωση, λόρδωση, κύφωση</a:t>
            </a:r>
          </a:p>
          <a:p>
            <a:pPr eaLnBrk="1" hangingPunct="1">
              <a:lnSpc>
                <a:spcPct val="80000"/>
              </a:lnSpc>
            </a:pPr>
            <a:endParaRPr lang="el-GR" altLang="el-GR" sz="2200" i="1" u="sng" dirty="0" smtClean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200" b="1" dirty="0" err="1" smtClean="0">
                <a:solidFill>
                  <a:srgbClr val="004B82"/>
                </a:solidFill>
                <a:ea typeface="ＭＳ Ｐゴシック" charset="-128"/>
              </a:rPr>
              <a:t>Υπερευκαμψία</a:t>
            </a: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: </a:t>
            </a:r>
          </a:p>
          <a:p>
            <a:pPr marL="354013" indent="0" eaLnBrk="1" hangingPunct="1">
              <a:lnSpc>
                <a:spcPct val="80000"/>
              </a:lnSpc>
              <a:buNone/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Οι αρθρώσεις είναι ασυνήθιστα εύκαμπτες και ιδίως αυτές των κάτω άκρων, με αποτέλεσμα να τραυματίζονται πολύ εύκολα και να προκαλούν έλλειψη ισορροπίας </a:t>
            </a:r>
            <a:endParaRPr lang="en-US" altLang="el-GR" sz="2200" dirty="0" smtClean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l-GR" sz="2200" dirty="0" smtClean="0">
              <a:solidFill>
                <a:srgbClr val="000000"/>
              </a:solidFill>
              <a:ea typeface="ＭＳ Ｐゴシック" charset="-128"/>
            </a:endParaRP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600" dirty="0" smtClean="0">
                <a:solidFill>
                  <a:srgbClr val="000000"/>
                </a:solidFill>
                <a:ea typeface="ＭＳ Ｐゴシック" charset="-128"/>
              </a:rPr>
              <a:t>(</a:t>
            </a:r>
            <a:r>
              <a:rPr lang="el-GR" altLang="el-GR" sz="1600" dirty="0" err="1" smtClean="0">
                <a:solidFill>
                  <a:srgbClr val="000000"/>
                </a:solidFill>
                <a:ea typeface="ＭＳ Ｐゴシック" charset="-128"/>
              </a:rPr>
              <a:t>Κουτσούκη</a:t>
            </a:r>
            <a:r>
              <a:rPr lang="el-GR" altLang="el-GR" sz="1600" dirty="0" smtClean="0">
                <a:solidFill>
                  <a:srgbClr val="000000"/>
                </a:solidFill>
                <a:ea typeface="ＭＳ Ｐゴシック" charset="-128"/>
              </a:rPr>
              <a:t>, 1997)</a:t>
            </a:r>
            <a:endParaRPr lang="el-GR" altLang="el-GR" sz="1600" i="1" u="sng" dirty="0" smtClean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64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l-GR" altLang="el-GR" dirty="0">
                <a:ea typeface="ＭＳ Ｐゴシック" charset="-128"/>
              </a:rPr>
              <a:t>4. Φυσικά και κινητικά χαρακτηριστικά</a:t>
            </a:r>
            <a:r>
              <a:rPr lang="el-GR" altLang="el-GR" sz="3200" dirty="0" smtClean="0">
                <a:ea typeface="ＭＳ Ｐゴシック" charset="-128"/>
              </a:rPr>
              <a:t/>
            </a:r>
            <a:br>
              <a:rPr lang="el-GR" altLang="el-GR" sz="3200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(2 από 3) </a:t>
            </a:r>
            <a:endParaRPr lang="el-GR" altLang="el-GR" sz="3100" b="0" i="1" dirty="0" smtClean="0">
              <a:ea typeface="ＭＳ Ｐゴシック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96752"/>
            <a:ext cx="8229600" cy="54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200" b="1" dirty="0" smtClean="0">
                <a:solidFill>
                  <a:srgbClr val="004B82"/>
                </a:solidFill>
                <a:ea typeface="ＭＳ Ｐゴシック" charset="-128"/>
              </a:rPr>
              <a:t>Παχυσαρκία</a:t>
            </a:r>
            <a:r>
              <a:rPr lang="el-GR" altLang="el-GR" sz="2200" b="1" dirty="0" smtClean="0">
                <a:solidFill>
                  <a:srgbClr val="000000"/>
                </a:solidFill>
                <a:ea typeface="ＭＳ Ｐゴシック" charset="-128"/>
              </a:rPr>
              <a:t>:</a:t>
            </a: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</a:p>
          <a:p>
            <a:pPr marL="354013" indent="0" eaLnBrk="1" hangingPunct="1">
              <a:lnSpc>
                <a:spcPct val="110000"/>
              </a:lnSpc>
              <a:buNone/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Συνδέεται με καρδιακές παθήσεις, διαβήτη, υψηλά επίπεδα χοληστερίνης, υπέρταση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200" b="1" dirty="0" smtClean="0">
                <a:solidFill>
                  <a:srgbClr val="004B82"/>
                </a:solidFill>
                <a:ea typeface="ＭＳ Ｐゴシック" charset="-128"/>
              </a:rPr>
              <a:t>Μικρή μυϊκή δύναμη</a:t>
            </a:r>
            <a:r>
              <a:rPr lang="el-GR" altLang="el-GR" sz="2200" b="1" dirty="0" smtClean="0">
                <a:solidFill>
                  <a:srgbClr val="000000"/>
                </a:solidFill>
                <a:ea typeface="ＭＳ Ｐゴシック" charset="-128"/>
              </a:rPr>
              <a:t>:</a:t>
            </a: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</a:p>
          <a:p>
            <a:pPr marL="354013" indent="0" eaLnBrk="1" hangingPunct="1">
              <a:lnSpc>
                <a:spcPct val="110000"/>
              </a:lnSpc>
              <a:buNone/>
            </a:pPr>
            <a:r>
              <a:rPr lang="el-GR" altLang="el-GR" sz="2200" dirty="0">
                <a:solidFill>
                  <a:srgbClr val="000000"/>
                </a:solidFill>
                <a:ea typeface="ＭＳ Ｐゴシック" charset="-128"/>
              </a:rPr>
              <a:t>Ο</a:t>
            </a: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φείλονται σε προβλήματα μεταβολισμού, αλλά και σε έλλειψη επαρκούς φυσικής δραστηριότητας και εξάσκησης</a:t>
            </a:r>
          </a:p>
          <a:p>
            <a:pPr>
              <a:lnSpc>
                <a:spcPct val="110000"/>
              </a:lnSpc>
            </a:pPr>
            <a:r>
              <a:rPr lang="el-GR" altLang="el-GR" sz="2200" b="1" dirty="0" smtClean="0">
                <a:solidFill>
                  <a:srgbClr val="004B82"/>
                </a:solidFill>
                <a:ea typeface="ＭＳ Ｐゴシック" charset="-128"/>
              </a:rPr>
              <a:t>Προβλήματα </a:t>
            </a:r>
            <a:r>
              <a:rPr lang="el-GR" altLang="el-GR" sz="2200" b="1" dirty="0" err="1" smtClean="0">
                <a:solidFill>
                  <a:srgbClr val="004B82"/>
                </a:solidFill>
                <a:ea typeface="ＭＳ Ｐゴシック" charset="-128"/>
              </a:rPr>
              <a:t>νευρομυϊκής</a:t>
            </a:r>
            <a:r>
              <a:rPr lang="el-GR" altLang="el-GR" sz="2200" b="1" dirty="0" smtClean="0">
                <a:solidFill>
                  <a:srgbClr val="004B82"/>
                </a:solidFill>
                <a:ea typeface="ＭＳ Ｐゴシック" charset="-128"/>
              </a:rPr>
              <a:t> συναρμογής</a:t>
            </a:r>
            <a:r>
              <a:rPr lang="el-GR" altLang="el-GR" sz="2200" b="1" dirty="0" smtClean="0">
                <a:solidFill>
                  <a:srgbClr val="000000"/>
                </a:solidFill>
                <a:ea typeface="ＭＳ Ｐゴシック" charset="-128"/>
              </a:rPr>
              <a:t>:</a:t>
            </a: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</a:p>
          <a:p>
            <a:pPr marL="354013" indent="0" eaLnBrk="1" hangingPunct="1">
              <a:lnSpc>
                <a:spcPct val="110000"/>
              </a:lnSpc>
              <a:buNone/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Οφείλονται σε διαταραχές των κινητικών εγκεφαλικών κέντρων και των κέντρων κινητικού ελέγχου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200" b="1" dirty="0" smtClean="0">
                <a:solidFill>
                  <a:srgbClr val="004B82"/>
                </a:solidFill>
                <a:ea typeface="ＭＳ Ｐゴシック" charset="-128"/>
              </a:rPr>
              <a:t>Ατελή κινητικά πρότυπα</a:t>
            </a:r>
            <a:r>
              <a:rPr lang="el-GR" altLang="el-GR" sz="2200" b="1" dirty="0" smtClean="0">
                <a:solidFill>
                  <a:srgbClr val="000000"/>
                </a:solidFill>
                <a:ea typeface="ＭＳ Ｐゴシック" charset="-128"/>
              </a:rPr>
              <a:t>:</a:t>
            </a: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</a:p>
          <a:p>
            <a:pPr marL="354013" indent="0" eaLnBrk="1" hangingPunct="1">
              <a:lnSpc>
                <a:spcPct val="110000"/>
              </a:lnSpc>
              <a:buNone/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Αργή </a:t>
            </a:r>
            <a:r>
              <a:rPr lang="el-GR" altLang="el-GR" sz="2200" dirty="0" err="1" smtClean="0">
                <a:solidFill>
                  <a:srgbClr val="000000"/>
                </a:solidFill>
                <a:ea typeface="ＭＳ Ｐゴシック" charset="-128"/>
              </a:rPr>
              <a:t>νευρομυϊκή</a:t>
            </a: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 ωρίμανση σε συνδυασμό με περιορισμένες κινητικές εμπειρίες έχουν αποτέλεσμα την αργή  τελειοποίηση των κινητικών προτύπων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l-GR" sz="1600" dirty="0" smtClean="0">
              <a:solidFill>
                <a:srgbClr val="000000"/>
              </a:solidFill>
              <a:ea typeface="ＭＳ Ｐゴシック" charset="-128"/>
            </a:endParaRP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600" dirty="0" smtClean="0">
                <a:solidFill>
                  <a:srgbClr val="000000"/>
                </a:solidFill>
                <a:ea typeface="ＭＳ Ｐゴシック" charset="-128"/>
              </a:rPr>
              <a:t>	(</a:t>
            </a:r>
            <a:r>
              <a:rPr lang="el-GR" altLang="el-GR" sz="1600" dirty="0" err="1" smtClean="0">
                <a:solidFill>
                  <a:srgbClr val="000000"/>
                </a:solidFill>
                <a:ea typeface="ＭＳ Ｐゴシック" charset="-128"/>
              </a:rPr>
              <a:t>Κουτσούκη</a:t>
            </a:r>
            <a:r>
              <a:rPr lang="el-GR" altLang="el-GR" sz="1600" dirty="0" smtClean="0">
                <a:solidFill>
                  <a:srgbClr val="000000"/>
                </a:solidFill>
                <a:ea typeface="ＭＳ Ｐゴシック" charset="-128"/>
              </a:rPr>
              <a:t>, 1997)</a:t>
            </a:r>
          </a:p>
        </p:txBody>
      </p:sp>
    </p:spTree>
    <p:extLst>
      <p:ext uri="{BB962C8B-B14F-4D97-AF65-F5344CB8AC3E}">
        <p14:creationId xmlns:p14="http://schemas.microsoft.com/office/powerpoint/2010/main" val="6061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l-GR" altLang="el-GR" dirty="0">
                <a:ea typeface="ＭＳ Ｐゴシック" charset="-128"/>
              </a:rPr>
              <a:t>4. Φυσικά και κινητικά χαρακτηριστικά</a:t>
            </a:r>
            <a:r>
              <a:rPr lang="el-GR" altLang="el-GR" sz="3200" dirty="0" smtClean="0">
                <a:ea typeface="ＭＳ Ｐゴシック" charset="-128"/>
              </a:rPr>
              <a:t/>
            </a:r>
            <a:br>
              <a:rPr lang="el-GR" altLang="el-GR" sz="3200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(3 από 3) </a:t>
            </a:r>
            <a:endParaRPr lang="el-GR" altLang="el-GR" sz="3100" b="0" i="1" dirty="0" smtClean="0">
              <a:ea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96752"/>
            <a:ext cx="8229600" cy="5328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Δυσκολίες συντονισμού:</a:t>
            </a:r>
            <a:r>
              <a:rPr lang="el-GR" altLang="el-GR" sz="2400" dirty="0" smtClean="0">
                <a:solidFill>
                  <a:srgbClr val="004B82"/>
                </a:solidFill>
                <a:ea typeface="ＭＳ Ｐゴシック" charset="-128"/>
              </a:rPr>
              <a:t> </a:t>
            </a:r>
          </a:p>
          <a:p>
            <a:pPr marL="354013" indent="0" eaLnBrk="1" hangingPunct="1">
              <a:buNone/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επηρεάζεται από την ωρίμανση της οπτικής συσκευής, αλλά και από τις γνωστικές στρατηγικές που αναπτύσσονται για να επιτευχθεί μεγαλύτερη ακρίβεια κινήσεων</a:t>
            </a:r>
          </a:p>
          <a:p>
            <a:pPr eaLnBrk="1" hangingPunct="1">
              <a:buFont typeface="Arial" charset="0"/>
              <a:buNone/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endParaRPr lang="el-GR" altLang="el-GR" sz="2200" i="1" u="sng" dirty="0" smtClean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/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Δυσκολίες ισορροπίας:</a:t>
            </a:r>
            <a:r>
              <a:rPr lang="el-GR" altLang="el-GR" sz="2400" dirty="0" smtClean="0">
                <a:solidFill>
                  <a:srgbClr val="004B82"/>
                </a:solidFill>
                <a:ea typeface="ＭＳ Ｐゴシック" charset="-128"/>
              </a:rPr>
              <a:t> </a:t>
            </a:r>
          </a:p>
          <a:p>
            <a:pPr marL="354013" indent="0" eaLnBrk="1" hangingPunct="1">
              <a:buNone/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προβλήματα στη μετάδοση των ερεθισμάτων-πληροφοριών από την </a:t>
            </a:r>
            <a:r>
              <a:rPr lang="el-GR" altLang="el-GR" sz="2200" dirty="0" err="1" smtClean="0">
                <a:solidFill>
                  <a:srgbClr val="000000"/>
                </a:solidFill>
                <a:ea typeface="ＭＳ Ｐゴシック" charset="-128"/>
              </a:rPr>
              <a:t>ευσταχιανή</a:t>
            </a: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 σάλπιγγα στα κινητικά κέντρα του εγκεφάλου, καθώς και μειωμένη ικανότητά για αφομοίωση των ερεθισμάτων-πληροφοριών</a:t>
            </a:r>
          </a:p>
          <a:p>
            <a:pPr eaLnBrk="1" hangingPunct="1">
              <a:buFont typeface="Arial" charset="0"/>
              <a:buNone/>
            </a:pPr>
            <a:endParaRPr lang="el-GR" altLang="el-GR" sz="2200" dirty="0" smtClean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/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Αντίληψη του σώματος, </a:t>
            </a:r>
            <a:r>
              <a:rPr lang="el-GR" altLang="el-GR" sz="2400" b="1" dirty="0" err="1" smtClean="0">
                <a:solidFill>
                  <a:srgbClr val="004B82"/>
                </a:solidFill>
                <a:ea typeface="ＭＳ Ｐゴシック" charset="-128"/>
              </a:rPr>
              <a:t>αυτοεικόνα</a:t>
            </a:r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:</a:t>
            </a:r>
            <a:r>
              <a:rPr lang="el-GR" altLang="el-GR" sz="2400" dirty="0" smtClean="0">
                <a:solidFill>
                  <a:srgbClr val="004B82"/>
                </a:solidFill>
                <a:ea typeface="ＭＳ Ｐゴシック" charset="-128"/>
              </a:rPr>
              <a:t> </a:t>
            </a:r>
          </a:p>
          <a:p>
            <a:pPr marL="354013" indent="0" eaLnBrk="1" hangingPunct="1">
              <a:buNone/>
            </a:pP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λανθασμένη εκτίμηση της θέσης των αντικειμένων στο χώρο, πρόβλημα </a:t>
            </a:r>
            <a:r>
              <a:rPr lang="el-GR" altLang="el-GR" sz="2200" dirty="0" err="1" smtClean="0">
                <a:solidFill>
                  <a:srgbClr val="000000"/>
                </a:solidFill>
                <a:ea typeface="ＭＳ Ｐゴシック" charset="-128"/>
              </a:rPr>
              <a:t>αυτοεικόνας</a:t>
            </a:r>
            <a:r>
              <a:rPr lang="el-GR" altLang="el-GR" sz="2200" dirty="0" smtClean="0">
                <a:solidFill>
                  <a:srgbClr val="000000"/>
                </a:solidFill>
                <a:ea typeface="ＭＳ Ｐゴシック" charset="-128"/>
              </a:rPr>
              <a:t> και αυτοαντίληψης του σώματος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600" dirty="0" smtClean="0">
                <a:solidFill>
                  <a:srgbClr val="000000"/>
                </a:solidFill>
                <a:ea typeface="ＭＳ Ｐゴシック" charset="-128"/>
              </a:rPr>
              <a:t>	</a:t>
            </a:r>
            <a:endParaRPr lang="en-US" altLang="el-GR" sz="1600" dirty="0" smtClean="0">
              <a:solidFill>
                <a:srgbClr val="000000"/>
              </a:solidFill>
              <a:ea typeface="ＭＳ Ｐゴシック" charset="-128"/>
            </a:endParaRP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600" dirty="0" smtClean="0">
                <a:solidFill>
                  <a:srgbClr val="000000"/>
                </a:solidFill>
                <a:ea typeface="ＭＳ Ｐゴシック" charset="-128"/>
              </a:rPr>
              <a:t>(</a:t>
            </a:r>
            <a:r>
              <a:rPr lang="el-GR" altLang="el-GR" sz="1600" dirty="0" err="1" smtClean="0">
                <a:solidFill>
                  <a:srgbClr val="000000"/>
                </a:solidFill>
                <a:ea typeface="ＭＳ Ｐゴシック" charset="-128"/>
              </a:rPr>
              <a:t>Κουτσούκη</a:t>
            </a:r>
            <a:r>
              <a:rPr lang="el-GR" altLang="el-GR" sz="1600" dirty="0" smtClean="0">
                <a:solidFill>
                  <a:srgbClr val="000000"/>
                </a:solidFill>
                <a:ea typeface="ＭＳ Ｐゴシック" charset="-128"/>
              </a:rPr>
              <a:t>, 1997)</a:t>
            </a:r>
            <a:endParaRPr lang="el-GR" altLang="el-GR" sz="1600" i="1" u="sng" dirty="0" smtClean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l-GR" altLang="el-GR" sz="2200" dirty="0" smtClean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6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l-GR" altLang="el-GR" sz="4000" dirty="0" smtClean="0">
                <a:ea typeface="ＭＳ Ｐゴシック" charset="-128"/>
              </a:rPr>
              <a:t>5. Εκπαιδευτικές παρεμβάσεις</a:t>
            </a:r>
            <a:br>
              <a:rPr lang="el-GR" altLang="el-GR" sz="4000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(1 από 4)</a:t>
            </a:r>
            <a:br>
              <a:rPr lang="el-GR" altLang="el-GR" sz="3100" b="0" dirty="0" smtClean="0">
                <a:ea typeface="ＭＳ Ｐゴシック" charset="-128"/>
              </a:rPr>
            </a:br>
            <a:r>
              <a:rPr lang="el-GR" altLang="el-GR" sz="4000" dirty="0" smtClean="0">
                <a:ea typeface="ＭＳ Ｐゴシック" charset="-128"/>
              </a:rPr>
              <a:t/>
            </a:r>
            <a:br>
              <a:rPr lang="el-GR" altLang="el-GR" sz="4000" dirty="0" smtClean="0">
                <a:ea typeface="ＭＳ Ｐゴシック" charset="-128"/>
              </a:rPr>
            </a:br>
            <a:r>
              <a:rPr lang="el-GR" altLang="el-GR" sz="4000" dirty="0" smtClean="0">
                <a:ea typeface="ＭＳ Ｐゴシック" charset="-128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Διάγνωση</a:t>
            </a:r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 από εξειδικευμένο</a:t>
            </a:r>
            <a:r>
              <a:rPr lang="en-US" altLang="el-GR" sz="240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προσωπικό</a:t>
            </a:r>
          </a:p>
          <a:p>
            <a:pPr lvl="1" eaLnBrk="1" hangingPunct="1"/>
            <a:r>
              <a:rPr lang="el-GR" altLang="el-GR" sz="2000" dirty="0" smtClean="0">
                <a:solidFill>
                  <a:srgbClr val="000000"/>
                </a:solidFill>
                <a:ea typeface="ＭＳ Ｐゴシック" charset="-128"/>
              </a:rPr>
              <a:t>Πλήρης κλινικός και εργαστηριακός έλεγχος</a:t>
            </a:r>
          </a:p>
          <a:p>
            <a:pPr lvl="1" eaLnBrk="1" hangingPunct="1"/>
            <a:r>
              <a:rPr lang="el-GR" altLang="el-GR" sz="2000" dirty="0" smtClean="0">
                <a:solidFill>
                  <a:srgbClr val="000000"/>
                </a:solidFill>
                <a:ea typeface="ＭＳ Ｐゴシック" charset="-128"/>
              </a:rPr>
              <a:t>Εκτίμηση της αναπτυξιακής ηλικίας</a:t>
            </a:r>
          </a:p>
          <a:p>
            <a:pPr lvl="1" eaLnBrk="1" hangingPunct="1"/>
            <a:r>
              <a:rPr lang="el-GR" altLang="el-GR" sz="2000" dirty="0" smtClean="0">
                <a:solidFill>
                  <a:srgbClr val="000000"/>
                </a:solidFill>
                <a:ea typeface="ＭＳ Ｐゴシック" charset="-128"/>
              </a:rPr>
              <a:t>Συνεργασία διαφόρων ειδικοτήτων (παιδίατρος, ψυχολόγος, ορθοπεδικός, φυσικοθεραπευτής, καθηγητής ΠΦΔ, ειδικοί παιδαγωγοί, </a:t>
            </a:r>
            <a:r>
              <a:rPr lang="el-GR" altLang="el-GR" sz="2000" dirty="0" err="1" smtClean="0">
                <a:solidFill>
                  <a:srgbClr val="000000"/>
                </a:solidFill>
                <a:ea typeface="ＭＳ Ｐゴシック" charset="-128"/>
              </a:rPr>
              <a:t>λόγοθεραπευτής</a:t>
            </a:r>
            <a:r>
              <a:rPr lang="el-GR" altLang="el-GR" sz="2000" dirty="0" smtClean="0">
                <a:solidFill>
                  <a:srgbClr val="000000"/>
                </a:solidFill>
                <a:ea typeface="ＭＳ Ｐゴシック" charset="-128"/>
              </a:rPr>
              <a:t>, </a:t>
            </a:r>
            <a:r>
              <a:rPr lang="el-GR" altLang="el-GR" sz="2000" dirty="0" err="1" smtClean="0">
                <a:solidFill>
                  <a:srgbClr val="000000"/>
                </a:solidFill>
                <a:ea typeface="ＭＳ Ｐゴシック" charset="-128"/>
              </a:rPr>
              <a:t>εργοθεραπευτής</a:t>
            </a:r>
            <a:r>
              <a:rPr lang="el-GR" altLang="el-GR" sz="2000" dirty="0" smtClean="0">
                <a:solidFill>
                  <a:srgbClr val="000000"/>
                </a:solidFill>
                <a:ea typeface="ＭＳ Ｐゴシック" charset="-128"/>
              </a:rPr>
              <a:t> κ.α.)</a:t>
            </a:r>
            <a:endParaRPr lang="en-US" altLang="el-GR" sz="2000" dirty="0" smtClean="0">
              <a:solidFill>
                <a:srgbClr val="000000"/>
              </a:solidFill>
              <a:ea typeface="ＭＳ Ｐゴシック" charset="-128"/>
            </a:endParaRPr>
          </a:p>
          <a:p>
            <a:pPr lvl="1" eaLnBrk="1" hangingPunct="1">
              <a:buFont typeface="Arial" charset="0"/>
              <a:buNone/>
            </a:pPr>
            <a:endParaRPr lang="el-GR" altLang="el-GR" sz="2000" dirty="0" smtClean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/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Πρώιμη παρέμβαση</a:t>
            </a:r>
            <a:r>
              <a:rPr lang="el-GR" altLang="el-GR" sz="2400" b="1" dirty="0" smtClean="0">
                <a:ea typeface="ＭＳ Ｐゴシック" charset="-128"/>
              </a:rPr>
              <a:t> </a:t>
            </a:r>
            <a:r>
              <a:rPr lang="el-GR" altLang="el-GR" sz="2400" dirty="0" smtClean="0">
                <a:ea typeface="ＭＳ Ｐゴシック" charset="-128"/>
              </a:rPr>
              <a:t>με εξατομικευμένο εκπαιδευτικό πρόγραμμα που λαμβάνει υπόψη το γνωστικό επίπεδο, τα ενδιαφέροντα, τις δυνατότητες και τις μαθησιακές ανάγκες του παιδιού</a:t>
            </a:r>
            <a:endParaRPr lang="en-US" altLang="el-GR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l-GR" sz="2400" dirty="0" smtClean="0">
              <a:ea typeface="ＭＳ Ｐゴシック" charset="-128"/>
            </a:endParaRP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l-GR" altLang="el-GR" sz="1600" dirty="0" err="1" smtClean="0">
                <a:ea typeface="ＭＳ Ｐゴシック" charset="-128"/>
              </a:rPr>
              <a:t>Αγγελοπουλου</a:t>
            </a:r>
            <a:r>
              <a:rPr lang="el-GR" altLang="el-GR" sz="1600" dirty="0" smtClean="0">
                <a:ea typeface="ＭＳ Ｐゴシック" charset="-128"/>
              </a:rPr>
              <a:t>-</a:t>
            </a:r>
            <a:r>
              <a:rPr lang="el-GR" altLang="el-GR" sz="1600" dirty="0" err="1" smtClean="0">
                <a:ea typeface="ＭＳ Ｐゴシック" charset="-128"/>
              </a:rPr>
              <a:t>Σακαντάμη</a:t>
            </a:r>
            <a:r>
              <a:rPr lang="el-GR" altLang="el-GR" sz="1600" dirty="0" smtClean="0">
                <a:ea typeface="ＭＳ Ｐゴシック" charset="-128"/>
              </a:rPr>
              <a:t>, 2004)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l-GR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l-GR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2200" b="1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l-GR" altLang="el-GR" dirty="0">
                <a:ea typeface="ＭＳ Ｐゴシック" charset="-128"/>
              </a:rPr>
              <a:t>5. Εκπαιδευτικές παρεμβάσεις </a:t>
            </a:r>
            <a:r>
              <a:rPr lang="el-GR" altLang="el-GR" sz="4000" dirty="0" smtClean="0">
                <a:ea typeface="ＭＳ Ｐゴシック" charset="-128"/>
              </a:rPr>
              <a:t/>
            </a:r>
            <a:br>
              <a:rPr lang="el-GR" altLang="el-GR" sz="4000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(2 από 4)</a:t>
            </a:r>
            <a:r>
              <a:rPr lang="el-GR" altLang="el-GR" sz="4000" dirty="0" smtClean="0">
                <a:ea typeface="ＭＳ Ｐゴシック" charset="-128"/>
              </a:rPr>
              <a:t/>
            </a:r>
            <a:br>
              <a:rPr lang="el-GR" altLang="el-GR" sz="4000" dirty="0" smtClean="0">
                <a:ea typeface="ＭＳ Ｐゴシック" charset="-128"/>
              </a:rPr>
            </a:br>
            <a:r>
              <a:rPr lang="el-GR" altLang="el-GR" sz="4000" dirty="0" smtClean="0">
                <a:ea typeface="ＭＳ Ｐゴシック" charset="-128"/>
              </a:rPr>
              <a:t/>
            </a:r>
            <a:br>
              <a:rPr lang="el-GR" altLang="el-GR" sz="4000" dirty="0" smtClean="0">
                <a:ea typeface="ＭＳ Ｐゴシック" charset="-128"/>
              </a:rPr>
            </a:br>
            <a:r>
              <a:rPr lang="el-GR" altLang="el-GR" sz="4000" dirty="0" smtClean="0">
                <a:ea typeface="ＭＳ Ｐゴシック" charset="-128"/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Ειδική εκπαίδευση </a:t>
            </a:r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με εξατομικευμένη διδασκαλία δεξιοτήτων-μέσων</a:t>
            </a:r>
            <a:r>
              <a:rPr lang="el-GR" altLang="el-GR" sz="2400" b="1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endParaRPr lang="el-GR" altLang="el-GR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/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Στόχευση του </a:t>
            </a:r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εκπαιδευτικού προγράμματος</a:t>
            </a:r>
            <a:r>
              <a:rPr lang="el-GR" altLang="el-GR" sz="2400" b="1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σε ολόπλευρη ανάπτυξη των γνωστικών – κινητικών δεξιοτήτων , οι οποίες αποβλέπουν στην αυτοεξυπηρέτηση και στην απόκτηση επαγγελματικών και κοινωνικών ικανοτήτων  </a:t>
            </a:r>
          </a:p>
          <a:p>
            <a:pPr eaLnBrk="1" hangingPunct="1"/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Οι ενήλικες με νοητική αναπηρία χρειάζονται </a:t>
            </a:r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επαγγελματική κατάρτιση</a:t>
            </a:r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, ευκαιρίες για θέσεις εργασίας και </a:t>
            </a:r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ψυχαγωγικά προγράμματα</a:t>
            </a:r>
            <a:endParaRPr lang="en-US" altLang="el-GR" sz="2400" b="1" dirty="0" smtClean="0">
              <a:solidFill>
                <a:srgbClr val="004B82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l-GR" sz="2400" b="1" dirty="0" smtClean="0">
              <a:solidFill>
                <a:srgbClr val="000000"/>
              </a:solidFill>
              <a:ea typeface="ＭＳ Ｐゴシック" charset="-128"/>
            </a:endParaRP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l-GR" altLang="el-GR" sz="1600" dirty="0" err="1" smtClean="0">
                <a:ea typeface="ＭＳ Ｐゴシック" charset="-128"/>
              </a:rPr>
              <a:t>Αγγελοπουλου</a:t>
            </a:r>
            <a:r>
              <a:rPr lang="el-GR" altLang="el-GR" sz="1600" dirty="0" smtClean="0">
                <a:ea typeface="ＭＳ Ｐゴシック" charset="-128"/>
              </a:rPr>
              <a:t>-</a:t>
            </a:r>
            <a:r>
              <a:rPr lang="el-GR" altLang="el-GR" sz="1600" dirty="0" err="1" smtClean="0">
                <a:ea typeface="ＭＳ Ｐゴシック" charset="-128"/>
              </a:rPr>
              <a:t>Σακαντάμη</a:t>
            </a:r>
            <a:r>
              <a:rPr lang="el-GR" altLang="el-GR" sz="1600" dirty="0" smtClean="0">
                <a:ea typeface="ＭＳ Ｐゴシック" charset="-128"/>
              </a:rPr>
              <a:t>, 2004)</a:t>
            </a:r>
          </a:p>
          <a:p>
            <a:pPr eaLnBrk="1" hangingPunct="1">
              <a:lnSpc>
                <a:spcPct val="80000"/>
              </a:lnSpc>
            </a:pPr>
            <a:endParaRPr lang="el-GR" altLang="el-GR" sz="2400" b="1" dirty="0" smtClean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2200" b="1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18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l-GR" altLang="el-GR" dirty="0">
                <a:ea typeface="ＭＳ Ｐゴシック" charset="-128"/>
              </a:rPr>
              <a:t>5. Εκπαιδευτικές παρεμβάσεις</a:t>
            </a:r>
            <a:r>
              <a:rPr lang="el-GR" altLang="el-GR" sz="4000" dirty="0" smtClean="0">
                <a:ea typeface="ＭＳ Ｐゴシック" charset="-128"/>
              </a:rPr>
              <a:t/>
            </a:r>
            <a:br>
              <a:rPr lang="el-GR" altLang="el-GR" sz="4000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(3 από 4)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l-GR" altLang="el-GR" sz="2400" b="1" dirty="0" smtClean="0">
                <a:ea typeface="ＭＳ Ｐゴシック" charset="-128"/>
              </a:rPr>
              <a:t>Σκοποί της Ειδικής Εκπαίδευσης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Παροχή στοιχειωδών σχολικών γνώσεων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Βελτίωση και ανάπτυξη της προσωπικότητας του ατόμου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Ανάπτυξη των ικανοτήτων του ατόμου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Επαγγελματικός Προσανατολισμός</a:t>
            </a:r>
            <a:endParaRPr lang="en-US" altLang="el-GR" sz="2400" dirty="0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altLang="el-GR" sz="1600" dirty="0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l-GR" altLang="el-GR" sz="1600" dirty="0" err="1" smtClean="0">
                <a:ea typeface="ＭＳ Ｐゴシック" charset="-128"/>
              </a:rPr>
              <a:t>Αγγελοπουλου</a:t>
            </a:r>
            <a:r>
              <a:rPr lang="el-GR" altLang="el-GR" sz="1600" dirty="0" smtClean="0">
                <a:ea typeface="ＭＳ Ｐゴシック" charset="-128"/>
              </a:rPr>
              <a:t>-</a:t>
            </a:r>
            <a:r>
              <a:rPr lang="el-GR" altLang="el-GR" sz="1600" dirty="0" err="1" smtClean="0">
                <a:ea typeface="ＭＳ Ｐゴシック" charset="-128"/>
              </a:rPr>
              <a:t>Σακαντάμη</a:t>
            </a:r>
            <a:r>
              <a:rPr lang="el-GR" altLang="el-GR" sz="1600" dirty="0" smtClean="0">
                <a:ea typeface="ＭＳ Ｐゴシック" charset="-128"/>
              </a:rPr>
              <a:t>, 2004)</a:t>
            </a:r>
          </a:p>
          <a:p>
            <a:pPr eaLnBrk="1" hangingPunct="1">
              <a:buFont typeface="Arial" charset="0"/>
              <a:buNone/>
            </a:pPr>
            <a:endParaRPr lang="el-GR" altLang="el-GR" sz="2400" dirty="0" smtClean="0"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lang="el-GR" altLang="el-GR" sz="2400" dirty="0" smtClean="0">
              <a:ea typeface="ＭＳ Ｐゴシック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58" y="3515401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724127" y="5963326"/>
            <a:ext cx="24583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marylandlearninglinks.org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89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11" y="1772816"/>
            <a:ext cx="4266778" cy="301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5834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rgbClr val="0070C0"/>
                </a:solidFill>
              </a:rPr>
              <a:t>ΝΟΗΤΙΚΗ ΑΝΑΠΗΡΙΑ ΚΑΙ ΠΡΟΣΑΡΜΟΣΜΕΝΗ ΚΙΝΗΤΙΚΗ ΔΡΑΣΤΗΡΙΟΤΗΤΑ</a:t>
            </a:r>
            <a:endParaRPr lang="en-US" sz="1200" b="0" u="sng" dirty="0" smtClean="0">
              <a:solidFill>
                <a:srgbClr val="FF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79512" y="5557838"/>
            <a:ext cx="84248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l-GR" sz="2000" b="1" dirty="0">
                <a:solidFill>
                  <a:srgbClr val="0070C0"/>
                </a:solidFill>
                <a:latin typeface="Calibri" pitchFamily="34" charset="0"/>
                <a:ea typeface="+mn-ea"/>
              </a:rPr>
              <a:t>Λέξεις κλειδιά: Νοητική αναπηρία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+mn-ea"/>
              </a:rPr>
              <a:t>, </a:t>
            </a:r>
            <a:r>
              <a:rPr lang="el-GR" sz="2000" b="1" dirty="0">
                <a:solidFill>
                  <a:srgbClr val="0070C0"/>
                </a:solidFill>
                <a:latin typeface="Calibri" pitchFamily="34" charset="0"/>
                <a:ea typeface="+mn-ea"/>
              </a:rPr>
              <a:t>Σύνδρομο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+mn-ea"/>
              </a:rPr>
              <a:t>Down</a:t>
            </a:r>
            <a:r>
              <a:rPr lang="el-GR" sz="2000" b="1" dirty="0">
                <a:solidFill>
                  <a:srgbClr val="0070C0"/>
                </a:solidFill>
                <a:latin typeface="Calibri" pitchFamily="34" charset="0"/>
                <a:ea typeface="+mn-ea"/>
              </a:rPr>
              <a:t>, Φυσική δραστηριότητα</a:t>
            </a:r>
            <a:endParaRPr lang="el-GR" sz="2000" b="1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9561" y="48414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4"/>
              </a:rPr>
              <a:t>iadh.org</a:t>
            </a:r>
            <a:r>
              <a:rPr lang="el-GR" sz="1200" dirty="0">
                <a:latin typeface="+mn-lt"/>
                <a:hlinkClick r:id="rId4"/>
              </a:rPr>
              <a:t>, </a:t>
            </a:r>
            <a:r>
              <a:rPr lang="en-US" sz="1200" dirty="0">
                <a:latin typeface="+mn-lt"/>
                <a:hlinkClick r:id="rId4"/>
              </a:rPr>
              <a:t>To-prevent-or-not-to-prevent-website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6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l-GR" altLang="el-GR" dirty="0">
                <a:ea typeface="ＭＳ Ｐゴシック" charset="-128"/>
              </a:rPr>
              <a:t>5. Εκπαιδευτικές παρεμβάσεις</a:t>
            </a:r>
            <a:r>
              <a:rPr lang="el-GR" altLang="el-GR" sz="4000" dirty="0" smtClean="0">
                <a:ea typeface="ＭＳ Ｐゴシック" charset="-128"/>
              </a:rPr>
              <a:t/>
            </a:r>
            <a:br>
              <a:rPr lang="el-GR" altLang="el-GR" sz="4000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(4 από 4)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l-GR" altLang="el-GR" sz="2400" dirty="0" smtClean="0">
                <a:ea typeface="ＭＳ Ｐゴシック" charset="-128"/>
              </a:rPr>
              <a:t>Η επιτυχία της Ειδικής Εκπαίδευσης στηρίζεται στα ακόλουθα: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Πρώιμη Παρέμβαση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Παραμονή του παιδιού στο οικογενειακό περιβάλλον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Αντιμετώπιση συνοδών αναπηριών</a:t>
            </a:r>
          </a:p>
          <a:p>
            <a:pPr eaLnBrk="1" hangingPunct="1">
              <a:buFont typeface="Arial" charset="0"/>
              <a:buNone/>
            </a:pPr>
            <a:endParaRPr lang="el-GR" altLang="el-GR" sz="2400" dirty="0" smtClean="0">
              <a:ea typeface="ＭＳ Ｐゴシック" charset="-128"/>
            </a:endParaRPr>
          </a:p>
          <a:p>
            <a:pPr algn="ctr" eaLnBrk="1" hangingPunct="1">
              <a:buFont typeface="Arial" charset="0"/>
              <a:buNone/>
            </a:pPr>
            <a:r>
              <a:rPr lang="el-GR" altLang="el-GR" sz="2400" i="1" dirty="0" smtClean="0">
                <a:ea typeface="ＭＳ Ｐゴシック" charset="-128"/>
              </a:rPr>
              <a:t>«η εμπειρία επηρεάζει την </a:t>
            </a:r>
            <a:r>
              <a:rPr lang="el-GR" altLang="el-GR" sz="2400" i="1" dirty="0" err="1" smtClean="0">
                <a:ea typeface="ＭＳ Ｐゴシック" charset="-128"/>
              </a:rPr>
              <a:t>ευφυϊα</a:t>
            </a:r>
            <a:r>
              <a:rPr lang="el-GR" altLang="el-GR" sz="2400" i="1" dirty="0" smtClean="0">
                <a:ea typeface="ＭＳ Ｐゴシック" charset="-128"/>
              </a:rPr>
              <a:t>»</a:t>
            </a:r>
          </a:p>
          <a:p>
            <a:pPr algn="ctr" eaLnBrk="1" hangingPunct="1">
              <a:buFont typeface="Arial" charset="0"/>
              <a:buNone/>
            </a:pPr>
            <a:endParaRPr lang="el-GR" altLang="el-GR" sz="2400" i="1" dirty="0" smtClean="0">
              <a:ea typeface="ＭＳ Ｐゴシック" charset="-128"/>
            </a:endParaRPr>
          </a:p>
          <a:p>
            <a:pPr algn="r" eaLnBrk="1" hangingPunct="1">
              <a:buFont typeface="Arial" charset="0"/>
              <a:buNone/>
            </a:pP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l-GR" altLang="el-GR" sz="1600" dirty="0" err="1" smtClean="0">
                <a:ea typeface="ＭＳ Ｐゴシック" charset="-128"/>
              </a:rPr>
              <a:t>Αγγελοπουλου</a:t>
            </a:r>
            <a:r>
              <a:rPr lang="el-GR" altLang="el-GR" sz="1600" dirty="0" smtClean="0">
                <a:ea typeface="ＭＳ Ｐゴシック" charset="-128"/>
              </a:rPr>
              <a:t>-</a:t>
            </a:r>
            <a:r>
              <a:rPr lang="el-GR" altLang="el-GR" sz="1600" dirty="0" err="1" smtClean="0">
                <a:ea typeface="ＭＳ Ｐゴシック" charset="-128"/>
              </a:rPr>
              <a:t>Σακαντάμη</a:t>
            </a:r>
            <a:r>
              <a:rPr lang="el-GR" altLang="el-GR" sz="1600" dirty="0" smtClean="0">
                <a:ea typeface="ＭＳ Ｐゴシック" charset="-128"/>
              </a:rPr>
              <a:t>, 2004)</a:t>
            </a:r>
          </a:p>
        </p:txBody>
      </p:sp>
    </p:spTree>
    <p:extLst>
      <p:ext uri="{BB962C8B-B14F-4D97-AF65-F5344CB8AC3E}">
        <p14:creationId xmlns:p14="http://schemas.microsoft.com/office/powerpoint/2010/main" val="16558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l-GR" sz="4000" dirty="0" smtClean="0">
                <a:ea typeface="ＭＳ Ｐゴシック" charset="-128"/>
              </a:rPr>
              <a:t>6. </a:t>
            </a:r>
            <a:r>
              <a:rPr lang="el-GR" altLang="el-GR" sz="4000" dirty="0" smtClean="0">
                <a:ea typeface="ＭＳ Ｐゴシック" charset="-128"/>
              </a:rPr>
              <a:t>Τι είναι προσαρμοσμένη φυσική δραστηριότητα</a:t>
            </a:r>
          </a:p>
        </p:txBody>
      </p:sp>
      <p:pic>
        <p:nvPicPr>
          <p:cNvPr id="23556" name="Picture 5" descr="161998_159891060727560_312873_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8424" y="1196752"/>
            <a:ext cx="610985" cy="9102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95536" y="1484784"/>
            <a:ext cx="8569325" cy="52565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2200" b="1" dirty="0" smtClean="0">
                <a:solidFill>
                  <a:srgbClr val="004B82"/>
                </a:solidFill>
                <a:ea typeface="ＭＳ Ｐゴシック" charset="-128"/>
              </a:rPr>
              <a:t>Προσαρμοσμένη Φυσική Δραστηριότητα (ΠΦΔ)</a:t>
            </a:r>
          </a:p>
          <a:p>
            <a:pPr lvl="1" eaLnBrk="1" hangingPunct="1"/>
            <a:r>
              <a:rPr lang="el-GR" altLang="el-GR" sz="2200" dirty="0" smtClean="0">
                <a:ea typeface="ＭＳ Ｐゴシック" charset="-128"/>
              </a:rPr>
              <a:t>Σύνθετος όρος που αναφέρεται στην ενσωμάτωση γνώσης από πολλούς τομείς (π.χ. κινησιολογία, αναψυχή, ειδική αγωγή, ιατρική,  φυσικοθεραπεία) για την εξέλιξη ή και τη δημιουργία ενός ξεχωριστού και μοναδικού τομέα γνώσης.</a:t>
            </a:r>
          </a:p>
          <a:p>
            <a:pPr lvl="1" eaLnBrk="1" hangingPunct="1"/>
            <a:r>
              <a:rPr lang="el-GR" altLang="el-GR" sz="2200" dirty="0" smtClean="0">
                <a:ea typeface="ＭＳ Ｐゴシック" charset="-128"/>
              </a:rPr>
              <a:t>Μελετά διεπιστημονικά τις προγενέστερες καταστάσεις, τους μηχανισμούς και τα αποτελέσματα της κινητικής δραστηριότητας και προσαρμόζεται για να υπηρετήσει άτομα με αναπηρίες.</a:t>
            </a:r>
          </a:p>
          <a:p>
            <a:pPr lvl="1" eaLnBrk="1" hangingPunct="1">
              <a:buFont typeface="Wingdings" pitchFamily="2" charset="2"/>
              <a:buNone/>
            </a:pPr>
            <a:endParaRPr lang="el-GR" altLang="el-GR" sz="2200" dirty="0" smtClean="0">
              <a:ea typeface="ＭＳ Ｐゴシック" charset="-128"/>
            </a:endParaRPr>
          </a:p>
          <a:p>
            <a:pPr eaLnBrk="1" hangingPunct="1"/>
            <a:r>
              <a:rPr lang="el-GR" altLang="el-GR" sz="2200" dirty="0" smtClean="0">
                <a:ea typeface="ＭＳ Ｐゴシック" charset="-128"/>
              </a:rPr>
              <a:t>Ο όρος </a:t>
            </a:r>
            <a:r>
              <a:rPr lang="el-GR" altLang="el-GR" sz="2200" b="1" dirty="0" smtClean="0">
                <a:solidFill>
                  <a:srgbClr val="004B82"/>
                </a:solidFill>
                <a:ea typeface="ＭＳ Ｐゴシック" charset="-128"/>
              </a:rPr>
              <a:t>«προσαρμοσμένη»</a:t>
            </a:r>
            <a:r>
              <a:rPr lang="el-GR" altLang="el-GR" sz="2200" dirty="0" smtClean="0">
                <a:solidFill>
                  <a:srgbClr val="004B82"/>
                </a:solidFill>
                <a:ea typeface="ＭＳ Ｐゴシック" charset="-128"/>
              </a:rPr>
              <a:t> </a:t>
            </a:r>
            <a:r>
              <a:rPr lang="el-GR" altLang="el-GR" sz="2200" dirty="0" smtClean="0">
                <a:ea typeface="ＭＳ Ｐゴシック" charset="-128"/>
              </a:rPr>
              <a:t>αναφέρεται στην προσαρμογή της διδασκαλίας, των ασκήσεων και του περιβάλλοντος, προωθώντας τη συμμετοχή των ατόμων με αναπηρίες στη φυσική αγωγή και τη φυσική δραστηριότητα, γενικότερα.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800" dirty="0" smtClean="0">
              <a:ea typeface="ＭＳ Ｐゴシック" charset="-128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900" dirty="0" smtClean="0">
                <a:ea typeface="ＭＳ Ｐゴシック" charset="-128"/>
              </a:rPr>
              <a:t>	(</a:t>
            </a:r>
            <a:r>
              <a:rPr lang="en-US" altLang="el-GR" sz="1600" dirty="0" smtClean="0">
                <a:ea typeface="ＭＳ Ｐゴシック" charset="-128"/>
              </a:rPr>
              <a:t>Sherrill, 1993; Reid </a:t>
            </a:r>
            <a:r>
              <a:rPr lang="el-GR" altLang="el-GR" sz="1600" dirty="0" smtClean="0">
                <a:ea typeface="ＭＳ Ｐゴシック" charset="-128"/>
              </a:rPr>
              <a:t>και</a:t>
            </a:r>
            <a:r>
              <a:rPr lang="en-US" altLang="el-GR" sz="1600" dirty="0" smtClean="0">
                <a:ea typeface="ＭＳ Ｐゴシック" charset="-128"/>
              </a:rPr>
              <a:t> </a:t>
            </a:r>
            <a:r>
              <a:rPr lang="en-US" altLang="el-GR" sz="1600" dirty="0" err="1" smtClean="0">
                <a:ea typeface="ＭＳ Ｐゴシック" charset="-128"/>
              </a:rPr>
              <a:t>Stanish</a:t>
            </a:r>
            <a:r>
              <a:rPr lang="en-US" altLang="el-GR" sz="1600" dirty="0" smtClean="0">
                <a:ea typeface="ＭＳ Ｐゴシック" charset="-128"/>
              </a:rPr>
              <a:t>, 2003; IFAPA, 2004; </a:t>
            </a:r>
            <a:r>
              <a:rPr lang="en-US" altLang="el-GR" sz="1600" dirty="0" err="1" smtClean="0">
                <a:ea typeface="ＭＳ Ｐゴシック" charset="-128"/>
              </a:rPr>
              <a:t>Hutzler</a:t>
            </a:r>
            <a:r>
              <a:rPr lang="en-US" altLang="el-GR" sz="1600" dirty="0" smtClean="0">
                <a:ea typeface="ＭＳ Ｐゴシック" charset="-128"/>
              </a:rPr>
              <a:t> </a:t>
            </a:r>
            <a:r>
              <a:rPr lang="el-GR" altLang="el-GR" sz="1600" dirty="0" smtClean="0">
                <a:ea typeface="ＭＳ Ｐゴシック" charset="-128"/>
              </a:rPr>
              <a:t>και</a:t>
            </a:r>
            <a:r>
              <a:rPr lang="en-US" altLang="el-GR" sz="1600" dirty="0" smtClean="0">
                <a:ea typeface="ＭＳ Ｐゴシック" charset="-128"/>
              </a:rPr>
              <a:t> Sherrill, 2007</a:t>
            </a:r>
            <a:r>
              <a:rPr lang="el-GR" altLang="el-GR" sz="1600" dirty="0" smtClean="0">
                <a:ea typeface="ＭＳ Ｐゴシック" charset="-128"/>
              </a:rPr>
              <a:t>)</a:t>
            </a:r>
            <a:endParaRPr lang="el-GR" altLang="el-GR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01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l-GR" altLang="el-GR" sz="4000" dirty="0" smtClean="0">
                <a:ea typeface="ＭＳ Ｐゴシック" charset="-128"/>
              </a:rPr>
              <a:t>7. Νοητική αναπηρία και ΠΦΔ</a:t>
            </a:r>
            <a:r>
              <a:rPr lang="el-GR" altLang="el-GR" sz="3200" dirty="0" smtClean="0">
                <a:ea typeface="ＭＳ Ｐゴシック" charset="-128"/>
              </a:rPr>
              <a:t/>
            </a:r>
            <a:br>
              <a:rPr lang="el-GR" altLang="el-GR" sz="3200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(1 από 4)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2400" dirty="0" smtClean="0">
                <a:ea typeface="ＭＳ Ｐゴシック" charset="-128"/>
              </a:rPr>
              <a:t>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2400" b="1" dirty="0" smtClean="0">
                <a:ea typeface="ＭＳ Ｐゴシック" charset="-128"/>
              </a:rPr>
              <a:t>Σημαντικές ενότητες στην ΠΦΔ: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Θεμελιώδη Κινητικά Πρότυπα, ισορροπία, </a:t>
            </a:r>
            <a:r>
              <a:rPr lang="el-GR" altLang="el-GR" sz="2400" dirty="0" err="1" smtClean="0">
                <a:ea typeface="ＭＳ Ｐゴシック" charset="-128"/>
              </a:rPr>
              <a:t>πλευρίωση</a:t>
            </a:r>
            <a:r>
              <a:rPr lang="el-GR" altLang="el-GR" sz="2400" dirty="0" smtClean="0">
                <a:ea typeface="ＭＳ Ｐゴシック" charset="-128"/>
              </a:rPr>
              <a:t>, προσανατολισμός, κατεύθυνση, λεπτή και αδρή κινητικότητα, παιχνίδια ατομικά και ομαδικά  κοκ. 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Επιβλεπόμενες δραστηριότητες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Εξατομικευμένα προγράμματα σχεδιασμένα για τις ανάγκες του αθλούμενου</a:t>
            </a:r>
            <a:endParaRPr lang="en-US" altLang="el-GR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2400" dirty="0" smtClean="0">
              <a:ea typeface="ＭＳ Ｐゴシック" charset="-128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n-US" altLang="el-GR" sz="1600" dirty="0" err="1" smtClean="0">
                <a:ea typeface="ＭＳ Ｐゴシック" charset="-128"/>
              </a:rPr>
              <a:t>Steadward</a:t>
            </a:r>
            <a:r>
              <a:rPr lang="en-US" altLang="el-GR" sz="1600" dirty="0" smtClean="0">
                <a:ea typeface="ＭＳ Ｐゴシック" charset="-128"/>
              </a:rPr>
              <a:t>, Wheeler, </a:t>
            </a:r>
            <a:r>
              <a:rPr lang="el-GR" altLang="el-GR" sz="1600" dirty="0" smtClean="0">
                <a:ea typeface="ＭＳ Ｐゴシック" charset="-128"/>
              </a:rPr>
              <a:t>και</a:t>
            </a:r>
            <a:r>
              <a:rPr lang="en-US" altLang="el-GR" sz="1600" dirty="0" smtClean="0">
                <a:ea typeface="ＭＳ Ｐゴシック" charset="-128"/>
              </a:rPr>
              <a:t> Watkinson, 2003</a:t>
            </a:r>
            <a:r>
              <a:rPr lang="el-GR" altLang="el-GR" sz="1600" dirty="0" smtClean="0">
                <a:ea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87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l-GR" altLang="el-GR" dirty="0">
                <a:ea typeface="ＭＳ Ｐゴシック" charset="-128"/>
              </a:rPr>
              <a:t>7. Νοητική αναπηρία και ΠΦΔ</a:t>
            </a:r>
            <a:r>
              <a:rPr lang="el-GR" altLang="el-GR" sz="3200" dirty="0" smtClean="0">
                <a:ea typeface="ＭＳ Ｐゴシック" charset="-128"/>
              </a:rPr>
              <a:t/>
            </a:r>
            <a:br>
              <a:rPr lang="el-GR" altLang="el-GR" sz="3200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(2 από 4)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96752"/>
            <a:ext cx="8229600" cy="54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l-GR" altLang="el-GR" sz="2400" b="1" dirty="0" smtClean="0">
                <a:ea typeface="ＭＳ Ｐゴシック" charset="-128"/>
              </a:rPr>
              <a:t>Τα εξατομικευμένα προγράμματα ΠΦΔ περιλαμβάνουν τις ακόλουθες φάσεις: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Αξιολόγηση του κινητικού επιπέδου </a:t>
            </a: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l-GR" altLang="el-GR" sz="2400" dirty="0" smtClean="0">
                <a:ea typeface="ＭＳ Ｐゴシック" charset="-128"/>
              </a:rPr>
              <a:t>	(τυποποιημένα τεστ και παρατήρηση, λήψη ιστορικού, συνέντευξη και ερωτηματολόγια από γονείς και εκπαιδευτικό προσωπικό)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Επιλογή δεξιοτήτων-μέσων </a:t>
            </a: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r>
              <a:rPr lang="el-GR" altLang="el-GR" sz="2400" dirty="0" smtClean="0">
                <a:ea typeface="ＭＳ Ｐゴシック" charset="-128"/>
              </a:rPr>
              <a:t>	(δεξιότητες μετακίνησης και χειρισμού αντικειμένων, ομαδικές δραστηριότητες)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  <a:tabLst>
                <a:tab pos="2328863" algn="l"/>
              </a:tabLst>
            </a:pPr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Εκτίμηση δυσκολίας εκτέλεσης των επιλεγμένων δεξιοτήτων-μέσων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  <a:tabLst>
                <a:tab pos="2328863" algn="l"/>
              </a:tabLst>
            </a:pPr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Διδασκαλία των δεξιοτήτων-μέσων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  <a:tabLst>
                <a:tab pos="2328863" algn="l"/>
              </a:tabLst>
            </a:pPr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Παρακολούθηση της κινητικής εξέλιξης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  <a:tabLst>
                <a:tab pos="2328863" algn="l"/>
              </a:tabLst>
            </a:pPr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Διατήρηση και βελτίωση της απόδοσης</a:t>
            </a:r>
            <a:endParaRPr lang="en-US" altLang="el-GR" sz="2400" b="1" dirty="0" smtClean="0">
              <a:solidFill>
                <a:srgbClr val="004B82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9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800" dirty="0" smtClean="0">
                <a:ea typeface="ＭＳ Ｐゴシック" charset="-128"/>
              </a:rPr>
              <a:t>(</a:t>
            </a:r>
            <a:r>
              <a:rPr lang="en-US" altLang="el-GR" sz="1800" dirty="0" smtClean="0">
                <a:ea typeface="ＭＳ Ｐゴシック" charset="-128"/>
              </a:rPr>
              <a:t>Watkinson </a:t>
            </a:r>
            <a:r>
              <a:rPr lang="el-GR" altLang="el-GR" sz="1800" dirty="0" smtClean="0">
                <a:ea typeface="ＭＳ Ｐゴシック" charset="-128"/>
              </a:rPr>
              <a:t>και</a:t>
            </a:r>
            <a:r>
              <a:rPr lang="en-US" altLang="el-GR" sz="1800" dirty="0" smtClean="0">
                <a:ea typeface="ＭＳ Ｐゴシック" charset="-128"/>
              </a:rPr>
              <a:t> Wall, 1982</a:t>
            </a:r>
            <a:r>
              <a:rPr lang="el-GR" altLang="el-GR" sz="1800" dirty="0" smtClean="0">
                <a:ea typeface="ＭＳ Ｐゴシック" charset="-128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483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l-GR" altLang="el-GR" dirty="0">
                <a:ea typeface="ＭＳ Ｐゴシック" charset="-128"/>
              </a:rPr>
              <a:t>7. Νοητική αναπηρία και ΠΦΔ</a:t>
            </a:r>
            <a:r>
              <a:rPr lang="el-GR" altLang="el-GR" sz="3200" dirty="0" smtClean="0">
                <a:ea typeface="ＭＳ Ｐゴシック" charset="-128"/>
              </a:rPr>
              <a:t/>
            </a:r>
            <a:br>
              <a:rPr lang="el-GR" altLang="el-GR" sz="3200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</a:t>
            </a:r>
            <a:r>
              <a:rPr lang="en-US" altLang="el-GR" sz="3100" b="0" dirty="0" smtClean="0">
                <a:ea typeface="ＭＳ Ｐゴシック" charset="-128"/>
              </a:rPr>
              <a:t>3</a:t>
            </a:r>
            <a:r>
              <a:rPr lang="el-GR" altLang="el-GR" sz="3100" b="0" dirty="0" smtClean="0">
                <a:ea typeface="ＭＳ Ｐゴシック" charset="-128"/>
              </a:rPr>
              <a:t> από 4)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196752"/>
            <a:ext cx="6408712" cy="48965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Συμμετοχή σε προγράμματα ειδικής κινητικής αγωγής και αναψυχής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2400" b="1" dirty="0" smtClean="0">
                <a:ea typeface="ＭＳ Ｐゴシック" charset="-128"/>
              </a:rPr>
              <a:t>Σκοπός: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altLang="el-GR" sz="2400" dirty="0" smtClean="0">
                <a:ea typeface="ＭＳ Ｐゴシック" charset="-128"/>
              </a:rPr>
              <a:t>Ανάπτυξη των βασικών κινητικών δεξιοτήτων απαραίτητων για την καθημερινή ζωή και τη συμμετοχή σε αθλήματα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altLang="el-GR" sz="2400" dirty="0" smtClean="0">
                <a:ea typeface="ＭＳ Ｐゴシック" charset="-128"/>
              </a:rPr>
              <a:t>Προώθηση της φυσικής δραστηριότητας και ενός ενεργητικού τρόπου ζωής</a:t>
            </a:r>
            <a:endParaRPr lang="en-US" altLang="el-GR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altLang="el-GR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n-US" altLang="el-GR" sz="1600" dirty="0" smtClean="0">
                <a:ea typeface="ＭＳ Ｐゴシック" charset="-128"/>
              </a:rPr>
              <a:t>Chawla, 1994</a:t>
            </a:r>
            <a:r>
              <a:rPr lang="el-GR" altLang="el-GR" sz="1600" dirty="0" smtClean="0">
                <a:ea typeface="ＭＳ Ｐゴシック" charset="-128"/>
              </a:rPr>
              <a:t>)</a:t>
            </a:r>
            <a:endParaRPr lang="en-US" altLang="el-GR" sz="16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16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l-GR" altLang="el-GR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2400" dirty="0" smtClean="0">
                <a:ea typeface="ＭＳ Ｐゴシック" charset="-128"/>
              </a:rPr>
              <a:t> </a:t>
            </a:r>
          </a:p>
        </p:txBody>
      </p:sp>
      <p:pic>
        <p:nvPicPr>
          <p:cNvPr id="8194" name="Picture 2" descr="Exercises, Fitness, Stretching, Sports, Sign, Symb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96" y="2117092"/>
            <a:ext cx="2135560" cy="21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39221" y="4252653"/>
            <a:ext cx="2586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Exercises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OpenIcons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</a:p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Public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Domain CC0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15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l-GR" altLang="el-GR" dirty="0">
                <a:ea typeface="ＭＳ Ｐゴシック" charset="-128"/>
              </a:rPr>
              <a:t>7. Νοητική αναπηρία και ΠΦΔ</a:t>
            </a:r>
            <a:r>
              <a:rPr lang="el-GR" altLang="el-GR" sz="3200" dirty="0" smtClean="0">
                <a:ea typeface="ＭＳ Ｐゴシック" charset="-128"/>
              </a:rPr>
              <a:t/>
            </a:r>
            <a:br>
              <a:rPr lang="el-GR" altLang="el-GR" sz="3200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(4 από 4)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96752"/>
            <a:ext cx="8229600" cy="36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b="1" dirty="0" smtClean="0">
                <a:ea typeface="ＭＳ Ｐゴシック" charset="-128"/>
              </a:rPr>
              <a:t>Ειδικότερα με την άθληση </a:t>
            </a:r>
            <a:r>
              <a:rPr lang="el-GR" altLang="el-GR" sz="2400" b="1" dirty="0" smtClean="0">
                <a:solidFill>
                  <a:srgbClr val="004B82"/>
                </a:solidFill>
                <a:ea typeface="ＭＳ Ｐゴシック" charset="-128"/>
              </a:rPr>
              <a:t>βελτιώνονται</a:t>
            </a:r>
            <a:r>
              <a:rPr lang="el-GR" altLang="el-GR" sz="2400" b="1" dirty="0" smtClean="0">
                <a:ea typeface="ＭＳ Ｐゴシック" charset="-128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ea typeface="ＭＳ Ｐゴシック" charset="-128"/>
              </a:rPr>
              <a:t>Αερόβια ικανότητα</a:t>
            </a:r>
            <a:endParaRPr lang="en-US" altLang="el-GR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ea typeface="ＭＳ Ｐゴシック" charset="-128"/>
              </a:rPr>
              <a:t>μυϊκή δύναμη, ταχύτητα και αντοχή</a:t>
            </a:r>
            <a:endParaRPr lang="en-US" altLang="el-GR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ea typeface="ＭＳ Ｐゴシック" charset="-128"/>
              </a:rPr>
              <a:t>ισορροπία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εύρος κινητικότητας των αρθρώσεων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οστική πυκνότητα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συντονισμός κινήσεων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σωματική υγεία </a:t>
            </a:r>
            <a:r>
              <a:rPr lang="el-GR" altLang="el-GR" sz="2400" dirty="0" err="1" smtClean="0">
                <a:solidFill>
                  <a:srgbClr val="000000"/>
                </a:solidFill>
                <a:ea typeface="ＭＳ Ｐゴシック" charset="-128"/>
              </a:rPr>
              <a:t>κ.ο.κ</a:t>
            </a:r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2000" dirty="0" smtClean="0">
                <a:ea typeface="ＭＳ Ｐゴシック" charset="-128"/>
              </a:rPr>
              <a:t>	</a:t>
            </a:r>
            <a:endParaRPr lang="el-GR" altLang="el-GR" sz="1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l-GR" altLang="el-GR" sz="1600" dirty="0" err="1" smtClean="0">
                <a:ea typeface="ＭＳ Ｐゴシック" charset="-128"/>
              </a:rPr>
              <a:t>Jansma</a:t>
            </a:r>
            <a:r>
              <a:rPr lang="el-GR" altLang="el-GR" sz="1600" dirty="0" smtClean="0">
                <a:ea typeface="ＭＳ Ｐゴシック" charset="-128"/>
              </a:rPr>
              <a:t> και </a:t>
            </a:r>
            <a:r>
              <a:rPr lang="el-GR" altLang="el-GR" sz="1600" dirty="0" err="1" smtClean="0">
                <a:ea typeface="ＭＳ Ｐゴシック" charset="-128"/>
              </a:rPr>
              <a:t>French</a:t>
            </a:r>
            <a:r>
              <a:rPr lang="el-GR" altLang="el-GR" sz="1600" dirty="0" smtClean="0">
                <a:ea typeface="ＭＳ Ｐゴシック" charset="-128"/>
              </a:rPr>
              <a:t>, 1994)</a:t>
            </a:r>
            <a:endParaRPr lang="el-GR" altLang="el-GR" sz="9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l-GR" altLang="el-GR" sz="1600" dirty="0" smtClean="0">
              <a:ea typeface="ＭＳ Ｐゴシック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44530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32485" y="538424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nspt4kids.com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87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3600" dirty="0" smtClean="0">
                <a:ea typeface="ＭＳ Ｐゴシック" charset="-128"/>
              </a:rPr>
              <a:t>8. Αθλητικές δραστηριότητες</a:t>
            </a:r>
            <a:endParaRPr lang="el-GR" altLang="el-GR" sz="2400" dirty="0" smtClean="0">
              <a:ea typeface="ＭＳ Ｐゴシック" charset="-12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sz="2400" dirty="0" smtClean="0">
                <a:ea typeface="ＭＳ Ｐゴシック" charset="-128"/>
              </a:rPr>
              <a:t>Κατάλληλα θεωρούνται όλα τα αθλήματα που συμπεριλαμβάνονται και στο πρόγραμμα των </a:t>
            </a:r>
            <a:r>
              <a:rPr lang="en-US" altLang="el-GR" sz="2400" dirty="0" smtClean="0">
                <a:ea typeface="ＭＳ Ｐゴシック" charset="-128"/>
              </a:rPr>
              <a:t>Special Olympics </a:t>
            </a:r>
            <a:r>
              <a:rPr lang="el-GR" altLang="el-GR" sz="2400" dirty="0" smtClean="0">
                <a:ea typeface="ＭＳ Ｐゴシック" charset="-128"/>
              </a:rPr>
              <a:t>όπως:</a:t>
            </a:r>
          </a:p>
          <a:p>
            <a:pPr eaLnBrk="1" hangingPunct="1">
              <a:lnSpc>
                <a:spcPct val="80000"/>
              </a:lnSpc>
            </a:pPr>
            <a:endParaRPr lang="el-GR" altLang="el-GR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ea typeface="ＭＳ Ｐゴシック" charset="-128"/>
              </a:rPr>
              <a:t>Στίβος,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ea typeface="ＭＳ Ｐゴシック" charset="-128"/>
              </a:rPr>
              <a:t>κολύμβηση,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ea typeface="ＭＳ Ｐゴシック" charset="-128"/>
              </a:rPr>
              <a:t>καλαθοσφαίριση,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l-GR" sz="2400" dirty="0" smtClean="0">
                <a:ea typeface="ＭＳ Ｐゴシック" charset="-128"/>
              </a:rPr>
              <a:t>bowling, </a:t>
            </a:r>
            <a:endParaRPr lang="el-GR" altLang="el-GR" sz="24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ea typeface="ＭＳ Ｐゴシック" charset="-128"/>
              </a:rPr>
              <a:t>ποδηλασία,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ea typeface="ＭＳ Ｐゴシック" charset="-128"/>
              </a:rPr>
              <a:t>ιππασία,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ea typeface="ＭＳ Ｐゴシック" charset="-128"/>
              </a:rPr>
              <a:t>ποδόσφαιρο,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ea typeface="ＭＳ Ｐゴシック" charset="-128"/>
              </a:rPr>
              <a:t>γυμναστική,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l-GR" sz="1600" dirty="0" smtClean="0">
                <a:ea typeface="ＭＳ Ｐゴシック" charset="-128"/>
              </a:rPr>
              <a:t>www.specialolympics.org</a:t>
            </a:r>
            <a:r>
              <a:rPr lang="el-GR" altLang="el-GR" sz="2400" dirty="0" smtClean="0">
                <a:ea typeface="ＭＳ Ｐゴシック" charset="-128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3848" y="270892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latin typeface="+mn-lt"/>
                <a:ea typeface="ＭＳ Ｐゴシック" charset="-128"/>
              </a:rPr>
              <a:t>αντισφαίριση, </a:t>
            </a:r>
            <a:endParaRPr lang="el-GR" altLang="el-GR" sz="2400" dirty="0">
              <a:latin typeface="+mn-lt"/>
              <a:ea typeface="ＭＳ Ｐゴシック" charset="-128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l-GR" altLang="el-GR" sz="2400" dirty="0" err="1">
                <a:latin typeface="+mn-lt"/>
                <a:ea typeface="ＭＳ Ｐゴシック" charset="-128"/>
              </a:rPr>
              <a:t>πετοσφαίριση</a:t>
            </a:r>
            <a:r>
              <a:rPr lang="el-GR" altLang="el-GR" sz="2400" dirty="0">
                <a:latin typeface="+mn-lt"/>
                <a:ea typeface="ＭＳ Ｐゴシック" charset="-128"/>
              </a:rPr>
              <a:t>,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  <a:ea typeface="ＭＳ Ｐゴシック" charset="-128"/>
              </a:rPr>
              <a:t>σκι,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  <a:ea typeface="ＭＳ Ｐゴシック" charset="-128"/>
              </a:rPr>
              <a:t>παγοδρομία,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  <a:ea typeface="ＭＳ Ｐゴシック" charset="-128"/>
              </a:rPr>
              <a:t>χόκεϊ,</a:t>
            </a:r>
            <a:r>
              <a:rPr lang="en-US" altLang="el-GR" sz="2400" dirty="0">
                <a:latin typeface="+mn-lt"/>
                <a:ea typeface="ＭＳ Ｐゴシック" charset="-128"/>
              </a:rPr>
              <a:t> </a:t>
            </a:r>
            <a:endParaRPr lang="el-GR" altLang="el-GR" sz="2400" dirty="0">
              <a:latin typeface="+mn-lt"/>
              <a:ea typeface="ＭＳ Ｐゴシック" charset="-128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l-GR" altLang="el-GR" sz="2400" dirty="0" err="1">
                <a:latin typeface="+mn-lt"/>
                <a:ea typeface="ＭＳ Ｐゴシック" charset="-128"/>
              </a:rPr>
              <a:t>ιστιοπλοϊα</a:t>
            </a:r>
            <a:r>
              <a:rPr lang="el-GR" altLang="el-GR" sz="2400" dirty="0">
                <a:latin typeface="+mn-lt"/>
                <a:ea typeface="ＭＳ Ｐゴシック" charset="-128"/>
              </a:rPr>
              <a:t>,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  <a:ea typeface="ＭＳ Ｐゴシック" charset="-128"/>
              </a:rPr>
              <a:t>επιτραπέζια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  <a:ea typeface="ＭＳ Ｐゴシック" charset="-128"/>
              </a:rPr>
              <a:t>αντισφαίριση </a:t>
            </a:r>
            <a:r>
              <a:rPr lang="el-GR" altLang="el-GR" sz="2400" dirty="0" err="1">
                <a:latin typeface="+mn-lt"/>
                <a:ea typeface="ＭＳ Ｐゴシック" charset="-128"/>
              </a:rPr>
              <a:t>κ.α</a:t>
            </a:r>
            <a:endParaRPr lang="en-US" altLang="el-GR" sz="2400" dirty="0">
              <a:latin typeface="+mn-lt"/>
              <a:ea typeface="ＭＳ Ｐゴシック" charset="-128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519776" y="4591421"/>
            <a:ext cx="1979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2"/>
              </a:rPr>
              <a:t>specialolympics.org</a:t>
            </a:r>
            <a:endParaRPr lang="el-GR" sz="1200" dirty="0">
              <a:latin typeface="+mn-lt"/>
            </a:endParaRPr>
          </a:p>
        </p:txBody>
      </p:sp>
      <p:pic>
        <p:nvPicPr>
          <p:cNvPr id="1026" name="Picture 2" descr="http://media.specialolympics.org/soi/files/WaystoGive/630x300-Ways-to-Give-DL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r="13236"/>
          <a:stretch/>
        </p:blipFill>
        <p:spPr bwMode="auto">
          <a:xfrm>
            <a:off x="6228184" y="2832178"/>
            <a:ext cx="2562896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4000" dirty="0" smtClean="0">
                <a:ea typeface="ＭＳ Ｐゴシック" charset="-128"/>
              </a:rPr>
              <a:t>9. </a:t>
            </a:r>
            <a:r>
              <a:rPr lang="el-GR" altLang="el-GR" dirty="0" smtClean="0">
                <a:ea typeface="ＭＳ Ｐゴシック" charset="-128"/>
              </a:rPr>
              <a:t>Έρευνες </a:t>
            </a:r>
            <a:r>
              <a:rPr lang="el-GR" altLang="el-GR" sz="3100" b="0" dirty="0" smtClean="0">
                <a:ea typeface="ＭＳ Ｐゴシック" charset="-128"/>
              </a:rPr>
              <a:t>(1 από 8)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Η φυσική κατάσταση των ατόμων με νοητική αναπηρία βρίσκεται σε χαμηλότερα επίπεδα από τα αντίστοιχα του γενικού πληθυσμού</a:t>
            </a:r>
          </a:p>
          <a:p>
            <a:pPr eaLnBrk="1" hangingPunct="1">
              <a:buFont typeface="Arial" charset="0"/>
              <a:buNone/>
            </a:pPr>
            <a:r>
              <a:rPr lang="el-GR" altLang="el-GR" sz="2400" b="1" dirty="0" smtClean="0">
                <a:ea typeface="ＭＳ Ｐゴシック" charset="-128"/>
              </a:rPr>
              <a:t>Αιτίες:</a:t>
            </a:r>
          </a:p>
          <a:p>
            <a:pPr lvl="1" eaLnBrk="1" hangingPunct="1"/>
            <a:r>
              <a:rPr lang="el-GR" altLang="el-GR" sz="2400" dirty="0" smtClean="0">
                <a:ea typeface="ＭＳ Ｐゴシック" charset="-128"/>
              </a:rPr>
              <a:t>Καθιστικός τρόπος ζωής</a:t>
            </a:r>
          </a:p>
          <a:p>
            <a:pPr lvl="1" eaLnBrk="1" hangingPunct="1"/>
            <a:r>
              <a:rPr lang="el-GR" altLang="el-GR" sz="2400" dirty="0" smtClean="0">
                <a:ea typeface="ＭＳ Ｐゴシック" charset="-128"/>
              </a:rPr>
              <a:t>Υπερπροστασία </a:t>
            </a:r>
          </a:p>
          <a:p>
            <a:pPr lvl="1" eaLnBrk="1" hangingPunct="1"/>
            <a:r>
              <a:rPr lang="el-GR" altLang="el-GR" sz="2400" dirty="0" smtClean="0">
                <a:ea typeface="ＭＳ Ｐゴシック" charset="-128"/>
              </a:rPr>
              <a:t>Μειωμένες δυνατότητες για άθληση</a:t>
            </a:r>
          </a:p>
          <a:p>
            <a:pPr lvl="1" eaLnBrk="1" hangingPunct="1"/>
            <a:r>
              <a:rPr lang="el-GR" altLang="el-GR" sz="2400" dirty="0" smtClean="0">
                <a:ea typeface="ＭＳ Ｐゴシック" charset="-128"/>
              </a:rPr>
              <a:t>Νοσήματα (</a:t>
            </a:r>
            <a:r>
              <a:rPr lang="el-GR" altLang="el-GR" sz="2400" dirty="0" err="1" smtClean="0">
                <a:ea typeface="ＭＳ Ｐゴシック" charset="-128"/>
              </a:rPr>
              <a:t>π.χ.καρδιοαγγειακά</a:t>
            </a:r>
            <a:r>
              <a:rPr lang="el-GR" altLang="el-GR" sz="2400" dirty="0" smtClean="0">
                <a:ea typeface="ＭＳ Ｐゴシック" charset="-128"/>
              </a:rPr>
              <a:t>)</a:t>
            </a:r>
          </a:p>
          <a:p>
            <a:pPr lvl="1" algn="r" eaLnBrk="1" hangingPunct="1">
              <a:buFontTx/>
              <a:buNone/>
            </a:pPr>
            <a:endParaRPr lang="en-US" altLang="el-GR" sz="1600" dirty="0" smtClean="0">
              <a:solidFill>
                <a:srgbClr val="000000"/>
              </a:solidFill>
              <a:ea typeface="ＭＳ Ｐゴシック" charset="-128"/>
            </a:endParaRPr>
          </a:p>
          <a:p>
            <a:pPr lvl="1" algn="r" eaLnBrk="1" hangingPunct="1">
              <a:buFontTx/>
              <a:buNone/>
            </a:pPr>
            <a:r>
              <a:rPr lang="el-GR" altLang="el-GR" sz="1600" dirty="0" smtClean="0">
                <a:solidFill>
                  <a:srgbClr val="000000"/>
                </a:solidFill>
                <a:ea typeface="ＭＳ Ｐゴシック" charset="-128"/>
              </a:rPr>
              <a:t>(</a:t>
            </a:r>
            <a:r>
              <a:rPr lang="en-US" altLang="el-GR" sz="1600" dirty="0" smtClean="0">
                <a:solidFill>
                  <a:srgbClr val="000000"/>
                </a:solidFill>
                <a:ea typeface="ＭＳ Ｐゴシック" charset="-128"/>
              </a:rPr>
              <a:t>Lin</a:t>
            </a:r>
            <a:r>
              <a:rPr lang="el-GR" altLang="el-GR" sz="1600" dirty="0" smtClean="0">
                <a:solidFill>
                  <a:srgbClr val="000000"/>
                </a:solidFill>
                <a:ea typeface="ＭＳ Ｐゴシック" charset="-128"/>
              </a:rPr>
              <a:t>,</a:t>
            </a:r>
            <a:r>
              <a:rPr lang="en-US" altLang="el-GR" sz="1600" dirty="0" smtClean="0">
                <a:solidFill>
                  <a:srgbClr val="000000"/>
                </a:solidFill>
                <a:ea typeface="ＭＳ Ｐゴシック" charset="-128"/>
              </a:rPr>
              <a:t> Yen</a:t>
            </a:r>
            <a:r>
              <a:rPr lang="el-GR" altLang="el-GR" sz="1600" dirty="0" smtClean="0">
                <a:solidFill>
                  <a:srgbClr val="000000"/>
                </a:solidFill>
                <a:ea typeface="ＭＳ Ｐゴシック" charset="-128"/>
              </a:rPr>
              <a:t>, </a:t>
            </a:r>
            <a:r>
              <a:rPr lang="en-US" altLang="el-GR" sz="1600" dirty="0" smtClean="0">
                <a:solidFill>
                  <a:srgbClr val="000000"/>
                </a:solidFill>
                <a:ea typeface="ＭＳ Ｐゴシック" charset="-128"/>
              </a:rPr>
              <a:t>Li, </a:t>
            </a:r>
            <a:r>
              <a:rPr lang="el-GR" altLang="el-GR" sz="1600" dirty="0" smtClean="0">
                <a:solidFill>
                  <a:srgbClr val="000000"/>
                </a:solidFill>
                <a:ea typeface="ＭＳ Ｐゴシック" charset="-128"/>
              </a:rPr>
              <a:t>και </a:t>
            </a:r>
            <a:r>
              <a:rPr lang="en-US" altLang="el-GR" sz="1600" dirty="0" smtClean="0">
                <a:solidFill>
                  <a:srgbClr val="000000"/>
                </a:solidFill>
                <a:ea typeface="ＭＳ Ｐゴシック" charset="-128"/>
              </a:rPr>
              <a:t>Wu, 2005)</a:t>
            </a:r>
            <a:endParaRPr lang="el-GR" altLang="el-GR" sz="1600" dirty="0" smtClean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75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ea typeface="ＭＳ Ｐゴシック" charset="-128"/>
              </a:rPr>
              <a:t>9. </a:t>
            </a:r>
            <a:r>
              <a:rPr lang="el-GR" altLang="el-GR" dirty="0" smtClean="0">
                <a:ea typeface="ＭＳ Ｐゴシック" charset="-128"/>
              </a:rPr>
              <a:t>Έρευνες </a:t>
            </a:r>
            <a:r>
              <a:rPr lang="el-GR" sz="3100" b="0" dirty="0" smtClean="0"/>
              <a:t>(</a:t>
            </a:r>
            <a:r>
              <a:rPr lang="el-GR" sz="3100" b="0" dirty="0"/>
              <a:t>1</a:t>
            </a:r>
            <a:r>
              <a:rPr lang="el-GR" sz="3100" b="0" dirty="0" smtClean="0"/>
              <a:t> </a:t>
            </a:r>
            <a:r>
              <a:rPr lang="el-GR" sz="3100" b="0" dirty="0"/>
              <a:t>από 8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dirty="0">
                <a:solidFill>
                  <a:srgbClr val="000000"/>
                </a:solidFill>
                <a:latin typeface="Calibri" pitchFamily="34" charset="0"/>
              </a:rPr>
              <a:t>Οι </a:t>
            </a:r>
            <a:r>
              <a:rPr lang="el-GR" altLang="el-GR" sz="2400" dirty="0" err="1">
                <a:solidFill>
                  <a:srgbClr val="000000"/>
                </a:solidFill>
                <a:latin typeface="Calibri" pitchFamily="34" charset="0"/>
              </a:rPr>
              <a:t>McCubbin</a:t>
            </a:r>
            <a:r>
              <a:rPr lang="el-GR" altLang="el-GR" sz="24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l-GR" altLang="el-GR" sz="2400" dirty="0" err="1">
                <a:solidFill>
                  <a:srgbClr val="000000"/>
                </a:solidFill>
                <a:latin typeface="Calibri" pitchFamily="34" charset="0"/>
              </a:rPr>
              <a:t>Rintala</a:t>
            </a:r>
            <a:r>
              <a:rPr lang="el-GR" altLang="el-GR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  <a:latin typeface="Calibri" pitchFamily="34" charset="0"/>
              </a:rPr>
              <a:t>και </a:t>
            </a:r>
            <a:r>
              <a:rPr lang="el-GR" altLang="el-GR" sz="2400" dirty="0" err="1">
                <a:solidFill>
                  <a:srgbClr val="000000"/>
                </a:solidFill>
                <a:latin typeface="Calibri" pitchFamily="34" charset="0"/>
              </a:rPr>
              <a:t>Frey</a:t>
            </a:r>
            <a:r>
              <a:rPr lang="el-GR" altLang="el-GR" sz="2400" dirty="0">
                <a:solidFill>
                  <a:srgbClr val="000000"/>
                </a:solidFill>
                <a:latin typeface="Calibri" pitchFamily="34" charset="0"/>
              </a:rPr>
              <a:t> (1997) εξέτασαν την εγκυρότητα 3 διαφορετικών μετρήσεων για τον προσδιορισμό της </a:t>
            </a:r>
            <a:r>
              <a:rPr lang="el-GR" altLang="el-GR" sz="2400" b="1" dirty="0">
                <a:solidFill>
                  <a:srgbClr val="000000"/>
                </a:solidFill>
                <a:latin typeface="Calibri" pitchFamily="34" charset="0"/>
              </a:rPr>
              <a:t>αερόβιας ικανότητας</a:t>
            </a:r>
            <a:r>
              <a:rPr lang="el-GR" altLang="el-GR" sz="2400" dirty="0">
                <a:solidFill>
                  <a:srgbClr val="000000"/>
                </a:solidFill>
                <a:latin typeface="Calibri" pitchFamily="34" charset="0"/>
              </a:rPr>
              <a:t> ατόμων με νοητική αναπηρία.</a:t>
            </a:r>
          </a:p>
          <a:p>
            <a:pPr marL="0" indent="0">
              <a:buNone/>
            </a:pPr>
            <a:r>
              <a:rPr lang="el-GR" altLang="el-GR" sz="2400" dirty="0" smtClean="0">
                <a:solidFill>
                  <a:srgbClr val="000000"/>
                </a:solidFill>
                <a:latin typeface="Calibri" pitchFamily="34" charset="0"/>
              </a:rPr>
              <a:t>Χρησιμοποιήθηκε </a:t>
            </a:r>
            <a:r>
              <a:rPr lang="el-GR" altLang="el-GR" sz="2400" dirty="0" err="1">
                <a:solidFill>
                  <a:srgbClr val="000000"/>
                </a:solidFill>
                <a:latin typeface="Calibri" pitchFamily="34" charset="0"/>
              </a:rPr>
              <a:t>κυκλοεργόμετρο</a:t>
            </a:r>
            <a:r>
              <a:rPr lang="el-GR" altLang="el-GR" sz="2400" dirty="0">
                <a:solidFill>
                  <a:srgbClr val="000000"/>
                </a:solidFill>
                <a:latin typeface="Calibri" pitchFamily="34" charset="0"/>
              </a:rPr>
              <a:t>, δρόμος ενός μιλίου (1600μ περπάτημα/τρέξιμο) και βάδισμα με αυξανόμενη ένταση και κλίση στο </a:t>
            </a:r>
            <a:r>
              <a:rPr lang="el-GR" altLang="el-GR" sz="2400" dirty="0" err="1">
                <a:solidFill>
                  <a:srgbClr val="000000"/>
                </a:solidFill>
                <a:latin typeface="Calibri" pitchFamily="34" charset="0"/>
              </a:rPr>
              <a:t>δαπεδοεργόμετρο</a:t>
            </a:r>
            <a:r>
              <a:rPr lang="el-GR" altLang="el-GR" sz="24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1200"/>
              </a:spcBef>
              <a:buNone/>
            </a:pPr>
            <a:r>
              <a:rPr lang="el-GR" altLang="el-GR" sz="2400" b="1" dirty="0">
                <a:solidFill>
                  <a:srgbClr val="004B82"/>
                </a:solidFill>
                <a:latin typeface="Calibri" pitchFamily="34" charset="0"/>
              </a:rPr>
              <a:t>Αποτελέσματα</a:t>
            </a:r>
          </a:p>
          <a:p>
            <a:r>
              <a:rPr lang="el-GR" altLang="el-GR" sz="2400" dirty="0" smtClean="0">
                <a:solidFill>
                  <a:srgbClr val="000000"/>
                </a:solidFill>
                <a:latin typeface="Calibri" pitchFamily="34" charset="0"/>
              </a:rPr>
              <a:t>Βρέθηκε </a:t>
            </a:r>
            <a:r>
              <a:rPr lang="el-GR" altLang="el-GR" sz="2400" dirty="0">
                <a:solidFill>
                  <a:srgbClr val="000000"/>
                </a:solidFill>
                <a:latin typeface="Calibri" pitchFamily="34" charset="0"/>
              </a:rPr>
              <a:t>ότι ο πιο αξιόπιστος τρόπος υπολογισμού της αερόβιας ικανότητας ήταν το </a:t>
            </a:r>
            <a:r>
              <a:rPr lang="el-GR" altLang="el-GR" sz="2400" b="1" dirty="0">
                <a:solidFill>
                  <a:srgbClr val="000000"/>
                </a:solidFill>
                <a:latin typeface="Calibri" pitchFamily="34" charset="0"/>
              </a:rPr>
              <a:t>περπάτημα/τρέξιμο ενός μιλίου. </a:t>
            </a:r>
          </a:p>
          <a:p>
            <a:pPr>
              <a:spcBef>
                <a:spcPct val="50000"/>
              </a:spcBef>
            </a:pPr>
            <a:endParaRPr lang="el-GR" altLang="el-GR" sz="2800" b="1" dirty="0">
              <a:latin typeface="Times New Roman" pitchFamily="18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6739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l-GR" dirty="0">
                <a:ea typeface="ＭＳ Ｐゴシック" charset="-128"/>
              </a:rPr>
              <a:t>9. </a:t>
            </a:r>
            <a:r>
              <a:rPr lang="el-GR" altLang="el-GR" dirty="0" smtClean="0">
                <a:ea typeface="ＭＳ Ｐゴシック" charset="-128"/>
              </a:rPr>
              <a:t>Έρευνες </a:t>
            </a:r>
            <a:r>
              <a:rPr lang="el-GR" altLang="el-GR" sz="3100" b="0" dirty="0" smtClean="0">
                <a:ea typeface="ＭＳ Ｐゴシック" charset="-128"/>
              </a:rPr>
              <a:t>(2 από 8) </a:t>
            </a:r>
            <a:endParaRPr lang="el-GR" altLang="el-GR" sz="3100" b="0" dirty="0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el-GR" altLang="el-GR" sz="2200" dirty="0" smtClean="0">
                <a:ea typeface="ＭＳ Ｐゴシック" charset="-128"/>
              </a:rPr>
              <a:t>Οι </a:t>
            </a:r>
            <a:r>
              <a:rPr lang="en-US" altLang="el-GR" sz="2200" dirty="0" smtClean="0">
                <a:ea typeface="ＭＳ Ｐゴシック" charset="-128"/>
              </a:rPr>
              <a:t>Graham </a:t>
            </a:r>
            <a:r>
              <a:rPr lang="el-GR" altLang="el-GR" sz="2200" dirty="0" smtClean="0">
                <a:ea typeface="ＭＳ Ｐゴシック" charset="-128"/>
              </a:rPr>
              <a:t>και</a:t>
            </a:r>
            <a:r>
              <a:rPr lang="en-US" altLang="el-GR" sz="2200" dirty="0" smtClean="0">
                <a:ea typeface="ＭＳ Ｐゴシック" charset="-128"/>
              </a:rPr>
              <a:t> Reid</a:t>
            </a:r>
            <a:r>
              <a:rPr lang="el-GR" altLang="el-GR" sz="2200" dirty="0" smtClean="0">
                <a:ea typeface="ＭＳ Ｐゴシック" charset="-128"/>
              </a:rPr>
              <a:t> (2000) μελέτησαν τις αλλαγές στη φυσική κατάσταση 32 ενηλίκων με νοητική αναπηρία, που έγιναν σε 13 χρόνια (1983-1996)</a:t>
            </a:r>
          </a:p>
          <a:p>
            <a:pPr>
              <a:buFont typeface="Arial" charset="0"/>
              <a:buNone/>
            </a:pPr>
            <a:r>
              <a:rPr lang="el-GR" altLang="el-GR" sz="2200" b="1" dirty="0" smtClean="0">
                <a:solidFill>
                  <a:srgbClr val="004B82"/>
                </a:solidFill>
                <a:ea typeface="ＭＳ Ｐゴシック" charset="-128"/>
              </a:rPr>
              <a:t>Αποτελέσματα</a:t>
            </a:r>
          </a:p>
          <a:p>
            <a:r>
              <a:rPr lang="el-GR" altLang="el-GR" sz="2200" dirty="0" smtClean="0">
                <a:ea typeface="ＭＳ Ｐゴシック" charset="-128"/>
              </a:rPr>
              <a:t>Τα άτομα με νοητική αναπηρία εμφανίζουν μεγαλύτερο κίνδυνο για παχυσαρκία και για καρδιοαγγειακές παθήσεις</a:t>
            </a:r>
          </a:p>
          <a:p>
            <a:r>
              <a:rPr lang="el-GR" altLang="el-GR" sz="2200" dirty="0" smtClean="0">
                <a:ea typeface="ＭＳ Ｐゴシック" charset="-128"/>
              </a:rPr>
              <a:t>Η καρδιαγγειακή ικανότητα μειώνεται σημαντικά στα άτομα με νοητική αναπηρία και ιδιαίτερα στις γυναίκες, γεγονός που μπορεί να συνδέεται με τον καθιστικό τρόπο ζωής</a:t>
            </a:r>
          </a:p>
          <a:p>
            <a:r>
              <a:rPr lang="el-GR" altLang="el-GR" sz="2200" dirty="0" smtClean="0">
                <a:ea typeface="ＭＳ Ｐゴシック" charset="-128"/>
              </a:rPr>
              <a:t>Ο καθιστικός τρόπος ζωής, η έλλειψη γνώσεων για τις επιπτώσεις της μείωσης της φυσικής κατάστασης και η δυσκολία ελέγχου υγείας πρέπει να λαμβάνονται υπόψη στο σχεδιασμό προγραμμάτων φυσικής κατάστασης σε άτομα με νοητική αναπηρία</a:t>
            </a:r>
          </a:p>
          <a:p>
            <a:pPr>
              <a:buFont typeface="Arial" charset="0"/>
              <a:buNone/>
            </a:pPr>
            <a:endParaRPr lang="el-GR" altLang="el-GR" sz="2200" dirty="0" smtClean="0"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75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Επισκόπηση</a:t>
            </a:r>
            <a:endParaRPr lang="el-GR" sz="3200" b="0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2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l-GR" altLang="el-GR" sz="2200" dirty="0" smtClean="0">
                <a:ea typeface="ＭＳ Ｐゴシック" charset="-128"/>
              </a:rPr>
              <a:t>Τι είναι νοητική αναπηρία;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l-GR" altLang="el-GR" sz="2200" dirty="0" smtClean="0">
                <a:ea typeface="ＭＳ Ｐゴシック" charset="-128"/>
              </a:rPr>
              <a:t>Αιτίες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l-GR" altLang="el-GR" sz="2200" dirty="0" smtClean="0">
                <a:ea typeface="ＭＳ Ｐゴシック" charset="-128"/>
              </a:rPr>
              <a:t>Ταξινόμηση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l-GR" altLang="el-GR" sz="2200" dirty="0" smtClean="0">
                <a:ea typeface="ＭＳ Ｐゴシック" charset="-128"/>
              </a:rPr>
              <a:t>Φυσικά και κινητικά χαρακτηριστικά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l-GR" altLang="el-GR" sz="2200" dirty="0" smtClean="0">
                <a:ea typeface="ＭＳ Ｐゴシック" charset="-128"/>
              </a:rPr>
              <a:t>Εκπαιδευτικές παρεμβάσεις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l-GR" altLang="el-GR" sz="2200" dirty="0" smtClean="0">
                <a:ea typeface="ＭＳ Ｐゴシック" charset="-128"/>
              </a:rPr>
              <a:t>Ορισμός προσαρμοσμένης φυσικής δραστηριότητας 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l-GR" altLang="el-GR" sz="2200" dirty="0" smtClean="0">
                <a:ea typeface="ＭＳ Ｐゴシック" charset="-128"/>
              </a:rPr>
              <a:t>Νοητική αναπηρία και ΠΦΔ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l-GR" altLang="el-GR" sz="2200" dirty="0" smtClean="0">
                <a:ea typeface="ＭＳ Ｐゴシック" charset="-128"/>
              </a:rPr>
              <a:t>Αθλητικές δραστηριότητες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l-GR" altLang="el-GR" sz="2200" dirty="0" smtClean="0">
                <a:ea typeface="ＭＳ Ｐゴシック" charset="-128"/>
              </a:rPr>
              <a:t>Έρευνες</a:t>
            </a:r>
            <a:endParaRPr lang="el-GR" altLang="el-GR" sz="2200" dirty="0">
              <a:ea typeface="ＭＳ Ｐゴシック" charset="-128"/>
            </a:endParaRP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el-GR" altLang="el-GR" sz="2200" dirty="0" smtClean="0">
              <a:ea typeface="ＭＳ Ｐゴシック" charset="-128"/>
            </a:endParaRPr>
          </a:p>
          <a:p>
            <a:pPr marL="719138" indent="-536575" eaLnBrk="1" hangingPunct="1">
              <a:buFont typeface="Calibri" pitchFamily="34" charset="0"/>
              <a:buAutoNum type="arabicPeriod"/>
              <a:tabLst>
                <a:tab pos="804863" algn="l"/>
              </a:tabLst>
            </a:pPr>
            <a:r>
              <a:rPr lang="el-GR" altLang="el-GR" sz="2200" dirty="0" smtClean="0">
                <a:ea typeface="ＭＳ Ｐゴシック" charset="-128"/>
              </a:rPr>
              <a:t>Σύνδρομο </a:t>
            </a:r>
            <a:r>
              <a:rPr lang="en-US" altLang="el-GR" sz="2200" dirty="0" smtClean="0">
                <a:ea typeface="ＭＳ Ｐゴシック" charset="-128"/>
              </a:rPr>
              <a:t>DOWN – </a:t>
            </a:r>
            <a:r>
              <a:rPr lang="el-GR" altLang="el-GR" sz="2200" dirty="0" smtClean="0">
                <a:ea typeface="ＭＳ Ｐゴシック" charset="-128"/>
              </a:rPr>
              <a:t>Ορισμός</a:t>
            </a:r>
            <a:endParaRPr lang="en-US" altLang="el-GR" sz="2200" dirty="0" smtClean="0">
              <a:ea typeface="ＭＳ Ｐゴシック" charset="-128"/>
            </a:endParaRPr>
          </a:p>
          <a:p>
            <a:pPr marL="719138" indent="-536575" eaLnBrk="1" hangingPunct="1">
              <a:buFont typeface="Calibri" pitchFamily="34" charset="0"/>
              <a:buAutoNum type="arabicPeriod"/>
              <a:tabLst>
                <a:tab pos="804863" algn="l"/>
              </a:tabLst>
            </a:pPr>
            <a:r>
              <a:rPr lang="el-GR" altLang="el-GR" sz="2200" dirty="0" smtClean="0">
                <a:ea typeface="ＭＳ Ｐゴシック" charset="-128"/>
              </a:rPr>
              <a:t>Ιστορική αναδρομή - Συχνότητα</a:t>
            </a:r>
            <a:r>
              <a:rPr lang="en-US" altLang="el-GR" sz="2200" dirty="0" smtClean="0">
                <a:ea typeface="ＭＳ Ｐゴシック" charset="-128"/>
              </a:rPr>
              <a:t> </a:t>
            </a:r>
            <a:r>
              <a:rPr lang="el-GR" altLang="el-GR" sz="2200" dirty="0" smtClean="0">
                <a:ea typeface="ＭＳ Ｐゴシック" charset="-128"/>
              </a:rPr>
              <a:t> </a:t>
            </a:r>
            <a:endParaRPr lang="en-US" altLang="el-GR" sz="2200" dirty="0" smtClean="0">
              <a:ea typeface="ＭＳ Ｐゴシック" charset="-128"/>
            </a:endParaRPr>
          </a:p>
          <a:p>
            <a:pPr marL="719138" indent="-536575" eaLnBrk="1" hangingPunct="1">
              <a:buFont typeface="Calibri" pitchFamily="34" charset="0"/>
              <a:buAutoNum type="arabicPeriod"/>
              <a:tabLst>
                <a:tab pos="804863" algn="l"/>
              </a:tabLst>
            </a:pPr>
            <a:r>
              <a:rPr lang="el-GR" altLang="el-GR" sz="2200" dirty="0" smtClean="0">
                <a:ea typeface="ＭＳ Ｐゴシック" charset="-128"/>
              </a:rPr>
              <a:t>Χαρακτηριστικά</a:t>
            </a:r>
          </a:p>
          <a:p>
            <a:pPr marL="719138" indent="-536575">
              <a:buFont typeface="Calibri" pitchFamily="34" charset="0"/>
              <a:buAutoNum type="arabicPeriod" startAt="13"/>
              <a:tabLst>
                <a:tab pos="804863" algn="l"/>
              </a:tabLst>
            </a:pPr>
            <a:r>
              <a:rPr lang="el-GR" altLang="el-GR" sz="2200" dirty="0">
                <a:ea typeface="ＭＳ Ｐゴシック" charset="-128"/>
              </a:rPr>
              <a:t>Δραστηριότητες</a:t>
            </a:r>
          </a:p>
          <a:p>
            <a:pPr marL="719138" indent="-536575">
              <a:buFont typeface="Calibri" pitchFamily="34" charset="0"/>
              <a:buAutoNum type="arabicPeriod" startAt="13"/>
              <a:tabLst>
                <a:tab pos="804863" algn="l"/>
              </a:tabLst>
            </a:pPr>
            <a:r>
              <a:rPr lang="el-GR" altLang="el-GR" sz="2200" dirty="0" err="1">
                <a:ea typeface="ＭＳ Ｐゴシック" charset="-128"/>
              </a:rPr>
              <a:t>Ατλαντοαξονική</a:t>
            </a:r>
            <a:r>
              <a:rPr lang="el-GR" altLang="el-GR" sz="2200" dirty="0">
                <a:ea typeface="ＭＳ Ｐゴシック" charset="-128"/>
              </a:rPr>
              <a:t> αστάθεια</a:t>
            </a:r>
          </a:p>
          <a:p>
            <a:pPr marL="719138" indent="-536575">
              <a:buFont typeface="Calibri" pitchFamily="34" charset="0"/>
              <a:buAutoNum type="arabicPeriod" startAt="13"/>
              <a:tabLst>
                <a:tab pos="804863" algn="l"/>
              </a:tabLst>
            </a:pPr>
            <a:r>
              <a:rPr lang="el-GR" altLang="el-GR" sz="2200" dirty="0">
                <a:ea typeface="ＭＳ Ｐゴシック" charset="-128"/>
              </a:rPr>
              <a:t>Έρευνες </a:t>
            </a:r>
          </a:p>
          <a:p>
            <a:pPr marL="719138" indent="-536575">
              <a:buFont typeface="Calibri" pitchFamily="34" charset="0"/>
              <a:buAutoNum type="arabicPeriod" startAt="13"/>
              <a:tabLst>
                <a:tab pos="804863" algn="l"/>
              </a:tabLst>
            </a:pPr>
            <a:r>
              <a:rPr lang="el-GR" altLang="el-GR" sz="2200" dirty="0">
                <a:ea typeface="ＭＳ Ｐゴシック" charset="-128"/>
              </a:rPr>
              <a:t>Σύνδεσμοι</a:t>
            </a:r>
            <a:r>
              <a:rPr lang="en-US" altLang="el-GR" sz="2200" dirty="0">
                <a:ea typeface="ＭＳ Ｐゴシック" charset="-128"/>
              </a:rPr>
              <a:t> </a:t>
            </a:r>
            <a:endParaRPr lang="el-GR" altLang="el-GR" sz="2200" dirty="0">
              <a:ea typeface="ＭＳ Ｐゴシック" charset="-128"/>
            </a:endParaRPr>
          </a:p>
          <a:p>
            <a:pPr marL="719138" indent="-536575">
              <a:buFont typeface="Calibri" pitchFamily="34" charset="0"/>
              <a:buAutoNum type="arabicPeriod" startAt="13"/>
              <a:tabLst>
                <a:tab pos="804863" algn="l"/>
              </a:tabLst>
            </a:pPr>
            <a:r>
              <a:rPr lang="el-GR" altLang="el-GR" sz="2200" dirty="0">
                <a:ea typeface="ＭＳ Ｐゴシック" charset="-128"/>
              </a:rPr>
              <a:t>Βιβλιογραφία</a:t>
            </a:r>
            <a:endParaRPr lang="en-US" altLang="el-GR" sz="2200" dirty="0">
              <a:ea typeface="ＭＳ Ｐゴシック" charset="-128"/>
            </a:endParaRPr>
          </a:p>
          <a:p>
            <a:pPr marL="457200" indent="-457200" eaLnBrk="1" hangingPunct="1"/>
            <a:endParaRPr lang="en-US" altLang="el-GR" sz="2200" dirty="0" smtClean="0">
              <a:ea typeface="ＭＳ Ｐゴシック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90656" y="1268760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ea typeface="ＭＳ Ｐゴシック" charset="-128"/>
              </a:rPr>
              <a:t>9. </a:t>
            </a:r>
            <a:r>
              <a:rPr lang="el-GR" altLang="el-GR" dirty="0" smtClean="0">
                <a:ea typeface="ＭＳ Ｐゴシック" charset="-128"/>
              </a:rPr>
              <a:t>Έρευνες </a:t>
            </a:r>
            <a:r>
              <a:rPr lang="el-GR" sz="3100" b="0" dirty="0" smtClean="0"/>
              <a:t>(</a:t>
            </a:r>
            <a:r>
              <a:rPr lang="el-GR" sz="3100" b="0" dirty="0"/>
              <a:t>3</a:t>
            </a:r>
            <a:r>
              <a:rPr lang="el-GR" sz="3100" b="0" dirty="0" smtClean="0"/>
              <a:t> </a:t>
            </a:r>
            <a:r>
              <a:rPr lang="el-GR" sz="3100" b="0" dirty="0"/>
              <a:t>από 8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Οι </a:t>
            </a:r>
            <a:r>
              <a:rPr lang="el-GR" altLang="el-GR" dirty="0" err="1">
                <a:solidFill>
                  <a:srgbClr val="000000"/>
                </a:solidFill>
                <a:latin typeface="Calibri" pitchFamily="34" charset="0"/>
              </a:rPr>
              <a:t>Cluphf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l-GR" altLang="el-GR" dirty="0" err="1">
                <a:solidFill>
                  <a:srgbClr val="000000"/>
                </a:solidFill>
                <a:latin typeface="Calibri" pitchFamily="34" charset="0"/>
              </a:rPr>
              <a:t>O’Connor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και </a:t>
            </a:r>
            <a:r>
              <a:rPr lang="el-GR" altLang="el-GR" dirty="0" err="1">
                <a:solidFill>
                  <a:srgbClr val="000000"/>
                </a:solidFill>
                <a:latin typeface="Calibri" pitchFamily="34" charset="0"/>
              </a:rPr>
              <a:t>Vanin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(2001) εξέτασαν την επίδραση προγράμματος </a:t>
            </a:r>
            <a:r>
              <a:rPr lang="el-GR" altLang="el-GR" b="1" dirty="0" err="1">
                <a:solidFill>
                  <a:srgbClr val="000000"/>
                </a:solidFill>
                <a:latin typeface="Calibri" pitchFamily="34" charset="0"/>
              </a:rPr>
              <a:t>αεροβικού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 χορού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στην </a:t>
            </a:r>
            <a:r>
              <a:rPr lang="el-GR" altLang="el-GR" b="1" dirty="0" err="1">
                <a:solidFill>
                  <a:srgbClr val="000000"/>
                </a:solidFill>
                <a:latin typeface="Calibri" pitchFamily="34" charset="0"/>
              </a:rPr>
              <a:t>καρδιοαναπνευστική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 ικανότητα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15 ατόμων με νοητική αναπηρία.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Το παρεμβατικό πρόγραμμα ήταν διάρκειας 12 εβδομάδων και  συχνότητας 3 φορές/εβδομάδα</a:t>
            </a:r>
          </a:p>
          <a:p>
            <a:pPr>
              <a:lnSpc>
                <a:spcPct val="120000"/>
              </a:lnSpc>
              <a:buNone/>
            </a:pPr>
            <a:endParaRPr lang="el-GR" altLang="el-GR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l-GR" altLang="el-GR" b="1" dirty="0">
                <a:solidFill>
                  <a:srgbClr val="004B82"/>
                </a:solidFill>
                <a:latin typeface="Calibri" pitchFamily="34" charset="0"/>
              </a:rPr>
              <a:t>Αποτελέσματα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Βρέθηκε </a:t>
            </a:r>
            <a:r>
              <a:rPr lang="el-GR" altLang="el-GR" b="1" dirty="0">
                <a:solidFill>
                  <a:srgbClr val="000000"/>
                </a:solidFill>
                <a:latin typeface="Calibri" pitchFamily="34" charset="0"/>
              </a:rPr>
              <a:t>σημαντική αύξηση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 της αντοχής μετά από 12 εβδομάδες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Η 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αύξηση ήταν εμφανής από την 4η εβδομάδα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Οι </a:t>
            </a:r>
            <a:r>
              <a:rPr lang="el-GR" altLang="el-GR" dirty="0">
                <a:solidFill>
                  <a:srgbClr val="000000"/>
                </a:solidFill>
                <a:latin typeface="Calibri" pitchFamily="34" charset="0"/>
              </a:rPr>
              <a:t>ερευνητές συμπέραναν ότι οι ΚΦΑ πρέπει να είναι ενήμεροι για εναλλακτικούς τρόπους διδασκαλίας που κινούν το ενδιαφέρον για να βελτιώσουν την αντοχή μαθητών τους με </a:t>
            </a: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ΝΚ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7530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l-GR" dirty="0">
                <a:ea typeface="ＭＳ Ｐゴシック" charset="-128"/>
              </a:rPr>
              <a:t>9. </a:t>
            </a:r>
            <a:r>
              <a:rPr lang="el-GR" altLang="el-GR" dirty="0" smtClean="0">
                <a:ea typeface="ＭＳ Ｐゴシック" charset="-128"/>
              </a:rPr>
              <a:t>Έρευνες </a:t>
            </a:r>
            <a:r>
              <a:rPr lang="el-GR" altLang="el-GR" sz="3100" b="0" dirty="0" smtClean="0">
                <a:ea typeface="ＭＳ Ｐゴシック" charset="-128"/>
              </a:rPr>
              <a:t>(4 από 8)</a:t>
            </a:r>
            <a:endParaRPr lang="el-GR" altLang="el-GR" sz="4400" b="0" dirty="0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96752"/>
            <a:ext cx="8229600" cy="54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l-GR" altLang="el-GR" sz="2200" dirty="0" smtClean="0">
                <a:ea typeface="ＭＳ Ｐゴシック" charset="-128"/>
              </a:rPr>
              <a:t>Οι </a:t>
            </a:r>
            <a:r>
              <a:rPr lang="en-US" altLang="el-GR" sz="2200" dirty="0" err="1" smtClean="0">
                <a:ea typeface="ＭＳ Ｐゴシック" charset="-128"/>
              </a:rPr>
              <a:t>Pitetti</a:t>
            </a:r>
            <a:r>
              <a:rPr lang="el-GR" altLang="el-GR" sz="2200" dirty="0" smtClean="0">
                <a:ea typeface="ＭＳ Ｐゴシック" charset="-128"/>
              </a:rPr>
              <a:t> και</a:t>
            </a:r>
            <a:r>
              <a:rPr lang="en-US" altLang="el-GR" sz="2200" dirty="0" smtClean="0">
                <a:ea typeface="ＭＳ Ｐゴシック" charset="-128"/>
              </a:rPr>
              <a:t> </a:t>
            </a:r>
            <a:r>
              <a:rPr lang="en-US" altLang="el-GR" sz="2200" dirty="0" err="1" smtClean="0">
                <a:ea typeface="ＭＳ Ｐゴシック" charset="-128"/>
              </a:rPr>
              <a:t>Yarmer</a:t>
            </a:r>
            <a:r>
              <a:rPr lang="el-GR" altLang="el-GR" sz="2200" dirty="0" smtClean="0">
                <a:ea typeface="ＭＳ Ｐゴシック" charset="-128"/>
              </a:rPr>
              <a:t> (</a:t>
            </a:r>
            <a:r>
              <a:rPr lang="en-US" altLang="el-GR" sz="2200" dirty="0" smtClean="0">
                <a:ea typeface="ＭＳ Ｐゴシック" charset="-128"/>
              </a:rPr>
              <a:t>2001</a:t>
            </a:r>
            <a:r>
              <a:rPr lang="el-GR" altLang="el-GR" sz="2200" dirty="0" smtClean="0">
                <a:ea typeface="ＭＳ Ｐゴシック" charset="-128"/>
              </a:rPr>
              <a:t>) εξέτασαν την αερόβια ικανότητα και το Δείκτη Μάζας Σώματος</a:t>
            </a:r>
            <a:r>
              <a:rPr lang="en-US" altLang="el-GR" sz="2200" dirty="0" smtClean="0">
                <a:ea typeface="ＭＳ Ｐゴシック" charset="-128"/>
              </a:rPr>
              <a:t> (</a:t>
            </a:r>
            <a:r>
              <a:rPr lang="el-GR" altLang="el-GR" sz="2200" dirty="0" smtClean="0">
                <a:ea typeface="ＭＳ Ｐゴシック" charset="-128"/>
              </a:rPr>
              <a:t>ΔΜΣ) σε παιδιά και εφήβους με και χωρίς νοητική αναπηρία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200" b="1" dirty="0" smtClean="0">
                <a:solidFill>
                  <a:srgbClr val="004B82"/>
                </a:solidFill>
                <a:ea typeface="ＭＳ Ｐゴシック" charset="-128"/>
              </a:rPr>
              <a:t>Συμμετέχοντες</a:t>
            </a:r>
          </a:p>
          <a:p>
            <a:pPr>
              <a:lnSpc>
                <a:spcPct val="80000"/>
              </a:lnSpc>
            </a:pPr>
            <a:r>
              <a:rPr lang="el-GR" altLang="el-GR" sz="2200" dirty="0" smtClean="0">
                <a:ea typeface="ＭＳ Ｐゴシック" charset="-128"/>
              </a:rPr>
              <a:t>268 παιδιά και έφηβοι με νοητική αναπηρία</a:t>
            </a:r>
          </a:p>
          <a:p>
            <a:pPr>
              <a:lnSpc>
                <a:spcPct val="80000"/>
              </a:lnSpc>
            </a:pPr>
            <a:r>
              <a:rPr lang="el-GR" altLang="el-GR" sz="2200" dirty="0" smtClean="0">
                <a:ea typeface="ＭＳ Ｐゴシック" charset="-128"/>
              </a:rPr>
              <a:t>606 παιδιά και έφηβοι χωρίς νοητική αναπηρία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200" b="1" dirty="0" smtClean="0">
                <a:solidFill>
                  <a:srgbClr val="004B82"/>
                </a:solidFill>
                <a:ea typeface="ＭＳ Ｐゴシック" charset="-128"/>
              </a:rPr>
              <a:t>Αποτελέσματα</a:t>
            </a:r>
            <a:r>
              <a:rPr lang="el-GR" altLang="el-GR" sz="2200" dirty="0" smtClean="0">
                <a:solidFill>
                  <a:srgbClr val="004B82"/>
                </a:solidFill>
                <a:ea typeface="ＭＳ Ｐゴシック" charset="-128"/>
              </a:rPr>
              <a:t> </a:t>
            </a:r>
            <a:r>
              <a:rPr lang="el-GR" altLang="el-GR" sz="2200" dirty="0" smtClean="0">
                <a:ea typeface="ＭＳ Ｐゴシック" charset="-128"/>
              </a:rPr>
              <a:t> </a:t>
            </a:r>
          </a:p>
          <a:p>
            <a:r>
              <a:rPr lang="el-GR" altLang="el-GR" sz="2200" dirty="0" smtClean="0">
                <a:ea typeface="ＭＳ Ｐゴシック" charset="-128"/>
              </a:rPr>
              <a:t>Ο αυξημένος ΔΜΣ φαίνεται να επηρεάζει αρνητικά την επίδοση στο τρέξιμο στα παιδιά με νοητική αναπηρία</a:t>
            </a:r>
          </a:p>
          <a:p>
            <a:r>
              <a:rPr lang="el-GR" altLang="el-GR" sz="2200" dirty="0" smtClean="0">
                <a:ea typeface="ＭＳ Ｐゴシック" charset="-128"/>
              </a:rPr>
              <a:t>Οι συμμετέχοντες χωρίς νοητική αναπηρία είχαν υψηλότερο </a:t>
            </a:r>
            <a:r>
              <a:rPr lang="el-GR" altLang="el-GR" sz="2200" b="1" dirty="0" smtClean="0">
                <a:ea typeface="ＭＳ Ｐゴシック" charset="-128"/>
              </a:rPr>
              <a:t>δείκτη πρόβλεψης </a:t>
            </a:r>
            <a:r>
              <a:rPr lang="en-US" altLang="el-GR" sz="2200" b="1" dirty="0" smtClean="0">
                <a:ea typeface="ＭＳ Ｐゴシック" charset="-128"/>
              </a:rPr>
              <a:t>VO2peak</a:t>
            </a:r>
            <a:endParaRPr lang="el-GR" altLang="el-GR" sz="2200" dirty="0" smtClean="0">
              <a:ea typeface="ＭＳ Ｐゴシック" charset="-128"/>
            </a:endParaRPr>
          </a:p>
          <a:p>
            <a:r>
              <a:rPr lang="el-GR" altLang="el-GR" sz="2200" dirty="0" smtClean="0">
                <a:ea typeface="ＭＳ Ｐゴシック" charset="-128"/>
              </a:rPr>
              <a:t>Η φυσική κατάσταση των παιδιών και εφήβων με νοητική αναπηρία ήταν πολύ χαμηλότερη σε σχέση με τους συνομηλίκους τους, χωρίς αναπηρίες</a:t>
            </a:r>
          </a:p>
        </p:txBody>
      </p:sp>
    </p:spTree>
    <p:extLst>
      <p:ext uri="{BB962C8B-B14F-4D97-AF65-F5344CB8AC3E}">
        <p14:creationId xmlns:p14="http://schemas.microsoft.com/office/powerpoint/2010/main" val="16621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l-GR" dirty="0">
                <a:ea typeface="ＭＳ Ｐゴシック" charset="-128"/>
              </a:rPr>
              <a:t>9. </a:t>
            </a:r>
            <a:r>
              <a:rPr lang="el-GR" altLang="el-GR" dirty="0" smtClean="0">
                <a:ea typeface="ＭＳ Ｐゴシック" charset="-128"/>
              </a:rPr>
              <a:t>Έρευνες </a:t>
            </a:r>
            <a:r>
              <a:rPr lang="el-GR" altLang="el-GR" sz="3100" b="0" dirty="0" smtClean="0">
                <a:latin typeface="+mn-lt"/>
                <a:ea typeface="ＭＳ Ｐゴシック" charset="-128"/>
              </a:rPr>
              <a:t>(5 από 8)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96752"/>
            <a:ext cx="8229600" cy="5328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el-GR" altLang="el-GR" sz="2200" dirty="0" smtClean="0">
                <a:ea typeface="ＭＳ Ｐゴシック" charset="-128"/>
              </a:rPr>
              <a:t>Οι </a:t>
            </a:r>
            <a:r>
              <a:rPr lang="en-US" altLang="el-GR" sz="2200" dirty="0" err="1" smtClean="0">
                <a:ea typeface="ＭＳ Ｐゴシック" charset="-128"/>
              </a:rPr>
              <a:t>Pitetti</a:t>
            </a:r>
            <a:r>
              <a:rPr lang="el-GR" altLang="el-GR" sz="2200" dirty="0" smtClean="0">
                <a:ea typeface="ＭＳ Ｐゴシック" charset="-128"/>
              </a:rPr>
              <a:t> και</a:t>
            </a:r>
            <a:r>
              <a:rPr lang="en-US" altLang="el-GR" sz="2200" dirty="0" smtClean="0">
                <a:ea typeface="ＭＳ Ｐゴシック" charset="-128"/>
              </a:rPr>
              <a:t> </a:t>
            </a:r>
            <a:r>
              <a:rPr lang="en-US" altLang="el-GR" sz="2200" dirty="0" err="1" smtClean="0">
                <a:ea typeface="ＭＳ Ｐゴシック" charset="-128"/>
              </a:rPr>
              <a:t>Yarmer</a:t>
            </a:r>
            <a:r>
              <a:rPr lang="en-US" altLang="el-GR" sz="2200" dirty="0" smtClean="0">
                <a:ea typeface="ＭＳ Ｐゴシック" charset="-128"/>
              </a:rPr>
              <a:t> </a:t>
            </a:r>
            <a:r>
              <a:rPr lang="el-GR" altLang="el-GR" sz="2200" dirty="0" smtClean="0">
                <a:ea typeface="ＭＳ Ｐゴシック" charset="-128"/>
              </a:rPr>
              <a:t>(</a:t>
            </a:r>
            <a:r>
              <a:rPr lang="en-US" altLang="el-GR" sz="2200" dirty="0" smtClean="0">
                <a:ea typeface="ＭＳ Ｐゴシック" charset="-128"/>
              </a:rPr>
              <a:t>2002</a:t>
            </a:r>
            <a:r>
              <a:rPr lang="el-GR" altLang="el-GR" sz="2200" dirty="0" smtClean="0">
                <a:ea typeface="ＭＳ Ｐゴシック" charset="-128"/>
              </a:rPr>
              <a:t>) εξέτασαν: </a:t>
            </a:r>
            <a:r>
              <a:rPr lang="el-GR" altLang="el-GR" sz="2200" b="1" dirty="0" smtClean="0">
                <a:ea typeface="ＭＳ Ｐゴシック" charset="-128"/>
              </a:rPr>
              <a:t>α)</a:t>
            </a:r>
            <a:r>
              <a:rPr lang="el-GR" altLang="el-GR" sz="2200" dirty="0" smtClean="0">
                <a:ea typeface="ＭＳ Ｐゴシック" charset="-128"/>
              </a:rPr>
              <a:t> την ισομετρική δύναμη κάμψης γόνατος</a:t>
            </a:r>
            <a:r>
              <a:rPr lang="en-US" altLang="el-GR" sz="2200" dirty="0" smtClean="0">
                <a:ea typeface="ＭＳ Ｐゴシック" charset="-128"/>
              </a:rPr>
              <a:t>, </a:t>
            </a:r>
            <a:r>
              <a:rPr lang="el-GR" altLang="el-GR" sz="2200" b="1" dirty="0" smtClean="0">
                <a:ea typeface="ＭＳ Ｐゴシック" charset="-128"/>
              </a:rPr>
              <a:t>β)</a:t>
            </a:r>
            <a:r>
              <a:rPr lang="en-US" altLang="el-GR" sz="2200" b="1" dirty="0" smtClean="0">
                <a:ea typeface="ＭＳ Ｐゴシック" charset="-128"/>
              </a:rPr>
              <a:t> </a:t>
            </a:r>
            <a:r>
              <a:rPr lang="el-GR" altLang="el-GR" sz="2200" dirty="0" smtClean="0">
                <a:ea typeface="ＭＳ Ｐゴシック" charset="-128"/>
              </a:rPr>
              <a:t>την έκταση γόνατος και </a:t>
            </a:r>
            <a:r>
              <a:rPr lang="el-GR" altLang="el-GR" sz="2200" b="1" dirty="0" smtClean="0">
                <a:ea typeface="ＭＳ Ｐゴシック" charset="-128"/>
              </a:rPr>
              <a:t>γ)</a:t>
            </a:r>
            <a:r>
              <a:rPr lang="en-US" altLang="el-GR" sz="2200" dirty="0" smtClean="0">
                <a:ea typeface="ＭＳ Ｐゴシック" charset="-128"/>
              </a:rPr>
              <a:t> </a:t>
            </a:r>
            <a:r>
              <a:rPr lang="el-GR" altLang="el-GR" sz="2200" dirty="0" smtClean="0">
                <a:ea typeface="ＭＳ Ｐゴシック" charset="-128"/>
              </a:rPr>
              <a:t>τη συνδυασμένη δύναμη </a:t>
            </a:r>
            <a:r>
              <a:rPr lang="el-GR" altLang="el-GR" sz="2200" dirty="0">
                <a:ea typeface="ＭＳ Ｐゴシック" pitchFamily="34" charset="-128"/>
              </a:rPr>
              <a:t>των κάτω άκρων και της ΣΣ </a:t>
            </a:r>
            <a:r>
              <a:rPr lang="el-GR" altLang="el-GR" sz="2200" dirty="0" smtClean="0">
                <a:ea typeface="ＭＳ Ｐゴシック" charset="-128"/>
              </a:rPr>
              <a:t>σε παιδιά και εφήβους με και χωρίς νοητική αναπηρία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200" b="1" dirty="0" smtClean="0">
                <a:solidFill>
                  <a:srgbClr val="004B82"/>
                </a:solidFill>
                <a:ea typeface="ＭＳ Ｐゴシック" charset="-128"/>
              </a:rPr>
              <a:t>Συμμετέχοντες</a:t>
            </a:r>
          </a:p>
          <a:p>
            <a:pPr>
              <a:lnSpc>
                <a:spcPct val="90000"/>
              </a:lnSpc>
            </a:pPr>
            <a:r>
              <a:rPr lang="el-GR" altLang="el-GR" sz="2200" dirty="0" smtClean="0">
                <a:ea typeface="ＭＳ Ｐゴシック" charset="-128"/>
              </a:rPr>
              <a:t>269 παιδιά και έφηβοι με νοητική αναπηρία, ηλικίας 8-10, 11-14 και 15-18 ετών * δε συμμετείχαν άτομα με σύνδρομο </a:t>
            </a:r>
            <a:r>
              <a:rPr lang="en-US" altLang="el-GR" sz="2200" dirty="0" smtClean="0">
                <a:ea typeface="ＭＳ Ｐゴシック" charset="-128"/>
              </a:rPr>
              <a:t>Down</a:t>
            </a:r>
            <a:endParaRPr lang="el-GR" altLang="el-GR" sz="2200" dirty="0" smtClean="0">
              <a:ea typeface="ＭＳ Ｐゴシック" charset="-128"/>
            </a:endParaRPr>
          </a:p>
          <a:p>
            <a:r>
              <a:rPr lang="el-GR" altLang="el-GR" sz="2200" dirty="0" smtClean="0">
                <a:ea typeface="ＭＳ Ｐゴシック" charset="-128"/>
              </a:rPr>
              <a:t>449 παιδιά και έφηβοι χωρίς αναπηρίες, ηλικίας 8-10, 11-14 και 15-18 ετών</a:t>
            </a:r>
            <a:endParaRPr lang="en-US" altLang="el-GR" sz="2200" dirty="0" smtClean="0">
              <a:ea typeface="ＭＳ Ｐゴシック" charset="-128"/>
            </a:endParaRPr>
          </a:p>
          <a:p>
            <a:pPr>
              <a:spcBef>
                <a:spcPts val="1200"/>
              </a:spcBef>
              <a:buFont typeface="Arial" charset="0"/>
              <a:buNone/>
            </a:pPr>
            <a:r>
              <a:rPr lang="el-GR" altLang="el-GR" sz="2200" b="1" dirty="0" smtClean="0">
                <a:solidFill>
                  <a:srgbClr val="004B82"/>
                </a:solidFill>
                <a:ea typeface="ＭＳ Ｐゴシック" charset="-128"/>
              </a:rPr>
              <a:t>Συμπεράσματα</a:t>
            </a:r>
          </a:p>
          <a:p>
            <a:r>
              <a:rPr lang="el-GR" altLang="el-GR" sz="2200" dirty="0" smtClean="0">
                <a:ea typeface="ＭＳ Ｐゴシック" charset="-128"/>
              </a:rPr>
              <a:t>Η </a:t>
            </a:r>
            <a:r>
              <a:rPr lang="el-GR" altLang="el-GR" sz="2200" b="1" dirty="0" smtClean="0">
                <a:ea typeface="ＭＳ Ｐゴシック" charset="-128"/>
              </a:rPr>
              <a:t>δύναμη των κάτω άκρων</a:t>
            </a:r>
            <a:r>
              <a:rPr lang="en-US" altLang="el-GR" sz="2200" b="1" dirty="0" smtClean="0">
                <a:ea typeface="ＭＳ Ｐゴシック" charset="-128"/>
              </a:rPr>
              <a:t> </a:t>
            </a:r>
            <a:r>
              <a:rPr lang="el-GR" altLang="el-GR" sz="2200" dirty="0" smtClean="0">
                <a:ea typeface="ＭＳ Ｐゴシック" charset="-128"/>
              </a:rPr>
              <a:t>ήταν μικρότερη στους συμμετέχοντες με νοητική αναπηρία</a:t>
            </a:r>
          </a:p>
          <a:p>
            <a:r>
              <a:rPr lang="el-GR" altLang="el-GR" sz="2200" dirty="0" smtClean="0">
                <a:ea typeface="ＭＳ Ｐゴシック" charset="-128"/>
              </a:rPr>
              <a:t>Τα παιδιά και οι έφηβοι με νοητική αναπηρία, παρουσίασαν χαμηλά επίπεδα φυσικής κατάστασης, γεγονός που συντελεί στην ανάπτυξη της εφηβικής οστεοπόρωσης και </a:t>
            </a:r>
            <a:r>
              <a:rPr lang="el-GR" altLang="el-GR" sz="2200" dirty="0" err="1" smtClean="0">
                <a:ea typeface="ＭＳ Ｐゴシック" charset="-128"/>
              </a:rPr>
              <a:t>οστεοπενίας</a:t>
            </a:r>
            <a:r>
              <a:rPr lang="el-GR" altLang="el-GR" sz="2200" dirty="0" smtClean="0">
                <a:ea typeface="ＭＳ Ｐゴシック" charset="-128"/>
              </a:rPr>
              <a:t> </a:t>
            </a:r>
          </a:p>
          <a:p>
            <a:pPr lvl="1"/>
            <a:endParaRPr lang="el-GR" altLang="el-GR" sz="2200" dirty="0" smtClean="0">
              <a:latin typeface="Times New Roman" pitchFamily="18" charset="0"/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endParaRPr lang="el-GR" altLang="el-GR" sz="2200" dirty="0" smtClean="0">
              <a:ea typeface="ＭＳ Ｐゴシック" charset="-128"/>
            </a:endParaRPr>
          </a:p>
          <a:p>
            <a:pPr>
              <a:buFont typeface="Arial" charset="0"/>
              <a:buNone/>
            </a:pPr>
            <a:endParaRPr lang="el-GR" altLang="el-GR" sz="2200" dirty="0" smtClean="0"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90343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l-GR" dirty="0">
                <a:ea typeface="ＭＳ Ｐゴシック" charset="-128"/>
              </a:rPr>
              <a:t>9. </a:t>
            </a:r>
            <a:r>
              <a:rPr lang="el-GR" altLang="el-GR" dirty="0" smtClean="0">
                <a:ea typeface="ＭＳ Ｐゴシック" charset="-128"/>
              </a:rPr>
              <a:t>Έρευνες </a:t>
            </a:r>
            <a:r>
              <a:rPr lang="el-GR" altLang="el-GR" sz="3100" b="0" dirty="0" smtClean="0">
                <a:ea typeface="ＭＳ Ｐゴシック" charset="-128"/>
              </a:rPr>
              <a:t>(6 από 8)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96752"/>
            <a:ext cx="8229600" cy="54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altLang="el-GR" sz="2200" dirty="0" smtClean="0">
                <a:ea typeface="ＭＳ Ｐゴシック" charset="-128"/>
              </a:rPr>
              <a:t>Οι </a:t>
            </a:r>
            <a:r>
              <a:rPr lang="en-US" altLang="el-GR" sz="2200" dirty="0" smtClean="0">
                <a:ea typeface="ＭＳ Ｐゴシック" charset="-128"/>
              </a:rPr>
              <a:t>Faison-Hodge</a:t>
            </a:r>
            <a:r>
              <a:rPr lang="el-GR" altLang="el-GR" sz="2200" dirty="0" smtClean="0">
                <a:ea typeface="ＭＳ Ｐゴシック" charset="-128"/>
              </a:rPr>
              <a:t> και</a:t>
            </a:r>
            <a:r>
              <a:rPr lang="en-US" altLang="el-GR" sz="2200" dirty="0" smtClean="0">
                <a:ea typeface="ＭＳ Ｐゴシック" charset="-128"/>
              </a:rPr>
              <a:t> </a:t>
            </a:r>
            <a:r>
              <a:rPr lang="en-US" altLang="el-GR" sz="2200" dirty="0" err="1" smtClean="0">
                <a:ea typeface="ＭＳ Ｐゴシック" charset="-128"/>
              </a:rPr>
              <a:t>Porretta</a:t>
            </a:r>
            <a:r>
              <a:rPr lang="el-GR" altLang="el-GR" sz="2200" dirty="0" smtClean="0">
                <a:ea typeface="ＭＳ Ｐゴシック" charset="-128"/>
              </a:rPr>
              <a:t> (</a:t>
            </a:r>
            <a:r>
              <a:rPr lang="en-US" altLang="el-GR" sz="2200" dirty="0" smtClean="0">
                <a:ea typeface="ＭＳ Ｐゴシック" charset="-128"/>
              </a:rPr>
              <a:t>200</a:t>
            </a:r>
            <a:r>
              <a:rPr lang="el-GR" altLang="el-GR" sz="2200" dirty="0" smtClean="0">
                <a:ea typeface="ＭＳ Ｐゴシック" charset="-128"/>
              </a:rPr>
              <a:t>4) εξέτασαν:</a:t>
            </a:r>
          </a:p>
          <a:p>
            <a:pPr>
              <a:lnSpc>
                <a:spcPct val="90000"/>
              </a:lnSpc>
            </a:pPr>
            <a:r>
              <a:rPr lang="el-GR" altLang="el-GR" sz="2200" dirty="0" smtClean="0">
                <a:ea typeface="ＭＳ Ｐゴシック" charset="-128"/>
              </a:rPr>
              <a:t> τα επίπεδα φυσικής δραστηριότητας  (ΦΔ) 8 μαθητών με ελαφριά νοητική αναπηρία και 38 μαθητών χωρίς αναπηρίες, κατά τη διάρκεια α) του μαθήματος φυσικής αγωγής και β) του σχολικού διαλείμματος</a:t>
            </a:r>
          </a:p>
          <a:p>
            <a:pPr>
              <a:lnSpc>
                <a:spcPct val="90000"/>
              </a:lnSpc>
            </a:pPr>
            <a:r>
              <a:rPr lang="el-GR" altLang="el-GR" sz="2200" dirty="0" smtClean="0">
                <a:ea typeface="ＭＳ Ｐゴシック" charset="-128"/>
              </a:rPr>
              <a:t>την αξιοπιστία του συστήματος παρατήρησης </a:t>
            </a:r>
            <a:r>
              <a:rPr lang="en-US" altLang="el-GR" sz="2200" dirty="0" smtClean="0">
                <a:ea typeface="ＭＳ Ｐゴシック" charset="-128"/>
              </a:rPr>
              <a:t>SOFIT (System for Observing Fitness Instructional Time) </a:t>
            </a:r>
            <a:r>
              <a:rPr lang="el-GR" altLang="el-GR" sz="2200" dirty="0" smtClean="0">
                <a:ea typeface="ＭＳ Ｐゴシック" charset="-128"/>
              </a:rPr>
              <a:t>σε μαθητές με νοητική αναπηρία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altLang="el-GR" sz="2200" b="1" dirty="0" smtClean="0">
                <a:ea typeface="ＭＳ Ｐゴシック" charset="-128"/>
              </a:rPr>
              <a:t>Αποτελέσματα:</a:t>
            </a:r>
          </a:p>
          <a:p>
            <a:pPr>
              <a:lnSpc>
                <a:spcPct val="80000"/>
              </a:lnSpc>
            </a:pPr>
            <a:r>
              <a:rPr lang="el-GR" altLang="el-GR" sz="2200" dirty="0" smtClean="0">
                <a:ea typeface="ＭＳ Ｐゴシック" charset="-128"/>
              </a:rPr>
              <a:t>Τα επίπεδα ΦΔ βρέθηκαν σημαντικά υψηλότερα κατά τη διάρκεια του διαλείμματος συγκριτικά με το μάθημα φυσικής αγωγής </a:t>
            </a:r>
          </a:p>
          <a:p>
            <a:pPr>
              <a:lnSpc>
                <a:spcPct val="80000"/>
              </a:lnSpc>
            </a:pPr>
            <a:r>
              <a:rPr lang="el-GR" altLang="el-GR" sz="2200" dirty="0" smtClean="0">
                <a:ea typeface="ＭＳ Ｐゴシック" charset="-128"/>
              </a:rPr>
              <a:t>Το </a:t>
            </a:r>
            <a:r>
              <a:rPr lang="en-US" altLang="el-GR" sz="2200" dirty="0" smtClean="0">
                <a:ea typeface="ＭＳ Ｐゴシック" charset="-128"/>
              </a:rPr>
              <a:t>SOFIT </a:t>
            </a:r>
            <a:r>
              <a:rPr lang="el-GR" altLang="el-GR" sz="2200" dirty="0" smtClean="0">
                <a:ea typeface="ＭＳ Ｐゴシック" charset="-128"/>
              </a:rPr>
              <a:t>είναι αξιόπιστο εργαλείο για τη μέτρηση ΦΔ σε παιδιά με νοητική αναπηρία</a:t>
            </a:r>
          </a:p>
          <a:p>
            <a:pPr>
              <a:lnSpc>
                <a:spcPct val="80000"/>
              </a:lnSpc>
            </a:pPr>
            <a:r>
              <a:rPr lang="el-GR" altLang="el-GR" sz="2200" dirty="0" smtClean="0">
                <a:ea typeface="ＭＳ Ｐゴシック" charset="-128"/>
              </a:rPr>
              <a:t>Τα παιδιά με ελαφριά νοητική αναπηρία έχουν παρόμοιες φυσικές και κινητικές ικανότητες με τα παιδιά χωρίς αναπηρίες, επομένως μπορούν να συμμετέχουν στο κανονικό πρόγραμμα φυσικής αγωγής</a:t>
            </a:r>
          </a:p>
          <a:p>
            <a:pPr>
              <a:lnSpc>
                <a:spcPct val="80000"/>
              </a:lnSpc>
            </a:pPr>
            <a:r>
              <a:rPr lang="el-GR" altLang="el-GR" sz="2200" dirty="0" smtClean="0">
                <a:ea typeface="ＭＳ Ｐゴシック" charset="-128"/>
              </a:rPr>
              <a:t>Το περιεχόμενο του μαθήματος και η ενθάρρυνση του καθηγητή φυσικής αγωγής μπορεί να επηρεάσει τα επίπεδα ΦΔ</a:t>
            </a:r>
          </a:p>
          <a:p>
            <a:endParaRPr lang="el-GR" altLang="el-GR" sz="2200" dirty="0" smtClean="0">
              <a:ea typeface="ＭＳ Ｐゴシック" charset="-128"/>
            </a:endParaRPr>
          </a:p>
          <a:p>
            <a:endParaRPr lang="el-GR" altLang="el-GR" sz="2200" dirty="0" smtClean="0"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668234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l-GR" altLang="el-GR" dirty="0">
                <a:ea typeface="ＭＳ Ｐゴシック" charset="-128"/>
              </a:rPr>
              <a:t>9. </a:t>
            </a:r>
            <a:r>
              <a:rPr lang="el-GR" altLang="el-GR" dirty="0" smtClean="0">
                <a:ea typeface="ＭＳ Ｐゴシック" charset="-128"/>
              </a:rPr>
              <a:t>Έρευνες </a:t>
            </a:r>
            <a:r>
              <a:rPr lang="el-GR" altLang="el-GR" sz="3100" b="0" dirty="0" smtClean="0">
                <a:ea typeface="ＭＳ Ｐゴシック" charset="-128"/>
              </a:rPr>
              <a:t>(7 από 8)</a:t>
            </a:r>
            <a:endParaRPr lang="el-GR" altLang="el-GR" sz="4000" dirty="0" smtClean="0">
              <a:ea typeface="ＭＳ Ｐゴシック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l-GR" altLang="el-GR" sz="2200" dirty="0" smtClean="0">
                <a:ea typeface="ＭＳ Ｐゴシック" charset="-128"/>
              </a:rPr>
              <a:t>Οι </a:t>
            </a:r>
            <a:r>
              <a:rPr lang="en-US" altLang="el-GR" sz="2200" dirty="0" smtClean="0">
                <a:ea typeface="ＭＳ Ｐゴシック" charset="-128"/>
              </a:rPr>
              <a:t>Lin</a:t>
            </a:r>
            <a:r>
              <a:rPr lang="el-GR" altLang="el-GR" sz="2200" dirty="0" smtClean="0">
                <a:ea typeface="ＭＳ Ｐゴシック" charset="-128"/>
              </a:rPr>
              <a:t>,</a:t>
            </a:r>
            <a:r>
              <a:rPr lang="en-US" altLang="el-GR" sz="2200" dirty="0" smtClean="0">
                <a:ea typeface="ＭＳ Ｐゴシック" charset="-128"/>
              </a:rPr>
              <a:t> Yen</a:t>
            </a:r>
            <a:r>
              <a:rPr lang="el-GR" altLang="el-GR" sz="2200" dirty="0" smtClean="0">
                <a:ea typeface="ＭＳ Ｐゴシック" charset="-128"/>
              </a:rPr>
              <a:t>, </a:t>
            </a:r>
            <a:r>
              <a:rPr lang="en-US" altLang="el-GR" sz="2200" dirty="0" smtClean="0">
                <a:ea typeface="ＭＳ Ｐゴシック" charset="-128"/>
              </a:rPr>
              <a:t>Li, </a:t>
            </a:r>
            <a:r>
              <a:rPr lang="el-GR" altLang="el-GR" sz="2200" dirty="0" smtClean="0">
                <a:ea typeface="ＭＳ Ｐゴシック" charset="-128"/>
              </a:rPr>
              <a:t>και </a:t>
            </a:r>
            <a:r>
              <a:rPr lang="en-US" altLang="el-GR" sz="2200" dirty="0" smtClean="0">
                <a:ea typeface="ＭＳ Ｐゴシック" charset="-128"/>
              </a:rPr>
              <a:t>Wu (2005) </a:t>
            </a:r>
            <a:r>
              <a:rPr lang="el-GR" altLang="el-GR" sz="2200" dirty="0" smtClean="0">
                <a:ea typeface="ＭＳ Ｐゴシック" charset="-128"/>
              </a:rPr>
              <a:t>εξέτασαν το Δείκτη Μάζας Σώματος (ΔΜΣ) και τη συνολική κατάσταση υγείας σε παιδιά με νοητική αναπηρία και συνέκριναν τα αποτελέσματα με έρευνες από τυπικό πληθυσμό</a:t>
            </a:r>
          </a:p>
          <a:p>
            <a:pPr>
              <a:buFont typeface="Arial" charset="0"/>
              <a:buNone/>
            </a:pPr>
            <a:r>
              <a:rPr lang="el-GR" altLang="el-GR" sz="2200" b="1" dirty="0" smtClean="0">
                <a:solidFill>
                  <a:srgbClr val="004B82"/>
                </a:solidFill>
                <a:ea typeface="ＭＳ Ｐゴシック" charset="-128"/>
              </a:rPr>
              <a:t>Αποτελέσματα</a:t>
            </a:r>
          </a:p>
          <a:p>
            <a:r>
              <a:rPr lang="el-GR" altLang="el-GR" sz="2200" dirty="0" smtClean="0">
                <a:ea typeface="ＭＳ Ｐゴシック" charset="-128"/>
              </a:rPr>
              <a:t>64% των παιδιών και εφήβων είχαν πρόσθετα προβλήματα υγείας (επιληψία, </a:t>
            </a:r>
            <a:r>
              <a:rPr lang="el-GR" altLang="el-GR" sz="2200" dirty="0" err="1" smtClean="0">
                <a:ea typeface="ＭＳ Ｐゴシック" charset="-128"/>
              </a:rPr>
              <a:t>καρδιοαναπνευστικά</a:t>
            </a:r>
            <a:r>
              <a:rPr lang="el-GR" altLang="el-GR" sz="2200" dirty="0" smtClean="0">
                <a:ea typeface="ＭＳ Ｐゴシック" charset="-128"/>
              </a:rPr>
              <a:t>, δερματικές παθήσεις, αλλεργίες)</a:t>
            </a:r>
          </a:p>
          <a:p>
            <a:r>
              <a:rPr lang="el-GR" altLang="el-GR" sz="2200" dirty="0" smtClean="0">
                <a:ea typeface="ＭＳ Ｐゴシック" charset="-128"/>
              </a:rPr>
              <a:t>18% των παιδιών παρουσίαζαν παχυσαρκία </a:t>
            </a:r>
          </a:p>
          <a:p>
            <a:r>
              <a:rPr lang="el-GR" altLang="el-GR" sz="2200" dirty="0" smtClean="0">
                <a:ea typeface="ＭＳ Ｐゴシック" charset="-128"/>
              </a:rPr>
              <a:t>Τα μεγαλύτερα ποσοστά παχυσαρκίας εμφανίστηκαν στις ηλικίες από 7 έως 12 ετών</a:t>
            </a:r>
          </a:p>
          <a:p>
            <a:r>
              <a:rPr lang="el-GR" altLang="el-GR" sz="2200" dirty="0" smtClean="0">
                <a:ea typeface="ＭＳ Ｐゴシック" charset="-128"/>
              </a:rPr>
              <a:t>Τα παιδιά και οι έφηβοι με νοητική αναπηρία παρουσίασαν υψηλότερα ποσοστά παχυσαρκίας σε σχέση με τον τυπικό πληθυσμό </a:t>
            </a:r>
          </a:p>
          <a:p>
            <a:endParaRPr lang="en-US" altLang="el-GR" sz="2700" dirty="0" smtClean="0">
              <a:solidFill>
                <a:srgbClr val="000066"/>
              </a:solidFill>
              <a:latin typeface="Times New Roman" pitchFamily="18" charset="0"/>
              <a:ea typeface="ＭＳ Ｐゴシック" charset="-128"/>
            </a:endParaRPr>
          </a:p>
          <a:p>
            <a:endParaRPr lang="el-GR" altLang="el-GR" sz="2400" dirty="0" smtClean="0"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41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10. </a:t>
            </a:r>
            <a:r>
              <a:rPr lang="el-GR" dirty="0" smtClean="0"/>
              <a:t>Σύνδρομο </a:t>
            </a:r>
            <a:r>
              <a:rPr lang="en-US" dirty="0" smtClean="0"/>
              <a:t>down</a:t>
            </a:r>
            <a:r>
              <a:rPr lang="el-GR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2286000" y="5479952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Frère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et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Soeur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 tooltip="Go to Yves LEBEL's photostream"/>
              </a:rPr>
              <a:t>Yves LEBE 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-ND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 eaLnBrk="1" hangingPunct="1">
              <a:buFontTx/>
              <a:buNone/>
            </a:pPr>
            <a:endParaRPr lang="en-US" alt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122" name="Picture 2" descr="http://farm8.staticflickr.com/7328/12495157555_22d77a857f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776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99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10. Σύνδρομο </a:t>
            </a:r>
            <a:r>
              <a:rPr lang="en-US" dirty="0" smtClean="0"/>
              <a:t>down</a:t>
            </a:r>
            <a:r>
              <a:rPr lang="el-GR" dirty="0" smtClean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528" y="1268760"/>
            <a:ext cx="8676456" cy="12241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/>
            <a:r>
              <a:rPr lang="el-GR" altLang="el-GR" sz="2600" dirty="0" smtClean="0">
                <a:ea typeface="ＭＳ Ｐゴシック" charset="-128"/>
              </a:rPr>
              <a:t>Σύνδρομο </a:t>
            </a:r>
            <a:r>
              <a:rPr lang="en-US" altLang="el-GR" sz="2600" dirty="0" smtClean="0">
                <a:ea typeface="ＭＳ Ｐゴシック" charset="-128"/>
              </a:rPr>
              <a:t>Down</a:t>
            </a:r>
            <a:r>
              <a:rPr lang="el-GR" altLang="el-GR" sz="2600" dirty="0" smtClean="0">
                <a:ea typeface="ＭＳ Ｐゴシック" charset="-128"/>
              </a:rPr>
              <a:t> (</a:t>
            </a:r>
            <a:r>
              <a:rPr lang="en-US" altLang="el-GR" sz="2600" dirty="0" smtClean="0">
                <a:ea typeface="ＭＳ Ｐゴシック" charset="-128"/>
              </a:rPr>
              <a:t>DS):</a:t>
            </a:r>
            <a:r>
              <a:rPr lang="el-GR" altLang="el-GR" sz="2600" dirty="0" smtClean="0">
                <a:ea typeface="ＭＳ Ｐゴシック" charset="-128"/>
              </a:rPr>
              <a:t> </a:t>
            </a:r>
            <a:r>
              <a:rPr lang="el-GR" altLang="el-GR" sz="2600" dirty="0" err="1" smtClean="0">
                <a:ea typeface="ＭＳ Ｐゴシック" charset="-128"/>
              </a:rPr>
              <a:t>Χρωμοσωμική</a:t>
            </a:r>
            <a:r>
              <a:rPr lang="el-GR" altLang="el-GR" sz="2600" dirty="0" smtClean="0">
                <a:ea typeface="ＭＳ Ｐゴシック" charset="-128"/>
              </a:rPr>
              <a:t> ανωμαλία στο 21ο ζεύγος (</a:t>
            </a:r>
            <a:r>
              <a:rPr lang="el-GR" altLang="el-GR" sz="2600" dirty="0" err="1" smtClean="0">
                <a:ea typeface="ＭＳ Ｐゴシック" charset="-128"/>
              </a:rPr>
              <a:t>Τρισωμία</a:t>
            </a:r>
            <a:r>
              <a:rPr lang="el-GR" altLang="el-GR" sz="2600" dirty="0" smtClean="0">
                <a:ea typeface="ＭＳ Ｐゴシック" charset="-128"/>
              </a:rPr>
              <a:t> 21)</a:t>
            </a:r>
          </a:p>
          <a:p>
            <a:pPr eaLnBrk="1" hangingPunct="1"/>
            <a:endParaRPr lang="en-US" altLang="el-GR" sz="1600" dirty="0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n-US" altLang="el-GR" sz="1600" dirty="0" smtClean="0">
                <a:ea typeface="ＭＳ Ｐゴシック" charset="-128"/>
              </a:rPr>
              <a:t>Patterson, 2009</a:t>
            </a:r>
            <a:r>
              <a:rPr lang="el-GR" altLang="el-GR" sz="1600" dirty="0" smtClean="0">
                <a:ea typeface="ＭＳ Ｐゴシック" charset="-128"/>
              </a:rPr>
              <a:t>)</a:t>
            </a:r>
            <a:endParaRPr lang="en-US" altLang="el-GR" sz="1600" dirty="0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l-GR" altLang="el-GR" sz="2400" dirty="0" smtClean="0">
              <a:ea typeface="ＭＳ Ｐゴシック" charset="-128"/>
            </a:endParaRPr>
          </a:p>
          <a:p>
            <a:pPr eaLnBrk="1" hangingPunct="1"/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lang="el-GR" altLang="el-GR" sz="2800" dirty="0" smtClean="0">
              <a:latin typeface="Times New Roman" pitchFamily="18" charset="0"/>
              <a:ea typeface="ＭＳ Ｐゴシック" charset="-128"/>
            </a:endParaRPr>
          </a:p>
          <a:p>
            <a:pPr eaLnBrk="1" hangingPunct="1"/>
            <a:endParaRPr lang="el-GR" altLang="el-GR" sz="2800" dirty="0" smtClean="0">
              <a:latin typeface="Times New Roman" pitchFamily="18" charset="0"/>
              <a:ea typeface="ＭＳ Ｐゴシック" charset="-128"/>
            </a:endParaRPr>
          </a:p>
        </p:txBody>
      </p:sp>
      <p:pic>
        <p:nvPicPr>
          <p:cNvPr id="38917" name="Picture 6" descr="karyotyp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63" y="3068960"/>
            <a:ext cx="3821113" cy="298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upload.wikimedia.org/wikipedia/commons/a/ab/21_trisomy_-_Down_syndr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811371" cy="23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21501" y="479715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21 trisomy - Down syndrome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U.S. Department of Energy Human Genome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Program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6021288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www.michianadownsyndrome.org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2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z="2400" dirty="0" smtClean="0">
                <a:ea typeface="ＭＳ Ｐゴシック" charset="-128"/>
              </a:rPr>
              <a:t>Langdon Down </a:t>
            </a:r>
            <a:r>
              <a:rPr lang="el-GR" altLang="el-GR" sz="2400" dirty="0" smtClean="0">
                <a:ea typeface="ＭＳ Ｐゴシック" charset="-128"/>
              </a:rPr>
              <a:t>(1860): περιέγραψε την κλινική εικόνα του συνδρόμου  "</a:t>
            </a:r>
            <a:r>
              <a:rPr lang="el-GR" altLang="el-GR" sz="2400" dirty="0" err="1" smtClean="0">
                <a:ea typeface="ＭＳ Ｐゴシック" charset="-128"/>
              </a:rPr>
              <a:t>μογγολοειδής</a:t>
            </a:r>
            <a:r>
              <a:rPr lang="el-GR" altLang="el-GR" sz="2400" dirty="0" smtClean="0">
                <a:ea typeface="ＭＳ Ｐゴシック" charset="-128"/>
              </a:rPr>
              <a:t> ιδιώτης" ή μογγολισμός</a:t>
            </a:r>
          </a:p>
          <a:p>
            <a:pPr eaLnBrk="1" hangingPunct="1"/>
            <a:r>
              <a:rPr lang="el-GR" altLang="el-GR" sz="2400" dirty="0" err="1" smtClean="0">
                <a:ea typeface="ＭＳ Ｐゴシック" charset="-128"/>
              </a:rPr>
              <a:t>Jerome</a:t>
            </a:r>
            <a:r>
              <a:rPr lang="el-GR" altLang="el-GR" sz="2400" dirty="0" smtClean="0">
                <a:ea typeface="ＭＳ Ｐゴシック" charset="-128"/>
              </a:rPr>
              <a:t> </a:t>
            </a:r>
            <a:r>
              <a:rPr lang="el-GR" altLang="el-GR" sz="2400" dirty="0" err="1" smtClean="0">
                <a:ea typeface="ＭＳ Ｐゴシック" charset="-128"/>
              </a:rPr>
              <a:t>Lejeune</a:t>
            </a:r>
            <a:r>
              <a:rPr lang="el-GR" altLang="el-GR" sz="2400" dirty="0" smtClean="0">
                <a:ea typeface="ＭＳ Ｐゴシック" charset="-128"/>
              </a:rPr>
              <a:t> (</a:t>
            </a:r>
            <a:r>
              <a:rPr lang="el-GR" altLang="el-GR" sz="2400" dirty="0" smtClean="0">
                <a:ea typeface="ＭＳ Ｐゴシック" charset="-128"/>
                <a:cs typeface="Arial" charset="0"/>
              </a:rPr>
              <a:t>1960): </a:t>
            </a:r>
            <a:r>
              <a:rPr lang="el-GR" altLang="el-GR" sz="2400" dirty="0" smtClean="0">
                <a:ea typeface="ＭＳ Ｐゴシック" charset="-128"/>
              </a:rPr>
              <a:t>ανακάλυψε την αιτιολογία του συνδρόμου 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1:770 γεννήσεις</a:t>
            </a:r>
            <a:endParaRPr lang="en-US" altLang="el-GR" sz="2400" dirty="0" smtClean="0">
              <a:ea typeface="ＭＳ Ｐゴシック" charset="-128"/>
            </a:endParaRPr>
          </a:p>
          <a:p>
            <a:pPr eaLnBrk="1" hangingPunct="1"/>
            <a:endParaRPr lang="en-US" altLang="el-GR" sz="2400" dirty="0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n-US" altLang="el-GR" sz="1600" dirty="0" err="1" smtClean="0">
                <a:ea typeface="ＭＳ Ｐゴシック" charset="-128"/>
              </a:rPr>
              <a:t>Weijerman</a:t>
            </a:r>
            <a:r>
              <a:rPr lang="en-US" altLang="el-GR" sz="1600" dirty="0" smtClean="0">
                <a:ea typeface="ＭＳ Ｐゴシック" charset="-128"/>
              </a:rPr>
              <a:t>, 2010</a:t>
            </a:r>
            <a:r>
              <a:rPr lang="el-GR" altLang="el-GR" sz="1600" dirty="0" smtClean="0">
                <a:ea typeface="ＭＳ Ｐゴシック" charset="-128"/>
              </a:rPr>
              <a:t>)</a:t>
            </a:r>
            <a:endParaRPr lang="en-US" altLang="el-GR" sz="1600" dirty="0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l-GR" altLang="el-GR" sz="2400" dirty="0" smtClean="0"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11. </a:t>
            </a:r>
            <a:r>
              <a:rPr lang="el-GR" dirty="0" smtClean="0"/>
              <a:t>Ιστορική ανάδρομη - συχνότητα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4503642" y="6021288"/>
            <a:ext cx="3740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Down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syndrome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lg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Centers for Disease Control and Prevention, National Center on Birth Defects and Developmental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Disabilities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074" name="Picture 2" descr="File:Down syndrome 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05456"/>
            <a:ext cx="3099619" cy="34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l-GR" altLang="el-GR" sz="4000" dirty="0" smtClean="0">
                <a:ea typeface="ＭＳ Ｐゴシック" charset="-128"/>
              </a:rPr>
              <a:t>12. Χαρακτηριστικά</a:t>
            </a:r>
            <a:br>
              <a:rPr lang="el-GR" altLang="el-GR" sz="4000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(1 από 4)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Επίπεδο πρόσωπο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Επίπεδο το πίσω μέρος του κεφαλιού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Σημαδάκια στην ίριδα του ματιού και στις γωνίες του ματιού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Άνοιγμα μεγάλο μεταξύ 1ου και 2ου δακτύλου του ποδιού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Μικρή σε μέγεθος στοματική κοιλότητα (γλώσσα που εξέχει)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Μεγάλα χέρια με μικρή παλαμική πτυχή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Μικρά δάκτυλα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Μάτια με κλίση μπροστά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Μικρότερη μύτη και αυτιά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Χαμηλό ύψος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Τάση για πλατυποδία</a:t>
            </a:r>
            <a:endParaRPr lang="en-US" altLang="el-GR" sz="24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l-GR" sz="900" dirty="0" smtClean="0">
              <a:ea typeface="ＭＳ Ｐゴシック" charset="-128"/>
            </a:endParaRP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n-US" altLang="el-GR" sz="1600" dirty="0" smtClean="0">
                <a:ea typeface="ＭＳ Ｐゴシック" charset="-128"/>
              </a:rPr>
              <a:t>Domino, 2007</a:t>
            </a:r>
            <a:r>
              <a:rPr lang="el-GR" altLang="el-GR" sz="1600" dirty="0" smtClean="0"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l-GR" altLang="el-GR" sz="24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9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l-GR" altLang="el-GR" dirty="0">
                <a:ea typeface="ＭＳ Ｐゴシック" charset="-128"/>
              </a:rPr>
              <a:t>12. Χαρακτηριστικά</a:t>
            </a:r>
            <a:r>
              <a:rPr lang="el-GR" altLang="el-GR" dirty="0" smtClean="0">
                <a:ea typeface="ＭＳ Ｐゴシック" charset="-128"/>
              </a:rPr>
              <a:t/>
            </a:r>
            <a:br>
              <a:rPr lang="el-GR" altLang="el-GR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</a:t>
            </a:r>
            <a:r>
              <a:rPr lang="en-US" altLang="el-GR" sz="3100" b="0" dirty="0" smtClean="0">
                <a:ea typeface="ＭＳ Ｐゴシック" charset="-128"/>
              </a:rPr>
              <a:t>2</a:t>
            </a:r>
            <a:r>
              <a:rPr lang="el-GR" altLang="el-GR" sz="3100" b="0" dirty="0" smtClean="0">
                <a:ea typeface="ＭＳ Ｐゴシック" charset="-128"/>
              </a:rPr>
              <a:t> από </a:t>
            </a:r>
            <a:r>
              <a:rPr lang="en-US" altLang="el-GR" sz="3100" b="0" dirty="0" smtClean="0">
                <a:ea typeface="ＭＳ Ｐゴシック" charset="-128"/>
              </a:rPr>
              <a:t>4</a:t>
            </a:r>
            <a:r>
              <a:rPr lang="el-GR" altLang="el-GR" sz="3100" b="0" dirty="0" smtClean="0">
                <a:ea typeface="ＭＳ Ｐゴシック" charset="-128"/>
              </a:rPr>
              <a:t>)</a:t>
            </a:r>
            <a:endParaRPr lang="en-US" altLang="el-GR" sz="3100" b="0" dirty="0" smtClean="0">
              <a:ea typeface="ＭＳ Ｐゴシック" charset="-128"/>
            </a:endParaRPr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340768"/>
            <a:ext cx="63150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814709" y="6198394"/>
            <a:ext cx="15145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l-GR" sz="1200" dirty="0">
                <a:latin typeface="Calibri" pitchFamily="34" charset="0"/>
                <a:hlinkClick r:id="rId3" action="ppaction://hlinkfile"/>
              </a:rPr>
              <a:t>genmed.yolasite.com</a:t>
            </a:r>
            <a:endParaRPr lang="en-US" altLang="el-GR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l-GR" sz="3600" dirty="0">
                <a:ea typeface="ＭＳ Ｐゴシック" charset="-128"/>
              </a:rPr>
              <a:t>1. </a:t>
            </a:r>
            <a:r>
              <a:rPr lang="el-GR" sz="3600" dirty="0" smtClean="0">
                <a:ea typeface="ＭＳ Ｐゴシック" charset="-128"/>
              </a:rPr>
              <a:t>Τι είναι νοητική αναπηρία</a:t>
            </a:r>
            <a:br>
              <a:rPr lang="el-GR" sz="3600" dirty="0" smtClean="0">
                <a:ea typeface="ＭＳ Ｐゴシック" charset="-128"/>
              </a:rPr>
            </a:br>
            <a:r>
              <a:rPr lang="el-GR" sz="2800" b="0" dirty="0" smtClean="0">
                <a:ea typeface="ＭＳ Ｐゴシック" charset="-128"/>
              </a:rPr>
              <a:t>(</a:t>
            </a:r>
            <a:r>
              <a:rPr lang="el-GR" sz="2800" b="0" dirty="0">
                <a:ea typeface="ＭＳ Ｐゴシック" charset="-128"/>
              </a:rPr>
              <a:t>1 από 2</a:t>
            </a:r>
            <a:r>
              <a:rPr lang="el-GR" sz="2800" b="0" dirty="0" smtClean="0">
                <a:ea typeface="ＭＳ Ｐゴシック" charset="-128"/>
              </a:rPr>
              <a:t>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l-GR" altLang="el-GR" sz="2800" dirty="0" smtClean="0">
                <a:ea typeface="ＭＳ Ｐゴシック" charset="-128"/>
              </a:rPr>
              <a:t>	</a:t>
            </a:r>
            <a:r>
              <a:rPr lang="el-GR" altLang="el-GR" sz="2400" dirty="0" smtClean="0">
                <a:ea typeface="ＭＳ Ｐゴシック" charset="-128"/>
              </a:rPr>
              <a:t>«</a:t>
            </a:r>
            <a:r>
              <a:rPr lang="en-US" altLang="el-GR" sz="2400" dirty="0" smtClean="0">
                <a:ea typeface="ＭＳ Ｐゴシック" charset="-128"/>
              </a:rPr>
              <a:t>H</a:t>
            </a:r>
            <a:r>
              <a:rPr lang="el-GR" altLang="el-GR" sz="2400" dirty="0" smtClean="0">
                <a:ea typeface="ＭＳ Ｐゴシック" charset="-128"/>
              </a:rPr>
              <a:t> νοητική αναπηρία </a:t>
            </a:r>
            <a:r>
              <a:rPr lang="en-US" altLang="el-GR" sz="2400" dirty="0" smtClean="0">
                <a:ea typeface="ＭＳ Ｐゴシック" charset="-128"/>
              </a:rPr>
              <a:t>(intellectual disability) </a:t>
            </a:r>
            <a:r>
              <a:rPr lang="el-GR" altLang="el-GR" sz="2400" dirty="0" smtClean="0">
                <a:ea typeface="ＭＳ Ｐゴシック" charset="-128"/>
              </a:rPr>
              <a:t>αναφέρεται ως μία σημαντικά κάτω από το μέσο όρο γενική νοητική λειτουργία, που συνοδεύεται από ανεπάρκειες στην προσαρμοστική συμπεριφορά και εκδηλώνεται κατά τη διάρκεια της αναπτυξιακής περιόδου.»</a:t>
            </a:r>
          </a:p>
          <a:p>
            <a:pPr eaLnBrk="1" hangingPunct="1">
              <a:buFontTx/>
              <a:buNone/>
            </a:pPr>
            <a:r>
              <a:rPr lang="en-US" altLang="el-GR" sz="1600" dirty="0" smtClean="0">
                <a:ea typeface="ＭＳ Ｐゴシック" charset="-128"/>
              </a:rPr>
              <a:t>	</a:t>
            </a: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n-US" altLang="el-GR" sz="1600" dirty="0" smtClean="0">
                <a:ea typeface="ＭＳ Ｐゴシック" charset="-128"/>
              </a:rPr>
              <a:t>American Association on Mental Retardation</a:t>
            </a:r>
            <a:r>
              <a:rPr lang="el-GR" altLang="el-GR" sz="1600" dirty="0" smtClean="0">
                <a:ea typeface="ＭＳ Ｐゴシック" charset="-128"/>
              </a:rPr>
              <a:t>,</a:t>
            </a:r>
            <a:r>
              <a:rPr lang="en-US" altLang="el-GR" sz="1600" dirty="0" smtClean="0">
                <a:ea typeface="ＭＳ Ｐゴシック" charset="-128"/>
              </a:rPr>
              <a:t> 2002)</a:t>
            </a:r>
            <a:endParaRPr lang="el-GR" altLang="el-GR" sz="1600" dirty="0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altLang="el-GR" sz="1600" dirty="0" smtClean="0">
                <a:ea typeface="ＭＳ Ｐゴシック" charset="-128"/>
              </a:rPr>
              <a:t>	</a:t>
            </a: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l-GR" altLang="el-GR" sz="1600" dirty="0" err="1" smtClean="0">
                <a:ea typeface="ＭＳ Ｐゴシック" charset="-128"/>
              </a:rPr>
              <a:t>American</a:t>
            </a:r>
            <a:r>
              <a:rPr lang="el-GR" altLang="el-GR" sz="1600" dirty="0" smtClean="0">
                <a:ea typeface="ＭＳ Ｐゴシック" charset="-128"/>
              </a:rPr>
              <a:t> </a:t>
            </a:r>
            <a:r>
              <a:rPr lang="el-GR" altLang="el-GR" sz="1600" dirty="0" err="1" smtClean="0">
                <a:ea typeface="ＭＳ Ｐゴシック" charset="-128"/>
              </a:rPr>
              <a:t>Association</a:t>
            </a:r>
            <a:r>
              <a:rPr lang="el-GR" altLang="el-GR" sz="1600" dirty="0" smtClean="0">
                <a:ea typeface="ＭＳ Ｐゴシック" charset="-128"/>
              </a:rPr>
              <a:t> </a:t>
            </a:r>
            <a:r>
              <a:rPr lang="el-GR" altLang="el-GR" sz="1600" dirty="0" err="1" smtClean="0">
                <a:ea typeface="ＭＳ Ｐゴシック" charset="-128"/>
              </a:rPr>
              <a:t>of</a:t>
            </a:r>
            <a:r>
              <a:rPr lang="el-GR" altLang="el-GR" sz="1600" dirty="0" smtClean="0">
                <a:ea typeface="ＭＳ Ｐゴシック" charset="-128"/>
              </a:rPr>
              <a:t> </a:t>
            </a:r>
            <a:r>
              <a:rPr lang="el-GR" altLang="el-GR" sz="1600" dirty="0" err="1" smtClean="0">
                <a:ea typeface="ＭＳ Ｐゴシック" charset="-128"/>
              </a:rPr>
              <a:t>Intellectual</a:t>
            </a:r>
            <a:r>
              <a:rPr lang="el-GR" altLang="el-GR" sz="1600" dirty="0" smtClean="0">
                <a:ea typeface="ＭＳ Ｐゴシック" charset="-128"/>
              </a:rPr>
              <a:t> </a:t>
            </a:r>
            <a:r>
              <a:rPr lang="el-GR" altLang="el-GR" sz="1600" dirty="0" err="1" smtClean="0">
                <a:ea typeface="ＭＳ Ｐゴシック" charset="-128"/>
              </a:rPr>
              <a:t>and</a:t>
            </a:r>
            <a:r>
              <a:rPr lang="el-GR" altLang="el-GR" sz="1600" dirty="0" smtClean="0">
                <a:ea typeface="ＭＳ Ｐゴシック" charset="-128"/>
              </a:rPr>
              <a:t> </a:t>
            </a:r>
            <a:r>
              <a:rPr lang="el-GR" altLang="el-GR" sz="1600" dirty="0" err="1" smtClean="0">
                <a:ea typeface="ＭＳ Ｐゴシック" charset="-128"/>
              </a:rPr>
              <a:t>Developmental</a:t>
            </a:r>
            <a:r>
              <a:rPr lang="el-GR" altLang="el-GR" sz="1600" dirty="0" smtClean="0">
                <a:ea typeface="ＭＳ Ｐゴシック" charset="-128"/>
              </a:rPr>
              <a:t> </a:t>
            </a:r>
            <a:r>
              <a:rPr lang="el-GR" altLang="el-GR" sz="1600" dirty="0" err="1" smtClean="0">
                <a:ea typeface="ＭＳ Ｐゴシック" charset="-128"/>
              </a:rPr>
              <a:t>Disabilities</a:t>
            </a:r>
            <a:r>
              <a:rPr lang="el-GR" altLang="el-GR" sz="1600" dirty="0" smtClean="0">
                <a:ea typeface="ＭＳ Ｐゴシック" charset="-128"/>
              </a:rPr>
              <a:t>-AAIDD, </a:t>
            </a:r>
            <a:r>
              <a:rPr lang="en-US" altLang="el-GR" sz="1600" dirty="0" smtClean="0">
                <a:ea typeface="ＭＳ Ｐゴシック" charset="-128"/>
              </a:rPr>
              <a:t>2009)</a:t>
            </a:r>
            <a:endParaRPr lang="el-GR" altLang="el-GR" sz="1600" dirty="0" smtClean="0">
              <a:ea typeface="ＭＳ Ｐゴシック" charset="-128"/>
            </a:endParaRP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1200" y="4066377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081348" y="6242839"/>
            <a:ext cx="26887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l-GR" sz="1200" dirty="0">
                <a:latin typeface="Calibri" pitchFamily="34" charset="0"/>
                <a:hlinkClick r:id="rId3" action="ppaction://hlinkfile"/>
              </a:rPr>
              <a:t>resources.specialolympics.org</a:t>
            </a:r>
            <a:endParaRPr lang="en-US" altLang="el-GR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962400"/>
            <a:ext cx="4572000" cy="2581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l-GR" altLang="el-GR" dirty="0">
                <a:ea typeface="ＭＳ Ｐゴシック" charset="-128"/>
              </a:rPr>
              <a:t>12. Χαρακτηριστικά</a:t>
            </a:r>
            <a:r>
              <a:rPr lang="el-GR" altLang="el-GR" sz="4000" dirty="0" smtClean="0">
                <a:ea typeface="ＭＳ Ｐゴシック" charset="-128"/>
              </a:rPr>
              <a:t/>
            </a:r>
            <a:br>
              <a:rPr lang="el-GR" altLang="el-GR" sz="4000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</a:t>
            </a:r>
            <a:r>
              <a:rPr lang="en-US" altLang="el-GR" sz="3100" b="0" dirty="0" smtClean="0">
                <a:ea typeface="ＭＳ Ｐゴシック" charset="-128"/>
              </a:rPr>
              <a:t>3</a:t>
            </a:r>
            <a:r>
              <a:rPr lang="el-GR" altLang="el-GR" sz="3100" b="0" dirty="0" smtClean="0">
                <a:ea typeface="ＭＳ Ｐゴシック" charset="-128"/>
              </a:rPr>
              <a:t> από </a:t>
            </a:r>
            <a:r>
              <a:rPr lang="en-US" altLang="el-GR" sz="3100" b="0" dirty="0" smtClean="0">
                <a:ea typeface="ＭＳ Ｐゴシック" charset="-128"/>
              </a:rPr>
              <a:t>4</a:t>
            </a:r>
            <a:r>
              <a:rPr lang="el-GR" altLang="el-GR" sz="3100" b="0" dirty="0" smtClean="0">
                <a:ea typeface="ＭＳ Ｐゴシック" charset="-128"/>
              </a:rPr>
              <a:t>)</a:t>
            </a:r>
            <a:endParaRPr lang="el-GR" altLang="el-GR" sz="3100" b="0" dirty="0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96752"/>
            <a:ext cx="8229600" cy="38164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30-50% εκ </a:t>
            </a:r>
            <a:r>
              <a:rPr lang="el-GR" altLang="el-GR" sz="2400" dirty="0" err="1" smtClean="0">
                <a:ea typeface="ＭＳ Ｐゴシック" charset="-128"/>
              </a:rPr>
              <a:t>γεννετής</a:t>
            </a:r>
            <a:r>
              <a:rPr lang="el-GR" altLang="el-GR" sz="2400" dirty="0" smtClean="0">
                <a:ea typeface="ＭＳ Ｐゴシック" charset="-128"/>
              </a:rPr>
              <a:t> καρδιακά νοσήματα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8-12% εκ </a:t>
            </a:r>
            <a:r>
              <a:rPr lang="el-GR" altLang="el-GR" sz="2400" dirty="0" err="1" smtClean="0">
                <a:ea typeface="ＭＳ Ｐゴシック" charset="-128"/>
              </a:rPr>
              <a:t>γεννετής</a:t>
            </a:r>
            <a:r>
              <a:rPr lang="el-GR" altLang="el-GR" sz="2400" dirty="0" smtClean="0">
                <a:ea typeface="ＭＳ Ｐゴシック" charset="-128"/>
              </a:rPr>
              <a:t> εντερικά προβλήματα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78% προβλήματα ακοής 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70% προβλήματα όρασης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Σημαντική απώλεια στις νοητικές λειτουργίες στην ηλικία των 60 ετών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Νόσος </a:t>
            </a:r>
            <a:r>
              <a:rPr lang="en-US" altLang="el-GR" sz="2400" dirty="0" smtClean="0">
                <a:ea typeface="ＭＳ Ｐゴシック" charset="-128"/>
              </a:rPr>
              <a:t>Alzheimer</a:t>
            </a:r>
          </a:p>
          <a:p>
            <a:pPr eaLnBrk="1" hangingPunct="1">
              <a:buFont typeface="Arial" charset="0"/>
              <a:buNone/>
            </a:pPr>
            <a:endParaRPr lang="en-US" altLang="el-GR" sz="1600" dirty="0" smtClean="0">
              <a:ea typeface="ＭＳ Ｐゴシック" charset="-128"/>
            </a:endParaRPr>
          </a:p>
          <a:p>
            <a:pPr algn="r" eaLnBrk="1" hangingPunct="1">
              <a:buFont typeface="Arial" charset="0"/>
              <a:buNone/>
            </a:pP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n-US" altLang="el-GR" sz="1600" dirty="0" smtClean="0">
                <a:ea typeface="ＭＳ Ｐゴシック" charset="-128"/>
              </a:rPr>
              <a:t>Malt et al., 2013</a:t>
            </a:r>
            <a:r>
              <a:rPr lang="el-GR" altLang="el-GR" sz="1600" dirty="0" smtClean="0">
                <a:ea typeface="ＭＳ Ｐゴシック" charset="-128"/>
              </a:rPr>
              <a:t>)</a:t>
            </a:r>
          </a:p>
          <a:p>
            <a:pPr eaLnBrk="1" hangingPunct="1"/>
            <a:endParaRPr lang="en-US" altLang="el-GR" sz="2400" dirty="0" smtClean="0">
              <a:ea typeface="ＭＳ Ｐゴシック" charset="-128"/>
            </a:endParaRPr>
          </a:p>
          <a:p>
            <a:pPr eaLnBrk="1" hangingPunct="1"/>
            <a:endParaRPr lang="el-GR" altLang="el-GR" sz="2400" dirty="0" smtClean="0">
              <a:ea typeface="ＭＳ Ｐゴシック" charset="-128"/>
            </a:endParaRP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4181319" y="6476999"/>
            <a:ext cx="10756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l-GR" sz="1200" dirty="0" smtClean="0">
                <a:latin typeface="Calibri" pitchFamily="34" charset="0"/>
                <a:hlinkClick r:id="rId3"/>
              </a:rPr>
              <a:t>charitysub.org</a:t>
            </a:r>
            <a:endParaRPr lang="en-US" altLang="el-GR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l-GR" altLang="el-GR" dirty="0">
                <a:ea typeface="ＭＳ Ｐゴシック" charset="-128"/>
              </a:rPr>
              <a:t>12. </a:t>
            </a:r>
            <a:r>
              <a:rPr lang="el-GR" altLang="el-GR" dirty="0" smtClean="0">
                <a:ea typeface="ＭＳ Ｐゴシック" charset="-128"/>
              </a:rPr>
              <a:t>Χαρακτηριστικά</a:t>
            </a:r>
            <a:r>
              <a:rPr lang="en-US" altLang="el-GR" dirty="0" smtClean="0">
                <a:ea typeface="ＭＳ Ｐゴシック" charset="-128"/>
              </a:rPr>
              <a:t>: </a:t>
            </a:r>
            <a:r>
              <a:rPr lang="el-GR" altLang="el-GR" dirty="0" smtClean="0">
                <a:ea typeface="ＭＳ Ｐゴシック" charset="-128"/>
              </a:rPr>
              <a:t>Κινητικά</a:t>
            </a:r>
            <a:r>
              <a:rPr lang="el-GR" altLang="el-GR" sz="4000" dirty="0" smtClean="0">
                <a:ea typeface="ＭＳ Ｐゴシック" charset="-128"/>
              </a:rPr>
              <a:t/>
            </a:r>
            <a:br>
              <a:rPr lang="el-GR" altLang="el-GR" sz="4000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</a:t>
            </a:r>
            <a:r>
              <a:rPr lang="en-US" altLang="el-GR" sz="3100" b="0" dirty="0" smtClean="0">
                <a:ea typeface="ＭＳ Ｐゴシック" charset="-128"/>
              </a:rPr>
              <a:t>4</a:t>
            </a:r>
            <a:r>
              <a:rPr lang="el-GR" altLang="el-GR" sz="3100" b="0" dirty="0" smtClean="0">
                <a:ea typeface="ＭＳ Ｐゴシック" charset="-128"/>
              </a:rPr>
              <a:t> από </a:t>
            </a:r>
            <a:r>
              <a:rPr lang="en-US" altLang="el-GR" sz="3100" b="0" dirty="0" smtClean="0">
                <a:ea typeface="ＭＳ Ｐゴシック" charset="-128"/>
              </a:rPr>
              <a:t>4</a:t>
            </a:r>
            <a:r>
              <a:rPr lang="el-GR" altLang="el-GR" sz="3100" b="0" dirty="0" smtClean="0">
                <a:ea typeface="ＭＳ Ｐゴシック" charset="-128"/>
              </a:rPr>
              <a:t>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96752"/>
            <a:ext cx="5554960" cy="504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Αναπτυξιακή καθυστέρηση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Μειωμένος </a:t>
            </a:r>
            <a:r>
              <a:rPr lang="el-GR" altLang="el-GR" sz="2400" dirty="0" err="1" smtClean="0">
                <a:ea typeface="ＭＳ Ｐゴシック" charset="-128"/>
              </a:rPr>
              <a:t>μυικός</a:t>
            </a:r>
            <a:r>
              <a:rPr lang="el-GR" altLang="el-GR" sz="2400" dirty="0" smtClean="0">
                <a:ea typeface="ＭＳ Ｐゴシック" charset="-128"/>
              </a:rPr>
              <a:t> τόνος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Αυξημένη ευλυγισία και κινητικότητα στις αρθρώσεις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Δυσκολία στο συντονισμό και στη βάδιση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Μειωμένα επίπεδα φυσικής κατάστασης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Δυσκολία στη λεπτή κινητικότητα (μικρά και αδύναμα δάκτυλα)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err="1" smtClean="0">
                <a:ea typeface="ＭＳ Ｐゴシック" charset="-128"/>
              </a:rPr>
              <a:t>Ατλαντοαξονική</a:t>
            </a:r>
            <a:r>
              <a:rPr lang="el-GR" altLang="el-GR" sz="2400" dirty="0" smtClean="0">
                <a:ea typeface="ＭＳ Ｐゴシック" charset="-128"/>
              </a:rPr>
              <a:t> αστάθεια</a:t>
            </a:r>
            <a:endParaRPr lang="en-US" altLang="el-GR" sz="24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l-GR" sz="900" dirty="0" smtClean="0">
              <a:ea typeface="ＭＳ Ｐゴシック" charset="-128"/>
            </a:endParaRP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n-US" altLang="el-GR" sz="1600" dirty="0" smtClean="0">
                <a:ea typeface="ＭＳ Ｐゴシック" charset="-128"/>
              </a:rPr>
              <a:t>Block, 1991</a:t>
            </a:r>
            <a:r>
              <a:rPr lang="el-GR" altLang="el-GR" sz="1600" dirty="0" smtClean="0">
                <a:ea typeface="ＭＳ Ｐゴシック" charset="-128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926559" y="4725144"/>
            <a:ext cx="310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“Boy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with Down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Syndrome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 tooltip="User:Vanellus Foto"/>
              </a:rPr>
              <a:t>Vanellus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 tooltip="User:Vanellus Foto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 tooltip="User:Vanellus Foto"/>
              </a:rPr>
              <a:t>Foto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-SA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050" name="Picture 2" descr="File:Boy with Down Syndro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02" y="1412776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l-GR" altLang="el-GR" sz="4000" dirty="0" smtClean="0">
                <a:ea typeface="ＭＳ Ｐゴシック" charset="-128"/>
              </a:rPr>
              <a:t>13. </a:t>
            </a:r>
            <a:r>
              <a:rPr lang="el-GR" altLang="el-GR" sz="4000" dirty="0" err="1" smtClean="0">
                <a:ea typeface="ＭＳ Ｐゴシック" charset="-128"/>
              </a:rPr>
              <a:t>Ατλαντοαξονική</a:t>
            </a:r>
            <a:r>
              <a:rPr lang="el-GR" altLang="el-GR" sz="4000" dirty="0" smtClean="0">
                <a:ea typeface="ＭＳ Ｐゴシック" charset="-128"/>
              </a:rPr>
              <a:t> Αστάθεια </a:t>
            </a:r>
            <a:r>
              <a:rPr lang="el-GR" altLang="el-GR" sz="3100" dirty="0" smtClean="0">
                <a:ea typeface="ＭＳ Ｐゴシック" charset="-128"/>
              </a:rPr>
              <a:t>(</a:t>
            </a:r>
            <a:r>
              <a:rPr lang="en-US" altLang="el-GR" sz="3100" dirty="0" smtClean="0">
                <a:ea typeface="ＭＳ Ｐゴシック" charset="-128"/>
              </a:rPr>
              <a:t>ATLANTOAXIAL INSTABILITY)</a:t>
            </a:r>
            <a:endParaRPr lang="el-GR" altLang="el-GR" sz="3100" dirty="0" smtClean="0">
              <a:ea typeface="ＭＳ Ｐゴシック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>
                <a:ea typeface="ＭＳ Ｐゴシック" charset="-128"/>
              </a:rPr>
              <a:t>12-22% του πληθυσμού με </a:t>
            </a:r>
            <a:r>
              <a:rPr lang="en-US" altLang="el-GR" sz="2400" dirty="0" smtClean="0">
                <a:ea typeface="ＭＳ Ｐゴシック" charset="-128"/>
              </a:rPr>
              <a:t>DS</a:t>
            </a:r>
            <a:endParaRPr lang="el-GR" altLang="el-GR" sz="2400" dirty="0" smtClean="0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l-GR" sz="2400" dirty="0" smtClean="0">
                <a:ea typeface="ＭＳ Ｐゴシック" charset="-128"/>
              </a:rPr>
              <a:t>1</a:t>
            </a:r>
            <a:r>
              <a:rPr lang="el-GR" altLang="el-GR" sz="2400" dirty="0" err="1" smtClean="0">
                <a:ea typeface="ＭＳ Ｐゴシック" charset="-128"/>
              </a:rPr>
              <a:t>ος</a:t>
            </a:r>
            <a:r>
              <a:rPr lang="el-GR" altLang="el-GR" sz="2400" dirty="0" smtClean="0">
                <a:ea typeface="ＭＳ Ｐゴシック" charset="-128"/>
              </a:rPr>
              <a:t> και 2ος σπόνδυλος (</a:t>
            </a:r>
            <a:r>
              <a:rPr lang="el-GR" altLang="el-GR" sz="2400" dirty="0" err="1" smtClean="0">
                <a:ea typeface="ＭＳ Ｐゴシック" charset="-128"/>
              </a:rPr>
              <a:t>άτλας</a:t>
            </a:r>
            <a:r>
              <a:rPr lang="el-GR" altLang="el-GR" sz="2400" dirty="0" smtClean="0">
                <a:ea typeface="ＭＳ Ｐゴシック" charset="-128"/>
              </a:rPr>
              <a:t> και άξονας) δεν βρίσκονται σε σταθερή σύνδεση μεταξύ τους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>
                <a:ea typeface="ＭＳ Ｐゴシック" charset="-128"/>
              </a:rPr>
              <a:t>Εμφανίζεται μετά τα 15 χρόνια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>
                <a:ea typeface="ＭＳ Ｐゴシック" charset="-128"/>
              </a:rPr>
              <a:t>Ακτινογραφίες κάθε 3 χρόνια (πρώτη εξέταση 4 ετών)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>
                <a:ea typeface="ＭＳ Ｐゴシック" charset="-128"/>
              </a:rPr>
              <a:t>Δραστηριότητες που προκαλούν υπερέκταση του αυχένα ή προκαλούν φόρτιση στην άρθρωση πρέπει να αποφεύγονται</a:t>
            </a:r>
            <a:endParaRPr lang="en-US" altLang="el-GR" sz="24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l-GR" sz="2400" dirty="0" smtClean="0">
              <a:ea typeface="ＭＳ Ｐゴシック" charset="-128"/>
            </a:endParaRPr>
          </a:p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n-US" altLang="el-GR" sz="1600" dirty="0" smtClean="0">
                <a:ea typeface="ＭＳ Ｐゴシック" charset="-128"/>
              </a:rPr>
              <a:t>Malt et al., 2013</a:t>
            </a:r>
            <a:r>
              <a:rPr lang="el-GR" altLang="el-GR" sz="1600" dirty="0" smtClean="0"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7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l-GR" sz="4000" dirty="0" smtClean="0">
                <a:ea typeface="ＭＳ Ｐゴシック" charset="-128"/>
              </a:rPr>
              <a:t>14. </a:t>
            </a:r>
            <a:r>
              <a:rPr lang="el-GR" altLang="el-GR" sz="4000" dirty="0" smtClean="0">
                <a:ea typeface="ＭＳ Ｐゴシック" charset="-128"/>
              </a:rPr>
              <a:t>Δραστηριότητες</a:t>
            </a:r>
            <a:br>
              <a:rPr lang="el-GR" altLang="el-GR" sz="4000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(1 από 2)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Βασικές αναπτυξιακές κινήσεις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Αδρή και λεπτή κινητικότητα</a:t>
            </a:r>
            <a:endParaRPr lang="en-US" altLang="el-GR" sz="2400" dirty="0" smtClean="0">
              <a:ea typeface="ＭＳ Ｐゴシック" charset="-128"/>
            </a:endParaRPr>
          </a:p>
          <a:p>
            <a:pPr eaLnBrk="1" hangingPunct="1"/>
            <a:r>
              <a:rPr lang="el-GR" altLang="el-GR" sz="2400" dirty="0" err="1" smtClean="0">
                <a:ea typeface="ＭＳ Ｐゴシック" charset="-128"/>
              </a:rPr>
              <a:t>Αντιληπτικοκινητική</a:t>
            </a:r>
            <a:r>
              <a:rPr lang="el-GR" altLang="el-GR" sz="2400" dirty="0" smtClean="0">
                <a:ea typeface="ＭＳ Ｐゴシック" charset="-128"/>
              </a:rPr>
              <a:t> αντίληψη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Αύξηση </a:t>
            </a:r>
            <a:r>
              <a:rPr lang="el-GR" altLang="el-GR" sz="2400" dirty="0" err="1" smtClean="0">
                <a:ea typeface="ＭＳ Ｐゴシック" charset="-128"/>
              </a:rPr>
              <a:t>μυικού</a:t>
            </a:r>
            <a:r>
              <a:rPr lang="el-GR" altLang="el-GR" sz="2400" dirty="0" smtClean="0">
                <a:ea typeface="ＭＳ Ｐゴシック" charset="-128"/>
              </a:rPr>
              <a:t> τόνου και φυσικής κατάστασης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Ισορροπία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Κοινωνικότητα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Δια </a:t>
            </a:r>
            <a:r>
              <a:rPr lang="el-GR" altLang="el-GR" sz="2400" dirty="0" err="1" smtClean="0">
                <a:ea typeface="ＭＳ Ｐゴシック" charset="-128"/>
              </a:rPr>
              <a:t>βιου</a:t>
            </a:r>
            <a:r>
              <a:rPr lang="el-GR" altLang="el-GR" sz="2400" dirty="0" smtClean="0">
                <a:ea typeface="ＭＳ Ｐゴシック" charset="-128"/>
              </a:rPr>
              <a:t> άσκηση</a:t>
            </a:r>
            <a:endParaRPr lang="en-US" altLang="el-GR" sz="2400" dirty="0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altLang="el-GR" sz="2400" dirty="0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n-US" altLang="el-GR" sz="1600" dirty="0" err="1" smtClean="0">
                <a:ea typeface="ＭＳ Ｐゴシック" charset="-128"/>
              </a:rPr>
              <a:t>Steadward</a:t>
            </a:r>
            <a:r>
              <a:rPr lang="en-US" altLang="el-GR" sz="1600" dirty="0" smtClean="0">
                <a:ea typeface="ＭＳ Ｐゴシック" charset="-128"/>
              </a:rPr>
              <a:t>, Wheeler, </a:t>
            </a:r>
            <a:r>
              <a:rPr lang="el-GR" altLang="el-GR" sz="1600" dirty="0" smtClean="0">
                <a:ea typeface="ＭＳ Ｐゴシック" charset="-128"/>
              </a:rPr>
              <a:t>και</a:t>
            </a:r>
            <a:r>
              <a:rPr lang="en-US" altLang="el-GR" sz="1600" dirty="0" smtClean="0">
                <a:ea typeface="ＭＳ Ｐゴシック" charset="-128"/>
              </a:rPr>
              <a:t> Watkinson ,2003; </a:t>
            </a:r>
          </a:p>
          <a:p>
            <a:pPr eaLnBrk="1" hangingPunct="1">
              <a:buFont typeface="Arial" charset="0"/>
              <a:buNone/>
            </a:pPr>
            <a:r>
              <a:rPr lang="en-US" altLang="el-GR" sz="1600" dirty="0" smtClean="0">
                <a:ea typeface="ＭＳ Ｐゴシック" charset="-128"/>
              </a:rPr>
              <a:t>Malt et al., 2013</a:t>
            </a:r>
            <a:r>
              <a:rPr lang="el-GR" altLang="el-GR" sz="1600" dirty="0" smtClean="0">
                <a:ea typeface="ＭＳ Ｐゴシック" charset="-128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altLang="el-GR" sz="1600" dirty="0" smtClean="0">
                <a:ea typeface="ＭＳ Ｐゴシック" charset="-128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altLang="el-GR" sz="1600" dirty="0" smtClean="0">
                <a:ea typeface="ＭＳ Ｐゴシック" charset="-128"/>
              </a:rPr>
              <a:t> </a:t>
            </a:r>
            <a:endParaRPr lang="el-GR" altLang="el-GR" sz="1600" dirty="0" smtClean="0"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lang="el-GR" altLang="el-GR" sz="1600" dirty="0" smtClean="0">
              <a:ea typeface="ＭＳ Ｐゴシック" charset="-128"/>
            </a:endParaRP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5201816" y="5692395"/>
            <a:ext cx="2952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Child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playing</a:t>
            </a:r>
            <a:r>
              <a:rPr lang="en-US" alt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 </a:t>
            </a:r>
            <a:r>
              <a:rPr lang="el-GR" alt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από</a:t>
            </a:r>
            <a:r>
              <a:rPr lang="en-US" alt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3" tooltip="Go to theodoritsis's photostream"/>
              </a:rPr>
              <a:t>theodoritsis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CC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από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-ND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2.0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1" hangingPunct="1">
              <a:buFontTx/>
              <a:buNone/>
            </a:pPr>
            <a:endParaRPr lang="en-US" altLang="el-GR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026" name="Picture 2" descr="http://farm3.staticflickr.com/2047/2208315035_7671217c40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203848" cy="240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l-GR" altLang="el-GR" sz="4000" dirty="0" smtClean="0">
                <a:ea typeface="ＭＳ Ｐゴシック" charset="-128"/>
              </a:rPr>
              <a:t>14. Ακατάλληλες δραστηριότητες</a:t>
            </a:r>
            <a:br>
              <a:rPr lang="el-GR" altLang="el-GR" sz="4000" dirty="0" smtClean="0">
                <a:ea typeface="ＭＳ Ｐゴシック" charset="-128"/>
              </a:rPr>
            </a:br>
            <a:r>
              <a:rPr lang="el-GR" altLang="el-GR" sz="3100" b="0" dirty="0" smtClean="0">
                <a:ea typeface="ＭＳ Ｐゴシック" charset="-128"/>
              </a:rPr>
              <a:t>(2 από 2)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 err="1" smtClean="0">
                <a:ea typeface="ＭＳ Ｐゴシック" charset="-128"/>
              </a:rPr>
              <a:t>Τραμπολίνο</a:t>
            </a:r>
            <a:endParaRPr lang="el-GR" altLang="el-GR" sz="24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Βουτιές με το κεφάλι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Κοιλιακοί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Ελεύθερες καταδύσεις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Κολύμβηση σε στυλ πεταλούδας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Άλμα εις ύψος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ＭＳ Ｐゴシック" charset="-128"/>
              </a:rPr>
              <a:t>Κάποιες ασκήσεις ενόργανης - εδάφους και ιδιαίτερα κυβιστήσεις</a:t>
            </a:r>
            <a:endParaRPr lang="en-US" altLang="el-GR" sz="24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l-GR" sz="2400" dirty="0" smtClean="0">
              <a:ea typeface="ＭＳ Ｐゴシック" charset="-128"/>
            </a:endParaRPr>
          </a:p>
          <a:p>
            <a:pPr algn="r" eaLnBrk="1" hangingPunct="1">
              <a:buFont typeface="Arial" charset="0"/>
              <a:buNone/>
            </a:pPr>
            <a:r>
              <a:rPr lang="el-GR" altLang="el-GR" sz="1600" dirty="0" smtClean="0">
                <a:ea typeface="ＭＳ Ｐゴシック" charset="-128"/>
              </a:rPr>
              <a:t>(</a:t>
            </a:r>
            <a:r>
              <a:rPr lang="en-US" altLang="el-GR" sz="1600" dirty="0" err="1" smtClean="0">
                <a:ea typeface="ＭＳ Ｐゴシック" charset="-128"/>
              </a:rPr>
              <a:t>Steadward</a:t>
            </a:r>
            <a:r>
              <a:rPr lang="en-US" altLang="el-GR" sz="1600" dirty="0" smtClean="0">
                <a:ea typeface="ＭＳ Ｐゴシック" charset="-128"/>
              </a:rPr>
              <a:t>,  Wheeler, </a:t>
            </a:r>
            <a:r>
              <a:rPr lang="el-GR" altLang="el-GR" sz="1600" dirty="0" smtClean="0">
                <a:ea typeface="ＭＳ Ｐゴシック" charset="-128"/>
              </a:rPr>
              <a:t>και</a:t>
            </a:r>
            <a:r>
              <a:rPr lang="en-US" altLang="el-GR" sz="1600" dirty="0" smtClean="0">
                <a:ea typeface="ＭＳ Ｐゴシック" charset="-128"/>
              </a:rPr>
              <a:t> Watkinson ,2003; Malt et al., 2013</a:t>
            </a:r>
            <a:r>
              <a:rPr lang="el-GR" altLang="el-GR" sz="1600" dirty="0" smtClean="0"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altLang="el-GR" sz="24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57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l-GR" altLang="el-GR" sz="4000" dirty="0" smtClean="0">
                <a:ea typeface="ＭＳ Ｐゴシック" charset="-128"/>
              </a:rPr>
              <a:t>15. Έρευνες</a:t>
            </a:r>
            <a:r>
              <a:rPr lang="en-US" altLang="el-GR" sz="4000" dirty="0" smtClean="0">
                <a:ea typeface="ＭＳ Ｐゴシック" charset="-128"/>
              </a:rPr>
              <a:t/>
            </a:r>
            <a:br>
              <a:rPr lang="en-US" altLang="el-GR" sz="4000" dirty="0" smtClean="0">
                <a:ea typeface="ＭＳ Ｐゴシック" charset="-128"/>
              </a:rPr>
            </a:br>
            <a:r>
              <a:rPr lang="en-US" altLang="el-GR" sz="3100" b="0" dirty="0" smtClean="0">
                <a:ea typeface="ＭＳ Ｐゴシック" charset="-128"/>
              </a:rPr>
              <a:t>(1 </a:t>
            </a:r>
            <a:r>
              <a:rPr lang="el-GR" altLang="el-GR" sz="3100" b="0" dirty="0" smtClean="0">
                <a:ea typeface="ＭＳ Ｐゴシック" charset="-128"/>
              </a:rPr>
              <a:t>από 3)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Οι </a:t>
            </a:r>
            <a:r>
              <a:rPr lang="en-US" altLang="el-GR" sz="2400" dirty="0" smtClean="0">
                <a:ea typeface="ＭＳ Ｐゴシック" charset="-128"/>
              </a:rPr>
              <a:t>Davis, Sparrow </a:t>
            </a:r>
            <a:r>
              <a:rPr lang="el-GR" altLang="el-GR" sz="2400" dirty="0" smtClean="0">
                <a:ea typeface="ＭＳ Ｐゴシック" charset="-128"/>
              </a:rPr>
              <a:t>και</a:t>
            </a:r>
            <a:r>
              <a:rPr lang="en-US" altLang="el-GR" sz="2400" dirty="0" smtClean="0">
                <a:ea typeface="ＭＳ Ｐゴシック" charset="-128"/>
              </a:rPr>
              <a:t> Ward (1991) </a:t>
            </a:r>
            <a:r>
              <a:rPr lang="el-GR" altLang="el-GR" sz="2400" dirty="0" smtClean="0">
                <a:ea typeface="ＭＳ Ｐゴシック" charset="-128"/>
              </a:rPr>
              <a:t>εξέτασαν τη ταχύτητα αντίδρασης σε νεαρούς ενήλικες με Σύνδρομο </a:t>
            </a:r>
            <a:r>
              <a:rPr lang="en-US" altLang="el-GR" sz="2400" dirty="0" smtClean="0">
                <a:ea typeface="ＭＳ Ｐゴシック" charset="-128"/>
              </a:rPr>
              <a:t>Down</a:t>
            </a:r>
            <a:r>
              <a:rPr lang="el-GR" altLang="el-GR" sz="2400" dirty="0" smtClean="0">
                <a:ea typeface="ＭＳ Ｐゴシック" charset="-128"/>
              </a:rPr>
              <a:t>, ύστερα από ακουστικό και οπτικό ερέθισμα</a:t>
            </a:r>
            <a:endParaRPr lang="en-US" altLang="el-GR" sz="2400" dirty="0" smtClean="0">
              <a:ea typeface="ＭＳ Ｐゴシック" charset="-128"/>
            </a:endParaRP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Βρέθηκε ότι</a:t>
            </a:r>
            <a:r>
              <a:rPr lang="en-US" altLang="el-GR" sz="2400" dirty="0" smtClean="0">
                <a:ea typeface="ＭＳ Ｐゴシック" charset="-128"/>
              </a:rPr>
              <a:t>:</a:t>
            </a:r>
          </a:p>
          <a:p>
            <a:pPr lvl="1" eaLnBrk="1" hangingPunct="1"/>
            <a:r>
              <a:rPr lang="el-GR" altLang="el-GR" sz="2400" dirty="0" smtClean="0">
                <a:ea typeface="ＭＳ Ｐゴシック" charset="-128"/>
              </a:rPr>
              <a:t>οι συμμετέχοντες με νοητική αναπηρία (με και χωρίς σύνδρομο </a:t>
            </a:r>
            <a:r>
              <a:rPr lang="en-US" altLang="el-GR" sz="2400" dirty="0" smtClean="0">
                <a:ea typeface="ＭＳ Ｐゴシック" charset="-128"/>
              </a:rPr>
              <a:t>Down)</a:t>
            </a:r>
            <a:r>
              <a:rPr lang="el-GR" altLang="el-GR" sz="2400" dirty="0" smtClean="0">
                <a:ea typeface="ＭＳ Ｐゴシック" charset="-128"/>
              </a:rPr>
              <a:t> είχαν πιο αργές αντιδράσεις συγκριτικά με τους συμμετέχοντες χωρίς νοητική αναπηρία  </a:t>
            </a:r>
          </a:p>
          <a:p>
            <a:pPr lvl="1" eaLnBrk="1" hangingPunct="1"/>
            <a:r>
              <a:rPr lang="el-GR" altLang="el-GR" sz="2400" dirty="0" smtClean="0">
                <a:ea typeface="ＭＳ Ｐゴシック" charset="-128"/>
              </a:rPr>
              <a:t>οι συμμετέχοντες με σύνδρομο </a:t>
            </a:r>
            <a:r>
              <a:rPr lang="en-US" altLang="el-GR" sz="2400" dirty="0" smtClean="0">
                <a:ea typeface="ＭＳ Ｐゴシック" charset="-128"/>
              </a:rPr>
              <a:t>Down </a:t>
            </a:r>
            <a:r>
              <a:rPr lang="el-GR" altLang="el-GR" sz="2400" dirty="0" smtClean="0">
                <a:ea typeface="ＭＳ Ｐゴシック" charset="-128"/>
              </a:rPr>
              <a:t>είχαν πιο αργές αντιδράσεις συγκριτικά με μαθητές με νοητική αναπηρία χωρίς σύνδρομο </a:t>
            </a:r>
            <a:r>
              <a:rPr lang="en-US" altLang="el-GR" sz="2400" dirty="0" smtClean="0">
                <a:ea typeface="ＭＳ Ｐゴシック" charset="-128"/>
              </a:rPr>
              <a:t>Down</a:t>
            </a:r>
            <a:r>
              <a:rPr lang="el-GR" altLang="el-GR" sz="2400" dirty="0" smtClean="0">
                <a:ea typeface="ＭＳ Ｐゴシック" charset="-128"/>
              </a:rPr>
              <a:t> </a:t>
            </a:r>
          </a:p>
          <a:p>
            <a:pPr lvl="1" eaLnBrk="1" hangingPunct="1"/>
            <a:r>
              <a:rPr lang="el-GR" altLang="el-GR" sz="2400" dirty="0" smtClean="0">
                <a:ea typeface="ＭＳ Ｐゴシック" charset="-128"/>
              </a:rPr>
              <a:t>η αντίδραση ήταν υψηλότερη με το ακουστικό ερέθισμα</a:t>
            </a:r>
          </a:p>
        </p:txBody>
      </p:sp>
    </p:spTree>
    <p:extLst>
      <p:ext uri="{BB962C8B-B14F-4D97-AF65-F5344CB8AC3E}">
        <p14:creationId xmlns:p14="http://schemas.microsoft.com/office/powerpoint/2010/main" val="26870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l-GR" altLang="el-GR" dirty="0">
                <a:ea typeface="ＭＳ Ｐゴシック" charset="-128"/>
              </a:rPr>
              <a:t>15. Έρευνες</a:t>
            </a:r>
            <a:r>
              <a:rPr lang="el-GR" altLang="el-GR" dirty="0" smtClean="0">
                <a:ea typeface="ＭＳ Ｐゴシック" charset="-128"/>
              </a:rPr>
              <a:t/>
            </a:r>
            <a:br>
              <a:rPr lang="el-GR" altLang="el-GR" dirty="0" smtClean="0">
                <a:ea typeface="ＭＳ Ｐゴシック" charset="-128"/>
              </a:rPr>
            </a:br>
            <a:r>
              <a:rPr lang="en-US" altLang="el-GR" sz="3100" b="0" dirty="0" smtClean="0">
                <a:ea typeface="ＭＳ Ｐゴシック" charset="-128"/>
              </a:rPr>
              <a:t>(</a:t>
            </a:r>
            <a:r>
              <a:rPr lang="el-GR" altLang="el-GR" sz="3100" b="0" dirty="0" smtClean="0">
                <a:ea typeface="ＭＳ Ｐゴシック" charset="-128"/>
              </a:rPr>
              <a:t>2</a:t>
            </a:r>
            <a:r>
              <a:rPr lang="en-US" altLang="el-GR" sz="3100" b="0" dirty="0" smtClean="0">
                <a:ea typeface="ＭＳ Ｐゴシック" charset="-128"/>
              </a:rPr>
              <a:t> </a:t>
            </a:r>
            <a:r>
              <a:rPr lang="el-GR" altLang="el-GR" sz="3100" b="0" dirty="0" smtClean="0">
                <a:ea typeface="ＭＳ Ｐゴシック" charset="-128"/>
              </a:rPr>
              <a:t>από 3)</a:t>
            </a:r>
            <a:endParaRPr lang="el-GR" altLang="el-GR" sz="3100" b="0" dirty="0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Οι </a:t>
            </a:r>
            <a:r>
              <a:rPr lang="en-US" altLang="el-GR" sz="2400" dirty="0" err="1" smtClean="0">
                <a:ea typeface="ＭＳ Ｐゴシック" charset="-128"/>
              </a:rPr>
              <a:t>Pitetti</a:t>
            </a:r>
            <a:r>
              <a:rPr lang="en-US" altLang="el-GR" sz="2400" dirty="0" smtClean="0">
                <a:ea typeface="ＭＳ Ｐゴシック" charset="-128"/>
              </a:rPr>
              <a:t>, </a:t>
            </a:r>
            <a:r>
              <a:rPr lang="en-US" altLang="el-GR" sz="2400" dirty="0" err="1" smtClean="0">
                <a:ea typeface="ＭＳ Ｐゴシック" charset="-128"/>
              </a:rPr>
              <a:t>Climstein</a:t>
            </a:r>
            <a:r>
              <a:rPr lang="en-US" altLang="el-GR" sz="2400" dirty="0" smtClean="0">
                <a:ea typeface="ＭＳ Ｐゴシック" charset="-128"/>
              </a:rPr>
              <a:t>, </a:t>
            </a:r>
            <a:r>
              <a:rPr lang="en-US" altLang="el-GR" sz="2400" dirty="0" err="1" smtClean="0">
                <a:ea typeface="ＭＳ Ｐゴシック" charset="-128"/>
              </a:rPr>
              <a:t>Cambell</a:t>
            </a:r>
            <a:r>
              <a:rPr lang="en-US" altLang="el-GR" sz="2400" dirty="0" smtClean="0">
                <a:ea typeface="ＭＳ Ｐゴシック" charset="-128"/>
              </a:rPr>
              <a:t>, Barrett </a:t>
            </a:r>
            <a:r>
              <a:rPr lang="el-GR" altLang="el-GR" sz="2400" dirty="0" smtClean="0">
                <a:ea typeface="ＭＳ Ｐゴシック" charset="-128"/>
              </a:rPr>
              <a:t>και</a:t>
            </a:r>
            <a:r>
              <a:rPr lang="en-US" altLang="el-GR" sz="2400" dirty="0" smtClean="0">
                <a:ea typeface="ＭＳ Ｐゴシック" charset="-128"/>
              </a:rPr>
              <a:t> Jackson (1992) </a:t>
            </a:r>
            <a:r>
              <a:rPr lang="el-GR" altLang="el-GR" sz="2400" dirty="0" smtClean="0">
                <a:ea typeface="ＭＳ Ｐゴシック" charset="-128"/>
              </a:rPr>
              <a:t>εξέτασαν την </a:t>
            </a:r>
            <a:r>
              <a:rPr lang="el-GR" altLang="el-GR" sz="2400" dirty="0" err="1" smtClean="0">
                <a:ea typeface="ＭＳ Ｐゴシック" charset="-128"/>
              </a:rPr>
              <a:t>καρδιοαναπνευστική</a:t>
            </a:r>
            <a:r>
              <a:rPr lang="el-GR" altLang="el-GR" sz="2400" dirty="0" smtClean="0">
                <a:ea typeface="ＭＳ Ｐゴシック" charset="-128"/>
              </a:rPr>
              <a:t> ικανότητα ατόμων με και χωρίς σύνδρομο </a:t>
            </a:r>
            <a:r>
              <a:rPr lang="en-US" altLang="el-GR" sz="2400" dirty="0" smtClean="0">
                <a:ea typeface="ＭＳ Ｐゴシック" charset="-128"/>
              </a:rPr>
              <a:t>Down</a:t>
            </a:r>
          </a:p>
          <a:p>
            <a:pPr eaLnBrk="1" hangingPunct="1"/>
            <a:r>
              <a:rPr lang="el-GR" altLang="el-GR" sz="2400" dirty="0" smtClean="0">
                <a:ea typeface="ＭＳ Ｐゴシック" charset="-128"/>
              </a:rPr>
              <a:t>Βρέθηκε ότι:</a:t>
            </a:r>
          </a:p>
          <a:p>
            <a:pPr lvl="1" eaLnBrk="1" hangingPunct="1"/>
            <a:r>
              <a:rPr lang="el-GR" altLang="el-GR" sz="2400" dirty="0" smtClean="0">
                <a:ea typeface="ＭＳ Ｐゴシック" charset="-128"/>
              </a:rPr>
              <a:t>Οι συμμετέχοντες χωρίς σύνδρομο </a:t>
            </a:r>
            <a:r>
              <a:rPr lang="en-US" altLang="el-GR" sz="2400" dirty="0" smtClean="0">
                <a:ea typeface="ＭＳ Ｐゴシック" charset="-128"/>
              </a:rPr>
              <a:t>Down </a:t>
            </a:r>
            <a:r>
              <a:rPr lang="el-GR" altLang="el-GR" sz="2400" dirty="0" smtClean="0">
                <a:ea typeface="ＭＳ Ｐゴシック" charset="-128"/>
              </a:rPr>
              <a:t>είχαν υψηλότερη μέγιστη πρόσληψη οξυγόνου</a:t>
            </a:r>
          </a:p>
          <a:p>
            <a:pPr lvl="1" eaLnBrk="1" hangingPunct="1"/>
            <a:r>
              <a:rPr lang="el-GR" altLang="el-GR" sz="2400" dirty="0" smtClean="0">
                <a:ea typeface="ＭＳ Ｐゴシック" charset="-128"/>
              </a:rPr>
              <a:t>Διαφορές παρατηρήθηκαν μόνο </a:t>
            </a:r>
            <a:r>
              <a:rPr lang="el-GR" altLang="el-GR" sz="2400" dirty="0" err="1" smtClean="0">
                <a:ea typeface="ＭＳ Ｐゴシック" charset="-128"/>
              </a:rPr>
              <a:t>κατα</a:t>
            </a:r>
            <a:r>
              <a:rPr lang="el-GR" altLang="el-GR" sz="2400" dirty="0" smtClean="0">
                <a:ea typeface="ＭＳ Ｐゴシック" charset="-128"/>
              </a:rPr>
              <a:t> τη διάρκεια της άσκησης, όχι σε κατάσταση ηρεμίας</a:t>
            </a:r>
          </a:p>
        </p:txBody>
      </p:sp>
    </p:spTree>
    <p:extLst>
      <p:ext uri="{BB962C8B-B14F-4D97-AF65-F5344CB8AC3E}">
        <p14:creationId xmlns:p14="http://schemas.microsoft.com/office/powerpoint/2010/main" val="11155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l-GR" altLang="el-GR" dirty="0">
                <a:ea typeface="ＭＳ Ｐゴシック" charset="-128"/>
              </a:rPr>
              <a:t>15. Έρευνες</a:t>
            </a:r>
            <a:r>
              <a:rPr lang="el-GR" altLang="el-GR" sz="4000" dirty="0" smtClean="0">
                <a:ea typeface="ＭＳ Ｐゴシック" charset="-128"/>
              </a:rPr>
              <a:t/>
            </a:r>
            <a:br>
              <a:rPr lang="el-GR" altLang="el-GR" sz="4000" dirty="0" smtClean="0">
                <a:ea typeface="ＭＳ Ｐゴシック" charset="-128"/>
              </a:rPr>
            </a:br>
            <a:r>
              <a:rPr lang="en-US" altLang="el-GR" sz="3100" b="0" dirty="0" smtClean="0">
                <a:ea typeface="ＭＳ Ｐゴシック" charset="-128"/>
              </a:rPr>
              <a:t>(</a:t>
            </a:r>
            <a:r>
              <a:rPr lang="el-GR" altLang="el-GR" sz="3100" b="0" dirty="0" smtClean="0">
                <a:ea typeface="ＭＳ Ｐゴシック" charset="-128"/>
              </a:rPr>
              <a:t>3</a:t>
            </a:r>
            <a:r>
              <a:rPr lang="en-US" altLang="el-GR" sz="3100" b="0" dirty="0" smtClean="0">
                <a:ea typeface="ＭＳ Ｐゴシック" charset="-128"/>
              </a:rPr>
              <a:t> </a:t>
            </a:r>
            <a:r>
              <a:rPr lang="el-GR" altLang="el-GR" sz="3100" b="0" dirty="0" smtClean="0">
                <a:ea typeface="ＭＳ Ｐゴシック" charset="-128"/>
              </a:rPr>
              <a:t>από 3)</a:t>
            </a:r>
            <a:endParaRPr lang="el-GR" altLang="el-GR" sz="3100" b="0" dirty="0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2400" smtClean="0">
                <a:ea typeface="ＭＳ Ｐゴシック" charset="-128"/>
              </a:rPr>
              <a:t>Οι </a:t>
            </a:r>
            <a:r>
              <a:rPr lang="en-US" altLang="el-GR" sz="2400" smtClean="0">
                <a:ea typeface="ＭＳ Ｐゴシック" charset="-128"/>
              </a:rPr>
              <a:t>Pitetti</a:t>
            </a:r>
            <a:r>
              <a:rPr lang="el-GR" altLang="el-GR" sz="2400" smtClean="0">
                <a:ea typeface="ＭＳ Ｐゴシック" charset="-128"/>
              </a:rPr>
              <a:t> και </a:t>
            </a:r>
            <a:r>
              <a:rPr lang="en-US" altLang="el-GR" sz="2400" smtClean="0">
                <a:ea typeface="ＭＳ Ｐゴシック" charset="-128"/>
              </a:rPr>
              <a:t>Fernhall</a:t>
            </a:r>
            <a:r>
              <a:rPr lang="el-GR" altLang="el-GR" sz="2400" smtClean="0">
                <a:ea typeface="ＭＳ Ｐゴシック" charset="-128"/>
              </a:rPr>
              <a:t> (</a:t>
            </a:r>
            <a:r>
              <a:rPr lang="en-US" altLang="el-GR" sz="2400" smtClean="0">
                <a:ea typeface="ＭＳ Ｐゴシック" charset="-128"/>
              </a:rPr>
              <a:t>2004</a:t>
            </a:r>
            <a:r>
              <a:rPr lang="el-GR" altLang="el-GR" sz="2400" smtClean="0">
                <a:ea typeface="ＭＳ Ｐゴシック" charset="-128"/>
              </a:rPr>
              <a:t>) εξέτασαν την απόδοση στο τρέξιμο σε νέους με νοητική αναπηρία και σύνδρομο </a:t>
            </a:r>
            <a:r>
              <a:rPr lang="en-US" altLang="el-GR" sz="2400" smtClean="0">
                <a:ea typeface="ＭＳ Ｐゴシック" charset="-128"/>
              </a:rPr>
              <a:t>Down</a:t>
            </a:r>
            <a:endParaRPr lang="el-GR" altLang="el-GR" sz="2400" smtClean="0">
              <a:ea typeface="ＭＳ Ｐゴシック" charset="-128"/>
            </a:endParaRPr>
          </a:p>
          <a:p>
            <a:pPr eaLnBrk="1" hangingPunct="1"/>
            <a:r>
              <a:rPr lang="el-GR" altLang="el-GR" sz="2400" smtClean="0">
                <a:ea typeface="ＭＳ Ｐゴシック" charset="-128"/>
              </a:rPr>
              <a:t>Βρέθηκε ότι:</a:t>
            </a:r>
          </a:p>
          <a:p>
            <a:pPr lvl="1" eaLnBrk="1" hangingPunct="1"/>
            <a:r>
              <a:rPr lang="el-GR" altLang="el-GR" sz="2400" smtClean="0">
                <a:ea typeface="ＭＳ Ｐゴシック" charset="-128"/>
              </a:rPr>
              <a:t>Οι νέοι με νοητική αναπηρία , αλλά χωρίς σύνδρομο </a:t>
            </a:r>
            <a:r>
              <a:rPr lang="en-US" altLang="el-GR" sz="2400" smtClean="0">
                <a:ea typeface="ＭＳ Ｐゴシック" charset="-128"/>
              </a:rPr>
              <a:t>Down</a:t>
            </a:r>
            <a:r>
              <a:rPr lang="el-GR" altLang="el-GR" sz="2400" smtClean="0">
                <a:ea typeface="ＭＳ Ｐゴシック" charset="-128"/>
              </a:rPr>
              <a:t> είχαν καλύτερη φυσική κατάσταση από τους νέους με σύνδρομο </a:t>
            </a:r>
            <a:r>
              <a:rPr lang="en-US" altLang="el-GR" sz="2400" smtClean="0">
                <a:ea typeface="ＭＳ Ｐゴシック" charset="-128"/>
              </a:rPr>
              <a:t>Down</a:t>
            </a:r>
            <a:endParaRPr lang="el-GR" altLang="el-GR" sz="2400" smtClean="0">
              <a:ea typeface="ＭＳ Ｐゴシック" charset="-128"/>
            </a:endParaRPr>
          </a:p>
          <a:p>
            <a:pPr lvl="1" eaLnBrk="1" hangingPunct="1"/>
            <a:r>
              <a:rPr lang="el-GR" altLang="el-GR" sz="2400" smtClean="0">
                <a:ea typeface="ＭＳ Ｐゴシック" charset="-128"/>
              </a:rPr>
              <a:t>Οι νέοι χωρίς νοητική αναπηρία , είχαν καλύτερη φυσική κατάσταση από τους νέους με ΝΚ</a:t>
            </a:r>
          </a:p>
          <a:p>
            <a:pPr eaLnBrk="1" hangingPunct="1"/>
            <a:r>
              <a:rPr lang="el-GR" altLang="el-GR" sz="2400" smtClean="0">
                <a:ea typeface="ＭＳ Ｐゴシック" charset="-128"/>
              </a:rPr>
              <a:t>Περισσότερες έρευνες είναι απαραίτητο να γίνουν για να εξεταστούν οι παράγοντες, στους οποίους οφείλεται η χαμηλή φυσική κατάσταση  των ατόμων με σύνδρομο </a:t>
            </a:r>
            <a:r>
              <a:rPr lang="en-US" altLang="el-GR" sz="2400" smtClean="0">
                <a:ea typeface="ＭＳ Ｐゴシック" charset="-128"/>
              </a:rPr>
              <a:t>Down</a:t>
            </a:r>
            <a:endParaRPr lang="el-GR" altLang="el-GR" sz="240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27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4000" dirty="0" smtClean="0">
                <a:ea typeface="ＭＳ Ｐゴシック" charset="-128"/>
              </a:rPr>
              <a:t>16. Σύνδεσμοι </a:t>
            </a:r>
            <a:endParaRPr lang="en-US" altLang="el-GR" sz="4000" dirty="0" smtClean="0">
              <a:ea typeface="ＭＳ Ｐゴシック" charset="-12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>
                <a:hlinkClick r:id="rId2"/>
              </a:rPr>
              <a:t>American Association on Intellectual</a:t>
            </a:r>
            <a:br>
              <a:rPr lang="en-US" sz="2400" dirty="0">
                <a:hlinkClick r:id="rId2"/>
              </a:rPr>
            </a:br>
            <a:r>
              <a:rPr lang="en-US" sz="2400" dirty="0">
                <a:hlinkClick r:id="rId2"/>
              </a:rPr>
              <a:t>and Developmental </a:t>
            </a:r>
            <a:r>
              <a:rPr lang="en-US" sz="2400" dirty="0" smtClean="0">
                <a:hlinkClick r:id="rId2"/>
              </a:rPr>
              <a:t>Disabilities</a:t>
            </a:r>
            <a:r>
              <a:rPr lang="el-GR" sz="2400" dirty="0" smtClean="0">
                <a:hlinkClick r:id="rId2"/>
              </a:rPr>
              <a:t> </a:t>
            </a:r>
            <a:endParaRPr lang="el-GR" sz="2400" dirty="0" smtClean="0"/>
          </a:p>
          <a:p>
            <a:r>
              <a:rPr lang="en-US" sz="2400" dirty="0">
                <a:hlinkClick r:id="rId3"/>
              </a:rPr>
              <a:t>American Academy of Pediatric Dentistry</a:t>
            </a:r>
            <a:r>
              <a:rPr lang="en-US" sz="2400" dirty="0"/>
              <a:t> </a:t>
            </a:r>
            <a:endParaRPr lang="el-GR" sz="2400" dirty="0" smtClean="0"/>
          </a:p>
          <a:p>
            <a:pPr eaLnBrk="1" hangingPunct="1"/>
            <a:r>
              <a:rPr lang="en-US" altLang="el-GR" sz="2400" dirty="0" smtClean="0">
                <a:ea typeface="ＭＳ Ｐゴシック" charset="-128"/>
                <a:hlinkClick r:id="rId4"/>
              </a:rPr>
              <a:t>National Association of Councils on Developmental Disabilities </a:t>
            </a:r>
            <a:r>
              <a:rPr lang="en-US" altLang="el-GR" sz="2400" dirty="0" smtClean="0">
                <a:ea typeface="ＭＳ Ｐゴシック" charset="-128"/>
                <a:hlinkClick r:id="rId5"/>
              </a:rPr>
              <a:t>The Arc</a:t>
            </a:r>
            <a:endParaRPr lang="en-US" altLang="el-GR" sz="2400" dirty="0" smtClean="0">
              <a:ea typeface="ＭＳ Ｐゴシック" charset="-128"/>
            </a:endParaRPr>
          </a:p>
          <a:p>
            <a:r>
              <a:rPr lang="en-US" sz="2400" dirty="0" smtClean="0">
                <a:hlinkClick r:id="rId6"/>
              </a:rPr>
              <a:t>Centers </a:t>
            </a:r>
            <a:r>
              <a:rPr lang="en-US" sz="2400" dirty="0">
                <a:hlinkClick r:id="rId6"/>
              </a:rPr>
              <a:t>for Disease Control and Prevention</a:t>
            </a:r>
            <a:endParaRPr lang="en-US" altLang="el-GR" sz="2400" dirty="0" smtClean="0">
              <a:ea typeface="ＭＳ Ｐゴシック" charset="-128"/>
            </a:endParaRPr>
          </a:p>
          <a:p>
            <a:r>
              <a:rPr lang="el-GR" sz="2400" dirty="0">
                <a:hlinkClick r:id="rId7"/>
              </a:rPr>
              <a:t>Κέντρο Ελέγχου </a:t>
            </a:r>
            <a:r>
              <a:rPr lang="el-GR" sz="2400" dirty="0" smtClean="0">
                <a:hlinkClick r:id="rId7"/>
              </a:rPr>
              <a:t>και </a:t>
            </a:r>
            <a:r>
              <a:rPr lang="el-GR" sz="2400" dirty="0">
                <a:hlinkClick r:id="rId7"/>
              </a:rPr>
              <a:t>Πρόληψης </a:t>
            </a:r>
            <a:r>
              <a:rPr lang="el-GR" sz="2400" dirty="0" smtClean="0">
                <a:hlinkClick r:id="rId7"/>
              </a:rPr>
              <a:t>Νοσημάτων</a:t>
            </a:r>
            <a:endParaRPr lang="en-US" altLang="el-GR" sz="2400" dirty="0" smtClean="0">
              <a:ea typeface="ＭＳ Ｐゴシック" charset="-128"/>
              <a:hlinkClick r:id="rId8"/>
            </a:endParaRPr>
          </a:p>
          <a:p>
            <a:pPr eaLnBrk="1" hangingPunct="1"/>
            <a:r>
              <a:rPr lang="en-US" altLang="el-GR" sz="2400" dirty="0" smtClean="0">
                <a:ea typeface="ＭＳ Ｐゴシック" charset="-128"/>
                <a:hlinkClick r:id="rId8"/>
              </a:rPr>
              <a:t>Special Education.gr</a:t>
            </a:r>
            <a:endParaRPr lang="en-US" altLang="el-GR" sz="2400" dirty="0" smtClean="0">
              <a:ea typeface="ＭＳ Ｐゴシック" charset="-128"/>
            </a:endParaRPr>
          </a:p>
          <a:p>
            <a:pPr eaLnBrk="1" hangingPunct="1"/>
            <a:r>
              <a:rPr lang="en-US" altLang="el-GR" sz="2400" dirty="0" smtClean="0">
                <a:ea typeface="ＭＳ Ｐゴシック" charset="-128"/>
                <a:hlinkClick r:id="rId9"/>
              </a:rPr>
              <a:t>Noesi.gr</a:t>
            </a:r>
            <a:endParaRPr lang="en-US" altLang="el-GR" sz="2400" dirty="0" smtClean="0">
              <a:ea typeface="ＭＳ Ｐゴシック" charset="-128"/>
            </a:endParaRPr>
          </a:p>
          <a:p>
            <a:pPr eaLnBrk="1" hangingPunct="1"/>
            <a:r>
              <a:rPr lang="en-US" altLang="el-GR" sz="2400" dirty="0" smtClean="0">
                <a:ea typeface="ＭＳ Ｐゴシック" charset="-128"/>
                <a:hlinkClick r:id="rId10"/>
              </a:rPr>
              <a:t>National Down Syndrome Society</a:t>
            </a:r>
            <a:endParaRPr lang="en-US" altLang="el-GR" sz="2400" dirty="0" smtClean="0">
              <a:ea typeface="ＭＳ Ｐゴシック" charset="-128"/>
            </a:endParaRPr>
          </a:p>
          <a:p>
            <a:r>
              <a:rPr lang="en-US" sz="2400" dirty="0">
                <a:hlinkClick r:id="rId11"/>
              </a:rPr>
              <a:t>National Association for Down </a:t>
            </a:r>
            <a:r>
              <a:rPr lang="en-US" sz="2400" dirty="0" smtClean="0">
                <a:hlinkClick r:id="rId11"/>
              </a:rPr>
              <a:t>Syndrome</a:t>
            </a:r>
            <a:endParaRPr lang="en-US" altLang="el-GR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37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4000" dirty="0" smtClean="0">
                <a:ea typeface="ＭＳ Ｐゴシック" charset="-128"/>
              </a:rPr>
              <a:t>17. Βιβλιογραφία</a:t>
            </a:r>
            <a:r>
              <a:rPr lang="en-US" altLang="el-GR" sz="4000" dirty="0" smtClean="0">
                <a:ea typeface="ＭＳ Ｐゴシック" charset="-128"/>
              </a:rPr>
              <a:t> </a:t>
            </a:r>
            <a:r>
              <a:rPr lang="en-US" altLang="el-GR" sz="2800" b="0" dirty="0" smtClean="0">
                <a:ea typeface="ＭＳ Ｐゴシック" charset="-128"/>
              </a:rPr>
              <a:t>(1 </a:t>
            </a:r>
            <a:r>
              <a:rPr lang="el-GR" altLang="el-GR" sz="2800" b="0" dirty="0" smtClean="0">
                <a:ea typeface="ＭＳ Ｐゴシック" charset="-128"/>
              </a:rPr>
              <a:t>από 6)</a:t>
            </a:r>
            <a:endParaRPr lang="en-US" altLang="el-GR" sz="2800" b="0" dirty="0" smtClean="0">
              <a:ea typeface="ＭＳ Ｐゴシック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z="2200" dirty="0" smtClean="0">
                <a:ea typeface="ＭＳ Ｐゴシック" charset="-128"/>
              </a:rPr>
              <a:t>American Association on Mental Retardation. (2002). Mental Retardation: Definition, Classification, and Systems of Supports, 10th Edition. Washington, DC: American Association on Mental Retardation.</a:t>
            </a:r>
          </a:p>
          <a:p>
            <a:pPr eaLnBrk="1" hangingPunct="1"/>
            <a:r>
              <a:rPr lang="en-US" altLang="el-GR" sz="2200" dirty="0" smtClean="0">
                <a:ea typeface="ＭＳ Ｐゴシック" charset="-128"/>
              </a:rPr>
              <a:t>American Psychiatric Association (2013). Diagnostic and Statistical Manual of Mental Disorders (Fifth ed.). Arlington, VA: American Psychiatric Publishing. ISBN 978-0-89042-555-8. Lay summary (15 July 2013) </a:t>
            </a:r>
          </a:p>
          <a:p>
            <a:pPr eaLnBrk="1" hangingPunct="1"/>
            <a:r>
              <a:rPr lang="en-US" altLang="el-GR" sz="2200" dirty="0" smtClean="0">
                <a:ea typeface="ＭＳ Ｐゴシック" charset="-128"/>
              </a:rPr>
              <a:t>Intellectual Disability: Definition, Classification, and Systems of Supports, 11th Edition. (2011). Washington, DC: American Association on Intellectual </a:t>
            </a:r>
            <a:r>
              <a:rPr lang="el-GR" altLang="el-GR" sz="2200" dirty="0" smtClean="0">
                <a:ea typeface="ＭＳ Ｐゴシック" charset="-128"/>
              </a:rPr>
              <a:t>και</a:t>
            </a:r>
            <a:r>
              <a:rPr lang="en-US" altLang="el-GR" sz="2200" dirty="0" smtClean="0">
                <a:ea typeface="ＭＳ Ｐゴシック" charset="-128"/>
              </a:rPr>
              <a:t> Developmental Disabilities. </a:t>
            </a:r>
          </a:p>
          <a:p>
            <a:pPr eaLnBrk="1" hangingPunct="1"/>
            <a:r>
              <a:rPr lang="en-US" altLang="el-GR" sz="2200" dirty="0" smtClean="0">
                <a:ea typeface="ＭＳ Ｐゴシック" charset="-128"/>
              </a:rPr>
              <a:t>American Association on Intellectual and Developmental Disabilities. (2009). FAQ on intellectual </a:t>
            </a:r>
            <a:r>
              <a:rPr lang="en-US" altLang="el-GR" sz="2200" dirty="0" err="1" smtClean="0">
                <a:ea typeface="ＭＳ Ｐゴシック" charset="-128"/>
              </a:rPr>
              <a:t>disability.http</a:t>
            </a:r>
            <a:r>
              <a:rPr lang="en-US" altLang="el-GR" sz="2200" dirty="0" smtClean="0">
                <a:ea typeface="ＭＳ Ｐゴシック" charset="-128"/>
              </a:rPr>
              <a:t>://www.aamr.org/content_104.cfm </a:t>
            </a:r>
          </a:p>
        </p:txBody>
      </p:sp>
    </p:spTree>
    <p:extLst>
      <p:ext uri="{BB962C8B-B14F-4D97-AF65-F5344CB8AC3E}">
        <p14:creationId xmlns:p14="http://schemas.microsoft.com/office/powerpoint/2010/main" val="33093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l-GR" sz="3600" dirty="0">
                <a:ea typeface="ＭＳ Ｐゴシック" charset="-128"/>
              </a:rPr>
              <a:t>1. Τι είναι νοητική </a:t>
            </a:r>
            <a:r>
              <a:rPr lang="el-GR" sz="3600" dirty="0" smtClean="0">
                <a:ea typeface="ＭＳ Ｐゴシック" charset="-128"/>
              </a:rPr>
              <a:t>αναπηρία</a:t>
            </a:r>
            <a:r>
              <a:rPr lang="en-US" sz="3600" dirty="0" smtClean="0">
                <a:ea typeface="ＭＳ Ｐゴシック" charset="-128"/>
              </a:rPr>
              <a:t/>
            </a:r>
            <a:br>
              <a:rPr lang="en-US" sz="3600" dirty="0" smtClean="0">
                <a:ea typeface="ＭＳ Ｐゴシック" charset="-128"/>
              </a:rPr>
            </a:br>
            <a:r>
              <a:rPr lang="el-GR" sz="2800" b="0" dirty="0" smtClean="0">
                <a:ea typeface="ＭＳ Ｐゴシック" charset="-128"/>
              </a:rPr>
              <a:t>(2 </a:t>
            </a:r>
            <a:r>
              <a:rPr lang="el-GR" sz="2800" b="0" dirty="0">
                <a:ea typeface="ＭＳ Ｐゴシック" charset="-128"/>
              </a:rPr>
              <a:t>από 2)</a:t>
            </a:r>
            <a:endParaRPr lang="el-GR" sz="2800" b="0" dirty="0" smtClean="0">
              <a:ea typeface="ＭＳ Ｐゴシック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Χαρακτηρίζει μια παρούσα </a:t>
            </a:r>
            <a:r>
              <a:rPr lang="en-US" altLang="el-GR" sz="2400" dirty="0" smtClean="0">
                <a:solidFill>
                  <a:srgbClr val="000000"/>
                </a:solidFill>
                <a:ea typeface="ＭＳ Ｐゴシック" charset="-128"/>
              </a:rPr>
              <a:t>κα</a:t>
            </a:r>
            <a:r>
              <a:rPr lang="en-US" altLang="el-GR" sz="2400" dirty="0" err="1" smtClean="0">
                <a:solidFill>
                  <a:srgbClr val="000000"/>
                </a:solidFill>
                <a:ea typeface="ＭＳ Ｐゴシック" charset="-128"/>
              </a:rPr>
              <a:t>τάστ</a:t>
            </a:r>
            <a:r>
              <a:rPr lang="en-US" altLang="el-GR" sz="2400" dirty="0" smtClean="0">
                <a:solidFill>
                  <a:srgbClr val="000000"/>
                </a:solidFill>
                <a:ea typeface="ＭＳ Ｐゴシック" charset="-128"/>
              </a:rPr>
              <a:t>αση πιστοποιημένη από ειδικά πρόσωπα και φορεί</a:t>
            </a:r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ς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χαμηλή νοημοσύνη (δείκτης νοημοσύνης-ΔΝ &lt;70-75) </a:t>
            </a:r>
            <a:endParaRPr lang="en-US" altLang="el-GR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έναρξη αυτής της κατάστασης σε μικρή ηλικία πριν από τα 18 χρόνια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el-GR" altLang="el-GR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el-GR" altLang="el-GR" sz="24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el-GR" altLang="el-GR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el-GR" altLang="el-GR" sz="24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el-GR" altLang="el-GR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el-GR" altLang="el-GR" sz="24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el-GR" altLang="el-GR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el-GR" altLang="el-GR" sz="2400" dirty="0" smtClean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με σημαντικές ελλείψεις σε 2 ή περισσότερους από τους παρακάτω βασικούς τομείς της ζωής μας: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l-GR" altLang="el-GR" sz="2300" dirty="0" smtClean="0">
                <a:solidFill>
                  <a:srgbClr val="000000"/>
                </a:solidFill>
                <a:ea typeface="ＭＳ Ｐゴシック" charset="-128"/>
              </a:rPr>
              <a:t>αυτοεξυπηρέτηση,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l-GR" altLang="el-GR" sz="2300" dirty="0" smtClean="0">
                <a:solidFill>
                  <a:srgbClr val="000000"/>
                </a:solidFill>
                <a:ea typeface="ＭＳ Ｐゴシック" charset="-128"/>
              </a:rPr>
              <a:t>ζωή μέσα στο σπίτι,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l-GR" altLang="el-GR" sz="2300" dirty="0" smtClean="0">
                <a:solidFill>
                  <a:srgbClr val="000000"/>
                </a:solidFill>
                <a:ea typeface="ＭＳ Ｐゴシック" charset="-128"/>
              </a:rPr>
              <a:t>κοινωνικές δεξιότητες,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l-GR" altLang="el-GR" sz="2300" dirty="0" smtClean="0">
                <a:solidFill>
                  <a:srgbClr val="000000"/>
                </a:solidFill>
                <a:ea typeface="ＭＳ Ｐゴシック" charset="-128"/>
              </a:rPr>
              <a:t>αυτό-καθοδήγηση,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l-GR" altLang="el-GR" sz="2300" dirty="0" smtClean="0">
                <a:solidFill>
                  <a:srgbClr val="000000"/>
                </a:solidFill>
                <a:ea typeface="ＭＳ Ｐゴシック" charset="-128"/>
              </a:rPr>
              <a:t>λειτουργικές ακαδημαϊκές δεξιότητες,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l-GR" altLang="el-GR" sz="2300" dirty="0" smtClean="0">
                <a:solidFill>
                  <a:srgbClr val="000000"/>
                </a:solidFill>
                <a:ea typeface="ＭＳ Ｐゴシック" charset="-128"/>
              </a:rPr>
              <a:t>ψυχαγωγία,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l-GR" altLang="el-GR" sz="2300" dirty="0" smtClean="0">
                <a:solidFill>
                  <a:srgbClr val="000000"/>
                </a:solidFill>
                <a:ea typeface="ＭＳ Ｐゴシック" charset="-128"/>
              </a:rPr>
              <a:t>υγεία-ασφάλεια,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l-GR" altLang="el-GR" sz="2300" dirty="0" smtClean="0">
                <a:solidFill>
                  <a:srgbClr val="000000"/>
                </a:solidFill>
                <a:ea typeface="ＭＳ Ｐゴシック" charset="-128"/>
              </a:rPr>
              <a:t>χρήση κοινοτικών υπηρεσιών/ πόρων, εργασία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l-GR" altLang="el-GR" sz="2300" dirty="0" smtClean="0">
                <a:solidFill>
                  <a:srgbClr val="000000"/>
                </a:solidFill>
                <a:ea typeface="ＭＳ Ｐゴシック" charset="-128"/>
              </a:rPr>
              <a:t>επικοινωνία</a:t>
            </a:r>
            <a:endParaRPr lang="en-US" altLang="el-GR" sz="2300" dirty="0" smtClean="0">
              <a:solidFill>
                <a:srgbClr val="000000"/>
              </a:solidFill>
              <a:ea typeface="ＭＳ Ｐゴシック" charset="-128"/>
            </a:endParaRPr>
          </a:p>
          <a:p>
            <a:pPr algn="just" eaLnBrk="1" hangingPunct="1">
              <a:lnSpc>
                <a:spcPct val="120000"/>
              </a:lnSpc>
              <a:buClr>
                <a:srgbClr val="FF0000"/>
              </a:buClr>
              <a:buFont typeface="Arial" charset="0"/>
              <a:buNone/>
            </a:pPr>
            <a:endParaRPr lang="en-US" altLang="el-GR" sz="900" dirty="0" smtClean="0">
              <a:solidFill>
                <a:srgbClr val="000000"/>
              </a:solidFill>
              <a:ea typeface="ＭＳ Ｐゴシック" charset="-128"/>
            </a:endParaRPr>
          </a:p>
          <a:p>
            <a:pPr algn="just" eaLnBrk="1" hangingPunct="1">
              <a:lnSpc>
                <a:spcPct val="120000"/>
              </a:lnSpc>
              <a:buClr>
                <a:srgbClr val="FF0000"/>
              </a:buClr>
              <a:buFont typeface="Arial" charset="0"/>
              <a:buNone/>
            </a:pPr>
            <a:endParaRPr lang="el-GR" altLang="el-GR" sz="2200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6168" y="5664491"/>
            <a:ext cx="35638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lnSpc>
                <a:spcPct val="120000"/>
              </a:lnSpc>
              <a:buClr>
                <a:srgbClr val="FF0000"/>
              </a:buClr>
              <a:buFont typeface="Arial" charset="0"/>
              <a:buNone/>
            </a:pPr>
            <a:r>
              <a:rPr lang="el-GR" alt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(</a:t>
            </a:r>
            <a:r>
              <a:rPr lang="el-GR" alt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American</a:t>
            </a:r>
            <a:r>
              <a:rPr lang="el-GR" alt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</a:t>
            </a:r>
            <a:r>
              <a:rPr lang="el-GR" alt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Association</a:t>
            </a:r>
            <a:r>
              <a:rPr lang="el-GR" alt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</a:t>
            </a:r>
            <a:r>
              <a:rPr lang="el-GR" alt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of</a:t>
            </a:r>
            <a:r>
              <a:rPr lang="el-GR" alt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</a:t>
            </a:r>
            <a:r>
              <a:rPr lang="el-GR" alt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Intellectual</a:t>
            </a:r>
            <a:r>
              <a:rPr lang="el-GR" alt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</a:t>
            </a:r>
            <a:r>
              <a:rPr lang="el-GR" alt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and</a:t>
            </a:r>
            <a:r>
              <a:rPr lang="el-GR" alt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</a:t>
            </a:r>
            <a:r>
              <a:rPr lang="el-GR" alt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Developmental</a:t>
            </a:r>
            <a:r>
              <a:rPr lang="el-GR" alt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</a:t>
            </a:r>
            <a:r>
              <a:rPr lang="el-GR" alt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Disabilities</a:t>
            </a:r>
            <a:r>
              <a:rPr lang="el-GR" alt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-AAIDD, </a:t>
            </a:r>
            <a:r>
              <a:rPr lang="en-US" alt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2009)</a:t>
            </a:r>
            <a:endParaRPr lang="el-GR" alt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7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dirty="0">
                <a:ea typeface="ＭＳ Ｐゴシック" charset="-128"/>
              </a:rPr>
              <a:t>17. Βιβλιογραφία </a:t>
            </a:r>
            <a:r>
              <a:rPr lang="en-US" altLang="el-GR" sz="2800" b="0" dirty="0" smtClean="0">
                <a:ea typeface="ＭＳ Ｐゴシック" charset="-128"/>
              </a:rPr>
              <a:t>(</a:t>
            </a:r>
            <a:r>
              <a:rPr lang="el-GR" altLang="el-GR" sz="2800" b="0" dirty="0" smtClean="0">
                <a:ea typeface="ＭＳ Ｐゴシック" charset="-128"/>
              </a:rPr>
              <a:t>2</a:t>
            </a:r>
            <a:r>
              <a:rPr lang="en-US" altLang="el-GR" sz="2800" b="0" dirty="0" smtClean="0">
                <a:ea typeface="ＭＳ Ｐゴシック" charset="-128"/>
              </a:rPr>
              <a:t> </a:t>
            </a:r>
            <a:r>
              <a:rPr lang="el-GR" altLang="el-GR" sz="2800" b="0" dirty="0">
                <a:ea typeface="ＭＳ Ｐゴシック" charset="-128"/>
              </a:rPr>
              <a:t>από 6)</a:t>
            </a:r>
            <a:endParaRPr lang="en-US" altLang="el-GR" sz="2800" dirty="0" smtClean="0">
              <a:ea typeface="ＭＳ Ｐゴシック" charset="-128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en-US" altLang="el-GR" sz="2200" dirty="0" err="1" smtClean="0">
                <a:ea typeface="ＭＳ Ｐゴシック" charset="-128"/>
              </a:rPr>
              <a:t>Fentem</a:t>
            </a:r>
            <a:r>
              <a:rPr lang="en-US" altLang="el-GR" sz="2200" dirty="0" smtClean="0">
                <a:ea typeface="ＭＳ Ｐゴシック" charset="-128"/>
              </a:rPr>
              <a:t> PH. (1994) Education and debate ABC of Sports Medicine: Benefits of exercise in health and disease. British Medical Journal 308:1291-1295</a:t>
            </a:r>
          </a:p>
          <a:p>
            <a:pPr eaLnBrk="1" hangingPunct="1"/>
            <a:r>
              <a:rPr lang="en-US" altLang="el-GR" sz="2200" dirty="0" smtClean="0">
                <a:ea typeface="ＭＳ Ｐゴシック" charset="-128"/>
              </a:rPr>
              <a:t>Chawla JC. (1994) Sport for people with disability. British Medical Journal 308:1500-4</a:t>
            </a:r>
          </a:p>
          <a:p>
            <a:pPr eaLnBrk="1" hangingPunct="1"/>
            <a:r>
              <a:rPr lang="en-US" altLang="el-GR" sz="2200" dirty="0" smtClean="0">
                <a:ea typeface="ＭＳ Ｐゴシック" charset="-128"/>
              </a:rPr>
              <a:t>Sherrill C. 1986. Adapted physical education and recreation. A multidisciplinary approach. The United States of </a:t>
            </a:r>
            <a:r>
              <a:rPr lang="en-US" altLang="el-GR" sz="2200" dirty="0" err="1" smtClean="0">
                <a:ea typeface="ＭＳ Ｐゴシック" charset="-128"/>
              </a:rPr>
              <a:t>America.Wm</a:t>
            </a:r>
            <a:r>
              <a:rPr lang="en-US" altLang="el-GR" sz="2200" dirty="0" smtClean="0">
                <a:ea typeface="ＭＳ Ｐゴシック" charset="-128"/>
              </a:rPr>
              <a:t>. C Brown Publishers. </a:t>
            </a:r>
          </a:p>
          <a:p>
            <a:pPr eaLnBrk="1" hangingPunct="1"/>
            <a:r>
              <a:rPr lang="en-US" altLang="el-GR" sz="2200" dirty="0" err="1" smtClean="0">
                <a:ea typeface="ＭＳ Ｐゴシック" charset="-128"/>
              </a:rPr>
              <a:t>Steadward</a:t>
            </a:r>
            <a:r>
              <a:rPr lang="en-US" altLang="el-GR" sz="2200" dirty="0" smtClean="0">
                <a:ea typeface="ＭＳ Ｐゴシック" charset="-128"/>
              </a:rPr>
              <a:t> RD. Wheeler GD </a:t>
            </a:r>
            <a:r>
              <a:rPr lang="el-GR" altLang="el-GR" sz="2200" dirty="0" smtClean="0">
                <a:ea typeface="ＭＳ Ｐゴシック" charset="-128"/>
              </a:rPr>
              <a:t>και</a:t>
            </a:r>
            <a:r>
              <a:rPr lang="en-US" altLang="el-GR" sz="2200" dirty="0" smtClean="0">
                <a:ea typeface="ＭＳ Ｐゴシック" charset="-128"/>
              </a:rPr>
              <a:t> Watkinson EJ (eds.) </a:t>
            </a:r>
            <a:r>
              <a:rPr lang="el-GR" altLang="el-GR" sz="2200" dirty="0" smtClean="0">
                <a:ea typeface="ＭＳ Ｐゴシック" charset="-128"/>
              </a:rPr>
              <a:t>(</a:t>
            </a:r>
            <a:r>
              <a:rPr lang="en-US" altLang="el-GR" sz="2200" dirty="0" smtClean="0">
                <a:ea typeface="ＭＳ Ｐゴシック" charset="-128"/>
              </a:rPr>
              <a:t>2003</a:t>
            </a:r>
            <a:r>
              <a:rPr lang="el-GR" altLang="el-GR" sz="2200" dirty="0" smtClean="0">
                <a:ea typeface="ＭＳ Ｐゴシック" charset="-128"/>
              </a:rPr>
              <a:t>)</a:t>
            </a:r>
            <a:r>
              <a:rPr lang="en-US" altLang="el-GR" sz="2200" dirty="0" smtClean="0">
                <a:ea typeface="ＭＳ Ｐゴシック" charset="-128"/>
              </a:rPr>
              <a:t>. Adapted physical activity. Edmonton. The University of Alberta Press.</a:t>
            </a:r>
          </a:p>
          <a:p>
            <a:pPr eaLnBrk="1" hangingPunct="1"/>
            <a:r>
              <a:rPr lang="en-US" altLang="el-GR" sz="2200" dirty="0" err="1" smtClean="0">
                <a:ea typeface="ＭＳ Ｐゴシック" charset="-128"/>
              </a:rPr>
              <a:t>Cluphf</a:t>
            </a:r>
            <a:r>
              <a:rPr lang="en-US" altLang="el-GR" sz="2200" dirty="0" smtClean="0">
                <a:ea typeface="ＭＳ Ｐゴシック" charset="-128"/>
              </a:rPr>
              <a:t> D, O’Connor J, </a:t>
            </a:r>
            <a:r>
              <a:rPr lang="en-US" altLang="el-GR" sz="2200" dirty="0" err="1" smtClean="0">
                <a:ea typeface="ＭＳ Ｐゴシック" charset="-128"/>
              </a:rPr>
              <a:t>Vanin</a:t>
            </a:r>
            <a:r>
              <a:rPr lang="en-US" altLang="el-GR" sz="2200" dirty="0" smtClean="0">
                <a:ea typeface="ＭＳ Ｐゴシック" charset="-128"/>
              </a:rPr>
              <a:t> S. (2001). Effects of aerobic dance on the cardiovascular endurance of adults with intellectual disabilities. Adapted Physical Activity Quarterly,18, 60-71.</a:t>
            </a:r>
          </a:p>
          <a:p>
            <a:pPr eaLnBrk="1" hangingPunct="1">
              <a:buFont typeface="Arial" charset="0"/>
              <a:buNone/>
            </a:pPr>
            <a:r>
              <a:rPr lang="en-US" altLang="el-GR" sz="2200" dirty="0" smtClean="0">
                <a:ea typeface="ＭＳ Ｐゴシック" charset="-128"/>
              </a:rPr>
              <a:t> </a:t>
            </a:r>
          </a:p>
          <a:p>
            <a:pPr eaLnBrk="1" hangingPunct="1"/>
            <a:endParaRPr lang="en-US" altLang="el-GR" sz="2200" dirty="0" smtClean="0">
              <a:ea typeface="ＭＳ Ｐゴシック" charset="-128"/>
            </a:endParaRPr>
          </a:p>
          <a:p>
            <a:pPr eaLnBrk="1" hangingPunct="1"/>
            <a:endParaRPr lang="en-US" altLang="el-GR" sz="22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1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dirty="0">
                <a:ea typeface="ＭＳ Ｐゴシック" charset="-128"/>
              </a:rPr>
              <a:t>17. Βιβλιογραφία </a:t>
            </a:r>
            <a:r>
              <a:rPr lang="en-US" altLang="el-GR" sz="2800" b="0" dirty="0" smtClean="0">
                <a:ea typeface="ＭＳ Ｐゴシック" charset="-128"/>
              </a:rPr>
              <a:t>(</a:t>
            </a:r>
            <a:r>
              <a:rPr lang="el-GR" altLang="el-GR" sz="2800" b="0" dirty="0" smtClean="0">
                <a:ea typeface="ＭＳ Ｐゴシック" charset="-128"/>
              </a:rPr>
              <a:t>3 από 6)</a:t>
            </a:r>
            <a:endParaRPr lang="en-US" altLang="el-GR" sz="2800" b="0" dirty="0" smtClean="0"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l-GR" sz="2200" dirty="0" smtClean="0">
                <a:ea typeface="ＭＳ Ｐゴシック" charset="-128"/>
              </a:rPr>
              <a:t>Sattler J</a:t>
            </a:r>
            <a:r>
              <a:rPr lang="el-GR" altLang="el-GR" sz="2200" dirty="0" smtClean="0">
                <a:ea typeface="ＭＳ Ｐゴシック" charset="-128"/>
              </a:rPr>
              <a:t>,</a:t>
            </a:r>
            <a:r>
              <a:rPr lang="en-US" altLang="el-GR" sz="2200" dirty="0" smtClean="0">
                <a:ea typeface="ＭＳ Ｐゴシック" charset="-128"/>
              </a:rPr>
              <a:t> </a:t>
            </a:r>
            <a:r>
              <a:rPr lang="el-GR" altLang="el-GR" sz="2200" dirty="0" smtClean="0">
                <a:ea typeface="ＭＳ Ｐゴシック" charset="-128"/>
              </a:rPr>
              <a:t>και</a:t>
            </a:r>
            <a:r>
              <a:rPr lang="en-US" altLang="el-GR" sz="2200" dirty="0" smtClean="0">
                <a:ea typeface="ＭＳ Ｐゴシック" charset="-128"/>
              </a:rPr>
              <a:t> </a:t>
            </a:r>
            <a:r>
              <a:rPr lang="en-US" altLang="el-GR" sz="2200" dirty="0" err="1" smtClean="0">
                <a:ea typeface="ＭＳ Ｐゴシック" charset="-128"/>
              </a:rPr>
              <a:t>Hoge</a:t>
            </a:r>
            <a:r>
              <a:rPr lang="en-US" altLang="el-GR" sz="2200" dirty="0" smtClean="0">
                <a:ea typeface="ＭＳ Ｐゴシック" charset="-128"/>
              </a:rPr>
              <a:t> RD. (2006).  </a:t>
            </a:r>
            <a:r>
              <a:rPr lang="en-US" altLang="el-GR" sz="2200" i="1" dirty="0" smtClean="0">
                <a:ea typeface="ＭＳ Ｐゴシック" charset="-128"/>
              </a:rPr>
              <a:t>Assessment of children:  Behavioral, social, and clinical foundations</a:t>
            </a:r>
            <a:r>
              <a:rPr lang="en-US" altLang="el-GR" sz="2200" dirty="0" smtClean="0">
                <a:ea typeface="ＭＳ Ｐゴシック" charset="-128"/>
              </a:rPr>
              <a:t> (5</a:t>
            </a:r>
            <a:r>
              <a:rPr lang="en-US" altLang="el-GR" sz="2200" baseline="30000" dirty="0" smtClean="0">
                <a:ea typeface="ＭＳ Ｐゴシック" charset="-128"/>
              </a:rPr>
              <a:t>th</a:t>
            </a:r>
            <a:r>
              <a:rPr lang="en-US" altLang="el-GR" sz="2200" dirty="0" smtClean="0">
                <a:ea typeface="ＭＳ Ｐゴシック" charset="-128"/>
              </a:rPr>
              <a:t> ed.).  Jerome M. Sattler, Publisher, Inc.:  San Diego, CA.</a:t>
            </a:r>
          </a:p>
          <a:p>
            <a:pPr eaLnBrk="1" hangingPunct="1"/>
            <a:r>
              <a:rPr lang="en-US" altLang="el-GR" sz="2200" dirty="0" err="1" smtClean="0">
                <a:ea typeface="ＭＳ Ｐゴシック" charset="-128"/>
              </a:rPr>
              <a:t>Schalock</a:t>
            </a:r>
            <a:r>
              <a:rPr lang="en-US" altLang="el-GR" sz="2200" dirty="0" smtClean="0">
                <a:ea typeface="ＭＳ Ｐゴシック" charset="-128"/>
              </a:rPr>
              <a:t> RL, </a:t>
            </a:r>
            <a:r>
              <a:rPr lang="en-US" altLang="el-GR" sz="2200" dirty="0" err="1" smtClean="0">
                <a:ea typeface="ＭＳ Ｐゴシック" charset="-128"/>
              </a:rPr>
              <a:t>Buntinx</a:t>
            </a:r>
            <a:r>
              <a:rPr lang="en-US" altLang="el-GR" sz="2200" dirty="0" smtClean="0">
                <a:ea typeface="ＭＳ Ｐゴシック" charset="-128"/>
              </a:rPr>
              <a:t> W, </a:t>
            </a:r>
            <a:r>
              <a:rPr lang="en-US" altLang="el-GR" sz="2200" dirty="0" err="1" smtClean="0">
                <a:ea typeface="ＭＳ Ｐゴシック" charset="-128"/>
              </a:rPr>
              <a:t>Borthwick</a:t>
            </a:r>
            <a:r>
              <a:rPr lang="en-US" altLang="el-GR" sz="2200" dirty="0" smtClean="0">
                <a:ea typeface="ＭＳ Ｐゴシック" charset="-128"/>
              </a:rPr>
              <a:t>-Duffy A, et al. </a:t>
            </a:r>
            <a:r>
              <a:rPr lang="en-US" altLang="el-GR" sz="2200" i="1" dirty="0" smtClean="0">
                <a:ea typeface="ＭＳ Ｐゴシック" charset="-128"/>
              </a:rPr>
              <a:t>User’s Guide:  Mental retardation:  Definition, classification, and systems of supports</a:t>
            </a:r>
            <a:r>
              <a:rPr lang="en-US" altLang="el-GR" sz="2200" dirty="0" smtClean="0">
                <a:ea typeface="ＭＳ Ｐゴシック" charset="-128"/>
              </a:rPr>
              <a:t> (10</a:t>
            </a:r>
            <a:r>
              <a:rPr lang="en-US" altLang="el-GR" sz="2200" baseline="30000" dirty="0" smtClean="0">
                <a:ea typeface="ＭＳ Ｐゴシック" charset="-128"/>
              </a:rPr>
              <a:t>th</a:t>
            </a:r>
            <a:r>
              <a:rPr lang="en-US" altLang="el-GR" sz="2200" dirty="0" smtClean="0">
                <a:ea typeface="ＭＳ Ｐゴシック" charset="-128"/>
              </a:rPr>
              <a:t> ed.).  Washington, DC:  American Association on Intellectual and Developmental Disabilities. Watkinson </a:t>
            </a:r>
            <a:r>
              <a:rPr lang="el-GR" altLang="el-GR" sz="2200" dirty="0" smtClean="0">
                <a:ea typeface="ＭＳ Ｐゴシック" charset="-128"/>
              </a:rPr>
              <a:t>και</a:t>
            </a:r>
            <a:r>
              <a:rPr lang="en-US" altLang="el-GR" sz="2200" dirty="0" smtClean="0">
                <a:ea typeface="ＭＳ Ｐゴシック" charset="-128"/>
              </a:rPr>
              <a:t> Wall, </a:t>
            </a:r>
            <a:r>
              <a:rPr lang="el-GR" altLang="el-GR" sz="2200" dirty="0" smtClean="0">
                <a:ea typeface="ＭＳ Ｐゴシック" charset="-128"/>
              </a:rPr>
              <a:t>2007</a:t>
            </a:r>
            <a:r>
              <a:rPr lang="en-US" altLang="el-GR" sz="22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n-US" altLang="el-GR" sz="2200" dirty="0" smtClean="0">
                <a:ea typeface="ＭＳ Ｐゴシック" charset="-128"/>
              </a:rPr>
              <a:t>Lin JD, Yen CF, Li CW, Wu JL. Health, healthcare utilization and psychiatric disorder in people with intellectual disability in Taiwan. Journal of Intellectual Disability Research, </a:t>
            </a:r>
            <a:r>
              <a:rPr lang="el-GR" altLang="el-GR" sz="2200" dirty="0" smtClean="0">
                <a:ea typeface="ＭＳ Ｐゴシック" charset="-128"/>
              </a:rPr>
              <a:t>2005; </a:t>
            </a:r>
            <a:r>
              <a:rPr lang="en-US" altLang="el-GR" sz="2200" dirty="0" smtClean="0">
                <a:ea typeface="ＭＳ Ｐゴシック" charset="-128"/>
              </a:rPr>
              <a:t>49</a:t>
            </a:r>
            <a:r>
              <a:rPr lang="el-GR" altLang="el-GR" sz="2200" dirty="0" smtClean="0">
                <a:ea typeface="ＭＳ Ｐゴシック" charset="-128"/>
              </a:rPr>
              <a:t>:</a:t>
            </a:r>
            <a:r>
              <a:rPr lang="en-US" altLang="el-GR" sz="2200" dirty="0" smtClean="0">
                <a:ea typeface="ＭＳ Ｐゴシック" charset="-128"/>
              </a:rPr>
              <a:t> 86-94.</a:t>
            </a:r>
          </a:p>
          <a:p>
            <a:pPr eaLnBrk="1" hangingPunct="1"/>
            <a:r>
              <a:rPr lang="en-US" altLang="el-GR" sz="2200" dirty="0" err="1" smtClean="0">
                <a:ea typeface="ＭＳ Ｐゴシック" charset="-128"/>
              </a:rPr>
              <a:t>McCubbin</a:t>
            </a:r>
            <a:r>
              <a:rPr lang="en-US" altLang="el-GR" sz="2200" dirty="0" smtClean="0">
                <a:ea typeface="ＭＳ Ｐゴシック" charset="-128"/>
              </a:rPr>
              <a:t> JA, </a:t>
            </a:r>
            <a:r>
              <a:rPr lang="en-US" altLang="el-GR" sz="2200" dirty="0" err="1" smtClean="0">
                <a:ea typeface="ＭＳ Ｐゴシック" charset="-128"/>
              </a:rPr>
              <a:t>Rintala</a:t>
            </a:r>
            <a:r>
              <a:rPr lang="en-US" altLang="el-GR" sz="2200" dirty="0" smtClean="0">
                <a:ea typeface="ＭＳ Ｐゴシック" charset="-128"/>
              </a:rPr>
              <a:t> P, Frey GC. Correlational study of three cardiorespiratory fitness tests for men with mental retardation. Adapted Physical Activity Quarterly, </a:t>
            </a:r>
            <a:r>
              <a:rPr lang="el-GR" altLang="el-GR" sz="2200" dirty="0" smtClean="0">
                <a:ea typeface="ＭＳ Ｐゴシック" charset="-128"/>
              </a:rPr>
              <a:t>1997; </a:t>
            </a:r>
            <a:r>
              <a:rPr lang="en-US" altLang="el-GR" sz="2200" dirty="0" smtClean="0">
                <a:ea typeface="ＭＳ Ｐゴシック" charset="-128"/>
              </a:rPr>
              <a:t>14</a:t>
            </a:r>
            <a:r>
              <a:rPr lang="el-GR" altLang="el-GR" sz="2200" dirty="0" smtClean="0">
                <a:ea typeface="ＭＳ Ｐゴシック" charset="-128"/>
              </a:rPr>
              <a:t>:</a:t>
            </a:r>
            <a:r>
              <a:rPr lang="en-US" altLang="el-GR" sz="2200" dirty="0" smtClean="0">
                <a:ea typeface="ＭＳ Ｐゴシック" charset="-128"/>
              </a:rPr>
              <a:t> 43-50. </a:t>
            </a:r>
          </a:p>
          <a:p>
            <a:pPr eaLnBrk="1" hangingPunct="1"/>
            <a:endParaRPr lang="en-US" altLang="el-GR" sz="2200" dirty="0" smtClean="0">
              <a:ea typeface="ＭＳ Ｐゴシック" charset="-128"/>
            </a:endParaRPr>
          </a:p>
          <a:p>
            <a:pPr eaLnBrk="1" hangingPunct="1"/>
            <a:endParaRPr lang="en-US" altLang="el-GR" sz="22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9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dirty="0">
                <a:ea typeface="ＭＳ Ｐゴシック" charset="-128"/>
              </a:rPr>
              <a:t>17. Βιβλιογραφία </a:t>
            </a:r>
            <a:r>
              <a:rPr lang="en-US" altLang="el-GR" sz="2800" b="0" dirty="0" smtClean="0">
                <a:ea typeface="ＭＳ Ｐゴシック" charset="-128"/>
              </a:rPr>
              <a:t>(</a:t>
            </a:r>
            <a:r>
              <a:rPr lang="el-GR" altLang="el-GR" sz="2800" b="0" dirty="0" smtClean="0">
                <a:ea typeface="ＭＳ Ｐゴシック" charset="-128"/>
              </a:rPr>
              <a:t>4 από 6)</a:t>
            </a:r>
            <a:endParaRPr lang="en-US" altLang="el-GR" sz="2800" b="0" dirty="0" smtClean="0">
              <a:ea typeface="ＭＳ Ｐゴシック" charset="-128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200" dirty="0" err="1" smtClean="0">
                <a:ea typeface="ＭＳ Ｐゴシック" charset="-128"/>
              </a:rPr>
              <a:t>Jansma</a:t>
            </a:r>
            <a:r>
              <a:rPr lang="en-US" altLang="el-GR" sz="2200" dirty="0" smtClean="0">
                <a:ea typeface="ＭＳ Ｐゴシック" charset="-128"/>
              </a:rPr>
              <a:t> P,</a:t>
            </a:r>
            <a:r>
              <a:rPr lang="el-GR" altLang="el-GR" sz="2200" dirty="0" smtClean="0">
                <a:ea typeface="ＭＳ Ｐゴシック" charset="-128"/>
              </a:rPr>
              <a:t> </a:t>
            </a:r>
            <a:r>
              <a:rPr lang="el-GR" altLang="el-GR" sz="2200" dirty="0" err="1" smtClean="0">
                <a:ea typeface="ＭＳ Ｐゴシック" charset="-128"/>
              </a:rPr>
              <a:t>French</a:t>
            </a:r>
            <a:r>
              <a:rPr lang="el-GR" altLang="el-GR" sz="2200" dirty="0" smtClean="0">
                <a:ea typeface="ＭＳ Ｐゴシック" charset="-128"/>
              </a:rPr>
              <a:t> </a:t>
            </a:r>
            <a:r>
              <a:rPr lang="en-US" altLang="el-GR" sz="2200" dirty="0" smtClean="0">
                <a:ea typeface="ＭＳ Ｐゴシック" charset="-128"/>
              </a:rPr>
              <a:t>R. Special physical education: Physical activity, sports and recreation. Engel-wood</a:t>
            </a:r>
            <a:r>
              <a:rPr lang="el-GR" altLang="el-GR" sz="2200" dirty="0" smtClean="0">
                <a:ea typeface="ＭＳ Ｐゴシック" charset="-128"/>
              </a:rPr>
              <a:t> </a:t>
            </a:r>
            <a:r>
              <a:rPr lang="en-US" altLang="el-GR" sz="2200" dirty="0" smtClean="0">
                <a:ea typeface="ＭＳ Ｐゴシック" charset="-128"/>
              </a:rPr>
              <a:t>Cliffs, NJ: Prentice Hall</a:t>
            </a:r>
            <a:r>
              <a:rPr lang="el-GR" altLang="el-GR" sz="2200" dirty="0" smtClean="0">
                <a:ea typeface="ＭＳ Ｐゴシック" charset="-128"/>
              </a:rPr>
              <a:t>, 1994.</a:t>
            </a:r>
            <a:endParaRPr lang="en-US" altLang="el-GR" sz="2200" dirty="0" smtClean="0">
              <a:ea typeface="ＭＳ Ｐゴシック" charset="-128"/>
            </a:endParaRPr>
          </a:p>
          <a:p>
            <a:pPr eaLnBrk="1" hangingPunct="1"/>
            <a:r>
              <a:rPr lang="en-US" altLang="el-GR" sz="2200" dirty="0" smtClean="0">
                <a:ea typeface="ＭＳ Ｐゴシック" charset="-128"/>
              </a:rPr>
              <a:t>Faison-Hodge J, </a:t>
            </a:r>
            <a:r>
              <a:rPr lang="en-US" altLang="el-GR" sz="2200" dirty="0" err="1" smtClean="0">
                <a:ea typeface="ＭＳ Ｐゴシック" charset="-128"/>
              </a:rPr>
              <a:t>Porretta</a:t>
            </a:r>
            <a:r>
              <a:rPr lang="en-US" altLang="el-GR" sz="2200" dirty="0" smtClean="0">
                <a:ea typeface="ＭＳ Ｐゴシック" charset="-128"/>
              </a:rPr>
              <a:t> DL. Physical activity levels of students with mental retardation and students without disabilities. Adapted Physical Activity Quarterly, </a:t>
            </a:r>
            <a:r>
              <a:rPr lang="el-GR" altLang="el-GR" sz="2200" dirty="0" smtClean="0">
                <a:ea typeface="ＭＳ Ｐゴシック" charset="-128"/>
              </a:rPr>
              <a:t>2004;</a:t>
            </a:r>
            <a:r>
              <a:rPr lang="en-US" altLang="el-GR" sz="2200" dirty="0" smtClean="0">
                <a:ea typeface="ＭＳ Ｐゴシック" charset="-128"/>
              </a:rPr>
              <a:t>21</a:t>
            </a:r>
            <a:r>
              <a:rPr lang="el-GR" altLang="el-GR" sz="2200" dirty="0" smtClean="0">
                <a:ea typeface="ＭＳ Ｐゴシック" charset="-128"/>
              </a:rPr>
              <a:t>:</a:t>
            </a:r>
            <a:r>
              <a:rPr lang="en-US" altLang="el-GR" sz="2200" dirty="0" smtClean="0">
                <a:ea typeface="ＭＳ Ｐゴシック" charset="-128"/>
              </a:rPr>
              <a:t> 139-154.</a:t>
            </a:r>
            <a:endParaRPr lang="el-GR" altLang="el-GR" sz="2200" dirty="0" smtClean="0">
              <a:ea typeface="ＭＳ Ｐゴシック" charset="-128"/>
            </a:endParaRPr>
          </a:p>
          <a:p>
            <a:pPr eaLnBrk="1" hangingPunct="1"/>
            <a:r>
              <a:rPr lang="en-US" altLang="el-GR" sz="2200" dirty="0" err="1" smtClean="0">
                <a:ea typeface="ＭＳ Ｐゴシック" charset="-128"/>
              </a:rPr>
              <a:t>Pitetti</a:t>
            </a:r>
            <a:r>
              <a:rPr lang="en-US" altLang="el-GR" sz="2200" dirty="0" smtClean="0">
                <a:ea typeface="ＭＳ Ｐゴシック" charset="-128"/>
              </a:rPr>
              <a:t> KH, </a:t>
            </a:r>
            <a:r>
              <a:rPr lang="en-US" altLang="el-GR" sz="2200" dirty="0" err="1" smtClean="0">
                <a:ea typeface="ＭＳ Ｐゴシック" charset="-128"/>
              </a:rPr>
              <a:t>Yarmer</a:t>
            </a:r>
            <a:r>
              <a:rPr lang="en-US" altLang="el-GR" sz="2200" dirty="0" smtClean="0">
                <a:ea typeface="ＭＳ Ｐゴシック" charset="-128"/>
              </a:rPr>
              <a:t> DA. Lower body strength of children and adolescents with and without mild mental retardation: A comparison. Adapted Physical Activity Quarterly, </a:t>
            </a:r>
            <a:r>
              <a:rPr lang="el-GR" altLang="el-GR" sz="2200" dirty="0" smtClean="0">
                <a:ea typeface="ＭＳ Ｐゴシック" charset="-128"/>
              </a:rPr>
              <a:t>2002;</a:t>
            </a:r>
            <a:r>
              <a:rPr lang="en-US" altLang="el-GR" sz="2200" dirty="0" smtClean="0">
                <a:ea typeface="ＭＳ Ｐゴシック" charset="-128"/>
              </a:rPr>
              <a:t>19(1)</a:t>
            </a:r>
            <a:r>
              <a:rPr lang="el-GR" altLang="el-GR" sz="2200" dirty="0" smtClean="0">
                <a:ea typeface="ＭＳ Ｐゴシック" charset="-128"/>
              </a:rPr>
              <a:t>:</a:t>
            </a:r>
            <a:r>
              <a:rPr lang="en-US" altLang="el-GR" sz="2200" dirty="0" smtClean="0">
                <a:ea typeface="ＭＳ Ｐゴシック" charset="-128"/>
              </a:rPr>
              <a:t> 68-81.</a:t>
            </a:r>
          </a:p>
          <a:p>
            <a:pPr eaLnBrk="1" hangingPunct="1"/>
            <a:r>
              <a:rPr lang="en-US" altLang="el-GR" sz="2200" dirty="0" err="1" smtClean="0">
                <a:ea typeface="ＭＳ Ｐゴシック" charset="-128"/>
              </a:rPr>
              <a:t>Pitetti</a:t>
            </a:r>
            <a:r>
              <a:rPr lang="en-US" altLang="el-GR" sz="2200" dirty="0" smtClean="0">
                <a:ea typeface="ＭＳ Ｐゴシック" charset="-128"/>
              </a:rPr>
              <a:t> KH, </a:t>
            </a:r>
            <a:r>
              <a:rPr lang="en-US" altLang="el-GR" sz="2200" dirty="0" err="1" smtClean="0">
                <a:ea typeface="ＭＳ Ｐゴシック" charset="-128"/>
              </a:rPr>
              <a:t>Yarmer</a:t>
            </a:r>
            <a:r>
              <a:rPr lang="el-GR" altLang="el-GR" sz="2200" dirty="0" smtClean="0">
                <a:ea typeface="ＭＳ Ｐゴシック" charset="-128"/>
              </a:rPr>
              <a:t>,</a:t>
            </a:r>
            <a:r>
              <a:rPr lang="en-US" altLang="el-GR" sz="2200" dirty="0" smtClean="0">
                <a:ea typeface="ＭＳ Ｐゴシック" charset="-128"/>
              </a:rPr>
              <a:t> DA. Cardiovascular fitness and body composition of youth with and without mental retardation. Adapted Physical Activity Quarterly, </a:t>
            </a:r>
            <a:r>
              <a:rPr lang="el-GR" altLang="el-GR" sz="2200" dirty="0" smtClean="0">
                <a:ea typeface="ＭＳ Ｐゴシック" charset="-128"/>
              </a:rPr>
              <a:t>2001;</a:t>
            </a:r>
            <a:r>
              <a:rPr lang="en-US" altLang="el-GR" sz="2200" dirty="0" smtClean="0">
                <a:ea typeface="ＭＳ Ｐゴシック" charset="-128"/>
              </a:rPr>
              <a:t>18(2)</a:t>
            </a:r>
            <a:r>
              <a:rPr lang="el-GR" altLang="el-GR" sz="2200" dirty="0" smtClean="0">
                <a:ea typeface="ＭＳ Ｐゴシック" charset="-128"/>
              </a:rPr>
              <a:t>:</a:t>
            </a:r>
            <a:r>
              <a:rPr lang="en-US" altLang="el-GR" sz="2200" dirty="0" smtClean="0">
                <a:ea typeface="ＭＳ Ｐゴシック" charset="-128"/>
              </a:rPr>
              <a:t> 127-141.</a:t>
            </a:r>
          </a:p>
          <a:p>
            <a:pPr eaLnBrk="1" hangingPunct="1"/>
            <a:r>
              <a:rPr lang="en-US" altLang="el-GR" sz="2200" dirty="0" smtClean="0">
                <a:ea typeface="ＭＳ Ｐゴシック" charset="-128"/>
              </a:rPr>
              <a:t>Graham A, Reid G. (</a:t>
            </a:r>
            <a:r>
              <a:rPr lang="el-GR" altLang="el-GR" sz="2200" dirty="0" smtClean="0">
                <a:ea typeface="ＭＳ Ｐゴシック" charset="-128"/>
              </a:rPr>
              <a:t>2000</a:t>
            </a:r>
            <a:r>
              <a:rPr lang="en-US" altLang="el-GR" sz="2200" dirty="0" smtClean="0">
                <a:ea typeface="ＭＳ Ｐゴシック" charset="-128"/>
              </a:rPr>
              <a:t>). Physical fitness of adults with an intellectual disability: A 13-year follow-up study. Research Quarterly for Exercise and Sports, </a:t>
            </a:r>
            <a:r>
              <a:rPr lang="el-GR" altLang="el-GR" sz="2200" dirty="0" smtClean="0">
                <a:ea typeface="ＭＳ Ｐゴシック" charset="-128"/>
              </a:rPr>
              <a:t>2000; </a:t>
            </a:r>
            <a:r>
              <a:rPr lang="en-US" altLang="el-GR" sz="2200" dirty="0" smtClean="0">
                <a:ea typeface="ＭＳ Ｐゴシック" charset="-128"/>
              </a:rPr>
              <a:t>71(2)</a:t>
            </a:r>
            <a:r>
              <a:rPr lang="el-GR" altLang="el-GR" sz="2200" dirty="0" smtClean="0">
                <a:ea typeface="ＭＳ Ｐゴシック" charset="-128"/>
              </a:rPr>
              <a:t>:</a:t>
            </a:r>
            <a:r>
              <a:rPr lang="en-US" altLang="el-GR" sz="2200" dirty="0" smtClean="0">
                <a:ea typeface="ＭＳ Ｐゴシック" charset="-128"/>
              </a:rPr>
              <a:t> 152-161. </a:t>
            </a:r>
            <a:r>
              <a:rPr lang="en-US" altLang="el-GR" sz="2400" dirty="0" smtClean="0">
                <a:latin typeface="Times New Roman" pitchFamily="18" charset="0"/>
                <a:ea typeface="ＭＳ Ｐゴシック" charset="-128"/>
              </a:rPr>
              <a:t/>
            </a:r>
            <a:br>
              <a:rPr lang="en-US" altLang="el-GR" sz="2400" dirty="0" smtClean="0">
                <a:latin typeface="Times New Roman" pitchFamily="18" charset="0"/>
                <a:ea typeface="ＭＳ Ｐゴシック" charset="-128"/>
              </a:rPr>
            </a:br>
            <a:r>
              <a:rPr lang="en-US" altLang="el-GR" sz="2400" dirty="0" smtClean="0">
                <a:latin typeface="Times New Roman" pitchFamily="18" charset="0"/>
                <a:ea typeface="ＭＳ Ｐゴシック" charset="-128"/>
              </a:rPr>
              <a:t/>
            </a:r>
            <a:br>
              <a:rPr lang="en-US" altLang="el-GR" sz="2400" dirty="0" smtClean="0">
                <a:latin typeface="Times New Roman" pitchFamily="18" charset="0"/>
                <a:ea typeface="ＭＳ Ｐゴシック" charset="-128"/>
              </a:rPr>
            </a:br>
            <a:endParaRPr lang="en-US" altLang="el-GR" sz="2200" dirty="0" smtClean="0">
              <a:ea typeface="ＭＳ Ｐゴシック" charset="-128"/>
            </a:endParaRPr>
          </a:p>
          <a:p>
            <a:pPr eaLnBrk="1" hangingPunct="1"/>
            <a:endParaRPr lang="en-US" altLang="el-GR" sz="2200" dirty="0" smtClean="0">
              <a:ea typeface="ＭＳ Ｐゴシック" charset="-128"/>
            </a:endParaRPr>
          </a:p>
          <a:p>
            <a:pPr eaLnBrk="1" hangingPunct="1"/>
            <a:endParaRPr lang="en-US" altLang="el-GR" sz="22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60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dirty="0">
                <a:ea typeface="ＭＳ Ｐゴシック" charset="-128"/>
              </a:rPr>
              <a:t>17. Βιβλιογραφία</a:t>
            </a:r>
            <a:r>
              <a:rPr lang="el-GR" altLang="el-GR" dirty="0" smtClean="0">
                <a:ea typeface="ＭＳ Ｐゴシック" charset="-128"/>
              </a:rPr>
              <a:t> </a:t>
            </a:r>
            <a:r>
              <a:rPr lang="en-US" altLang="el-GR" sz="2800" b="0" dirty="0" smtClean="0">
                <a:ea typeface="ＭＳ Ｐゴシック" charset="-128"/>
              </a:rPr>
              <a:t>(</a:t>
            </a:r>
            <a:r>
              <a:rPr lang="el-GR" altLang="el-GR" sz="2800" b="0" dirty="0" smtClean="0">
                <a:ea typeface="ＭＳ Ｐゴシック" charset="-128"/>
              </a:rPr>
              <a:t>5 από 6)</a:t>
            </a:r>
            <a:endParaRPr lang="en-US" altLang="el-GR" sz="2800" b="0" dirty="0" smtClean="0">
              <a:ea typeface="ＭＳ Ｐゴシック" charset="-128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l-GR" sz="2200" dirty="0" smtClean="0">
                <a:ea typeface="ＭＳ Ｐゴシック" charset="-128"/>
              </a:rPr>
              <a:t>Patterson D</a:t>
            </a:r>
            <a:r>
              <a:rPr lang="el-GR" altLang="el-GR" sz="2200" dirty="0" smtClean="0">
                <a:ea typeface="ＭＳ Ｐゴシック" charset="-128"/>
              </a:rPr>
              <a:t>.</a:t>
            </a:r>
            <a:r>
              <a:rPr lang="en-US" altLang="el-GR" sz="2200" dirty="0" smtClean="0">
                <a:ea typeface="ＭＳ Ｐゴシック" charset="-128"/>
              </a:rPr>
              <a:t> "Molecular genetic analysis of Down syndrome.". Human genetics</a:t>
            </a:r>
            <a:r>
              <a:rPr lang="el-GR" altLang="el-GR" sz="2200" dirty="0" smtClean="0">
                <a:ea typeface="ＭＳ Ｐゴシック" charset="-128"/>
              </a:rPr>
              <a:t>, 2009;</a:t>
            </a:r>
            <a:r>
              <a:rPr lang="en-US" altLang="el-GR" sz="2200" dirty="0" smtClean="0">
                <a:ea typeface="ＭＳ Ｐゴシック" charset="-128"/>
              </a:rPr>
              <a:t> 126 (1): 195–214. PMID 19526251.</a:t>
            </a:r>
          </a:p>
          <a:p>
            <a:r>
              <a:rPr lang="en-US" altLang="el-GR" sz="2200" dirty="0" err="1" smtClean="0">
                <a:ea typeface="ＭＳ Ｐゴシック" charset="-128"/>
              </a:rPr>
              <a:t>Weijerman</a:t>
            </a:r>
            <a:r>
              <a:rPr lang="en-US" altLang="el-GR" sz="2200" dirty="0" smtClean="0">
                <a:ea typeface="ＭＳ Ｐゴシック" charset="-128"/>
              </a:rPr>
              <a:t> ME</a:t>
            </a:r>
            <a:r>
              <a:rPr lang="el-GR" altLang="el-GR" sz="2200" dirty="0" smtClean="0">
                <a:ea typeface="ＭＳ Ｐゴシック" charset="-128"/>
              </a:rPr>
              <a:t>,</a:t>
            </a:r>
            <a:r>
              <a:rPr lang="en-US" altLang="el-GR" sz="2200" dirty="0" smtClean="0">
                <a:ea typeface="ＭＳ Ｐゴシック" charset="-128"/>
              </a:rPr>
              <a:t> de Winter JP</a:t>
            </a:r>
            <a:r>
              <a:rPr lang="el-GR" altLang="el-GR" sz="2200" dirty="0" smtClean="0">
                <a:ea typeface="ＭＳ Ｐゴシック" charset="-128"/>
              </a:rPr>
              <a:t>.</a:t>
            </a:r>
            <a:r>
              <a:rPr lang="en-US" altLang="el-GR" sz="2200" dirty="0" smtClean="0">
                <a:ea typeface="ＭＳ Ｐゴシック" charset="-128"/>
              </a:rPr>
              <a:t> "Clinical practice. The care of children with Down syndrome.". European journal of pediatrics</a:t>
            </a:r>
            <a:r>
              <a:rPr lang="el-GR" altLang="el-GR" sz="2200" dirty="0" smtClean="0">
                <a:ea typeface="ＭＳ Ｐゴシック" charset="-128"/>
              </a:rPr>
              <a:t>, 2010;</a:t>
            </a:r>
            <a:r>
              <a:rPr lang="en-US" altLang="el-GR" sz="2200" dirty="0" smtClean="0">
                <a:ea typeface="ＭＳ Ｐゴシック" charset="-128"/>
              </a:rPr>
              <a:t> 169 (12): 1445–52.</a:t>
            </a:r>
          </a:p>
          <a:p>
            <a:r>
              <a:rPr lang="en-US" altLang="el-GR" sz="2200" dirty="0" smtClean="0">
                <a:ea typeface="ＭＳ Ｐゴシック" charset="-128"/>
              </a:rPr>
              <a:t>Frank J. The 5-minute clinical consult 2007. Philadelphia: Lippincott Williams </a:t>
            </a:r>
            <a:r>
              <a:rPr lang="el-GR" altLang="el-GR" sz="2200" dirty="0" smtClean="0">
                <a:ea typeface="ＭＳ Ｐゴシック" charset="-128"/>
              </a:rPr>
              <a:t>και</a:t>
            </a:r>
            <a:r>
              <a:rPr lang="en-US" altLang="el-GR" sz="2200" dirty="0" smtClean="0">
                <a:ea typeface="ＭＳ Ｐゴシック" charset="-128"/>
              </a:rPr>
              <a:t> Wilkins</a:t>
            </a:r>
            <a:r>
              <a:rPr lang="el-GR" altLang="el-GR" sz="2200" dirty="0" smtClean="0">
                <a:ea typeface="ＭＳ Ｐゴシック" charset="-128"/>
              </a:rPr>
              <a:t>, 2007.</a:t>
            </a:r>
            <a:endParaRPr lang="en-US" altLang="el-GR" sz="2200" dirty="0" smtClean="0">
              <a:ea typeface="ＭＳ Ｐゴシック" charset="-128"/>
            </a:endParaRPr>
          </a:p>
          <a:p>
            <a:r>
              <a:rPr lang="en-US" altLang="el-GR" sz="2200" dirty="0" smtClean="0">
                <a:ea typeface="ＭＳ Ｐゴシック" charset="-128"/>
              </a:rPr>
              <a:t>Block ME. Motor development in children with Down syndrome: A review of the literature. Adapted Physical Activity Quarterly, </a:t>
            </a:r>
            <a:r>
              <a:rPr lang="el-GR" altLang="el-GR" sz="2200" dirty="0" smtClean="0">
                <a:ea typeface="ＭＳ Ｐゴシック" charset="-128"/>
              </a:rPr>
              <a:t>1991;</a:t>
            </a:r>
            <a:r>
              <a:rPr lang="en-US" altLang="el-GR" sz="2200" dirty="0" smtClean="0">
                <a:ea typeface="ＭＳ Ｐゴシック" charset="-128"/>
              </a:rPr>
              <a:t>8</a:t>
            </a:r>
            <a:r>
              <a:rPr lang="el-GR" altLang="el-GR" sz="2200" dirty="0" smtClean="0">
                <a:ea typeface="ＭＳ Ｐゴシック" charset="-128"/>
              </a:rPr>
              <a:t>:</a:t>
            </a:r>
            <a:r>
              <a:rPr lang="en-US" altLang="el-GR" sz="2200" dirty="0" smtClean="0">
                <a:ea typeface="ＭＳ Ｐゴシック" charset="-128"/>
              </a:rPr>
              <a:t> 179-209</a:t>
            </a:r>
            <a:r>
              <a:rPr lang="el-GR" altLang="el-GR" sz="2200" dirty="0" smtClean="0">
                <a:ea typeface="ＭＳ Ｐゴシック" charset="-128"/>
              </a:rPr>
              <a:t>.</a:t>
            </a:r>
            <a:endParaRPr lang="en-US" altLang="el-GR" sz="22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53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dirty="0">
                <a:ea typeface="ＭＳ Ｐゴシック" charset="-128"/>
              </a:rPr>
              <a:t>17. Βιβλιογραφία</a:t>
            </a:r>
            <a:r>
              <a:rPr lang="el-GR" altLang="el-GR" dirty="0" smtClean="0">
                <a:ea typeface="ＭＳ Ｐゴシック" charset="-128"/>
              </a:rPr>
              <a:t> </a:t>
            </a:r>
            <a:r>
              <a:rPr lang="en-US" altLang="el-GR" sz="2800" b="0" dirty="0" smtClean="0">
                <a:ea typeface="ＭＳ Ｐゴシック" charset="-128"/>
              </a:rPr>
              <a:t>(</a:t>
            </a:r>
            <a:r>
              <a:rPr lang="el-GR" altLang="el-GR" sz="2800" b="0" dirty="0" smtClean="0">
                <a:ea typeface="ＭＳ Ｐゴシック" charset="-128"/>
              </a:rPr>
              <a:t>6 από 6)</a:t>
            </a:r>
            <a:endParaRPr lang="en-US" altLang="el-GR" sz="2800" b="0" dirty="0" smtClean="0">
              <a:ea typeface="ＭＳ Ｐゴシック" charset="-128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l-GR" sz="2200" smtClean="0">
                <a:ea typeface="ＭＳ Ｐゴシック" charset="-128"/>
              </a:rPr>
              <a:t>Pitetti KH, Climstein M, Campbell KD</a:t>
            </a:r>
            <a:r>
              <a:rPr lang="el-GR" altLang="el-GR" sz="2200" smtClean="0">
                <a:ea typeface="ＭＳ Ｐゴシック" charset="-128"/>
              </a:rPr>
              <a:t>,</a:t>
            </a:r>
            <a:r>
              <a:rPr lang="en-US" altLang="el-GR" sz="2200" smtClean="0">
                <a:ea typeface="ＭＳ Ｐゴシック" charset="-128"/>
              </a:rPr>
              <a:t> Barrett PJ</a:t>
            </a:r>
            <a:r>
              <a:rPr lang="el-GR" altLang="el-GR" sz="2200" smtClean="0">
                <a:ea typeface="ＭＳ Ｐゴシック" charset="-128"/>
              </a:rPr>
              <a:t>,</a:t>
            </a:r>
            <a:r>
              <a:rPr lang="en-US" altLang="el-GR" sz="2200" smtClean="0">
                <a:ea typeface="ＭＳ Ｐゴシック" charset="-128"/>
              </a:rPr>
              <a:t> Jackson JA. (1992)</a:t>
            </a:r>
            <a:r>
              <a:rPr lang="el-GR" altLang="el-GR" sz="2200" smtClean="0">
                <a:ea typeface="ＭＳ Ｐゴシック" charset="-128"/>
              </a:rPr>
              <a:t>.</a:t>
            </a:r>
            <a:r>
              <a:rPr lang="en-US" altLang="el-GR" sz="2200" smtClean="0">
                <a:ea typeface="ＭＳ Ｐゴシック" charset="-128"/>
              </a:rPr>
              <a:t> The cardiovascular capacities of adults with Down syndrome: A comparative study. Medicine and Science in Sports and Exercise, </a:t>
            </a:r>
            <a:r>
              <a:rPr lang="el-GR" altLang="el-GR" sz="2200" smtClean="0">
                <a:ea typeface="ＭＳ Ｐゴシック" charset="-128"/>
              </a:rPr>
              <a:t>1992;</a:t>
            </a:r>
            <a:r>
              <a:rPr lang="en-US" altLang="el-GR" sz="2200" smtClean="0">
                <a:ea typeface="ＭＳ Ｐゴシック" charset="-128"/>
              </a:rPr>
              <a:t>24</a:t>
            </a:r>
            <a:r>
              <a:rPr lang="el-GR" altLang="el-GR" sz="2200" smtClean="0">
                <a:ea typeface="ＭＳ Ｐゴシック" charset="-128"/>
              </a:rPr>
              <a:t>:</a:t>
            </a:r>
            <a:r>
              <a:rPr lang="en-US" altLang="el-GR" sz="2200" smtClean="0">
                <a:ea typeface="ＭＳ Ｐゴシック" charset="-128"/>
              </a:rPr>
              <a:t> 13-19.</a:t>
            </a:r>
          </a:p>
          <a:p>
            <a:r>
              <a:rPr lang="en-US" altLang="el-GR" sz="2200" smtClean="0">
                <a:ea typeface="ＭＳ Ｐゴシック" charset="-128"/>
              </a:rPr>
              <a:t>Pitetti KH, Fernhall B. Comparing run performance of adolescents with mental retardation with and without Down syndrome. Adapted Physical Activity Quarterly, </a:t>
            </a:r>
            <a:r>
              <a:rPr lang="el-GR" altLang="el-GR" sz="2200" smtClean="0">
                <a:ea typeface="ＭＳ Ｐゴシック" charset="-128"/>
              </a:rPr>
              <a:t>2004;</a:t>
            </a:r>
            <a:r>
              <a:rPr lang="en-US" altLang="el-GR" sz="2200" smtClean="0">
                <a:ea typeface="ＭＳ Ｐゴシック" charset="-128"/>
              </a:rPr>
              <a:t>21</a:t>
            </a:r>
            <a:r>
              <a:rPr lang="el-GR" altLang="el-GR" sz="2200" smtClean="0">
                <a:ea typeface="ＭＳ Ｐゴシック" charset="-128"/>
              </a:rPr>
              <a:t>:</a:t>
            </a:r>
            <a:r>
              <a:rPr lang="en-US" altLang="el-GR" sz="2200" smtClean="0">
                <a:ea typeface="ＭＳ Ｐゴシック" charset="-128"/>
              </a:rPr>
              <a:t> 219-228.</a:t>
            </a:r>
          </a:p>
          <a:p>
            <a:r>
              <a:rPr lang="en-US" altLang="el-GR" sz="2200" smtClean="0">
                <a:ea typeface="ＭＳ Ｐゴシック" charset="-128"/>
              </a:rPr>
              <a:t>Davis WE, Sparrow WA, Ward T. Fractionated reaction times and movement times of   Down Syndrome and other adults with mental retardation. Adapted Physical Activity Quarterly, </a:t>
            </a:r>
            <a:r>
              <a:rPr lang="el-GR" altLang="el-GR" sz="2200" smtClean="0">
                <a:ea typeface="ＭＳ Ｐゴシック" charset="-128"/>
              </a:rPr>
              <a:t>1991;</a:t>
            </a:r>
            <a:r>
              <a:rPr lang="en-US" altLang="el-GR" sz="2200" smtClean="0">
                <a:ea typeface="ＭＳ Ｐゴシック" charset="-128"/>
              </a:rPr>
              <a:t>8</a:t>
            </a:r>
            <a:r>
              <a:rPr lang="el-GR" altLang="el-GR" sz="2200" smtClean="0">
                <a:ea typeface="ＭＳ Ｐゴシック" charset="-128"/>
              </a:rPr>
              <a:t>:</a:t>
            </a:r>
            <a:r>
              <a:rPr lang="en-US" altLang="el-GR" sz="2200" smtClean="0">
                <a:ea typeface="ＭＳ Ｐゴシック" charset="-128"/>
              </a:rPr>
              <a:t> 221- 233.</a:t>
            </a:r>
          </a:p>
        </p:txBody>
      </p:sp>
    </p:spTree>
    <p:extLst>
      <p:ext uri="{BB962C8B-B14F-4D97-AF65-F5344CB8AC3E}">
        <p14:creationId xmlns:p14="http://schemas.microsoft.com/office/powerpoint/2010/main" val="1260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06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11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>
                <a:solidFill>
                  <a:prstClr val="black"/>
                </a:solidFill>
              </a:rPr>
              <a:t>Ειρήνη </a:t>
            </a:r>
            <a:r>
              <a:rPr lang="el-GR" sz="2000" dirty="0" err="1">
                <a:solidFill>
                  <a:prstClr val="black"/>
                </a:solidFill>
              </a:rPr>
              <a:t>Γραμματοπούλου</a:t>
            </a:r>
            <a:r>
              <a:rPr lang="el-GR" sz="2000" dirty="0">
                <a:solidFill>
                  <a:prstClr val="black"/>
                </a:solidFill>
              </a:rPr>
              <a:t>, </a:t>
            </a:r>
            <a:r>
              <a:rPr lang="el-GR" altLang="el-GR" sz="2000" dirty="0" err="1"/>
              <a:t>Φεβρωνία</a:t>
            </a:r>
            <a:r>
              <a:rPr lang="el-GR" altLang="el-GR" sz="2000" dirty="0"/>
              <a:t> </a:t>
            </a:r>
            <a:r>
              <a:rPr lang="el-GR" altLang="el-GR" sz="2000" dirty="0" err="1"/>
              <a:t>Καρκαλέτση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 smtClean="0"/>
              <a:t>2014. </a:t>
            </a:r>
            <a:r>
              <a:rPr lang="el-GR" sz="2000" dirty="0">
                <a:solidFill>
                  <a:prstClr val="black"/>
                </a:solidFill>
              </a:rPr>
              <a:t>Ειρήνη </a:t>
            </a:r>
            <a:r>
              <a:rPr lang="el-GR" sz="2000" dirty="0" err="1" smtClean="0">
                <a:solidFill>
                  <a:prstClr val="black"/>
                </a:solidFill>
              </a:rPr>
              <a:t>Γραμματοπούλου</a:t>
            </a:r>
            <a:r>
              <a:rPr lang="el-GR" sz="2000" dirty="0" smtClean="0">
                <a:solidFill>
                  <a:prstClr val="black"/>
                </a:solidFill>
              </a:rPr>
              <a:t>, </a:t>
            </a:r>
            <a:r>
              <a:rPr lang="el-GR" altLang="el-GR" sz="2000" dirty="0" err="1" smtClean="0"/>
              <a:t>Φεβρωνία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Καρκαλέτση</a:t>
            </a:r>
            <a:r>
              <a:rPr lang="el-GR" sz="2000" dirty="0" smtClean="0"/>
              <a:t>. </a:t>
            </a:r>
            <a:r>
              <a:rPr lang="el-GR" sz="2000" dirty="0"/>
              <a:t>«Προσαρμοσμένη Κινητική Δραστηριότητα. Ενότητα 5: Νοητική αναπηρία και </a:t>
            </a:r>
            <a:r>
              <a:rPr lang="el-GR" sz="2000" dirty="0" smtClean="0"/>
              <a:t>ΠΦΔ».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762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81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500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2. </a:t>
            </a:r>
            <a:r>
              <a:rPr lang="el-GR" dirty="0" smtClean="0"/>
              <a:t>Αιτίες νοητικής αναπηρίας</a:t>
            </a:r>
            <a:r>
              <a:rPr lang="el-GR" dirty="0"/>
              <a:t/>
            </a:r>
            <a:br>
              <a:rPr lang="el-GR" dirty="0"/>
            </a:br>
            <a:r>
              <a:rPr lang="el-GR" sz="3100" b="0" dirty="0"/>
              <a:t>(1 από 2)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284663" y="5876925"/>
            <a:ext cx="5746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53800" y="6213603"/>
            <a:ext cx="8229600" cy="33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buClr>
                <a:srgbClr val="FF0000"/>
              </a:buClr>
              <a:buFont typeface="Arial" charset="0"/>
              <a:buNone/>
            </a:pP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el-GR" alt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American</a:t>
            </a: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alt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Association</a:t>
            </a: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alt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of</a:t>
            </a: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alt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Intellectual</a:t>
            </a: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alt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</a:t>
            </a: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alt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Developmental</a:t>
            </a: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alt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Disabilities</a:t>
            </a: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-AAIDD, </a:t>
            </a:r>
            <a:r>
              <a:rPr lang="en-US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2009</a:t>
            </a:r>
            <a:r>
              <a:rPr lang="en-US" alt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l-GR" alt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8175" y="1091000"/>
            <a:ext cx="3291839" cy="2399563"/>
            <a:chOff x="0" y="615"/>
            <a:chExt cx="3291839" cy="2399563"/>
          </a:xfrm>
        </p:grpSpPr>
        <p:sp>
          <p:nvSpPr>
            <p:cNvPr id="8" name="Rounded Rectangle 7"/>
            <p:cNvSpPr/>
            <p:nvPr/>
          </p:nvSpPr>
          <p:spPr>
            <a:xfrm>
              <a:off x="0" y="615"/>
              <a:ext cx="3291839" cy="2399563"/>
            </a:xfrm>
            <a:prstGeom prst="roundRect">
              <a:avLst/>
            </a:prstGeom>
            <a:solidFill>
              <a:srgbClr val="82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17137" y="117752"/>
              <a:ext cx="3057565" cy="2165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b="1" kern="1200" dirty="0" smtClean="0"/>
                <a:t>Γενετικές:</a:t>
              </a:r>
              <a:endParaRPr sz="24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7919" y="3615067"/>
            <a:ext cx="3291839" cy="2399563"/>
            <a:chOff x="0" y="2640134"/>
            <a:chExt cx="3291839" cy="2399563"/>
          </a:xfrm>
          <a:solidFill>
            <a:schemeClr val="accent3">
              <a:lumMod val="5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2640134"/>
              <a:ext cx="3291839" cy="2399563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17137" y="2757271"/>
              <a:ext cx="3057565" cy="21652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400" b="1" kern="1200" dirty="0" smtClean="0"/>
                <a:t>Περιβαλλοντικές:</a:t>
              </a:r>
              <a:endParaRPr lang="el-GR" sz="30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80014" y="1009340"/>
            <a:ext cx="4937760" cy="2399563"/>
            <a:chOff x="3291839" y="615"/>
            <a:chExt cx="4937760" cy="2399563"/>
          </a:xfrm>
        </p:grpSpPr>
        <p:sp>
          <p:nvSpPr>
            <p:cNvPr id="14" name="Right Arrow 13"/>
            <p:cNvSpPr/>
            <p:nvPr/>
          </p:nvSpPr>
          <p:spPr>
            <a:xfrm>
              <a:off x="3291839" y="615"/>
              <a:ext cx="4937760" cy="239956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ight Arrow 4"/>
            <p:cNvSpPr/>
            <p:nvPr/>
          </p:nvSpPr>
          <p:spPr>
            <a:xfrm>
              <a:off x="3291839" y="300560"/>
              <a:ext cx="4037924" cy="1799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285750" lvl="1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  <a:p>
              <a:pPr marL="182563" marR="0" lvl="1" indent="-182563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l-GR" sz="2000" kern="1200" dirty="0" smtClean="0"/>
                <a:t>είναι παρούσες κατά τη στιγμή της σύλληψης και οφείλονται σε κληρονομικούς παράγοντες και σε ανωμαλίες χρωμοσωμάτων ή μεταβολισμού</a:t>
              </a:r>
              <a:endParaRPr sz="2000" kern="1200" dirty="0" smtClean="0"/>
            </a:p>
            <a:p>
              <a:pPr marL="285750" lvl="1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09758" y="3547938"/>
            <a:ext cx="4937760" cy="2399563"/>
            <a:chOff x="3291839" y="2640134"/>
            <a:chExt cx="4937760" cy="2399563"/>
          </a:xfrm>
        </p:grpSpPr>
        <p:sp>
          <p:nvSpPr>
            <p:cNvPr id="17" name="Right Arrow 16"/>
            <p:cNvSpPr/>
            <p:nvPr/>
          </p:nvSpPr>
          <p:spPr>
            <a:xfrm>
              <a:off x="3291839" y="2640134"/>
              <a:ext cx="4937760" cy="239956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ight Arrow 4"/>
            <p:cNvSpPr/>
            <p:nvPr/>
          </p:nvSpPr>
          <p:spPr>
            <a:xfrm>
              <a:off x="3291839" y="2940079"/>
              <a:ext cx="4037924" cy="1799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dirty="0" smtClean="0"/>
                <a:t>οφείλονται σε εξωτερικούς παράγοντες και επενεργούν κατά την περίοδο της κυήσεως και της ατομικής ζωής από τη βρεφική ηλικία μέχρι την ενηλικίωση 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07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/>
          <p:cNvSpPr>
            <a:spLocks noChangeShapeType="1"/>
          </p:cNvSpPr>
          <p:nvPr/>
        </p:nvSpPr>
        <p:spPr bwMode="auto">
          <a:xfrm>
            <a:off x="4284663" y="5876925"/>
            <a:ext cx="5746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685316" y="6203822"/>
            <a:ext cx="7704856" cy="33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buClr>
                <a:srgbClr val="FF0000"/>
              </a:buClr>
              <a:buFont typeface="Arial" charset="0"/>
              <a:buNone/>
            </a:pP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el-GR" alt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American</a:t>
            </a: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alt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Association</a:t>
            </a: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alt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of</a:t>
            </a: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alt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Intellectual</a:t>
            </a: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alt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</a:t>
            </a: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alt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Developmental</a:t>
            </a: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altLang="el-G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Disabilities</a:t>
            </a: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-AAIDD, </a:t>
            </a:r>
            <a:r>
              <a:rPr lang="en-US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2009</a:t>
            </a:r>
            <a:r>
              <a:rPr lang="en-US" alt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l-GR" alt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2. Αιτίες νοητικής αναπηρίας</a:t>
            </a:r>
            <a:br>
              <a:rPr lang="el-GR" dirty="0"/>
            </a:br>
            <a:r>
              <a:rPr lang="el-GR" sz="3100" b="0" dirty="0"/>
              <a:t>(2 από 2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  <p:grpSp>
        <p:nvGrpSpPr>
          <p:cNvPr id="28" name="Group 27"/>
          <p:cNvGrpSpPr/>
          <p:nvPr/>
        </p:nvGrpSpPr>
        <p:grpSpPr>
          <a:xfrm>
            <a:off x="3683935" y="1399837"/>
            <a:ext cx="4437888" cy="1198364"/>
            <a:chOff x="2496311" y="152066"/>
            <a:chExt cx="4437888" cy="1198364"/>
          </a:xfrm>
        </p:grpSpPr>
        <p:sp>
          <p:nvSpPr>
            <p:cNvPr id="44" name="Round Same Side Corner Rectangle 43"/>
            <p:cNvSpPr/>
            <p:nvPr/>
          </p:nvSpPr>
          <p:spPr>
            <a:xfrm rot="5400000">
              <a:off x="4116073" y="-1467696"/>
              <a:ext cx="1198364" cy="4437888"/>
            </a:xfrm>
            <a:prstGeom prst="round2SameRect">
              <a:avLst/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ound Same Side Corner Rectangle 4"/>
            <p:cNvSpPr/>
            <p:nvPr/>
          </p:nvSpPr>
          <p:spPr>
            <a:xfrm>
              <a:off x="2496312" y="210564"/>
              <a:ext cx="4379389" cy="1081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dirty="0" smtClean="0"/>
                <a:t>Χρωμοσωμικές ανωμαλίες</a:t>
              </a:r>
              <a:endParaRPr lang="en-US" sz="20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dirty="0" smtClean="0"/>
                <a:t>Ασθένειες – τραυματισμός εγκύου</a:t>
              </a:r>
              <a:endParaRPr lang="en-US" sz="20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dirty="0" smtClean="0"/>
                <a:t>Κακή διατροφή και κάπνισμα</a:t>
              </a:r>
              <a:endParaRPr lang="en-US" sz="20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87624" y="1250040"/>
            <a:ext cx="2496312" cy="1497955"/>
            <a:chOff x="0" y="2269"/>
            <a:chExt cx="2496312" cy="1497955"/>
          </a:xfrm>
          <a:solidFill>
            <a:srgbClr val="820000"/>
          </a:solidFill>
        </p:grpSpPr>
        <p:sp>
          <p:nvSpPr>
            <p:cNvPr id="42" name="Rounded Rectangle 41"/>
            <p:cNvSpPr/>
            <p:nvPr/>
          </p:nvSpPr>
          <p:spPr>
            <a:xfrm>
              <a:off x="0" y="2269"/>
              <a:ext cx="2496312" cy="149795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6"/>
            <p:cNvSpPr/>
            <p:nvPr/>
          </p:nvSpPr>
          <p:spPr>
            <a:xfrm>
              <a:off x="73124" y="75393"/>
              <a:ext cx="2350064" cy="13517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kern="1200" dirty="0" smtClean="0"/>
                <a:t>Προγεννητικές αιτίες</a:t>
              </a:r>
              <a:endParaRPr lang="en-US" sz="24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83935" y="2972689"/>
            <a:ext cx="4437888" cy="1198364"/>
            <a:chOff x="2496311" y="1724918"/>
            <a:chExt cx="4437888" cy="1198364"/>
          </a:xfrm>
        </p:grpSpPr>
        <p:sp>
          <p:nvSpPr>
            <p:cNvPr id="40" name="Round Same Side Corner Rectangle 39"/>
            <p:cNvSpPr/>
            <p:nvPr/>
          </p:nvSpPr>
          <p:spPr>
            <a:xfrm rot="5400000">
              <a:off x="4116073" y="105156"/>
              <a:ext cx="1198364" cy="4437888"/>
            </a:xfrm>
            <a:prstGeom prst="round2SameRect">
              <a:avLst/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ound Same Side Corner Rectangle 8"/>
            <p:cNvSpPr/>
            <p:nvPr/>
          </p:nvSpPr>
          <p:spPr>
            <a:xfrm>
              <a:off x="2496312" y="1783417"/>
              <a:ext cx="4379389" cy="1081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dirty="0" err="1" smtClean="0"/>
                <a:t>Ανοξία</a:t>
              </a:r>
              <a:endParaRPr lang="en-US" sz="20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dirty="0" smtClean="0"/>
                <a:t>Τραυματισμοί </a:t>
              </a:r>
              <a:endParaRPr lang="el-GR" sz="20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dirty="0" smtClean="0"/>
                <a:t>Αιμορραγία του εγκεφάλου</a:t>
              </a:r>
              <a:endParaRPr lang="el-GR" sz="20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dirty="0" smtClean="0"/>
                <a:t>Πρόωρη γέννηση</a:t>
              </a:r>
              <a:endParaRPr lang="el-GR" sz="20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87624" y="2822893"/>
            <a:ext cx="2496312" cy="1497955"/>
            <a:chOff x="0" y="1575122"/>
            <a:chExt cx="2496312" cy="1497955"/>
          </a:xfrm>
          <a:solidFill>
            <a:schemeClr val="accent3">
              <a:lumMod val="50000"/>
            </a:schemeClr>
          </a:solidFill>
        </p:grpSpPr>
        <p:sp>
          <p:nvSpPr>
            <p:cNvPr id="38" name="Rounded Rectangle 37"/>
            <p:cNvSpPr/>
            <p:nvPr/>
          </p:nvSpPr>
          <p:spPr>
            <a:xfrm>
              <a:off x="0" y="1575122"/>
              <a:ext cx="2496312" cy="149795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10"/>
            <p:cNvSpPr/>
            <p:nvPr/>
          </p:nvSpPr>
          <p:spPr>
            <a:xfrm>
              <a:off x="73124" y="1648246"/>
              <a:ext cx="2350064" cy="13517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kern="1200" dirty="0" smtClean="0"/>
                <a:t>Περιγεννητικές αιτίες</a:t>
              </a:r>
              <a:endParaRPr lang="en-US" sz="24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83935" y="4545541"/>
            <a:ext cx="4437888" cy="1198364"/>
            <a:chOff x="2496311" y="3297770"/>
            <a:chExt cx="4437888" cy="1198364"/>
          </a:xfrm>
        </p:grpSpPr>
        <p:sp>
          <p:nvSpPr>
            <p:cNvPr id="36" name="Round Same Side Corner Rectangle 35"/>
            <p:cNvSpPr/>
            <p:nvPr/>
          </p:nvSpPr>
          <p:spPr>
            <a:xfrm rot="5400000">
              <a:off x="4116073" y="1678008"/>
              <a:ext cx="1198364" cy="4437888"/>
            </a:xfrm>
            <a:prstGeom prst="round2SameRect">
              <a:avLst/>
            </a:pr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 Same Side Corner Rectangle 12"/>
            <p:cNvSpPr/>
            <p:nvPr/>
          </p:nvSpPr>
          <p:spPr>
            <a:xfrm>
              <a:off x="2496312" y="3356269"/>
              <a:ext cx="4379389" cy="1081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smtClean="0"/>
                <a:t>Μολυσματικές ασθένειες </a:t>
              </a:r>
              <a:endParaRPr lang="en-US" sz="20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smtClean="0"/>
                <a:t>Ατυχήματα</a:t>
              </a:r>
              <a:endParaRPr lang="el-GR" sz="20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smtClean="0"/>
                <a:t>Υψηλός πυρετός</a:t>
              </a:r>
              <a:endParaRPr lang="el-GR" sz="20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smtClean="0"/>
                <a:t>Ψυχοκοινωνικοί παράγοντες </a:t>
              </a:r>
              <a:endParaRPr lang="en-US" sz="200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87624" y="4395746"/>
            <a:ext cx="2496312" cy="1497955"/>
            <a:chOff x="0" y="3147975"/>
            <a:chExt cx="2496312" cy="1497955"/>
          </a:xfrm>
          <a:solidFill>
            <a:schemeClr val="accent4">
              <a:lumMod val="50000"/>
            </a:schemeClr>
          </a:solidFill>
        </p:grpSpPr>
        <p:sp>
          <p:nvSpPr>
            <p:cNvPr id="34" name="Rounded Rectangle 33"/>
            <p:cNvSpPr/>
            <p:nvPr/>
          </p:nvSpPr>
          <p:spPr>
            <a:xfrm>
              <a:off x="0" y="3147975"/>
              <a:ext cx="2496312" cy="149795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14"/>
            <p:cNvSpPr/>
            <p:nvPr/>
          </p:nvSpPr>
          <p:spPr>
            <a:xfrm>
              <a:off x="73124" y="3221099"/>
              <a:ext cx="2350064" cy="13517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kern="1200" dirty="0" smtClean="0"/>
                <a:t>Μεταγεννητικές αιτίες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99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6597431"/>
            <a:ext cx="457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(</a:t>
            </a:r>
            <a:r>
              <a:rPr lang="en-US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American Psychiatric Association</a:t>
            </a:r>
            <a:r>
              <a:rPr lang="el-GR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</a:t>
            </a:r>
            <a:r>
              <a:rPr lang="en-US" alt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2013)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3. Ταξινόμηση της νοητικής αναπηρίας</a:t>
            </a:r>
            <a:br>
              <a:rPr lang="el-GR" dirty="0" smtClean="0"/>
            </a:br>
            <a:r>
              <a:rPr lang="el-GR" sz="3100" b="0" dirty="0" smtClean="0"/>
              <a:t>(1 από 6) </a:t>
            </a:r>
            <a:endParaRPr lang="el-GR" sz="3100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460820" y="1175844"/>
            <a:ext cx="6336792" cy="907256"/>
            <a:chOff x="0" y="-35494"/>
            <a:chExt cx="6336792" cy="90725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0" y="-35494"/>
              <a:ext cx="6336792" cy="9072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26573" y="-8921"/>
              <a:ext cx="5251641" cy="8541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kern="1200" dirty="0" smtClean="0">
                  <a:solidFill>
                    <a:schemeClr val="tx1"/>
                  </a:solidFill>
                </a:rPr>
                <a:t>Ελαφριά νοητική αναπηρία</a:t>
              </a:r>
              <a:endParaRPr sz="2400" kern="1200" dirty="0">
                <a:solidFill>
                  <a:schemeClr val="tx1"/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dirty="0" smtClean="0">
                  <a:solidFill>
                    <a:schemeClr val="tx1"/>
                  </a:solidFill>
                </a:rPr>
                <a:t>Δ.Ν. 50-55 έως 70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34022" y="2209108"/>
            <a:ext cx="6336792" cy="907256"/>
            <a:chOff x="473202" y="997770"/>
            <a:chExt cx="6336792" cy="90725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473202" y="997770"/>
              <a:ext cx="6336792" cy="9072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6"/>
            <p:cNvSpPr/>
            <p:nvPr/>
          </p:nvSpPr>
          <p:spPr>
            <a:xfrm>
              <a:off x="499775" y="1024343"/>
              <a:ext cx="5220727" cy="8541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kern="1200" dirty="0" smtClean="0">
                  <a:solidFill>
                    <a:schemeClr val="tx1"/>
                  </a:solidFill>
                </a:rPr>
                <a:t>Μέτρια νοητική αναπηρία</a:t>
              </a:r>
              <a:endParaRPr sz="2400" kern="1200" dirty="0">
                <a:solidFill>
                  <a:schemeClr val="tx1"/>
                </a:solidFill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dirty="0" smtClean="0">
                  <a:solidFill>
                    <a:schemeClr val="tx1"/>
                  </a:solidFill>
                </a:rPr>
                <a:t>Δ.Ν. 35-40 έως 50-55</a:t>
              </a:r>
              <a:endParaRPr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07223" y="3242372"/>
            <a:ext cx="6336792" cy="907256"/>
            <a:chOff x="946403" y="2031034"/>
            <a:chExt cx="6336792" cy="90725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946403" y="2031034"/>
              <a:ext cx="6336792" cy="9072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8"/>
            <p:cNvSpPr/>
            <p:nvPr/>
          </p:nvSpPr>
          <p:spPr>
            <a:xfrm>
              <a:off x="972976" y="2057607"/>
              <a:ext cx="5220727" cy="8541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kern="1200" dirty="0" smtClean="0">
                  <a:solidFill>
                    <a:schemeClr val="tx1"/>
                  </a:solidFill>
                </a:rPr>
                <a:t>Σοβαρή νοητική αναπηρία</a:t>
              </a:r>
              <a:r>
                <a:rPr lang="el-GR" sz="2000" kern="1200" dirty="0" smtClean="0">
                  <a:solidFill>
                    <a:schemeClr val="tx1"/>
                  </a:solidFill>
                </a:rPr>
                <a:t>	</a:t>
              </a:r>
              <a:endParaRPr sz="2000" kern="1200" dirty="0">
                <a:solidFill>
                  <a:schemeClr val="tx1"/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dirty="0" smtClean="0">
                  <a:solidFill>
                    <a:schemeClr val="tx1"/>
                  </a:solidFill>
                </a:rPr>
                <a:t>Δ.Ν. 20-25 έως 35-40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80425" y="4275636"/>
            <a:ext cx="6336792" cy="907256"/>
            <a:chOff x="1419605" y="3064298"/>
            <a:chExt cx="6336792" cy="90725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1419605" y="3064298"/>
              <a:ext cx="6336792" cy="9072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0"/>
            <p:cNvSpPr/>
            <p:nvPr/>
          </p:nvSpPr>
          <p:spPr>
            <a:xfrm>
              <a:off x="1446178" y="3090871"/>
              <a:ext cx="5220727" cy="8541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kern="1200" dirty="0" smtClean="0">
                  <a:solidFill>
                    <a:schemeClr val="tx1"/>
                  </a:solidFill>
                </a:rPr>
                <a:t>Βαριά νοητική αναπηρία</a:t>
              </a:r>
              <a:endParaRPr sz="2400" kern="1200" dirty="0">
                <a:solidFill>
                  <a:schemeClr val="tx1"/>
                </a:solidFill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000" kern="1200" dirty="0" smtClean="0">
                  <a:solidFill>
                    <a:schemeClr val="tx1"/>
                  </a:solidFill>
                </a:rPr>
                <a:t>Δ.Ν. κάτω από 20-25</a:t>
              </a:r>
              <a:endParaRPr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365826" y="5237912"/>
            <a:ext cx="6312395" cy="1392976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ounded Rectangle 12"/>
          <p:cNvSpPr/>
          <p:nvPr/>
        </p:nvSpPr>
        <p:spPr>
          <a:xfrm>
            <a:off x="2396557" y="5330221"/>
            <a:ext cx="6281664" cy="12083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kern="1200" dirty="0" smtClean="0">
                <a:solidFill>
                  <a:schemeClr val="tx1"/>
                </a:solidFill>
              </a:rPr>
              <a:t>Απροσδιόριστη νοητική αναπηρία</a:t>
            </a:r>
          </a:p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kern="1200" dirty="0" smtClean="0">
                <a:solidFill>
                  <a:schemeClr val="tx1"/>
                </a:solidFill>
              </a:rPr>
              <a:t>όταν υπάρχει ισχυρή υπόθεση για ύπαρξη νοητικής αναπηρίας, αλλά η νοημοσύνη του ατόμου δε μπορεί να μετρηθεί με τα σταθμισμένα τεστ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07895" y="1838645"/>
            <a:ext cx="589716" cy="589716"/>
            <a:chOff x="5747075" y="627307"/>
            <a:chExt cx="589716" cy="589716"/>
          </a:xfrm>
        </p:grpSpPr>
        <p:sp>
          <p:nvSpPr>
            <p:cNvPr id="22" name="Down Arrow 21"/>
            <p:cNvSpPr/>
            <p:nvPr/>
          </p:nvSpPr>
          <p:spPr>
            <a:xfrm>
              <a:off x="5747075" y="627307"/>
              <a:ext cx="589716" cy="589716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Down Arrow 14"/>
            <p:cNvSpPr/>
            <p:nvPr/>
          </p:nvSpPr>
          <p:spPr>
            <a:xfrm>
              <a:off x="5879761" y="627307"/>
              <a:ext cx="324344" cy="443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81097" y="2871909"/>
            <a:ext cx="589716" cy="589716"/>
            <a:chOff x="6220277" y="1660571"/>
            <a:chExt cx="589716" cy="589716"/>
          </a:xfrm>
        </p:grpSpPr>
        <p:sp>
          <p:nvSpPr>
            <p:cNvPr id="20" name="Down Arrow 19"/>
            <p:cNvSpPr/>
            <p:nvPr/>
          </p:nvSpPr>
          <p:spPr>
            <a:xfrm>
              <a:off x="6220277" y="1660571"/>
              <a:ext cx="589716" cy="589716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Down Arrow 16"/>
            <p:cNvSpPr/>
            <p:nvPr/>
          </p:nvSpPr>
          <p:spPr>
            <a:xfrm>
              <a:off x="6352963" y="1660571"/>
              <a:ext cx="324344" cy="443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54299" y="3890052"/>
            <a:ext cx="589716" cy="589716"/>
            <a:chOff x="6693479" y="2678714"/>
            <a:chExt cx="589716" cy="589716"/>
          </a:xfrm>
        </p:grpSpPr>
        <p:sp>
          <p:nvSpPr>
            <p:cNvPr id="18" name="Down Arrow 17"/>
            <p:cNvSpPr/>
            <p:nvPr/>
          </p:nvSpPr>
          <p:spPr>
            <a:xfrm>
              <a:off x="6693479" y="2678714"/>
              <a:ext cx="589716" cy="589716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Down Arrow 18"/>
            <p:cNvSpPr/>
            <p:nvPr/>
          </p:nvSpPr>
          <p:spPr>
            <a:xfrm>
              <a:off x="6826165" y="2678714"/>
              <a:ext cx="324344" cy="443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7501" y="4933397"/>
            <a:ext cx="589716" cy="589716"/>
            <a:chOff x="7166681" y="3722059"/>
            <a:chExt cx="589716" cy="589716"/>
          </a:xfrm>
        </p:grpSpPr>
        <p:sp>
          <p:nvSpPr>
            <p:cNvPr id="16" name="Down Arrow 15"/>
            <p:cNvSpPr/>
            <p:nvPr/>
          </p:nvSpPr>
          <p:spPr>
            <a:xfrm>
              <a:off x="7166681" y="3722059"/>
              <a:ext cx="589716" cy="589716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Down Arrow 20"/>
            <p:cNvSpPr/>
            <p:nvPr/>
          </p:nvSpPr>
          <p:spPr>
            <a:xfrm>
              <a:off x="7299367" y="3722059"/>
              <a:ext cx="324344" cy="443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5891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l-GR" altLang="el-GR" sz="2600" b="1" dirty="0" smtClean="0">
                <a:solidFill>
                  <a:srgbClr val="004B82"/>
                </a:solidFill>
                <a:ea typeface="ＭＳ Ｐゴシック" charset="-128"/>
              </a:rPr>
              <a:t>Ελαφριά Νοητική Αναπηρία</a:t>
            </a:r>
          </a:p>
          <a:p>
            <a:pPr eaLnBrk="1" hangingPunct="1"/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85%του πληθυσμού </a:t>
            </a:r>
          </a:p>
          <a:p>
            <a:pPr eaLnBrk="1" hangingPunct="1"/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Συνήθως οφείλεται σε περιβαλλοντικούς παράγοντες</a:t>
            </a:r>
          </a:p>
          <a:p>
            <a:pPr eaLnBrk="1" hangingPunct="1"/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Η διάγνωση γίνεται σπάνια στην προσχολική ηλικία</a:t>
            </a:r>
          </a:p>
          <a:p>
            <a:pPr eaLnBrk="1" hangingPunct="1"/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Ύψος και βάρος: δεν παρουσιάζονται διαφορές συγκριτικά με τα άτομα χωρίς νοητική αναπηρία</a:t>
            </a:r>
          </a:p>
          <a:p>
            <a:pPr eaLnBrk="1" hangingPunct="1"/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Σπάνιες βλάβες στην ακοή, στην όραση ή στο συντονισμό κινήσεων </a:t>
            </a:r>
          </a:p>
          <a:p>
            <a:pPr eaLnBrk="1" hangingPunct="1"/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Ελαφριές διαταραχές του λόγου ή της ομιλίας </a:t>
            </a:r>
          </a:p>
          <a:p>
            <a:pPr eaLnBrk="1" hangingPunct="1"/>
            <a:r>
              <a:rPr lang="el-GR" altLang="el-GR" sz="2400" dirty="0" smtClean="0">
                <a:solidFill>
                  <a:srgbClr val="000000"/>
                </a:solidFill>
                <a:ea typeface="ＭＳ Ｐゴシック" charset="-128"/>
              </a:rPr>
              <a:t>Επιτυγχάνονται επαγγελματικές δεξιότητες, όμως πιθανόν να είναι απαραίτητη η επίβλεψη και η βοήθεια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707904" y="5800726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FontTx/>
              <a:buNone/>
            </a:pPr>
            <a:r>
              <a:rPr lang="el-GR" altLang="el-GR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(</a:t>
            </a:r>
            <a:r>
              <a:rPr lang="en-US" altLang="el-GR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American Psychiatric Association</a:t>
            </a:r>
            <a:r>
              <a:rPr lang="el-GR" altLang="el-GR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</a:t>
            </a:r>
            <a:r>
              <a:rPr lang="en-US" altLang="el-GR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2013)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3. Ταξινόμηση της νοητικής αναπηρίας</a:t>
            </a:r>
            <a:br>
              <a:rPr lang="el-GR" dirty="0"/>
            </a:br>
            <a:r>
              <a:rPr lang="el-GR" sz="3100" b="0" dirty="0"/>
              <a:t>(2 από 6</a:t>
            </a:r>
            <a:r>
              <a:rPr lang="el-GR" sz="3100" b="0" dirty="0" smtClean="0"/>
              <a:t>)</a:t>
            </a:r>
            <a:endParaRPr lang="el-GR" sz="3100" b="0" dirty="0"/>
          </a:p>
        </p:txBody>
      </p:sp>
    </p:spTree>
    <p:extLst>
      <p:ext uri="{BB962C8B-B14F-4D97-AF65-F5344CB8AC3E}">
        <p14:creationId xmlns:p14="http://schemas.microsoft.com/office/powerpoint/2010/main" val="19228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3d1cab704540d5b5be2a8271eed32966269e2a"/>
  <p:tag name="ISPRING_RESOURCE_PATHS_HASH_PRESENTER" val="398d10197b52f5364565932c7e21fca1bfa4c5"/>
</p:tagLst>
</file>

<file path=ppt/theme/theme1.xml><?xml version="1.0" encoding="utf-8"?>
<a:theme xmlns:a="http://schemas.openxmlformats.org/drawingml/2006/main" name="OC_template_updated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3982</Words>
  <Application>Microsoft Office PowerPoint</Application>
  <PresentationFormat>On-screen Show (4:3)</PresentationFormat>
  <Paragraphs>518</Paragraphs>
  <Slides>60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OC_template_updated</vt:lpstr>
      <vt:lpstr>Προσαρμοσμένη Κινητική Δραστηριότητα</vt:lpstr>
      <vt:lpstr>ΝΟΗΤΙΚΗ ΑΝΑΠΗΡΙΑ ΚΑΙ ΠΡΟΣΑΡΜΟΣΜΕΝΗ ΚΙΝΗΤΙΚΗ ΔΡΑΣΤΗΡΙΟΤΗΤΑ</vt:lpstr>
      <vt:lpstr>Επισκόπηση</vt:lpstr>
      <vt:lpstr>1. Τι είναι νοητική αναπηρία (1 από 2)</vt:lpstr>
      <vt:lpstr>1. Τι είναι νοητική αναπηρία (2 από 2)</vt:lpstr>
      <vt:lpstr>2. Αιτίες νοητικής αναπηρίας (1 από 2)</vt:lpstr>
      <vt:lpstr>2. Αιτίες νοητικής αναπηρίας (2 από 2)</vt:lpstr>
      <vt:lpstr>3. Ταξινόμηση της νοητικής αναπηρίας (1 από 6) </vt:lpstr>
      <vt:lpstr>3. Ταξινόμηση της νοητικής αναπηρίας (2 από 6)</vt:lpstr>
      <vt:lpstr>3. Ταξινόμηση της νοητικής αναπηρίας (3 από 6)</vt:lpstr>
      <vt:lpstr>3. Ταξινόμηση της νοητικής αναπηρίας (4 από 6)</vt:lpstr>
      <vt:lpstr>3. Ταξινόμηση της νοητικής αναπηρίας (5 από 6)</vt:lpstr>
      <vt:lpstr>3. Ταξινόμηση της νοητικής αναπηρίας (6 από 6)  </vt:lpstr>
      <vt:lpstr>4. Φυσικά και κινητικά χαρακτηριστικά (1 από 3)  </vt:lpstr>
      <vt:lpstr>4. Φυσικά και κινητικά χαρακτηριστικά (2 από 3) </vt:lpstr>
      <vt:lpstr>4. Φυσικά και κινητικά χαρακτηριστικά (3 από 3) </vt:lpstr>
      <vt:lpstr>5. Εκπαιδευτικές παρεμβάσεις (1 από 4)   </vt:lpstr>
      <vt:lpstr>5. Εκπαιδευτικές παρεμβάσεις  (2 από 4)   </vt:lpstr>
      <vt:lpstr>5. Εκπαιδευτικές παρεμβάσεις (3 από 4)</vt:lpstr>
      <vt:lpstr>5. Εκπαιδευτικές παρεμβάσεις (4 από 4)</vt:lpstr>
      <vt:lpstr>6. Τι είναι προσαρμοσμένη φυσική δραστηριότητα</vt:lpstr>
      <vt:lpstr>7. Νοητική αναπηρία και ΠΦΔ (1 από 4)</vt:lpstr>
      <vt:lpstr>7. Νοητική αναπηρία και ΠΦΔ (2 από 4)</vt:lpstr>
      <vt:lpstr>7. Νοητική αναπηρία και ΠΦΔ (3 από 4)</vt:lpstr>
      <vt:lpstr>7. Νοητική αναπηρία και ΠΦΔ (4 από 4)</vt:lpstr>
      <vt:lpstr>8. Αθλητικές δραστηριότητες</vt:lpstr>
      <vt:lpstr>9. Έρευνες (1 από 8) </vt:lpstr>
      <vt:lpstr>9. Έρευνες (1 από 8)</vt:lpstr>
      <vt:lpstr>9. Έρευνες (2 από 8) </vt:lpstr>
      <vt:lpstr>9. Έρευνες (3 από 8)</vt:lpstr>
      <vt:lpstr>9. Έρευνες (4 από 8)</vt:lpstr>
      <vt:lpstr>9. Έρευνες (5 από 8)</vt:lpstr>
      <vt:lpstr>9. Έρευνες (6 από 8) </vt:lpstr>
      <vt:lpstr>9. Έρευνες (7 από 8)</vt:lpstr>
      <vt:lpstr>10. Σύνδρομο down (1 από 2)</vt:lpstr>
      <vt:lpstr>10. Σύνδρομο down (2 από 2)</vt:lpstr>
      <vt:lpstr>11. Ιστορική ανάδρομη - συχνότητα</vt:lpstr>
      <vt:lpstr>12. Χαρακτηριστικά (1 από 4)</vt:lpstr>
      <vt:lpstr>12. Χαρακτηριστικά (2 από 4)</vt:lpstr>
      <vt:lpstr>12. Χαρακτηριστικά (3 από 4)</vt:lpstr>
      <vt:lpstr>12. Χαρακτηριστικά: Κινητικά (4 από 4)</vt:lpstr>
      <vt:lpstr>13. Ατλαντοαξονική Αστάθεια (ATLANTOAXIAL INSTABILITY)</vt:lpstr>
      <vt:lpstr>14. Δραστηριότητες (1 από 2)</vt:lpstr>
      <vt:lpstr>14. Ακατάλληλες δραστηριότητες (2 από 2)</vt:lpstr>
      <vt:lpstr>15. Έρευνες (1 από 3)</vt:lpstr>
      <vt:lpstr>15. Έρευνες (2 από 3)</vt:lpstr>
      <vt:lpstr>15. Έρευνες (3 από 3)</vt:lpstr>
      <vt:lpstr>16. Σύνδεσμοι </vt:lpstr>
      <vt:lpstr>17. Βιβλιογραφία (1 από 6)</vt:lpstr>
      <vt:lpstr>17. Βιβλιογραφία (2 από 6)</vt:lpstr>
      <vt:lpstr>17. Βιβλιογραφία (3 από 6)</vt:lpstr>
      <vt:lpstr>17. Βιβλιογραφία (4 από 6)</vt:lpstr>
      <vt:lpstr>17. Βιβλιογραφία (5 από 6)</vt:lpstr>
      <vt:lpstr>17. Βιβλιογραφία (6 από 6)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43</cp:revision>
  <dcterms:created xsi:type="dcterms:W3CDTF">2013-03-04T13:35:19Z</dcterms:created>
  <dcterms:modified xsi:type="dcterms:W3CDTF">2015-09-28T11:35:01Z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rojectFull">
    <vt:lpwstr>\\aias\opencourses\Α_ΥΠΟΣΤΗΡΙΞΗ ΑΝΑΠΤΥΞΗΣ ΑΨΜ\ΜΑΘΗΜΑΤΑ ΣΧΟΛΗ-ΚΑΘΗΓΗΤΗΣ\ΣΕΥΠ\ΓΡΑΜΜΑΤΟΠΟΥΛΟΥ ΕΙΡΗΝΗ\ΠΡΟΣΑΡΜΟΣΜΕΝΗ ΚΙΝΗΤΙΚΗ ΑΓΩΓΗ-Θ\ΕΚΠΑΙΔΕΥΤΙΚΟ ΥΛΙΚΟ\ΨΗΦΙΟΠΟΙΗΣΗ_ΒΕΛΤΙΩΣΗ\OC_template_updated.ppta</vt:lpwstr>
  </property>
  <property fmtid="{D5CDD505-2E9C-101B-9397-08002B2CF9AE}" pid="4" name="ArticulateGUID">
    <vt:lpwstr>8441FEE3-9520-4A03-9A15-9D22F03F56D0</vt:lpwstr>
  </property>
  <property fmtid="{D5CDD505-2E9C-101B-9397-08002B2CF9AE}" pid="5" name="ArticulatePath">
    <vt:lpwstr>OC_template_updated</vt:lpwstr>
  </property>
</Properties>
</file>