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 id="2147483696" r:id="rId2"/>
  </p:sldMasterIdLst>
  <p:notesMasterIdLst>
    <p:notesMasterId r:id="rId42"/>
  </p:notesMasterIdLst>
  <p:handoutMasterIdLst>
    <p:handoutMasterId r:id="rId43"/>
  </p:handoutMasterIdLst>
  <p:sldIdLst>
    <p:sldId id="293" r:id="rId3"/>
    <p:sldId id="301" r:id="rId4"/>
    <p:sldId id="302" r:id="rId5"/>
    <p:sldId id="303" r:id="rId6"/>
    <p:sldId id="304" r:id="rId7"/>
    <p:sldId id="305" r:id="rId8"/>
    <p:sldId id="306" r:id="rId9"/>
    <p:sldId id="307" r:id="rId10"/>
    <p:sldId id="308" r:id="rId11"/>
    <p:sldId id="309" r:id="rId12"/>
    <p:sldId id="310" r:id="rId13"/>
    <p:sldId id="311" r:id="rId14"/>
    <p:sldId id="328" r:id="rId15"/>
    <p:sldId id="312" r:id="rId16"/>
    <p:sldId id="329" r:id="rId17"/>
    <p:sldId id="313" r:id="rId18"/>
    <p:sldId id="330" r:id="rId19"/>
    <p:sldId id="314" r:id="rId20"/>
    <p:sldId id="331"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27" r:id="rId34"/>
    <p:sldId id="294" r:id="rId35"/>
    <p:sldId id="295" r:id="rId36"/>
    <p:sldId id="296" r:id="rId37"/>
    <p:sldId id="297" r:id="rId38"/>
    <p:sldId id="298" r:id="rId39"/>
    <p:sldId id="299" r:id="rId40"/>
    <p:sldId id="300" r:id="rId41"/>
  </p:sldIdLst>
  <p:sldSz cx="9144000" cy="6858000" type="screen4x3"/>
  <p:notesSz cx="7104063" cy="10234613"/>
  <p:custDataLst>
    <p:tags r:id="rId44"/>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BC82"/>
    <a:srgbClr val="F3A14F"/>
    <a:srgbClr val="E8C0BE"/>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7" d="100"/>
          <a:sy n="107" d="100"/>
        </p:scale>
        <p:origin x="-1824"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8/12/2015</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8/12/2015</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0</a:t>
            </a:fld>
            <a:endParaRPr lang="el-GR" dirty="0">
              <a:solidFill>
                <a:prstClr val="black"/>
              </a:solidFill>
            </a:endParaRP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37</a:t>
            </a:fld>
            <a:endParaRPr lang="el-GR" dirty="0">
              <a:solidFill>
                <a:prstClr val="black"/>
              </a:solidFill>
            </a:endParaRPr>
          </a:p>
        </p:txBody>
      </p:sp>
    </p:spTree>
    <p:extLst>
      <p:ext uri="{BB962C8B-B14F-4D97-AF65-F5344CB8AC3E}">
        <p14:creationId xmlns:p14="http://schemas.microsoft.com/office/powerpoint/2010/main" val="40753707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38</a:t>
            </a:fld>
            <a:endParaRPr lang="el-GR" dirty="0">
              <a:solidFill>
                <a:prstClr val="black"/>
              </a:solidFill>
            </a:endParaRPr>
          </a:p>
        </p:txBody>
      </p:sp>
    </p:spTree>
    <p:extLst>
      <p:ext uri="{BB962C8B-B14F-4D97-AF65-F5344CB8AC3E}">
        <p14:creationId xmlns:p14="http://schemas.microsoft.com/office/powerpoint/2010/main" val="2445984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1</a:t>
            </a:fld>
            <a:endParaRPr lang="el-GR" dirty="0"/>
          </a:p>
        </p:txBody>
      </p:sp>
    </p:spTree>
    <p:extLst>
      <p:ext uri="{BB962C8B-B14F-4D97-AF65-F5344CB8AC3E}">
        <p14:creationId xmlns:p14="http://schemas.microsoft.com/office/powerpoint/2010/main" val="3734312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2</a:t>
            </a:fld>
            <a:endParaRPr lang="el-GR" dirty="0"/>
          </a:p>
        </p:txBody>
      </p:sp>
    </p:spTree>
    <p:extLst>
      <p:ext uri="{BB962C8B-B14F-4D97-AF65-F5344CB8AC3E}">
        <p14:creationId xmlns:p14="http://schemas.microsoft.com/office/powerpoint/2010/main" val="4083441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5</a:t>
            </a:fld>
            <a:endParaRPr lang="el-GR" dirty="0"/>
          </a:p>
        </p:txBody>
      </p:sp>
    </p:spTree>
    <p:extLst>
      <p:ext uri="{BB962C8B-B14F-4D97-AF65-F5344CB8AC3E}">
        <p14:creationId xmlns:p14="http://schemas.microsoft.com/office/powerpoint/2010/main" val="40822020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a:defRPr/>
            </a:pPr>
            <a:fld id="{71016A41-0609-40C7-9E3E-89C33107DF6A}" type="slidenum">
              <a:rPr lang="el-GR" smtClean="0"/>
              <a:pPr>
                <a:defRPr/>
              </a:pPr>
              <a:t>6</a:t>
            </a:fld>
            <a:endParaRPr lang="el-GR" dirty="0"/>
          </a:p>
        </p:txBody>
      </p:sp>
    </p:spTree>
    <p:extLst>
      <p:ext uri="{BB962C8B-B14F-4D97-AF65-F5344CB8AC3E}">
        <p14:creationId xmlns:p14="http://schemas.microsoft.com/office/powerpoint/2010/main" val="2071208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32</a:t>
            </a:fld>
            <a:endParaRPr lang="el-GR" dirty="0">
              <a:solidFill>
                <a:prstClr val="black"/>
              </a:solidFill>
            </a:endParaRPr>
          </a:p>
        </p:txBody>
      </p:sp>
    </p:spTree>
    <p:extLst>
      <p:ext uri="{BB962C8B-B14F-4D97-AF65-F5344CB8AC3E}">
        <p14:creationId xmlns:p14="http://schemas.microsoft.com/office/powerpoint/2010/main" val="301794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33</a:t>
            </a:fld>
            <a:endParaRPr lang="el-GR" dirty="0">
              <a:solidFill>
                <a:prstClr val="black"/>
              </a:solidFill>
            </a:endParaRPr>
          </a:p>
        </p:txBody>
      </p:sp>
    </p:spTree>
    <p:extLst>
      <p:ext uri="{BB962C8B-B14F-4D97-AF65-F5344CB8AC3E}">
        <p14:creationId xmlns:p14="http://schemas.microsoft.com/office/powerpoint/2010/main" val="2749721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34</a:t>
            </a:fld>
            <a:endParaRPr lang="el-GR" dirty="0">
              <a:solidFill>
                <a:prstClr val="black"/>
              </a:solidFill>
            </a:endParaRPr>
          </a:p>
        </p:txBody>
      </p:sp>
    </p:spTree>
    <p:extLst>
      <p:ext uri="{BB962C8B-B14F-4D97-AF65-F5344CB8AC3E}">
        <p14:creationId xmlns:p14="http://schemas.microsoft.com/office/powerpoint/2010/main" val="1537509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35</a:t>
            </a:fld>
            <a:endParaRPr lang="el-GR" dirty="0">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85075689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3000625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912845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405912014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endParaRPr lang="el-GR" dirty="0">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dirty="0">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66307587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endParaRPr lang="el-GR" dirty="0">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dirty="0">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895175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152121860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l-GR" dirty="0">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dirty="0">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325814740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5364960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dirty="0"/>
          </a:p>
        </p:txBody>
      </p:sp>
      <p:sp>
        <p:nvSpPr>
          <p:cNvPr id="3" name="Content Placeholder 2"/>
          <p:cNvSpPr>
            <a:spLocks noGrp="1"/>
          </p:cNvSpPr>
          <p:nvPr>
            <p:ph idx="1"/>
          </p:nvPr>
        </p:nvSpPr>
        <p:spPr>
          <a:xfrm>
            <a:off x="457200" y="1412776"/>
            <a:ext cx="8229600" cy="4824536"/>
          </a:xfrm>
        </p:spPr>
        <p:txBody>
          <a:body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Rectangle 5"/>
          <p:cNvSpPr/>
          <p:nvPr userDrawn="1"/>
        </p:nvSpPr>
        <p:spPr>
          <a:xfrm>
            <a:off x="0" y="1114044"/>
            <a:ext cx="9144000" cy="228600"/>
          </a:xfrm>
          <a:prstGeom prst="rect">
            <a:avLst/>
          </a:prstGeom>
          <a:solidFill>
            <a:schemeClr val="tx2">
              <a:lumMod val="40000"/>
              <a:lumOff val="6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endParaRPr lang="el-GR" dirty="0">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dirty="0">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29339275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dirty="0"/>
          </a:p>
        </p:txBody>
      </p:sp>
      <p:sp>
        <p:nvSpPr>
          <p:cNvPr id="8" name="Footer Placeholder 7"/>
          <p:cNvSpPr>
            <a:spLocks noGrp="1"/>
          </p:cNvSpPr>
          <p:nvPr>
            <p:ph type="ftr" sz="quarter" idx="11"/>
          </p:nvPr>
        </p:nvSpPr>
        <p:spPr/>
        <p:txBody>
          <a:bodyPr/>
          <a:lstStyle/>
          <a:p>
            <a:pPr>
              <a:defRPr/>
            </a:pPr>
            <a:endParaRPr lang="el-GR" dirty="0"/>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dirty="0"/>
          </a:p>
        </p:txBody>
      </p:sp>
      <p:sp>
        <p:nvSpPr>
          <p:cNvPr id="4" name="Footer Placeholder 3"/>
          <p:cNvSpPr>
            <a:spLocks noGrp="1"/>
          </p:cNvSpPr>
          <p:nvPr>
            <p:ph type="ftr" sz="quarter" idx="11"/>
          </p:nvPr>
        </p:nvSpPr>
        <p:spPr/>
        <p:txBody>
          <a:bodyPr/>
          <a:lstStyle/>
          <a:p>
            <a:pPr>
              <a:defRPr/>
            </a:pPr>
            <a:endParaRPr lang="el-GR" dirty="0"/>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smtClean="0"/>
              <a:t>Κάντε κλικ στο εικονίδιο για να προσθέσετε μια εικόνα</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a:noFill/>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dirty="0">
              <a:solidFill>
                <a:prstClr val="black"/>
              </a:solidFill>
            </a:endParaRPr>
          </a:p>
        </p:txBody>
      </p:sp>
    </p:spTree>
    <p:extLst>
      <p:ext uri="{BB962C8B-B14F-4D97-AF65-F5344CB8AC3E}">
        <p14:creationId xmlns:p14="http://schemas.microsoft.com/office/powerpoint/2010/main" val="546447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spatial.maine.edu/~max/pubs_RJ.html" TargetMode="External"/><Relationship Id="rId2" Type="http://schemas.openxmlformats.org/officeDocument/2006/relationships/hyperlink" Target="http://www.isprs.org/proceedings/XXXII/part4/chen33neu.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spatial.maine.edu/~max/RJ55.html" TargetMode="External"/><Relationship Id="rId2" Type="http://schemas.openxmlformats.org/officeDocument/2006/relationships/hyperlink" Target="http://www.spatial.maine.edu/~max/RJ56.html" TargetMode="External"/><Relationship Id="rId1" Type="http://schemas.openxmlformats.org/officeDocument/2006/relationships/slideLayout" Target="../slideLayouts/slideLayout2.xml"/><Relationship Id="rId6" Type="http://schemas.openxmlformats.org/officeDocument/2006/relationships/hyperlink" Target="http://www.spatial.maine.edu/~max/RJ52.html" TargetMode="External"/><Relationship Id="rId5" Type="http://schemas.openxmlformats.org/officeDocument/2006/relationships/hyperlink" Target="http://www.spatial.maine.edu/~max/RJ53.html" TargetMode="External"/><Relationship Id="rId4" Type="http://schemas.openxmlformats.org/officeDocument/2006/relationships/hyperlink" Target="http://www.spatial.maine.edu/~max/RJ54.html"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spatial.maine.edu/~max/RJ49.html" TargetMode="External"/><Relationship Id="rId2" Type="http://schemas.openxmlformats.org/officeDocument/2006/relationships/hyperlink" Target="http://www.spatial.maine.edu/~max/RJ51.html" TargetMode="External"/><Relationship Id="rId1" Type="http://schemas.openxmlformats.org/officeDocument/2006/relationships/slideLayout" Target="../slideLayouts/slideLayout2.xml"/><Relationship Id="rId5" Type="http://schemas.openxmlformats.org/officeDocument/2006/relationships/hyperlink" Target="http://www.spatial.maine.edu/~max/RJ43.html" TargetMode="External"/><Relationship Id="rId4" Type="http://schemas.openxmlformats.org/officeDocument/2006/relationships/hyperlink" Target="http://www.spatial.maine.edu/~max/RJ50.html"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www.spatial.maine.edu/~max/RJ47.html" TargetMode="External"/><Relationship Id="rId2" Type="http://schemas.openxmlformats.org/officeDocument/2006/relationships/hyperlink" Target="http://www.spatial.maine.edu/~max/RJ48.html" TargetMode="External"/><Relationship Id="rId1" Type="http://schemas.openxmlformats.org/officeDocument/2006/relationships/slideLayout" Target="../slideLayouts/slideLayout2.xml"/><Relationship Id="rId5" Type="http://schemas.openxmlformats.org/officeDocument/2006/relationships/hyperlink" Target="http://www.spatial.maine.edu/~max/RJ36.html" TargetMode="External"/><Relationship Id="rId4" Type="http://schemas.openxmlformats.org/officeDocument/2006/relationships/hyperlink" Target="http://www.spatial.maine.edu/~max/RJ46.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www.spatial.maine.edu/~max/RJ45.html" TargetMode="External"/><Relationship Id="rId2" Type="http://schemas.openxmlformats.org/officeDocument/2006/relationships/hyperlink" Target="http://www.spatial.maine.edu/~max/RJ23.html" TargetMode="External"/><Relationship Id="rId1" Type="http://schemas.openxmlformats.org/officeDocument/2006/relationships/slideLayout" Target="../slideLayouts/slideLayout2.xml"/><Relationship Id="rId4" Type="http://schemas.openxmlformats.org/officeDocument/2006/relationships/hyperlink" Target="http://www.spatial.maine.edu/~max/RJ44.html"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spatial.maine.edu/~max/RJ42.html" TargetMode="External"/><Relationship Id="rId2" Type="http://schemas.openxmlformats.org/officeDocument/2006/relationships/hyperlink" Target="http://www.spatial.maine.edu/~max/RJ41.html" TargetMode="External"/><Relationship Id="rId1" Type="http://schemas.openxmlformats.org/officeDocument/2006/relationships/slideLayout" Target="../slideLayouts/slideLayout2.xml"/><Relationship Id="rId5" Type="http://schemas.openxmlformats.org/officeDocument/2006/relationships/hyperlink" Target="http://www.spatial.maine.edu/~max/RJ37.html" TargetMode="External"/><Relationship Id="rId4" Type="http://schemas.openxmlformats.org/officeDocument/2006/relationships/hyperlink" Target="http://www.spatial.maine.edu/~max/RJ34.html"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www.spatial.maine.edu/~max/RJ38.html" TargetMode="External"/><Relationship Id="rId2" Type="http://schemas.openxmlformats.org/officeDocument/2006/relationships/hyperlink" Target="http://www.spatial.maine.edu/~max/RJ40.html" TargetMode="External"/><Relationship Id="rId1" Type="http://schemas.openxmlformats.org/officeDocument/2006/relationships/slideLayout" Target="../slideLayouts/slideLayout2.xml"/><Relationship Id="rId4" Type="http://schemas.openxmlformats.org/officeDocument/2006/relationships/hyperlink" Target="http://www.spatial.maine.edu/~max/RJ39.html"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www.spatial.maine.edu/~max/RJ29.html" TargetMode="External"/><Relationship Id="rId2" Type="http://schemas.openxmlformats.org/officeDocument/2006/relationships/hyperlink" Target="http://www.spatial.maine.edu/~max/RJ32.html" TargetMode="External"/><Relationship Id="rId1" Type="http://schemas.openxmlformats.org/officeDocument/2006/relationships/slideLayout" Target="../slideLayouts/slideLayout2.xml"/><Relationship Id="rId5" Type="http://schemas.openxmlformats.org/officeDocument/2006/relationships/hyperlink" Target="http://www.spatial.maine.edu/~max/RJ30.html" TargetMode="External"/><Relationship Id="rId4" Type="http://schemas.openxmlformats.org/officeDocument/2006/relationships/hyperlink" Target="http://www.spatial.maine.edu/~max/RJ33.html"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www.spatial.maine.edu/~max/RJ24.html" TargetMode="External"/><Relationship Id="rId2" Type="http://schemas.openxmlformats.org/officeDocument/2006/relationships/hyperlink" Target="http://www.spatial.maine.edu/~max/RJ31.html" TargetMode="External"/><Relationship Id="rId1" Type="http://schemas.openxmlformats.org/officeDocument/2006/relationships/slideLayout" Target="../slideLayouts/slideLayout2.xml"/><Relationship Id="rId5" Type="http://schemas.openxmlformats.org/officeDocument/2006/relationships/hyperlink" Target="http://www.spatial.maine.edu/~max/RJ28.html" TargetMode="External"/><Relationship Id="rId4" Type="http://schemas.openxmlformats.org/officeDocument/2006/relationships/hyperlink" Target="http://www.spatial.maine.edu/~max/GEIN1-ed.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spatial.maine.edu/~max/RJ25.html" TargetMode="External"/><Relationship Id="rId7" Type="http://schemas.openxmlformats.org/officeDocument/2006/relationships/hyperlink" Target="http://www.spatial.maine.edu/~max/RJ21.html" TargetMode="External"/><Relationship Id="rId2" Type="http://schemas.openxmlformats.org/officeDocument/2006/relationships/hyperlink" Target="http://www.spatial.maine.edu/~max/RJ27.html" TargetMode="External"/><Relationship Id="rId1" Type="http://schemas.openxmlformats.org/officeDocument/2006/relationships/slideLayout" Target="../slideLayouts/slideLayout2.xml"/><Relationship Id="rId6" Type="http://schemas.openxmlformats.org/officeDocument/2006/relationships/hyperlink" Target="http://www.spatial.maine.edu/~max/RJ22.html" TargetMode="External"/><Relationship Id="rId5" Type="http://schemas.openxmlformats.org/officeDocument/2006/relationships/hyperlink" Target="http://www.spatial.maine.edu/~max/RJ20.html" TargetMode="External"/><Relationship Id="rId4" Type="http://schemas.openxmlformats.org/officeDocument/2006/relationships/hyperlink" Target="http://www.spatial.maine.edu/~max/RJ26.html"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spatial.maine.edu/~max/RJ18.html" TargetMode="External"/><Relationship Id="rId7" Type="http://schemas.openxmlformats.org/officeDocument/2006/relationships/hyperlink" Target="http://www.spatial.maine.edu/~max/RJ14.html" TargetMode="External"/><Relationship Id="rId2" Type="http://schemas.openxmlformats.org/officeDocument/2006/relationships/hyperlink" Target="http://www.spatial.maine.edu/~max/RJ19.html" TargetMode="External"/><Relationship Id="rId1" Type="http://schemas.openxmlformats.org/officeDocument/2006/relationships/slideLayout" Target="../slideLayouts/slideLayout2.xml"/><Relationship Id="rId6" Type="http://schemas.openxmlformats.org/officeDocument/2006/relationships/hyperlink" Target="http://www.spatial.maine.edu/~max/RJ15.html" TargetMode="External"/><Relationship Id="rId5" Type="http://schemas.openxmlformats.org/officeDocument/2006/relationships/hyperlink" Target="http://www.spatial.maine.edu/~max/RJ16.html" TargetMode="External"/><Relationship Id="rId4" Type="http://schemas.openxmlformats.org/officeDocument/2006/relationships/hyperlink" Target="http://www.spatial.maine.edu/~max/RJ17.html"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www.spatial.maine.edu/~max/RJ11.html" TargetMode="External"/><Relationship Id="rId7" Type="http://schemas.openxmlformats.org/officeDocument/2006/relationships/hyperlink" Target="http://www.spatial.maine.edu/~max/RJ7.html" TargetMode="External"/><Relationship Id="rId2" Type="http://schemas.openxmlformats.org/officeDocument/2006/relationships/hyperlink" Target="http://www.spatial.maine.edu/~max/RJ12.html" TargetMode="External"/><Relationship Id="rId1" Type="http://schemas.openxmlformats.org/officeDocument/2006/relationships/slideLayout" Target="../slideLayouts/slideLayout2.xml"/><Relationship Id="rId6" Type="http://schemas.openxmlformats.org/officeDocument/2006/relationships/hyperlink" Target="http://www.spatial.maine.edu/~max/RJ8.html" TargetMode="External"/><Relationship Id="rId5" Type="http://schemas.openxmlformats.org/officeDocument/2006/relationships/hyperlink" Target="http://www.spatial.maine.edu/~max/RJ9.html" TargetMode="External"/><Relationship Id="rId4" Type="http://schemas.openxmlformats.org/officeDocument/2006/relationships/hyperlink" Target="http://www.spatial.maine.edu/~max/RJ10.html"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www.spatial.maine.edu/~max/RJ5.html" TargetMode="External"/><Relationship Id="rId7" Type="http://schemas.openxmlformats.org/officeDocument/2006/relationships/hyperlink" Target="http://www.spatial.maine.edu/~max/RJ1.html" TargetMode="External"/><Relationship Id="rId2" Type="http://schemas.openxmlformats.org/officeDocument/2006/relationships/hyperlink" Target="http://www.spatial.maine.edu/~max/RJ6.html" TargetMode="External"/><Relationship Id="rId1" Type="http://schemas.openxmlformats.org/officeDocument/2006/relationships/slideLayout" Target="../slideLayouts/slideLayout2.xml"/><Relationship Id="rId6" Type="http://schemas.openxmlformats.org/officeDocument/2006/relationships/hyperlink" Target="http://www.spatial.maine.edu/~max/RJ2.html" TargetMode="External"/><Relationship Id="rId5" Type="http://schemas.openxmlformats.org/officeDocument/2006/relationships/hyperlink" Target="http://www.spatial.maine.edu/~max/RJ4.html" TargetMode="External"/><Relationship Id="rId4" Type="http://schemas.openxmlformats.org/officeDocument/2006/relationships/hyperlink" Target="http://www.spatial.maine.edu/~max/RJ3.html"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upport.esri.com/en/knowledgebase/GISDictionary/term/topology"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polygon-arc%20topology" TargetMode="External"/><Relationship Id="rId4" Type="http://schemas.openxmlformats.org/officeDocument/2006/relationships/hyperlink" Target="arc-node%20topology"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esri.com/news/arcuser/0401/topo.html" TargetMode="External"/><Relationship Id="rId2" Type="http://schemas.openxmlformats.org/officeDocument/2006/relationships/hyperlink" Target="http://webhelp.esri.com/arcgisserver/9.3/java/index.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orldwatch.blogspot.gr/2011/08/smallworld-technical-paper-no-10.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1.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pport.esri.com/en/knowledgebase/GISDictionary/term/topolog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DE-9IM"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8"/>
            <a:ext cx="7772400" cy="1470025"/>
          </a:xfrm>
        </p:spPr>
        <p:txBody>
          <a:bodyPr>
            <a:normAutofit fontScale="90000"/>
          </a:bodyPr>
          <a:lstStyle/>
          <a:p>
            <a:pPr lvl="1" algn="ctr"/>
            <a:r>
              <a:rPr lang="el-GR" sz="3600" b="1" dirty="0" smtClean="0">
                <a:solidFill>
                  <a:schemeClr val="tx1"/>
                </a:solidFill>
                <a:latin typeface="+mn-lt"/>
              </a:rPr>
              <a:t>Eιδικά θέματα βάσεων χωρικών δεδομένων και θεωρία συστημάτων - Θ</a:t>
            </a:r>
            <a:endParaRPr lang="el-GR" sz="3600" b="1" dirty="0">
              <a:solidFill>
                <a:schemeClr val="tx1"/>
              </a:solidFill>
              <a:latin typeface="+mn-lt"/>
            </a:endParaRPr>
          </a:p>
        </p:txBody>
      </p:sp>
      <p:sp>
        <p:nvSpPr>
          <p:cNvPr id="3" name="Υπότιτλος 2"/>
          <p:cNvSpPr>
            <a:spLocks noGrp="1"/>
          </p:cNvSpPr>
          <p:nvPr>
            <p:ph type="subTitle" idx="1"/>
          </p:nvPr>
        </p:nvSpPr>
        <p:spPr>
          <a:xfrm>
            <a:off x="179512" y="3096542"/>
            <a:ext cx="8712968" cy="2132657"/>
          </a:xfrm>
        </p:spPr>
        <p:txBody>
          <a:bodyPr>
            <a:noAutofit/>
          </a:bodyPr>
          <a:lstStyle/>
          <a:p>
            <a:pPr lvl="0">
              <a:lnSpc>
                <a:spcPct val="150000"/>
              </a:lnSpc>
              <a:spcAft>
                <a:spcPts val="0"/>
              </a:spcAft>
            </a:pPr>
            <a:r>
              <a:rPr lang="el-GR" sz="2000" b="1" dirty="0" smtClean="0"/>
              <a:t>Ενότητα </a:t>
            </a:r>
            <a:r>
              <a:rPr lang="en-US" sz="2000" b="1" dirty="0" smtClean="0"/>
              <a:t> </a:t>
            </a:r>
            <a:r>
              <a:rPr lang="el-GR" sz="2000" b="1" dirty="0" smtClean="0"/>
              <a:t>6</a:t>
            </a:r>
            <a:r>
              <a:rPr lang="el-GR" sz="2000" dirty="0" smtClean="0"/>
              <a:t>:</a:t>
            </a:r>
            <a:r>
              <a:rPr lang="en-US" sz="2000" dirty="0" smtClean="0"/>
              <a:t> </a:t>
            </a:r>
            <a:r>
              <a:rPr lang="el-GR" sz="2000" dirty="0" smtClean="0">
                <a:latin typeface="Calibri" panose="020F0502020204030204" pitchFamily="34" charset="0"/>
                <a:ea typeface="Calibri" panose="020F0502020204030204" pitchFamily="34" charset="0"/>
                <a:cs typeface="Times New Roman" panose="02020603050405020304" pitchFamily="18" charset="0"/>
              </a:rPr>
              <a:t>Τοπολογία - Τοπολογικές σχέσεις </a:t>
            </a:r>
            <a:r>
              <a:rPr lang="el-GR" sz="2000" dirty="0" smtClean="0"/>
              <a:t> </a:t>
            </a:r>
            <a:endParaRPr lang="en-US" sz="2000" dirty="0" smtClean="0"/>
          </a:p>
          <a:p>
            <a:pPr>
              <a:spcBef>
                <a:spcPts val="0"/>
              </a:spcBef>
              <a:spcAft>
                <a:spcPts val="1200"/>
              </a:spcAft>
            </a:pPr>
            <a:r>
              <a:rPr lang="el-GR" sz="2000"/>
              <a:t>Δήμος Πανταζής </a:t>
            </a:r>
            <a:r>
              <a:rPr lang="el-GR" sz="2000" dirty="0" smtClean="0"/>
              <a:t>Dr, MSc, Αγρ.Τοπ.Μηχ. ΑΠΘ - Καθηγητής ΤΕΙ Αθήνας</a:t>
            </a:r>
            <a:endParaRPr lang="en-US" sz="2000" dirty="0" smtClean="0"/>
          </a:p>
          <a:p>
            <a:pPr>
              <a:spcBef>
                <a:spcPts val="0"/>
              </a:spcBef>
            </a:pPr>
            <a:r>
              <a:rPr lang="el-GR" sz="2000" dirty="0" smtClean="0"/>
              <a:t>Τμήμα πολιτικών Μηχανικών ΤΕ και Μηχανικών Τοπογραφίας &amp; Γεωπληροφορικής ΤΕ</a:t>
            </a:r>
          </a:p>
          <a:p>
            <a:pPr>
              <a:spcBef>
                <a:spcPts val="0"/>
              </a:spcBef>
            </a:pPr>
            <a:r>
              <a:rPr lang="el-GR" sz="2000" dirty="0" smtClean="0"/>
              <a:t>Κατεύθυνση Μηχανικών Τοπογραφίας και Γεωπληροφορικής ΤΕ</a:t>
            </a:r>
            <a:endParaRPr lang="en-US" sz="20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solidFill>
                  <a:prstClr val="black"/>
                </a:solidFill>
                <a:latin typeface="Calibri"/>
              </a:rPr>
              <a:t>Ανοικτά Ακαδημαϊκά </a:t>
            </a:r>
            <a:r>
              <a:rPr lang="el-GR" sz="1600" dirty="0" smtClean="0">
                <a:solidFill>
                  <a:prstClr val="black"/>
                </a:solidFill>
                <a:latin typeface="Calibri"/>
              </a:rPr>
              <a:t>Μαθήματα στο ΤΕΙ Αθήνας</a:t>
            </a:r>
            <a:endParaRPr lang="el-GR" sz="1600" dirty="0">
              <a:solidFill>
                <a:prstClr val="black"/>
              </a:solidFill>
              <a:latin typeface="Calibri"/>
            </a:endParaRPr>
          </a:p>
        </p:txBody>
      </p:sp>
      <p:graphicFrame>
        <p:nvGraphicFramePr>
          <p:cNvPr id="4" name="Table 3"/>
          <p:cNvGraphicFramePr>
            <a:graphicFrameLocks noGrp="1"/>
          </p:cNvGraphicFramePr>
          <p:nvPr>
            <p:extLst>
              <p:ext uri="{D42A27DB-BD31-4B8C-83A1-F6EECF244321}">
                <p14:modId xmlns:p14="http://schemas.microsoft.com/office/powerpoint/2010/main" val="341875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extLst>
                    <a:ext uri="{9D8B030D-6E8A-4147-A177-3AD203B41FA5}">
                      <a16:colId xmlns:a16="http://schemas.microsoft.com/office/drawing/2014/main" xmlns="" val="20000"/>
                    </a:ext>
                  </a:extLst>
                </a:gridCol>
                <a:gridCol w="3557112">
                  <a:extLst>
                    <a:ext uri="{9D8B030D-6E8A-4147-A177-3AD203B41FA5}">
                      <a16:colId xmlns:a16="http://schemas.microsoft.com/office/drawing/2014/main" xmlns="" val="20001"/>
                    </a:ext>
                  </a:extLst>
                </a:gridCol>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extLst>
                  <a:ext uri="{0D108BD9-81ED-4DB2-BD59-A6C34878D82A}">
                    <a16:rowId xmlns:a16="http://schemas.microsoft.com/office/drawing/2014/main" xmlns="" val="10000"/>
                  </a:ext>
                </a:extLst>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026"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5625"/>
          <a:stretch/>
        </p:blipFill>
        <p:spPr bwMode="auto">
          <a:xfrm>
            <a:off x="4044034" y="5367126"/>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3766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Egenhofer</a:t>
            </a:r>
            <a:r>
              <a:rPr lang="el-GR" dirty="0" smtClean="0"/>
              <a:t> </a:t>
            </a:r>
            <a:r>
              <a:rPr lang="en-US" dirty="0" smtClean="0"/>
              <a:t>(references)</a:t>
            </a:r>
            <a:endParaRPr lang="en-US" dirty="0"/>
          </a:p>
        </p:txBody>
      </p:sp>
      <p:sp>
        <p:nvSpPr>
          <p:cNvPr id="3" name="Content Placeholder 2"/>
          <p:cNvSpPr>
            <a:spLocks noGrp="1"/>
          </p:cNvSpPr>
          <p:nvPr>
            <p:ph idx="1"/>
          </p:nvPr>
        </p:nvSpPr>
        <p:spPr/>
        <p:txBody>
          <a:bodyPr>
            <a:normAutofit/>
          </a:bodyPr>
          <a:lstStyle/>
          <a:p>
            <a:r>
              <a:rPr lang="de-DE" dirty="0" smtClean="0"/>
              <a:t>Egenhofer, Max J. and Robert D. Franzosa, 1991,</a:t>
            </a:r>
            <a:r>
              <a:rPr lang="el-GR" dirty="0" smtClean="0"/>
              <a:t> </a:t>
            </a:r>
            <a:r>
              <a:rPr lang="en-US" dirty="0" smtClean="0"/>
              <a:t>Point-set topological spatial relations, INT. J.</a:t>
            </a:r>
            <a:r>
              <a:rPr lang="el-GR" dirty="0" smtClean="0"/>
              <a:t> </a:t>
            </a:r>
            <a:r>
              <a:rPr lang="en-US" dirty="0" smtClean="0"/>
              <a:t>Geographical Information Systems, 1991, vol., 5,no.2, 161-176</a:t>
            </a:r>
          </a:p>
          <a:p>
            <a:endParaRPr lang="en-US" dirty="0"/>
          </a:p>
        </p:txBody>
      </p:sp>
    </p:spTree>
    <p:extLst>
      <p:ext uri="{BB962C8B-B14F-4D97-AF65-F5344CB8AC3E}">
        <p14:creationId xmlns:p14="http://schemas.microsoft.com/office/powerpoint/2010/main" val="2162856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Describing topological relations with voronoi-based 9-intersection model</a:t>
            </a:r>
            <a:endParaRPr lang="en-US" sz="2800" dirty="0"/>
          </a:p>
        </p:txBody>
      </p:sp>
      <p:sp>
        <p:nvSpPr>
          <p:cNvPr id="4" name="Θέση περιεχομένου 3"/>
          <p:cNvSpPr>
            <a:spLocks noGrp="1"/>
          </p:cNvSpPr>
          <p:nvPr>
            <p:ph idx="1"/>
          </p:nvPr>
        </p:nvSpPr>
        <p:spPr/>
        <p:txBody>
          <a:bodyPr/>
          <a:lstStyle/>
          <a:p>
            <a:r>
              <a:rPr lang="en-US" dirty="0">
                <a:hlinkClick r:id="rId2"/>
              </a:rPr>
              <a:t>http://www.isprs.org/proceedings/XXXII/part4/chen33neu.pdf</a:t>
            </a:r>
            <a:endParaRPr lang="en-US" dirty="0"/>
          </a:p>
          <a:p>
            <a:r>
              <a:rPr lang="en-US" dirty="0">
                <a:hlinkClick r:id="rId3"/>
              </a:rPr>
              <a:t>http://www.spatial.maine.edu/~max/pubs_RJ.html</a:t>
            </a:r>
            <a:endParaRPr lang="en-US" dirty="0"/>
          </a:p>
          <a:p>
            <a:endParaRPr lang="el-GR" dirty="0"/>
          </a:p>
        </p:txBody>
      </p:sp>
    </p:spTree>
    <p:extLst>
      <p:ext uri="{BB962C8B-B14F-4D97-AF65-F5344CB8AC3E}">
        <p14:creationId xmlns:p14="http://schemas.microsoft.com/office/powerpoint/2010/main" val="40140993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Max </a:t>
            </a:r>
            <a:r>
              <a:rPr lang="en-US" sz="3600" dirty="0"/>
              <a:t>J. Egenhofer's Articles in Refereed Journals</a:t>
            </a:r>
            <a:endParaRPr lang="en-US" dirty="0"/>
          </a:p>
        </p:txBody>
      </p:sp>
      <p:sp>
        <p:nvSpPr>
          <p:cNvPr id="3" name="Content Placeholder 2"/>
          <p:cNvSpPr>
            <a:spLocks noGrp="1"/>
          </p:cNvSpPr>
          <p:nvPr>
            <p:ph idx="1"/>
          </p:nvPr>
        </p:nvSpPr>
        <p:spPr/>
        <p:txBody>
          <a:bodyPr>
            <a:normAutofit fontScale="62500" lnSpcReduction="20000"/>
          </a:bodyPr>
          <a:lstStyle/>
          <a:p>
            <a:r>
              <a:rPr lang="en-US" dirty="0">
                <a:hlinkClick r:id="rId2"/>
              </a:rPr>
              <a:t>Spatial-Scene Similarity Queries</a:t>
            </a:r>
            <a:r>
              <a:rPr lang="en-US" dirty="0"/>
              <a:t/>
            </a:r>
            <a:br>
              <a:rPr lang="en-US" dirty="0"/>
            </a:br>
            <a:r>
              <a:rPr lang="en-US" dirty="0"/>
              <a:t>K. Nedas and M. Egenhofer</a:t>
            </a:r>
            <a:br>
              <a:rPr lang="en-US" dirty="0"/>
            </a:br>
            <a:r>
              <a:rPr lang="en-US" i="1" dirty="0"/>
              <a:t>Transactions in GIS</a:t>
            </a:r>
            <a:r>
              <a:rPr lang="en-US" dirty="0"/>
              <a:t> 12 (6): 661-681, 2008.</a:t>
            </a:r>
          </a:p>
          <a:p>
            <a:r>
              <a:rPr lang="en-US" dirty="0">
                <a:hlinkClick r:id="rId3"/>
              </a:rPr>
              <a:t>The Arrow-Semantics Interpreter</a:t>
            </a:r>
            <a:r>
              <a:rPr lang="en-US" dirty="0"/>
              <a:t/>
            </a:r>
            <a:br>
              <a:rPr lang="en-US" dirty="0"/>
            </a:br>
            <a:r>
              <a:rPr lang="en-US" dirty="0"/>
              <a:t>Y. Kurata and M. Egenhofer</a:t>
            </a:r>
            <a:br>
              <a:rPr lang="en-US" dirty="0"/>
            </a:br>
            <a:r>
              <a:rPr lang="en-US" i="1" dirty="0"/>
              <a:t>Spatial Cognition and Computation</a:t>
            </a:r>
            <a:r>
              <a:rPr lang="en-US" dirty="0"/>
              <a:t> 8 (4): 306-332, 2008.</a:t>
            </a:r>
          </a:p>
          <a:p>
            <a:r>
              <a:rPr lang="en-US" dirty="0">
                <a:hlinkClick r:id="rId4"/>
              </a:rPr>
              <a:t>Geo-Mobile Query-by-Sketch</a:t>
            </a:r>
            <a:r>
              <a:rPr lang="en-US" dirty="0"/>
              <a:t/>
            </a:r>
            <a:br>
              <a:rPr lang="en-US" dirty="0"/>
            </a:br>
            <a:r>
              <a:rPr lang="en-US" dirty="0"/>
              <a:t>D. Caduff and M. Egenhofer</a:t>
            </a:r>
            <a:br>
              <a:rPr lang="en-US" dirty="0"/>
            </a:br>
            <a:r>
              <a:rPr lang="en-US" i="1" dirty="0"/>
              <a:t>International Journal of Web Engineering and Technologies</a:t>
            </a:r>
            <a:r>
              <a:rPr lang="en-US" dirty="0"/>
              <a:t> 3 (2): 157-175, 2007.</a:t>
            </a:r>
          </a:p>
          <a:p>
            <a:r>
              <a:rPr lang="en-US" dirty="0">
                <a:hlinkClick r:id="rId5"/>
              </a:rPr>
              <a:t>Metric Details of Topological Line-Line Relations</a:t>
            </a:r>
            <a:r>
              <a:rPr lang="en-US" dirty="0"/>
              <a:t/>
            </a:r>
            <a:br>
              <a:rPr lang="en-US" dirty="0"/>
            </a:br>
            <a:r>
              <a:rPr lang="en-US" dirty="0"/>
              <a:t>K. Nedas, M. Egenhofer, and D. Wilmsen</a:t>
            </a:r>
            <a:br>
              <a:rPr lang="en-US" dirty="0"/>
            </a:br>
            <a:r>
              <a:rPr lang="en-US" i="1" dirty="0"/>
              <a:t>International Journal of Geographical Information Science</a:t>
            </a:r>
            <a:r>
              <a:rPr lang="en-US" dirty="0"/>
              <a:t> 21 (1): 21-48, 2007.</a:t>
            </a:r>
          </a:p>
          <a:p>
            <a:r>
              <a:rPr lang="en-US" dirty="0">
                <a:hlinkClick r:id="rId6"/>
              </a:rPr>
              <a:t>Ontology-Driven Map Generalization</a:t>
            </a:r>
            <a:r>
              <a:rPr lang="en-US" dirty="0"/>
              <a:t/>
            </a:r>
            <a:br>
              <a:rPr lang="en-US" dirty="0"/>
            </a:br>
            <a:r>
              <a:rPr lang="en-US" dirty="0"/>
              <a:t>L. Kulik, M. Duckham, and M. Egenhofer</a:t>
            </a:r>
            <a:br>
              <a:rPr lang="en-US" dirty="0"/>
            </a:br>
            <a:r>
              <a:rPr lang="en-US" i="1" dirty="0"/>
              <a:t>Journal of Visual Languages and Computing</a:t>
            </a:r>
            <a:r>
              <a:rPr lang="en-US" dirty="0"/>
              <a:t> 16 (3): 245-267, 2005.</a:t>
            </a:r>
          </a:p>
          <a:p>
            <a:endParaRPr lang="en-US" dirty="0"/>
          </a:p>
        </p:txBody>
      </p:sp>
    </p:spTree>
    <p:extLst>
      <p:ext uri="{BB962C8B-B14F-4D97-AF65-F5344CB8AC3E}">
        <p14:creationId xmlns:p14="http://schemas.microsoft.com/office/powerpoint/2010/main" val="1001161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Max J. Egenhofer's Articles in Refereed Journals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hlinkClick r:id="rId2"/>
              </a:rPr>
              <a:t>Spherical </a:t>
            </a:r>
            <a:r>
              <a:rPr lang="en-US" dirty="0">
                <a:hlinkClick r:id="rId2"/>
              </a:rPr>
              <a:t>Topological Relations</a:t>
            </a:r>
            <a:r>
              <a:rPr lang="en-US" dirty="0"/>
              <a:t/>
            </a:r>
            <a:br>
              <a:rPr lang="en-US" dirty="0"/>
            </a:br>
            <a:r>
              <a:rPr lang="en-US" dirty="0"/>
              <a:t>M. Egenhofer</a:t>
            </a:r>
            <a:br>
              <a:rPr lang="en-US" dirty="0"/>
            </a:br>
            <a:r>
              <a:rPr lang="en-US" i="1" dirty="0"/>
              <a:t>Journal on Data Semantics</a:t>
            </a:r>
            <a:r>
              <a:rPr lang="en-US" dirty="0"/>
              <a:t> III: 25-49, 2005.</a:t>
            </a:r>
          </a:p>
          <a:p>
            <a:r>
              <a:rPr lang="en-US" dirty="0">
                <a:hlinkClick r:id="rId3"/>
              </a:rPr>
              <a:t>Comparing Geospatial Entity Classes: An Asymmetric and Context-Dependent Similarity Measure</a:t>
            </a:r>
            <a:r>
              <a:rPr lang="en-US" dirty="0"/>
              <a:t/>
            </a:r>
            <a:br>
              <a:rPr lang="en-US" dirty="0"/>
            </a:br>
            <a:r>
              <a:rPr lang="en-US" dirty="0"/>
              <a:t>A. Rodríguez and M. Egenhofer</a:t>
            </a:r>
            <a:br>
              <a:rPr lang="en-US" dirty="0"/>
            </a:br>
            <a:r>
              <a:rPr lang="en-US" i="1" dirty="0"/>
              <a:t>International Journal of Geographical Information Science</a:t>
            </a:r>
            <a:r>
              <a:rPr lang="en-US" dirty="0"/>
              <a:t> 18 (3): 229-256, 2004.</a:t>
            </a:r>
          </a:p>
          <a:p>
            <a:r>
              <a:rPr lang="en-US" dirty="0">
                <a:hlinkClick r:id="rId4"/>
              </a:rPr>
              <a:t>A Model for Exploring Virtual Reality Environments</a:t>
            </a:r>
            <a:r>
              <a:rPr lang="en-US" dirty="0"/>
              <a:t/>
            </a:r>
            <a:br>
              <a:rPr lang="en-US" dirty="0"/>
            </a:br>
            <a:r>
              <a:rPr lang="en-US" dirty="0"/>
              <a:t>J. Campos, K. Hornsby, and M. Egenhofer</a:t>
            </a:r>
            <a:br>
              <a:rPr lang="en-US" dirty="0"/>
            </a:br>
            <a:r>
              <a:rPr lang="en-US" i="1" dirty="0"/>
              <a:t>Journal of Visual Languages and Computing</a:t>
            </a:r>
            <a:r>
              <a:rPr lang="en-US" dirty="0"/>
              <a:t> 14 (5): 469-492, 2003.</a:t>
            </a:r>
          </a:p>
          <a:p>
            <a:r>
              <a:rPr lang="en-US" dirty="0">
                <a:hlinkClick r:id="rId5"/>
              </a:rPr>
              <a:t>Determining Semantic Similarity Among Entity Classes from Different Ontologies</a:t>
            </a:r>
            <a:r>
              <a:rPr lang="en-US" dirty="0"/>
              <a:t/>
            </a:r>
            <a:br>
              <a:rPr lang="en-US" dirty="0"/>
            </a:br>
            <a:r>
              <a:rPr lang="en-US" dirty="0"/>
              <a:t>A. Rodríguez and M. Egenhofer</a:t>
            </a:r>
            <a:br>
              <a:rPr lang="en-US" dirty="0"/>
            </a:br>
            <a:r>
              <a:rPr lang="en-US" i="1" dirty="0"/>
              <a:t>IEEE Transactions on Knowledge and Data Engineering</a:t>
            </a:r>
            <a:r>
              <a:rPr lang="en-US" dirty="0"/>
              <a:t> 15 (2): 442-456, 2003.</a:t>
            </a:r>
          </a:p>
          <a:p>
            <a:endParaRPr lang="en-US" dirty="0"/>
          </a:p>
        </p:txBody>
      </p:sp>
    </p:spTree>
    <p:extLst>
      <p:ext uri="{BB962C8B-B14F-4D97-AF65-F5344CB8AC3E}">
        <p14:creationId xmlns:p14="http://schemas.microsoft.com/office/powerpoint/2010/main" val="13179551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hlinkClick r:id="rId2"/>
              </a:rPr>
              <a:t>Using Ontologies for Integrated Geographic Information Systems</a:t>
            </a:r>
            <a:r>
              <a:rPr lang="en-US" dirty="0" smtClean="0"/>
              <a:t/>
            </a:r>
            <a:br>
              <a:rPr lang="en-US" dirty="0" smtClean="0"/>
            </a:br>
            <a:r>
              <a:rPr lang="en-US" dirty="0" smtClean="0"/>
              <a:t>F. Fonseca, M. Egenhofer, P. Agouris, and G. Câmara</a:t>
            </a:r>
            <a:br>
              <a:rPr lang="en-US" dirty="0" smtClean="0"/>
            </a:br>
            <a:r>
              <a:rPr lang="en-US" i="1" dirty="0" smtClean="0"/>
              <a:t>Transactions in GIS</a:t>
            </a:r>
            <a:r>
              <a:rPr lang="en-US" dirty="0" smtClean="0"/>
              <a:t> 6 (3): 231-257, 2002.</a:t>
            </a:r>
          </a:p>
          <a:p>
            <a:r>
              <a:rPr lang="en-US" dirty="0" smtClean="0">
                <a:hlinkClick r:id="rId3"/>
              </a:rPr>
              <a:t>Semantic Granularity in Ontology-Driven Geographic Information Systems</a:t>
            </a:r>
            <a:r>
              <a:rPr lang="en-US" dirty="0" smtClean="0"/>
              <a:t/>
            </a:r>
            <a:br>
              <a:rPr lang="en-US" dirty="0" smtClean="0"/>
            </a:br>
            <a:r>
              <a:rPr lang="en-US" dirty="0" smtClean="0"/>
              <a:t>F. Fonseca, M. Egenhofer, C. Davis, and G. Câmara</a:t>
            </a:r>
            <a:br>
              <a:rPr lang="en-US" dirty="0" smtClean="0"/>
            </a:br>
            <a:r>
              <a:rPr lang="en-US" i="1" dirty="0" smtClean="0"/>
              <a:t>Annals of Mathematics and Artificial Intelligence</a:t>
            </a:r>
            <a:r>
              <a:rPr lang="en-US" dirty="0" smtClean="0"/>
              <a:t> 36 (1-2): 121-151, 2002.</a:t>
            </a:r>
          </a:p>
          <a:p>
            <a:r>
              <a:rPr lang="en-US" dirty="0" smtClean="0">
                <a:hlinkClick r:id="rId4"/>
              </a:rPr>
              <a:t>Modeling Moving Objects over Multiple Granularities</a:t>
            </a:r>
            <a:r>
              <a:rPr lang="en-US" dirty="0" smtClean="0"/>
              <a:t/>
            </a:r>
            <a:br>
              <a:rPr lang="en-US" dirty="0" smtClean="0"/>
            </a:br>
            <a:r>
              <a:rPr lang="en-US" dirty="0" smtClean="0"/>
              <a:t>K. Hornsby and M. Egenhofer</a:t>
            </a:r>
            <a:br>
              <a:rPr lang="en-US" dirty="0" smtClean="0"/>
            </a:br>
            <a:r>
              <a:rPr lang="en-US" i="1" dirty="0" smtClean="0"/>
              <a:t>Annals of Mathematics and Artificial Intelligence</a:t>
            </a:r>
            <a:r>
              <a:rPr lang="en-US" dirty="0" smtClean="0"/>
              <a:t> 36 (1-2): 177-194, 2002.</a:t>
            </a:r>
          </a:p>
          <a:p>
            <a:r>
              <a:rPr lang="en-US" dirty="0" smtClean="0">
                <a:hlinkClick r:id="rId5"/>
              </a:rPr>
              <a:t>Cardinal Directions between Extended Spatial Objects</a:t>
            </a:r>
            <a:r>
              <a:rPr lang="en-US" dirty="0" smtClean="0"/>
              <a:t/>
            </a:r>
            <a:br>
              <a:rPr lang="en-US" dirty="0" smtClean="0"/>
            </a:br>
            <a:r>
              <a:rPr lang="en-US" dirty="0" smtClean="0"/>
              <a:t>R. Goyal and M. Egenhofer</a:t>
            </a:r>
            <a:br>
              <a:rPr lang="en-US" dirty="0" smtClean="0"/>
            </a:br>
            <a:r>
              <a:rPr lang="en-US" i="1" dirty="0" smtClean="0"/>
              <a:t>IEEE Transactions on Knowledge and Data Engineering</a:t>
            </a:r>
            <a:r>
              <a:rPr lang="en-US" dirty="0" smtClean="0"/>
              <a:t> (in press).</a:t>
            </a:r>
          </a:p>
          <a:p>
            <a:endParaRPr lang="en-US" dirty="0"/>
          </a:p>
        </p:txBody>
      </p:sp>
    </p:spTree>
    <p:extLst>
      <p:ext uri="{BB962C8B-B14F-4D97-AF65-F5344CB8AC3E}">
        <p14:creationId xmlns:p14="http://schemas.microsoft.com/office/powerpoint/2010/main" val="31849852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hlinkClick r:id="rId2"/>
              </a:rPr>
              <a:t>Robust Inference of the Flow Direction in River Networks</a:t>
            </a:r>
            <a:r>
              <a:rPr lang="en-US" dirty="0" smtClean="0"/>
              <a:t/>
            </a:r>
            <a:br>
              <a:rPr lang="en-US" dirty="0" smtClean="0"/>
            </a:br>
            <a:r>
              <a:rPr lang="en-US" dirty="0" smtClean="0"/>
              <a:t>J. Paiva and M. Egenhofer</a:t>
            </a:r>
            <a:br>
              <a:rPr lang="en-US" dirty="0" smtClean="0"/>
            </a:br>
            <a:r>
              <a:rPr lang="en-US" i="1" dirty="0" smtClean="0"/>
              <a:t>Algorithmica</a:t>
            </a:r>
            <a:r>
              <a:rPr lang="en-US" dirty="0" smtClean="0"/>
              <a:t> (in press).</a:t>
            </a:r>
          </a:p>
          <a:p>
            <a:r>
              <a:rPr lang="en-US" dirty="0" smtClean="0">
                <a:hlinkClick r:id="rId3"/>
              </a:rPr>
              <a:t>Progressive Transmission of Vector Map Data over the World Wide Web</a:t>
            </a:r>
            <a:r>
              <a:rPr lang="en-US" dirty="0" smtClean="0"/>
              <a:t/>
            </a:r>
            <a:br>
              <a:rPr lang="en-US" dirty="0" smtClean="0"/>
            </a:br>
            <a:r>
              <a:rPr lang="en-US" dirty="0" smtClean="0"/>
              <a:t>M. Bertolotto and M. Egenhofer</a:t>
            </a:r>
            <a:br>
              <a:rPr lang="en-US" dirty="0" smtClean="0"/>
            </a:br>
            <a:r>
              <a:rPr lang="en-US" i="1" dirty="0" smtClean="0"/>
              <a:t>GeoInformatica</a:t>
            </a:r>
            <a:r>
              <a:rPr lang="en-US" dirty="0" smtClean="0"/>
              <a:t> 5 (4): 345-373, 2001.</a:t>
            </a:r>
          </a:p>
          <a:p>
            <a:r>
              <a:rPr lang="en-US" dirty="0" smtClean="0">
                <a:hlinkClick r:id="rId4"/>
              </a:rPr>
              <a:t>A Comparison of Inferences about Containers and Surfaces in Small-Scale and Large-Scale Spaces</a:t>
            </a:r>
            <a:r>
              <a:rPr lang="en-US" dirty="0" smtClean="0"/>
              <a:t/>
            </a:r>
            <a:br>
              <a:rPr lang="en-US" dirty="0" smtClean="0"/>
            </a:br>
            <a:r>
              <a:rPr lang="en-US" dirty="0" smtClean="0"/>
              <a:t>A. Rodríguez and M. Egenhofer</a:t>
            </a:r>
            <a:br>
              <a:rPr lang="en-US" dirty="0" smtClean="0"/>
            </a:br>
            <a:r>
              <a:rPr lang="en-US" i="1" dirty="0" smtClean="0"/>
              <a:t>Journal of Visual Languages and Computing</a:t>
            </a:r>
            <a:r>
              <a:rPr lang="en-US" dirty="0" smtClean="0"/>
              <a:t> 11 (6): 639-662, 2000.</a:t>
            </a:r>
          </a:p>
          <a:p>
            <a:endParaRPr lang="en-US" dirty="0" smtClean="0"/>
          </a:p>
          <a:p>
            <a:endParaRPr lang="en-US" dirty="0"/>
          </a:p>
        </p:txBody>
      </p:sp>
    </p:spTree>
    <p:extLst>
      <p:ext uri="{BB962C8B-B14F-4D97-AF65-F5344CB8AC3E}">
        <p14:creationId xmlns:p14="http://schemas.microsoft.com/office/powerpoint/2010/main" val="26046404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hlinkClick r:id="rId2"/>
              </a:rPr>
              <a:t>Ontologies and Knowledge Sharing in Urban GIS</a:t>
            </a:r>
            <a:r>
              <a:rPr lang="en-US" dirty="0" smtClean="0"/>
              <a:t/>
            </a:r>
            <a:br>
              <a:rPr lang="en-US" dirty="0" smtClean="0"/>
            </a:br>
            <a:r>
              <a:rPr lang="en-US" dirty="0" smtClean="0"/>
              <a:t>F. Fonseca, M. Egenhofer, C. Davis, and K. Borges</a:t>
            </a:r>
            <a:br>
              <a:rPr lang="en-US" dirty="0" smtClean="0"/>
            </a:br>
            <a:r>
              <a:rPr lang="en-US" i="1" dirty="0" smtClean="0"/>
              <a:t>Computer, Environment and Urban Systems</a:t>
            </a:r>
            <a:r>
              <a:rPr lang="en-US" dirty="0" smtClean="0"/>
              <a:t> 24 (3): 251-272, 2000.</a:t>
            </a:r>
          </a:p>
          <a:p>
            <a:r>
              <a:rPr lang="en-US" dirty="0" smtClean="0">
                <a:hlinkClick r:id="rId3"/>
              </a:rPr>
              <a:t>Identity-Based Change: A Foundation for Spatio-Temporal Knowledge Representation</a:t>
            </a:r>
            <a:r>
              <a:rPr lang="en-US" dirty="0" smtClean="0"/>
              <a:t/>
            </a:r>
            <a:br>
              <a:rPr lang="en-US" dirty="0" smtClean="0"/>
            </a:br>
            <a:r>
              <a:rPr lang="en-US" dirty="0" smtClean="0"/>
              <a:t>K. Hornsby and M. Egenhofer</a:t>
            </a:r>
            <a:br>
              <a:rPr lang="en-US" dirty="0" smtClean="0"/>
            </a:br>
            <a:r>
              <a:rPr lang="en-US" i="1" dirty="0" smtClean="0"/>
              <a:t>International Journal of Geographical Information Science</a:t>
            </a:r>
            <a:r>
              <a:rPr lang="en-US" dirty="0" smtClean="0"/>
              <a:t> 14 (3): 207-224, 2000.</a:t>
            </a:r>
          </a:p>
          <a:p>
            <a:r>
              <a:rPr lang="en-US" dirty="0" smtClean="0">
                <a:hlinkClick r:id="rId4"/>
              </a:rPr>
              <a:t>Visualization in an Early Stage of the Problem Solving Process in GIS</a:t>
            </a:r>
            <a:r>
              <a:rPr lang="en-US" dirty="0" smtClean="0"/>
              <a:t/>
            </a:r>
            <a:br>
              <a:rPr lang="en-US" dirty="0" smtClean="0"/>
            </a:br>
            <a:r>
              <a:rPr lang="en-US" dirty="0" smtClean="0"/>
              <a:t>A. Blaser, M. Sester, and M. Egenhofer</a:t>
            </a:r>
            <a:br>
              <a:rPr lang="en-US" dirty="0" smtClean="0"/>
            </a:br>
            <a:r>
              <a:rPr lang="en-US" i="1" dirty="0" smtClean="0"/>
              <a:t>Computers and Geosciences</a:t>
            </a:r>
            <a:r>
              <a:rPr lang="en-US" dirty="0" smtClean="0"/>
              <a:t> 26 (1): 57-66, 2000.</a:t>
            </a:r>
          </a:p>
          <a:p>
            <a:r>
              <a:rPr lang="en-US" dirty="0" smtClean="0">
                <a:hlinkClick r:id="rId5"/>
              </a:rPr>
              <a:t>Relation Algebras over Containers and Surfaces: An Ontological Study of a Room Space</a:t>
            </a:r>
            <a:r>
              <a:rPr lang="en-US" dirty="0" smtClean="0"/>
              <a:t/>
            </a:r>
            <a:br>
              <a:rPr lang="en-US" dirty="0" smtClean="0"/>
            </a:br>
            <a:r>
              <a:rPr lang="en-US" dirty="0" smtClean="0"/>
              <a:t>M. Egenhofer and A. Rodríguez</a:t>
            </a:r>
            <a:br>
              <a:rPr lang="en-US" dirty="0" smtClean="0"/>
            </a:br>
            <a:r>
              <a:rPr lang="en-US" i="1" dirty="0" smtClean="0"/>
              <a:t>Spatial Cognition and Computation</a:t>
            </a:r>
            <a:r>
              <a:rPr lang="en-US" dirty="0" smtClean="0"/>
              <a:t> 1 (2): 155-180, 1999.</a:t>
            </a:r>
          </a:p>
          <a:p>
            <a:endParaRPr lang="en-US" dirty="0"/>
          </a:p>
        </p:txBody>
      </p:sp>
    </p:spTree>
    <p:extLst>
      <p:ext uri="{BB962C8B-B14F-4D97-AF65-F5344CB8AC3E}">
        <p14:creationId xmlns:p14="http://schemas.microsoft.com/office/powerpoint/2010/main" val="22670831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hlinkClick r:id="rId2"/>
              </a:rPr>
              <a:t>Sistemas de Informação Geográficos Baseados em Ontologias</a:t>
            </a:r>
            <a:r>
              <a:rPr lang="en-US" dirty="0" smtClean="0"/>
              <a:t/>
            </a:r>
            <a:br>
              <a:rPr lang="en-US" dirty="0" smtClean="0"/>
            </a:br>
            <a:r>
              <a:rPr lang="en-US" dirty="0" smtClean="0"/>
              <a:t>F. Fonseca and M. Egenhofer</a:t>
            </a:r>
            <a:br>
              <a:rPr lang="en-US" dirty="0" smtClean="0"/>
            </a:br>
            <a:r>
              <a:rPr lang="en-US" i="1" dirty="0" smtClean="0"/>
              <a:t>Informática Pública</a:t>
            </a:r>
            <a:r>
              <a:rPr lang="en-US" dirty="0" smtClean="0"/>
              <a:t> 1 (2): 47-65, 1999.</a:t>
            </a:r>
          </a:p>
          <a:p>
            <a:r>
              <a:rPr lang="en-US" dirty="0" smtClean="0">
                <a:hlinkClick r:id="rId3"/>
              </a:rPr>
              <a:t>Progress in Computational Methods for Representing Geographic Concepts</a:t>
            </a:r>
            <a:r>
              <a:rPr lang="en-US" dirty="0" smtClean="0"/>
              <a:t/>
            </a:r>
            <a:br>
              <a:rPr lang="en-US" dirty="0" smtClean="0"/>
            </a:br>
            <a:r>
              <a:rPr lang="en-US" dirty="0" smtClean="0"/>
              <a:t>M. Egenhofer, J. Glasgow, O. Gunther, J. Herring, and D. Peuquet</a:t>
            </a:r>
            <a:br>
              <a:rPr lang="en-US" dirty="0" smtClean="0"/>
            </a:br>
            <a:r>
              <a:rPr lang="en-US" i="1" dirty="0" smtClean="0"/>
              <a:t>International Journal of Geographical Information Science</a:t>
            </a:r>
            <a:r>
              <a:rPr lang="en-US" dirty="0" smtClean="0"/>
              <a:t> 13 (8): 775-796, 1999.</a:t>
            </a:r>
          </a:p>
          <a:p>
            <a:r>
              <a:rPr lang="en-US" dirty="0" smtClean="0">
                <a:hlinkClick r:id="rId4"/>
              </a:rPr>
              <a:t>Introduction to the Varenius Project</a:t>
            </a:r>
            <a:r>
              <a:rPr lang="en-US" dirty="0" smtClean="0"/>
              <a:t/>
            </a:r>
            <a:br>
              <a:rPr lang="en-US" dirty="0" smtClean="0"/>
            </a:br>
            <a:r>
              <a:rPr lang="en-US" dirty="0" smtClean="0"/>
              <a:t>M. Goodchild, M. Egenhofer, K. Kemp, D. Mark, and E. Sheppard</a:t>
            </a:r>
            <a:br>
              <a:rPr lang="en-US" dirty="0" smtClean="0"/>
            </a:br>
            <a:r>
              <a:rPr lang="en-US" i="1" dirty="0" smtClean="0"/>
              <a:t>International Journal of Geographical Information Science</a:t>
            </a:r>
            <a:r>
              <a:rPr lang="en-US" dirty="0" smtClean="0"/>
              <a:t> 13 (8): 731-745, 1999.</a:t>
            </a:r>
          </a:p>
          <a:p>
            <a:endParaRPr lang="en-US" dirty="0"/>
          </a:p>
        </p:txBody>
      </p:sp>
    </p:spTree>
    <p:extLst>
      <p:ext uri="{BB962C8B-B14F-4D97-AF65-F5344CB8AC3E}">
        <p14:creationId xmlns:p14="http://schemas.microsoft.com/office/powerpoint/2010/main" val="5470724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hlinkClick r:id="rId2"/>
              </a:rPr>
              <a:t>Using Digital Spatial Archives Effectively</a:t>
            </a:r>
            <a:r>
              <a:rPr lang="en-US" dirty="0" smtClean="0"/>
              <a:t/>
            </a:r>
            <a:br>
              <a:rPr lang="en-US" dirty="0" smtClean="0"/>
            </a:br>
            <a:r>
              <a:rPr lang="en-US" dirty="0" smtClean="0"/>
              <a:t>D. Flewelling and M. Egenhofer</a:t>
            </a:r>
            <a:br>
              <a:rPr lang="en-US" dirty="0" smtClean="0"/>
            </a:br>
            <a:r>
              <a:rPr lang="en-US" i="1" dirty="0" smtClean="0"/>
              <a:t>International Journal of Geographical Information Science</a:t>
            </a:r>
            <a:r>
              <a:rPr lang="en-US" dirty="0" smtClean="0"/>
              <a:t> 13 (1): 1-8, 1999.</a:t>
            </a:r>
          </a:p>
          <a:p>
            <a:r>
              <a:rPr lang="en-US" dirty="0" smtClean="0">
                <a:hlinkClick r:id="rId3"/>
              </a:rPr>
              <a:t>Metric Details for Natural-Language Spatial Relations</a:t>
            </a:r>
            <a:r>
              <a:rPr lang="en-US" dirty="0" smtClean="0"/>
              <a:t/>
            </a:r>
            <a:br>
              <a:rPr lang="en-US" dirty="0" smtClean="0"/>
            </a:br>
            <a:r>
              <a:rPr lang="en-US" dirty="0" smtClean="0"/>
              <a:t>M. Egenhofer and A. R. Shariff</a:t>
            </a:r>
            <a:br>
              <a:rPr lang="en-US" dirty="0" smtClean="0"/>
            </a:br>
            <a:r>
              <a:rPr lang="en-US" i="1" dirty="0" smtClean="0"/>
              <a:t>ACM Transactions on Information Systems</a:t>
            </a:r>
            <a:r>
              <a:rPr lang="en-US" dirty="0" smtClean="0"/>
              <a:t> 16 (4): 295-321, 1998. </a:t>
            </a:r>
          </a:p>
          <a:p>
            <a:r>
              <a:rPr lang="en-US" dirty="0" smtClean="0">
                <a:hlinkClick r:id="rId4"/>
              </a:rPr>
              <a:t>Comparing the Complexity of Wayfinding Tasks in Built Environments</a:t>
            </a:r>
            <a:r>
              <a:rPr lang="en-US" dirty="0" smtClean="0"/>
              <a:t/>
            </a:r>
            <a:br>
              <a:rPr lang="en-US" dirty="0" smtClean="0"/>
            </a:br>
            <a:r>
              <a:rPr lang="en-US" dirty="0" smtClean="0"/>
              <a:t>M. Raubal and M. Egenhofer</a:t>
            </a:r>
            <a:br>
              <a:rPr lang="en-US" dirty="0" smtClean="0"/>
            </a:br>
            <a:r>
              <a:rPr lang="en-US" i="1" dirty="0" smtClean="0"/>
              <a:t>Environment and Planning B</a:t>
            </a:r>
            <a:r>
              <a:rPr lang="en-US" dirty="0" smtClean="0"/>
              <a:t> 25 (6): 895-913, 1998.</a:t>
            </a:r>
          </a:p>
          <a:p>
            <a:r>
              <a:rPr lang="en-US" dirty="0" smtClean="0">
                <a:hlinkClick r:id="rId5"/>
              </a:rPr>
              <a:t>Natural-Language Spatial Relations Between Linear and Areal Objects: The Topology and Metric of English-Language Terms</a:t>
            </a:r>
            <a:r>
              <a:rPr lang="en-US" dirty="0" smtClean="0"/>
              <a:t/>
            </a:r>
            <a:br>
              <a:rPr lang="en-US" dirty="0" smtClean="0"/>
            </a:br>
            <a:r>
              <a:rPr lang="en-US" dirty="0" smtClean="0"/>
              <a:t>A. R. Shariff, M. Egenhofer, and D. Mark</a:t>
            </a:r>
            <a:br>
              <a:rPr lang="en-US" dirty="0" smtClean="0"/>
            </a:br>
            <a:r>
              <a:rPr lang="en-US" i="1" dirty="0" smtClean="0"/>
              <a:t>International Journal of Geographical Information Science</a:t>
            </a:r>
            <a:r>
              <a:rPr lang="en-US" dirty="0" smtClean="0"/>
              <a:t> 12 (3): 215-246, 1998.</a:t>
            </a:r>
          </a:p>
        </p:txBody>
      </p:sp>
    </p:spTree>
    <p:extLst>
      <p:ext uri="{BB962C8B-B14F-4D97-AF65-F5344CB8AC3E}">
        <p14:creationId xmlns:p14="http://schemas.microsoft.com/office/powerpoint/2010/main" val="39985054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hlinkClick r:id="rId2"/>
              </a:rPr>
              <a:t>Human Conceptions of Spaces: Implications for GIS</a:t>
            </a:r>
            <a:r>
              <a:rPr lang="en-US" dirty="0" smtClean="0"/>
              <a:t/>
            </a:r>
            <a:br>
              <a:rPr lang="en-US" dirty="0" smtClean="0"/>
            </a:br>
            <a:r>
              <a:rPr lang="en-US" dirty="0" smtClean="0"/>
              <a:t>S. Freundschuh and M. Egenhofer</a:t>
            </a:r>
            <a:br>
              <a:rPr lang="en-US" dirty="0" smtClean="0"/>
            </a:br>
            <a:r>
              <a:rPr lang="en-US" i="1" dirty="0" smtClean="0"/>
              <a:t>Transactions in GIS</a:t>
            </a:r>
            <a:r>
              <a:rPr lang="en-US" dirty="0" smtClean="0"/>
              <a:t> 2 (4): 361-375, 1997. </a:t>
            </a:r>
          </a:p>
          <a:p>
            <a:r>
              <a:rPr lang="en-US" dirty="0" smtClean="0">
                <a:hlinkClick r:id="rId3"/>
              </a:rPr>
              <a:t>Formalizing Behavior of Geographic Feature Types</a:t>
            </a:r>
            <a:r>
              <a:rPr lang="en-US" dirty="0" smtClean="0"/>
              <a:t/>
            </a:r>
            <a:br>
              <a:rPr lang="en-US" dirty="0" smtClean="0"/>
            </a:br>
            <a:r>
              <a:rPr lang="en-US" dirty="0" smtClean="0"/>
              <a:t>R. Rugg, M. Egenhofer, and W. Kuhn</a:t>
            </a:r>
            <a:br>
              <a:rPr lang="en-US" dirty="0" smtClean="0"/>
            </a:br>
            <a:r>
              <a:rPr lang="en-US" i="1" dirty="0" smtClean="0"/>
              <a:t>Geographical Systems</a:t>
            </a:r>
            <a:r>
              <a:rPr lang="en-US" dirty="0" smtClean="0"/>
              <a:t> 4 (2): 159-179, 1997.</a:t>
            </a:r>
          </a:p>
          <a:p>
            <a:r>
              <a:rPr lang="en-US" dirty="0" smtClean="0">
                <a:hlinkClick r:id="rId4"/>
              </a:rPr>
              <a:t>Consistency Revisited</a:t>
            </a:r>
            <a:r>
              <a:rPr lang="en-US" dirty="0" smtClean="0"/>
              <a:t/>
            </a:r>
            <a:br>
              <a:rPr lang="en-US" dirty="0" smtClean="0"/>
            </a:br>
            <a:r>
              <a:rPr lang="en-US" dirty="0" smtClean="0"/>
              <a:t>M. Egenhofer</a:t>
            </a:r>
            <a:br>
              <a:rPr lang="en-US" dirty="0" smtClean="0"/>
            </a:br>
            <a:r>
              <a:rPr lang="en-US" i="1" dirty="0" smtClean="0"/>
              <a:t>GeoInformatica</a:t>
            </a:r>
            <a:r>
              <a:rPr lang="en-US" dirty="0" smtClean="0"/>
              <a:t> 1(4): 323-325, 1997.</a:t>
            </a:r>
          </a:p>
          <a:p>
            <a:r>
              <a:rPr lang="en-US" dirty="0" smtClean="0">
                <a:hlinkClick r:id="rId5"/>
              </a:rPr>
              <a:t>Hierarchical Spatial Reasoning about Direction Relations</a:t>
            </a:r>
            <a:r>
              <a:rPr lang="en-US" dirty="0" smtClean="0"/>
              <a:t/>
            </a:r>
            <a:br>
              <a:rPr lang="en-US" dirty="0" smtClean="0"/>
            </a:br>
            <a:r>
              <a:rPr lang="en-US" dirty="0" smtClean="0"/>
              <a:t>D. Papadias and M. Egenhofer</a:t>
            </a:r>
            <a:br>
              <a:rPr lang="en-US" dirty="0" smtClean="0"/>
            </a:br>
            <a:r>
              <a:rPr lang="en-US" i="1" dirty="0" smtClean="0"/>
              <a:t>GeoInformatica</a:t>
            </a:r>
            <a:r>
              <a:rPr lang="en-US" dirty="0" smtClean="0"/>
              <a:t> 1 (3): 251-273, 1997. </a:t>
            </a:r>
          </a:p>
        </p:txBody>
      </p:sp>
    </p:spTree>
    <p:extLst>
      <p:ext uri="{BB962C8B-B14F-4D97-AF65-F5344CB8AC3E}">
        <p14:creationId xmlns:p14="http://schemas.microsoft.com/office/powerpoint/2010/main" val="3173268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smtClean="0"/>
              <a:t>Τοπολογικές Σχέσεις στις ΒΧΔ</a:t>
            </a:r>
            <a:endParaRPr lang="en-US" dirty="0"/>
          </a:p>
        </p:txBody>
      </p:sp>
      <p:sp>
        <p:nvSpPr>
          <p:cNvPr id="5" name="Θέση περιεχομένου 4"/>
          <p:cNvSpPr>
            <a:spLocks noGrp="1"/>
          </p:cNvSpPr>
          <p:nvPr>
            <p:ph idx="1"/>
          </p:nvPr>
        </p:nvSpPr>
        <p:spPr/>
        <p:txBody>
          <a:bodyPr/>
          <a:lstStyle/>
          <a:p>
            <a:r>
              <a:rPr lang="el-GR" dirty="0"/>
              <a:t>Τοπολογικές Σχέσεις</a:t>
            </a:r>
          </a:p>
          <a:p>
            <a:r>
              <a:rPr lang="el-GR" dirty="0"/>
              <a:t>Τοπολογία</a:t>
            </a:r>
          </a:p>
          <a:p>
            <a:endParaRPr lang="el-GR" dirty="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1</a:t>
            </a:fld>
            <a:endParaRPr lang="en-US" dirty="0"/>
          </a:p>
        </p:txBody>
      </p:sp>
    </p:spTree>
    <p:extLst>
      <p:ext uri="{BB962C8B-B14F-4D97-AF65-F5344CB8AC3E}">
        <p14:creationId xmlns:p14="http://schemas.microsoft.com/office/powerpoint/2010/main" val="39114465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hlinkClick r:id="rId2"/>
              </a:rPr>
              <a:t>Query Processing in Spatial-Query-by-Sketch</a:t>
            </a:r>
            <a:r>
              <a:rPr lang="en-US" dirty="0" smtClean="0"/>
              <a:t/>
            </a:r>
            <a:br>
              <a:rPr lang="en-US" dirty="0" smtClean="0"/>
            </a:br>
            <a:r>
              <a:rPr lang="en-US" dirty="0" smtClean="0"/>
              <a:t>M. Egenhofer</a:t>
            </a:r>
            <a:br>
              <a:rPr lang="en-US" dirty="0" smtClean="0"/>
            </a:br>
            <a:r>
              <a:rPr lang="en-US" i="1" dirty="0" smtClean="0"/>
              <a:t>Journal of Visual Languages and Computing</a:t>
            </a:r>
            <a:r>
              <a:rPr lang="en-US" dirty="0" smtClean="0"/>
              <a:t> 8 (4): 403-424, 1997. </a:t>
            </a:r>
          </a:p>
          <a:p>
            <a:r>
              <a:rPr lang="en-US" dirty="0" smtClean="0">
                <a:hlinkClick r:id="rId3"/>
              </a:rPr>
              <a:t>User Interfaces for Map Algebra</a:t>
            </a:r>
            <a:r>
              <a:rPr lang="en-US" dirty="0" smtClean="0"/>
              <a:t/>
            </a:r>
            <a:br>
              <a:rPr lang="en-US" dirty="0" smtClean="0"/>
            </a:br>
            <a:r>
              <a:rPr lang="en-US" dirty="0" smtClean="0"/>
              <a:t>T. Bruns and M. Egenhofer</a:t>
            </a:r>
            <a:br>
              <a:rPr lang="en-US" dirty="0" smtClean="0"/>
            </a:br>
            <a:r>
              <a:rPr lang="en-US" i="1" dirty="0" smtClean="0"/>
              <a:t>Journal of the Urban and Regional Information Systems Association</a:t>
            </a:r>
            <a:r>
              <a:rPr lang="en-US" dirty="0" smtClean="0"/>
              <a:t> 9 (1): 44-54, 1997. </a:t>
            </a:r>
          </a:p>
          <a:p>
            <a:r>
              <a:rPr lang="en-US" dirty="0" smtClean="0">
                <a:hlinkClick r:id="rId4"/>
              </a:rPr>
              <a:t>Consistency among Parts and Aggregates: A Computational Model</a:t>
            </a:r>
            <a:r>
              <a:rPr lang="en-US" dirty="0" smtClean="0"/>
              <a:t/>
            </a:r>
            <a:br>
              <a:rPr lang="en-US" dirty="0" smtClean="0"/>
            </a:br>
            <a:r>
              <a:rPr lang="en-US" dirty="0" smtClean="0"/>
              <a:t>N. Tryfona and M. Egenhofer</a:t>
            </a:r>
            <a:br>
              <a:rPr lang="en-US" dirty="0" smtClean="0"/>
            </a:br>
            <a:r>
              <a:rPr lang="en-US" i="1" dirty="0" smtClean="0"/>
              <a:t>Transactions in GIS</a:t>
            </a:r>
            <a:r>
              <a:rPr lang="en-US" dirty="0" smtClean="0"/>
              <a:t> 1 (3): 189-206, 1997. </a:t>
            </a:r>
          </a:p>
          <a:p>
            <a:r>
              <a:rPr lang="en-US" dirty="0" smtClean="0">
                <a:hlinkClick r:id="rId5"/>
              </a:rPr>
              <a:t>A Comparison of Two Direct-Manipulation GIS User Interfaces for Map Overlay</a:t>
            </a:r>
            <a:r>
              <a:rPr lang="en-US" dirty="0" smtClean="0"/>
              <a:t/>
            </a:r>
            <a:br>
              <a:rPr lang="en-US" dirty="0" smtClean="0"/>
            </a:br>
            <a:r>
              <a:rPr lang="en-US" dirty="0" smtClean="0"/>
              <a:t>J. Richards and M. Egenhofer</a:t>
            </a:r>
            <a:br>
              <a:rPr lang="en-US" dirty="0" smtClean="0"/>
            </a:br>
            <a:r>
              <a:rPr lang="en-US" i="1" dirty="0" smtClean="0"/>
              <a:t>Geographical Systems</a:t>
            </a:r>
            <a:r>
              <a:rPr lang="en-US" dirty="0" smtClean="0"/>
              <a:t> 2 (4): 267-290, 1995.</a:t>
            </a:r>
          </a:p>
          <a:p>
            <a:r>
              <a:rPr lang="en-US" dirty="0" smtClean="0">
                <a:hlinkClick r:id="rId6"/>
              </a:rPr>
              <a:t>Modeling Conceptual Neighborhoods of Topological Line-Region Relations</a:t>
            </a:r>
            <a:r>
              <a:rPr lang="en-US" dirty="0" smtClean="0"/>
              <a:t/>
            </a:r>
            <a:br>
              <a:rPr lang="en-US" dirty="0" smtClean="0"/>
            </a:br>
            <a:r>
              <a:rPr lang="en-US" dirty="0" smtClean="0"/>
              <a:t>M. Egenhofer and D. Mark</a:t>
            </a:r>
            <a:br>
              <a:rPr lang="en-US" dirty="0" smtClean="0"/>
            </a:br>
            <a:r>
              <a:rPr lang="en-US" i="1" dirty="0" smtClean="0"/>
              <a:t>International Journal of Geographical Information Systems</a:t>
            </a:r>
            <a:r>
              <a:rPr lang="en-US" dirty="0" smtClean="0"/>
              <a:t> 9 (5): 555-565, 1995.</a:t>
            </a:r>
          </a:p>
          <a:p>
            <a:r>
              <a:rPr lang="en-US" dirty="0" smtClean="0">
                <a:hlinkClick r:id="rId7"/>
              </a:rPr>
              <a:t>On the Equivalence of Topological Relations</a:t>
            </a:r>
            <a:r>
              <a:rPr lang="en-US" dirty="0" smtClean="0"/>
              <a:t/>
            </a:r>
            <a:br>
              <a:rPr lang="en-US" dirty="0" smtClean="0"/>
            </a:br>
            <a:r>
              <a:rPr lang="en-US" dirty="0" smtClean="0"/>
              <a:t>M. Egenhofer and R. Franzosa</a:t>
            </a:r>
            <a:br>
              <a:rPr lang="en-US" dirty="0" smtClean="0"/>
            </a:br>
            <a:r>
              <a:rPr lang="en-US" i="1" dirty="0" smtClean="0"/>
              <a:t>International Journal of Geographical Information Systems</a:t>
            </a:r>
            <a:r>
              <a:rPr lang="en-US" dirty="0" smtClean="0"/>
              <a:t> 9 (2): 133-152, 1995. </a:t>
            </a:r>
          </a:p>
          <a:p>
            <a:endParaRPr lang="en-US" dirty="0"/>
          </a:p>
        </p:txBody>
      </p:sp>
    </p:spTree>
    <p:extLst>
      <p:ext uri="{BB962C8B-B14F-4D97-AF65-F5344CB8AC3E}">
        <p14:creationId xmlns:p14="http://schemas.microsoft.com/office/powerpoint/2010/main" val="25383125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hlinkClick r:id="rId2"/>
              </a:rPr>
              <a:t>Modeling Topological Spatial Relations: Strategies for Query Processing</a:t>
            </a:r>
            <a:r>
              <a:rPr lang="en-US" dirty="0" smtClean="0"/>
              <a:t/>
            </a:r>
            <a:br>
              <a:rPr lang="en-US" dirty="0" smtClean="0"/>
            </a:br>
            <a:r>
              <a:rPr lang="en-US" dirty="0" smtClean="0"/>
              <a:t>E. Clementini, J. Sharma, and M. Egenhofer</a:t>
            </a:r>
            <a:br>
              <a:rPr lang="en-US" dirty="0" smtClean="0"/>
            </a:br>
            <a:r>
              <a:rPr lang="en-US" i="1" dirty="0" smtClean="0"/>
              <a:t>Computers and Graphics</a:t>
            </a:r>
            <a:r>
              <a:rPr lang="en-US" dirty="0" smtClean="0"/>
              <a:t> 18 (6): 815-822, 1994.</a:t>
            </a:r>
          </a:p>
          <a:p>
            <a:r>
              <a:rPr lang="en-US" dirty="0" smtClean="0">
                <a:hlinkClick r:id="rId3"/>
              </a:rPr>
              <a:t>Modeling Spatial Relations Between Lines and Regions: Combining Formal Mathematical Models and Human Subjects Testing</a:t>
            </a:r>
            <a:r>
              <a:rPr lang="en-US" dirty="0" smtClean="0"/>
              <a:t/>
            </a:r>
            <a:br>
              <a:rPr lang="en-US" dirty="0" smtClean="0"/>
            </a:br>
            <a:r>
              <a:rPr lang="en-US" dirty="0" smtClean="0"/>
              <a:t>D. Mark and M. Egenhofer</a:t>
            </a:r>
            <a:br>
              <a:rPr lang="en-US" dirty="0" smtClean="0"/>
            </a:br>
            <a:r>
              <a:rPr lang="en-US" i="1" dirty="0" smtClean="0"/>
              <a:t>Cartography and Geographical Information Systems</a:t>
            </a:r>
            <a:r>
              <a:rPr lang="en-US" dirty="0" smtClean="0"/>
              <a:t> 21 (3): 195-212, 1994. </a:t>
            </a:r>
          </a:p>
          <a:p>
            <a:r>
              <a:rPr lang="en-US" dirty="0" smtClean="0">
                <a:hlinkClick r:id="rId4"/>
              </a:rPr>
              <a:t>Deriving the Composition of Binary Topological Relations</a:t>
            </a:r>
            <a:r>
              <a:rPr lang="en-US" dirty="0" smtClean="0"/>
              <a:t/>
            </a:r>
            <a:br>
              <a:rPr lang="en-US" dirty="0" smtClean="0"/>
            </a:br>
            <a:r>
              <a:rPr lang="en-US" dirty="0" smtClean="0"/>
              <a:t>M. Egenhofer</a:t>
            </a:r>
            <a:br>
              <a:rPr lang="en-US" dirty="0" smtClean="0"/>
            </a:br>
            <a:r>
              <a:rPr lang="en-US" i="1" dirty="0" smtClean="0"/>
              <a:t>Journal of Visual Languages and Computing</a:t>
            </a:r>
            <a:r>
              <a:rPr lang="en-US" dirty="0" smtClean="0"/>
              <a:t> 5 (2): 133-149, 1994. </a:t>
            </a:r>
          </a:p>
          <a:p>
            <a:r>
              <a:rPr lang="en-US" dirty="0" smtClean="0">
                <a:hlinkClick r:id="rId5"/>
              </a:rPr>
              <a:t>Topological Relations between Regions with Holes</a:t>
            </a:r>
            <a:r>
              <a:rPr lang="en-US" dirty="0" smtClean="0"/>
              <a:t/>
            </a:r>
            <a:br>
              <a:rPr lang="en-US" dirty="0" smtClean="0"/>
            </a:br>
            <a:r>
              <a:rPr lang="en-US" dirty="0" smtClean="0"/>
              <a:t>M. Egenhofer, E. Clementini, and P. di Felice</a:t>
            </a:r>
            <a:br>
              <a:rPr lang="en-US" dirty="0" smtClean="0"/>
            </a:br>
            <a:r>
              <a:rPr lang="en-US" i="1" dirty="0" smtClean="0"/>
              <a:t>International Journal of Geographical Information Systems</a:t>
            </a:r>
            <a:r>
              <a:rPr lang="en-US" dirty="0" smtClean="0"/>
              <a:t> 8 (2): 129-144, 1994. </a:t>
            </a:r>
          </a:p>
          <a:p>
            <a:r>
              <a:rPr lang="en-US" dirty="0" smtClean="0">
                <a:hlinkClick r:id="rId6"/>
              </a:rPr>
              <a:t>Pre-Processing Queries with Spatial Constraints</a:t>
            </a:r>
            <a:r>
              <a:rPr lang="en-US" dirty="0" smtClean="0"/>
              <a:t/>
            </a:r>
            <a:br>
              <a:rPr lang="en-US" dirty="0" smtClean="0"/>
            </a:br>
            <a:r>
              <a:rPr lang="en-US" dirty="0" smtClean="0"/>
              <a:t>M. Egenhofer</a:t>
            </a:r>
            <a:br>
              <a:rPr lang="en-US" dirty="0" smtClean="0"/>
            </a:br>
            <a:r>
              <a:rPr lang="en-US" i="1" dirty="0" smtClean="0"/>
              <a:t>Photogrammetric Engineering &amp; Remote Sensing</a:t>
            </a:r>
            <a:r>
              <a:rPr lang="en-US" dirty="0" smtClean="0"/>
              <a:t> 60 (6): 783-790, 1994. </a:t>
            </a:r>
          </a:p>
          <a:p>
            <a:r>
              <a:rPr lang="en-US" dirty="0" smtClean="0">
                <a:hlinkClick r:id="rId7"/>
              </a:rPr>
              <a:t>Spatial SQL: A Query and Presentation Language</a:t>
            </a:r>
            <a:r>
              <a:rPr lang="en-US" dirty="0" smtClean="0"/>
              <a:t/>
            </a:r>
            <a:br>
              <a:rPr lang="en-US" dirty="0" smtClean="0"/>
            </a:br>
            <a:r>
              <a:rPr lang="en-US" dirty="0" smtClean="0"/>
              <a:t>M. Egenhofer</a:t>
            </a:r>
            <a:br>
              <a:rPr lang="en-US" dirty="0" smtClean="0"/>
            </a:br>
            <a:r>
              <a:rPr lang="en-US" i="1" dirty="0" smtClean="0"/>
              <a:t>IEEE Transactions on Knowledge and Data Engineering</a:t>
            </a:r>
            <a:r>
              <a:rPr lang="en-US" dirty="0" smtClean="0"/>
              <a:t> 6 (1): 86-95, 1994. </a:t>
            </a:r>
          </a:p>
          <a:p>
            <a:endParaRPr lang="en-US" dirty="0"/>
          </a:p>
        </p:txBody>
      </p:sp>
    </p:spTree>
    <p:extLst>
      <p:ext uri="{BB962C8B-B14F-4D97-AF65-F5344CB8AC3E}">
        <p14:creationId xmlns:p14="http://schemas.microsoft.com/office/powerpoint/2010/main" val="2381999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hlinkClick r:id="rId2"/>
              </a:rPr>
              <a:t>A Model for Detailed Binary Topological Relationships</a:t>
            </a:r>
            <a:r>
              <a:rPr lang="en-US" dirty="0" smtClean="0"/>
              <a:t/>
            </a:r>
            <a:br>
              <a:rPr lang="en-US" dirty="0" smtClean="0"/>
            </a:br>
            <a:r>
              <a:rPr lang="en-US" dirty="0" smtClean="0"/>
              <a:t>M. Egenhofer</a:t>
            </a:r>
            <a:br>
              <a:rPr lang="en-US" dirty="0" smtClean="0"/>
            </a:br>
            <a:r>
              <a:rPr lang="en-US" i="1" dirty="0" smtClean="0"/>
              <a:t>Geomatica</a:t>
            </a:r>
            <a:r>
              <a:rPr lang="en-US" dirty="0" smtClean="0"/>
              <a:t> 47 (3&amp;4): 261-273, 1993. </a:t>
            </a:r>
          </a:p>
          <a:p>
            <a:r>
              <a:rPr lang="en-US" dirty="0" smtClean="0">
                <a:hlinkClick r:id="rId3"/>
              </a:rPr>
              <a:t>Assessing the Consistency of Complete and Incomplete Topological Information</a:t>
            </a:r>
            <a:r>
              <a:rPr lang="en-US" dirty="0" smtClean="0"/>
              <a:t/>
            </a:r>
            <a:br>
              <a:rPr lang="en-US" dirty="0" smtClean="0"/>
            </a:br>
            <a:r>
              <a:rPr lang="en-US" dirty="0" smtClean="0"/>
              <a:t>M. Egenhofer and J. Sharma</a:t>
            </a:r>
            <a:br>
              <a:rPr lang="en-US" dirty="0" smtClean="0"/>
            </a:br>
            <a:r>
              <a:rPr lang="en-US" i="1" dirty="0" smtClean="0"/>
              <a:t>Geographical Systems</a:t>
            </a:r>
            <a:r>
              <a:rPr lang="en-US" dirty="0" smtClean="0"/>
              <a:t> 1 (1): 47-68, 1993.</a:t>
            </a:r>
          </a:p>
          <a:p>
            <a:r>
              <a:rPr lang="en-US" dirty="0" smtClean="0">
                <a:hlinkClick r:id="rId4"/>
              </a:rPr>
              <a:t>Modeling Spatial Relations and Operations with Partially Ordered Sets</a:t>
            </a:r>
            <a:r>
              <a:rPr lang="en-US" dirty="0" smtClean="0"/>
              <a:t/>
            </a:r>
            <a:br>
              <a:rPr lang="en-US" dirty="0" smtClean="0"/>
            </a:br>
            <a:r>
              <a:rPr lang="en-US" dirty="0" smtClean="0"/>
              <a:t>W. Kainz, M. Egenhofer, and I. Greasley</a:t>
            </a:r>
            <a:br>
              <a:rPr lang="en-US" dirty="0" smtClean="0"/>
            </a:br>
            <a:r>
              <a:rPr lang="en-US" i="1" dirty="0" smtClean="0"/>
              <a:t>International Journal of Geographical Information Systems</a:t>
            </a:r>
            <a:r>
              <a:rPr lang="en-US" dirty="0" smtClean="0"/>
              <a:t> 7 (3): 215-229, 1993. </a:t>
            </a:r>
          </a:p>
          <a:p>
            <a:r>
              <a:rPr lang="en-US" dirty="0" smtClean="0">
                <a:hlinkClick r:id="rId5"/>
              </a:rPr>
              <a:t>Exploratory Access to Geographic Data Based on the Map-Overlay Metaphor</a:t>
            </a:r>
            <a:r>
              <a:rPr lang="en-US" dirty="0" smtClean="0"/>
              <a:t/>
            </a:r>
            <a:br>
              <a:rPr lang="en-US" dirty="0" smtClean="0"/>
            </a:br>
            <a:r>
              <a:rPr lang="en-US" dirty="0" smtClean="0"/>
              <a:t>M. Egenhofer and J. Richards</a:t>
            </a:r>
            <a:br>
              <a:rPr lang="en-US" dirty="0" smtClean="0"/>
            </a:br>
            <a:r>
              <a:rPr lang="en-US" i="1" dirty="0" smtClean="0"/>
              <a:t>Journal of Visual Languages and Computing</a:t>
            </a:r>
            <a:r>
              <a:rPr lang="en-US" dirty="0" smtClean="0"/>
              <a:t> 4 (2): 105-125, 1993. </a:t>
            </a:r>
          </a:p>
          <a:p>
            <a:r>
              <a:rPr lang="en-US" dirty="0" smtClean="0">
                <a:hlinkClick r:id="rId6"/>
              </a:rPr>
              <a:t>Object-Oriented Modeling for GIS</a:t>
            </a:r>
            <a:r>
              <a:rPr lang="en-US" dirty="0" smtClean="0"/>
              <a:t/>
            </a:r>
            <a:br>
              <a:rPr lang="en-US" dirty="0" smtClean="0"/>
            </a:br>
            <a:r>
              <a:rPr lang="en-US" dirty="0" smtClean="0"/>
              <a:t>M. Egenhofer and A. Frank</a:t>
            </a:r>
            <a:br>
              <a:rPr lang="en-US" dirty="0" smtClean="0"/>
            </a:br>
            <a:r>
              <a:rPr lang="en-US" i="1" dirty="0" smtClean="0"/>
              <a:t>Journal of the Urban and Regional Information Systems Association</a:t>
            </a:r>
            <a:r>
              <a:rPr lang="en-US" dirty="0" smtClean="0"/>
              <a:t> 4 (2): 3-19, 1992. </a:t>
            </a:r>
          </a:p>
          <a:p>
            <a:r>
              <a:rPr lang="en-US" dirty="0" smtClean="0">
                <a:hlinkClick r:id="rId7"/>
              </a:rPr>
              <a:t>Computer Cartography for GIS: an Object-Oriented View on the Display Transformation</a:t>
            </a:r>
            <a:r>
              <a:rPr lang="en-US" dirty="0" smtClean="0"/>
              <a:t/>
            </a:r>
            <a:br>
              <a:rPr lang="en-US" dirty="0" smtClean="0"/>
            </a:br>
            <a:r>
              <a:rPr lang="en-US" dirty="0" smtClean="0"/>
              <a:t>A. Frank and M. Egenhofer</a:t>
            </a:r>
            <a:br>
              <a:rPr lang="en-US" dirty="0" smtClean="0"/>
            </a:br>
            <a:r>
              <a:rPr lang="en-US" i="1" dirty="0" smtClean="0"/>
              <a:t>Computers and Geosciences</a:t>
            </a:r>
            <a:r>
              <a:rPr lang="en-US" dirty="0" smtClean="0"/>
              <a:t> 18 (8): 975-987, 1992. </a:t>
            </a:r>
          </a:p>
          <a:p>
            <a:endParaRPr lang="en-US" dirty="0"/>
          </a:p>
        </p:txBody>
      </p:sp>
    </p:spTree>
    <p:extLst>
      <p:ext uri="{BB962C8B-B14F-4D97-AF65-F5344CB8AC3E}">
        <p14:creationId xmlns:p14="http://schemas.microsoft.com/office/powerpoint/2010/main" val="37923726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solidFill>
                  <a:prstClr val="black"/>
                </a:solidFill>
              </a:rPr>
              <a:t>Max J. Egenhofer's Articles in Refereed Journals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hlinkClick r:id="rId2"/>
              </a:rPr>
              <a:t>Why not SQL!</a:t>
            </a:r>
            <a:r>
              <a:rPr lang="en-US" dirty="0" smtClean="0"/>
              <a:t/>
            </a:r>
            <a:br>
              <a:rPr lang="en-US" dirty="0" smtClean="0"/>
            </a:br>
            <a:r>
              <a:rPr lang="en-US" dirty="0" smtClean="0"/>
              <a:t>M. Egenhofer</a:t>
            </a:r>
            <a:br>
              <a:rPr lang="en-US" dirty="0" smtClean="0"/>
            </a:br>
            <a:r>
              <a:rPr lang="en-US" i="1" dirty="0" smtClean="0"/>
              <a:t>International Journal of Geographical Information Systems</a:t>
            </a:r>
            <a:r>
              <a:rPr lang="en-US" dirty="0" smtClean="0"/>
              <a:t> 6 (2): 71-85, 1992.</a:t>
            </a:r>
          </a:p>
          <a:p>
            <a:r>
              <a:rPr lang="en-US" dirty="0" smtClean="0">
                <a:hlinkClick r:id="rId3"/>
              </a:rPr>
              <a:t>A Perspective on GIS Technology in the Nineties</a:t>
            </a:r>
            <a:r>
              <a:rPr lang="en-US" dirty="0" smtClean="0"/>
              <a:t/>
            </a:r>
            <a:br>
              <a:rPr lang="en-US" dirty="0" smtClean="0"/>
            </a:br>
            <a:r>
              <a:rPr lang="en-US" dirty="0" smtClean="0"/>
              <a:t>A. Frank, M. Egenhofer, and W. Kuhn</a:t>
            </a:r>
            <a:br>
              <a:rPr lang="en-US" dirty="0" smtClean="0"/>
            </a:br>
            <a:r>
              <a:rPr lang="en-US" i="1" dirty="0" smtClean="0"/>
              <a:t>Photogrammetric Engineering &amp; Remote Sensing</a:t>
            </a:r>
            <a:r>
              <a:rPr lang="en-US" dirty="0" smtClean="0"/>
              <a:t> 57 (11): 1431-1436, 1991. </a:t>
            </a:r>
          </a:p>
          <a:p>
            <a:r>
              <a:rPr lang="en-US" dirty="0" smtClean="0">
                <a:hlinkClick r:id="rId4"/>
              </a:rPr>
              <a:t>Point-Set Topological Spatial Relations</a:t>
            </a:r>
            <a:r>
              <a:rPr lang="en-US" dirty="0" smtClean="0"/>
              <a:t/>
            </a:r>
            <a:br>
              <a:rPr lang="en-US" dirty="0" smtClean="0"/>
            </a:br>
            <a:r>
              <a:rPr lang="en-US" dirty="0" smtClean="0"/>
              <a:t>M. Egenhofer and R. Franzosa</a:t>
            </a:r>
            <a:br>
              <a:rPr lang="en-US" dirty="0" smtClean="0"/>
            </a:br>
            <a:r>
              <a:rPr lang="en-US" i="1" dirty="0" smtClean="0"/>
              <a:t>International Journal of Geographical Information Systems</a:t>
            </a:r>
            <a:r>
              <a:rPr lang="en-US" dirty="0" smtClean="0"/>
              <a:t> 5 (2): 161-174, 1991.</a:t>
            </a:r>
          </a:p>
          <a:p>
            <a:r>
              <a:rPr lang="en-US" dirty="0" smtClean="0">
                <a:hlinkClick r:id="rId5"/>
              </a:rPr>
              <a:t>Extending SQL for Graphical Display</a:t>
            </a:r>
            <a:r>
              <a:rPr lang="en-US" dirty="0" smtClean="0"/>
              <a:t/>
            </a:r>
            <a:br>
              <a:rPr lang="en-US" dirty="0" smtClean="0"/>
            </a:br>
            <a:r>
              <a:rPr lang="en-US" dirty="0" smtClean="0"/>
              <a:t>M. Egenhofer</a:t>
            </a:r>
            <a:br>
              <a:rPr lang="en-US" dirty="0" smtClean="0"/>
            </a:br>
            <a:r>
              <a:rPr lang="en-US" i="1" dirty="0" smtClean="0"/>
              <a:t>Cartography and Geographic Information Systems</a:t>
            </a:r>
            <a:r>
              <a:rPr lang="en-US" dirty="0" smtClean="0"/>
              <a:t> 18 (4): 230-245, 1991. </a:t>
            </a:r>
          </a:p>
          <a:p>
            <a:r>
              <a:rPr lang="en-US" dirty="0" smtClean="0">
                <a:hlinkClick r:id="rId6"/>
              </a:rPr>
              <a:t>Interaction with Geographic Information Systems via Spatial Queries</a:t>
            </a:r>
            <a:r>
              <a:rPr lang="en-US" dirty="0" smtClean="0"/>
              <a:t/>
            </a:r>
            <a:br>
              <a:rPr lang="en-US" dirty="0" smtClean="0"/>
            </a:br>
            <a:r>
              <a:rPr lang="en-US" dirty="0" smtClean="0"/>
              <a:t>M. Egenhofer</a:t>
            </a:r>
            <a:br>
              <a:rPr lang="en-US" dirty="0" smtClean="0"/>
            </a:br>
            <a:r>
              <a:rPr lang="en-US" i="1" dirty="0" smtClean="0"/>
              <a:t>Journal of Visual Languages and Computing</a:t>
            </a:r>
            <a:r>
              <a:rPr lang="en-US" dirty="0" smtClean="0"/>
              <a:t> 1 (4): 389-413, 1990.</a:t>
            </a:r>
          </a:p>
          <a:p>
            <a:r>
              <a:rPr lang="en-US" dirty="0" smtClean="0">
                <a:hlinkClick r:id="rId7"/>
              </a:rPr>
              <a:t>LOBSTER: Combining AI and Database Techniques</a:t>
            </a:r>
            <a:r>
              <a:rPr lang="en-US" dirty="0" smtClean="0"/>
              <a:t/>
            </a:r>
            <a:br>
              <a:rPr lang="en-US" dirty="0" smtClean="0"/>
            </a:br>
            <a:r>
              <a:rPr lang="en-US" dirty="0" smtClean="0"/>
              <a:t>M. Egenhofer and A. Frank</a:t>
            </a:r>
            <a:br>
              <a:rPr lang="en-US" dirty="0" smtClean="0"/>
            </a:br>
            <a:r>
              <a:rPr lang="en-US" i="1" dirty="0" smtClean="0"/>
              <a:t>Photogrammetric Engineering &amp; Remote Sensing</a:t>
            </a:r>
            <a:r>
              <a:rPr lang="en-US" dirty="0" smtClean="0"/>
              <a:t> 56 (6): 919-926, 1990.</a:t>
            </a:r>
          </a:p>
          <a:p>
            <a:endParaRPr lang="en-US" dirty="0"/>
          </a:p>
        </p:txBody>
      </p:sp>
    </p:spTree>
    <p:extLst>
      <p:ext uri="{BB962C8B-B14F-4D97-AF65-F5344CB8AC3E}">
        <p14:creationId xmlns:p14="http://schemas.microsoft.com/office/powerpoint/2010/main" val="25179445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Μια πρόταση του 1994</a:t>
            </a:r>
            <a:r>
              <a:rPr lang="en-US" dirty="0" smtClean="0"/>
              <a:t>(Pantazis)</a:t>
            </a:r>
            <a:r>
              <a:rPr lang="el-GR" dirty="0" smtClean="0"/>
              <a:t> / 1996</a:t>
            </a:r>
            <a:r>
              <a:rPr lang="en-US" dirty="0" smtClean="0"/>
              <a:t> (Pantazis-Donnay)</a:t>
            </a:r>
            <a:endParaRPr lang="en-US" dirty="0"/>
          </a:p>
        </p:txBody>
      </p:sp>
      <p:sp>
        <p:nvSpPr>
          <p:cNvPr id="3" name="Content Placeholder 2"/>
          <p:cNvSpPr>
            <a:spLocks noGrp="1"/>
          </p:cNvSpPr>
          <p:nvPr>
            <p:ph idx="1"/>
          </p:nvPr>
        </p:nvSpPr>
        <p:spPr/>
        <p:txBody>
          <a:bodyPr>
            <a:normAutofit fontScale="85000" lnSpcReduction="20000"/>
          </a:bodyPr>
          <a:lstStyle/>
          <a:p>
            <a:r>
              <a:rPr lang="el-GR" dirty="0" smtClean="0"/>
              <a:t>Δύο τοπολογικές σχέσεις </a:t>
            </a:r>
          </a:p>
          <a:p>
            <a:pPr lvl="1"/>
            <a:r>
              <a:rPr lang="el-GR" dirty="0" smtClean="0"/>
              <a:t>Επίθεση</a:t>
            </a:r>
          </a:p>
          <a:p>
            <a:pPr lvl="1"/>
            <a:r>
              <a:rPr lang="el-GR" dirty="0" smtClean="0"/>
              <a:t>Γειτνίαση (προϋποθέτει την ύπαρξη «ορίου» κατά συνέπεια «συμμετοχή» πολυγώνου στη σχέση)</a:t>
            </a:r>
          </a:p>
          <a:p>
            <a:r>
              <a:rPr lang="el-GR" dirty="0" smtClean="0"/>
              <a:t>Τρία επίπεδα εφαρμογής</a:t>
            </a:r>
          </a:p>
          <a:p>
            <a:pPr lvl="1"/>
            <a:r>
              <a:rPr lang="el-GR" dirty="0" smtClean="0"/>
              <a:t>Ολική</a:t>
            </a:r>
          </a:p>
          <a:p>
            <a:pPr lvl="1"/>
            <a:r>
              <a:rPr lang="el-GR" dirty="0" smtClean="0"/>
              <a:t>Μερική</a:t>
            </a:r>
          </a:p>
          <a:p>
            <a:pPr lvl="1"/>
            <a:r>
              <a:rPr lang="el-GR" dirty="0" smtClean="0"/>
              <a:t>Ανύπαρκτη</a:t>
            </a:r>
          </a:p>
          <a:p>
            <a:r>
              <a:rPr lang="el-GR" dirty="0" smtClean="0"/>
              <a:t>Τρείς τρόποι εφαρμογής</a:t>
            </a:r>
          </a:p>
          <a:p>
            <a:pPr lvl="1"/>
            <a:r>
              <a:rPr lang="el-GR" dirty="0" smtClean="0"/>
              <a:t>Πρέπει να υπάρχει</a:t>
            </a:r>
          </a:p>
          <a:p>
            <a:pPr lvl="1"/>
            <a:r>
              <a:rPr lang="el-GR" dirty="0" smtClean="0"/>
              <a:t>Επιτρέπεται να υπάρχει (αλλά μπορεί και να μην υπάρχει)</a:t>
            </a:r>
          </a:p>
          <a:p>
            <a:pPr lvl="1"/>
            <a:r>
              <a:rPr lang="el-GR" dirty="0" smtClean="0"/>
              <a:t>Απαγορεύεται να υπάρχει</a:t>
            </a:r>
          </a:p>
          <a:p>
            <a:pPr lvl="1"/>
            <a:endParaRPr lang="en-US" dirty="0"/>
          </a:p>
        </p:txBody>
      </p:sp>
    </p:spTree>
    <p:extLst>
      <p:ext uri="{BB962C8B-B14F-4D97-AF65-F5344CB8AC3E}">
        <p14:creationId xmlns:p14="http://schemas.microsoft.com/office/powerpoint/2010/main" val="36589458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Σημείο - Σημείο</a:t>
            </a:r>
            <a:endParaRPr lang="en-US" dirty="0"/>
          </a:p>
        </p:txBody>
      </p:sp>
      <p:sp>
        <p:nvSpPr>
          <p:cNvPr id="3" name="Content Placeholder 2"/>
          <p:cNvSpPr>
            <a:spLocks noGrp="1"/>
          </p:cNvSpPr>
          <p:nvPr>
            <p:ph idx="1"/>
          </p:nvPr>
        </p:nvSpPr>
        <p:spPr/>
        <p:txBody>
          <a:bodyPr/>
          <a:lstStyle/>
          <a:p>
            <a:r>
              <a:rPr lang="el-GR" dirty="0" smtClean="0"/>
              <a:t>Επίθεση</a:t>
            </a:r>
          </a:p>
          <a:p>
            <a:r>
              <a:rPr lang="el-GR" dirty="0" smtClean="0"/>
              <a:t>Ολική / ανύπαρκτη</a:t>
            </a:r>
          </a:p>
          <a:p>
            <a:r>
              <a:rPr lang="el-GR" dirty="0" smtClean="0"/>
              <a:t>3 τρόποι εφαρμογής</a:t>
            </a:r>
            <a:endParaRPr lang="en-US" dirty="0"/>
          </a:p>
        </p:txBody>
      </p:sp>
    </p:spTree>
    <p:extLst>
      <p:ext uri="{BB962C8B-B14F-4D97-AF65-F5344CB8AC3E}">
        <p14:creationId xmlns:p14="http://schemas.microsoft.com/office/powerpoint/2010/main" val="10628574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Σημείο - Γραμμή</a:t>
            </a:r>
            <a:endParaRPr lang="en-US" dirty="0"/>
          </a:p>
        </p:txBody>
      </p:sp>
      <p:sp>
        <p:nvSpPr>
          <p:cNvPr id="3" name="Content Placeholder 2"/>
          <p:cNvSpPr>
            <a:spLocks noGrp="1"/>
          </p:cNvSpPr>
          <p:nvPr>
            <p:ph idx="1"/>
          </p:nvPr>
        </p:nvSpPr>
        <p:spPr/>
        <p:txBody>
          <a:bodyPr/>
          <a:lstStyle/>
          <a:p>
            <a:r>
              <a:rPr lang="el-GR" dirty="0" smtClean="0"/>
              <a:t>Επίθεση</a:t>
            </a:r>
          </a:p>
          <a:p>
            <a:r>
              <a:rPr lang="el-GR" dirty="0" smtClean="0"/>
              <a:t>Ολική / ανύπαρκτη</a:t>
            </a:r>
          </a:p>
          <a:p>
            <a:r>
              <a:rPr lang="el-GR" dirty="0" smtClean="0"/>
              <a:t>Τρείς τρόποι εφαρμογής</a:t>
            </a:r>
          </a:p>
          <a:p>
            <a:endParaRPr lang="en-US" dirty="0"/>
          </a:p>
        </p:txBody>
      </p:sp>
    </p:spTree>
    <p:extLst>
      <p:ext uri="{BB962C8B-B14F-4D97-AF65-F5344CB8AC3E}">
        <p14:creationId xmlns:p14="http://schemas.microsoft.com/office/powerpoint/2010/main" val="41466217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Σημείο - πολύγωνο</a:t>
            </a:r>
            <a:endParaRPr lang="en-US" dirty="0"/>
          </a:p>
        </p:txBody>
      </p:sp>
      <p:sp>
        <p:nvSpPr>
          <p:cNvPr id="3" name="Content Placeholder 2"/>
          <p:cNvSpPr>
            <a:spLocks noGrp="1"/>
          </p:cNvSpPr>
          <p:nvPr>
            <p:ph idx="1"/>
          </p:nvPr>
        </p:nvSpPr>
        <p:spPr/>
        <p:txBody>
          <a:bodyPr/>
          <a:lstStyle/>
          <a:p>
            <a:r>
              <a:rPr lang="el-GR" dirty="0" smtClean="0"/>
              <a:t>Επίθεση (στο εσωτερικό) / Γειτνίαση (στα όρια)</a:t>
            </a:r>
          </a:p>
          <a:p>
            <a:r>
              <a:rPr lang="el-GR" dirty="0" smtClean="0"/>
              <a:t>Ολική / ανύπαρκτη</a:t>
            </a:r>
          </a:p>
          <a:p>
            <a:r>
              <a:rPr lang="el-GR" dirty="0" smtClean="0"/>
              <a:t>Τρείς τρόποι εφαρμογής</a:t>
            </a:r>
          </a:p>
          <a:p>
            <a:endParaRPr lang="en-US" dirty="0"/>
          </a:p>
        </p:txBody>
      </p:sp>
    </p:spTree>
    <p:extLst>
      <p:ext uri="{BB962C8B-B14F-4D97-AF65-F5344CB8AC3E}">
        <p14:creationId xmlns:p14="http://schemas.microsoft.com/office/powerpoint/2010/main" val="5876186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Γραμμή- Γραμμή</a:t>
            </a:r>
            <a:endParaRPr lang="en-US" dirty="0"/>
          </a:p>
        </p:txBody>
      </p:sp>
      <p:sp>
        <p:nvSpPr>
          <p:cNvPr id="3" name="Content Placeholder 2"/>
          <p:cNvSpPr>
            <a:spLocks noGrp="1"/>
          </p:cNvSpPr>
          <p:nvPr>
            <p:ph idx="1"/>
          </p:nvPr>
        </p:nvSpPr>
        <p:spPr/>
        <p:txBody>
          <a:bodyPr/>
          <a:lstStyle/>
          <a:p>
            <a:r>
              <a:rPr lang="el-GR" dirty="0" smtClean="0"/>
              <a:t>Επίθεση</a:t>
            </a:r>
          </a:p>
          <a:p>
            <a:r>
              <a:rPr lang="el-GR" dirty="0" smtClean="0"/>
              <a:t>Ολική / Μερική /Ανύπαρκτη</a:t>
            </a:r>
          </a:p>
          <a:p>
            <a:r>
              <a:rPr lang="el-GR" dirty="0" smtClean="0"/>
              <a:t>Τρείς τρόποι εφαρμογής</a:t>
            </a:r>
          </a:p>
          <a:p>
            <a:endParaRPr lang="en-US" dirty="0"/>
          </a:p>
        </p:txBody>
      </p:sp>
    </p:spTree>
    <p:extLst>
      <p:ext uri="{BB962C8B-B14F-4D97-AF65-F5344CB8AC3E}">
        <p14:creationId xmlns:p14="http://schemas.microsoft.com/office/powerpoint/2010/main" val="1596476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Γραμμή - Πολύγωνο</a:t>
            </a:r>
            <a:endParaRPr lang="en-US" dirty="0"/>
          </a:p>
        </p:txBody>
      </p:sp>
      <p:sp>
        <p:nvSpPr>
          <p:cNvPr id="3" name="Content Placeholder 2"/>
          <p:cNvSpPr>
            <a:spLocks noGrp="1"/>
          </p:cNvSpPr>
          <p:nvPr>
            <p:ph idx="1"/>
          </p:nvPr>
        </p:nvSpPr>
        <p:spPr/>
        <p:txBody>
          <a:bodyPr/>
          <a:lstStyle/>
          <a:p>
            <a:r>
              <a:rPr lang="el-GR" dirty="0" smtClean="0"/>
              <a:t>Επίθεση / Γειτνίαση (όρια πολυγώνου)</a:t>
            </a:r>
          </a:p>
          <a:p>
            <a:r>
              <a:rPr lang="el-GR" dirty="0" smtClean="0"/>
              <a:t>Ολική / Μερική / Ανύπαρκτη [Γειτνίαση – Επίθεση]</a:t>
            </a:r>
          </a:p>
          <a:p>
            <a:r>
              <a:rPr lang="el-GR" dirty="0" smtClean="0"/>
              <a:t>Τρείς τρόποι εφαρμογής</a:t>
            </a:r>
          </a:p>
          <a:p>
            <a:endParaRPr lang="en-US" dirty="0"/>
          </a:p>
        </p:txBody>
      </p:sp>
    </p:spTree>
    <p:extLst>
      <p:ext uri="{BB962C8B-B14F-4D97-AF65-F5344CB8AC3E}">
        <p14:creationId xmlns:p14="http://schemas.microsoft.com/office/powerpoint/2010/main" val="15322025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dirty="0" smtClean="0"/>
              <a:t>Τοπολογία</a:t>
            </a:r>
            <a:endParaRPr lang="en-US" dirty="0"/>
          </a:p>
        </p:txBody>
      </p:sp>
      <p:sp>
        <p:nvSpPr>
          <p:cNvPr id="6" name="Slide Number Placeholder 5"/>
          <p:cNvSpPr>
            <a:spLocks noGrp="1"/>
          </p:cNvSpPr>
          <p:nvPr>
            <p:ph type="sldNum" sz="quarter" idx="4294967295"/>
          </p:nvPr>
        </p:nvSpPr>
        <p:spPr>
          <a:xfrm>
            <a:off x="7524328" y="6356350"/>
            <a:ext cx="1162472" cy="365125"/>
          </a:xfrm>
        </p:spPr>
        <p:txBody>
          <a:bodyPr>
            <a:normAutofit/>
          </a:bodyPr>
          <a:lstStyle/>
          <a:p>
            <a:fld id="{A6BCD997-D1BE-4537-A318-008E6A5886A5}" type="slidenum">
              <a:rPr lang="en-US" smtClean="0"/>
              <a:pPr/>
              <a:t>2</a:t>
            </a:fld>
            <a:endParaRPr lang="en-US" dirty="0"/>
          </a:p>
        </p:txBody>
      </p:sp>
      <p:sp>
        <p:nvSpPr>
          <p:cNvPr id="2" name="Θέση περιεχομένου 1"/>
          <p:cNvSpPr>
            <a:spLocks noGrp="1"/>
          </p:cNvSpPr>
          <p:nvPr>
            <p:ph idx="1"/>
          </p:nvPr>
        </p:nvSpPr>
        <p:spPr/>
        <p:txBody>
          <a:bodyPr>
            <a:normAutofit fontScale="92500" lnSpcReduction="20000"/>
          </a:bodyPr>
          <a:lstStyle/>
          <a:p>
            <a:r>
              <a:rPr lang="el-GR" b="1" dirty="0" smtClean="0"/>
              <a:t>Τι είναι</a:t>
            </a:r>
            <a:r>
              <a:rPr lang="el-GR" dirty="0" smtClean="0"/>
              <a:t>; </a:t>
            </a:r>
            <a:r>
              <a:rPr lang="el-GR" dirty="0"/>
              <a:t>Κλάδος των Μαθηματικών…</a:t>
            </a:r>
          </a:p>
          <a:p>
            <a:r>
              <a:rPr lang="en-US" b="1" dirty="0"/>
              <a:t>Topology</a:t>
            </a:r>
            <a:r>
              <a:rPr lang="en-US" dirty="0"/>
              <a:t> - </a:t>
            </a:r>
            <a:r>
              <a:rPr lang="en-US" b="1" dirty="0">
                <a:hlinkClick r:id="rId3"/>
              </a:rPr>
              <a:t>http://support.esri.com/en/knowledgebase/GISDictionary/term/topology</a:t>
            </a:r>
            <a:endParaRPr lang="en-US" b="1" dirty="0"/>
          </a:p>
          <a:p>
            <a:r>
              <a:rPr lang="en-US" dirty="0"/>
              <a:t>See Also: </a:t>
            </a:r>
            <a:r>
              <a:rPr lang="en-US" dirty="0">
                <a:hlinkClick r:id="rId4" action="ppaction://hlinkfile"/>
              </a:rPr>
              <a:t>arc-node topology</a:t>
            </a:r>
            <a:r>
              <a:rPr lang="en-US" dirty="0"/>
              <a:t>, </a:t>
            </a:r>
            <a:r>
              <a:rPr lang="en-US" dirty="0">
                <a:hlinkClick r:id="rId5" action="ppaction://hlinkfile"/>
              </a:rPr>
              <a:t>polygon-arc topology </a:t>
            </a:r>
            <a:endParaRPr lang="en-US" dirty="0"/>
          </a:p>
          <a:p>
            <a:r>
              <a:rPr lang="en-US" dirty="0"/>
              <a:t>[ESRI software] In geodatabases, the arrangement that constrains how point, line, and polygon features share geometry. For example, street centerlines and census blocks share geometry, and adjacent soil polygons share geometry. </a:t>
            </a:r>
          </a:p>
          <a:p>
            <a:endParaRPr lang="el-GR" dirty="0"/>
          </a:p>
        </p:txBody>
      </p:sp>
    </p:spTree>
    <p:extLst>
      <p:ext uri="{BB962C8B-B14F-4D97-AF65-F5344CB8AC3E}">
        <p14:creationId xmlns:p14="http://schemas.microsoft.com/office/powerpoint/2010/main" val="29319458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Πολύγωνο - Πολύγωνο</a:t>
            </a:r>
            <a:endParaRPr lang="en-US" dirty="0"/>
          </a:p>
        </p:txBody>
      </p:sp>
      <p:sp>
        <p:nvSpPr>
          <p:cNvPr id="3" name="Content Placeholder 2"/>
          <p:cNvSpPr>
            <a:spLocks noGrp="1"/>
          </p:cNvSpPr>
          <p:nvPr>
            <p:ph idx="1"/>
          </p:nvPr>
        </p:nvSpPr>
        <p:spPr/>
        <p:txBody>
          <a:bodyPr/>
          <a:lstStyle/>
          <a:p>
            <a:r>
              <a:rPr lang="el-GR" dirty="0" smtClean="0"/>
              <a:t>Επίθεση / Γειτνίαση</a:t>
            </a:r>
          </a:p>
          <a:p>
            <a:r>
              <a:rPr lang="el-GR" dirty="0" smtClean="0"/>
              <a:t>Ολική / Μερική / Ανύπαρκτη [Γειτνίαση – Επίθεση]</a:t>
            </a:r>
          </a:p>
          <a:p>
            <a:r>
              <a:rPr lang="el-GR" dirty="0" smtClean="0"/>
              <a:t>Τρείς τρόποι εφαρμογής</a:t>
            </a:r>
          </a:p>
          <a:p>
            <a:endParaRPr lang="en-US" dirty="0"/>
          </a:p>
        </p:txBody>
      </p:sp>
    </p:spTree>
    <p:extLst>
      <p:ext uri="{BB962C8B-B14F-4D97-AF65-F5344CB8AC3E}">
        <p14:creationId xmlns:p14="http://schemas.microsoft.com/office/powerpoint/2010/main" val="190377880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Τοπολογικές Σχέσεις στο </a:t>
            </a:r>
            <a:r>
              <a:rPr lang="en-US" dirty="0" smtClean="0"/>
              <a:t>ArcGIS</a:t>
            </a:r>
            <a:endParaRPr lang="en-US" dirty="0"/>
          </a:p>
        </p:txBody>
      </p:sp>
      <p:sp>
        <p:nvSpPr>
          <p:cNvPr id="3" name="Content Placeholder 2"/>
          <p:cNvSpPr>
            <a:spLocks noGrp="1"/>
          </p:cNvSpPr>
          <p:nvPr>
            <p:ph idx="1"/>
          </p:nvPr>
        </p:nvSpPr>
        <p:spPr/>
        <p:txBody>
          <a:bodyPr/>
          <a:lstStyle/>
          <a:p>
            <a:r>
              <a:rPr lang="en-US" dirty="0" smtClean="0">
                <a:hlinkClick r:id="rId2"/>
              </a:rPr>
              <a:t>http://webhelp.esri.com/arcgisserver/9.3/java/index.htm#geodatabases/topology_in_arcgis.htm</a:t>
            </a:r>
            <a:endParaRPr lang="en-US" dirty="0" smtClean="0"/>
          </a:p>
          <a:p>
            <a:r>
              <a:rPr lang="en-US" dirty="0" smtClean="0">
                <a:hlinkClick r:id="rId3"/>
              </a:rPr>
              <a:t>http://www.esri.com/news/arcuser/0401/topo.html</a:t>
            </a:r>
            <a:endParaRPr lang="en-US" dirty="0"/>
          </a:p>
        </p:txBody>
      </p:sp>
    </p:spTree>
    <p:extLst>
      <p:ext uri="{BB962C8B-B14F-4D97-AF65-F5344CB8AC3E}">
        <p14:creationId xmlns:p14="http://schemas.microsoft.com/office/powerpoint/2010/main" val="36919224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Τοπολογικές Σχέσεις στο </a:t>
            </a:r>
            <a:r>
              <a:rPr lang="en-US" dirty="0" smtClean="0"/>
              <a:t>Smallworld</a:t>
            </a:r>
            <a:endParaRPr lang="en-US" dirty="0"/>
          </a:p>
        </p:txBody>
      </p:sp>
      <p:sp>
        <p:nvSpPr>
          <p:cNvPr id="3" name="Content Placeholder 2"/>
          <p:cNvSpPr>
            <a:spLocks noGrp="1"/>
          </p:cNvSpPr>
          <p:nvPr>
            <p:ph idx="1"/>
          </p:nvPr>
        </p:nvSpPr>
        <p:spPr/>
        <p:txBody>
          <a:bodyPr/>
          <a:lstStyle/>
          <a:p>
            <a:r>
              <a:rPr lang="en-US" dirty="0" smtClean="0">
                <a:hlinkClick r:id="rId2"/>
              </a:rPr>
              <a:t>http://sworldwatch.blogspot.gr/2011/08/smallworld-technical-paper-no-10.html</a:t>
            </a:r>
            <a:endParaRPr lang="en-US" dirty="0"/>
          </a:p>
        </p:txBody>
      </p:sp>
    </p:spTree>
    <p:extLst>
      <p:ext uri="{BB962C8B-B14F-4D97-AF65-F5344CB8AC3E}">
        <p14:creationId xmlns:p14="http://schemas.microsoft.com/office/powerpoint/2010/main" val="16433382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839641"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5625"/>
          <a:stretch/>
        </p:blipFill>
        <p:spPr bwMode="auto">
          <a:xfrm>
            <a:off x="3995936" y="5931169"/>
            <a:ext cx="3346093" cy="720000"/>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20276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38848540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lvl="0" indent="0">
              <a:buNone/>
            </a:pPr>
            <a:r>
              <a:rPr lang="el-GR" sz="2000" dirty="0" smtClean="0"/>
              <a:t>Copyright Τεχνολογικό Εκπαιδευτικό Ίδρυμα Αθήνας</a:t>
            </a:r>
            <a:r>
              <a:rPr lang="en-US" sz="2000" dirty="0" smtClean="0"/>
              <a:t>, </a:t>
            </a:r>
            <a:r>
              <a:rPr lang="el-GR" sz="2000" dirty="0" smtClean="0"/>
              <a:t>Δήμος Πανταζής 2014</a:t>
            </a:r>
            <a:r>
              <a:rPr lang="el-GR" sz="2000" dirty="0"/>
              <a:t>. </a:t>
            </a:r>
            <a:r>
              <a:rPr lang="el-GR" sz="2000" dirty="0" smtClean="0"/>
              <a:t>Δήμος Πανταζής</a:t>
            </a:r>
            <a:r>
              <a:rPr lang="el-GR" sz="2000" dirty="0"/>
              <a:t>. «Eιδικά θέματα βάσεων χωρικών δεδομένων και θεωρία </a:t>
            </a:r>
            <a:r>
              <a:rPr lang="el-GR" sz="2000" dirty="0" smtClean="0"/>
              <a:t>συστημάτων - Θ. </a:t>
            </a:r>
            <a:r>
              <a:rPr lang="el-GR" sz="2000" dirty="0"/>
              <a:t>Ενότητα 6</a:t>
            </a:r>
            <a:r>
              <a:rPr lang="el-GR" sz="2000" dirty="0" smtClean="0"/>
              <a:t>: </a:t>
            </a:r>
            <a:r>
              <a:rPr lang="el-GR" sz="2000" dirty="0">
                <a:latin typeface="Calibri" panose="020F0502020204030204" pitchFamily="34" charset="0"/>
                <a:ea typeface="Calibri" panose="020F0502020204030204" pitchFamily="34" charset="0"/>
                <a:cs typeface="Times New Roman" panose="02020603050405020304" pitchFamily="18" charset="0"/>
              </a:rPr>
              <a:t>Τοπολογία - Τοπολογικές </a:t>
            </a:r>
            <a:r>
              <a:rPr lang="el-GR" sz="2000" dirty="0" smtClean="0">
                <a:latin typeface="Calibri" panose="020F0502020204030204" pitchFamily="34" charset="0"/>
                <a:ea typeface="Calibri" panose="020F0502020204030204" pitchFamily="34" charset="0"/>
                <a:cs typeface="Times New Roman" panose="02020603050405020304" pitchFamily="18" charset="0"/>
              </a:rPr>
              <a:t>σχέσεις</a:t>
            </a:r>
            <a:r>
              <a:rPr lang="el-GR" sz="2000" dirty="0" smtClean="0"/>
              <a:t>». 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15853902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αδειοδόχο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αδειοδόχο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330215876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4" name="Slide Number Placeholder 3"/>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36</a:t>
            </a:fld>
            <a:endParaRPr lang="el-GR" dirty="0">
              <a:solidFill>
                <a:prstClr val="black"/>
              </a:solidFill>
            </a:endParaRPr>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endParaRPr lang="en-US" sz="1400" dirty="0" smtClean="0">
              <a:solidFill>
                <a:prstClr val="black">
                  <a:lumMod val="75000"/>
                  <a:lumOff val="25000"/>
                </a:prstClr>
              </a:solidFill>
              <a:latin typeface="Calibri"/>
            </a:endParaRPr>
          </a:p>
          <a:p>
            <a:r>
              <a:rPr lang="el-GR" sz="1400" dirty="0">
                <a:solidFill>
                  <a:prstClr val="black">
                    <a:lumMod val="75000"/>
                    <a:lumOff val="25000"/>
                  </a:prstClr>
                </a:solidFill>
                <a:latin typeface="Calibri"/>
              </a:rPr>
              <a:t>και διάθεση του έργου ή του παράγωγου αυτού με την ίδια </a:t>
            </a:r>
            <a:r>
              <a:rPr lang="el-GR" sz="1400" dirty="0" smtClean="0">
                <a:solidFill>
                  <a:prstClr val="black">
                    <a:lumMod val="75000"/>
                    <a:lumOff val="25000"/>
                  </a:prstClr>
                </a:solidFill>
                <a:latin typeface="Calibri"/>
              </a:rPr>
              <a:t>άδεια</a:t>
            </a:r>
            <a:r>
              <a:rPr lang="en-US" sz="1400" dirty="0" smtClean="0">
                <a:solidFill>
                  <a:prstClr val="black">
                    <a:lumMod val="75000"/>
                    <a:lumOff val="25000"/>
                  </a:prstClr>
                </a:solidFill>
                <a:latin typeface="Calibri"/>
              </a:rPr>
              <a:t>.</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63971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a:t>τ</a:t>
            </a:r>
            <a:r>
              <a:rPr lang="en-US" sz="2000" dirty="0" smtClean="0"/>
              <a:t>ο </a:t>
            </a:r>
            <a:r>
              <a:rPr lang="en-US" sz="2000" dirty="0"/>
              <a:t>Σημείωμα Αναφοράς</a:t>
            </a:r>
            <a:endParaRPr lang="el-GR" sz="2000" dirty="0"/>
          </a:p>
          <a:p>
            <a:pPr lvl="1">
              <a:buFont typeface="Wingdings" panose="05000000000000000000" pitchFamily="2" charset="2"/>
              <a:buChar char="§"/>
            </a:pPr>
            <a:r>
              <a:rPr lang="el-GR" sz="2000" dirty="0"/>
              <a:t>τ</a:t>
            </a:r>
            <a:r>
              <a:rPr lang="en-US" sz="2000" dirty="0" smtClean="0"/>
              <a:t>ο </a:t>
            </a:r>
            <a:r>
              <a:rPr lang="en-US" sz="2000" dirty="0"/>
              <a:t>Σημείωμα Αδειοδότησης</a:t>
            </a:r>
            <a:endParaRPr lang="el-GR" sz="2000" dirty="0"/>
          </a:p>
          <a:p>
            <a:pPr lvl="1">
              <a:buFont typeface="Wingdings" panose="05000000000000000000" pitchFamily="2" charset="2"/>
              <a:buChar char="§"/>
            </a:pPr>
            <a:r>
              <a:rPr lang="el-GR" sz="2000" dirty="0"/>
              <a:t>τ</a:t>
            </a:r>
            <a:r>
              <a:rPr lang="en-US" sz="2000" dirty="0" smtClean="0"/>
              <a:t>η </a:t>
            </a:r>
            <a:r>
              <a:rPr lang="en-US" sz="2000" dirty="0"/>
              <a:t>δήλωση </a:t>
            </a:r>
            <a:r>
              <a:rPr lang="el-GR" sz="2000" dirty="0"/>
              <a:t>Δ</a:t>
            </a:r>
            <a:r>
              <a:rPr lang="en-US" sz="2000" dirty="0" smtClean="0"/>
              <a:t>ιατήρησης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υπερσυνδέσμους.</a:t>
            </a:r>
          </a:p>
          <a:p>
            <a:endParaRPr lang="el-GR" sz="2000" dirty="0"/>
          </a:p>
        </p:txBody>
      </p:sp>
    </p:spTree>
    <p:extLst>
      <p:ext uri="{BB962C8B-B14F-4D97-AF65-F5344CB8AC3E}">
        <p14:creationId xmlns:p14="http://schemas.microsoft.com/office/powerpoint/2010/main" val="385092498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a:t>
            </a:r>
            <a:r>
              <a:rPr lang="en-US" sz="2000" dirty="0" smtClean="0"/>
              <a:t>o</a:t>
            </a:r>
            <a:r>
              <a:rPr lang="el-GR" sz="2000" dirty="0" smtClean="0"/>
              <a:t> 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ΤΕΙ Αθήνας</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058840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Ορισμός</a:t>
            </a:r>
            <a:r>
              <a:rPr lang="en-US" sz="3600" b="0" dirty="0" smtClean="0"/>
              <a:t> 1/2</a:t>
            </a:r>
            <a:endParaRPr lang="en-US" sz="3600" b="0" dirty="0"/>
          </a:p>
        </p:txBody>
      </p:sp>
      <p:sp>
        <p:nvSpPr>
          <p:cNvPr id="4" name="Θέση περιεχομένου 3"/>
          <p:cNvSpPr>
            <a:spLocks noGrp="1"/>
          </p:cNvSpPr>
          <p:nvPr>
            <p:ph idx="1"/>
          </p:nvPr>
        </p:nvSpPr>
        <p:spPr/>
        <p:txBody>
          <a:bodyPr/>
          <a:lstStyle/>
          <a:p>
            <a:pPr marL="0" indent="0">
              <a:buNone/>
            </a:pPr>
            <a:r>
              <a:rPr lang="en-US" dirty="0"/>
              <a:t>Topology defines and enforces data integrity rules (for example, there should be no gaps between polygons). It supports topological relationship queries and navigation (for example, navigating feature adjacency or connectivity), supports sophisticated editing tools, and allows feature construction from unstructured geometry (for example, constructing polygons from lines).</a:t>
            </a:r>
          </a:p>
          <a:p>
            <a:endParaRPr lang="el-GR" dirty="0"/>
          </a:p>
        </p:txBody>
      </p:sp>
    </p:spTree>
    <p:extLst>
      <p:ext uri="{BB962C8B-B14F-4D97-AF65-F5344CB8AC3E}">
        <p14:creationId xmlns:p14="http://schemas.microsoft.com/office/powerpoint/2010/main" val="5668252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Ορισμός</a:t>
            </a:r>
            <a:r>
              <a:rPr lang="en-US" dirty="0" smtClean="0"/>
              <a:t> </a:t>
            </a:r>
            <a:r>
              <a:rPr lang="en-US" sz="3600" b="0" dirty="0">
                <a:solidFill>
                  <a:prstClr val="black"/>
                </a:solidFill>
              </a:rPr>
              <a:t> </a:t>
            </a:r>
            <a:r>
              <a:rPr lang="en-US" sz="3600" b="0" dirty="0" smtClean="0">
                <a:solidFill>
                  <a:prstClr val="black"/>
                </a:solidFill>
              </a:rPr>
              <a:t>2/2</a:t>
            </a:r>
            <a:endParaRPr lang="en-US" dirty="0"/>
          </a:p>
        </p:txBody>
      </p:sp>
      <p:sp>
        <p:nvSpPr>
          <p:cNvPr id="3" name="Content Placeholder 2"/>
          <p:cNvSpPr>
            <a:spLocks noGrp="1"/>
          </p:cNvSpPr>
          <p:nvPr>
            <p:ph idx="1"/>
          </p:nvPr>
        </p:nvSpPr>
        <p:spPr/>
        <p:txBody>
          <a:bodyPr>
            <a:normAutofit fontScale="77500" lnSpcReduction="20000"/>
          </a:bodyPr>
          <a:lstStyle/>
          <a:p>
            <a:r>
              <a:rPr lang="en-US" b="1" dirty="0">
                <a:hlinkClick r:id="rId2"/>
              </a:rPr>
              <a:t>http://support.esri.com/en/knowledgebase/GISDictionary/term/topology</a:t>
            </a:r>
            <a:endParaRPr lang="en-US" b="1" dirty="0" smtClean="0"/>
          </a:p>
          <a:p>
            <a:r>
              <a:rPr lang="en-US" dirty="0" smtClean="0"/>
              <a:t>[Euclidean geometry] The branch of geometry that deals with the properties of a figure that remain unchanged even when the figure is bent, stretched, or otherwise distorted.</a:t>
            </a:r>
            <a:br>
              <a:rPr lang="en-US" dirty="0" smtClean="0"/>
            </a:br>
            <a:endParaRPr lang="en-US" dirty="0" smtClean="0"/>
          </a:p>
          <a:p>
            <a:r>
              <a:rPr lang="en-US" dirty="0" smtClean="0"/>
              <a:t>[ESRI software] In an ArcInfo coverage, the spatial relationships between connecting or adjacent features in a geographic data layer (for example, arcs, nodes, polygons, and points). Topological relationships are used for spatial modeling operations that do not require coordinate information.</a:t>
            </a:r>
            <a:br>
              <a:rPr lang="en-US" dirty="0" smtClean="0"/>
            </a:br>
            <a:endParaRPr lang="en-US" dirty="0" smtClean="0"/>
          </a:p>
          <a:p>
            <a:endParaRPr lang="en-US" dirty="0"/>
          </a:p>
        </p:txBody>
      </p:sp>
    </p:spTree>
    <p:extLst>
      <p:ext uri="{BB962C8B-B14F-4D97-AF65-F5344CB8AC3E}">
        <p14:creationId xmlns:p14="http://schemas.microsoft.com/office/powerpoint/2010/main" val="4577047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Τοπολογικές Σχέσεις</a:t>
            </a:r>
            <a:endParaRPr lang="en-US" dirty="0"/>
          </a:p>
        </p:txBody>
      </p:sp>
      <p:sp>
        <p:nvSpPr>
          <p:cNvPr id="5" name="Θέση περιεχομένου 4"/>
          <p:cNvSpPr>
            <a:spLocks noGrp="1"/>
          </p:cNvSpPr>
          <p:nvPr>
            <p:ph idx="1"/>
          </p:nvPr>
        </p:nvSpPr>
        <p:spPr/>
        <p:txBody>
          <a:bodyPr/>
          <a:lstStyle/>
          <a:p>
            <a:r>
              <a:rPr lang="el-GR" dirty="0"/>
              <a:t>Ένα από τα τρία είδη σχέσεων που ορίσαμε μεταξύ των οντοτήτων μιας ΒΧΔ</a:t>
            </a:r>
          </a:p>
          <a:p>
            <a:r>
              <a:rPr lang="el-GR" dirty="0"/>
              <a:t>Καθορίζουν το πώς δισδιάστατα σχήματα και σημεία καθώς και συνδυασμοί τους  μπορούν να συσχετισθούν σε ένα επίπεδο 2Δ χώρο</a:t>
            </a:r>
          </a:p>
          <a:p>
            <a:pPr marL="0" indent="0">
              <a:buNone/>
            </a:pPr>
            <a:endParaRPr lang="el-GR" dirty="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5</a:t>
            </a:fld>
            <a:endParaRPr lang="en-US" dirty="0"/>
          </a:p>
        </p:txBody>
      </p:sp>
    </p:spTree>
    <p:extLst>
      <p:ext uri="{BB962C8B-B14F-4D97-AF65-F5344CB8AC3E}">
        <p14:creationId xmlns:p14="http://schemas.microsoft.com/office/powerpoint/2010/main" val="28437024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t>ΒΧΔ (Χωρικά Δεδομένα) και Τοπολογία</a:t>
            </a:r>
            <a:endParaRPr lang="en-US" dirty="0"/>
          </a:p>
        </p:txBody>
      </p:sp>
      <p:sp>
        <p:nvSpPr>
          <p:cNvPr id="5" name="Θέση περιεχομένου 4"/>
          <p:cNvSpPr>
            <a:spLocks noGrp="1"/>
          </p:cNvSpPr>
          <p:nvPr>
            <p:ph idx="1"/>
          </p:nvPr>
        </p:nvSpPr>
        <p:spPr/>
        <p:txBody>
          <a:bodyPr/>
          <a:lstStyle/>
          <a:p>
            <a:r>
              <a:rPr lang="en-US" dirty="0"/>
              <a:t>Eghennofer</a:t>
            </a:r>
          </a:p>
          <a:p>
            <a:r>
              <a:rPr lang="en-US" dirty="0"/>
              <a:t>David Mark</a:t>
            </a:r>
          </a:p>
          <a:p>
            <a:r>
              <a:rPr lang="en-US" dirty="0"/>
              <a:t>Clementini Eliseo</a:t>
            </a:r>
          </a:p>
          <a:p>
            <a:r>
              <a:rPr lang="en-US" dirty="0"/>
              <a:t>Rolland Billen</a:t>
            </a:r>
          </a:p>
          <a:p>
            <a:r>
              <a:rPr lang="en-US" dirty="0"/>
              <a:t>Dimos Pantazis</a:t>
            </a:r>
          </a:p>
          <a:p>
            <a:endParaRPr lang="el-GR" dirty="0"/>
          </a:p>
        </p:txBody>
      </p:sp>
      <p:sp>
        <p:nvSpPr>
          <p:cNvPr id="4" name="Slide Number Placeholder 3"/>
          <p:cNvSpPr>
            <a:spLocks noGrp="1"/>
          </p:cNvSpPr>
          <p:nvPr>
            <p:ph type="sldNum" sz="quarter" idx="4294967295"/>
          </p:nvPr>
        </p:nvSpPr>
        <p:spPr>
          <a:xfrm>
            <a:off x="7981950" y="6356350"/>
            <a:ext cx="1162050" cy="365125"/>
          </a:xfrm>
        </p:spPr>
        <p:txBody>
          <a:bodyPr>
            <a:normAutofit/>
          </a:bodyPr>
          <a:lstStyle/>
          <a:p>
            <a:fld id="{A6BCD997-D1BE-4537-A318-008E6A5886A5}" type="slidenum">
              <a:rPr lang="en-US" smtClean="0"/>
              <a:pPr/>
              <a:t>6</a:t>
            </a:fld>
            <a:endParaRPr lang="en-US" dirty="0"/>
          </a:p>
        </p:txBody>
      </p:sp>
    </p:spTree>
    <p:extLst>
      <p:ext uri="{BB962C8B-B14F-4D97-AF65-F5344CB8AC3E}">
        <p14:creationId xmlns:p14="http://schemas.microsoft.com/office/powerpoint/2010/main" val="23087753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Απεικόνιση για δύο πολύγωνα</a:t>
            </a:r>
            <a:endParaRPr lang="en-US" dirty="0"/>
          </a:p>
        </p:txBody>
      </p:sp>
      <p:pic>
        <p:nvPicPr>
          <p:cNvPr id="7" name="Content Placeholder 6" descr="9_intersections.png"/>
          <p:cNvPicPr>
            <a:picLocks noGrp="1" noChangeAspect="1"/>
          </p:cNvPicPr>
          <p:nvPr>
            <p:ph idx="1"/>
          </p:nvPr>
        </p:nvPicPr>
        <p:blipFill>
          <a:blip r:embed="rId2" cstate="print"/>
          <a:stretch>
            <a:fillRect/>
          </a:stretch>
        </p:blipFill>
        <p:spPr>
          <a:xfrm>
            <a:off x="1306450" y="1412875"/>
            <a:ext cx="6531100" cy="4824413"/>
          </a:xfrm>
        </p:spPr>
      </p:pic>
      <p:sp>
        <p:nvSpPr>
          <p:cNvPr id="4" name="Slide Number Placeholder 3"/>
          <p:cNvSpPr>
            <a:spLocks noGrp="1"/>
          </p:cNvSpPr>
          <p:nvPr>
            <p:ph type="sldNum" sz="quarter" idx="4294967295"/>
          </p:nvPr>
        </p:nvSpPr>
        <p:spPr>
          <a:xfrm>
            <a:off x="7524328" y="6356350"/>
            <a:ext cx="1162472" cy="365125"/>
          </a:xfrm>
        </p:spPr>
        <p:txBody>
          <a:bodyPr>
            <a:normAutofit/>
          </a:bodyPr>
          <a:lstStyle/>
          <a:p>
            <a:fld id="{A6BCD997-D1BE-4537-A318-008E6A5886A5}" type="slidenum">
              <a:rPr lang="en-US" smtClean="0"/>
              <a:pPr/>
              <a:t>7</a:t>
            </a:fld>
            <a:endParaRPr lang="en-US" dirty="0"/>
          </a:p>
        </p:txBody>
      </p:sp>
      <p:sp>
        <p:nvSpPr>
          <p:cNvPr id="3" name="Ορθογώνιο 2"/>
          <p:cNvSpPr/>
          <p:nvPr/>
        </p:nvSpPr>
        <p:spPr>
          <a:xfrm>
            <a:off x="2843808" y="6462628"/>
            <a:ext cx="2863413" cy="307777"/>
          </a:xfrm>
          <a:prstGeom prst="rect">
            <a:avLst/>
          </a:prstGeom>
        </p:spPr>
        <p:txBody>
          <a:bodyPr wrap="none">
            <a:spAutoFit/>
          </a:bodyPr>
          <a:lstStyle/>
          <a:p>
            <a:r>
              <a:rPr lang="en-US" sz="1400" dirty="0">
                <a:latin typeface="+mn-lt"/>
                <a:hlinkClick r:id="rId3"/>
              </a:rPr>
              <a:t>http://en.wikipedia.org/wiki/DE-9IM</a:t>
            </a:r>
            <a:endParaRPr lang="el-GR" sz="1400" dirty="0">
              <a:latin typeface="+mn-lt"/>
            </a:endParaRPr>
          </a:p>
        </p:txBody>
      </p:sp>
    </p:spTree>
    <p:extLst>
      <p:ext uri="{BB962C8B-B14F-4D97-AF65-F5344CB8AC3E}">
        <p14:creationId xmlns:p14="http://schemas.microsoft.com/office/powerpoint/2010/main" val="15930227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Egenhofer</a:t>
            </a:r>
            <a:r>
              <a:rPr lang="el-GR" dirty="0" smtClean="0"/>
              <a:t> </a:t>
            </a:r>
            <a:r>
              <a:rPr lang="en-US" dirty="0" smtClean="0"/>
              <a:t>(references)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Egenhofer, Max J., 1991, Reasoning about binary</a:t>
            </a:r>
            <a:r>
              <a:rPr lang="el-GR" dirty="0" smtClean="0"/>
              <a:t> </a:t>
            </a:r>
            <a:r>
              <a:rPr lang="en-US" dirty="0" smtClean="0"/>
              <a:t>topological relations, in Proceedings of the 2ed</a:t>
            </a:r>
            <a:r>
              <a:rPr lang="el-GR" dirty="0" smtClean="0"/>
              <a:t> </a:t>
            </a:r>
            <a:r>
              <a:rPr lang="en-US" dirty="0" smtClean="0"/>
              <a:t>Symposium on Large Spatial Databases, Lecture</a:t>
            </a:r>
            <a:r>
              <a:rPr lang="el-GR" dirty="0" smtClean="0"/>
              <a:t> </a:t>
            </a:r>
            <a:r>
              <a:rPr lang="en-US" dirty="0" smtClean="0"/>
              <a:t>Notes in Computer Science, No.523, pp.143-160,</a:t>
            </a:r>
            <a:r>
              <a:rPr lang="el-GR" dirty="0" smtClean="0"/>
              <a:t> </a:t>
            </a:r>
            <a:r>
              <a:rPr lang="en-US" dirty="0" smtClean="0"/>
              <a:t>Springer-Verlag</a:t>
            </a:r>
          </a:p>
          <a:p>
            <a:r>
              <a:rPr lang="en-US" dirty="0" smtClean="0"/>
              <a:t>Egenhofer, Max J., 1993, Definition of line-line relations</a:t>
            </a:r>
            <a:r>
              <a:rPr lang="el-GR" dirty="0" smtClean="0"/>
              <a:t> </a:t>
            </a:r>
            <a:r>
              <a:rPr lang="en-US" dirty="0" smtClean="0"/>
              <a:t>or geographic databases, IEEE Data Engineering</a:t>
            </a:r>
            <a:r>
              <a:rPr lang="el-GR" dirty="0" smtClean="0"/>
              <a:t> </a:t>
            </a:r>
            <a:r>
              <a:rPr lang="en-US" dirty="0" smtClean="0"/>
              <a:t>Bultin, Vol., 7, no.3, 40-45</a:t>
            </a:r>
          </a:p>
          <a:p>
            <a:r>
              <a:rPr lang="en-US" dirty="0" smtClean="0"/>
              <a:t>Egenhofer, Max J., 1994, Deriving the composition of</a:t>
            </a:r>
          </a:p>
          <a:p>
            <a:r>
              <a:rPr lang="en-US" dirty="0" smtClean="0"/>
              <a:t>binary topological relations. Journal of Visual</a:t>
            </a:r>
          </a:p>
          <a:p>
            <a:r>
              <a:rPr lang="en-US" dirty="0" smtClean="0"/>
              <a:t>Languages and Computing, 5: 133-149.</a:t>
            </a:r>
          </a:p>
        </p:txBody>
      </p:sp>
    </p:spTree>
    <p:extLst>
      <p:ext uri="{BB962C8B-B14F-4D97-AF65-F5344CB8AC3E}">
        <p14:creationId xmlns:p14="http://schemas.microsoft.com/office/powerpoint/2010/main" val="221484577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C_template_updat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OC_template_updated</Template>
  <TotalTime>857</TotalTime>
  <Words>1310</Words>
  <Application>Microsoft Office PowerPoint</Application>
  <PresentationFormat>Προβολή στην οθόνη (4:3)</PresentationFormat>
  <Paragraphs>220</Paragraphs>
  <Slides>39</Slides>
  <Notes>11</Notes>
  <HiddenSlides>0</HiddenSlides>
  <MMClips>0</MMClips>
  <ScaleCrop>false</ScaleCrop>
  <HeadingPairs>
    <vt:vector size="4" baseType="variant">
      <vt:variant>
        <vt:lpstr>Θέμα</vt:lpstr>
      </vt:variant>
      <vt:variant>
        <vt:i4>2</vt:i4>
      </vt:variant>
      <vt:variant>
        <vt:lpstr>Τίτλοι διαφανειών</vt:lpstr>
      </vt:variant>
      <vt:variant>
        <vt:i4>39</vt:i4>
      </vt:variant>
    </vt:vector>
  </HeadingPairs>
  <TitlesOfParts>
    <vt:vector size="41" baseType="lpstr">
      <vt:lpstr>OC_template_updated</vt:lpstr>
      <vt:lpstr>1_OC_template_updated</vt:lpstr>
      <vt:lpstr>Eιδικά θέματα βάσεων χωρικών δεδομένων και θεωρία συστημάτων - Θ</vt:lpstr>
      <vt:lpstr>Τοπολογικές Σχέσεις στις ΒΧΔ</vt:lpstr>
      <vt:lpstr>Τοπολογία</vt:lpstr>
      <vt:lpstr>Ορισμός 1/2</vt:lpstr>
      <vt:lpstr>Ορισμός  2/2</vt:lpstr>
      <vt:lpstr>Τοπολογικές Σχέσεις</vt:lpstr>
      <vt:lpstr>ΒΧΔ (Χωρικά Δεδομένα) και Τοπολογία</vt:lpstr>
      <vt:lpstr>Απεικόνιση για δύο πολύγωνα</vt:lpstr>
      <vt:lpstr>Egenhofer (references)</vt:lpstr>
      <vt:lpstr>Egenhofer (references)</vt:lpstr>
      <vt:lpstr>Describing topological relations with voronoi-based 9-intersection model</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Max J. Egenhofer's Articles in Refereed Journals</vt:lpstr>
      <vt:lpstr>Μια πρόταση του 1994(Pantazis) / 1996 (Pantazis-Donnay)</vt:lpstr>
      <vt:lpstr>Σημείο - Σημείο</vt:lpstr>
      <vt:lpstr>Σημείο - Γραμμή</vt:lpstr>
      <vt:lpstr>Σημείο - πολύγωνο</vt:lpstr>
      <vt:lpstr>Γραμμή- Γραμμή</vt:lpstr>
      <vt:lpstr>Γραμμή - Πολύγωνο</vt:lpstr>
      <vt:lpstr>Πολύγωνο - Πολύγωνο</vt:lpstr>
      <vt:lpstr>Τοπολογικές Σχέσεις στο ArcGIS</vt:lpstr>
      <vt:lpstr>Τοπολογικές Σχέσεις στο Smallworld</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Τίτλος Μαθήματος</dc:title>
  <dc:creator>opencourses@teiath.gr</dc:creator>
  <cp:lastModifiedBy>natasakar new</cp:lastModifiedBy>
  <cp:revision>55</cp:revision>
  <dcterms:created xsi:type="dcterms:W3CDTF">2013-05-20T07:14:41Z</dcterms:created>
  <dcterms:modified xsi:type="dcterms:W3CDTF">2015-12-08T11:14:21Z</dcterms:modified>
</cp:coreProperties>
</file>