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0"/>
  </p:notesMasterIdLst>
  <p:handoutMasterIdLst>
    <p:handoutMasterId r:id="rId6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257" r:id="rId52"/>
    <p:sldId id="262" r:id="rId53"/>
    <p:sldId id="264" r:id="rId54"/>
    <p:sldId id="317" r:id="rId55"/>
    <p:sldId id="318" r:id="rId56"/>
    <p:sldId id="266" r:id="rId57"/>
    <p:sldId id="267" r:id="rId58"/>
    <p:sldId id="261" r:id="rId59"/>
  </p:sldIdLst>
  <p:sldSz cx="9144000" cy="6858000" type="screen4x3"/>
  <p:notesSz cx="7104063" cy="10234613"/>
  <p:custDataLst>
    <p:tags r:id="rId6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EBF5F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90" d="100"/>
          <a:sy n="90" d="100"/>
        </p:scale>
        <p:origin x="-2418"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22/5/2015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22/5/2015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a:ln/>
        </p:spPr>
      </p:sp>
      <p:sp>
        <p:nvSpPr>
          <p:cNvPr id="593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939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DA9793-8E04-4C1F-BC49-87546425F7CE}" type="slidenum">
              <a:rPr lang="el-GR" altLang="el-GR" smtClean="0"/>
              <a:pPr eaLnBrk="1" hangingPunct="1">
                <a:spcBef>
                  <a:spcPct val="0"/>
                </a:spcBef>
              </a:pPr>
              <a:t>40</a:t>
            </a:fld>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042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72B31D02-0ED6-4BCF-B374-6BC090855BEB}" type="slidenum">
              <a:rPr lang="el-GR" altLang="el-GR" smtClean="0"/>
              <a:pPr eaLnBrk="1" hangingPunct="1">
                <a:spcBef>
                  <a:spcPct val="0"/>
                </a:spcBef>
              </a:pPr>
              <a:t>41</a:t>
            </a:fld>
            <a:endParaRPr lang="el-GR"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04986" indent="-309610" eaLnBrk="0" hangingPunct="0">
              <a:spcBef>
                <a:spcPct val="30000"/>
              </a:spcBef>
              <a:defRPr sz="1300">
                <a:solidFill>
                  <a:schemeClr val="tx1"/>
                </a:solidFill>
                <a:latin typeface="Arial" charset="0"/>
              </a:defRPr>
            </a:lvl2pPr>
            <a:lvl3pPr marL="1238441" indent="-247688" eaLnBrk="0" hangingPunct="0">
              <a:spcBef>
                <a:spcPct val="30000"/>
              </a:spcBef>
              <a:defRPr sz="1300">
                <a:solidFill>
                  <a:schemeClr val="tx1"/>
                </a:solidFill>
                <a:latin typeface="Arial" charset="0"/>
              </a:defRPr>
            </a:lvl3pPr>
            <a:lvl4pPr marL="1733817" indent="-247688" eaLnBrk="0" hangingPunct="0">
              <a:spcBef>
                <a:spcPct val="30000"/>
              </a:spcBef>
              <a:defRPr sz="1300">
                <a:solidFill>
                  <a:schemeClr val="tx1"/>
                </a:solidFill>
                <a:latin typeface="Arial" charset="0"/>
              </a:defRPr>
            </a:lvl4pPr>
            <a:lvl5pPr marL="2229193" indent="-247688" eaLnBrk="0" hangingPunct="0">
              <a:spcBef>
                <a:spcPct val="30000"/>
              </a:spcBef>
              <a:defRPr sz="1300">
                <a:solidFill>
                  <a:schemeClr val="tx1"/>
                </a:solidFill>
                <a:latin typeface="Arial" charset="0"/>
              </a:defRPr>
            </a:lvl5pPr>
            <a:lvl6pPr marL="2724569" indent="-247688" eaLnBrk="0" fontAlgn="base" hangingPunct="0">
              <a:spcBef>
                <a:spcPct val="30000"/>
              </a:spcBef>
              <a:spcAft>
                <a:spcPct val="0"/>
              </a:spcAft>
              <a:defRPr sz="1300">
                <a:solidFill>
                  <a:schemeClr val="tx1"/>
                </a:solidFill>
                <a:latin typeface="Arial" charset="0"/>
              </a:defRPr>
            </a:lvl6pPr>
            <a:lvl7pPr marL="3219945" indent="-247688" eaLnBrk="0" fontAlgn="base" hangingPunct="0">
              <a:spcBef>
                <a:spcPct val="30000"/>
              </a:spcBef>
              <a:spcAft>
                <a:spcPct val="0"/>
              </a:spcAft>
              <a:defRPr sz="1300">
                <a:solidFill>
                  <a:schemeClr val="tx1"/>
                </a:solidFill>
                <a:latin typeface="Arial" charset="0"/>
              </a:defRPr>
            </a:lvl7pPr>
            <a:lvl8pPr marL="3715322" indent="-247688" eaLnBrk="0" fontAlgn="base" hangingPunct="0">
              <a:spcBef>
                <a:spcPct val="30000"/>
              </a:spcBef>
              <a:spcAft>
                <a:spcPct val="0"/>
              </a:spcAft>
              <a:defRPr sz="1300">
                <a:solidFill>
                  <a:schemeClr val="tx1"/>
                </a:solidFill>
                <a:latin typeface="Arial" charset="0"/>
              </a:defRPr>
            </a:lvl8pPr>
            <a:lvl9pPr marL="4210698" indent="-247688"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82626B3-78B3-4699-B42F-8EA56AA1DE59}" type="slidenum">
              <a:rPr lang="el-GR" altLang="el-GR" smtClean="0"/>
              <a:pPr eaLnBrk="1" hangingPunct="1">
                <a:spcBef>
                  <a:spcPct val="0"/>
                </a:spcBef>
              </a:pPr>
              <a:t>46</a:t>
            </a:fld>
            <a:endParaRPr lang="el-GR" altLang="el-GR"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l-GR" dirty="0" smtClean="0"/>
              <a:t>Πρέπει, κατά τη διάρκεια ενός προγράμματος αναπνευστικής αποκατάστασης οι ασθενείς να διδαχθούν να θέτουν στόχους συγκεκριμένους, μετρήσιμους, ρεαλιστικούς, κατάλληλους και χρονικά προσδιορισμένους, γεγονός που θα βοηθήσει στην πραγματοποίησή τους. </a:t>
            </a:r>
          </a:p>
          <a:p>
            <a:pPr eaLnBrk="1" hangingPunct="1"/>
            <a:r>
              <a:rPr lang="el-GR" altLang="el-GR" dirty="0" smtClean="0"/>
              <a:t>	Οι ασθενείς πρέπει να ενθαρρύνονται να διατηρούν τις αλλαγές στον τρόπο ζωής που έμαθαν κατά τη διάρκεια του προγράμματος αποκατάστασης και μετά το πέρας αυτού του προγράμματος, να εφαρμόζουν ένα πρόγραμμα συντήρησης της φυσικής τους κατάστασης και να διδαχθούν πώς θα διατηρήσουν τα οφέλη που έχουν αποκομίσει, είτε συμμετέχοντας σε προγράμματα μετά την αποκατάσταση είτε συνεχίζοντας κάποιο πρόγραμμα στο χώρο τους. Ασθενείς που δεν έκαναν κάτι παρόμοιο, όπως έδειξαν μελέτες, έχασαν τα οφέλη αυτά. Οι ασθενείς αυτοί πρέπει να μπουν στη λογική της δια βίου αποκατάστασης, η οποία κρίνεται αναγκαία για τη ουσιαστική διατήρηση της βελτίωσης της ποιότητας ζωής τους. </a:t>
            </a:r>
          </a:p>
          <a:p>
            <a:pPr eaLnBrk="1" hangingPunct="1"/>
            <a:r>
              <a:rPr lang="el-GR" altLang="el-GR" dirty="0" smtClean="0"/>
              <a:t>	</a:t>
            </a:r>
          </a:p>
          <a:p>
            <a:pPr eaLnBrk="1" hangingPunct="1"/>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4075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1625" y="1600200"/>
            <a:ext cx="4194175" cy="44989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194175" cy="21732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25888"/>
            <a:ext cx="4194175" cy="217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3"/>
          <p:cNvSpPr>
            <a:spLocks noGrp="1"/>
          </p:cNvSpPr>
          <p:nvPr>
            <p:ph type="dt" sz="half" idx="10"/>
          </p:nvPr>
        </p:nvSpPr>
        <p:spPr/>
        <p:txBody>
          <a:bodyPr/>
          <a:lstStyle>
            <a:lvl1pPr>
              <a:defRPr/>
            </a:lvl1pPr>
          </a:lstStyle>
          <a:p>
            <a:pPr>
              <a:defRPr/>
            </a:pPr>
            <a:endParaRPr lang="el-GR" dirty="0"/>
          </a:p>
        </p:txBody>
      </p:sp>
      <p:sp>
        <p:nvSpPr>
          <p:cNvPr id="7" name="Θέση υποσέλιδου 4"/>
          <p:cNvSpPr>
            <a:spLocks noGrp="1"/>
          </p:cNvSpPr>
          <p:nvPr>
            <p:ph type="ftr" sz="quarter" idx="11"/>
          </p:nvPr>
        </p:nvSpPr>
        <p:spPr/>
        <p:txBody>
          <a:bodyPr/>
          <a:lstStyle>
            <a:lvl1pPr>
              <a:defRPr/>
            </a:lvl1pPr>
          </a:lstStyle>
          <a:p>
            <a:pPr>
              <a:defRPr/>
            </a:pPr>
            <a:endParaRPr lang="el-GR" dirty="0"/>
          </a:p>
        </p:txBody>
      </p:sp>
      <p:sp>
        <p:nvSpPr>
          <p:cNvPr id="8" name="Θέση αριθμού διαφάνειας 5"/>
          <p:cNvSpPr>
            <a:spLocks noGrp="1"/>
          </p:cNvSpPr>
          <p:nvPr>
            <p:ph type="sldNum" sz="quarter" idx="12"/>
          </p:nvPr>
        </p:nvSpPr>
        <p:spPr/>
        <p:txBody>
          <a:bodyPr/>
          <a:lstStyle>
            <a:lvl1pPr>
              <a:defRPr/>
            </a:lvl1pPr>
          </a:lstStyle>
          <a:p>
            <a:pPr>
              <a:defRPr/>
            </a:pPr>
            <a:fld id="{201C1A81-2AAD-44D9-A3B1-F349AC895169}" type="slidenum">
              <a:rPr lang="el-GR"/>
              <a:pPr>
                <a:defRPr/>
              </a:pPr>
              <a:t>‹#›</a:t>
            </a:fld>
            <a:endParaRPr lang="el-GR" dirty="0"/>
          </a:p>
        </p:txBody>
      </p:sp>
    </p:spTree>
    <p:extLst>
      <p:ext uri="{BB962C8B-B14F-4D97-AF65-F5344CB8AC3E}">
        <p14:creationId xmlns:p14="http://schemas.microsoft.com/office/powerpoint/2010/main" val="140773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B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egionalmedicine.blogspot.gr/2010/05/cardiopulmonary-exercise-testing.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creativecommons.org/licenses/by-nc-sa/3.0/"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wikihow.com/" TargetMode="External"/><Relationship Id="rId5" Type="http://schemas.openxmlformats.org/officeDocument/2006/relationships/hyperlink" Target="http://pad1.whstatic.com/images/thumb/3/3f/Breathe-Step-3-Version-3.jpg/550px-Breathe-Step-3-Version-3.jpg" TargetMode="External"/><Relationship Id="rId4" Type="http://schemas.openxmlformats.org/officeDocument/2006/relationships/hyperlink" Target="http://pad3.whstatic.com/images/thumb/a/a4/Breathe-Step-2-Version-3.jpg/550px-Breathe-Step-2-Version-3.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User:Brandon.wiggins" TargetMode="External"/><Relationship Id="rId2" Type="http://schemas.openxmlformats.org/officeDocument/2006/relationships/hyperlink" Target="http://uk.wikipedia.org/wiki/%D0%93%D0%B5%D0%B4%D0%BE%D0%BD%D1%96%D1%81%D1%82%D0%B8%D1%87%D0%BD%D0%B0_%D0%B0%D0%B4%D0%B0%D0%BF%D1%82%D0%B0%D1%86%D1%96%D1%8F#mediaviewer/File:Running-on-treadmills-motion-blur.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creativecommons.org/licenses/by-sa/3.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ommons.wikimedia.org/wiki/File:Elderly_exercise.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nyp.org/services/rehabmed/cardiopulmonary.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Aerobics_class.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commons.wikimedia.org/wiki/User:F%C3%A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en.wikipedia.org/wiki/Water_aerobics#mediaviewer/File:07-06_WtrAerob1a.jpg" TargetMode="External"/><Relationship Id="rId5" Type="http://schemas.openxmlformats.org/officeDocument/2006/relationships/image" Target="../media/image20.jpe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opkinsmedicine.org/news/publications/dome/dome_march_2013/pulmonary_rehab_program_marks_milesto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11 - Τίτλος"/>
          <p:cNvSpPr>
            <a:spLocks noGrp="1"/>
          </p:cNvSpPr>
          <p:nvPr>
            <p:ph type="ctrTitle"/>
          </p:nvPr>
        </p:nvSpPr>
        <p:spPr>
          <a:xfrm>
            <a:off x="685800" y="1412776"/>
            <a:ext cx="7772400" cy="1470025"/>
          </a:xfrm>
        </p:spPr>
        <p:txBody>
          <a:bodyPr>
            <a:normAutofit/>
          </a:bodyPr>
          <a:lstStyle/>
          <a:p>
            <a:pPr marL="0" lvl="1" algn="ctr" fontAlgn="auto">
              <a:spcBef>
                <a:spcPts val="0"/>
              </a:spcBef>
              <a:spcAft>
                <a:spcPts val="0"/>
              </a:spcAft>
              <a:defRPr/>
            </a:pPr>
            <a:r>
              <a:rPr lang="el-GR" sz="4000" b="1" dirty="0">
                <a:solidFill>
                  <a:prstClr val="black"/>
                </a:solidFill>
                <a:latin typeface="Calibri"/>
              </a:rPr>
              <a:t>Κλινική Άσκηση σε Καρδιο-Αναπνευστικές Παθήσεις</a:t>
            </a:r>
            <a:r>
              <a:rPr lang="en-US" sz="4000" b="1" dirty="0">
                <a:solidFill>
                  <a:prstClr val="black"/>
                </a:solidFill>
                <a:latin typeface="Calibri"/>
              </a:rPr>
              <a:t> (</a:t>
            </a:r>
            <a:r>
              <a:rPr lang="el-GR" sz="4000" b="1" dirty="0">
                <a:solidFill>
                  <a:prstClr val="black"/>
                </a:solidFill>
                <a:latin typeface="Calibri"/>
              </a:rPr>
              <a:t>Θ)</a:t>
            </a:r>
            <a:endParaRPr lang="el-GR" sz="1600" b="1" dirty="0">
              <a:latin typeface="+mn-lt"/>
            </a:endParaRPr>
          </a:p>
        </p:txBody>
      </p:sp>
      <p:sp>
        <p:nvSpPr>
          <p:cNvPr id="14" name="11 - Τίτλος"/>
          <p:cNvSpPr txBox="1">
            <a:spLocks/>
          </p:cNvSpPr>
          <p:nvPr/>
        </p:nvSpPr>
        <p:spPr>
          <a:xfrm>
            <a:off x="685800" y="2780928"/>
            <a:ext cx="7772400" cy="2441947"/>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fontAlgn="auto">
              <a:spcBef>
                <a:spcPct val="50000"/>
              </a:spcBef>
              <a:spcAft>
                <a:spcPts val="0"/>
              </a:spcAft>
              <a:defRPr/>
            </a:pPr>
            <a:r>
              <a:rPr lang="el-GR" sz="2900" dirty="0" smtClean="0"/>
              <a:t>Ενότητα 5:</a:t>
            </a:r>
            <a:r>
              <a:rPr lang="en-US" sz="2900" dirty="0" smtClean="0"/>
              <a:t> </a:t>
            </a:r>
            <a:r>
              <a:rPr lang="el-GR" sz="2900" b="0" dirty="0" smtClean="0"/>
              <a:t>«Προγράμματα Πνευμονικής Αποκατάστασης σε ασθενείς με Χρόνια Αποφρακτική Πνευμονοπάθεια (ΧΑΠ)» </a:t>
            </a:r>
            <a:r>
              <a:rPr lang="el-GR" sz="2400" b="0" dirty="0" smtClean="0"/>
              <a:t/>
            </a:r>
            <a:br>
              <a:rPr lang="el-GR" sz="2400" b="0" dirty="0" smtClean="0"/>
            </a:br>
            <a:r>
              <a:rPr lang="el-GR" sz="2400" b="0" dirty="0" smtClean="0"/>
              <a:t/>
            </a:r>
            <a:br>
              <a:rPr lang="el-GR" sz="2400" b="0" dirty="0" smtClean="0"/>
            </a:br>
            <a:r>
              <a:rPr lang="el-GR" sz="2400" b="0" dirty="0" smtClean="0"/>
              <a:t>  Ειρήνη </a:t>
            </a:r>
            <a:r>
              <a:rPr lang="el-GR" sz="2400" b="0" dirty="0" smtClean="0">
                <a:solidFill>
                  <a:prstClr val="black"/>
                </a:solidFill>
              </a:rPr>
              <a:t>Γραμματοπούλου         Αφροδίτη Ευαγγελοδήμου</a:t>
            </a:r>
            <a:r>
              <a:rPr lang="en-US" sz="2400" b="0" dirty="0" smtClean="0">
                <a:solidFill>
                  <a:prstClr val="black"/>
                </a:solidFill>
              </a:rPr>
              <a:t/>
            </a:r>
            <a:br>
              <a:rPr lang="en-US" sz="2400" b="0" dirty="0" smtClean="0">
                <a:solidFill>
                  <a:prstClr val="black"/>
                </a:solidFill>
              </a:rPr>
            </a:br>
            <a:r>
              <a:rPr lang="el-GR" sz="2400" b="0" dirty="0" smtClean="0">
                <a:solidFill>
                  <a:prstClr val="black"/>
                </a:solidFill>
              </a:rPr>
              <a:t>Αναπληρώτρια Καθηγήτρια     Εργαστηριακή συνεργάτιδα</a:t>
            </a:r>
            <a:br>
              <a:rPr lang="el-GR" sz="2400" b="0" dirty="0" smtClean="0">
                <a:solidFill>
                  <a:prstClr val="black"/>
                </a:solidFill>
              </a:rPr>
            </a:br>
            <a:r>
              <a:rPr lang="el-GR" sz="1800" b="0" dirty="0" smtClean="0">
                <a:solidFill>
                  <a:prstClr val="black"/>
                </a:solidFill>
              </a:rPr>
              <a:t/>
            </a:r>
            <a:br>
              <a:rPr lang="el-GR" sz="1800" b="0" dirty="0" smtClean="0">
                <a:solidFill>
                  <a:prstClr val="black"/>
                </a:solidFill>
              </a:rPr>
            </a:br>
            <a:r>
              <a:rPr lang="el-GR" sz="2400" b="0" dirty="0" smtClean="0"/>
              <a:t>Τμήμα Φυσικοθεραπείας </a:t>
            </a:r>
            <a:endParaRPr lang="el-GR" sz="2400" b="0" dirty="0"/>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Προγράμματα Πνευμονικής </a:t>
            </a:r>
            <a:r>
              <a:rPr lang="el-GR" dirty="0" smtClean="0"/>
              <a:t>Αποκατάστασης</a:t>
            </a:r>
            <a:endParaRPr lang="el-GR" dirty="0"/>
          </a:p>
        </p:txBody>
      </p:sp>
      <p:sp>
        <p:nvSpPr>
          <p:cNvPr id="13314" name="Rectangle 3"/>
          <p:cNvSpPr>
            <a:spLocks noGrp="1" noRot="1" noChangeArrowheads="1"/>
          </p:cNvSpPr>
          <p:nvPr>
            <p:ph idx="1"/>
          </p:nvPr>
        </p:nvSpPr>
        <p:spPr/>
        <p:txBody>
          <a:bodyPr/>
          <a:lstStyle/>
          <a:p>
            <a:pPr marL="609600" indent="-609600" eaLnBrk="1" hangingPunct="1">
              <a:lnSpc>
                <a:spcPct val="90000"/>
              </a:lnSpc>
              <a:buFont typeface="Arial" charset="0"/>
              <a:buAutoNum type="arabicPeriod"/>
            </a:pPr>
            <a:r>
              <a:rPr lang="el-GR" altLang="el-GR" sz="2600" dirty="0" smtClean="0"/>
              <a:t>Αξιολόγηση ασθενών</a:t>
            </a:r>
          </a:p>
          <a:p>
            <a:pPr marL="609600" indent="-609600" eaLnBrk="1" hangingPunct="1">
              <a:lnSpc>
                <a:spcPct val="90000"/>
              </a:lnSpc>
              <a:buFont typeface="Arial" charset="0"/>
              <a:buAutoNum type="arabicPeriod"/>
            </a:pPr>
            <a:r>
              <a:rPr lang="el-GR" altLang="el-GR" sz="2600" dirty="0" smtClean="0"/>
              <a:t>Εκπαίδευση και εκμάθηση αναπνευστικών τεχνικών (Φυσικοθεραπεία)</a:t>
            </a:r>
          </a:p>
          <a:p>
            <a:pPr marL="609600" indent="-609600" eaLnBrk="1" hangingPunct="1">
              <a:lnSpc>
                <a:spcPct val="90000"/>
              </a:lnSpc>
              <a:buFont typeface="Arial" charset="0"/>
              <a:buAutoNum type="arabicPeriod"/>
            </a:pPr>
            <a:r>
              <a:rPr lang="el-GR" altLang="el-GR" sz="2600" dirty="0" smtClean="0"/>
              <a:t>Θεραπευτική άσκηση</a:t>
            </a:r>
          </a:p>
          <a:p>
            <a:pPr marL="609600" indent="-609600" eaLnBrk="1" hangingPunct="1">
              <a:lnSpc>
                <a:spcPct val="90000"/>
              </a:lnSpc>
              <a:buFont typeface="Arial" charset="0"/>
              <a:buAutoNum type="arabicPeriod"/>
            </a:pPr>
            <a:r>
              <a:rPr lang="el-GR" altLang="el-GR" sz="2600" dirty="0" smtClean="0"/>
              <a:t>Ψυχοκοινωνική παρέμβαση</a:t>
            </a:r>
          </a:p>
          <a:p>
            <a:pPr marL="609600" indent="-609600" eaLnBrk="1" hangingPunct="1">
              <a:lnSpc>
                <a:spcPct val="90000"/>
              </a:lnSpc>
              <a:buFont typeface="Arial" charset="0"/>
              <a:buAutoNum type="arabicPeriod"/>
            </a:pPr>
            <a:r>
              <a:rPr lang="el-GR" altLang="el-GR" sz="2600" dirty="0" smtClean="0"/>
              <a:t>Μακροπρόθεσμη εκπαίδευση ασθενών</a:t>
            </a:r>
          </a:p>
        </p:txBody>
      </p:sp>
      <p:sp>
        <p:nvSpPr>
          <p:cNvPr id="13316" name="Text Box 5"/>
          <p:cNvSpPr txBox="1">
            <a:spLocks noChangeArrowheads="1"/>
          </p:cNvSpPr>
          <p:nvPr/>
        </p:nvSpPr>
        <p:spPr bwMode="auto">
          <a:xfrm>
            <a:off x="1187450" y="5667375"/>
            <a:ext cx="676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800" dirty="0"/>
              <a:t>(</a:t>
            </a:r>
            <a:r>
              <a:rPr lang="en-US" altLang="el-GR" sz="1800" dirty="0"/>
              <a:t>Guidelines for Pulmonary Rehabilitation Programs, American Association of  Cardiovascular and Pulmonary Rehabilitation, 2011</a:t>
            </a:r>
            <a:r>
              <a:rPr lang="el-GR" altLang="el-GR" sz="1800" dirty="0"/>
              <a:t>)</a:t>
            </a:r>
          </a:p>
        </p:txBody>
      </p:sp>
    </p:spTree>
    <p:extLst>
      <p:ext uri="{BB962C8B-B14F-4D97-AF65-F5344CB8AC3E}">
        <p14:creationId xmlns:p14="http://schemas.microsoft.com/office/powerpoint/2010/main" val="1227762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Θέση περιεχομένου 2"/>
          <p:cNvSpPr>
            <a:spLocks noGrp="1"/>
          </p:cNvSpPr>
          <p:nvPr>
            <p:ph idx="1"/>
          </p:nvPr>
        </p:nvSpPr>
        <p:spPr/>
        <p:txBody>
          <a:bodyPr/>
          <a:lstStyle/>
          <a:p>
            <a:r>
              <a:rPr lang="el-GR" altLang="el-GR" sz="2400" dirty="0" smtClean="0"/>
              <a:t>Δύσπνοια / κόπωση και χρόνια αναπνευστικά συμπτώματα</a:t>
            </a:r>
            <a:endParaRPr lang="en-US" altLang="el-GR" sz="2400" dirty="0" smtClean="0"/>
          </a:p>
          <a:p>
            <a:r>
              <a:rPr lang="el-GR" altLang="el-GR" sz="2400" dirty="0" smtClean="0"/>
              <a:t>Φθίνουσα ποιότητα ζωής σχετιζόμενη με την υγεία</a:t>
            </a:r>
            <a:endParaRPr lang="en-US" altLang="el-GR" sz="2400" dirty="0" smtClean="0"/>
          </a:p>
          <a:p>
            <a:r>
              <a:rPr lang="el-GR" altLang="el-GR" sz="2400" dirty="0" smtClean="0"/>
              <a:t>Μειωμένη λειτουργική ικανότητα </a:t>
            </a:r>
            <a:endParaRPr lang="en-US" altLang="el-GR" sz="2400" dirty="0" smtClean="0"/>
          </a:p>
          <a:p>
            <a:r>
              <a:rPr lang="el-GR" altLang="el-GR" sz="2400" dirty="0" smtClean="0"/>
              <a:t>Μειωμένη απόδοση στην εργασία </a:t>
            </a:r>
            <a:endParaRPr lang="en-US" altLang="el-GR" sz="2400" dirty="0" smtClean="0"/>
          </a:p>
          <a:p>
            <a:r>
              <a:rPr lang="el-GR" altLang="el-GR" sz="2400" dirty="0" smtClean="0"/>
              <a:t>Δυσκολία στην εκτέλεση καθημερινών δραστηριοτήτων</a:t>
            </a:r>
            <a:endParaRPr lang="en-US" altLang="el-GR" sz="2400" dirty="0" smtClean="0"/>
          </a:p>
          <a:p>
            <a:r>
              <a:rPr lang="el-GR" altLang="el-GR" sz="2400" dirty="0" smtClean="0"/>
              <a:t>Δυσκολίες με τη θεραπευτική ιατρική συνταγή</a:t>
            </a:r>
            <a:endParaRPr lang="en-US" altLang="el-GR" sz="2400" dirty="0" smtClean="0"/>
          </a:p>
          <a:p>
            <a:r>
              <a:rPr lang="el-GR" altLang="el-GR" sz="2400" dirty="0" smtClean="0"/>
              <a:t>Ψυχοκοινωνικά προβλήματα συνοδά της υποκείμενης πνευμονικής πάθησης</a:t>
            </a:r>
          </a:p>
        </p:txBody>
      </p:sp>
      <p:sp>
        <p:nvSpPr>
          <p:cNvPr id="14340" name="TextBox 3"/>
          <p:cNvSpPr txBox="1">
            <a:spLocks noChangeArrowheads="1"/>
          </p:cNvSpPr>
          <p:nvPr/>
        </p:nvSpPr>
        <p:spPr bwMode="auto">
          <a:xfrm>
            <a:off x="3132138" y="6080125"/>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dirty="0"/>
              <a:t>(ATS/ERS, 2013)</a:t>
            </a:r>
            <a:endParaRPr lang="el-GR" altLang="el-GR" sz="1800" dirty="0"/>
          </a:p>
        </p:txBody>
      </p:sp>
      <p:sp>
        <p:nvSpPr>
          <p:cNvPr id="2" name="Title 1"/>
          <p:cNvSpPr>
            <a:spLocks noGrp="1"/>
          </p:cNvSpPr>
          <p:nvPr>
            <p:ph type="title"/>
          </p:nvPr>
        </p:nvSpPr>
        <p:spPr>
          <a:xfrm>
            <a:off x="0" y="116632"/>
            <a:ext cx="9144000" cy="908720"/>
          </a:xfrm>
        </p:spPr>
        <p:txBody>
          <a:bodyPr>
            <a:noAutofit/>
          </a:bodyPr>
          <a:lstStyle/>
          <a:p>
            <a:r>
              <a:rPr lang="el-GR" sz="2800" dirty="0"/>
              <a:t>Κριτήρια ένταξης ατόμων με Χρόνιες Πνευμονικές Παθήσεις σε Προγράμματα Πνευμονικής Αποκατάστασης </a:t>
            </a:r>
            <a:r>
              <a:rPr lang="el-GR" sz="2400" b="0" dirty="0"/>
              <a:t>(1 από 2)</a:t>
            </a:r>
          </a:p>
        </p:txBody>
      </p:sp>
    </p:spTree>
    <p:extLst>
      <p:ext uri="{BB962C8B-B14F-4D97-AF65-F5344CB8AC3E}">
        <p14:creationId xmlns:p14="http://schemas.microsoft.com/office/powerpoint/2010/main" val="624307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Θέση περιεχομένου 2"/>
          <p:cNvSpPr>
            <a:spLocks noGrp="1"/>
          </p:cNvSpPr>
          <p:nvPr>
            <p:ph idx="1"/>
          </p:nvPr>
        </p:nvSpPr>
        <p:spPr/>
        <p:txBody>
          <a:bodyPr/>
          <a:lstStyle/>
          <a:p>
            <a:r>
              <a:rPr lang="el-GR" altLang="el-GR" sz="2400" dirty="0" smtClean="0"/>
              <a:t>Θρεπτική εξάντληση </a:t>
            </a:r>
            <a:endParaRPr lang="en-US" altLang="el-GR" sz="2400" dirty="0" smtClean="0"/>
          </a:p>
          <a:p>
            <a:r>
              <a:rPr lang="el-GR" altLang="el-GR" sz="2400" dirty="0" smtClean="0"/>
              <a:t>Αύξηση της χρήσης των ιατρικών υπηρεσιών (π.χ. συχνοί παροξυσμοί, ανάγκη νοσηλείας, επισκέψεις στο τμήμα επειγόντων περιστατικών, επισκέψεις στο θεράποντα ιατρό) </a:t>
            </a:r>
            <a:endParaRPr lang="en-US" altLang="el-GR" sz="2400" dirty="0" smtClean="0"/>
          </a:p>
          <a:p>
            <a:r>
              <a:rPr lang="el-GR" altLang="el-GR" sz="2400" dirty="0" smtClean="0"/>
              <a:t>Διαταραχές στην ανταλλαγή αερίων, συμπεριλαμβανομένης της υποξαιμίας </a:t>
            </a:r>
          </a:p>
        </p:txBody>
      </p:sp>
      <p:sp>
        <p:nvSpPr>
          <p:cNvPr id="15364" name="TextBox 3"/>
          <p:cNvSpPr txBox="1">
            <a:spLocks noChangeArrowheads="1"/>
          </p:cNvSpPr>
          <p:nvPr/>
        </p:nvSpPr>
        <p:spPr bwMode="auto">
          <a:xfrm>
            <a:off x="3059113" y="623728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dirty="0"/>
              <a:t>(ATS/ERS, 2013)</a:t>
            </a:r>
            <a:endParaRPr lang="el-GR" altLang="el-GR" sz="1800" dirty="0"/>
          </a:p>
        </p:txBody>
      </p:sp>
      <p:sp>
        <p:nvSpPr>
          <p:cNvPr id="2" name="Title 1"/>
          <p:cNvSpPr>
            <a:spLocks noGrp="1"/>
          </p:cNvSpPr>
          <p:nvPr>
            <p:ph type="title"/>
          </p:nvPr>
        </p:nvSpPr>
        <p:spPr>
          <a:xfrm>
            <a:off x="0" y="116632"/>
            <a:ext cx="9144000" cy="908720"/>
          </a:xfrm>
        </p:spPr>
        <p:txBody>
          <a:bodyPr>
            <a:noAutofit/>
          </a:bodyPr>
          <a:lstStyle/>
          <a:p>
            <a:r>
              <a:rPr lang="el-GR" sz="2800" dirty="0"/>
              <a:t>Κριτήρια ένταξης ατόμων με Χρόνιες Πνευμονικές Παθήσεις σε Προγράμματα Πνευμονικής Αποκατάστασης </a:t>
            </a:r>
            <a:r>
              <a:rPr lang="el-GR" sz="2400" b="0" dirty="0" smtClean="0"/>
              <a:t>(2 </a:t>
            </a:r>
            <a:r>
              <a:rPr lang="el-GR" sz="2400" b="0" dirty="0"/>
              <a:t>από 2)</a:t>
            </a:r>
            <a:endParaRPr lang="el-GR" dirty="0"/>
          </a:p>
        </p:txBody>
      </p:sp>
    </p:spTree>
    <p:extLst>
      <p:ext uri="{BB962C8B-B14F-4D97-AF65-F5344CB8AC3E}">
        <p14:creationId xmlns:p14="http://schemas.microsoft.com/office/powerpoint/2010/main" val="3168980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AutoShape 10"/>
          <p:cNvSpPr>
            <a:spLocks noChangeArrowheads="1"/>
          </p:cNvSpPr>
          <p:nvPr/>
        </p:nvSpPr>
        <p:spPr bwMode="auto">
          <a:xfrm>
            <a:off x="8243887" y="3032918"/>
            <a:ext cx="360363" cy="1223963"/>
          </a:xfrm>
          <a:prstGeom prst="curvedLeftArrow">
            <a:avLst>
              <a:gd name="adj1" fmla="val 67929"/>
              <a:gd name="adj2" fmla="val 135859"/>
              <a:gd name="adj3" fmla="val 33333"/>
            </a:avLst>
          </a:prstGeom>
          <a:solidFill>
            <a:srgbClr val="004B82"/>
          </a:solidFill>
          <a:ln w="9525">
            <a:solidFill>
              <a:schemeClr val="tx2">
                <a:lumMod val="75000"/>
              </a:schemeClr>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charset="0"/>
            </a:endParaRPr>
          </a:p>
        </p:txBody>
      </p:sp>
      <p:sp>
        <p:nvSpPr>
          <p:cNvPr id="16389" name="TextBox 3"/>
          <p:cNvSpPr txBox="1">
            <a:spLocks noChangeArrowheads="1"/>
          </p:cNvSpPr>
          <p:nvPr/>
        </p:nvSpPr>
        <p:spPr bwMode="auto">
          <a:xfrm>
            <a:off x="4932363" y="629920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dirty="0"/>
              <a:t>(ATS/ERS, 2013)</a:t>
            </a:r>
            <a:endParaRPr lang="el-GR" altLang="el-GR" sz="1800" dirty="0"/>
          </a:p>
        </p:txBody>
      </p:sp>
      <p:pic>
        <p:nvPicPr>
          <p:cNvPr id="163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77" y="1340768"/>
            <a:ext cx="2881312" cy="38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6391" name="Ορθογώνιο 1"/>
          <p:cNvSpPr>
            <a:spLocks noChangeArrowheads="1"/>
          </p:cNvSpPr>
          <p:nvPr/>
        </p:nvSpPr>
        <p:spPr bwMode="auto">
          <a:xfrm>
            <a:off x="451578" y="5228555"/>
            <a:ext cx="2881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200" dirty="0" smtClean="0">
                <a:latin typeface="+mn-lt"/>
                <a:hlinkClick r:id="rId3"/>
              </a:rPr>
              <a:t>regionalmedicine.blogspot.gr</a:t>
            </a:r>
            <a:endParaRPr lang="el-GR" altLang="el-GR" sz="1200" dirty="0">
              <a:latin typeface="+mn-lt"/>
            </a:endParaRPr>
          </a:p>
        </p:txBody>
      </p:sp>
      <p:sp>
        <p:nvSpPr>
          <p:cNvPr id="2" name="Title 1"/>
          <p:cNvSpPr>
            <a:spLocks noGrp="1"/>
          </p:cNvSpPr>
          <p:nvPr>
            <p:ph type="title"/>
          </p:nvPr>
        </p:nvSpPr>
        <p:spPr/>
        <p:txBody>
          <a:bodyPr>
            <a:normAutofit/>
          </a:bodyPr>
          <a:lstStyle/>
          <a:p>
            <a:r>
              <a:rPr lang="el-GR" dirty="0"/>
              <a:t>1. Αξιολόγηση Ασθενών ΧΑΠ </a:t>
            </a:r>
            <a:r>
              <a:rPr lang="el-GR" sz="2800" b="0" dirty="0"/>
              <a:t>(1 από 2</a:t>
            </a:r>
            <a:r>
              <a:rPr lang="el-GR" sz="2800" b="0" dirty="0" smtClean="0"/>
              <a:t>)</a:t>
            </a:r>
            <a:endParaRPr lang="el-GR" sz="2800" b="0" dirty="0"/>
          </a:p>
        </p:txBody>
      </p:sp>
      <p:sp>
        <p:nvSpPr>
          <p:cNvPr id="3" name="Content Placeholder 2"/>
          <p:cNvSpPr>
            <a:spLocks noGrp="1"/>
          </p:cNvSpPr>
          <p:nvPr>
            <p:ph idx="1"/>
          </p:nvPr>
        </p:nvSpPr>
        <p:spPr>
          <a:xfrm>
            <a:off x="3816077" y="1278456"/>
            <a:ext cx="4968354" cy="5040560"/>
          </a:xfrm>
        </p:spPr>
        <p:txBody>
          <a:bodyPr>
            <a:normAutofit/>
          </a:bodyPr>
          <a:lstStyle/>
          <a:p>
            <a:pPr marL="0" indent="0">
              <a:spcBef>
                <a:spcPct val="0"/>
              </a:spcBef>
              <a:buNone/>
            </a:pPr>
            <a:r>
              <a:rPr lang="el-GR" altLang="el-GR" sz="2400" b="1" dirty="0" smtClean="0">
                <a:solidFill>
                  <a:srgbClr val="004B82"/>
                </a:solidFill>
              </a:rPr>
              <a:t>Καρδιοαναπνευστική </a:t>
            </a:r>
            <a:r>
              <a:rPr lang="el-GR" altLang="el-GR" sz="2400" b="1" dirty="0">
                <a:solidFill>
                  <a:srgbClr val="004B82"/>
                </a:solidFill>
              </a:rPr>
              <a:t>δοκιμασία κόπωσης</a:t>
            </a:r>
          </a:p>
          <a:p>
            <a:pPr>
              <a:spcBef>
                <a:spcPct val="0"/>
              </a:spcBef>
              <a:buNone/>
            </a:pPr>
            <a:endParaRPr lang="el-GR" altLang="el-GR" sz="2400" u="sng" dirty="0">
              <a:solidFill>
                <a:srgbClr val="002060"/>
              </a:solidFill>
            </a:endParaRPr>
          </a:p>
          <a:p>
            <a:pPr>
              <a:spcBef>
                <a:spcPct val="0"/>
              </a:spcBef>
              <a:buFont typeface="Wingdings" pitchFamily="2" charset="2"/>
              <a:buChar char="§"/>
            </a:pPr>
            <a:r>
              <a:rPr lang="el-GR" altLang="el-GR" sz="2400" dirty="0" smtClean="0"/>
              <a:t>Προσδιορισμός </a:t>
            </a:r>
            <a:r>
              <a:rPr lang="el-GR" altLang="el-GR" sz="2400" dirty="0"/>
              <a:t>ικανότητας άσκησης πριν το πρόγραμμα</a:t>
            </a:r>
          </a:p>
          <a:p>
            <a:pPr>
              <a:spcBef>
                <a:spcPct val="0"/>
              </a:spcBef>
              <a:buFont typeface="Wingdings" pitchFamily="2" charset="2"/>
              <a:buChar char="§"/>
            </a:pPr>
            <a:r>
              <a:rPr lang="el-GR" altLang="el-GR" sz="2400" dirty="0" smtClean="0"/>
              <a:t>Ασκησιογενής </a:t>
            </a:r>
            <a:r>
              <a:rPr lang="el-GR" altLang="el-GR" sz="2400" dirty="0"/>
              <a:t>υποξαιμία </a:t>
            </a:r>
          </a:p>
          <a:p>
            <a:pPr>
              <a:spcBef>
                <a:spcPct val="0"/>
              </a:spcBef>
              <a:buFont typeface="Wingdings" pitchFamily="2" charset="2"/>
              <a:buChar char="§"/>
            </a:pPr>
            <a:r>
              <a:rPr lang="el-GR" altLang="el-GR" sz="2400" dirty="0" smtClean="0"/>
              <a:t>Καρδιαγγειακά </a:t>
            </a:r>
            <a:r>
              <a:rPr lang="el-GR" altLang="el-GR" sz="2400" dirty="0"/>
              <a:t>προβλήματα</a:t>
            </a:r>
          </a:p>
          <a:p>
            <a:pPr>
              <a:spcBef>
                <a:spcPct val="0"/>
              </a:spcBef>
              <a:buNone/>
            </a:pPr>
            <a:endParaRPr lang="el-GR" altLang="el-GR" sz="2400" dirty="0"/>
          </a:p>
          <a:p>
            <a:pPr>
              <a:spcBef>
                <a:spcPct val="0"/>
              </a:spcBef>
              <a:buFont typeface="Wingdings" pitchFamily="2" charset="2"/>
              <a:buChar char="§"/>
            </a:pPr>
            <a:r>
              <a:rPr lang="el-GR" altLang="el-GR" sz="2400" dirty="0" smtClean="0"/>
              <a:t>Καθορισμός </a:t>
            </a:r>
            <a:r>
              <a:rPr lang="el-GR" altLang="el-GR" sz="2400" dirty="0"/>
              <a:t>παραμέτρων εξατομικευμένου</a:t>
            </a:r>
            <a:r>
              <a:rPr lang="en-US" altLang="el-GR" sz="2400" dirty="0"/>
              <a:t> </a:t>
            </a:r>
            <a:r>
              <a:rPr lang="el-GR" altLang="el-GR" sz="2400" dirty="0"/>
              <a:t>προγράμματος και στόχων</a:t>
            </a:r>
            <a:endParaRPr lang="en-US" altLang="el-GR" sz="2400" dirty="0"/>
          </a:p>
          <a:p>
            <a:pPr>
              <a:spcBef>
                <a:spcPct val="0"/>
              </a:spcBef>
              <a:buFont typeface="Wingdings" pitchFamily="2" charset="2"/>
              <a:buChar char="§"/>
            </a:pPr>
            <a:r>
              <a:rPr lang="el-GR" altLang="el-GR" sz="2400" dirty="0" smtClean="0"/>
              <a:t>Προσδιορισμός </a:t>
            </a:r>
            <a:r>
              <a:rPr lang="el-GR" altLang="el-GR" sz="2400" dirty="0"/>
              <a:t>μέγιστου έργου </a:t>
            </a:r>
            <a:endParaRPr lang="el-GR" sz="2400" dirty="0"/>
          </a:p>
        </p:txBody>
      </p:sp>
    </p:spTree>
    <p:extLst>
      <p:ext uri="{BB962C8B-B14F-4D97-AF65-F5344CB8AC3E}">
        <p14:creationId xmlns:p14="http://schemas.microsoft.com/office/powerpoint/2010/main" val="3315176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p:cTn id="7" dur="1000" fill="hold"/>
                                        <p:tgtEl>
                                          <p:spTgt spid="8202"/>
                                        </p:tgtEl>
                                        <p:attrNameLst>
                                          <p:attrName>ppt_w</p:attrName>
                                        </p:attrNameLst>
                                      </p:cBhvr>
                                      <p:tavLst>
                                        <p:tav tm="0">
                                          <p:val>
                                            <p:strVal val="#ppt_w*0.70"/>
                                          </p:val>
                                        </p:tav>
                                        <p:tav tm="100000">
                                          <p:val>
                                            <p:strVal val="#ppt_w"/>
                                          </p:val>
                                        </p:tav>
                                      </p:tavLst>
                                    </p:anim>
                                    <p:anim calcmode="lin" valueType="num">
                                      <p:cBhvr>
                                        <p:cTn id="8" dur="1000" fill="hold"/>
                                        <p:tgtEl>
                                          <p:spTgt spid="8202"/>
                                        </p:tgtEl>
                                        <p:attrNameLst>
                                          <p:attrName>ppt_h</p:attrName>
                                        </p:attrNameLst>
                                      </p:cBhvr>
                                      <p:tavLst>
                                        <p:tav tm="0">
                                          <p:val>
                                            <p:strVal val="#ppt_h"/>
                                          </p:val>
                                        </p:tav>
                                        <p:tav tm="100000">
                                          <p:val>
                                            <p:strVal val="#ppt_h"/>
                                          </p:val>
                                        </p:tav>
                                      </p:tavLst>
                                    </p:anim>
                                    <p:animEffect transition="in" filter="fade">
                                      <p:cBhvr>
                                        <p:cTn id="9" dur="1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3"/>
          <p:cNvSpPr txBox="1">
            <a:spLocks noChangeArrowheads="1"/>
          </p:cNvSpPr>
          <p:nvPr/>
        </p:nvSpPr>
        <p:spPr bwMode="auto">
          <a:xfrm>
            <a:off x="214313" y="1451693"/>
            <a:ext cx="4206811" cy="4638193"/>
          </a:xfrm>
          <a:prstGeom prst="rect">
            <a:avLst/>
          </a:prstGeom>
          <a:solidFill>
            <a:schemeClr val="bg1">
              <a:lumMod val="95000"/>
            </a:schemeClr>
          </a:solidFill>
          <a:ln w="12700" cap="sq">
            <a:solidFill>
              <a:srgbClr val="004B82"/>
            </a:solidFill>
            <a:miter lim="800000"/>
            <a:headEnd type="none" w="sm" len="sm"/>
            <a:tailEnd type="none" w="sm" len="sm"/>
          </a:ln>
          <a:effectLst/>
        </p:spPr>
        <p:txBody>
          <a:bodyPr lIns="0" tIns="0" rIns="0" bIns="0">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50000"/>
              </a:spcBef>
              <a:buSzPct val="70000"/>
              <a:buFontTx/>
              <a:buNone/>
              <a:defRPr/>
            </a:pPr>
            <a:r>
              <a:rPr lang="el-GR" altLang="el-GR" sz="2200" b="1" dirty="0" smtClean="0">
                <a:solidFill>
                  <a:srgbClr val="820000"/>
                </a:solidFill>
                <a:cs typeface="Times New Roman" pitchFamily="18" charset="0"/>
              </a:rPr>
              <a:t>Παλλίνδρομο Περπάτημα: </a:t>
            </a:r>
          </a:p>
          <a:p>
            <a:pPr algn="ctr" eaLnBrk="1" hangingPunct="1">
              <a:lnSpc>
                <a:spcPct val="40000"/>
              </a:lnSpc>
              <a:spcBef>
                <a:spcPct val="50000"/>
              </a:spcBef>
              <a:buSzPct val="70000"/>
              <a:buFontTx/>
              <a:buNone/>
              <a:defRPr/>
            </a:pPr>
            <a:r>
              <a:rPr lang="en-GB" altLang="el-GR" sz="2200" b="1" dirty="0" smtClean="0">
                <a:solidFill>
                  <a:srgbClr val="820000"/>
                </a:solidFill>
                <a:cs typeface="Times New Roman" pitchFamily="18" charset="0"/>
              </a:rPr>
              <a:t>Shuttle</a:t>
            </a:r>
            <a:r>
              <a:rPr lang="el-GR" altLang="el-GR" sz="2200" b="1" dirty="0" smtClean="0">
                <a:solidFill>
                  <a:srgbClr val="820000"/>
                </a:solidFill>
                <a:cs typeface="Times New Roman" pitchFamily="18" charset="0"/>
              </a:rPr>
              <a:t> </a:t>
            </a:r>
            <a:r>
              <a:rPr lang="en-GB" altLang="el-GR" sz="2200" b="1" dirty="0" smtClean="0">
                <a:solidFill>
                  <a:srgbClr val="820000"/>
                </a:solidFill>
                <a:cs typeface="Times New Roman" pitchFamily="18" charset="0"/>
              </a:rPr>
              <a:t>Walk Test</a:t>
            </a:r>
            <a:r>
              <a:rPr lang="el-GR" altLang="el-GR" sz="2200" b="1" dirty="0" smtClean="0">
                <a:solidFill>
                  <a:srgbClr val="820000"/>
                </a:solidFill>
                <a:cs typeface="Times New Roman" pitchFamily="18" charset="0"/>
              </a:rPr>
              <a:t>   </a:t>
            </a:r>
          </a:p>
          <a:p>
            <a:pPr indent="-274638" eaLnBrk="1" hangingPunct="1">
              <a:lnSpc>
                <a:spcPct val="90000"/>
              </a:lnSpc>
              <a:spcBef>
                <a:spcPct val="50000"/>
              </a:spcBef>
              <a:buSzPct val="70000"/>
              <a:defRPr/>
            </a:pPr>
            <a:r>
              <a:rPr lang="el-GR" altLang="el-GR" sz="2200" dirty="0" smtClean="0">
                <a:cs typeface="Times New Roman" pitchFamily="18" charset="0"/>
              </a:rPr>
              <a:t>Μέγιστη δοκιμασία αυξανόμενης έντασης (κάθε λεπτό)</a:t>
            </a:r>
          </a:p>
          <a:p>
            <a:pPr indent="-274638" eaLnBrk="1" hangingPunct="1">
              <a:lnSpc>
                <a:spcPct val="90000"/>
              </a:lnSpc>
              <a:spcBef>
                <a:spcPct val="50000"/>
              </a:spcBef>
              <a:buSzPct val="70000"/>
              <a:defRPr/>
            </a:pPr>
            <a:r>
              <a:rPr lang="el-GR" altLang="el-GR" sz="2200" dirty="0" smtClean="0">
                <a:cs typeface="Times New Roman" pitchFamily="18" charset="0"/>
              </a:rPr>
              <a:t>Διάδρομος 10 μέτρων</a:t>
            </a:r>
          </a:p>
          <a:p>
            <a:pPr indent="-274638" eaLnBrk="1" hangingPunct="1">
              <a:lnSpc>
                <a:spcPct val="90000"/>
              </a:lnSpc>
              <a:spcBef>
                <a:spcPct val="50000"/>
              </a:spcBef>
              <a:buSzPct val="70000"/>
              <a:defRPr/>
            </a:pPr>
            <a:r>
              <a:rPr lang="el-GR" altLang="el-GR" sz="2200" dirty="0" smtClean="0">
                <a:cs typeface="Times New Roman" pitchFamily="18" charset="0"/>
              </a:rPr>
              <a:t>Η ταχύτητα καθορίζεται από ηχητικά σήματα</a:t>
            </a:r>
          </a:p>
          <a:p>
            <a:pPr indent="-274638" eaLnBrk="1" hangingPunct="1">
              <a:lnSpc>
                <a:spcPct val="90000"/>
              </a:lnSpc>
              <a:spcBef>
                <a:spcPct val="50000"/>
              </a:spcBef>
              <a:buSzPct val="70000"/>
              <a:defRPr/>
            </a:pPr>
            <a:r>
              <a:rPr lang="el-GR" altLang="el-GR" sz="2200" dirty="0" smtClean="0">
                <a:cs typeface="Times New Roman" pitchFamily="18" charset="0"/>
              </a:rPr>
              <a:t>Καταγραφή απόστασης, καρδιακής συχνότητας-ΚΣ, </a:t>
            </a:r>
            <a:r>
              <a:rPr lang="en-GB" altLang="el-GR" sz="2200" dirty="0" smtClean="0">
                <a:cs typeface="Times New Roman" pitchFamily="18" charset="0"/>
              </a:rPr>
              <a:t>SatO2%</a:t>
            </a:r>
            <a:r>
              <a:rPr lang="el-GR" altLang="el-GR" sz="2200" dirty="0" smtClean="0">
                <a:cs typeface="Times New Roman" pitchFamily="18" charset="0"/>
              </a:rPr>
              <a:t>, υποκειμενικών δεικτών δύσπνοιας &amp; κόπωσης των κάτω άκρων</a:t>
            </a:r>
            <a:endParaRPr lang="en-GB" altLang="el-GR" sz="2200" dirty="0" smtClean="0">
              <a:cs typeface="Times New Roman" pitchFamily="18" charset="0"/>
            </a:endParaRPr>
          </a:p>
        </p:txBody>
      </p:sp>
      <p:cxnSp>
        <p:nvCxnSpPr>
          <p:cNvPr id="17417" name="AutoShape 4"/>
          <p:cNvCxnSpPr>
            <a:cxnSpLocks noChangeShapeType="1"/>
            <a:stCxn id="2" idx="2"/>
            <a:endCxn id="16392" idx="0"/>
          </p:cNvCxnSpPr>
          <p:nvPr/>
        </p:nvCxnSpPr>
        <p:spPr bwMode="auto">
          <a:xfrm rot="5400000">
            <a:off x="3236862" y="106210"/>
            <a:ext cx="426341" cy="2264625"/>
          </a:xfrm>
          <a:prstGeom prst="bentConnector3">
            <a:avLst>
              <a:gd name="adj1" fmla="val 50000"/>
            </a:avLst>
          </a:prstGeom>
          <a:noFill/>
          <a:ln w="25400" cap="sq">
            <a:solidFill>
              <a:schemeClr val="tx1"/>
            </a:solidFill>
            <a:miter lim="800000"/>
            <a:headEnd type="none" w="sm" len="sm"/>
            <a:tailEnd type="triangle" w="med" len="sm"/>
          </a:ln>
          <a:effectLst>
            <a:outerShdw dist="35921" dir="2700000" algn="ctr" rotWithShape="0">
              <a:schemeClr val="bg2"/>
            </a:outerShdw>
          </a:effectLst>
          <a:extLst>
            <a:ext uri="{909E8E84-426E-40DD-AFC4-6F175D3DCCD1}">
              <a14:hiddenFill xmlns:a14="http://schemas.microsoft.com/office/drawing/2010/main">
                <a:noFill/>
              </a14:hiddenFill>
            </a:ext>
          </a:extLst>
        </p:spPr>
      </p:cxnSp>
      <p:grpSp>
        <p:nvGrpSpPr>
          <p:cNvPr id="3" name="Group 5"/>
          <p:cNvGrpSpPr>
            <a:grpSpLocks/>
          </p:cNvGrpSpPr>
          <p:nvPr/>
        </p:nvGrpSpPr>
        <p:grpSpPr bwMode="auto">
          <a:xfrm>
            <a:off x="4583333" y="1025187"/>
            <a:ext cx="4190779" cy="5505787"/>
            <a:chOff x="2792" y="924"/>
            <a:chExt cx="2735" cy="2848"/>
          </a:xfrm>
        </p:grpSpPr>
        <p:sp>
          <p:nvSpPr>
            <p:cNvPr id="16390" name="Text Box 6"/>
            <p:cNvSpPr txBox="1">
              <a:spLocks noChangeArrowheads="1"/>
            </p:cNvSpPr>
            <p:nvPr/>
          </p:nvSpPr>
          <p:spPr bwMode="auto">
            <a:xfrm>
              <a:off x="2879" y="1145"/>
              <a:ext cx="2648" cy="2627"/>
            </a:xfrm>
            <a:prstGeom prst="rect">
              <a:avLst/>
            </a:prstGeom>
            <a:solidFill>
              <a:schemeClr val="bg1">
                <a:lumMod val="95000"/>
              </a:schemeClr>
            </a:solidFill>
            <a:ln w="12700" cap="sq">
              <a:solidFill>
                <a:srgbClr val="004B82"/>
              </a:solidFill>
              <a:miter lim="800000"/>
              <a:headEnd type="none" w="sm" len="sm"/>
              <a:tailEnd type="none" w="sm" len="sm"/>
            </a:ln>
            <a:effectLst/>
          </p:spPr>
          <p:txBody>
            <a:bodyPr lIns="0" tIns="0" rIns="0" bIns="0">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50000"/>
                </a:spcBef>
                <a:buSzPct val="70000"/>
                <a:buFontTx/>
                <a:buNone/>
                <a:defRPr/>
              </a:pPr>
              <a:r>
                <a:rPr lang="el-GR" altLang="el-GR" sz="2200" b="1" dirty="0" smtClean="0">
                  <a:solidFill>
                    <a:srgbClr val="820000"/>
                  </a:solidFill>
                  <a:cs typeface="Times New Roman" pitchFamily="18" charset="0"/>
                </a:rPr>
                <a:t>6-λεπτη Δοκιμασία Βάδισης: </a:t>
              </a:r>
            </a:p>
            <a:p>
              <a:pPr algn="ctr" eaLnBrk="1" hangingPunct="1">
                <a:lnSpc>
                  <a:spcPct val="40000"/>
                </a:lnSpc>
                <a:spcBef>
                  <a:spcPct val="50000"/>
                </a:spcBef>
                <a:buSzPct val="70000"/>
                <a:buFontTx/>
                <a:buNone/>
                <a:defRPr/>
              </a:pPr>
              <a:r>
                <a:rPr lang="en-GB" altLang="el-GR" sz="2200" b="1" dirty="0" smtClean="0">
                  <a:solidFill>
                    <a:srgbClr val="820000"/>
                  </a:solidFill>
                  <a:cs typeface="Times New Roman" pitchFamily="18" charset="0"/>
                </a:rPr>
                <a:t>6-minute Walk Test</a:t>
              </a:r>
            </a:p>
            <a:p>
              <a:pPr indent="-274638" eaLnBrk="1" hangingPunct="1">
                <a:spcBef>
                  <a:spcPct val="50000"/>
                </a:spcBef>
                <a:buSzPct val="70000"/>
                <a:defRPr/>
              </a:pPr>
              <a:r>
                <a:rPr lang="el-GR" altLang="el-GR" sz="2200" dirty="0" smtClean="0">
                  <a:cs typeface="Times New Roman" pitchFamily="18" charset="0"/>
                </a:rPr>
                <a:t>Υπομέγιστη δοκιμασία, αξιολόγηση λειτουργικής ικανότητας</a:t>
              </a:r>
            </a:p>
            <a:p>
              <a:pPr indent="-274638" eaLnBrk="1" hangingPunct="1">
                <a:spcBef>
                  <a:spcPct val="50000"/>
                </a:spcBef>
                <a:buSzPct val="70000"/>
                <a:defRPr/>
              </a:pPr>
              <a:r>
                <a:rPr lang="el-GR" altLang="el-GR" sz="2200" dirty="0" smtClean="0">
                  <a:cs typeface="Times New Roman" pitchFamily="18" charset="0"/>
                </a:rPr>
                <a:t>Μέγιστη απόσταση σε 6 λεπτά (διάδρομος </a:t>
              </a:r>
              <a:r>
                <a:rPr lang="el-GR" altLang="el-GR" sz="2200" dirty="0" smtClean="0">
                  <a:cs typeface="Times New Roman" pitchFamily="18" charset="0"/>
                  <a:sym typeface="Symbol" pitchFamily="18" charset="2"/>
                </a:rPr>
                <a:t> 20 μέτρων)</a:t>
              </a:r>
              <a:endParaRPr lang="el-GR" altLang="el-GR" sz="2200" dirty="0" smtClean="0">
                <a:cs typeface="Times New Roman" pitchFamily="18" charset="0"/>
              </a:endParaRPr>
            </a:p>
            <a:p>
              <a:pPr indent="-274638" eaLnBrk="1" hangingPunct="1">
                <a:lnSpc>
                  <a:spcPct val="90000"/>
                </a:lnSpc>
                <a:spcBef>
                  <a:spcPct val="50000"/>
                </a:spcBef>
                <a:buSzPct val="70000"/>
                <a:defRPr/>
              </a:pPr>
              <a:r>
                <a:rPr lang="el-GR" altLang="el-GR" sz="2200" dirty="0" smtClean="0">
                  <a:cs typeface="Times New Roman" pitchFamily="18" charset="0"/>
                </a:rPr>
                <a:t>Ο ρυθμός καθορίζεται από τον ασθενή</a:t>
              </a:r>
            </a:p>
            <a:p>
              <a:pPr indent="-274638" eaLnBrk="1" hangingPunct="1">
                <a:lnSpc>
                  <a:spcPct val="110000"/>
                </a:lnSpc>
                <a:spcBef>
                  <a:spcPct val="50000"/>
                </a:spcBef>
                <a:buSzPct val="70000"/>
                <a:defRPr/>
              </a:pPr>
              <a:r>
                <a:rPr lang="el-GR" altLang="el-GR" sz="2200" dirty="0" smtClean="0">
                  <a:cs typeface="Times New Roman" pitchFamily="18" charset="0"/>
                </a:rPr>
                <a:t>Καταγραφή απόστασης, ΚΣ,</a:t>
              </a:r>
              <a:r>
                <a:rPr lang="en-US" altLang="el-GR" sz="2200" dirty="0" smtClean="0">
                  <a:cs typeface="Times New Roman" pitchFamily="18" charset="0"/>
                </a:rPr>
                <a:t> </a:t>
              </a:r>
              <a:r>
                <a:rPr lang="en-GB" altLang="el-GR" sz="2200" dirty="0" smtClean="0">
                  <a:cs typeface="Times New Roman" pitchFamily="18" charset="0"/>
                </a:rPr>
                <a:t>SatO2%</a:t>
              </a:r>
              <a:r>
                <a:rPr lang="el-GR" altLang="el-GR" sz="2200" dirty="0" smtClean="0">
                  <a:cs typeface="Times New Roman" pitchFamily="18" charset="0"/>
                </a:rPr>
                <a:t>, υποκειμενικών δεικτών δύσπνοιας &amp; κόπωσης των κάτω άκρων</a:t>
              </a:r>
              <a:endParaRPr lang="en-GB" altLang="el-GR" sz="2200" dirty="0" smtClean="0">
                <a:cs typeface="Times New Roman" pitchFamily="18" charset="0"/>
              </a:endParaRPr>
            </a:p>
          </p:txBody>
        </p:sp>
        <p:cxnSp>
          <p:nvCxnSpPr>
            <p:cNvPr id="17415" name="AutoShape 7"/>
            <p:cNvCxnSpPr>
              <a:cxnSpLocks noChangeShapeType="1"/>
              <a:stCxn id="2" idx="2"/>
              <a:endCxn id="16390" idx="0"/>
            </p:cNvCxnSpPr>
            <p:nvPr/>
          </p:nvCxnSpPr>
          <p:spPr bwMode="auto">
            <a:xfrm rot="16200000" flipH="1">
              <a:off x="3387" y="329"/>
              <a:ext cx="221" cy="1412"/>
            </a:xfrm>
            <a:prstGeom prst="bentConnector3">
              <a:avLst>
                <a:gd name="adj1" fmla="val 50000"/>
              </a:avLst>
            </a:prstGeom>
            <a:noFill/>
            <a:ln w="25400" cap="sq">
              <a:solidFill>
                <a:schemeClr val="tx1"/>
              </a:solidFill>
              <a:miter lim="800000"/>
              <a:headEnd type="none" w="sm" len="sm"/>
              <a:tailEnd type="triangle" w="med" len="sm"/>
            </a:ln>
            <a:effectLst>
              <a:outerShdw dist="35921" dir="2700000" algn="ctr" rotWithShape="0">
                <a:schemeClr val="bg2"/>
              </a:outerShdw>
            </a:effectLst>
            <a:extLst>
              <a:ext uri="{909E8E84-426E-40DD-AFC4-6F175D3DCCD1}">
                <a14:hiddenFill xmlns:a14="http://schemas.microsoft.com/office/drawing/2010/main">
                  <a:noFill/>
                </a14:hiddenFill>
              </a:ext>
            </a:extLst>
          </p:spPr>
        </p:cxnSp>
      </p:grpSp>
      <p:sp>
        <p:nvSpPr>
          <p:cNvPr id="17413" name="TextBox 3"/>
          <p:cNvSpPr txBox="1">
            <a:spLocks noChangeArrowheads="1"/>
          </p:cNvSpPr>
          <p:nvPr/>
        </p:nvSpPr>
        <p:spPr bwMode="auto">
          <a:xfrm>
            <a:off x="2189099" y="6159499"/>
            <a:ext cx="2232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l-GR" sz="1800" dirty="0"/>
              <a:t>(ATS/ERS, 2013)</a:t>
            </a:r>
            <a:endParaRPr lang="el-GR" altLang="el-GR" sz="1800" dirty="0"/>
          </a:p>
        </p:txBody>
      </p:sp>
      <p:sp>
        <p:nvSpPr>
          <p:cNvPr id="2" name="Title 1"/>
          <p:cNvSpPr>
            <a:spLocks noGrp="1"/>
          </p:cNvSpPr>
          <p:nvPr>
            <p:ph type="title"/>
          </p:nvPr>
        </p:nvSpPr>
        <p:spPr/>
        <p:txBody>
          <a:bodyPr>
            <a:normAutofit fontScale="90000"/>
          </a:bodyPr>
          <a:lstStyle/>
          <a:p>
            <a:r>
              <a:rPr lang="el-GR" dirty="0"/>
              <a:t>Αξιολόγηση Ασθενών ΧΑΠ </a:t>
            </a:r>
            <a:r>
              <a:rPr lang="el-GR" sz="3100" b="0" dirty="0"/>
              <a:t>(2 από 2)</a:t>
            </a:r>
            <a:br>
              <a:rPr lang="el-GR" sz="3100" b="0" dirty="0"/>
            </a:br>
            <a:r>
              <a:rPr lang="el-GR" dirty="0"/>
              <a:t> </a:t>
            </a:r>
            <a:r>
              <a:rPr lang="el-GR" sz="3600" dirty="0"/>
              <a:t>Δοκιμασίες </a:t>
            </a:r>
            <a:r>
              <a:rPr lang="el-GR" sz="3600" dirty="0" smtClean="0"/>
              <a:t>Βάδισης</a:t>
            </a:r>
            <a:endParaRPr lang="el-GR" dirty="0"/>
          </a:p>
        </p:txBody>
      </p:sp>
    </p:spTree>
    <p:extLst>
      <p:ext uri="{BB962C8B-B14F-4D97-AF65-F5344CB8AC3E}">
        <p14:creationId xmlns:p14="http://schemas.microsoft.com/office/powerpoint/2010/main" val="3644088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a:spLocks noGrp="1" noChangeArrowheads="1"/>
          </p:cNvSpPr>
          <p:nvPr>
            <p:ph idx="1"/>
          </p:nvPr>
        </p:nvSpPr>
        <p:spPr/>
        <p:txBody>
          <a:bodyPr>
            <a:normAutofit/>
          </a:bodyPr>
          <a:lstStyle/>
          <a:p>
            <a:pPr eaLnBrk="1" hangingPunct="1">
              <a:spcBef>
                <a:spcPts val="600"/>
              </a:spcBef>
              <a:spcAft>
                <a:spcPts val="600"/>
              </a:spcAft>
              <a:buFont typeface="Arial" charset="0"/>
              <a:buNone/>
            </a:pPr>
            <a:r>
              <a:rPr lang="el-GR" altLang="el-GR" sz="2600" b="1" dirty="0" smtClean="0">
                <a:solidFill>
                  <a:srgbClr val="004B82"/>
                </a:solidFill>
              </a:rPr>
              <a:t>Στόχοι του  φυσικοθεραπευτικού  προγράμματος</a:t>
            </a:r>
            <a:r>
              <a:rPr lang="en-US" altLang="el-GR" sz="2600" b="1" dirty="0" smtClean="0">
                <a:solidFill>
                  <a:srgbClr val="004B82"/>
                </a:solidFill>
              </a:rPr>
              <a:t>: </a:t>
            </a:r>
            <a:endParaRPr lang="el-GR" altLang="el-GR" sz="2600" b="1" dirty="0" smtClean="0">
              <a:solidFill>
                <a:srgbClr val="004B82"/>
              </a:solidFill>
            </a:endParaRPr>
          </a:p>
          <a:p>
            <a:pPr>
              <a:spcBef>
                <a:spcPts val="600"/>
              </a:spcBef>
              <a:spcAft>
                <a:spcPts val="600"/>
              </a:spcAft>
              <a:buFont typeface="Wingdings" pitchFamily="2" charset="2"/>
              <a:buChar char="§"/>
            </a:pPr>
            <a:r>
              <a:rPr lang="el-GR" altLang="el-GR" sz="2400" u="sng" dirty="0"/>
              <a:t>Βελτίωση  της  ποιότητας  ζωής </a:t>
            </a:r>
            <a:endParaRPr lang="en-US" altLang="el-GR" sz="2400" u="sng" dirty="0"/>
          </a:p>
          <a:p>
            <a:pPr>
              <a:spcBef>
                <a:spcPts val="600"/>
              </a:spcBef>
              <a:spcAft>
                <a:spcPts val="600"/>
              </a:spcAft>
              <a:buFont typeface="Wingdings" pitchFamily="2" charset="2"/>
              <a:buChar char="§"/>
            </a:pPr>
            <a:r>
              <a:rPr lang="el-GR" altLang="el-GR" sz="2400" dirty="0" smtClean="0"/>
              <a:t>Μείωση  </a:t>
            </a:r>
            <a:r>
              <a:rPr lang="el-GR" altLang="el-GR" sz="2400" dirty="0"/>
              <a:t>της απόφραξης  αεραγωγών</a:t>
            </a:r>
            <a:endParaRPr lang="en-US" altLang="el-GR" sz="2400" dirty="0"/>
          </a:p>
          <a:p>
            <a:pPr>
              <a:spcBef>
                <a:spcPts val="600"/>
              </a:spcBef>
              <a:spcAft>
                <a:spcPts val="600"/>
              </a:spcAft>
              <a:buFont typeface="Wingdings" pitchFamily="2" charset="2"/>
              <a:buChar char="§"/>
            </a:pPr>
            <a:r>
              <a:rPr lang="el-GR" altLang="el-GR" sz="2400" dirty="0" smtClean="0"/>
              <a:t>Μείωση </a:t>
            </a:r>
            <a:r>
              <a:rPr lang="el-GR" altLang="el-GR" sz="2400" dirty="0"/>
              <a:t>του αναπνευστικού  έργου</a:t>
            </a:r>
            <a:endParaRPr lang="en-US" altLang="el-GR" sz="2400" dirty="0"/>
          </a:p>
          <a:p>
            <a:pPr>
              <a:spcBef>
                <a:spcPts val="600"/>
              </a:spcBef>
              <a:spcAft>
                <a:spcPts val="600"/>
              </a:spcAft>
              <a:buFont typeface="Wingdings" pitchFamily="2" charset="2"/>
              <a:buChar char="§"/>
            </a:pPr>
            <a:r>
              <a:rPr lang="el-GR" altLang="el-GR" sz="2400" dirty="0" smtClean="0"/>
              <a:t>Επανεκπαίδευση </a:t>
            </a:r>
            <a:r>
              <a:rPr lang="el-GR" altLang="el-GR" sz="2400" dirty="0"/>
              <a:t>της αναπνοής</a:t>
            </a:r>
          </a:p>
          <a:p>
            <a:pPr>
              <a:spcBef>
                <a:spcPts val="600"/>
              </a:spcBef>
              <a:spcAft>
                <a:spcPts val="600"/>
              </a:spcAft>
              <a:buFont typeface="Wingdings" pitchFamily="2" charset="2"/>
              <a:buChar char="§"/>
            </a:pPr>
            <a:r>
              <a:rPr lang="el-GR" altLang="el-GR" sz="2400" dirty="0" smtClean="0"/>
              <a:t>Βελτίωση  </a:t>
            </a:r>
            <a:r>
              <a:rPr lang="el-GR" altLang="el-GR" sz="2400" dirty="0"/>
              <a:t>της απόδοσης  στην  άσκηση και στις </a:t>
            </a:r>
            <a:r>
              <a:rPr lang="el-GR" altLang="el-GR" sz="2400" dirty="0" smtClean="0"/>
              <a:t>   </a:t>
            </a:r>
            <a:r>
              <a:rPr lang="el-GR" altLang="el-GR" sz="2400" dirty="0"/>
              <a:t>καθημερινές  δραστηριότητες  </a:t>
            </a:r>
            <a:endParaRPr lang="en-US" altLang="el-GR" sz="2400" dirty="0"/>
          </a:p>
          <a:p>
            <a:pPr>
              <a:spcBef>
                <a:spcPts val="600"/>
              </a:spcBef>
              <a:spcAft>
                <a:spcPts val="600"/>
              </a:spcAft>
              <a:buFont typeface="Wingdings" pitchFamily="2" charset="2"/>
              <a:buChar char="§"/>
            </a:pPr>
            <a:r>
              <a:rPr lang="el-GR" altLang="el-GR" sz="2400" dirty="0" smtClean="0"/>
              <a:t>Εκπαίδευση  </a:t>
            </a:r>
            <a:r>
              <a:rPr lang="el-GR" altLang="el-GR" sz="2400" dirty="0"/>
              <a:t>του ασθενή  και  αυτοεξυπηρέτηση</a:t>
            </a:r>
          </a:p>
          <a:p>
            <a:pPr eaLnBrk="1" hangingPunct="1">
              <a:spcBef>
                <a:spcPts val="600"/>
              </a:spcBef>
              <a:spcAft>
                <a:spcPts val="600"/>
              </a:spcAft>
              <a:buFont typeface="Arial" charset="0"/>
              <a:buNone/>
            </a:pPr>
            <a:endParaRPr lang="el-GR" altLang="el-GR" sz="2400" b="1" u="sng" dirty="0" smtClean="0"/>
          </a:p>
        </p:txBody>
      </p:sp>
      <p:sp>
        <p:nvSpPr>
          <p:cNvPr id="18437" name="TextBox 3"/>
          <p:cNvSpPr txBox="1">
            <a:spLocks noChangeArrowheads="1"/>
          </p:cNvSpPr>
          <p:nvPr/>
        </p:nvSpPr>
        <p:spPr bwMode="auto">
          <a:xfrm>
            <a:off x="4788024" y="5157192"/>
            <a:ext cx="22320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l-GR" sz="1800" dirty="0"/>
              <a:t>(ATS/ERS, 2013)</a:t>
            </a:r>
            <a:endParaRPr lang="el-GR" altLang="el-GR" sz="1800" dirty="0"/>
          </a:p>
        </p:txBody>
      </p:sp>
      <p:sp>
        <p:nvSpPr>
          <p:cNvPr id="2" name="Title 1"/>
          <p:cNvSpPr>
            <a:spLocks noGrp="1"/>
          </p:cNvSpPr>
          <p:nvPr>
            <p:ph type="title"/>
          </p:nvPr>
        </p:nvSpPr>
        <p:spPr/>
        <p:txBody>
          <a:bodyPr>
            <a:normAutofit fontScale="90000"/>
          </a:bodyPr>
          <a:lstStyle/>
          <a:p>
            <a:r>
              <a:rPr lang="el-GR" dirty="0"/>
              <a:t>2. Η Φυσικοθεραπεία στην </a:t>
            </a:r>
            <a:br>
              <a:rPr lang="el-GR" dirty="0"/>
            </a:br>
            <a:r>
              <a:rPr lang="el-GR" dirty="0"/>
              <a:t>Πνευμονική Αποκατάσταση </a:t>
            </a:r>
            <a:r>
              <a:rPr lang="el-GR" sz="3100" b="0" dirty="0"/>
              <a:t>(1 από 2)</a:t>
            </a:r>
          </a:p>
        </p:txBody>
      </p:sp>
    </p:spTree>
    <p:extLst>
      <p:ext uri="{BB962C8B-B14F-4D97-AF65-F5344CB8AC3E}">
        <p14:creationId xmlns:p14="http://schemas.microsoft.com/office/powerpoint/2010/main" val="725640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anim calcmode="lin" valueType="num">
                                      <p:cBhvr>
                                        <p:cTn id="8" dur="500" fill="hold"/>
                                        <p:tgtEl>
                                          <p:spTgt spid="99331"/>
                                        </p:tgtEl>
                                        <p:attrNameLst>
                                          <p:attrName>ppt_x</p:attrName>
                                        </p:attrNameLst>
                                      </p:cBhvr>
                                      <p:tavLst>
                                        <p:tav tm="0">
                                          <p:val>
                                            <p:strVal val="#ppt_x"/>
                                          </p:val>
                                        </p:tav>
                                        <p:tav tm="100000">
                                          <p:val>
                                            <p:strVal val="#ppt_x"/>
                                          </p:val>
                                        </p:tav>
                                      </p:tavLst>
                                    </p:anim>
                                    <p:anim calcmode="lin" valueType="num">
                                      <p:cBhvr>
                                        <p:cTn id="9" dur="500" fill="hold"/>
                                        <p:tgtEl>
                                          <p:spTgt spid="99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Rot="1" noChangeArrowheads="1"/>
          </p:cNvSpPr>
          <p:nvPr>
            <p:ph idx="1"/>
          </p:nvPr>
        </p:nvSpPr>
        <p:spPr>
          <a:xfrm>
            <a:off x="457200" y="1340768"/>
            <a:ext cx="8229600" cy="4896544"/>
          </a:xfrm>
        </p:spPr>
        <p:txBody>
          <a:bodyPr/>
          <a:lstStyle/>
          <a:p>
            <a:pPr>
              <a:lnSpc>
                <a:spcPct val="80000"/>
              </a:lnSpc>
            </a:pPr>
            <a:r>
              <a:rPr lang="el-GR" altLang="el-GR" sz="2800" dirty="0" smtClean="0"/>
              <a:t>Τεχνικές καθαρισμού αεραγωγών</a:t>
            </a:r>
          </a:p>
          <a:p>
            <a:pPr>
              <a:lnSpc>
                <a:spcPct val="80000"/>
              </a:lnSpc>
            </a:pPr>
            <a:r>
              <a:rPr lang="el-GR" altLang="el-GR" sz="2800" dirty="0" smtClean="0"/>
              <a:t>Τεχνικές επανεκπαίδευσης αναπνοής </a:t>
            </a:r>
          </a:p>
          <a:p>
            <a:pPr>
              <a:lnSpc>
                <a:spcPct val="80000"/>
              </a:lnSpc>
            </a:pPr>
            <a:r>
              <a:rPr lang="el-GR" altLang="el-GR" sz="2800" dirty="0" smtClean="0"/>
              <a:t>Τεχνικές χαλάρωσης</a:t>
            </a:r>
          </a:p>
        </p:txBody>
      </p:sp>
      <p:sp>
        <p:nvSpPr>
          <p:cNvPr id="101381" name="Text Box 5"/>
          <p:cNvSpPr txBox="1">
            <a:spLocks noChangeArrowheads="1"/>
          </p:cNvSpPr>
          <p:nvPr/>
        </p:nvSpPr>
        <p:spPr bwMode="auto">
          <a:xfrm>
            <a:off x="1547813" y="6237288"/>
            <a:ext cx="540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800" dirty="0"/>
              <a:t>(Gosselink, 2004)</a:t>
            </a:r>
          </a:p>
        </p:txBody>
      </p:sp>
      <p:sp>
        <p:nvSpPr>
          <p:cNvPr id="101382" name="Rectangle 6"/>
          <p:cNvSpPr>
            <a:spLocks noRot="1" noChangeArrowheads="1"/>
          </p:cNvSpPr>
          <p:nvPr/>
        </p:nvSpPr>
        <p:spPr bwMode="auto">
          <a:xfrm>
            <a:off x="900113" y="3645024"/>
            <a:ext cx="7343775" cy="1656184"/>
          </a:xfrm>
          <a:prstGeom prst="rect">
            <a:avLst/>
          </a:prstGeom>
          <a:noFill/>
          <a:ln w="19050">
            <a:solidFill>
              <a:srgbClr val="82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54013" indent="-354013" eaLnBrk="1" hangingPunct="1">
              <a:lnSpc>
                <a:spcPct val="90000"/>
              </a:lnSpc>
              <a:buClr>
                <a:schemeClr val="hlink"/>
              </a:buClr>
              <a:buSzPct val="70000"/>
              <a:buFont typeface="Wingdings" panose="05000000000000000000" pitchFamily="2" charset="2"/>
              <a:buChar char="Ø"/>
            </a:pPr>
            <a:r>
              <a:rPr lang="el-GR" altLang="el-GR" sz="2400" dirty="0"/>
              <a:t>Μείωση της Δυναμικής Πνευμονικής Υπερδιάτασης </a:t>
            </a:r>
          </a:p>
          <a:p>
            <a:pPr marL="354013" indent="-354013" eaLnBrk="1" hangingPunct="1">
              <a:lnSpc>
                <a:spcPct val="90000"/>
              </a:lnSpc>
              <a:buClr>
                <a:schemeClr val="hlink"/>
              </a:buClr>
              <a:buSzPct val="70000"/>
              <a:buFont typeface="Wingdings" panose="05000000000000000000" pitchFamily="2" charset="2"/>
              <a:buChar char="Ø"/>
            </a:pPr>
            <a:r>
              <a:rPr lang="el-GR" altLang="el-GR" sz="2400" dirty="0"/>
              <a:t>Βελτίωση σχέσης αερισμού-αιμάτωσης</a:t>
            </a:r>
          </a:p>
          <a:p>
            <a:pPr marL="354013" indent="-354013" eaLnBrk="1" hangingPunct="1">
              <a:lnSpc>
                <a:spcPct val="90000"/>
              </a:lnSpc>
              <a:buClr>
                <a:schemeClr val="hlink"/>
              </a:buClr>
              <a:buSzPct val="70000"/>
              <a:buFont typeface="Wingdings" panose="05000000000000000000" pitchFamily="2" charset="2"/>
              <a:buChar char="Ø"/>
            </a:pPr>
            <a:r>
              <a:rPr lang="el-GR" altLang="el-GR" sz="2400" dirty="0" smtClean="0"/>
              <a:t>Βελτίωση </a:t>
            </a:r>
            <a:r>
              <a:rPr lang="el-GR" altLang="el-GR" sz="2400" dirty="0"/>
              <a:t>κίνησης ανώτερου-κατώτερου θώρακα </a:t>
            </a:r>
          </a:p>
          <a:p>
            <a:pPr marL="354013" indent="-354013" eaLnBrk="1" hangingPunct="1">
              <a:lnSpc>
                <a:spcPct val="90000"/>
              </a:lnSpc>
              <a:buClr>
                <a:schemeClr val="hlink"/>
              </a:buClr>
              <a:buSzPct val="70000"/>
              <a:buFont typeface="Wingdings" panose="05000000000000000000" pitchFamily="2" charset="2"/>
              <a:buChar char="Ø"/>
            </a:pPr>
            <a:r>
              <a:rPr lang="el-GR" altLang="el-GR" sz="2400" dirty="0" smtClean="0"/>
              <a:t>Μείωση </a:t>
            </a:r>
            <a:r>
              <a:rPr lang="el-GR" altLang="el-GR" sz="2400" dirty="0"/>
              <a:t>της δύσπνοιας </a:t>
            </a:r>
          </a:p>
        </p:txBody>
      </p:sp>
      <p:pic>
        <p:nvPicPr>
          <p:cNvPr id="19461"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41775" y="2636912"/>
            <a:ext cx="4127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l-GR" dirty="0"/>
              <a:t>2. Η Φυσικοθεραπεία στην </a:t>
            </a:r>
            <a:br>
              <a:rPr lang="el-GR" dirty="0"/>
            </a:br>
            <a:r>
              <a:rPr lang="el-GR" dirty="0"/>
              <a:t>Πνευμονική Αποκατάσταση </a:t>
            </a:r>
            <a:r>
              <a:rPr lang="el-GR" sz="3100" b="0" dirty="0" smtClean="0"/>
              <a:t>(2 </a:t>
            </a:r>
            <a:r>
              <a:rPr lang="el-GR" sz="3100" b="0" dirty="0"/>
              <a:t>από 2)</a:t>
            </a:r>
            <a:endParaRPr lang="el-GR" dirty="0"/>
          </a:p>
        </p:txBody>
      </p:sp>
    </p:spTree>
    <p:extLst>
      <p:ext uri="{BB962C8B-B14F-4D97-AF65-F5344CB8AC3E}">
        <p14:creationId xmlns:p14="http://schemas.microsoft.com/office/powerpoint/2010/main" val="3910928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1000" fill="hold"/>
                                        <p:tgtEl>
                                          <p:spTgt spid="101382"/>
                                        </p:tgtEl>
                                        <p:attrNameLst>
                                          <p:attrName>ppt_w</p:attrName>
                                        </p:attrNameLst>
                                      </p:cBhvr>
                                      <p:tavLst>
                                        <p:tav tm="0">
                                          <p:val>
                                            <p:strVal val="#ppt_w*0.70"/>
                                          </p:val>
                                        </p:tav>
                                        <p:tav tm="100000">
                                          <p:val>
                                            <p:strVal val="#ppt_w"/>
                                          </p:val>
                                        </p:tav>
                                      </p:tavLst>
                                    </p:anim>
                                    <p:anim calcmode="lin" valueType="num">
                                      <p:cBhvr>
                                        <p:cTn id="8" dur="1000" fill="hold"/>
                                        <p:tgtEl>
                                          <p:spTgt spid="101382"/>
                                        </p:tgtEl>
                                        <p:attrNameLst>
                                          <p:attrName>ppt_h</p:attrName>
                                        </p:attrNameLst>
                                      </p:cBhvr>
                                      <p:tavLst>
                                        <p:tav tm="0">
                                          <p:val>
                                            <p:strVal val="#ppt_h"/>
                                          </p:val>
                                        </p:tav>
                                        <p:tav tm="100000">
                                          <p:val>
                                            <p:strVal val="#ppt_h"/>
                                          </p:val>
                                        </p:tav>
                                      </p:tavLst>
                                    </p:anim>
                                    <p:animEffect transition="in" filter="fade">
                                      <p:cBhvr>
                                        <p:cTn id="9" dur="1000"/>
                                        <p:tgtEl>
                                          <p:spTgt spid="10138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1381"/>
                                        </p:tgtEl>
                                        <p:attrNameLst>
                                          <p:attrName>style.visibility</p:attrName>
                                        </p:attrNameLst>
                                      </p:cBhvr>
                                      <p:to>
                                        <p:strVal val="visible"/>
                                      </p:to>
                                    </p:set>
                                    <p:anim calcmode="lin" valueType="num">
                                      <p:cBhvr>
                                        <p:cTn id="12" dur="1000" fill="hold"/>
                                        <p:tgtEl>
                                          <p:spTgt spid="101381"/>
                                        </p:tgtEl>
                                        <p:attrNameLst>
                                          <p:attrName>ppt_w</p:attrName>
                                        </p:attrNameLst>
                                      </p:cBhvr>
                                      <p:tavLst>
                                        <p:tav tm="0">
                                          <p:val>
                                            <p:strVal val="#ppt_w*0.70"/>
                                          </p:val>
                                        </p:tav>
                                        <p:tav tm="100000">
                                          <p:val>
                                            <p:strVal val="#ppt_w"/>
                                          </p:val>
                                        </p:tav>
                                      </p:tavLst>
                                    </p:anim>
                                    <p:anim calcmode="lin" valueType="num">
                                      <p:cBhvr>
                                        <p:cTn id="13" dur="1000" fill="hold"/>
                                        <p:tgtEl>
                                          <p:spTgt spid="101381"/>
                                        </p:tgtEl>
                                        <p:attrNameLst>
                                          <p:attrName>ppt_h</p:attrName>
                                        </p:attrNameLst>
                                      </p:cBhvr>
                                      <p:tavLst>
                                        <p:tav tm="0">
                                          <p:val>
                                            <p:strVal val="#ppt_h"/>
                                          </p:val>
                                        </p:tav>
                                        <p:tav tm="100000">
                                          <p:val>
                                            <p:strVal val="#ppt_h"/>
                                          </p:val>
                                        </p:tav>
                                      </p:tavLst>
                                    </p:anim>
                                    <p:animEffect transition="in" filter="fade">
                                      <p:cBhvr>
                                        <p:cTn id="14" dur="10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P spid="1013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Θέση περιεχομένου 2"/>
          <p:cNvSpPr>
            <a:spLocks noGrp="1"/>
          </p:cNvSpPr>
          <p:nvPr>
            <p:ph idx="1"/>
          </p:nvPr>
        </p:nvSpPr>
        <p:spPr>
          <a:xfrm>
            <a:off x="457200" y="1196752"/>
            <a:ext cx="8229600" cy="3312368"/>
          </a:xfrm>
        </p:spPr>
        <p:txBody>
          <a:bodyPr rtlCol="0">
            <a:normAutofit/>
          </a:bodyPr>
          <a:lstStyle/>
          <a:p>
            <a:pPr marL="450850" lvl="1" indent="-450850" eaLnBrk="1" fontAlgn="auto" hangingPunct="1">
              <a:spcAft>
                <a:spcPts val="0"/>
              </a:spcAft>
              <a:buFont typeface="+mj-lt"/>
              <a:buAutoNum type="arabicPeriod"/>
              <a:defRPr/>
            </a:pPr>
            <a:r>
              <a:rPr lang="el-GR" sz="2400" dirty="0" smtClean="0">
                <a:cs typeface="Times New Roman" panose="02020603050405020304" pitchFamily="18" charset="0"/>
              </a:rPr>
              <a:t>Ειδικές θέσεις παροχέτευσης σε συνδυασμό με τεχνικές με τα χέρια του φυσικοθεραπευτή </a:t>
            </a:r>
            <a:r>
              <a:rPr lang="el-GR" sz="2400" dirty="0">
                <a:cs typeface="Times New Roman" panose="02020603050405020304" pitchFamily="18" charset="0"/>
              </a:rPr>
              <a:t>(</a:t>
            </a:r>
            <a:r>
              <a:rPr lang="el-GR" sz="2400" dirty="0" smtClean="0">
                <a:cs typeface="Times New Roman" panose="02020603050405020304" pitchFamily="18" charset="0"/>
              </a:rPr>
              <a:t>διαφραγματική αναπνοή, τοπική θωρακική έκπτυξη, πλήξεις, δονήσεις)</a:t>
            </a:r>
            <a:endParaRPr lang="en-US" sz="2400" dirty="0" smtClean="0">
              <a:cs typeface="Times New Roman" panose="02020603050405020304" pitchFamily="18" charset="0"/>
            </a:endParaRPr>
          </a:p>
          <a:p>
            <a:pPr marL="450850" lvl="1" indent="-450850" eaLnBrk="1" fontAlgn="auto" hangingPunct="1">
              <a:spcAft>
                <a:spcPts val="0"/>
              </a:spcAft>
              <a:buFont typeface="+mj-lt"/>
              <a:buAutoNum type="arabicPeriod"/>
              <a:defRPr/>
            </a:pPr>
            <a:r>
              <a:rPr lang="el-GR" sz="2400" dirty="0" smtClean="0">
                <a:cs typeface="Times New Roman" panose="02020603050405020304" pitchFamily="18" charset="0"/>
              </a:rPr>
              <a:t>Δυναμική εκπνευστική προσπάθεια (</a:t>
            </a:r>
            <a:r>
              <a:rPr lang="en-US" sz="2400" dirty="0" smtClean="0">
                <a:cs typeface="Times New Roman" panose="02020603050405020304" pitchFamily="18" charset="0"/>
              </a:rPr>
              <a:t>FET)</a:t>
            </a:r>
          </a:p>
          <a:p>
            <a:pPr marL="450850" lvl="1" indent="-450850" eaLnBrk="1" fontAlgn="auto" hangingPunct="1">
              <a:spcAft>
                <a:spcPts val="0"/>
              </a:spcAft>
              <a:buFont typeface="+mj-lt"/>
              <a:buAutoNum type="arabicPeriod"/>
              <a:defRPr/>
            </a:pPr>
            <a:r>
              <a:rPr lang="el-GR" sz="2400" dirty="0" smtClean="0">
                <a:cs typeface="Times New Roman" panose="02020603050405020304" pitchFamily="18" charset="0"/>
              </a:rPr>
              <a:t>Ενεργητικός κύκλος αναπνευστικών τεχνικών (</a:t>
            </a:r>
            <a:r>
              <a:rPr lang="en-US" sz="2400" dirty="0" smtClean="0">
                <a:cs typeface="Times New Roman" panose="02020603050405020304" pitchFamily="18" charset="0"/>
              </a:rPr>
              <a:t>ACBT</a:t>
            </a:r>
            <a:r>
              <a:rPr lang="el-GR" sz="2400" dirty="0" smtClean="0">
                <a:cs typeface="Times New Roman" panose="02020603050405020304" pitchFamily="18" charset="0"/>
              </a:rPr>
              <a:t>)</a:t>
            </a:r>
            <a:endParaRPr lang="en-US" sz="2400" dirty="0" smtClean="0">
              <a:cs typeface="Times New Roman" panose="02020603050405020304" pitchFamily="18" charset="0"/>
            </a:endParaRPr>
          </a:p>
          <a:p>
            <a:pPr marL="450850" lvl="1" indent="-450850" eaLnBrk="1" fontAlgn="auto" hangingPunct="1">
              <a:spcAft>
                <a:spcPts val="0"/>
              </a:spcAft>
              <a:buFont typeface="+mj-lt"/>
              <a:buAutoNum type="arabicPeriod"/>
              <a:defRPr/>
            </a:pPr>
            <a:r>
              <a:rPr lang="el-GR" sz="2400" dirty="0" smtClean="0">
                <a:cs typeface="Times New Roman" panose="02020603050405020304" pitchFamily="18" charset="0"/>
              </a:rPr>
              <a:t>Αυτογενής παροχέτευση (</a:t>
            </a:r>
            <a:r>
              <a:rPr lang="en-US" sz="2400" dirty="0" smtClean="0">
                <a:cs typeface="Times New Roman" panose="02020603050405020304" pitchFamily="18" charset="0"/>
              </a:rPr>
              <a:t>autogenic drainage)</a:t>
            </a:r>
          </a:p>
          <a:p>
            <a:pPr marL="457200" lvl="1" indent="0" eaLnBrk="1" fontAlgn="auto" hangingPunct="1">
              <a:spcAft>
                <a:spcPts val="0"/>
              </a:spcAft>
              <a:buFont typeface="Wingdings" pitchFamily="2" charset="2"/>
              <a:buNone/>
              <a:defRPr/>
            </a:pPr>
            <a:endParaRPr lang="en-US" sz="2400" b="1" dirty="0" smtClean="0">
              <a:solidFill>
                <a:srgbClr val="002060"/>
              </a:solidFill>
              <a:cs typeface="Times New Roman" panose="02020603050405020304" pitchFamily="18" charset="0"/>
            </a:endParaRPr>
          </a:p>
        </p:txBody>
      </p:sp>
      <p:sp>
        <p:nvSpPr>
          <p:cNvPr id="20484" name="TextBox 4"/>
          <p:cNvSpPr txBox="1">
            <a:spLocks noChangeArrowheads="1"/>
          </p:cNvSpPr>
          <p:nvPr/>
        </p:nvSpPr>
        <p:spPr bwMode="auto">
          <a:xfrm>
            <a:off x="611560" y="5337968"/>
            <a:ext cx="777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a:t>
            </a:r>
            <a:r>
              <a:rPr lang="en-US" altLang="el-GR" sz="1800" dirty="0"/>
              <a:t>Mcllwaine, 2007; Gosselink, 2004; Pryor &amp; Prasad, 2002;</a:t>
            </a:r>
            <a:r>
              <a:rPr lang="el-GR" altLang="el-GR" sz="1800" dirty="0"/>
              <a:t> Γραμματοπούλου &amp; Βαβουράκη, 1999; </a:t>
            </a:r>
            <a:r>
              <a:rPr lang="en-US" altLang="el-GR" sz="1800" dirty="0"/>
              <a:t>Hough, 1991</a:t>
            </a:r>
            <a:r>
              <a:rPr lang="el-GR" altLang="el-GR" sz="1800" dirty="0"/>
              <a:t>)</a:t>
            </a:r>
          </a:p>
        </p:txBody>
      </p:sp>
      <p:sp>
        <p:nvSpPr>
          <p:cNvPr id="2" name="Title 1"/>
          <p:cNvSpPr>
            <a:spLocks noGrp="1"/>
          </p:cNvSpPr>
          <p:nvPr>
            <p:ph type="title"/>
          </p:nvPr>
        </p:nvSpPr>
        <p:spPr/>
        <p:txBody>
          <a:bodyPr>
            <a:normAutofit fontScale="90000"/>
          </a:bodyPr>
          <a:lstStyle/>
          <a:p>
            <a:r>
              <a:rPr lang="el-GR" dirty="0"/>
              <a:t>Τεχνικές Καθαρισμού των Αεραγωγών </a:t>
            </a:r>
          </a:p>
        </p:txBody>
      </p:sp>
    </p:spTree>
    <p:extLst>
      <p:ext uri="{BB962C8B-B14F-4D97-AF65-F5344CB8AC3E}">
        <p14:creationId xmlns:p14="http://schemas.microsoft.com/office/powerpoint/2010/main" val="1218079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Τεχνικές επανεκπαίδευσης αναπνοής </a:t>
            </a:r>
          </a:p>
        </p:txBody>
      </p:sp>
      <p:sp>
        <p:nvSpPr>
          <p:cNvPr id="21507" name="Rectangle 3"/>
          <p:cNvSpPr>
            <a:spLocks noGrp="1" noRot="1" noChangeArrowheads="1"/>
          </p:cNvSpPr>
          <p:nvPr>
            <p:ph idx="1"/>
          </p:nvPr>
        </p:nvSpPr>
        <p:spPr>
          <a:xfrm>
            <a:off x="457200" y="1196752"/>
            <a:ext cx="6070274" cy="5040560"/>
          </a:xfrm>
        </p:spPr>
        <p:txBody>
          <a:bodyPr/>
          <a:lstStyle/>
          <a:p>
            <a:pPr>
              <a:lnSpc>
                <a:spcPct val="80000"/>
              </a:lnSpc>
            </a:pPr>
            <a:r>
              <a:rPr lang="el-GR" altLang="el-GR" sz="2600" dirty="0" smtClean="0"/>
              <a:t>Διαφραγματική αναπνοή με αργή και βαθιά εισπνοή</a:t>
            </a:r>
          </a:p>
          <a:p>
            <a:pPr>
              <a:lnSpc>
                <a:spcPct val="80000"/>
              </a:lnSpc>
            </a:pPr>
            <a:endParaRPr lang="el-GR" altLang="el-GR" sz="2600" dirty="0" smtClean="0"/>
          </a:p>
          <a:p>
            <a:pPr>
              <a:lnSpc>
                <a:spcPct val="80000"/>
              </a:lnSpc>
            </a:pPr>
            <a:r>
              <a:rPr lang="el-GR" altLang="el-GR" sz="2600" dirty="0" smtClean="0"/>
              <a:t>Εκπνοή με μισόκλειστα χείλη και ενεργοποίηση των κοιλιακών μυών</a:t>
            </a:r>
          </a:p>
        </p:txBody>
      </p:sp>
      <p:sp>
        <p:nvSpPr>
          <p:cNvPr id="21508" name="Text Box 4"/>
          <p:cNvSpPr txBox="1">
            <a:spLocks noChangeArrowheads="1"/>
          </p:cNvSpPr>
          <p:nvPr/>
        </p:nvSpPr>
        <p:spPr bwMode="auto">
          <a:xfrm>
            <a:off x="2195736" y="3245644"/>
            <a:ext cx="3670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l-GR" altLang="el-GR" sz="1800" dirty="0"/>
              <a:t>(Gosselink, 2004)</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145" y="1377522"/>
            <a:ext cx="1903175"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635" y="3429000"/>
            <a:ext cx="1903175"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732239" y="5152626"/>
            <a:ext cx="2411761" cy="1015663"/>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4"/>
              </a:rPr>
              <a:t>550px-Breathe-Step-2-Version-3</a:t>
            </a:r>
            <a:r>
              <a:rPr lang="en-US" sz="1200" dirty="0">
                <a:solidFill>
                  <a:schemeClr val="tx1">
                    <a:lumMod val="65000"/>
                    <a:lumOff val="35000"/>
                  </a:schemeClr>
                </a:solidFill>
                <a:latin typeface="+mn-lt"/>
              </a:rPr>
              <a:t>”</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550px-Breathe-Step-3-Version-3</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6"/>
              </a:rPr>
              <a:t>www.wikihow.com</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latin typeface="+mn-lt"/>
                <a:hlinkClick r:id="rId7"/>
              </a:rPr>
              <a:t>CC BY-NC-SA 3.0</a:t>
            </a:r>
            <a:endParaRPr lang="en-US" sz="1200" dirty="0">
              <a:latin typeface="+mn-lt"/>
            </a:endParaRPr>
          </a:p>
          <a:p>
            <a:pPr algn="ct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433598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1116013" y="2205038"/>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600" b="1" dirty="0">
                <a:latin typeface="+mn-lt"/>
              </a:rPr>
              <a:t>	</a:t>
            </a:r>
            <a:endParaRPr lang="el-GR" altLang="el-GR" sz="1600" b="1" dirty="0">
              <a:latin typeface="+mn-lt"/>
            </a:endParaRPr>
          </a:p>
        </p:txBody>
      </p:sp>
      <p:sp>
        <p:nvSpPr>
          <p:cNvPr id="22532" name="Text Box 5"/>
          <p:cNvSpPr txBox="1">
            <a:spLocks noChangeArrowheads="1"/>
          </p:cNvSpPr>
          <p:nvPr/>
        </p:nvSpPr>
        <p:spPr bwMode="auto">
          <a:xfrm>
            <a:off x="1238250" y="2276475"/>
            <a:ext cx="6142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1800" dirty="0">
              <a:latin typeface="+mn-lt"/>
            </a:endParaRPr>
          </a:p>
        </p:txBody>
      </p:sp>
      <p:sp>
        <p:nvSpPr>
          <p:cNvPr id="110598" name="Text Box 6"/>
          <p:cNvSpPr txBox="1">
            <a:spLocks noChangeArrowheads="1"/>
          </p:cNvSpPr>
          <p:nvPr/>
        </p:nvSpPr>
        <p:spPr bwMode="auto">
          <a:xfrm>
            <a:off x="684213" y="2133600"/>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None/>
            </a:pPr>
            <a:r>
              <a:rPr lang="en-US" altLang="el-GR" sz="2000" b="1" dirty="0">
                <a:latin typeface="+mn-lt"/>
              </a:rPr>
              <a:t>   </a:t>
            </a:r>
            <a:r>
              <a:rPr lang="el-GR" altLang="el-GR" sz="2400" dirty="0">
                <a:latin typeface="+mn-lt"/>
              </a:rPr>
              <a:t>Βελτιώνει</a:t>
            </a:r>
            <a:r>
              <a:rPr lang="en-US" altLang="el-GR" sz="2400" dirty="0">
                <a:latin typeface="+mn-lt"/>
              </a:rPr>
              <a:t>   </a:t>
            </a:r>
            <a:r>
              <a:rPr lang="en-US" altLang="el-GR" sz="2000" b="1" dirty="0">
                <a:latin typeface="+mn-lt"/>
              </a:rPr>
              <a:t>                                                                         </a:t>
            </a:r>
            <a:endParaRPr lang="el-GR" altLang="el-GR" sz="2000" b="1" dirty="0">
              <a:latin typeface="+mn-lt"/>
            </a:endParaRPr>
          </a:p>
        </p:txBody>
      </p:sp>
      <p:sp>
        <p:nvSpPr>
          <p:cNvPr id="22534" name="Text Box 7"/>
          <p:cNvSpPr txBox="1">
            <a:spLocks noChangeArrowheads="1"/>
          </p:cNvSpPr>
          <p:nvPr/>
        </p:nvSpPr>
        <p:spPr bwMode="auto">
          <a:xfrm>
            <a:off x="3111500" y="2147888"/>
            <a:ext cx="412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sp>
        <p:nvSpPr>
          <p:cNvPr id="22535" name="Text Box 8"/>
          <p:cNvSpPr txBox="1">
            <a:spLocks noChangeArrowheads="1"/>
          </p:cNvSpPr>
          <p:nvPr/>
        </p:nvSpPr>
        <p:spPr bwMode="auto">
          <a:xfrm>
            <a:off x="3400425" y="21478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sp>
        <p:nvSpPr>
          <p:cNvPr id="110601" name="Text Box 9"/>
          <p:cNvSpPr txBox="1">
            <a:spLocks noChangeArrowheads="1"/>
          </p:cNvSpPr>
          <p:nvPr/>
        </p:nvSpPr>
        <p:spPr bwMode="auto">
          <a:xfrm>
            <a:off x="2411413" y="1773238"/>
            <a:ext cx="4195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
            </a:pPr>
            <a:r>
              <a:rPr lang="en-US" altLang="el-GR" sz="2400" dirty="0">
                <a:latin typeface="+mn-lt"/>
              </a:rPr>
              <a:t>    </a:t>
            </a:r>
            <a:r>
              <a:rPr lang="el-GR" altLang="el-GR" sz="2400" dirty="0">
                <a:latin typeface="+mn-lt"/>
              </a:rPr>
              <a:t>κίνηση θώρακα</a:t>
            </a:r>
            <a:endParaRPr lang="en-US" altLang="el-GR" sz="2400" dirty="0">
              <a:latin typeface="+mn-lt"/>
            </a:endParaRPr>
          </a:p>
          <a:p>
            <a:pPr eaLnBrk="1" hangingPunct="1">
              <a:spcBef>
                <a:spcPct val="0"/>
              </a:spcBef>
              <a:buFont typeface="Wingdings" pitchFamily="2" charset="2"/>
              <a:buChar char="§"/>
            </a:pPr>
            <a:r>
              <a:rPr lang="en-US" altLang="el-GR" sz="2400" dirty="0">
                <a:latin typeface="+mn-lt"/>
              </a:rPr>
              <a:t>    </a:t>
            </a:r>
            <a:r>
              <a:rPr lang="el-GR" altLang="el-GR" sz="2400" dirty="0">
                <a:latin typeface="+mn-lt"/>
              </a:rPr>
              <a:t>πνευμονικό αερισμό</a:t>
            </a:r>
            <a:endParaRPr lang="en-US" altLang="el-GR" sz="2400" dirty="0">
              <a:latin typeface="+mn-lt"/>
            </a:endParaRPr>
          </a:p>
          <a:p>
            <a:pPr eaLnBrk="1" hangingPunct="1">
              <a:spcBef>
                <a:spcPct val="0"/>
              </a:spcBef>
              <a:buFont typeface="Wingdings" pitchFamily="2" charset="2"/>
              <a:buChar char="§"/>
            </a:pPr>
            <a:r>
              <a:rPr lang="en-US" altLang="el-GR" sz="2400" dirty="0">
                <a:latin typeface="+mn-lt"/>
              </a:rPr>
              <a:t>    </a:t>
            </a:r>
            <a:r>
              <a:rPr lang="el-GR" altLang="el-GR" sz="2400" dirty="0">
                <a:latin typeface="+mn-lt"/>
              </a:rPr>
              <a:t>απόδοση στην άσκηση</a:t>
            </a:r>
            <a:endParaRPr lang="en-US" altLang="el-GR" sz="2400" dirty="0">
              <a:latin typeface="+mn-lt"/>
            </a:endParaRPr>
          </a:p>
        </p:txBody>
      </p:sp>
      <p:sp>
        <p:nvSpPr>
          <p:cNvPr id="22537" name="Text Box 10"/>
          <p:cNvSpPr txBox="1">
            <a:spLocks noChangeArrowheads="1"/>
          </p:cNvSpPr>
          <p:nvPr/>
        </p:nvSpPr>
        <p:spPr bwMode="auto">
          <a:xfrm>
            <a:off x="1311275" y="3587750"/>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sp>
        <p:nvSpPr>
          <p:cNvPr id="22538" name="Text Box 11"/>
          <p:cNvSpPr txBox="1">
            <a:spLocks noChangeArrowheads="1"/>
          </p:cNvSpPr>
          <p:nvPr/>
        </p:nvSpPr>
        <p:spPr bwMode="auto">
          <a:xfrm>
            <a:off x="1042988" y="3429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mn-lt"/>
            </a:endParaRPr>
          </a:p>
        </p:txBody>
      </p:sp>
      <p:sp>
        <p:nvSpPr>
          <p:cNvPr id="110604" name="Text Box 12"/>
          <p:cNvSpPr txBox="1">
            <a:spLocks noChangeArrowheads="1"/>
          </p:cNvSpPr>
          <p:nvPr/>
        </p:nvSpPr>
        <p:spPr bwMode="auto">
          <a:xfrm>
            <a:off x="649035" y="3612356"/>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dirty="0">
                <a:latin typeface="+mn-lt"/>
              </a:rPr>
              <a:t>   Μειώνει</a:t>
            </a:r>
          </a:p>
        </p:txBody>
      </p:sp>
      <p:sp>
        <p:nvSpPr>
          <p:cNvPr id="110605" name="Text Box 13"/>
          <p:cNvSpPr txBox="1">
            <a:spLocks noChangeArrowheads="1"/>
          </p:cNvSpPr>
          <p:nvPr/>
        </p:nvSpPr>
        <p:spPr bwMode="auto">
          <a:xfrm>
            <a:off x="2411413" y="3309938"/>
            <a:ext cx="6624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 typeface="Wingdings" pitchFamily="2" charset="2"/>
              <a:buChar char="§"/>
              <a:defRPr/>
            </a:pPr>
            <a:r>
              <a:rPr lang="en-US" altLang="el-GR" sz="2400" dirty="0" smtClean="0">
                <a:latin typeface="+mn-lt"/>
              </a:rPr>
              <a:t>    </a:t>
            </a:r>
            <a:r>
              <a:rPr lang="el-GR" altLang="el-GR" sz="2400" dirty="0" smtClean="0">
                <a:latin typeface="+mn-lt"/>
              </a:rPr>
              <a:t>ενεργειακό κόστος αναπνοής</a:t>
            </a:r>
            <a:endParaRPr lang="en-US" altLang="el-GR" sz="2400" dirty="0" smtClean="0">
              <a:latin typeface="+mn-lt"/>
            </a:endParaRPr>
          </a:p>
          <a:p>
            <a:pPr eaLnBrk="1" hangingPunct="1">
              <a:spcBef>
                <a:spcPct val="0"/>
              </a:spcBef>
              <a:buClrTx/>
              <a:buSzTx/>
              <a:buFont typeface="Wingdings" pitchFamily="2" charset="2"/>
              <a:buChar char="§"/>
              <a:defRPr/>
            </a:pPr>
            <a:r>
              <a:rPr lang="en-US" altLang="el-GR" sz="2400" dirty="0" smtClean="0">
                <a:latin typeface="+mn-lt"/>
              </a:rPr>
              <a:t>    </a:t>
            </a:r>
            <a:r>
              <a:rPr lang="el-GR" altLang="el-GR" sz="2400" dirty="0" smtClean="0">
                <a:latin typeface="+mn-lt"/>
              </a:rPr>
              <a:t>συμμετοχή επικουρικών αναπνευστικών μυών </a:t>
            </a:r>
          </a:p>
          <a:p>
            <a:pPr marL="342900" indent="-342900" eaLnBrk="1" hangingPunct="1">
              <a:spcBef>
                <a:spcPct val="0"/>
              </a:spcBef>
              <a:buClrTx/>
              <a:buSzTx/>
              <a:buFont typeface="Wingdings" panose="05000000000000000000" pitchFamily="2" charset="2"/>
              <a:buChar char="§"/>
              <a:defRPr/>
            </a:pPr>
            <a:r>
              <a:rPr lang="el-GR" altLang="el-GR" sz="2400" dirty="0" smtClean="0">
                <a:latin typeface="+mn-lt"/>
              </a:rPr>
              <a:t> δύσπνοια</a:t>
            </a:r>
          </a:p>
        </p:txBody>
      </p:sp>
      <p:sp>
        <p:nvSpPr>
          <p:cNvPr id="110606" name="Text Box 14"/>
          <p:cNvSpPr txBox="1">
            <a:spLocks noChangeArrowheads="1"/>
          </p:cNvSpPr>
          <p:nvPr/>
        </p:nvSpPr>
        <p:spPr bwMode="auto">
          <a:xfrm>
            <a:off x="6478588" y="4757738"/>
            <a:ext cx="237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a:latin typeface="+mn-lt"/>
              </a:rPr>
              <a:t>(Vitacca et al</a:t>
            </a:r>
            <a:r>
              <a:rPr lang="el-GR" altLang="el-GR" sz="1800" dirty="0">
                <a:latin typeface="+mn-lt"/>
              </a:rPr>
              <a:t>.</a:t>
            </a:r>
            <a:r>
              <a:rPr lang="en-US" altLang="el-GR" sz="1800" dirty="0">
                <a:latin typeface="+mn-lt"/>
              </a:rPr>
              <a:t>, 1998)</a:t>
            </a:r>
            <a:endParaRPr lang="el-GR" altLang="el-GR" sz="1800" dirty="0">
              <a:latin typeface="+mn-lt"/>
            </a:endParaRPr>
          </a:p>
        </p:txBody>
      </p:sp>
      <p:sp>
        <p:nvSpPr>
          <p:cNvPr id="2" name="Title 1"/>
          <p:cNvSpPr>
            <a:spLocks noGrp="1"/>
          </p:cNvSpPr>
          <p:nvPr>
            <p:ph type="title"/>
          </p:nvPr>
        </p:nvSpPr>
        <p:spPr/>
        <p:txBody>
          <a:bodyPr>
            <a:normAutofit fontScale="90000"/>
          </a:bodyPr>
          <a:lstStyle/>
          <a:p>
            <a:r>
              <a:rPr lang="el-GR" dirty="0"/>
              <a:t>Επανεκπαίδευση της </a:t>
            </a:r>
            <a:r>
              <a:rPr lang="el-GR" dirty="0" smtClean="0"/>
              <a:t>αναπνοής</a:t>
            </a:r>
            <a:br>
              <a:rPr lang="el-GR" dirty="0" smtClean="0"/>
            </a:br>
            <a:r>
              <a:rPr lang="el-GR" sz="3600" dirty="0" smtClean="0"/>
              <a:t>Διαφραγματική </a:t>
            </a:r>
            <a:r>
              <a:rPr lang="el-GR" sz="3600" dirty="0"/>
              <a:t>αναπνοή</a:t>
            </a:r>
          </a:p>
        </p:txBody>
      </p:sp>
    </p:spTree>
    <p:extLst>
      <p:ext uri="{BB962C8B-B14F-4D97-AF65-F5344CB8AC3E}">
        <p14:creationId xmlns:p14="http://schemas.microsoft.com/office/powerpoint/2010/main" val="1794976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diamond(in)">
                                      <p:cBhvr>
                                        <p:cTn id="7" dur="1000"/>
                                        <p:tgtEl>
                                          <p:spTgt spid="11059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0601"/>
                                        </p:tgtEl>
                                        <p:attrNameLst>
                                          <p:attrName>style.visibility</p:attrName>
                                        </p:attrNameLst>
                                      </p:cBhvr>
                                      <p:to>
                                        <p:strVal val="visible"/>
                                      </p:to>
                                    </p:set>
                                    <p:animEffect transition="in" filter="fade">
                                      <p:cBhvr>
                                        <p:cTn id="11" dur="1000"/>
                                        <p:tgtEl>
                                          <p:spTgt spid="110601"/>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110604"/>
                                        </p:tgtEl>
                                        <p:attrNameLst>
                                          <p:attrName>style.visibility</p:attrName>
                                        </p:attrNameLst>
                                      </p:cBhvr>
                                      <p:to>
                                        <p:strVal val="visible"/>
                                      </p:to>
                                    </p:set>
                                    <p:animEffect transition="in" filter="diamond(in)">
                                      <p:cBhvr>
                                        <p:cTn id="15" dur="1000"/>
                                        <p:tgtEl>
                                          <p:spTgt spid="110604"/>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0605"/>
                                        </p:tgtEl>
                                        <p:attrNameLst>
                                          <p:attrName>style.visibility</p:attrName>
                                        </p:attrNameLst>
                                      </p:cBhvr>
                                      <p:to>
                                        <p:strVal val="visible"/>
                                      </p:to>
                                    </p:set>
                                    <p:animEffect transition="in" filter="fade">
                                      <p:cBhvr>
                                        <p:cTn id="19" dur="1000"/>
                                        <p:tgtEl>
                                          <p:spTgt spid="110605"/>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110606"/>
                                        </p:tgtEl>
                                        <p:attrNameLst>
                                          <p:attrName>style.visibility</p:attrName>
                                        </p:attrNameLst>
                                      </p:cBhvr>
                                      <p:to>
                                        <p:strVal val="visible"/>
                                      </p:to>
                                    </p:set>
                                    <p:anim calcmode="lin" valueType="num">
                                      <p:cBhvr>
                                        <p:cTn id="22" dur="1000" fill="hold"/>
                                        <p:tgtEl>
                                          <p:spTgt spid="110606"/>
                                        </p:tgtEl>
                                        <p:attrNameLst>
                                          <p:attrName>ppt_w</p:attrName>
                                        </p:attrNameLst>
                                      </p:cBhvr>
                                      <p:tavLst>
                                        <p:tav tm="0">
                                          <p:val>
                                            <p:strVal val="#ppt_w*0.05"/>
                                          </p:val>
                                        </p:tav>
                                        <p:tav tm="100000">
                                          <p:val>
                                            <p:strVal val="#ppt_w"/>
                                          </p:val>
                                        </p:tav>
                                      </p:tavLst>
                                    </p:anim>
                                    <p:anim calcmode="lin" valueType="num">
                                      <p:cBhvr>
                                        <p:cTn id="23" dur="1000" fill="hold"/>
                                        <p:tgtEl>
                                          <p:spTgt spid="110606"/>
                                        </p:tgtEl>
                                        <p:attrNameLst>
                                          <p:attrName>ppt_h</p:attrName>
                                        </p:attrNameLst>
                                      </p:cBhvr>
                                      <p:tavLst>
                                        <p:tav tm="0">
                                          <p:val>
                                            <p:strVal val="#ppt_h"/>
                                          </p:val>
                                        </p:tav>
                                        <p:tav tm="100000">
                                          <p:val>
                                            <p:strVal val="#ppt_h"/>
                                          </p:val>
                                        </p:tav>
                                      </p:tavLst>
                                    </p:anim>
                                    <p:anim calcmode="lin" valueType="num">
                                      <p:cBhvr>
                                        <p:cTn id="24" dur="1000" fill="hold"/>
                                        <p:tgtEl>
                                          <p:spTgt spid="110606"/>
                                        </p:tgtEl>
                                        <p:attrNameLst>
                                          <p:attrName>ppt_x</p:attrName>
                                        </p:attrNameLst>
                                      </p:cBhvr>
                                      <p:tavLst>
                                        <p:tav tm="0">
                                          <p:val>
                                            <p:strVal val="#ppt_x-.2"/>
                                          </p:val>
                                        </p:tav>
                                        <p:tav tm="100000">
                                          <p:val>
                                            <p:strVal val="#ppt_x"/>
                                          </p:val>
                                        </p:tav>
                                      </p:tavLst>
                                    </p:anim>
                                    <p:anim calcmode="lin" valueType="num">
                                      <p:cBhvr>
                                        <p:cTn id="25" dur="1000" fill="hold"/>
                                        <p:tgtEl>
                                          <p:spTgt spid="110606"/>
                                        </p:tgtEl>
                                        <p:attrNameLst>
                                          <p:attrName>ppt_y</p:attrName>
                                        </p:attrNameLst>
                                      </p:cBhvr>
                                      <p:tavLst>
                                        <p:tav tm="0">
                                          <p:val>
                                            <p:strVal val="#ppt_y"/>
                                          </p:val>
                                        </p:tav>
                                        <p:tav tm="100000">
                                          <p:val>
                                            <p:strVal val="#ppt_y"/>
                                          </p:val>
                                        </p:tav>
                                      </p:tavLst>
                                    </p:anim>
                                    <p:animEffect transition="in" filter="fade">
                                      <p:cBhvr>
                                        <p:cTn id="26" dur="10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p:bldP spid="110601" grpId="0"/>
      <p:bldP spid="110604" grpId="0"/>
      <p:bldP spid="110605" grpId="0"/>
      <p:bldP spid="1106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71550" y="608201"/>
            <a:ext cx="7272338" cy="1569660"/>
          </a:xfrm>
          <a:prstGeom prst="rect">
            <a:avLst/>
          </a:prstGeom>
          <a:solidFill>
            <a:schemeClr val="bg1">
              <a:lumMod val="95000"/>
            </a:schemeClr>
          </a:solidFill>
          <a:ln w="38100" cmpd="dbl">
            <a:solidFill>
              <a:srgbClr val="002060"/>
            </a:solidFill>
            <a:miter lim="800000"/>
            <a:headEnd/>
            <a:tailEnd/>
          </a:ln>
          <a:effectLst/>
        </p:spPr>
        <p:txBody>
          <a:bodyPr anchor="ctr">
            <a:spAutoFit/>
          </a:bodyPr>
          <a:lstStyle/>
          <a:p>
            <a:pPr algn="ctr">
              <a:defRPr/>
            </a:pPr>
            <a:r>
              <a:rPr lang="el-GR" sz="3200" b="1" dirty="0" smtClean="0">
                <a:solidFill>
                  <a:srgbClr val="002060"/>
                </a:solidFill>
                <a:latin typeface="Calibri" panose="020F0502020204030204" pitchFamily="34" charset="0"/>
              </a:rPr>
              <a:t>«</a:t>
            </a:r>
            <a:r>
              <a:rPr lang="el-GR" sz="3200" b="1" dirty="0">
                <a:solidFill>
                  <a:srgbClr val="002060"/>
                </a:solidFill>
                <a:latin typeface="Calibri" panose="020F0502020204030204" pitchFamily="34" charset="0"/>
              </a:rPr>
              <a:t>Προγράμματα Πνευμονικής Αποκατάστασης σε ασθενείς με Χρόνια Αποφρακτική Πνευμονοπάθεια (ΧΑΠ</a:t>
            </a:r>
            <a:r>
              <a:rPr lang="el-GR" sz="3200" b="1" dirty="0" smtClean="0">
                <a:solidFill>
                  <a:srgbClr val="002060"/>
                </a:solidFill>
                <a:latin typeface="Calibri" panose="020F0502020204030204" pitchFamily="34" charset="0"/>
              </a:rPr>
              <a:t>)»</a:t>
            </a:r>
            <a:endParaRPr lang="el-GR" sz="3200" b="1" dirty="0">
              <a:solidFill>
                <a:srgbClr val="002060"/>
              </a:solidFill>
              <a:latin typeface="Calibri" panose="020F0502020204030204" pitchFamily="34" charset="0"/>
            </a:endParaRPr>
          </a:p>
        </p:txBody>
      </p:sp>
      <p:sp>
        <p:nvSpPr>
          <p:cNvPr id="5124" name="TextBox 3"/>
          <p:cNvSpPr txBox="1">
            <a:spLocks noChangeArrowheads="1"/>
          </p:cNvSpPr>
          <p:nvPr/>
        </p:nvSpPr>
        <p:spPr bwMode="auto">
          <a:xfrm>
            <a:off x="467544" y="6061869"/>
            <a:ext cx="777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dirty="0">
                <a:latin typeface="+mn-lt"/>
              </a:rPr>
              <a:t>Λέξεις κλειδιά: </a:t>
            </a:r>
            <a:r>
              <a:rPr lang="el-GR" altLang="el-GR" sz="2400" b="1" dirty="0">
                <a:solidFill>
                  <a:srgbClr val="004B82"/>
                </a:solidFill>
                <a:latin typeface="+mn-lt"/>
              </a:rPr>
              <a:t>Πνευμονική αποκατάσταση</a:t>
            </a:r>
            <a:r>
              <a:rPr lang="en-US" altLang="el-GR" sz="2400" b="1" dirty="0">
                <a:solidFill>
                  <a:srgbClr val="004B82"/>
                </a:solidFill>
                <a:latin typeface="+mn-lt"/>
              </a:rPr>
              <a:t>, </a:t>
            </a:r>
            <a:r>
              <a:rPr lang="el-GR" altLang="el-GR" sz="2400" b="1" dirty="0">
                <a:solidFill>
                  <a:srgbClr val="004B82"/>
                </a:solidFill>
                <a:latin typeface="+mn-lt"/>
              </a:rPr>
              <a:t>ΧΑΠ </a:t>
            </a:r>
          </a:p>
        </p:txBody>
      </p:sp>
      <p:sp>
        <p:nvSpPr>
          <p:cNvPr id="3" name="Rectangle 2"/>
          <p:cNvSpPr/>
          <p:nvPr/>
        </p:nvSpPr>
        <p:spPr>
          <a:xfrm>
            <a:off x="2613611" y="5229200"/>
            <a:ext cx="3484209" cy="646331"/>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2"/>
              </a:rPr>
              <a:t>Running-on-treadmills-motion-blur</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3"/>
              </a:rPr>
              <a:t>Brandon.wiggins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 </a:t>
            </a:r>
            <a:r>
              <a:rPr lang="en-US" sz="1200" dirty="0">
                <a:solidFill>
                  <a:schemeClr val="tx1">
                    <a:lumMod val="75000"/>
                    <a:lumOff val="25000"/>
                  </a:schemeClr>
                </a:solidFill>
                <a:latin typeface="+mn-lt"/>
                <a:hlinkClick r:id="rId4"/>
              </a:rPr>
              <a:t>CC BY-SA 3.0</a:t>
            </a:r>
            <a:endParaRPr lang="en-US" sz="1200" dirty="0">
              <a:solidFill>
                <a:schemeClr val="tx1">
                  <a:lumMod val="75000"/>
                  <a:lumOff val="25000"/>
                </a:schemeClr>
              </a:solidFill>
              <a:latin typeface="+mn-lt"/>
            </a:endParaRPr>
          </a:p>
          <a:p>
            <a:pPr algn="ctr"/>
            <a:r>
              <a:rPr lang="el-GR"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pic>
        <p:nvPicPr>
          <p:cNvPr id="57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6889" y="2276872"/>
            <a:ext cx="443022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23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Εκπνοή με Μισόκλειστα </a:t>
            </a:r>
            <a:r>
              <a:rPr lang="el-GR" dirty="0" smtClean="0"/>
              <a:t>Χείλη</a:t>
            </a:r>
            <a:endParaRPr lang="el-GR" dirty="0"/>
          </a:p>
        </p:txBody>
      </p:sp>
      <p:sp>
        <p:nvSpPr>
          <p:cNvPr id="107522" name="Rectangle 2"/>
          <p:cNvSpPr>
            <a:spLocks noGrp="1" noRot="1" noChangeArrowheads="1"/>
          </p:cNvSpPr>
          <p:nvPr>
            <p:ph idx="1"/>
          </p:nvPr>
        </p:nvSpPr>
        <p:spPr/>
        <p:txBody>
          <a:bodyPr rtlCol="0">
            <a:normAutofit/>
          </a:bodyPr>
          <a:lstStyle/>
          <a:p>
            <a:pPr>
              <a:spcBef>
                <a:spcPts val="600"/>
              </a:spcBef>
              <a:spcAft>
                <a:spcPts val="600"/>
              </a:spcAft>
              <a:buClr>
                <a:schemeClr val="tx1"/>
              </a:buClr>
              <a:defRPr/>
            </a:pPr>
            <a:r>
              <a:rPr lang="el-GR" sz="2400" dirty="0" smtClean="0"/>
              <a:t>Βελτιώνει και παρατείνει την εκπνοή </a:t>
            </a:r>
            <a:endParaRPr lang="el-GR" sz="2400" dirty="0"/>
          </a:p>
          <a:p>
            <a:pPr>
              <a:spcBef>
                <a:spcPts val="600"/>
              </a:spcBef>
              <a:spcAft>
                <a:spcPts val="600"/>
              </a:spcAft>
              <a:buClr>
                <a:schemeClr val="tx1"/>
              </a:buClr>
              <a:defRPr/>
            </a:pPr>
            <a:r>
              <a:rPr lang="el-GR" sz="2400" dirty="0" smtClean="0"/>
              <a:t>Εμποδίζει τη συμπίεση των αεραγωγών</a:t>
            </a:r>
            <a:endParaRPr lang="en-US" sz="2400" dirty="0" smtClean="0"/>
          </a:p>
          <a:p>
            <a:pPr>
              <a:spcBef>
                <a:spcPts val="600"/>
              </a:spcBef>
              <a:spcAft>
                <a:spcPts val="600"/>
              </a:spcAft>
              <a:buClr>
                <a:schemeClr val="tx1"/>
              </a:buClr>
              <a:defRPr/>
            </a:pPr>
            <a:r>
              <a:rPr lang="el-GR" sz="2400" dirty="0" smtClean="0"/>
              <a:t>Μειώνει τον αναπνευστικό ρυθμό και τη δύσπνοια</a:t>
            </a:r>
            <a:endParaRPr lang="en-US" sz="2400" dirty="0" smtClean="0"/>
          </a:p>
          <a:p>
            <a:pPr>
              <a:spcBef>
                <a:spcPts val="600"/>
              </a:spcBef>
              <a:spcAft>
                <a:spcPts val="600"/>
              </a:spcAft>
              <a:buClr>
                <a:schemeClr val="tx1"/>
              </a:buClr>
              <a:defRPr/>
            </a:pPr>
            <a:r>
              <a:rPr lang="el-GR" sz="2400" dirty="0" smtClean="0"/>
              <a:t>Βελτιώνει τον αναπνεόμενο όγκο αέρα, την ανταλλαγή των αερίων και τον κορεσμό  οξυγόνου στην ηρεμία</a:t>
            </a:r>
            <a:endParaRPr lang="en-US" sz="2400" dirty="0" smtClean="0"/>
          </a:p>
          <a:p>
            <a:pPr>
              <a:spcBef>
                <a:spcPts val="600"/>
              </a:spcBef>
              <a:spcAft>
                <a:spcPts val="600"/>
              </a:spcAft>
              <a:buClr>
                <a:schemeClr val="tx1"/>
              </a:buClr>
              <a:defRPr/>
            </a:pPr>
            <a:r>
              <a:rPr lang="el-GR" sz="2400" dirty="0" smtClean="0"/>
              <a:t>Μειώνει και ελέγχει τη δύσπνοια στη διάρκεια των καθημερινών δραστηριοτήτων </a:t>
            </a:r>
          </a:p>
        </p:txBody>
      </p:sp>
      <p:sp>
        <p:nvSpPr>
          <p:cNvPr id="107524" name="Text Box 4"/>
          <p:cNvSpPr txBox="1">
            <a:spLocks noChangeArrowheads="1"/>
          </p:cNvSpPr>
          <p:nvPr/>
        </p:nvSpPr>
        <p:spPr bwMode="auto">
          <a:xfrm>
            <a:off x="2555875" y="5661025"/>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a:t>(Dechman &amp; Wilson, 2004; Gosselink, 2004; Breslin</a:t>
            </a:r>
            <a:r>
              <a:rPr lang="el-GR" altLang="el-GR" sz="1800" dirty="0"/>
              <a:t>, </a:t>
            </a:r>
            <a:r>
              <a:rPr lang="en-US" altLang="el-GR" sz="1800" dirty="0"/>
              <a:t>1992)</a:t>
            </a:r>
            <a:endParaRPr lang="el-GR" altLang="el-GR" sz="1800" dirty="0"/>
          </a:p>
        </p:txBody>
      </p:sp>
    </p:spTree>
    <p:extLst>
      <p:ext uri="{BB962C8B-B14F-4D97-AF65-F5344CB8AC3E}">
        <p14:creationId xmlns:p14="http://schemas.microsoft.com/office/powerpoint/2010/main" val="699293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fade">
                                      <p:cBhvr>
                                        <p:cTn id="7" dur="1000"/>
                                        <p:tgtEl>
                                          <p:spTgt spid="10752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7522">
                                            <p:txEl>
                                              <p:pRg st="1" end="1"/>
                                            </p:txEl>
                                          </p:spTgt>
                                        </p:tgtEl>
                                        <p:attrNameLst>
                                          <p:attrName>style.visibility</p:attrName>
                                        </p:attrNameLst>
                                      </p:cBhvr>
                                      <p:to>
                                        <p:strVal val="visible"/>
                                      </p:to>
                                    </p:set>
                                    <p:animEffect transition="in" filter="fade">
                                      <p:cBhvr>
                                        <p:cTn id="11" dur="1000"/>
                                        <p:tgtEl>
                                          <p:spTgt spid="10752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7522">
                                            <p:txEl>
                                              <p:pRg st="2" end="2"/>
                                            </p:txEl>
                                          </p:spTgt>
                                        </p:tgtEl>
                                        <p:attrNameLst>
                                          <p:attrName>style.visibility</p:attrName>
                                        </p:attrNameLst>
                                      </p:cBhvr>
                                      <p:to>
                                        <p:strVal val="visible"/>
                                      </p:to>
                                    </p:set>
                                    <p:animEffect transition="in" filter="fade">
                                      <p:cBhvr>
                                        <p:cTn id="16" dur="1000"/>
                                        <p:tgtEl>
                                          <p:spTgt spid="10752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7522">
                                            <p:txEl>
                                              <p:pRg st="3" end="3"/>
                                            </p:txEl>
                                          </p:spTgt>
                                        </p:tgtEl>
                                        <p:attrNameLst>
                                          <p:attrName>style.visibility</p:attrName>
                                        </p:attrNameLst>
                                      </p:cBhvr>
                                      <p:to>
                                        <p:strVal val="visible"/>
                                      </p:to>
                                    </p:set>
                                    <p:animEffect transition="in" filter="fade">
                                      <p:cBhvr>
                                        <p:cTn id="21" dur="1000"/>
                                        <p:tgtEl>
                                          <p:spTgt spid="10752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7522">
                                            <p:txEl>
                                              <p:pRg st="4" end="4"/>
                                            </p:txEl>
                                          </p:spTgt>
                                        </p:tgtEl>
                                        <p:attrNameLst>
                                          <p:attrName>style.visibility</p:attrName>
                                        </p:attrNameLst>
                                      </p:cBhvr>
                                      <p:to>
                                        <p:strVal val="visible"/>
                                      </p:to>
                                    </p:set>
                                    <p:animEffect transition="in" filter="fade">
                                      <p:cBhvr>
                                        <p:cTn id="26" dur="1000"/>
                                        <p:tgtEl>
                                          <p:spTgt spid="107522">
                                            <p:txEl>
                                              <p:pRg st="4" end="4"/>
                                            </p:txEl>
                                          </p:spTgt>
                                        </p:tgtEl>
                                      </p:cBhvr>
                                    </p:animEffect>
                                  </p:childTnLst>
                                </p:cTn>
                              </p:par>
                            </p:childTnLst>
                          </p:cTn>
                        </p:par>
                        <p:par>
                          <p:cTn id="27" fill="hold" nodeType="afterGroup">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07524"/>
                                        </p:tgtEl>
                                        <p:attrNameLst>
                                          <p:attrName>style.visibility</p:attrName>
                                        </p:attrNameLst>
                                      </p:cBhvr>
                                      <p:to>
                                        <p:strVal val="visible"/>
                                      </p:to>
                                    </p:set>
                                    <p:animEffect transition="in" filter="fade">
                                      <p:cBhvr>
                                        <p:cTn id="30" dur="500"/>
                                        <p:tgtEl>
                                          <p:spTgt spid="107524"/>
                                        </p:tgtEl>
                                      </p:cBhvr>
                                    </p:animEffect>
                                    <p:anim calcmode="lin" valueType="num">
                                      <p:cBhvr>
                                        <p:cTn id="31" dur="500" fill="hold"/>
                                        <p:tgtEl>
                                          <p:spTgt spid="107524"/>
                                        </p:tgtEl>
                                        <p:attrNameLst>
                                          <p:attrName>ppt_x</p:attrName>
                                        </p:attrNameLst>
                                      </p:cBhvr>
                                      <p:tavLst>
                                        <p:tav tm="0">
                                          <p:val>
                                            <p:strVal val="#ppt_x"/>
                                          </p:val>
                                        </p:tav>
                                        <p:tav tm="100000">
                                          <p:val>
                                            <p:strVal val="#ppt_x"/>
                                          </p:val>
                                        </p:tav>
                                      </p:tavLst>
                                    </p:anim>
                                    <p:anim calcmode="lin" valueType="num">
                                      <p:cBhvr>
                                        <p:cTn id="32" dur="500" fill="hold"/>
                                        <p:tgtEl>
                                          <p:spTgt spid="107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P spid="1075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Ορθογώνιο 1"/>
          <p:cNvSpPr>
            <a:spLocks noChangeArrowheads="1"/>
          </p:cNvSpPr>
          <p:nvPr/>
        </p:nvSpPr>
        <p:spPr bwMode="auto">
          <a:xfrm>
            <a:off x="5148064" y="3861048"/>
            <a:ext cx="2369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latin typeface="+mn-lt"/>
              </a:rPr>
              <a:t>(</a:t>
            </a:r>
            <a:r>
              <a:rPr lang="en-US" altLang="el-GR" sz="1800" dirty="0">
                <a:latin typeface="+mn-lt"/>
              </a:rPr>
              <a:t>Gosselink et al., 2000</a:t>
            </a:r>
            <a:r>
              <a:rPr lang="el-GR" altLang="el-GR" sz="1800" dirty="0">
                <a:latin typeface="+mn-lt"/>
              </a:rPr>
              <a:t>) </a:t>
            </a:r>
            <a:endParaRPr lang="en-US" altLang="el-GR" sz="1800" dirty="0">
              <a:latin typeface="+mn-lt"/>
            </a:endParaRPr>
          </a:p>
        </p:txBody>
      </p:sp>
      <p:sp>
        <p:nvSpPr>
          <p:cNvPr id="2" name="Title 1"/>
          <p:cNvSpPr>
            <a:spLocks noGrp="1"/>
          </p:cNvSpPr>
          <p:nvPr>
            <p:ph type="title"/>
          </p:nvPr>
        </p:nvSpPr>
        <p:spPr>
          <a:xfrm>
            <a:off x="0" y="116632"/>
            <a:ext cx="9144000" cy="908720"/>
          </a:xfrm>
        </p:spPr>
        <p:txBody>
          <a:bodyPr>
            <a:normAutofit fontScale="90000"/>
          </a:bodyPr>
          <a:lstStyle/>
          <a:p>
            <a:r>
              <a:rPr lang="el-GR" dirty="0"/>
              <a:t>Αναπνευστικές Τεχνικές για τη βελτίωση της Λειτουργίας των Αναπνευστικών Μυών</a:t>
            </a:r>
          </a:p>
        </p:txBody>
      </p:sp>
      <p:sp>
        <p:nvSpPr>
          <p:cNvPr id="3" name="Content Placeholder 2"/>
          <p:cNvSpPr>
            <a:spLocks noGrp="1"/>
          </p:cNvSpPr>
          <p:nvPr>
            <p:ph idx="1"/>
          </p:nvPr>
        </p:nvSpPr>
        <p:spPr>
          <a:xfrm>
            <a:off x="457200" y="1196752"/>
            <a:ext cx="8229600" cy="3024336"/>
          </a:xfrm>
        </p:spPr>
        <p:txBody>
          <a:bodyPr>
            <a:normAutofit/>
          </a:bodyPr>
          <a:lstStyle/>
          <a:p>
            <a:pPr>
              <a:spcBef>
                <a:spcPct val="0"/>
              </a:spcBef>
              <a:buFontTx/>
              <a:buChar char="•"/>
            </a:pPr>
            <a:r>
              <a:rPr lang="el-GR" altLang="el-GR" sz="2400" dirty="0"/>
              <a:t>Θέσεις χαλάρωσης (κάμψη ισχίων 45</a:t>
            </a:r>
            <a:r>
              <a:rPr lang="el-GR" altLang="el-GR" sz="2400" baseline="30000" dirty="0"/>
              <a:t>ο</a:t>
            </a:r>
            <a:r>
              <a:rPr lang="el-GR" altLang="el-GR" sz="2400" dirty="0"/>
              <a:t>, ΣΣ σε έκταση)</a:t>
            </a:r>
            <a:endParaRPr lang="en-US" altLang="el-GR" sz="2400" dirty="0"/>
          </a:p>
          <a:p>
            <a:pPr>
              <a:spcBef>
                <a:spcPct val="0"/>
              </a:spcBef>
              <a:buNone/>
            </a:pPr>
            <a:r>
              <a:rPr lang="en-US" altLang="el-GR" sz="2400" dirty="0"/>
              <a:t>	 </a:t>
            </a:r>
          </a:p>
          <a:p>
            <a:pPr>
              <a:spcBef>
                <a:spcPct val="0"/>
              </a:spcBef>
              <a:buNone/>
            </a:pPr>
            <a:r>
              <a:rPr lang="en-US" altLang="el-GR" sz="2400" dirty="0"/>
              <a:t>	</a:t>
            </a:r>
            <a:r>
              <a:rPr lang="el-GR" altLang="el-GR" sz="2400" dirty="0"/>
              <a:t>Μείωση δύσπνοιας, βελτίωση</a:t>
            </a:r>
            <a:r>
              <a:rPr lang="en-US" altLang="el-GR" sz="2400" dirty="0"/>
              <a:t> </a:t>
            </a:r>
            <a:r>
              <a:rPr lang="el-GR" altLang="el-GR" sz="2400" dirty="0"/>
              <a:t>κυψελιδικού αερισμού</a:t>
            </a:r>
            <a:r>
              <a:rPr lang="en-US" altLang="el-GR" sz="2400" dirty="0"/>
              <a:t>, </a:t>
            </a:r>
            <a:r>
              <a:rPr lang="el-GR" altLang="el-GR" sz="2400" dirty="0"/>
              <a:t>μείωση </a:t>
            </a:r>
            <a:r>
              <a:rPr lang="en-US" altLang="el-GR" sz="2400" dirty="0"/>
              <a:t> </a:t>
            </a:r>
            <a:r>
              <a:rPr lang="el-GR" altLang="el-GR" sz="2400" dirty="0"/>
              <a:t>της δραστηριότητας των επικουρικών αναπνευστικών μυών, λόγω πλεονεκτήματος στη σύσπαση του διαφράγματος (σχήμα, μήκος/τάση</a:t>
            </a:r>
            <a:r>
              <a:rPr lang="el-GR" altLang="el-GR" sz="2400" dirty="0" smtClean="0"/>
              <a:t>)</a:t>
            </a:r>
            <a:endParaRPr lang="el-GR" altLang="el-GR" sz="2400" dirty="0"/>
          </a:p>
        </p:txBody>
      </p:sp>
    </p:spTree>
    <p:extLst>
      <p:ext uri="{BB962C8B-B14F-4D97-AF65-F5344CB8AC3E}">
        <p14:creationId xmlns:p14="http://schemas.microsoft.com/office/powerpoint/2010/main" val="424205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Ø"/>
              <a:defRPr/>
            </a:pPr>
            <a:r>
              <a:rPr lang="el-GR" sz="2800" dirty="0" smtClean="0"/>
              <a:t>Μειωμένη ικανότητα παραγωγής πίεσης από τους εισπνευστικούς μυς        </a:t>
            </a:r>
            <a:r>
              <a:rPr lang="en-US" sz="2800" dirty="0" smtClean="0"/>
              <a:t>              </a:t>
            </a:r>
            <a:r>
              <a:rPr lang="el-GR" sz="2800" dirty="0" smtClean="0"/>
              <a:t>     </a:t>
            </a:r>
            <a:r>
              <a:rPr lang="el-GR" sz="1800" dirty="0" smtClean="0"/>
              <a:t>(</a:t>
            </a:r>
            <a:r>
              <a:rPr lang="en-US" sz="1800" dirty="0" smtClean="0"/>
              <a:t>Gosselink et al., 2000</a:t>
            </a:r>
            <a:r>
              <a:rPr lang="el-GR" sz="1800" dirty="0" smtClean="0"/>
              <a:t>) </a:t>
            </a:r>
            <a:endParaRPr lang="en-US" sz="1800" dirty="0" smtClean="0"/>
          </a:p>
          <a:p>
            <a:pPr eaLnBrk="1" fontAlgn="auto" hangingPunct="1">
              <a:spcAft>
                <a:spcPts val="0"/>
              </a:spcAft>
              <a:buFont typeface="Wingdings" panose="05000000000000000000" pitchFamily="2" charset="2"/>
              <a:buChar char="Ø"/>
              <a:defRPr/>
            </a:pPr>
            <a:endParaRPr lang="en-US" sz="1800" dirty="0"/>
          </a:p>
          <a:p>
            <a:pPr eaLnBrk="1" fontAlgn="auto" hangingPunct="1">
              <a:spcAft>
                <a:spcPts val="0"/>
              </a:spcAft>
              <a:buFont typeface="Wingdings" panose="05000000000000000000" pitchFamily="2" charset="2"/>
              <a:buChar char="Ø"/>
              <a:defRPr/>
            </a:pPr>
            <a:r>
              <a:rPr lang="el-GR" sz="2800" dirty="0"/>
              <a:t>Π</a:t>
            </a:r>
            <a:r>
              <a:rPr lang="el-GR" sz="2800" dirty="0" smtClean="0"/>
              <a:t>νευμονική υπερδιάταση          μείωση μήκους/τάσης και επιπέδωση διαφράγματος </a:t>
            </a:r>
          </a:p>
          <a:p>
            <a:pPr marL="0" indent="0" eaLnBrk="1" fontAlgn="auto" hangingPunct="1">
              <a:spcAft>
                <a:spcPts val="0"/>
              </a:spcAft>
              <a:buFont typeface="Arial" charset="0"/>
              <a:buNone/>
              <a:defRPr/>
            </a:pPr>
            <a:r>
              <a:rPr lang="el-GR" sz="2800" dirty="0"/>
              <a:t>	</a:t>
            </a:r>
            <a:r>
              <a:rPr lang="el-GR" sz="2800" dirty="0" smtClean="0"/>
              <a:t>				</a:t>
            </a:r>
            <a:r>
              <a:rPr lang="en-US" sz="2800" dirty="0" smtClean="0"/>
              <a:t>	</a:t>
            </a:r>
            <a:r>
              <a:rPr lang="el-GR" sz="1800" dirty="0" smtClean="0"/>
              <a:t>(</a:t>
            </a:r>
            <a:r>
              <a:rPr lang="en-US" sz="1800" dirty="0" smtClean="0"/>
              <a:t>Similowski et al., 1991</a:t>
            </a:r>
            <a:r>
              <a:rPr lang="el-GR" sz="1800" dirty="0" smtClean="0"/>
              <a:t>)</a:t>
            </a:r>
            <a:endParaRPr lang="el-GR" sz="2800" dirty="0"/>
          </a:p>
          <a:p>
            <a:pPr eaLnBrk="1" fontAlgn="auto" hangingPunct="1">
              <a:spcAft>
                <a:spcPts val="0"/>
              </a:spcAft>
              <a:buFont typeface="Wingdings" panose="05000000000000000000" pitchFamily="2" charset="2"/>
              <a:buChar char="Ø"/>
              <a:defRPr/>
            </a:pPr>
            <a:r>
              <a:rPr lang="el-GR" sz="2800" dirty="0" smtClean="0"/>
              <a:t>Μείωση της ανοχής στην άσκηση και αύξηση της αντίληψης της δύσπνοιας                      </a:t>
            </a:r>
            <a:r>
              <a:rPr lang="en-US" sz="2800" dirty="0" smtClean="0"/>
              <a:t> </a:t>
            </a:r>
            <a:endParaRPr lang="el-GR" sz="2800" dirty="0" smtClean="0"/>
          </a:p>
          <a:p>
            <a:pPr marL="0" indent="0" eaLnBrk="1" fontAlgn="auto" hangingPunct="1">
              <a:spcAft>
                <a:spcPts val="0"/>
              </a:spcAft>
              <a:buFont typeface="Arial" charset="0"/>
              <a:buNone/>
              <a:defRPr/>
            </a:pPr>
            <a:r>
              <a:rPr lang="el-GR" sz="2800" dirty="0"/>
              <a:t>	</a:t>
            </a:r>
            <a:r>
              <a:rPr lang="el-GR" sz="2800" dirty="0" smtClean="0"/>
              <a:t>					</a:t>
            </a:r>
            <a:r>
              <a:rPr lang="el-GR" sz="1800" dirty="0" smtClean="0"/>
              <a:t>(</a:t>
            </a:r>
            <a:r>
              <a:rPr lang="en-US" sz="1800" dirty="0" smtClean="0"/>
              <a:t>Gosselink </a:t>
            </a:r>
            <a:r>
              <a:rPr lang="en-US" sz="1800" dirty="0"/>
              <a:t>e</a:t>
            </a:r>
            <a:r>
              <a:rPr lang="en-US" sz="1800" dirty="0" smtClean="0"/>
              <a:t>t al., 1996</a:t>
            </a:r>
            <a:r>
              <a:rPr lang="el-GR" sz="1800" dirty="0" smtClean="0"/>
              <a:t>)</a:t>
            </a:r>
            <a:r>
              <a:rPr lang="el-GR" sz="2800" dirty="0" smtClean="0"/>
              <a:t> </a:t>
            </a:r>
            <a:endParaRPr lang="el-GR" sz="2800" dirty="0"/>
          </a:p>
        </p:txBody>
      </p:sp>
      <p:cxnSp>
        <p:nvCxnSpPr>
          <p:cNvPr id="31748" name="Ευθύγραμμο βέλος σύνδεσης 4"/>
          <p:cNvCxnSpPr>
            <a:cxnSpLocks noChangeShapeType="1"/>
          </p:cNvCxnSpPr>
          <p:nvPr/>
        </p:nvCxnSpPr>
        <p:spPr bwMode="auto">
          <a:xfrm>
            <a:off x="4737100" y="2780928"/>
            <a:ext cx="431800" cy="0"/>
          </a:xfrm>
          <a:prstGeom prst="straightConnector1">
            <a:avLst/>
          </a:prstGeom>
          <a:ln>
            <a:solidFill>
              <a:srgbClr val="004B82"/>
            </a:solidFill>
            <a:headEnd/>
            <a:tailEnd type="arrow" w="med" len="med"/>
          </a:ln>
        </p:spPr>
        <p:style>
          <a:lnRef idx="3">
            <a:schemeClr val="accent1"/>
          </a:lnRef>
          <a:fillRef idx="0">
            <a:schemeClr val="accent1"/>
          </a:fillRef>
          <a:effectRef idx="2">
            <a:schemeClr val="accent1"/>
          </a:effectRef>
          <a:fontRef idx="minor">
            <a:schemeClr val="tx1"/>
          </a:fontRef>
        </p:style>
      </p:cxnSp>
      <p:sp>
        <p:nvSpPr>
          <p:cNvPr id="4" name="Title 3"/>
          <p:cNvSpPr>
            <a:spLocks noGrp="1"/>
          </p:cNvSpPr>
          <p:nvPr>
            <p:ph type="title"/>
          </p:nvPr>
        </p:nvSpPr>
        <p:spPr/>
        <p:txBody>
          <a:bodyPr>
            <a:normAutofit fontScale="90000"/>
          </a:bodyPr>
          <a:lstStyle/>
          <a:p>
            <a:r>
              <a:rPr lang="el-GR" dirty="0">
                <a:cs typeface="Times New Roman" pitchFamily="18" charset="0"/>
              </a:rPr>
              <a:t>Άσκηση Εισπνευστικών Μυών προτείνεται σε</a:t>
            </a:r>
            <a:r>
              <a:rPr lang="el-GR" dirty="0" smtClean="0">
                <a:cs typeface="Times New Roman" pitchFamily="18" charset="0"/>
              </a:rPr>
              <a:t>:</a:t>
            </a:r>
            <a:endParaRPr lang="el-GR" dirty="0"/>
          </a:p>
        </p:txBody>
      </p:sp>
    </p:spTree>
    <p:extLst>
      <p:ext uri="{BB962C8B-B14F-4D97-AF65-F5344CB8AC3E}">
        <p14:creationId xmlns:p14="http://schemas.microsoft.com/office/powerpoint/2010/main" val="3690909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l-GR" sz="2800" dirty="0"/>
              <a:t>Σε έρευνα που πραγματοποιήθηκε σε 34 ασθενείς με ΧΑΠ διαπιστώθηκε:</a:t>
            </a:r>
          </a:p>
          <a:p>
            <a:r>
              <a:rPr lang="el-GR" sz="2800" dirty="0"/>
              <a:t>Σημαντική μείωση στη δύναμη του τετρακέφαλου, του μείζονα θωρακικού και του πλατύ ραχιαίου σε σύγκριση με υγιή άτομα ίδιας ηλικίας. </a:t>
            </a:r>
          </a:p>
          <a:p>
            <a:r>
              <a:rPr lang="el-GR" sz="2800" dirty="0" smtClean="0"/>
              <a:t>Σημαντική </a:t>
            </a:r>
            <a:r>
              <a:rPr lang="el-GR" sz="2800" dirty="0"/>
              <a:t>μείωση στην εγκάρσια διατομή του τετρακέφαλου σε σχέση με υγιή άτομα (83,4 ±16,4 vs 109,6 ±15,6 cm2  αντίστοιχα)</a:t>
            </a:r>
          </a:p>
          <a:p>
            <a:endParaRPr lang="el-GR" sz="2800" dirty="0"/>
          </a:p>
          <a:p>
            <a:endParaRPr lang="el-GR" sz="2800" dirty="0"/>
          </a:p>
        </p:txBody>
      </p:sp>
      <p:sp>
        <p:nvSpPr>
          <p:cNvPr id="26627" name="Text Box 4"/>
          <p:cNvSpPr txBox="1">
            <a:spLocks noChangeArrowheads="1"/>
          </p:cNvSpPr>
          <p:nvPr/>
        </p:nvSpPr>
        <p:spPr bwMode="auto">
          <a:xfrm>
            <a:off x="3348038" y="5984875"/>
            <a:ext cx="248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l-GR" sz="2000" dirty="0"/>
              <a:t>(Bernard et al., 1998</a:t>
            </a:r>
            <a:r>
              <a:rPr lang="el-GR" altLang="el-GR" sz="2000" dirty="0"/>
              <a:t>)</a:t>
            </a:r>
            <a:endParaRPr lang="en-GB" altLang="el-GR" sz="2000" dirty="0"/>
          </a:p>
        </p:txBody>
      </p:sp>
      <p:sp>
        <p:nvSpPr>
          <p:cNvPr id="3" name="Title 2"/>
          <p:cNvSpPr>
            <a:spLocks noGrp="1"/>
          </p:cNvSpPr>
          <p:nvPr>
            <p:ph type="title"/>
          </p:nvPr>
        </p:nvSpPr>
        <p:spPr/>
        <p:txBody>
          <a:bodyPr>
            <a:normAutofit fontScale="90000"/>
          </a:bodyPr>
          <a:lstStyle/>
          <a:p>
            <a:r>
              <a:rPr lang="el-GR" dirty="0"/>
              <a:t>Μυϊκή αδυναμία στους περιφερικούς μυς ασθενών με ΧΑΠ</a:t>
            </a:r>
          </a:p>
        </p:txBody>
      </p:sp>
    </p:spTree>
    <p:extLst>
      <p:ext uri="{BB962C8B-B14F-4D97-AF65-F5344CB8AC3E}">
        <p14:creationId xmlns:p14="http://schemas.microsoft.com/office/powerpoint/2010/main" val="1331148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3419475" y="60166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a:t>
            </a:r>
            <a:r>
              <a:rPr lang="en-US" altLang="el-GR" sz="1800" dirty="0"/>
              <a:t>O</a:t>
            </a:r>
            <a:r>
              <a:rPr lang="el-GR" altLang="el-GR" sz="1800" dirty="0"/>
              <a:t>’</a:t>
            </a:r>
            <a:r>
              <a:rPr lang="en-US" altLang="el-GR" sz="1800" dirty="0"/>
              <a:t>Donnell</a:t>
            </a:r>
            <a:r>
              <a:rPr lang="el-GR" altLang="el-GR" sz="1800" dirty="0"/>
              <a:t>, 2001)</a:t>
            </a:r>
          </a:p>
        </p:txBody>
      </p:sp>
      <p:sp>
        <p:nvSpPr>
          <p:cNvPr id="2" name="Title 1"/>
          <p:cNvSpPr>
            <a:spLocks noGrp="1"/>
          </p:cNvSpPr>
          <p:nvPr>
            <p:ph type="title"/>
          </p:nvPr>
        </p:nvSpPr>
        <p:spPr/>
        <p:txBody>
          <a:bodyPr>
            <a:normAutofit fontScale="90000"/>
          </a:bodyPr>
          <a:lstStyle/>
          <a:p>
            <a:r>
              <a:rPr lang="el-GR" dirty="0"/>
              <a:t>Παράγοντες Περιορισμού Δυνατότητας Άσκησης στη </a:t>
            </a:r>
            <a:r>
              <a:rPr lang="el-GR" dirty="0" smtClean="0"/>
              <a:t>ΧΑΠ</a:t>
            </a:r>
            <a:endParaRPr lang="el-GR" dirty="0"/>
          </a:p>
        </p:txBody>
      </p:sp>
      <p:sp>
        <p:nvSpPr>
          <p:cNvPr id="3" name="Content Placeholder 2"/>
          <p:cNvSpPr>
            <a:spLocks noGrp="1"/>
          </p:cNvSpPr>
          <p:nvPr>
            <p:ph idx="1"/>
          </p:nvPr>
        </p:nvSpPr>
        <p:spPr>
          <a:xfrm>
            <a:off x="457200" y="1628800"/>
            <a:ext cx="8229600" cy="4104456"/>
          </a:xfrm>
        </p:spPr>
        <p:txBody>
          <a:bodyPr>
            <a:normAutofit/>
          </a:bodyPr>
          <a:lstStyle/>
          <a:p>
            <a:pPr>
              <a:lnSpc>
                <a:spcPct val="80000"/>
              </a:lnSpc>
              <a:buClr>
                <a:srgbClr val="004B82"/>
              </a:buClr>
              <a:buSzPct val="70000"/>
              <a:buFont typeface="Wingdings" pitchFamily="2" charset="2"/>
              <a:buChar char="Ø"/>
            </a:pPr>
            <a:r>
              <a:rPr lang="el-GR" altLang="el-GR" sz="2400" dirty="0"/>
              <a:t>Δύσπνοια λόγω Δυναμικής Πνευμονικής Υπερδιάτασης</a:t>
            </a:r>
          </a:p>
          <a:p>
            <a:pPr>
              <a:lnSpc>
                <a:spcPct val="80000"/>
              </a:lnSpc>
              <a:buClr>
                <a:srgbClr val="004B82"/>
              </a:buClr>
              <a:buSzPct val="70000"/>
              <a:buNone/>
            </a:pPr>
            <a:endParaRPr lang="el-GR" altLang="el-GR" sz="2400" dirty="0"/>
          </a:p>
          <a:p>
            <a:pPr>
              <a:lnSpc>
                <a:spcPct val="80000"/>
              </a:lnSpc>
              <a:buClr>
                <a:srgbClr val="004B82"/>
              </a:buClr>
              <a:buSzPct val="70000"/>
              <a:buFont typeface="Wingdings" pitchFamily="2" charset="2"/>
              <a:buChar char="Ø"/>
            </a:pPr>
            <a:r>
              <a:rPr lang="el-GR" altLang="el-GR" sz="2400" dirty="0"/>
              <a:t>Δυσλειτουργία περιφερικών και αναπνευστικών μυών </a:t>
            </a:r>
          </a:p>
          <a:p>
            <a:pPr>
              <a:lnSpc>
                <a:spcPct val="80000"/>
              </a:lnSpc>
              <a:buClr>
                <a:srgbClr val="004B82"/>
              </a:buClr>
              <a:buSzPct val="70000"/>
              <a:buNone/>
            </a:pPr>
            <a:endParaRPr lang="el-GR" altLang="el-GR" sz="2400" dirty="0"/>
          </a:p>
          <a:p>
            <a:pPr>
              <a:lnSpc>
                <a:spcPct val="80000"/>
              </a:lnSpc>
              <a:buClr>
                <a:srgbClr val="004B82"/>
              </a:buClr>
              <a:buSzPct val="70000"/>
              <a:buFont typeface="Wingdings" pitchFamily="2" charset="2"/>
              <a:buChar char="Ø"/>
            </a:pPr>
            <a:r>
              <a:rPr lang="el-GR" altLang="el-GR" sz="2400" dirty="0"/>
              <a:t>Διαταραχές στην ανταλλαγή των αερίων</a:t>
            </a:r>
          </a:p>
          <a:p>
            <a:pPr>
              <a:lnSpc>
                <a:spcPct val="80000"/>
              </a:lnSpc>
              <a:buClr>
                <a:srgbClr val="004B82"/>
              </a:buClr>
              <a:buSzPct val="70000"/>
              <a:buNone/>
            </a:pPr>
            <a:endParaRPr lang="el-GR" altLang="el-GR" sz="2400" dirty="0"/>
          </a:p>
          <a:p>
            <a:pPr>
              <a:lnSpc>
                <a:spcPct val="80000"/>
              </a:lnSpc>
              <a:buClr>
                <a:srgbClr val="004B82"/>
              </a:buClr>
              <a:buSzPct val="70000"/>
              <a:buFont typeface="Wingdings" pitchFamily="2" charset="2"/>
              <a:buChar char="Ø"/>
            </a:pPr>
            <a:r>
              <a:rPr lang="el-GR" altLang="el-GR" sz="2400" dirty="0"/>
              <a:t>Μειωμένη καρδιακή παροχή</a:t>
            </a:r>
          </a:p>
          <a:p>
            <a:pPr>
              <a:lnSpc>
                <a:spcPct val="80000"/>
              </a:lnSpc>
              <a:buClr>
                <a:srgbClr val="004B82"/>
              </a:buClr>
              <a:buSzPct val="70000"/>
              <a:buNone/>
            </a:pPr>
            <a:endParaRPr lang="el-GR" altLang="el-GR" sz="2400" b="1" dirty="0"/>
          </a:p>
          <a:p>
            <a:pPr>
              <a:buClr>
                <a:srgbClr val="004B82"/>
              </a:buClr>
            </a:pPr>
            <a:endParaRPr lang="el-GR" sz="2400" dirty="0"/>
          </a:p>
        </p:txBody>
      </p:sp>
    </p:spTree>
    <p:extLst>
      <p:ext uri="{BB962C8B-B14F-4D97-AF65-F5344CB8AC3E}">
        <p14:creationId xmlns:p14="http://schemas.microsoft.com/office/powerpoint/2010/main" val="1280556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39552" y="4069824"/>
            <a:ext cx="7775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marL="342900" indent="-342900" eaLnBrk="1" hangingPunct="1">
              <a:buClrTx/>
              <a:buSzPct val="75000"/>
              <a:buFont typeface="Wingdings" pitchFamily="2" charset="2"/>
              <a:buChar char="Ø"/>
              <a:defRPr sz="2400" b="1">
                <a:solidFill>
                  <a:srgbClr val="002060"/>
                </a:solidFill>
                <a:latin typeface="Calibri" pitchFamily="34" charset="0"/>
              </a:defRPr>
            </a:lvl1pPr>
            <a:lvl2pPr marL="742950" indent="-285750" eaLnBrk="0" hangingPunct="0">
              <a:spcBef>
                <a:spcPct val="20000"/>
              </a:spcBef>
              <a:buClr>
                <a:schemeClr val="folHlink"/>
              </a:buClr>
              <a:buFont typeface="Wingdings" pitchFamily="2" charset="2"/>
              <a:buChar char="§"/>
              <a:defRPr sz="2800">
                <a:latin typeface="Tahoma" pitchFamily="34" charset="0"/>
              </a:defRPr>
            </a:lvl2pPr>
            <a:lvl3pPr marL="1143000" indent="-228600" eaLnBrk="0" hangingPunct="0">
              <a:spcBef>
                <a:spcPct val="20000"/>
              </a:spcBef>
              <a:buClr>
                <a:schemeClr val="hlink"/>
              </a:buClr>
              <a:buSzPct val="80000"/>
              <a:buFont typeface="Arial" charset="0"/>
              <a:buChar char="►"/>
              <a:defRPr sz="2400">
                <a:latin typeface="Tahoma" pitchFamily="34" charset="0"/>
              </a:defRPr>
            </a:lvl3pPr>
            <a:lvl4pPr marL="1600200" indent="-228600" eaLnBrk="0" hangingPunct="0">
              <a:spcBef>
                <a:spcPct val="20000"/>
              </a:spcBef>
              <a:buClr>
                <a:schemeClr val="folHlink"/>
              </a:buClr>
              <a:buFont typeface="Wingdings" pitchFamily="2" charset="2"/>
              <a:buChar char="§"/>
              <a:defRPr sz="2000">
                <a:latin typeface="Tahoma" pitchFamily="34" charset="0"/>
              </a:defRPr>
            </a:lvl4pPr>
            <a:lvl5pPr marL="2057400" indent="-228600" eaLnBrk="0" hangingPunct="0">
              <a:spcBef>
                <a:spcPct val="20000"/>
              </a:spcBef>
              <a:buClr>
                <a:schemeClr val="hlink"/>
              </a:buClr>
              <a:buSzPct val="80000"/>
              <a:buFont typeface="Arial" charset="0"/>
              <a:buChar char="►"/>
              <a:defRPr sz="2000">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latin typeface="Tahoma" pitchFamily="34" charset="0"/>
              </a:defRPr>
            </a:lvl9pPr>
          </a:lstStyle>
          <a:p>
            <a:pPr>
              <a:defRPr/>
            </a:pPr>
            <a:r>
              <a:rPr lang="el-GR" altLang="el-GR" b="0" dirty="0" smtClean="0">
                <a:solidFill>
                  <a:schemeClr val="tx1"/>
                </a:solidFill>
              </a:rPr>
              <a:t>Εισπνευστικοί μύες: αύξηση ανοχής στην άσκηση,      μείωση δύσπνοιας</a:t>
            </a:r>
          </a:p>
          <a:p>
            <a:pPr>
              <a:defRPr/>
            </a:pPr>
            <a:r>
              <a:rPr lang="el-GR" altLang="el-GR" b="0" dirty="0" smtClean="0">
                <a:solidFill>
                  <a:schemeClr val="tx1"/>
                </a:solidFill>
              </a:rPr>
              <a:t>Εκπνευστικοί μύες: καλύτερη απόδοση στην άσκηση</a:t>
            </a:r>
          </a:p>
        </p:txBody>
      </p:sp>
      <p:sp>
        <p:nvSpPr>
          <p:cNvPr id="7" name="Text Box 8"/>
          <p:cNvSpPr txBox="1">
            <a:spLocks noChangeArrowheads="1"/>
          </p:cNvSpPr>
          <p:nvPr/>
        </p:nvSpPr>
        <p:spPr bwMode="auto">
          <a:xfrm>
            <a:off x="4427339" y="5345748"/>
            <a:ext cx="428956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l-GR" sz="1600" dirty="0"/>
              <a:t>(Weiner </a:t>
            </a:r>
            <a:r>
              <a:rPr lang="el-GR" altLang="el-GR" sz="1600" dirty="0"/>
              <a:t>&amp;</a:t>
            </a:r>
            <a:r>
              <a:rPr lang="en-US" altLang="el-GR" sz="1600" dirty="0"/>
              <a:t> McConnell, 2005; McConnell, 2005; Geddes et al., 2005</a:t>
            </a:r>
            <a:r>
              <a:rPr lang="el-GR" altLang="el-GR" sz="1600" dirty="0"/>
              <a:t>;</a:t>
            </a:r>
            <a:r>
              <a:rPr lang="en-US" altLang="el-GR" sz="1600" dirty="0"/>
              <a:t> </a:t>
            </a:r>
            <a:r>
              <a:rPr lang="en-US" altLang="el-GR" sz="1800" dirty="0"/>
              <a:t>Gosselink</a:t>
            </a:r>
            <a:r>
              <a:rPr lang="el-GR" altLang="el-GR" sz="1800" dirty="0"/>
              <a:t>,</a:t>
            </a:r>
            <a:r>
              <a:rPr lang="en-US" altLang="el-GR" sz="1800" dirty="0"/>
              <a:t> 1999</a:t>
            </a:r>
            <a:r>
              <a:rPr lang="en-US" altLang="el-GR" sz="1600" dirty="0"/>
              <a:t>)</a:t>
            </a:r>
            <a:endParaRPr lang="el-GR" altLang="el-GR" sz="1600" dirty="0"/>
          </a:p>
        </p:txBody>
      </p:sp>
      <p:sp>
        <p:nvSpPr>
          <p:cNvPr id="2" name="Title 1"/>
          <p:cNvSpPr>
            <a:spLocks noGrp="1"/>
          </p:cNvSpPr>
          <p:nvPr>
            <p:ph type="title"/>
          </p:nvPr>
        </p:nvSpPr>
        <p:spPr/>
        <p:txBody>
          <a:bodyPr>
            <a:normAutofit/>
          </a:bodyPr>
          <a:lstStyle/>
          <a:p>
            <a:r>
              <a:rPr lang="el-GR" dirty="0"/>
              <a:t>Ενδυνάμωση Εισπνευστικών </a:t>
            </a:r>
            <a:r>
              <a:rPr lang="el-GR" dirty="0" smtClean="0"/>
              <a:t>Μυών</a:t>
            </a:r>
            <a:endParaRPr lang="el-GR" dirty="0"/>
          </a:p>
        </p:txBody>
      </p:sp>
      <p:sp>
        <p:nvSpPr>
          <p:cNvPr id="3" name="Content Placeholder 2"/>
          <p:cNvSpPr>
            <a:spLocks noGrp="1"/>
          </p:cNvSpPr>
          <p:nvPr>
            <p:ph idx="1"/>
          </p:nvPr>
        </p:nvSpPr>
        <p:spPr>
          <a:xfrm>
            <a:off x="457200" y="1196752"/>
            <a:ext cx="8229600" cy="2880320"/>
          </a:xfrm>
        </p:spPr>
        <p:txBody>
          <a:bodyPr>
            <a:normAutofit/>
          </a:bodyPr>
          <a:lstStyle/>
          <a:p>
            <a:pPr>
              <a:spcBef>
                <a:spcPct val="0"/>
              </a:spcBef>
              <a:buNone/>
            </a:pPr>
            <a:r>
              <a:rPr lang="el-GR" altLang="el-GR" sz="2400" dirty="0" smtClean="0"/>
              <a:t>Το </a:t>
            </a:r>
            <a:r>
              <a:rPr lang="el-GR" altLang="el-GR" sz="2400" dirty="0"/>
              <a:t>είδος</a:t>
            </a:r>
            <a:r>
              <a:rPr lang="en-US" altLang="el-GR" sz="2400" dirty="0"/>
              <a:t>, </a:t>
            </a:r>
            <a:r>
              <a:rPr lang="el-GR" altLang="el-GR" sz="2400" dirty="0"/>
              <a:t>η</a:t>
            </a:r>
            <a:r>
              <a:rPr lang="en-US" altLang="el-GR" sz="2400" dirty="0"/>
              <a:t> </a:t>
            </a:r>
            <a:r>
              <a:rPr lang="el-GR" altLang="el-GR" sz="2400" dirty="0"/>
              <a:t>συχνότητα, η διάρκεια και η ένταση των </a:t>
            </a:r>
          </a:p>
          <a:p>
            <a:pPr>
              <a:spcBef>
                <a:spcPct val="0"/>
              </a:spcBef>
              <a:buNone/>
            </a:pPr>
            <a:r>
              <a:rPr lang="el-GR" altLang="el-GR" sz="2400" dirty="0"/>
              <a:t>ασκήσεων θα πρέπει να είναι σε ικανό επίπεδο ώστε να </a:t>
            </a:r>
          </a:p>
          <a:p>
            <a:pPr>
              <a:spcBef>
                <a:spcPct val="0"/>
              </a:spcBef>
              <a:buNone/>
            </a:pPr>
            <a:r>
              <a:rPr lang="el-GR" altLang="el-GR" sz="2400" dirty="0"/>
              <a:t>προκαλέσουν προσαρμογές στους αναπνευστικούς</a:t>
            </a:r>
            <a:r>
              <a:rPr lang="en-US" altLang="el-GR" sz="2400" dirty="0"/>
              <a:t> </a:t>
            </a:r>
            <a:r>
              <a:rPr lang="el-GR" altLang="el-GR" sz="2400" dirty="0"/>
              <a:t>μυς</a:t>
            </a:r>
            <a:r>
              <a:rPr lang="el-GR" altLang="el-GR" sz="2400" dirty="0" smtClean="0"/>
              <a:t>.</a:t>
            </a:r>
          </a:p>
          <a:p>
            <a:pPr>
              <a:spcBef>
                <a:spcPct val="0"/>
              </a:spcBef>
              <a:buNone/>
            </a:pPr>
            <a:endParaRPr lang="el-GR" altLang="el-GR" sz="2400" dirty="0" smtClean="0"/>
          </a:p>
          <a:p>
            <a:pPr>
              <a:spcBef>
                <a:spcPct val="0"/>
              </a:spcBef>
              <a:buFont typeface="Wingdings" panose="05000000000000000000" pitchFamily="2" charset="2"/>
              <a:buChar char="Ø"/>
            </a:pPr>
            <a:r>
              <a:rPr lang="el-GR" altLang="el-GR" sz="2400" dirty="0"/>
              <a:t>Βελτίωση  αναπνευστικού  νευρομυϊκού συντονισμού</a:t>
            </a:r>
            <a:endParaRPr lang="en-US" altLang="el-GR" sz="2400" dirty="0"/>
          </a:p>
          <a:p>
            <a:pPr>
              <a:spcBef>
                <a:spcPct val="0"/>
              </a:spcBef>
              <a:buFont typeface="Wingdings" panose="05000000000000000000" pitchFamily="2" charset="2"/>
              <a:buChar char="Ø"/>
            </a:pPr>
            <a:r>
              <a:rPr lang="el-GR" altLang="el-GR" sz="2400" dirty="0"/>
              <a:t>Βελτίωση δύναμης και αντοχής αναπνευστικών </a:t>
            </a:r>
            <a:r>
              <a:rPr lang="el-GR" altLang="el-GR" sz="2400" dirty="0" smtClean="0"/>
              <a:t>μυών</a:t>
            </a:r>
          </a:p>
          <a:p>
            <a:pPr marL="0" indent="0" algn="r">
              <a:spcBef>
                <a:spcPct val="0"/>
              </a:spcBef>
              <a:buNone/>
            </a:pPr>
            <a:r>
              <a:rPr lang="en-US" altLang="el-GR" sz="1800" dirty="0"/>
              <a:t>(Sturdy et al</a:t>
            </a:r>
            <a:r>
              <a:rPr lang="el-GR" altLang="el-GR" sz="1800" dirty="0"/>
              <a:t>.</a:t>
            </a:r>
            <a:r>
              <a:rPr lang="en-US" altLang="el-GR" sz="1800" dirty="0"/>
              <a:t>, 2003</a:t>
            </a:r>
            <a:r>
              <a:rPr lang="en-US" altLang="el-GR" sz="1800" dirty="0" smtClean="0"/>
              <a:t>)</a:t>
            </a:r>
            <a:endParaRPr lang="el-GR" altLang="el-GR" sz="1800" dirty="0"/>
          </a:p>
        </p:txBody>
      </p:sp>
    </p:spTree>
    <p:extLst>
      <p:ext uri="{BB962C8B-B14F-4D97-AF65-F5344CB8AC3E}">
        <p14:creationId xmlns:p14="http://schemas.microsoft.com/office/powerpoint/2010/main" val="2592166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eik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16840" y="1484784"/>
            <a:ext cx="3820946" cy="3448869"/>
          </a:xfrm>
          <a:noFill/>
        </p:spPr>
      </p:pic>
      <p:pic>
        <p:nvPicPr>
          <p:cNvPr id="29700"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709207" y="1412776"/>
            <a:ext cx="3600450" cy="3868737"/>
          </a:xfrm>
          <a:noFill/>
        </p:spPr>
      </p:pic>
      <p:sp>
        <p:nvSpPr>
          <p:cNvPr id="116740" name="Text Box 4"/>
          <p:cNvSpPr txBox="1">
            <a:spLocks noChangeArrowheads="1"/>
          </p:cNvSpPr>
          <p:nvPr/>
        </p:nvSpPr>
        <p:spPr bwMode="auto">
          <a:xfrm>
            <a:off x="971600" y="6044279"/>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a:t>(Weiner et al</a:t>
            </a:r>
            <a:r>
              <a:rPr lang="el-GR" altLang="el-GR" sz="1800" dirty="0"/>
              <a:t>.</a:t>
            </a:r>
            <a:r>
              <a:rPr lang="en-US" altLang="el-GR" sz="1800" dirty="0"/>
              <a:t>, 2003)</a:t>
            </a:r>
            <a:endParaRPr lang="el-GR" altLang="el-GR" sz="1800" dirty="0"/>
          </a:p>
        </p:txBody>
      </p:sp>
      <p:sp>
        <p:nvSpPr>
          <p:cNvPr id="29702" name="Text Box 10"/>
          <p:cNvSpPr txBox="1">
            <a:spLocks noChangeArrowheads="1"/>
          </p:cNvSpPr>
          <p:nvPr/>
        </p:nvSpPr>
        <p:spPr bwMode="auto">
          <a:xfrm>
            <a:off x="4084077" y="5230230"/>
            <a:ext cx="5059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spcBef>
                <a:spcPct val="0"/>
              </a:spcBef>
              <a:buNone/>
            </a:pPr>
            <a:r>
              <a:rPr lang="el-GR" altLang="el-GR" sz="2000" dirty="0">
                <a:latin typeface="+mn-lt"/>
                <a:cs typeface="Arial" charset="0"/>
              </a:rPr>
              <a:t>Δεν υπήρξε επιπρόσθετο όφελος με την προσθήκη της άσκησης εκπνευστικών μυών</a:t>
            </a:r>
          </a:p>
        </p:txBody>
      </p:sp>
      <p:sp>
        <p:nvSpPr>
          <p:cNvPr id="2" name="Title 1"/>
          <p:cNvSpPr>
            <a:spLocks noGrp="1"/>
          </p:cNvSpPr>
          <p:nvPr>
            <p:ph type="title"/>
          </p:nvPr>
        </p:nvSpPr>
        <p:spPr/>
        <p:txBody>
          <a:bodyPr>
            <a:normAutofit fontScale="90000"/>
          </a:bodyPr>
          <a:lstStyle/>
          <a:p>
            <a:r>
              <a:rPr lang="el-GR" dirty="0"/>
              <a:t>Οφέλη Ενδυνάμωσης Αναπνευστικών Μυών</a:t>
            </a:r>
          </a:p>
        </p:txBody>
      </p:sp>
    </p:spTree>
    <p:extLst>
      <p:ext uri="{BB962C8B-B14F-4D97-AF65-F5344CB8AC3E}">
        <p14:creationId xmlns:p14="http://schemas.microsoft.com/office/powerpoint/2010/main" val="426011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amond(in)">
                                      <p:cBhvr>
                                        <p:cTn id="7" dur="1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eik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13809" y="2116793"/>
            <a:ext cx="3121152" cy="2938272"/>
          </a:xfrm>
          <a:noFill/>
        </p:spPr>
      </p:pic>
      <p:pic>
        <p:nvPicPr>
          <p:cNvPr id="30724"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717256" y="2276872"/>
            <a:ext cx="3959225" cy="2808287"/>
          </a:xfrm>
          <a:noFill/>
        </p:spPr>
      </p:pic>
      <p:sp>
        <p:nvSpPr>
          <p:cNvPr id="117764" name="Text Box 4"/>
          <p:cNvSpPr txBox="1">
            <a:spLocks noChangeArrowheads="1"/>
          </p:cNvSpPr>
          <p:nvPr/>
        </p:nvSpPr>
        <p:spPr bwMode="auto">
          <a:xfrm>
            <a:off x="755576" y="5260181"/>
            <a:ext cx="362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n-US" altLang="el-GR" sz="1800" dirty="0" smtClean="0"/>
              <a:t>(Weiner et al</a:t>
            </a:r>
            <a:r>
              <a:rPr lang="el-GR" altLang="el-GR" sz="1800" dirty="0" smtClean="0"/>
              <a:t>.</a:t>
            </a:r>
            <a:r>
              <a:rPr lang="en-US" altLang="el-GR" sz="1800" dirty="0" smtClean="0"/>
              <a:t>, 1992)</a:t>
            </a:r>
            <a:endParaRPr lang="el-GR" altLang="el-GR" sz="1800" dirty="0" smtClean="0"/>
          </a:p>
        </p:txBody>
      </p:sp>
      <p:sp>
        <p:nvSpPr>
          <p:cNvPr id="32774" name="Text Box 10"/>
          <p:cNvSpPr txBox="1">
            <a:spLocks noChangeArrowheads="1"/>
          </p:cNvSpPr>
          <p:nvPr/>
        </p:nvSpPr>
        <p:spPr bwMode="auto">
          <a:xfrm>
            <a:off x="5602288" y="5229225"/>
            <a:ext cx="23764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l-GR" sz="1600" b="1" dirty="0" smtClean="0"/>
              <a:t>    </a:t>
            </a:r>
            <a:r>
              <a:rPr lang="el-GR" altLang="el-GR" sz="1600" dirty="0" smtClean="0"/>
              <a:t>Ομάδα ελέγχου</a:t>
            </a:r>
          </a:p>
          <a:p>
            <a:pPr>
              <a:spcBef>
                <a:spcPct val="0"/>
              </a:spcBef>
              <a:buFontTx/>
              <a:buNone/>
              <a:defRPr/>
            </a:pPr>
            <a:r>
              <a:rPr lang="en-US" altLang="el-GR" sz="1600" dirty="0" smtClean="0"/>
              <a:t>    </a:t>
            </a:r>
            <a:r>
              <a:rPr lang="el-GR" altLang="el-GR" sz="1600" dirty="0" smtClean="0"/>
              <a:t>Ομάδα άσκησης</a:t>
            </a:r>
          </a:p>
          <a:p>
            <a:pPr>
              <a:spcBef>
                <a:spcPct val="0"/>
              </a:spcBef>
              <a:buFontTx/>
              <a:buNone/>
              <a:defRPr/>
            </a:pPr>
            <a:r>
              <a:rPr lang="en-US" altLang="el-GR" sz="1600" dirty="0" smtClean="0"/>
              <a:t>x   </a:t>
            </a:r>
            <a:r>
              <a:rPr lang="el-GR" altLang="el-GR" sz="1600" dirty="0" smtClean="0"/>
              <a:t>Ομάδα άσκησης &amp; </a:t>
            </a:r>
            <a:r>
              <a:rPr lang="en-US" altLang="el-GR" sz="1600" dirty="0" smtClean="0"/>
              <a:t>  </a:t>
            </a:r>
          </a:p>
          <a:p>
            <a:pPr>
              <a:spcBef>
                <a:spcPct val="0"/>
              </a:spcBef>
              <a:buFontTx/>
              <a:buNone/>
              <a:defRPr/>
            </a:pPr>
            <a:r>
              <a:rPr lang="en-US" altLang="el-GR" sz="1600" dirty="0" smtClean="0"/>
              <a:t>     </a:t>
            </a:r>
            <a:r>
              <a:rPr lang="el-GR" altLang="el-GR" sz="1600" dirty="0" smtClean="0"/>
              <a:t>ενδυνάμωσης </a:t>
            </a:r>
            <a:endParaRPr lang="en-US" altLang="el-GR" sz="1600" dirty="0" smtClean="0"/>
          </a:p>
          <a:p>
            <a:pPr>
              <a:spcBef>
                <a:spcPct val="0"/>
              </a:spcBef>
              <a:buFontTx/>
              <a:buNone/>
              <a:defRPr/>
            </a:pPr>
            <a:r>
              <a:rPr lang="en-US" altLang="el-GR" sz="1600" dirty="0" smtClean="0"/>
              <a:t>     </a:t>
            </a:r>
            <a:r>
              <a:rPr lang="el-GR" altLang="el-GR" sz="1600" dirty="0" smtClean="0"/>
              <a:t>εισπνευστικών μυών</a:t>
            </a:r>
          </a:p>
        </p:txBody>
      </p:sp>
      <p:sp>
        <p:nvSpPr>
          <p:cNvPr id="30727" name="Rectangle 11"/>
          <p:cNvSpPr>
            <a:spLocks noChangeArrowheads="1"/>
          </p:cNvSpPr>
          <p:nvPr/>
        </p:nvSpPr>
        <p:spPr bwMode="auto">
          <a:xfrm>
            <a:off x="5580063" y="5300663"/>
            <a:ext cx="144462" cy="142875"/>
          </a:xfrm>
          <a:prstGeom prst="rect">
            <a:avLst/>
          </a:prstGeom>
          <a:solidFill>
            <a:schemeClr val="tx1"/>
          </a:solidFill>
          <a:ln w="9525" algn="ctr">
            <a:solidFill>
              <a:srgbClr val="0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charset="0"/>
            </a:endParaRPr>
          </a:p>
        </p:txBody>
      </p:sp>
      <p:sp>
        <p:nvSpPr>
          <p:cNvPr id="32776" name="Text Box 12"/>
          <p:cNvSpPr txBox="1">
            <a:spLocks noChangeArrowheads="1"/>
          </p:cNvSpPr>
          <p:nvPr/>
        </p:nvSpPr>
        <p:spPr bwMode="auto">
          <a:xfrm>
            <a:off x="1042987" y="1340768"/>
            <a:ext cx="2809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l-GR" altLang="el-GR" sz="2200" b="1" dirty="0" smtClean="0">
                <a:solidFill>
                  <a:schemeClr val="tx2">
                    <a:lumMod val="75000"/>
                  </a:schemeClr>
                </a:solidFill>
              </a:rPr>
              <a:t>12λεπτη Δοκιμασία Βάδισης</a:t>
            </a:r>
          </a:p>
        </p:txBody>
      </p:sp>
      <p:sp>
        <p:nvSpPr>
          <p:cNvPr id="32777" name="Text Box 13"/>
          <p:cNvSpPr txBox="1">
            <a:spLocks noChangeArrowheads="1"/>
          </p:cNvSpPr>
          <p:nvPr/>
        </p:nvSpPr>
        <p:spPr bwMode="auto">
          <a:xfrm>
            <a:off x="5075238" y="1340767"/>
            <a:ext cx="2809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defRPr/>
            </a:pPr>
            <a:r>
              <a:rPr lang="el-GR" altLang="el-GR" sz="2200" b="1" dirty="0" smtClean="0">
                <a:solidFill>
                  <a:schemeClr val="tx2">
                    <a:lumMod val="75000"/>
                  </a:schemeClr>
                </a:solidFill>
              </a:rPr>
              <a:t>Χρόνος αντοχής στην άσκηση</a:t>
            </a:r>
          </a:p>
        </p:txBody>
      </p:sp>
      <p:sp>
        <p:nvSpPr>
          <p:cNvPr id="30730" name="Oval 14"/>
          <p:cNvSpPr>
            <a:spLocks noChangeArrowheads="1"/>
          </p:cNvSpPr>
          <p:nvPr/>
        </p:nvSpPr>
        <p:spPr bwMode="auto">
          <a:xfrm>
            <a:off x="5580063" y="5589588"/>
            <a:ext cx="144462" cy="144462"/>
          </a:xfrm>
          <a:prstGeom prst="ellipse">
            <a:avLst/>
          </a:prstGeom>
          <a:solidFill>
            <a:schemeClr val="tx1"/>
          </a:solidFill>
          <a:ln w="9525" algn="ctr">
            <a:solidFill>
              <a:srgbClr val="000000"/>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charset="0"/>
            </a:endParaRPr>
          </a:p>
        </p:txBody>
      </p:sp>
      <p:sp>
        <p:nvSpPr>
          <p:cNvPr id="2" name="Title 1"/>
          <p:cNvSpPr>
            <a:spLocks noGrp="1"/>
          </p:cNvSpPr>
          <p:nvPr>
            <p:ph type="title"/>
          </p:nvPr>
        </p:nvSpPr>
        <p:spPr/>
        <p:txBody>
          <a:bodyPr>
            <a:normAutofit fontScale="90000"/>
          </a:bodyPr>
          <a:lstStyle/>
          <a:p>
            <a:r>
              <a:rPr lang="el-GR" dirty="0"/>
              <a:t>Οφέλη Ενδυνάμωσης Εισπνευστικών Μυών</a:t>
            </a:r>
          </a:p>
        </p:txBody>
      </p:sp>
    </p:spTree>
    <p:extLst>
      <p:ext uri="{BB962C8B-B14F-4D97-AF65-F5344CB8AC3E}">
        <p14:creationId xmlns:p14="http://schemas.microsoft.com/office/powerpoint/2010/main" val="1967488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blinds(horizontal)">
                                      <p:cBhvr>
                                        <p:cTn id="7" dur="10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Οφέλη ενδυνάμωσης εισπνευστικών μυών στην Ποιότητα </a:t>
            </a:r>
            <a:r>
              <a:rPr lang="el-GR" dirty="0" smtClean="0"/>
              <a:t>Ζωής</a:t>
            </a:r>
            <a:endParaRPr lang="el-GR" dirty="0"/>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15312" y="2156555"/>
            <a:ext cx="4913376" cy="3121152"/>
          </a:xfrm>
          <a:noFill/>
          <a:ln w="31750">
            <a:solidFill>
              <a:srgbClr val="004B82"/>
            </a:solidFill>
            <a:miter lim="800000"/>
            <a:headEnd/>
            <a:tailEnd/>
          </a:ln>
        </p:spPr>
      </p:pic>
      <p:sp>
        <p:nvSpPr>
          <p:cNvPr id="31747" name="Text Box 3"/>
          <p:cNvSpPr txBox="1">
            <a:spLocks noChangeArrowheads="1"/>
          </p:cNvSpPr>
          <p:nvPr/>
        </p:nvSpPr>
        <p:spPr bwMode="auto">
          <a:xfrm>
            <a:off x="3369382" y="5517232"/>
            <a:ext cx="237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dirty="0"/>
              <a:t>(Riera et al</a:t>
            </a:r>
            <a:r>
              <a:rPr lang="el-GR" altLang="el-GR" sz="1800" dirty="0"/>
              <a:t>.</a:t>
            </a:r>
            <a:r>
              <a:rPr lang="en-US" altLang="el-GR" sz="1800" dirty="0"/>
              <a:t>, 2001)</a:t>
            </a:r>
            <a:endParaRPr lang="el-GR" altLang="el-GR" sz="1800" dirty="0"/>
          </a:p>
        </p:txBody>
      </p:sp>
      <p:sp>
        <p:nvSpPr>
          <p:cNvPr id="31749" name="Rectangle 5"/>
          <p:cNvSpPr>
            <a:spLocks noChangeArrowheads="1"/>
          </p:cNvSpPr>
          <p:nvPr/>
        </p:nvSpPr>
        <p:spPr bwMode="auto">
          <a:xfrm>
            <a:off x="2124075" y="4652963"/>
            <a:ext cx="1008063" cy="360362"/>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b="1" dirty="0"/>
              <a:t>Δύσπνοια</a:t>
            </a:r>
          </a:p>
        </p:txBody>
      </p:sp>
      <p:sp>
        <p:nvSpPr>
          <p:cNvPr id="31750" name="Rectangle 6"/>
          <p:cNvSpPr>
            <a:spLocks noChangeArrowheads="1"/>
          </p:cNvSpPr>
          <p:nvPr/>
        </p:nvSpPr>
        <p:spPr bwMode="auto">
          <a:xfrm>
            <a:off x="3348038" y="4652963"/>
            <a:ext cx="1006475" cy="360362"/>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b="1" dirty="0"/>
              <a:t>Κόπωση</a:t>
            </a:r>
          </a:p>
        </p:txBody>
      </p:sp>
      <p:sp>
        <p:nvSpPr>
          <p:cNvPr id="31751" name="Rectangle 7"/>
          <p:cNvSpPr>
            <a:spLocks noChangeArrowheads="1"/>
          </p:cNvSpPr>
          <p:nvPr/>
        </p:nvSpPr>
        <p:spPr bwMode="auto">
          <a:xfrm>
            <a:off x="5867400" y="4652963"/>
            <a:ext cx="1152872" cy="504825"/>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b="1" dirty="0"/>
              <a:t>Έλεγχος </a:t>
            </a:r>
          </a:p>
          <a:p>
            <a:pPr algn="ctr" eaLnBrk="1" hangingPunct="1">
              <a:spcBef>
                <a:spcPct val="0"/>
              </a:spcBef>
              <a:buFontTx/>
              <a:buNone/>
            </a:pPr>
            <a:r>
              <a:rPr lang="el-GR" altLang="el-GR" sz="1800" b="1" dirty="0"/>
              <a:t>ασθένειας</a:t>
            </a:r>
          </a:p>
        </p:txBody>
      </p:sp>
      <p:sp>
        <p:nvSpPr>
          <p:cNvPr id="31752" name="Rectangle 8"/>
          <p:cNvSpPr>
            <a:spLocks noChangeArrowheads="1"/>
          </p:cNvSpPr>
          <p:nvPr/>
        </p:nvSpPr>
        <p:spPr bwMode="auto">
          <a:xfrm>
            <a:off x="4572000" y="4652963"/>
            <a:ext cx="1223963" cy="504825"/>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b="1" dirty="0"/>
              <a:t>Έλεγχος </a:t>
            </a:r>
          </a:p>
          <a:p>
            <a:pPr algn="ctr" eaLnBrk="1" hangingPunct="1">
              <a:spcBef>
                <a:spcPct val="0"/>
              </a:spcBef>
              <a:buFontTx/>
              <a:buNone/>
            </a:pPr>
            <a:r>
              <a:rPr lang="el-GR" altLang="el-GR" sz="1800" b="1" dirty="0"/>
              <a:t>πανικού</a:t>
            </a:r>
          </a:p>
        </p:txBody>
      </p:sp>
    </p:spTree>
    <p:extLst>
      <p:ext uri="{BB962C8B-B14F-4D97-AF65-F5344CB8AC3E}">
        <p14:creationId xmlns:p14="http://schemas.microsoft.com/office/powerpoint/2010/main" val="3737273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Θεραπευτική </a:t>
            </a:r>
            <a:r>
              <a:rPr lang="el-GR" dirty="0" smtClean="0"/>
              <a:t>Άσκηση</a:t>
            </a:r>
            <a:endParaRPr lang="el-GR" dirty="0"/>
          </a:p>
        </p:txBody>
      </p:sp>
      <p:sp>
        <p:nvSpPr>
          <p:cNvPr id="32770" name="Rectangle 2"/>
          <p:cNvSpPr>
            <a:spLocks noGrp="1" noRot="1" noChangeArrowheads="1"/>
          </p:cNvSpPr>
          <p:nvPr>
            <p:ph idx="1"/>
          </p:nvPr>
        </p:nvSpPr>
        <p:spPr/>
        <p:txBody>
          <a:bodyPr/>
          <a:lstStyle/>
          <a:p>
            <a:pPr eaLnBrk="1" hangingPunct="1">
              <a:buFont typeface="Wingdings" pitchFamily="2" charset="2"/>
              <a:buChar char="Ø"/>
            </a:pPr>
            <a:r>
              <a:rPr lang="el-GR" altLang="el-GR" sz="2400" dirty="0" smtClean="0"/>
              <a:t>Η άσκηση είναι αναπόσπαστο κομμάτι της καρδιοαναπνευστικής αποκατάστασης </a:t>
            </a:r>
          </a:p>
          <a:p>
            <a:pPr eaLnBrk="1" hangingPunct="1">
              <a:buFont typeface="Wingdings" pitchFamily="2" charset="2"/>
              <a:buChar char="Ø"/>
            </a:pPr>
            <a:r>
              <a:rPr lang="el-GR" altLang="el-GR" sz="2400" dirty="0" smtClean="0"/>
              <a:t>Η θεραπευτική άσκηση είναι εξατομικευμένη  </a:t>
            </a:r>
          </a:p>
        </p:txBody>
      </p:sp>
      <p:sp>
        <p:nvSpPr>
          <p:cNvPr id="38915" name="Rectangle 3"/>
          <p:cNvSpPr>
            <a:spLocks noChangeArrowheads="1"/>
          </p:cNvSpPr>
          <p:nvPr/>
        </p:nvSpPr>
        <p:spPr bwMode="auto">
          <a:xfrm>
            <a:off x="1042988" y="3141663"/>
            <a:ext cx="6697662" cy="1439862"/>
          </a:xfrm>
          <a:prstGeom prst="rect">
            <a:avLst/>
          </a:prstGeom>
          <a:solidFill>
            <a:schemeClr val="bg1"/>
          </a:solidFill>
          <a:ln w="25400" cap="rnd">
            <a:solidFill>
              <a:srgbClr val="004B82"/>
            </a:solidFill>
            <a:prstDash val="sysDot"/>
            <a:miter lim="800000"/>
            <a:headEnd/>
            <a:tailEnd/>
          </a:ln>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hlink"/>
              </a:buClr>
              <a:buSzPct val="80000"/>
              <a:buFont typeface="Wingdings" pitchFamily="2" charset="2"/>
              <a:buNone/>
            </a:pPr>
            <a:r>
              <a:rPr lang="el-GR" altLang="el-GR" sz="2400" b="1" dirty="0"/>
              <a:t> </a:t>
            </a:r>
            <a:r>
              <a:rPr lang="el-GR" altLang="el-GR" sz="2400" dirty="0"/>
              <a:t>Στοχεύει στη βελτιστοποίηση της σωματικής</a:t>
            </a:r>
          </a:p>
          <a:p>
            <a:pPr eaLnBrk="1" hangingPunct="1">
              <a:buClr>
                <a:schemeClr val="hlink"/>
              </a:buClr>
              <a:buSzPct val="80000"/>
              <a:buFont typeface="Wingdings" pitchFamily="2" charset="2"/>
              <a:buNone/>
            </a:pPr>
            <a:r>
              <a:rPr lang="el-GR" altLang="el-GR" sz="2400" dirty="0"/>
              <a:t> απόδοσης, στην κοινωνική επανένταξη και </a:t>
            </a:r>
          </a:p>
          <a:p>
            <a:pPr eaLnBrk="1" hangingPunct="1">
              <a:buClr>
                <a:schemeClr val="hlink"/>
              </a:buClr>
              <a:buSzPct val="80000"/>
              <a:buFont typeface="Wingdings" pitchFamily="2" charset="2"/>
              <a:buNone/>
            </a:pPr>
            <a:r>
              <a:rPr lang="el-GR" altLang="el-GR" sz="2400" dirty="0"/>
              <a:t> στην αυτονομία του ασθενή.</a:t>
            </a:r>
          </a:p>
        </p:txBody>
      </p:sp>
      <p:sp>
        <p:nvSpPr>
          <p:cNvPr id="38916" name="AutoShape 4"/>
          <p:cNvSpPr>
            <a:spLocks noChangeArrowheads="1"/>
          </p:cNvSpPr>
          <p:nvPr/>
        </p:nvSpPr>
        <p:spPr bwMode="auto">
          <a:xfrm>
            <a:off x="8027988" y="2205038"/>
            <a:ext cx="360362" cy="1584325"/>
          </a:xfrm>
          <a:prstGeom prst="curvedLeftArrow">
            <a:avLst>
              <a:gd name="adj1" fmla="val 87930"/>
              <a:gd name="adj2" fmla="val 175859"/>
              <a:gd name="adj3" fmla="val 33333"/>
            </a:avLst>
          </a:prstGeom>
          <a:solidFill>
            <a:srgbClr val="004B82"/>
          </a:solidFill>
          <a:ln w="9525">
            <a:solidFill>
              <a:srgbClr val="00008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charset="0"/>
            </a:endParaRPr>
          </a:p>
        </p:txBody>
      </p:sp>
      <p:sp>
        <p:nvSpPr>
          <p:cNvPr id="38917" name="Text Box 5"/>
          <p:cNvSpPr txBox="1">
            <a:spLocks noChangeArrowheads="1"/>
          </p:cNvSpPr>
          <p:nvPr/>
        </p:nvSpPr>
        <p:spPr bwMode="auto">
          <a:xfrm>
            <a:off x="1042988" y="5323775"/>
            <a:ext cx="66976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dirty="0"/>
              <a:t>(American Thoracic Society, 1999; Guidelines for Pulmonary Rehabilitation Programs, American Association of Cardiovascular and Pulmonary Rehabilitation, 2004)</a:t>
            </a:r>
            <a:endParaRPr lang="el-GR" altLang="el-GR" sz="1800" dirty="0"/>
          </a:p>
        </p:txBody>
      </p:sp>
    </p:spTree>
    <p:extLst>
      <p:ext uri="{BB962C8B-B14F-4D97-AF65-F5344CB8AC3E}">
        <p14:creationId xmlns:p14="http://schemas.microsoft.com/office/powerpoint/2010/main" val="3732214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strVal val="#ppt_w*0.70"/>
                                          </p:val>
                                        </p:tav>
                                        <p:tav tm="100000">
                                          <p:val>
                                            <p:strVal val="#ppt_w"/>
                                          </p:val>
                                        </p:tav>
                                      </p:tavLst>
                                    </p:anim>
                                    <p:anim calcmode="lin" valueType="num">
                                      <p:cBhvr>
                                        <p:cTn id="8" dur="1000" fill="hold"/>
                                        <p:tgtEl>
                                          <p:spTgt spid="38915"/>
                                        </p:tgtEl>
                                        <p:attrNameLst>
                                          <p:attrName>ppt_h</p:attrName>
                                        </p:attrNameLst>
                                      </p:cBhvr>
                                      <p:tavLst>
                                        <p:tav tm="0">
                                          <p:val>
                                            <p:strVal val="#ppt_h"/>
                                          </p:val>
                                        </p:tav>
                                        <p:tav tm="100000">
                                          <p:val>
                                            <p:strVal val="#ppt_h"/>
                                          </p:val>
                                        </p:tav>
                                      </p:tavLst>
                                    </p:anim>
                                    <p:animEffect transition="in" filter="fade">
                                      <p:cBhvr>
                                        <p:cTn id="9" dur="1000"/>
                                        <p:tgtEl>
                                          <p:spTgt spid="389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p:cTn id="12" dur="1000" fill="hold"/>
                                        <p:tgtEl>
                                          <p:spTgt spid="38916"/>
                                        </p:tgtEl>
                                        <p:attrNameLst>
                                          <p:attrName>ppt_w</p:attrName>
                                        </p:attrNameLst>
                                      </p:cBhvr>
                                      <p:tavLst>
                                        <p:tav tm="0">
                                          <p:val>
                                            <p:strVal val="#ppt_w*0.70"/>
                                          </p:val>
                                        </p:tav>
                                        <p:tav tm="100000">
                                          <p:val>
                                            <p:strVal val="#ppt_w"/>
                                          </p:val>
                                        </p:tav>
                                      </p:tavLst>
                                    </p:anim>
                                    <p:anim calcmode="lin" valueType="num">
                                      <p:cBhvr>
                                        <p:cTn id="13" dur="1000" fill="hold"/>
                                        <p:tgtEl>
                                          <p:spTgt spid="38916"/>
                                        </p:tgtEl>
                                        <p:attrNameLst>
                                          <p:attrName>ppt_h</p:attrName>
                                        </p:attrNameLst>
                                      </p:cBhvr>
                                      <p:tavLst>
                                        <p:tav tm="0">
                                          <p:val>
                                            <p:strVal val="#ppt_h"/>
                                          </p:val>
                                        </p:tav>
                                        <p:tav tm="100000">
                                          <p:val>
                                            <p:strVal val="#ppt_h"/>
                                          </p:val>
                                        </p:tav>
                                      </p:tavLst>
                                    </p:anim>
                                    <p:animEffect transition="in" filter="fade">
                                      <p:cBhvr>
                                        <p:cTn id="14" dur="1000"/>
                                        <p:tgtEl>
                                          <p:spTgt spid="3891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8917"/>
                                        </p:tgtEl>
                                        <p:attrNameLst>
                                          <p:attrName>style.visibility</p:attrName>
                                        </p:attrNameLst>
                                      </p:cBhvr>
                                      <p:to>
                                        <p:strVal val="visible"/>
                                      </p:to>
                                    </p:set>
                                    <p:animEffect transition="in" filter="fade">
                                      <p:cBhvr>
                                        <p:cTn id="18"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dirty="0" smtClean="0"/>
              <a:t>Περιεχόμενα</a:t>
            </a:r>
          </a:p>
        </p:txBody>
      </p:sp>
      <p:sp>
        <p:nvSpPr>
          <p:cNvPr id="6147" name="Θέση περιεχομένου 2"/>
          <p:cNvSpPr>
            <a:spLocks noGrp="1"/>
          </p:cNvSpPr>
          <p:nvPr>
            <p:ph idx="1"/>
          </p:nvPr>
        </p:nvSpPr>
        <p:spPr/>
        <p:txBody>
          <a:bodyPr>
            <a:normAutofit fontScale="92500" lnSpcReduction="20000"/>
          </a:bodyPr>
          <a:lstStyle/>
          <a:p>
            <a:r>
              <a:rPr lang="el-GR" altLang="el-GR" sz="2400" dirty="0" smtClean="0"/>
              <a:t>Χρόνια Αποφρακτική Πνευμονοπάθεια</a:t>
            </a:r>
          </a:p>
          <a:p>
            <a:r>
              <a:rPr lang="el-GR" altLang="el-GR" sz="2400" dirty="0" smtClean="0"/>
              <a:t>Πνευμονική αποκατάσταση</a:t>
            </a:r>
          </a:p>
          <a:p>
            <a:r>
              <a:rPr lang="el-GR" altLang="el-GR" sz="2400" dirty="0" smtClean="0"/>
              <a:t>Κριτήρια ένταξης</a:t>
            </a:r>
          </a:p>
          <a:p>
            <a:r>
              <a:rPr lang="el-GR" altLang="el-GR" sz="2400" dirty="0" smtClean="0"/>
              <a:t>Αξιολόγηση</a:t>
            </a:r>
          </a:p>
          <a:p>
            <a:r>
              <a:rPr lang="el-GR" altLang="el-GR" sz="2400" dirty="0" smtClean="0"/>
              <a:t>Φυσικοθεραπεία </a:t>
            </a:r>
          </a:p>
          <a:p>
            <a:r>
              <a:rPr lang="el-GR" altLang="el-GR" sz="2400" dirty="0" smtClean="0"/>
              <a:t>Αερόβια άσκηση (συνεχής – διαλλειματική)</a:t>
            </a:r>
          </a:p>
          <a:p>
            <a:r>
              <a:rPr lang="el-GR" altLang="el-GR" sz="2400" dirty="0" smtClean="0"/>
              <a:t>Ασκήσεις ισορροπίας</a:t>
            </a:r>
          </a:p>
          <a:p>
            <a:r>
              <a:rPr lang="el-GR" altLang="el-GR" sz="2400" dirty="0" smtClean="0"/>
              <a:t>Διατάσεις</a:t>
            </a:r>
          </a:p>
          <a:p>
            <a:r>
              <a:rPr lang="el-GR" altLang="el-GR" sz="2400" dirty="0" smtClean="0"/>
              <a:t>Συγχρονισμός αναπνοής - άσκησης περιφερικών μυών</a:t>
            </a:r>
          </a:p>
          <a:p>
            <a:r>
              <a:rPr lang="el-GR" altLang="el-GR" sz="2400" dirty="0" smtClean="0"/>
              <a:t>Εκπαιδευτικές συνεδρίες</a:t>
            </a:r>
          </a:p>
          <a:p>
            <a:r>
              <a:rPr lang="el-GR" altLang="el-GR" sz="2400" dirty="0" smtClean="0"/>
              <a:t>Ψυχοθεραπεία</a:t>
            </a:r>
          </a:p>
          <a:p>
            <a:r>
              <a:rPr lang="el-GR" altLang="el-GR" sz="2400" dirty="0" smtClean="0"/>
              <a:t>Προγράμματα αυτο-διαχείρισης</a:t>
            </a:r>
          </a:p>
          <a:p>
            <a:r>
              <a:rPr lang="el-GR" altLang="el-GR" sz="2400" dirty="0" smtClean="0"/>
              <a:t>Οφέλη πνευμονικής αποκατάστασης</a:t>
            </a:r>
          </a:p>
          <a:p>
            <a:r>
              <a:rPr lang="el-GR" altLang="el-GR" sz="2400" dirty="0" smtClean="0"/>
              <a:t>Προτεινόμενη βιβλιογραφία</a:t>
            </a:r>
          </a:p>
          <a:p>
            <a:endParaRPr lang="el-GR" altLang="el-GR" sz="2400" dirty="0" smtClean="0"/>
          </a:p>
          <a:p>
            <a:endParaRPr lang="el-GR" altLang="el-GR" sz="2400" dirty="0" smtClean="0"/>
          </a:p>
          <a:p>
            <a:endParaRPr lang="el-GR" altLang="el-GR" sz="2400" dirty="0" smtClean="0"/>
          </a:p>
          <a:p>
            <a:pPr>
              <a:buFont typeface="Courier New" pitchFamily="49" charset="0"/>
              <a:buChar char="o"/>
            </a:pPr>
            <a:endParaRPr lang="el-GR" altLang="el-GR" dirty="0" smtClean="0"/>
          </a:p>
          <a:p>
            <a:endParaRPr lang="el-GR" altLang="el-GR" dirty="0" smtClean="0"/>
          </a:p>
          <a:p>
            <a:endParaRPr lang="el-GR" altLang="el-GR" dirty="0" smtClean="0"/>
          </a:p>
        </p:txBody>
      </p:sp>
    </p:spTree>
    <p:extLst>
      <p:ext uri="{BB962C8B-B14F-4D97-AF65-F5344CB8AC3E}">
        <p14:creationId xmlns:p14="http://schemas.microsoft.com/office/powerpoint/2010/main" val="2168769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800" dirty="0"/>
              <a:t>Αυξάνει τη μέγιστη δύναμη &amp; τη μυϊκή αντοχή</a:t>
            </a:r>
          </a:p>
          <a:p>
            <a:r>
              <a:rPr lang="el-GR" sz="2800" dirty="0"/>
              <a:t>Βελτιώνει ορισμένες καρδιοαναπνευστικές παραμέτρους (καρδιακή συχνότητα, χρόνο αναπνοής)</a:t>
            </a:r>
          </a:p>
          <a:p>
            <a:r>
              <a:rPr lang="el-GR" sz="2800" dirty="0"/>
              <a:t>Μειώνει τη δύσπνοια προσπάθειας</a:t>
            </a:r>
          </a:p>
          <a:p>
            <a:r>
              <a:rPr lang="el-GR" sz="2800" dirty="0"/>
              <a:t>Βελτιώνει τη λειτουργική ικανότητα των ασθενών</a:t>
            </a:r>
          </a:p>
          <a:p>
            <a:r>
              <a:rPr lang="el-GR" sz="2800" dirty="0"/>
              <a:t>Βελτιώνει την ποιότητα ζωής </a:t>
            </a:r>
          </a:p>
          <a:p>
            <a:endParaRPr lang="el-GR" sz="2800" dirty="0"/>
          </a:p>
        </p:txBody>
      </p:sp>
      <p:sp>
        <p:nvSpPr>
          <p:cNvPr id="43011" name="Rectangle 3"/>
          <p:cNvSpPr>
            <a:spLocks noChangeArrowheads="1"/>
          </p:cNvSpPr>
          <p:nvPr/>
        </p:nvSpPr>
        <p:spPr bwMode="auto">
          <a:xfrm>
            <a:off x="900113" y="5445224"/>
            <a:ext cx="7416304"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buSzPct val="70000"/>
              <a:buFont typeface="Wingdings" pitchFamily="2" charset="2"/>
              <a:buNone/>
              <a:defRPr/>
            </a:pPr>
            <a:r>
              <a:rPr lang="el-GR" altLang="el-GR" sz="1800" dirty="0" smtClean="0">
                <a:latin typeface="Calibri" pitchFamily="34" charset="0"/>
              </a:rPr>
              <a:t>(</a:t>
            </a:r>
            <a:r>
              <a:rPr lang="en-US" altLang="el-GR" sz="1800" dirty="0" smtClean="0">
                <a:latin typeface="Calibri" pitchFamily="34" charset="0"/>
              </a:rPr>
              <a:t>Garrod </a:t>
            </a:r>
            <a:r>
              <a:rPr lang="el-GR" altLang="el-GR" sz="1800" dirty="0" smtClean="0">
                <a:latin typeface="Calibri" pitchFamily="34" charset="0"/>
              </a:rPr>
              <a:t>&amp;</a:t>
            </a:r>
            <a:r>
              <a:rPr lang="en-US" altLang="el-GR" sz="1800" dirty="0" smtClean="0">
                <a:latin typeface="Calibri" pitchFamily="34" charset="0"/>
              </a:rPr>
              <a:t> Lasserson, 2007; Wilt et al., 2007;</a:t>
            </a:r>
            <a:r>
              <a:rPr lang="el-GR" altLang="el-GR" sz="1800" dirty="0" smtClean="0">
                <a:latin typeface="Calibri" pitchFamily="34" charset="0"/>
              </a:rPr>
              <a:t> </a:t>
            </a:r>
            <a:r>
              <a:rPr lang="en-US" altLang="el-GR" sz="1800" dirty="0" smtClean="0">
                <a:latin typeface="Calibri" pitchFamily="34" charset="0"/>
              </a:rPr>
              <a:t>Lacasse et al., 2006; Puente-Maestu et al., 2006; Smidt et al., 2005; Lacasse et al., 2002; Casaburi et al., 1999;</a:t>
            </a:r>
            <a:r>
              <a:rPr lang="el-GR" altLang="el-GR" sz="1800" dirty="0" smtClean="0">
                <a:latin typeface="Calibri" pitchFamily="34" charset="0"/>
              </a:rPr>
              <a:t> </a:t>
            </a:r>
            <a:r>
              <a:rPr lang="en-US" altLang="el-GR" sz="1800" dirty="0" smtClean="0">
                <a:latin typeface="Calibri" pitchFamily="34" charset="0"/>
              </a:rPr>
              <a:t>Cambach et al., 1999; Lacasse et al., 1997a; Smith et al., 1992</a:t>
            </a:r>
            <a:r>
              <a:rPr lang="el-GR" altLang="el-GR" sz="1800" dirty="0" smtClean="0">
                <a:latin typeface="Calibri" pitchFamily="34" charset="0"/>
              </a:rPr>
              <a:t>)</a:t>
            </a:r>
          </a:p>
        </p:txBody>
      </p:sp>
      <p:sp>
        <p:nvSpPr>
          <p:cNvPr id="3" name="Title 2"/>
          <p:cNvSpPr>
            <a:spLocks noGrp="1"/>
          </p:cNvSpPr>
          <p:nvPr>
            <p:ph type="title"/>
          </p:nvPr>
        </p:nvSpPr>
        <p:spPr/>
        <p:txBody>
          <a:bodyPr/>
          <a:lstStyle/>
          <a:p>
            <a:r>
              <a:rPr lang="el-GR" dirty="0"/>
              <a:t>Οφέλη συστηματικής άσκησης </a:t>
            </a:r>
          </a:p>
        </p:txBody>
      </p:sp>
    </p:spTree>
    <p:extLst>
      <p:ext uri="{BB962C8B-B14F-4D97-AF65-F5344CB8AC3E}">
        <p14:creationId xmlns:p14="http://schemas.microsoft.com/office/powerpoint/2010/main" val="3941994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1000" fill="hold"/>
                                        <p:tgtEl>
                                          <p:spTgt spid="43011"/>
                                        </p:tgtEl>
                                        <p:attrNameLst>
                                          <p:attrName>ppt_w</p:attrName>
                                        </p:attrNameLst>
                                      </p:cBhvr>
                                      <p:tavLst>
                                        <p:tav tm="0">
                                          <p:val>
                                            <p:strVal val="#ppt_w*0.05"/>
                                          </p:val>
                                        </p:tav>
                                        <p:tav tm="100000">
                                          <p:val>
                                            <p:strVal val="#ppt_w"/>
                                          </p:val>
                                        </p:tav>
                                      </p:tavLst>
                                    </p:anim>
                                    <p:anim calcmode="lin" valueType="num">
                                      <p:cBhvr>
                                        <p:cTn id="8" dur="1000" fill="hold"/>
                                        <p:tgtEl>
                                          <p:spTgt spid="43011"/>
                                        </p:tgtEl>
                                        <p:attrNameLst>
                                          <p:attrName>ppt_h</p:attrName>
                                        </p:attrNameLst>
                                      </p:cBhvr>
                                      <p:tavLst>
                                        <p:tav tm="0">
                                          <p:val>
                                            <p:strVal val="#ppt_h"/>
                                          </p:val>
                                        </p:tav>
                                        <p:tav tm="100000">
                                          <p:val>
                                            <p:strVal val="#ppt_h"/>
                                          </p:val>
                                        </p:tav>
                                      </p:tavLst>
                                    </p:anim>
                                    <p:anim calcmode="lin" valueType="num">
                                      <p:cBhvr>
                                        <p:cTn id="9" dur="1000" fill="hold"/>
                                        <p:tgtEl>
                                          <p:spTgt spid="43011"/>
                                        </p:tgtEl>
                                        <p:attrNameLst>
                                          <p:attrName>ppt_x</p:attrName>
                                        </p:attrNameLst>
                                      </p:cBhvr>
                                      <p:tavLst>
                                        <p:tav tm="0">
                                          <p:val>
                                            <p:strVal val="#ppt_x-.2"/>
                                          </p:val>
                                        </p:tav>
                                        <p:tav tm="100000">
                                          <p:val>
                                            <p:strVal val="#ppt_x"/>
                                          </p:val>
                                        </p:tav>
                                      </p:tavLst>
                                    </p:anim>
                                    <p:anim calcmode="lin" valueType="num">
                                      <p:cBhvr>
                                        <p:cTn id="10" dur="1000" fill="hold"/>
                                        <p:tgtEl>
                                          <p:spTgt spid="43011"/>
                                        </p:tgtEl>
                                        <p:attrNameLst>
                                          <p:attrName>ppt_y</p:attrName>
                                        </p:attrNameLst>
                                      </p:cBhvr>
                                      <p:tavLst>
                                        <p:tav tm="0">
                                          <p:val>
                                            <p:strVal val="#ppt_y"/>
                                          </p:val>
                                        </p:tav>
                                        <p:tav tm="100000">
                                          <p:val>
                                            <p:strVal val="#ppt_y"/>
                                          </p:val>
                                        </p:tav>
                                      </p:tavLst>
                                    </p:anim>
                                    <p:animEffect transition="in" filter="fade">
                                      <p:cBhvr>
                                        <p:cTn id="11"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395288" y="5516563"/>
            <a:ext cx="8424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buSzPct val="70000"/>
              <a:buFont typeface="Wingdings" pitchFamily="2" charset="2"/>
              <a:buNone/>
              <a:defRPr/>
            </a:pPr>
            <a:r>
              <a:rPr lang="el-GR" altLang="el-GR" sz="1800" dirty="0" smtClean="0">
                <a:latin typeface="Calibri" pitchFamily="34" charset="0"/>
              </a:rPr>
              <a:t>(</a:t>
            </a:r>
            <a:r>
              <a:rPr lang="en-US" altLang="el-GR" sz="1800" dirty="0" smtClean="0">
                <a:latin typeface="Calibri" pitchFamily="34" charset="0"/>
              </a:rPr>
              <a:t>American Association of Cardiovascular and Pulmonary Rehabilitation, </a:t>
            </a:r>
            <a:r>
              <a:rPr lang="el-GR" altLang="el-GR" sz="1800" dirty="0" smtClean="0">
                <a:latin typeface="Calibri" pitchFamily="34" charset="0"/>
              </a:rPr>
              <a:t>2007, </a:t>
            </a:r>
            <a:r>
              <a:rPr lang="en-US" altLang="el-GR" sz="1800" dirty="0" smtClean="0">
                <a:latin typeface="Calibri" pitchFamily="34" charset="0"/>
              </a:rPr>
              <a:t>2004; Smith et al., 1992; Casaburi et al., 1999;</a:t>
            </a:r>
            <a:r>
              <a:rPr lang="el-GR" altLang="el-GR" sz="1800" dirty="0" smtClean="0">
                <a:latin typeface="Calibri" pitchFamily="34" charset="0"/>
              </a:rPr>
              <a:t> </a:t>
            </a:r>
            <a:r>
              <a:rPr lang="en-US" altLang="el-GR" sz="1800" dirty="0" smtClean="0">
                <a:latin typeface="Calibri" pitchFamily="34" charset="0"/>
              </a:rPr>
              <a:t>Cambach et al., 1999; Lacasse et al., 1997a; Lacasse et al., 2002; Gigliotti et al., 2003; Smidt et al., 2005; Hill, 2006; Lacasse et al., 2006; Garrod </a:t>
            </a:r>
            <a:r>
              <a:rPr lang="el-GR" altLang="el-GR" sz="1800" dirty="0" smtClean="0">
                <a:latin typeface="Calibri" pitchFamily="34" charset="0"/>
              </a:rPr>
              <a:t>&amp;</a:t>
            </a:r>
            <a:r>
              <a:rPr lang="en-US" altLang="el-GR" sz="1800" dirty="0" smtClean="0">
                <a:latin typeface="Calibri" pitchFamily="34" charset="0"/>
              </a:rPr>
              <a:t> Lasserson, 2007</a:t>
            </a:r>
            <a:r>
              <a:rPr lang="el-GR" altLang="el-GR" sz="1800" dirty="0" smtClean="0">
                <a:latin typeface="Calibri" pitchFamily="34" charset="0"/>
              </a:rPr>
              <a:t>)</a:t>
            </a:r>
            <a:r>
              <a:rPr lang="en-US" altLang="el-GR" sz="1800" dirty="0" smtClean="0">
                <a:latin typeface="Calibri" pitchFamily="34" charset="0"/>
              </a:rPr>
              <a:t>.</a:t>
            </a:r>
            <a:endParaRPr lang="el-GR" altLang="el-GR" sz="1800" dirty="0" smtClean="0">
              <a:latin typeface="Calibri" pitchFamily="34" charset="0"/>
            </a:endParaRPr>
          </a:p>
        </p:txBody>
      </p:sp>
      <p:sp>
        <p:nvSpPr>
          <p:cNvPr id="44037" name="Oval 5"/>
          <p:cNvSpPr>
            <a:spLocks noChangeArrowheads="1"/>
          </p:cNvSpPr>
          <p:nvPr/>
        </p:nvSpPr>
        <p:spPr bwMode="auto">
          <a:xfrm>
            <a:off x="6048375" y="3500438"/>
            <a:ext cx="2771775" cy="1512887"/>
          </a:xfrm>
          <a:prstGeom prst="ellipse">
            <a:avLst/>
          </a:prstGeom>
          <a:solidFill>
            <a:srgbClr val="004B82"/>
          </a:solidFill>
          <a:ln w="12700">
            <a:solidFill>
              <a:srgbClr val="004B82"/>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200" b="1" dirty="0">
                <a:solidFill>
                  <a:schemeClr val="bg1"/>
                </a:solidFill>
              </a:rPr>
              <a:t>Καταγραφή </a:t>
            </a:r>
          </a:p>
          <a:p>
            <a:pPr algn="ctr" eaLnBrk="1" hangingPunct="1">
              <a:spcBef>
                <a:spcPct val="0"/>
              </a:spcBef>
              <a:buFontTx/>
              <a:buNone/>
            </a:pPr>
            <a:r>
              <a:rPr lang="el-GR" altLang="el-GR" sz="2200" b="1" dirty="0">
                <a:solidFill>
                  <a:schemeClr val="bg1"/>
                </a:solidFill>
              </a:rPr>
              <a:t>Καρδιο-αναπνευστικών </a:t>
            </a:r>
          </a:p>
          <a:p>
            <a:pPr algn="ctr" eaLnBrk="1" hangingPunct="1">
              <a:spcBef>
                <a:spcPct val="0"/>
              </a:spcBef>
              <a:buFontTx/>
              <a:buNone/>
            </a:pPr>
            <a:r>
              <a:rPr lang="el-GR" altLang="el-GR" sz="2200" b="1" dirty="0">
                <a:solidFill>
                  <a:schemeClr val="bg1"/>
                </a:solidFill>
              </a:rPr>
              <a:t>παραμέτρων</a:t>
            </a:r>
          </a:p>
        </p:txBody>
      </p:sp>
      <p:sp>
        <p:nvSpPr>
          <p:cNvPr id="2" name="Title 1"/>
          <p:cNvSpPr>
            <a:spLocks noGrp="1"/>
          </p:cNvSpPr>
          <p:nvPr>
            <p:ph type="title"/>
          </p:nvPr>
        </p:nvSpPr>
        <p:spPr/>
        <p:txBody>
          <a:bodyPr>
            <a:normAutofit fontScale="90000"/>
          </a:bodyPr>
          <a:lstStyle/>
          <a:p>
            <a:r>
              <a:rPr lang="el-GR" dirty="0"/>
              <a:t>Συστηματική Άσκηση σε </a:t>
            </a:r>
            <a:br>
              <a:rPr lang="el-GR" dirty="0"/>
            </a:br>
            <a:r>
              <a:rPr lang="el-GR" dirty="0"/>
              <a:t>Πνευμονικές Παθήσεις </a:t>
            </a:r>
          </a:p>
        </p:txBody>
      </p:sp>
      <p:sp>
        <p:nvSpPr>
          <p:cNvPr id="3" name="Content Placeholder 2"/>
          <p:cNvSpPr>
            <a:spLocks noGrp="1"/>
          </p:cNvSpPr>
          <p:nvPr>
            <p:ph idx="1"/>
          </p:nvPr>
        </p:nvSpPr>
        <p:spPr/>
        <p:txBody>
          <a:bodyPr>
            <a:normAutofit/>
          </a:bodyPr>
          <a:lstStyle/>
          <a:p>
            <a:pPr>
              <a:lnSpc>
                <a:spcPct val="120000"/>
              </a:lnSpc>
              <a:buClr>
                <a:schemeClr val="tx1"/>
              </a:buClr>
              <a:buSzPct val="80000"/>
              <a:defRPr/>
            </a:pPr>
            <a:r>
              <a:rPr lang="el-GR" altLang="el-GR" sz="2800" dirty="0"/>
              <a:t>Άσκηση σε ηλεκτρομαγνητικά κυκλοεργόμετρα</a:t>
            </a:r>
            <a:r>
              <a:rPr lang="en-US" altLang="el-GR" sz="2800" dirty="0"/>
              <a:t> </a:t>
            </a:r>
            <a:r>
              <a:rPr lang="el-GR" altLang="el-GR" sz="2800" dirty="0"/>
              <a:t>ή δαπεδοεργόμετρα </a:t>
            </a:r>
            <a:r>
              <a:rPr lang="en-GB" altLang="el-GR" sz="2800" dirty="0"/>
              <a:t> </a:t>
            </a:r>
            <a:endParaRPr lang="el-GR" altLang="el-GR" sz="2800" dirty="0"/>
          </a:p>
          <a:p>
            <a:pPr>
              <a:lnSpc>
                <a:spcPct val="120000"/>
              </a:lnSpc>
              <a:buClr>
                <a:schemeClr val="tx1"/>
              </a:buClr>
              <a:buSzPct val="80000"/>
              <a:defRPr/>
            </a:pPr>
            <a:r>
              <a:rPr lang="el-GR" altLang="el-GR" sz="2800" dirty="0"/>
              <a:t>Ασκήσεις ενδυνάμωσης άνω και κάτω άκρων</a:t>
            </a:r>
          </a:p>
          <a:p>
            <a:pPr>
              <a:lnSpc>
                <a:spcPct val="120000"/>
              </a:lnSpc>
              <a:buClr>
                <a:schemeClr val="tx1"/>
              </a:buClr>
              <a:buSzPct val="80000"/>
              <a:defRPr/>
            </a:pPr>
            <a:r>
              <a:rPr lang="el-GR" altLang="el-GR" sz="2800" dirty="0"/>
              <a:t>Ασκήσεις ισορροπιστικής ικανότητας </a:t>
            </a:r>
          </a:p>
          <a:p>
            <a:pPr>
              <a:lnSpc>
                <a:spcPct val="120000"/>
              </a:lnSpc>
              <a:buClr>
                <a:schemeClr val="tx1"/>
              </a:buClr>
              <a:buSzPct val="80000"/>
              <a:defRPr/>
            </a:pPr>
            <a:r>
              <a:rPr lang="el-GR" altLang="el-GR" sz="2800" dirty="0"/>
              <a:t>Μυϊκές διατάσεις </a:t>
            </a:r>
          </a:p>
          <a:p>
            <a:pPr>
              <a:lnSpc>
                <a:spcPct val="120000"/>
              </a:lnSpc>
              <a:buClr>
                <a:schemeClr val="tx1"/>
              </a:buClr>
              <a:buSzPct val="80000"/>
              <a:defRPr/>
            </a:pPr>
            <a:r>
              <a:rPr lang="el-GR" altLang="el-GR" sz="2800" dirty="0"/>
              <a:t>Κριτήρια ένταξης ασθενών</a:t>
            </a:r>
            <a:endParaRPr lang="en-GB" altLang="el-GR" sz="2800" dirty="0"/>
          </a:p>
          <a:p>
            <a:pPr>
              <a:lnSpc>
                <a:spcPct val="120000"/>
              </a:lnSpc>
              <a:buClr>
                <a:schemeClr val="tx1"/>
              </a:buClr>
              <a:buSzPct val="65000"/>
              <a:defRPr/>
            </a:pPr>
            <a:endParaRPr lang="en-GB" altLang="el-GR" sz="2800" dirty="0"/>
          </a:p>
          <a:p>
            <a:endParaRPr lang="el-GR" sz="2800" dirty="0"/>
          </a:p>
        </p:txBody>
      </p:sp>
    </p:spTree>
    <p:extLst>
      <p:ext uri="{BB962C8B-B14F-4D97-AF65-F5344CB8AC3E}">
        <p14:creationId xmlns:p14="http://schemas.microsoft.com/office/powerpoint/2010/main" val="3934221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p:cTn id="7" dur="1000" fill="hold"/>
                                        <p:tgtEl>
                                          <p:spTgt spid="44037"/>
                                        </p:tgtEl>
                                        <p:attrNameLst>
                                          <p:attrName>ppt_w</p:attrName>
                                        </p:attrNameLst>
                                      </p:cBhvr>
                                      <p:tavLst>
                                        <p:tav tm="0">
                                          <p:val>
                                            <p:strVal val="#ppt_w*0.70"/>
                                          </p:val>
                                        </p:tav>
                                        <p:tav tm="100000">
                                          <p:val>
                                            <p:strVal val="#ppt_w"/>
                                          </p:val>
                                        </p:tav>
                                      </p:tavLst>
                                    </p:anim>
                                    <p:anim calcmode="lin" valueType="num">
                                      <p:cBhvr>
                                        <p:cTn id="8" dur="1000" fill="hold"/>
                                        <p:tgtEl>
                                          <p:spTgt spid="44037"/>
                                        </p:tgtEl>
                                        <p:attrNameLst>
                                          <p:attrName>ppt_h</p:attrName>
                                        </p:attrNameLst>
                                      </p:cBhvr>
                                      <p:tavLst>
                                        <p:tav tm="0">
                                          <p:val>
                                            <p:strVal val="#ppt_h"/>
                                          </p:val>
                                        </p:tav>
                                        <p:tav tm="100000">
                                          <p:val>
                                            <p:strVal val="#ppt_h"/>
                                          </p:val>
                                        </p:tav>
                                      </p:tavLst>
                                    </p:anim>
                                    <p:animEffect transition="in" filter="fade">
                                      <p:cBhvr>
                                        <p:cTn id="9" dur="1000"/>
                                        <p:tgtEl>
                                          <p:spTgt spid="44037"/>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fade">
                                      <p:cBhvr>
                                        <p:cTn id="13"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αερόβιας  άσκησης  στη Χρόνια  Αποφρακτική  </a:t>
            </a:r>
            <a:r>
              <a:rPr lang="el-GR" dirty="0" smtClean="0"/>
              <a:t>Πνευμονοπάθεια</a:t>
            </a:r>
            <a:endParaRPr lang="el-GR" dirty="0"/>
          </a:p>
        </p:txBody>
      </p:sp>
      <p:sp>
        <p:nvSpPr>
          <p:cNvPr id="3" name="Content Placeholder 2"/>
          <p:cNvSpPr>
            <a:spLocks noGrp="1"/>
          </p:cNvSpPr>
          <p:nvPr>
            <p:ph idx="1"/>
          </p:nvPr>
        </p:nvSpPr>
        <p:spPr/>
        <p:txBody>
          <a:bodyPr>
            <a:normAutofit/>
          </a:bodyPr>
          <a:lstStyle/>
          <a:p>
            <a:pPr>
              <a:spcBef>
                <a:spcPts val="1200"/>
              </a:spcBef>
              <a:spcAft>
                <a:spcPts val="600"/>
              </a:spcAft>
            </a:pPr>
            <a:r>
              <a:rPr lang="el-GR" sz="2400" dirty="0"/>
              <a:t>Συνεχής: </a:t>
            </a:r>
            <a:r>
              <a:rPr lang="el-GR" sz="2400" b="1" dirty="0">
                <a:solidFill>
                  <a:srgbClr val="004B82"/>
                </a:solidFill>
              </a:rPr>
              <a:t>60– 80 % </a:t>
            </a:r>
            <a:r>
              <a:rPr lang="el-GR" sz="2400" dirty="0"/>
              <a:t>μέγιστης ικανότητας έργου, 20-30 λεπτά  </a:t>
            </a:r>
          </a:p>
          <a:p>
            <a:pPr>
              <a:spcBef>
                <a:spcPts val="1200"/>
              </a:spcBef>
              <a:spcAft>
                <a:spcPts val="600"/>
              </a:spcAft>
            </a:pPr>
            <a:r>
              <a:rPr lang="el-GR" sz="2400" dirty="0"/>
              <a:t>Διαλειμματική άσκηση: </a:t>
            </a:r>
            <a:r>
              <a:rPr lang="el-GR" sz="2400" b="1" dirty="0">
                <a:solidFill>
                  <a:srgbClr val="004B82"/>
                </a:solidFill>
              </a:rPr>
              <a:t>100%</a:t>
            </a:r>
            <a:r>
              <a:rPr lang="el-GR" sz="2400" dirty="0"/>
              <a:t> μέγιστου έργου, έως 45 λεπτά</a:t>
            </a:r>
          </a:p>
          <a:p>
            <a:pPr>
              <a:spcBef>
                <a:spcPts val="1200"/>
              </a:spcBef>
              <a:spcAft>
                <a:spcPts val="600"/>
              </a:spcAft>
            </a:pPr>
            <a:r>
              <a:rPr lang="el-GR" sz="2400" dirty="0"/>
              <a:t>Δύσπνοια / κόπωση : 4-6 (κλίμακα Borg) </a:t>
            </a:r>
          </a:p>
          <a:p>
            <a:pPr>
              <a:spcBef>
                <a:spcPts val="1200"/>
              </a:spcBef>
              <a:spcAft>
                <a:spcPts val="600"/>
              </a:spcAft>
            </a:pPr>
            <a:r>
              <a:rPr lang="el-GR" sz="2400" dirty="0"/>
              <a:t>Συχνότητα: </a:t>
            </a:r>
            <a:r>
              <a:rPr lang="el-GR" sz="2400" b="1" dirty="0">
                <a:solidFill>
                  <a:srgbClr val="004B82"/>
                </a:solidFill>
              </a:rPr>
              <a:t>3 – 5 </a:t>
            </a:r>
            <a:r>
              <a:rPr lang="el-GR" sz="2400" dirty="0"/>
              <a:t>φορές την εβδομάδα</a:t>
            </a:r>
          </a:p>
          <a:p>
            <a:pPr>
              <a:spcBef>
                <a:spcPts val="1200"/>
              </a:spcBef>
              <a:spcAft>
                <a:spcPts val="600"/>
              </a:spcAft>
            </a:pPr>
            <a:r>
              <a:rPr lang="el-GR" sz="2400" dirty="0"/>
              <a:t>Διάρκεια προγράμματος: </a:t>
            </a:r>
            <a:r>
              <a:rPr lang="el-GR" sz="2400" b="1" dirty="0">
                <a:solidFill>
                  <a:srgbClr val="004B82"/>
                </a:solidFill>
              </a:rPr>
              <a:t>8 – 12 </a:t>
            </a:r>
            <a:r>
              <a:rPr lang="el-GR" sz="2400" dirty="0"/>
              <a:t>εβδομάδες</a:t>
            </a:r>
          </a:p>
          <a:p>
            <a:pPr>
              <a:spcBef>
                <a:spcPts val="1200"/>
              </a:spcBef>
              <a:spcAft>
                <a:spcPts val="600"/>
              </a:spcAft>
            </a:pPr>
            <a:r>
              <a:rPr lang="el-GR" sz="2400" b="1" dirty="0">
                <a:solidFill>
                  <a:srgbClr val="004B82"/>
                </a:solidFill>
              </a:rPr>
              <a:t>Προθέρμανση – Αποθεραπεία</a:t>
            </a:r>
          </a:p>
          <a:p>
            <a:pPr>
              <a:spcBef>
                <a:spcPts val="1200"/>
              </a:spcBef>
              <a:spcAft>
                <a:spcPts val="600"/>
              </a:spcAft>
            </a:pPr>
            <a:r>
              <a:rPr lang="el-GR" sz="2400" dirty="0"/>
              <a:t>Κορεσμός αιμοσφαιρίνης &gt; 90%</a:t>
            </a:r>
          </a:p>
          <a:p>
            <a:pPr>
              <a:spcBef>
                <a:spcPts val="1200"/>
              </a:spcBef>
              <a:spcAft>
                <a:spcPts val="600"/>
              </a:spcAft>
            </a:pPr>
            <a:endParaRPr lang="el-GR" sz="2400" dirty="0"/>
          </a:p>
        </p:txBody>
      </p:sp>
      <p:sp>
        <p:nvSpPr>
          <p:cNvPr id="45060" name="Text Box 4"/>
          <p:cNvSpPr txBox="1">
            <a:spLocks noChangeArrowheads="1"/>
          </p:cNvSpPr>
          <p:nvPr/>
        </p:nvSpPr>
        <p:spPr bwMode="auto">
          <a:xfrm>
            <a:off x="755650" y="5517232"/>
            <a:ext cx="7632700" cy="984250"/>
          </a:xfrm>
          <a:prstGeom prst="rect">
            <a:avLst/>
          </a:prstGeom>
          <a:noFill/>
          <a:ln w="9525">
            <a:noFill/>
            <a:miter lim="800000"/>
            <a:headEnd/>
            <a:tailEnd/>
          </a:ln>
          <a:effectLst/>
        </p:spPr>
        <p:txBody>
          <a:bodyPr>
            <a:spAutoFit/>
          </a:bodyPr>
          <a:lstStyle/>
          <a:p>
            <a:pPr algn="ctr" eaLnBrk="0" hangingPunct="0">
              <a:defRPr/>
            </a:pPr>
            <a:r>
              <a:rPr lang="el-GR" sz="2000" dirty="0">
                <a:latin typeface="Calibri" panose="020F0502020204030204" pitchFamily="34" charset="0"/>
              </a:rPr>
              <a:t>(</a:t>
            </a:r>
            <a:r>
              <a:rPr lang="en-US" sz="2000" dirty="0">
                <a:latin typeface="Calibri" panose="020F0502020204030204" pitchFamily="34" charset="0"/>
              </a:rPr>
              <a:t>ATS/ERS 2013; </a:t>
            </a:r>
            <a:r>
              <a:rPr lang="en-US" dirty="0">
                <a:latin typeface="Calibri" panose="020F0502020204030204" pitchFamily="34" charset="0"/>
              </a:rPr>
              <a:t>American Association of Cardiovascular and Pulmonary Rehabilitation, 2007;</a:t>
            </a:r>
            <a:r>
              <a:rPr lang="en-US" sz="2000" dirty="0">
                <a:latin typeface="Calibri" panose="020F0502020204030204" pitchFamily="34" charset="0"/>
              </a:rPr>
              <a:t> </a:t>
            </a:r>
            <a:r>
              <a:rPr lang="en-US" dirty="0">
                <a:latin typeface="Calibri" panose="020F0502020204030204" pitchFamily="34" charset="0"/>
              </a:rPr>
              <a:t>Hill, 2006 – American Thoracic Society; The American Heart Association, 2000; </a:t>
            </a:r>
            <a:r>
              <a:rPr lang="en-GB" dirty="0">
                <a:latin typeface="Calibri" panose="020F0502020204030204" pitchFamily="34" charset="0"/>
              </a:rPr>
              <a:t>American College of Sports Medicine</a:t>
            </a:r>
            <a:r>
              <a:rPr lang="el-GR" dirty="0">
                <a:latin typeface="Calibri" panose="020F0502020204030204" pitchFamily="34" charset="0"/>
              </a:rPr>
              <a:t>,</a:t>
            </a:r>
            <a:r>
              <a:rPr lang="en-GB" dirty="0">
                <a:latin typeface="Calibri" panose="020F0502020204030204" pitchFamily="34" charset="0"/>
              </a:rPr>
              <a:t> 1998</a:t>
            </a:r>
            <a:r>
              <a:rPr lang="el-GR" dirty="0">
                <a:latin typeface="Calibri" panose="020F0502020204030204" pitchFamily="34" charset="0"/>
              </a:rPr>
              <a:t>)</a:t>
            </a:r>
            <a:endParaRPr lang="en-GB" dirty="0">
              <a:latin typeface="Calibri" panose="020F0502020204030204" pitchFamily="34" charset="0"/>
            </a:endParaRPr>
          </a:p>
        </p:txBody>
      </p:sp>
    </p:spTree>
    <p:extLst>
      <p:ext uri="{BB962C8B-B14F-4D97-AF65-F5344CB8AC3E}">
        <p14:creationId xmlns:p14="http://schemas.microsoft.com/office/powerpoint/2010/main" val="2630641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6"/>
          <p:cNvSpPr txBox="1">
            <a:spLocks noChangeArrowheads="1"/>
          </p:cNvSpPr>
          <p:nvPr/>
        </p:nvSpPr>
        <p:spPr bwMode="auto">
          <a:xfrm>
            <a:off x="1258888" y="5956300"/>
            <a:ext cx="6624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defRPr/>
            </a:pPr>
            <a:r>
              <a:rPr lang="el-GR" altLang="el-GR" sz="1800" dirty="0" smtClean="0">
                <a:latin typeface="Calibri" pitchFamily="34" charset="0"/>
              </a:rPr>
              <a:t>(</a:t>
            </a:r>
            <a:r>
              <a:rPr lang="en-US" altLang="el-GR" sz="1800" dirty="0" smtClean="0">
                <a:latin typeface="Calibri" pitchFamily="34" charset="0"/>
              </a:rPr>
              <a:t>Gimenez et al., 2000; Puente-Maestu et al., 2000; Vogiatzis et al., 1999; Vallet et al., 1997; Casaburi et al., 1997; Maltais et al., 1996</a:t>
            </a:r>
            <a:r>
              <a:rPr lang="el-GR" altLang="el-GR" sz="1800" dirty="0" smtClean="0">
                <a:latin typeface="Calibri" pitchFamily="34" charset="0"/>
              </a:rPr>
              <a:t>)</a:t>
            </a:r>
            <a:endParaRPr lang="en-GB" altLang="el-GR" sz="1800" dirty="0" smtClean="0">
              <a:latin typeface="Calibri" pitchFamily="34" charset="0"/>
            </a:endParaRPr>
          </a:p>
        </p:txBody>
      </p:sp>
      <p:sp>
        <p:nvSpPr>
          <p:cNvPr id="131079" name="Rectangle 7"/>
          <p:cNvSpPr>
            <a:spLocks noChangeArrowheads="1"/>
          </p:cNvSpPr>
          <p:nvPr/>
        </p:nvSpPr>
        <p:spPr bwMode="auto">
          <a:xfrm>
            <a:off x="6227763" y="2133600"/>
            <a:ext cx="2736850" cy="2232025"/>
          </a:xfrm>
          <a:prstGeom prst="rect">
            <a:avLst/>
          </a:prstGeom>
          <a:solidFill>
            <a:schemeClr val="bg1">
              <a:lumMod val="95000"/>
            </a:schemeClr>
          </a:solidFill>
          <a:ln w="9525" algn="ctr">
            <a:solidFill>
              <a:srgbClr val="004B82"/>
            </a:solidFill>
            <a:miter lim="800000"/>
            <a:headEnd/>
            <a:tailEnd/>
          </a:ln>
        </p:spPr>
        <p:txBody>
          <a:bodyPr wrap="none" anchor="ct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 typeface="Wingdings" pitchFamily="2" charset="2"/>
              <a:buChar char="Ø"/>
              <a:defRPr/>
            </a:pPr>
            <a:r>
              <a:rPr lang="el-GR" altLang="el-GR" sz="2000" b="1" dirty="0" smtClean="0">
                <a:latin typeface="Calibri" pitchFamily="34" charset="0"/>
              </a:rPr>
              <a:t>  </a:t>
            </a:r>
            <a:r>
              <a:rPr lang="el-GR" altLang="el-GR" sz="2200" dirty="0" smtClean="0">
                <a:latin typeface="Calibri" pitchFamily="34" charset="0"/>
              </a:rPr>
              <a:t>Μικρότερες </a:t>
            </a:r>
          </a:p>
          <a:p>
            <a:pPr eaLnBrk="1" hangingPunct="1">
              <a:spcBef>
                <a:spcPct val="0"/>
              </a:spcBef>
              <a:buClrTx/>
              <a:buSzTx/>
              <a:buFont typeface="Wingdings" pitchFamily="2" charset="2"/>
              <a:buNone/>
              <a:defRPr/>
            </a:pPr>
            <a:r>
              <a:rPr lang="el-GR" altLang="el-GR" sz="2200" dirty="0" smtClean="0">
                <a:latin typeface="Calibri" pitchFamily="34" charset="0"/>
              </a:rPr>
              <a:t>    αναπνευστικές </a:t>
            </a:r>
          </a:p>
          <a:p>
            <a:pPr eaLnBrk="1" hangingPunct="1">
              <a:spcBef>
                <a:spcPct val="0"/>
              </a:spcBef>
              <a:buClrTx/>
              <a:buSzTx/>
              <a:buFontTx/>
              <a:buNone/>
              <a:defRPr/>
            </a:pPr>
            <a:r>
              <a:rPr lang="el-GR" altLang="el-GR" sz="2200" dirty="0" smtClean="0">
                <a:latin typeface="Calibri" pitchFamily="34" charset="0"/>
              </a:rPr>
              <a:t>    απαιτήσεις</a:t>
            </a:r>
          </a:p>
          <a:p>
            <a:pPr eaLnBrk="1" hangingPunct="1">
              <a:spcBef>
                <a:spcPct val="0"/>
              </a:spcBef>
              <a:buClrTx/>
              <a:buSzTx/>
              <a:buFontTx/>
              <a:buNone/>
              <a:defRPr/>
            </a:pPr>
            <a:endParaRPr lang="el-GR" altLang="el-GR" sz="1000" dirty="0" smtClean="0">
              <a:latin typeface="Calibri" pitchFamily="34" charset="0"/>
            </a:endParaRPr>
          </a:p>
          <a:p>
            <a:pPr eaLnBrk="1" hangingPunct="1">
              <a:spcBef>
                <a:spcPct val="0"/>
              </a:spcBef>
              <a:buClrTx/>
              <a:buSzTx/>
              <a:buFont typeface="Wingdings" pitchFamily="2" charset="2"/>
              <a:buChar char="Ø"/>
              <a:defRPr/>
            </a:pPr>
            <a:r>
              <a:rPr lang="el-GR" altLang="el-GR" sz="2000" dirty="0" smtClean="0">
                <a:latin typeface="Calibri" pitchFamily="34" charset="0"/>
              </a:rPr>
              <a:t>  </a:t>
            </a:r>
            <a:r>
              <a:rPr lang="el-GR" altLang="el-GR" sz="2200" dirty="0" smtClean="0">
                <a:latin typeface="Calibri" pitchFamily="34" charset="0"/>
              </a:rPr>
              <a:t>Αποτελεσματικότερο </a:t>
            </a:r>
          </a:p>
          <a:p>
            <a:pPr eaLnBrk="1" hangingPunct="1">
              <a:spcBef>
                <a:spcPct val="0"/>
              </a:spcBef>
              <a:buClrTx/>
              <a:buSzTx/>
              <a:buFontTx/>
              <a:buNone/>
              <a:defRPr/>
            </a:pPr>
            <a:r>
              <a:rPr lang="el-GR" altLang="el-GR" sz="2200" dirty="0" smtClean="0">
                <a:latin typeface="Calibri" pitchFamily="34" charset="0"/>
              </a:rPr>
              <a:t>    πρότυπο αναπνοής</a:t>
            </a:r>
          </a:p>
        </p:txBody>
      </p:sp>
      <p:sp>
        <p:nvSpPr>
          <p:cNvPr id="131080" name="AutoShape 8"/>
          <p:cNvSpPr>
            <a:spLocks noChangeArrowheads="1"/>
          </p:cNvSpPr>
          <p:nvPr/>
        </p:nvSpPr>
        <p:spPr bwMode="auto">
          <a:xfrm rot="-2400000">
            <a:off x="6877050" y="4868863"/>
            <a:ext cx="1439863" cy="431800"/>
          </a:xfrm>
          <a:prstGeom prst="curvedUpArrow">
            <a:avLst>
              <a:gd name="adj1" fmla="val 66691"/>
              <a:gd name="adj2" fmla="val 133382"/>
              <a:gd name="adj3" fmla="val 33333"/>
            </a:avLst>
          </a:prstGeom>
          <a:solidFill>
            <a:srgbClr val="004B82"/>
          </a:solidFill>
          <a:ln w="9525">
            <a:solidFill>
              <a:srgbClr val="004B82"/>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Arial" charset="0"/>
            </a:endParaRPr>
          </a:p>
        </p:txBody>
      </p:sp>
      <p:sp>
        <p:nvSpPr>
          <p:cNvPr id="2" name="Title 1"/>
          <p:cNvSpPr>
            <a:spLocks noGrp="1"/>
          </p:cNvSpPr>
          <p:nvPr>
            <p:ph type="title"/>
          </p:nvPr>
        </p:nvSpPr>
        <p:spPr/>
        <p:txBody>
          <a:bodyPr>
            <a:normAutofit fontScale="90000"/>
          </a:bodyPr>
          <a:lstStyle/>
          <a:p>
            <a:r>
              <a:rPr lang="el-GR" dirty="0"/>
              <a:t>Οφέλη αερόβιας  άσκησης  στη Χρόνια  Αποφρακτική  </a:t>
            </a:r>
            <a:r>
              <a:rPr lang="el-GR" dirty="0" smtClean="0"/>
              <a:t>Πνευμονοπάθεια</a:t>
            </a:r>
            <a:endParaRPr lang="el-GR" dirty="0"/>
          </a:p>
        </p:txBody>
      </p:sp>
      <p:sp>
        <p:nvSpPr>
          <p:cNvPr id="3" name="Content Placeholder 2"/>
          <p:cNvSpPr>
            <a:spLocks noGrp="1"/>
          </p:cNvSpPr>
          <p:nvPr>
            <p:ph idx="1"/>
          </p:nvPr>
        </p:nvSpPr>
        <p:spPr>
          <a:xfrm>
            <a:off x="457200" y="1196752"/>
            <a:ext cx="5626968" cy="4608512"/>
          </a:xfrm>
        </p:spPr>
        <p:txBody>
          <a:bodyPr>
            <a:normAutofit/>
          </a:bodyPr>
          <a:lstStyle/>
          <a:p>
            <a:pPr marL="0" indent="0">
              <a:buNone/>
            </a:pPr>
            <a:r>
              <a:rPr lang="el-GR" sz="2800" b="1" dirty="0" smtClean="0">
                <a:solidFill>
                  <a:srgbClr val="004B82"/>
                </a:solidFill>
              </a:rPr>
              <a:t>Yψηλή </a:t>
            </a:r>
            <a:r>
              <a:rPr lang="el-GR" sz="2800" b="1" dirty="0">
                <a:solidFill>
                  <a:srgbClr val="004B82"/>
                </a:solidFill>
              </a:rPr>
              <a:t>ένταση:</a:t>
            </a:r>
          </a:p>
          <a:p>
            <a:r>
              <a:rPr lang="el-GR" sz="2800" dirty="0"/>
              <a:t>Φυσιολογικά οφέλη αερόβιας άσκησης</a:t>
            </a:r>
          </a:p>
          <a:p>
            <a:r>
              <a:rPr lang="el-GR" sz="2800" dirty="0"/>
              <a:t>Αύξηση στη VO2max </a:t>
            </a:r>
          </a:p>
          <a:p>
            <a:r>
              <a:rPr lang="el-GR" sz="2800" dirty="0"/>
              <a:t>Καθυστέρηση αναερόβιου κατωφλιού</a:t>
            </a:r>
          </a:p>
          <a:p>
            <a:r>
              <a:rPr lang="el-GR" sz="2800" dirty="0"/>
              <a:t>Μείωση καρδιακής συχνότητας </a:t>
            </a:r>
          </a:p>
          <a:p>
            <a:r>
              <a:rPr lang="el-GR" sz="2800" dirty="0"/>
              <a:t>Αύξηση οξειδωτικής ικανότητας ενζύμων </a:t>
            </a:r>
          </a:p>
          <a:p>
            <a:endParaRPr lang="el-GR" sz="2800" dirty="0"/>
          </a:p>
        </p:txBody>
      </p:sp>
    </p:spTree>
    <p:extLst>
      <p:ext uri="{BB962C8B-B14F-4D97-AF65-F5344CB8AC3E}">
        <p14:creationId xmlns:p14="http://schemas.microsoft.com/office/powerpoint/2010/main" val="394550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1080"/>
                                        </p:tgtEl>
                                        <p:attrNameLst>
                                          <p:attrName>style.visibility</p:attrName>
                                        </p:attrNameLst>
                                      </p:cBhvr>
                                      <p:to>
                                        <p:strVal val="visible"/>
                                      </p:to>
                                    </p:set>
                                    <p:anim calcmode="lin" valueType="num">
                                      <p:cBhvr>
                                        <p:cTn id="7" dur="1000" fill="hold"/>
                                        <p:tgtEl>
                                          <p:spTgt spid="131080"/>
                                        </p:tgtEl>
                                        <p:attrNameLst>
                                          <p:attrName>ppt_w</p:attrName>
                                        </p:attrNameLst>
                                      </p:cBhvr>
                                      <p:tavLst>
                                        <p:tav tm="0">
                                          <p:val>
                                            <p:strVal val="#ppt_w*0.70"/>
                                          </p:val>
                                        </p:tav>
                                        <p:tav tm="100000">
                                          <p:val>
                                            <p:strVal val="#ppt_w"/>
                                          </p:val>
                                        </p:tav>
                                      </p:tavLst>
                                    </p:anim>
                                    <p:anim calcmode="lin" valueType="num">
                                      <p:cBhvr>
                                        <p:cTn id="8" dur="1000" fill="hold"/>
                                        <p:tgtEl>
                                          <p:spTgt spid="131080"/>
                                        </p:tgtEl>
                                        <p:attrNameLst>
                                          <p:attrName>ppt_h</p:attrName>
                                        </p:attrNameLst>
                                      </p:cBhvr>
                                      <p:tavLst>
                                        <p:tav tm="0">
                                          <p:val>
                                            <p:strVal val="#ppt_h"/>
                                          </p:val>
                                        </p:tav>
                                        <p:tav tm="100000">
                                          <p:val>
                                            <p:strVal val="#ppt_h"/>
                                          </p:val>
                                        </p:tav>
                                      </p:tavLst>
                                    </p:anim>
                                    <p:animEffect transition="in" filter="fade">
                                      <p:cBhvr>
                                        <p:cTn id="9" dur="1000"/>
                                        <p:tgtEl>
                                          <p:spTgt spid="131080"/>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31079"/>
                                        </p:tgtEl>
                                        <p:attrNameLst>
                                          <p:attrName>style.visibility</p:attrName>
                                        </p:attrNameLst>
                                      </p:cBhvr>
                                      <p:to>
                                        <p:strVal val="visible"/>
                                      </p:to>
                                    </p:set>
                                    <p:anim calcmode="lin" valueType="num">
                                      <p:cBhvr>
                                        <p:cTn id="13" dur="1000" fill="hold"/>
                                        <p:tgtEl>
                                          <p:spTgt spid="131079"/>
                                        </p:tgtEl>
                                        <p:attrNameLst>
                                          <p:attrName>ppt_w</p:attrName>
                                        </p:attrNameLst>
                                      </p:cBhvr>
                                      <p:tavLst>
                                        <p:tav tm="0">
                                          <p:val>
                                            <p:strVal val="#ppt_w*0.70"/>
                                          </p:val>
                                        </p:tav>
                                        <p:tav tm="100000">
                                          <p:val>
                                            <p:strVal val="#ppt_w"/>
                                          </p:val>
                                        </p:tav>
                                      </p:tavLst>
                                    </p:anim>
                                    <p:anim calcmode="lin" valueType="num">
                                      <p:cBhvr>
                                        <p:cTn id="14" dur="1000" fill="hold"/>
                                        <p:tgtEl>
                                          <p:spTgt spid="131079"/>
                                        </p:tgtEl>
                                        <p:attrNameLst>
                                          <p:attrName>ppt_h</p:attrName>
                                        </p:attrNameLst>
                                      </p:cBhvr>
                                      <p:tavLst>
                                        <p:tav tm="0">
                                          <p:val>
                                            <p:strVal val="#ppt_h"/>
                                          </p:val>
                                        </p:tav>
                                        <p:tav tm="100000">
                                          <p:val>
                                            <p:strVal val="#ppt_h"/>
                                          </p:val>
                                        </p:tav>
                                      </p:tavLst>
                                    </p:anim>
                                    <p:animEffect transition="in" filter="fade">
                                      <p:cBhvr>
                                        <p:cTn id="15" dur="10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6"/>
          <p:cNvSpPr txBox="1">
            <a:spLocks noChangeArrowheads="1"/>
          </p:cNvSpPr>
          <p:nvPr/>
        </p:nvSpPr>
        <p:spPr bwMode="auto">
          <a:xfrm>
            <a:off x="2123728" y="5419153"/>
            <a:ext cx="5040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a:spcBef>
                <a:spcPct val="0"/>
              </a:spcBef>
              <a:buClrTx/>
              <a:buSzTx/>
              <a:buFontTx/>
              <a:buNone/>
              <a:defRPr/>
            </a:pPr>
            <a:r>
              <a:rPr lang="el-GR" altLang="el-GR" sz="1800" dirty="0" smtClean="0">
                <a:latin typeface="Calibri" pitchFamily="34" charset="0"/>
              </a:rPr>
              <a:t>(</a:t>
            </a:r>
            <a:r>
              <a:rPr lang="en-US" altLang="el-GR" sz="1800" dirty="0" smtClean="0">
                <a:latin typeface="Calibri" pitchFamily="34" charset="0"/>
              </a:rPr>
              <a:t>Sillen et al., 2009; Neder et al., 2002; Bourjeily-Habr et al., 2002</a:t>
            </a:r>
            <a:r>
              <a:rPr lang="el-GR" altLang="el-GR" sz="1800" dirty="0" smtClean="0">
                <a:latin typeface="Calibri" pitchFamily="34" charset="0"/>
              </a:rPr>
              <a:t>)</a:t>
            </a:r>
            <a:endParaRPr lang="en-GB" altLang="el-GR" sz="1800" dirty="0" smtClean="0">
              <a:latin typeface="Calibri" pitchFamily="34" charset="0"/>
            </a:endParaRPr>
          </a:p>
        </p:txBody>
      </p:sp>
      <p:sp>
        <p:nvSpPr>
          <p:cNvPr id="2" name="Title 1"/>
          <p:cNvSpPr>
            <a:spLocks noGrp="1"/>
          </p:cNvSpPr>
          <p:nvPr>
            <p:ph type="title"/>
          </p:nvPr>
        </p:nvSpPr>
        <p:spPr>
          <a:xfrm>
            <a:off x="0" y="116632"/>
            <a:ext cx="9144000" cy="908720"/>
          </a:xfrm>
        </p:spPr>
        <p:txBody>
          <a:bodyPr>
            <a:normAutofit fontScale="90000"/>
          </a:bodyPr>
          <a:lstStyle/>
          <a:p>
            <a:r>
              <a:rPr lang="el-GR" dirty="0"/>
              <a:t>Οφέλη  αερόβιας  άσκησης  στη </a:t>
            </a:r>
            <a:r>
              <a:rPr lang="el-GR" dirty="0" smtClean="0"/>
              <a:t>ΧΑΠ </a:t>
            </a:r>
            <a:r>
              <a:rPr lang="el-GR" dirty="0"/>
              <a:t>– </a:t>
            </a:r>
            <a:r>
              <a:rPr lang="en-US" dirty="0"/>
              <a:t>Neuromuscular electrical stimulation (NMES) </a:t>
            </a:r>
            <a:endParaRPr lang="el-GR" dirty="0"/>
          </a:p>
        </p:txBody>
      </p:sp>
      <p:sp>
        <p:nvSpPr>
          <p:cNvPr id="3" name="Content Placeholder 2"/>
          <p:cNvSpPr>
            <a:spLocks noGrp="1"/>
          </p:cNvSpPr>
          <p:nvPr>
            <p:ph idx="1"/>
          </p:nvPr>
        </p:nvSpPr>
        <p:spPr>
          <a:xfrm>
            <a:off x="457200" y="1196752"/>
            <a:ext cx="8229600" cy="3528392"/>
          </a:xfrm>
        </p:spPr>
        <p:txBody>
          <a:bodyPr>
            <a:noAutofit/>
          </a:bodyPr>
          <a:lstStyle/>
          <a:p>
            <a:r>
              <a:rPr lang="el-GR" sz="2400" dirty="0"/>
              <a:t>Ακόμη και </a:t>
            </a:r>
            <a:r>
              <a:rPr lang="el-GR" sz="2400" b="1" dirty="0">
                <a:solidFill>
                  <a:srgbClr val="004B82"/>
                </a:solidFill>
              </a:rPr>
              <a:t>χαμηλής έντασης αερόβια άσκηση</a:t>
            </a:r>
            <a:r>
              <a:rPr lang="el-GR" sz="2400" dirty="0"/>
              <a:t> βελτιώνει την αντοχή στην άσκηση</a:t>
            </a:r>
          </a:p>
          <a:p>
            <a:pPr marL="0" indent="0" algn="r">
              <a:buNone/>
            </a:pPr>
            <a:r>
              <a:rPr lang="el-GR" sz="1800" dirty="0"/>
              <a:t>                      (Normandin et al., 2002; Puente-Maestu et al., 2000; </a:t>
            </a:r>
          </a:p>
          <a:p>
            <a:pPr marL="0" indent="0" algn="r">
              <a:buNone/>
            </a:pPr>
            <a:r>
              <a:rPr lang="el-GR" sz="1800" dirty="0"/>
              <a:t>                                              Votto et al., 1996; Clark et al., 1996)</a:t>
            </a:r>
          </a:p>
          <a:p>
            <a:r>
              <a:rPr lang="el-GR" sz="2400" b="1" dirty="0">
                <a:solidFill>
                  <a:srgbClr val="820000"/>
                </a:solidFill>
              </a:rPr>
              <a:t>NMES: </a:t>
            </a:r>
            <a:endParaRPr lang="el-GR" sz="2400" b="1" dirty="0" smtClean="0">
              <a:solidFill>
                <a:srgbClr val="820000"/>
              </a:solidFill>
            </a:endParaRPr>
          </a:p>
          <a:p>
            <a:pPr lvl="1"/>
            <a:r>
              <a:rPr lang="el-GR" sz="2400" dirty="0" smtClean="0"/>
              <a:t>βελτίωση </a:t>
            </a:r>
            <a:r>
              <a:rPr lang="el-GR" sz="2400" dirty="0"/>
              <a:t>μυϊκής δύναμης και αντοχής </a:t>
            </a:r>
          </a:p>
          <a:p>
            <a:pPr lvl="1"/>
            <a:r>
              <a:rPr lang="el-GR" sz="2400" dirty="0" smtClean="0"/>
              <a:t>μείωση </a:t>
            </a:r>
            <a:r>
              <a:rPr lang="el-GR" sz="2400" dirty="0"/>
              <a:t>δύσπνοιας σε ασθενείς με σοβαρού </a:t>
            </a:r>
            <a:r>
              <a:rPr lang="el-GR" sz="2400" dirty="0" smtClean="0"/>
              <a:t>βαθμού </a:t>
            </a:r>
            <a:r>
              <a:rPr lang="el-GR" sz="2400" dirty="0"/>
              <a:t>ΧΑΠ και μικρή ανοχή στην  άσκηση </a:t>
            </a:r>
          </a:p>
          <a:p>
            <a:pPr lvl="1"/>
            <a:r>
              <a:rPr lang="el-GR" sz="2400" dirty="0" smtClean="0"/>
              <a:t>μπορεί </a:t>
            </a:r>
            <a:r>
              <a:rPr lang="el-GR" sz="2400" dirty="0"/>
              <a:t>να εφαρμοστεί σε παροξύνσεις της νόσου </a:t>
            </a:r>
            <a:endParaRPr lang="el-GR" sz="2000" dirty="0"/>
          </a:p>
        </p:txBody>
      </p:sp>
    </p:spTree>
    <p:extLst>
      <p:ext uri="{BB962C8B-B14F-4D97-AF65-F5344CB8AC3E}">
        <p14:creationId xmlns:p14="http://schemas.microsoft.com/office/powerpoint/2010/main" val="1140091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705600" cy="4383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3468688" y="5907881"/>
            <a:ext cx="220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defRPr/>
            </a:pPr>
            <a:r>
              <a:rPr lang="en-GB" altLang="el-GR" sz="1800" dirty="0" smtClean="0">
                <a:latin typeface="Calibri" pitchFamily="34" charset="0"/>
              </a:rPr>
              <a:t>(Bernard et al., 1999)</a:t>
            </a:r>
          </a:p>
        </p:txBody>
      </p:sp>
      <p:sp>
        <p:nvSpPr>
          <p:cNvPr id="38917" name="Rectangle 5"/>
          <p:cNvSpPr>
            <a:spLocks noChangeArrowheads="1"/>
          </p:cNvSpPr>
          <p:nvPr/>
        </p:nvSpPr>
        <p:spPr bwMode="auto">
          <a:xfrm rot="-5400000">
            <a:off x="-35719" y="3285332"/>
            <a:ext cx="3455987" cy="431800"/>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b="1" dirty="0">
                <a:solidFill>
                  <a:schemeClr val="bg1"/>
                </a:solidFill>
              </a:rPr>
              <a:t>% </a:t>
            </a:r>
            <a:r>
              <a:rPr lang="el-GR" altLang="el-GR" sz="1800" b="1" dirty="0">
                <a:solidFill>
                  <a:schemeClr val="bg1"/>
                </a:solidFill>
              </a:rPr>
              <a:t>αλλαγές μετά την προπόνηση</a:t>
            </a:r>
          </a:p>
        </p:txBody>
      </p:sp>
      <p:sp>
        <p:nvSpPr>
          <p:cNvPr id="38918" name="Rectangle 6"/>
          <p:cNvSpPr>
            <a:spLocks noChangeArrowheads="1"/>
          </p:cNvSpPr>
          <p:nvPr/>
        </p:nvSpPr>
        <p:spPr bwMode="auto">
          <a:xfrm>
            <a:off x="2124075" y="5013325"/>
            <a:ext cx="1655763" cy="503238"/>
          </a:xfrm>
          <a:prstGeom prst="rect">
            <a:avLst/>
          </a:prstGeom>
          <a:solidFill>
            <a:schemeClr val="bg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dirty="0"/>
              <a:t>Εγκάρσια </a:t>
            </a:r>
          </a:p>
          <a:p>
            <a:pPr algn="ctr" eaLnBrk="1" hangingPunct="1">
              <a:spcBef>
                <a:spcPct val="0"/>
              </a:spcBef>
              <a:buFontTx/>
              <a:buNone/>
            </a:pPr>
            <a:r>
              <a:rPr lang="el-GR" altLang="el-GR" sz="1600" b="1" dirty="0"/>
              <a:t>διατομή μηρού</a:t>
            </a:r>
          </a:p>
        </p:txBody>
      </p:sp>
      <p:sp>
        <p:nvSpPr>
          <p:cNvPr id="38919" name="Rectangle 7"/>
          <p:cNvSpPr>
            <a:spLocks noChangeArrowheads="1"/>
          </p:cNvSpPr>
          <p:nvPr/>
        </p:nvSpPr>
        <p:spPr bwMode="auto">
          <a:xfrm>
            <a:off x="5435600" y="5013325"/>
            <a:ext cx="1223963" cy="503238"/>
          </a:xfrm>
          <a:prstGeom prst="rect">
            <a:avLst/>
          </a:prstGeom>
          <a:solidFill>
            <a:schemeClr val="bg2"/>
          </a:solidFill>
          <a:ln w="9525" algn="ctr">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dirty="0"/>
              <a:t>Δύναμη μειζ.</a:t>
            </a:r>
          </a:p>
          <a:p>
            <a:pPr algn="ctr" eaLnBrk="1" hangingPunct="1">
              <a:spcBef>
                <a:spcPct val="0"/>
              </a:spcBef>
              <a:buFontTx/>
              <a:buNone/>
            </a:pPr>
            <a:r>
              <a:rPr lang="el-GR" altLang="el-GR" sz="1600" b="1" dirty="0"/>
              <a:t>θωρακικού</a:t>
            </a:r>
          </a:p>
        </p:txBody>
      </p:sp>
      <p:sp>
        <p:nvSpPr>
          <p:cNvPr id="38920" name="Rectangle 8"/>
          <p:cNvSpPr>
            <a:spLocks noChangeArrowheads="1"/>
          </p:cNvSpPr>
          <p:nvPr/>
        </p:nvSpPr>
        <p:spPr bwMode="auto">
          <a:xfrm>
            <a:off x="3995738" y="5013325"/>
            <a:ext cx="1370012" cy="503238"/>
          </a:xfrm>
          <a:prstGeom prst="rect">
            <a:avLst/>
          </a:prstGeom>
          <a:solidFill>
            <a:schemeClr val="bg2"/>
          </a:solidFill>
          <a:ln w="9525" algn="ctr">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dirty="0"/>
              <a:t>Δύναμη </a:t>
            </a:r>
          </a:p>
          <a:p>
            <a:pPr algn="ctr" eaLnBrk="1" hangingPunct="1">
              <a:spcBef>
                <a:spcPct val="0"/>
              </a:spcBef>
              <a:buFontTx/>
              <a:buNone/>
            </a:pPr>
            <a:r>
              <a:rPr lang="el-GR" altLang="el-GR" sz="1600" b="1" dirty="0"/>
              <a:t>τετρακέφαλου</a:t>
            </a:r>
          </a:p>
        </p:txBody>
      </p:sp>
      <p:sp>
        <p:nvSpPr>
          <p:cNvPr id="38921" name="Rectangle 9"/>
          <p:cNvSpPr>
            <a:spLocks noChangeArrowheads="1"/>
          </p:cNvSpPr>
          <p:nvPr/>
        </p:nvSpPr>
        <p:spPr bwMode="auto">
          <a:xfrm>
            <a:off x="6732588" y="5013325"/>
            <a:ext cx="1366837" cy="503238"/>
          </a:xfrm>
          <a:prstGeom prst="rect">
            <a:avLst/>
          </a:prstGeom>
          <a:solidFill>
            <a:schemeClr val="bg2"/>
          </a:solidFill>
          <a:ln w="9525" algn="ctr">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600" b="1" dirty="0"/>
              <a:t>Δύναμη πλατύ </a:t>
            </a:r>
          </a:p>
          <a:p>
            <a:pPr algn="ctr" eaLnBrk="1" hangingPunct="1">
              <a:spcBef>
                <a:spcPct val="0"/>
              </a:spcBef>
              <a:buFontTx/>
              <a:buNone/>
            </a:pPr>
            <a:r>
              <a:rPr lang="el-GR" altLang="el-GR" sz="1600" b="1" dirty="0"/>
              <a:t>ραχιαίου</a:t>
            </a:r>
          </a:p>
        </p:txBody>
      </p:sp>
      <p:sp>
        <p:nvSpPr>
          <p:cNvPr id="38922" name="Rectangle 10"/>
          <p:cNvSpPr>
            <a:spLocks noChangeArrowheads="1"/>
          </p:cNvSpPr>
          <p:nvPr/>
        </p:nvSpPr>
        <p:spPr bwMode="auto">
          <a:xfrm>
            <a:off x="6011863" y="1412875"/>
            <a:ext cx="2303462" cy="504825"/>
          </a:xfrm>
          <a:prstGeom prst="rect">
            <a:avLst/>
          </a:prstGeom>
          <a:solidFill>
            <a:schemeClr val="tx1"/>
          </a:solidFill>
          <a:ln w="9525" algn="ctr">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b="1" dirty="0">
                <a:solidFill>
                  <a:schemeClr val="bg1"/>
                </a:solidFill>
              </a:rPr>
              <a:t>Αερόβια άσκηση</a:t>
            </a:r>
          </a:p>
          <a:p>
            <a:pPr algn="ctr" eaLnBrk="1" hangingPunct="1">
              <a:spcBef>
                <a:spcPct val="0"/>
              </a:spcBef>
              <a:buFontTx/>
              <a:buNone/>
            </a:pPr>
            <a:r>
              <a:rPr lang="el-GR" altLang="el-GR" sz="1800" b="1" dirty="0">
                <a:solidFill>
                  <a:schemeClr val="bg1"/>
                </a:solidFill>
              </a:rPr>
              <a:t>Αερόβια + Ενδυνάμωση</a:t>
            </a:r>
          </a:p>
        </p:txBody>
      </p:sp>
      <p:sp>
        <p:nvSpPr>
          <p:cNvPr id="3" name="Title 2"/>
          <p:cNvSpPr>
            <a:spLocks noGrp="1"/>
          </p:cNvSpPr>
          <p:nvPr>
            <p:ph type="title"/>
          </p:nvPr>
        </p:nvSpPr>
        <p:spPr/>
        <p:txBody>
          <a:bodyPr>
            <a:normAutofit fontScale="90000"/>
          </a:bodyPr>
          <a:lstStyle/>
          <a:p>
            <a:r>
              <a:rPr lang="el-GR" dirty="0"/>
              <a:t>Ενδυνάμωση Μυών σε Ασθενείς με ΧΑΠ</a:t>
            </a:r>
          </a:p>
        </p:txBody>
      </p:sp>
    </p:spTree>
    <p:extLst>
      <p:ext uri="{BB962C8B-B14F-4D97-AF65-F5344CB8AC3E}">
        <p14:creationId xmlns:p14="http://schemas.microsoft.com/office/powerpoint/2010/main" val="2648459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683568" y="5337968"/>
            <a:ext cx="5761038" cy="646113"/>
          </a:xfrm>
          <a:prstGeom prst="rect">
            <a:avLst/>
          </a:prstGeom>
          <a:noFill/>
          <a:ln w="9525">
            <a:noFill/>
            <a:miter lim="800000"/>
            <a:headEnd/>
            <a:tailEnd/>
          </a:ln>
          <a:effectLst/>
        </p:spPr>
        <p:txBody>
          <a:bodyPr>
            <a:spAutoFit/>
          </a:bodyPr>
          <a:lstStyle/>
          <a:p>
            <a:pPr algn="ctr" eaLnBrk="0" hangingPunct="0">
              <a:defRPr/>
            </a:pPr>
            <a:r>
              <a:rPr lang="el-GR" dirty="0">
                <a:latin typeface="Calibri" panose="020F0502020204030204" pitchFamily="34" charset="0"/>
              </a:rPr>
              <a:t>(</a:t>
            </a:r>
            <a:r>
              <a:rPr lang="en-US" dirty="0">
                <a:latin typeface="Calibri" panose="020F0502020204030204" pitchFamily="34" charset="0"/>
              </a:rPr>
              <a:t>Casaburi et al., 1997; Vogiatzis et al., 2002; Sabapathy et al., 2004; Patessio </a:t>
            </a:r>
            <a:r>
              <a:rPr lang="el-GR" dirty="0">
                <a:latin typeface="Calibri" panose="020F0502020204030204" pitchFamily="34" charset="0"/>
              </a:rPr>
              <a:t>&amp;</a:t>
            </a:r>
            <a:r>
              <a:rPr lang="en-US" dirty="0">
                <a:latin typeface="Calibri" panose="020F0502020204030204" pitchFamily="34" charset="0"/>
              </a:rPr>
              <a:t> Casaburi, 2005; Vogiatzis et al., 2010</a:t>
            </a:r>
            <a:r>
              <a:rPr lang="el-GR" dirty="0">
                <a:latin typeface="Calibri" panose="020F0502020204030204" pitchFamily="34" charset="0"/>
              </a:rPr>
              <a:t>)</a:t>
            </a:r>
            <a:endParaRPr lang="en-GB" dirty="0">
              <a:latin typeface="Calibri" panose="020F0502020204030204" pitchFamily="34" charset="0"/>
            </a:endParaRPr>
          </a:p>
        </p:txBody>
      </p:sp>
      <p:sp>
        <p:nvSpPr>
          <p:cNvPr id="2" name="Content Placeholder 1"/>
          <p:cNvSpPr>
            <a:spLocks noGrp="1"/>
          </p:cNvSpPr>
          <p:nvPr>
            <p:ph idx="1"/>
          </p:nvPr>
        </p:nvSpPr>
        <p:spPr>
          <a:xfrm>
            <a:off x="457200" y="1196752"/>
            <a:ext cx="8075240" cy="3456384"/>
          </a:xfrm>
        </p:spPr>
        <p:txBody>
          <a:bodyPr>
            <a:normAutofit/>
          </a:bodyPr>
          <a:lstStyle/>
          <a:p>
            <a:r>
              <a:rPr lang="el-GR" sz="2800" dirty="0"/>
              <a:t>Χαμηλό αίσθημα δύσπνοιας στην προσπάθεια</a:t>
            </a:r>
          </a:p>
          <a:p>
            <a:r>
              <a:rPr lang="el-GR" sz="2800" dirty="0"/>
              <a:t>Καλή συμμόρφωση με την άσκηση </a:t>
            </a:r>
          </a:p>
          <a:p>
            <a:r>
              <a:rPr lang="el-GR" sz="2800" dirty="0"/>
              <a:t>Παράταση χρόνου άσκησης </a:t>
            </a:r>
          </a:p>
          <a:p>
            <a:r>
              <a:rPr lang="el-GR" sz="2800" dirty="0"/>
              <a:t>Εφαρμόζεται σε ασθενείς με </a:t>
            </a:r>
            <a:r>
              <a:rPr lang="el-GR" sz="2800" dirty="0" smtClean="0"/>
              <a:t>πολύ      </a:t>
            </a:r>
            <a:r>
              <a:rPr lang="el-GR" sz="2800" dirty="0"/>
              <a:t>περιορισμένες αναπνευστικές εφεδρείες </a:t>
            </a:r>
          </a:p>
          <a:p>
            <a:r>
              <a:rPr lang="el-GR" sz="2800" dirty="0"/>
              <a:t>Κατάλληλη και σε καχεκτικούς </a:t>
            </a:r>
            <a:r>
              <a:rPr lang="el-GR" sz="2800" dirty="0" smtClean="0"/>
              <a:t>ασθενείς</a:t>
            </a:r>
            <a:endParaRPr lang="el-GR" sz="2800" dirty="0"/>
          </a:p>
        </p:txBody>
      </p:sp>
      <p:sp>
        <p:nvSpPr>
          <p:cNvPr id="3" name="Title 2"/>
          <p:cNvSpPr>
            <a:spLocks noGrp="1"/>
          </p:cNvSpPr>
          <p:nvPr>
            <p:ph type="title"/>
          </p:nvPr>
        </p:nvSpPr>
        <p:spPr/>
        <p:txBody>
          <a:bodyPr>
            <a:normAutofit fontScale="90000"/>
          </a:bodyPr>
          <a:lstStyle/>
          <a:p>
            <a:r>
              <a:rPr lang="el-GR" dirty="0"/>
              <a:t>Πλεονεκτήματα Διαλειμματικής Άσκησης</a:t>
            </a:r>
          </a:p>
        </p:txBody>
      </p:sp>
    </p:spTree>
    <p:extLst>
      <p:ext uri="{BB962C8B-B14F-4D97-AF65-F5344CB8AC3E}">
        <p14:creationId xmlns:p14="http://schemas.microsoft.com/office/powerpoint/2010/main" val="2772026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467544" y="5949280"/>
            <a:ext cx="6201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spcBef>
                <a:spcPct val="0"/>
              </a:spcBef>
              <a:buClrTx/>
              <a:buSzTx/>
              <a:buFontTx/>
              <a:buNone/>
              <a:defRPr/>
            </a:pPr>
            <a:r>
              <a:rPr lang="el-GR" altLang="el-GR" sz="1400" dirty="0" smtClean="0">
                <a:latin typeface="Calibri" pitchFamily="34" charset="0"/>
              </a:rPr>
              <a:t>(</a:t>
            </a:r>
            <a:r>
              <a:rPr lang="en-US" altLang="el-GR" sz="1400" dirty="0" smtClean="0">
                <a:latin typeface="Calibri" pitchFamily="34" charset="0"/>
              </a:rPr>
              <a:t>ATS/ERS 2013; American Association of Cardiovascular and Pulmonary Rehabilitation, 2007; </a:t>
            </a:r>
            <a:r>
              <a:rPr lang="en-GB" altLang="el-GR" sz="1400" dirty="0" smtClean="0">
                <a:latin typeface="Calibri" pitchFamily="34" charset="0"/>
              </a:rPr>
              <a:t>American College of Sports Medicine</a:t>
            </a:r>
            <a:r>
              <a:rPr lang="el-GR" altLang="el-GR" sz="1400" dirty="0" smtClean="0">
                <a:latin typeface="Calibri" pitchFamily="34" charset="0"/>
              </a:rPr>
              <a:t>,</a:t>
            </a:r>
            <a:r>
              <a:rPr lang="en-GB" altLang="el-GR" sz="1400" dirty="0" smtClean="0">
                <a:latin typeface="Calibri" pitchFamily="34" charset="0"/>
              </a:rPr>
              <a:t> </a:t>
            </a:r>
            <a:r>
              <a:rPr lang="el-GR" altLang="el-GR" sz="1400" dirty="0" smtClean="0">
                <a:latin typeface="Calibri" pitchFamily="34" charset="0"/>
              </a:rPr>
              <a:t>2000</a:t>
            </a:r>
            <a:r>
              <a:rPr lang="en-GB" altLang="el-GR" sz="1400" dirty="0" smtClean="0">
                <a:latin typeface="Calibri" pitchFamily="34" charset="0"/>
              </a:rPr>
              <a:t>; </a:t>
            </a:r>
            <a:r>
              <a:rPr lang="en-US" altLang="el-GR" sz="1400" dirty="0" smtClean="0">
                <a:latin typeface="Calibri" pitchFamily="34" charset="0"/>
              </a:rPr>
              <a:t>American Heart Association, 1995; </a:t>
            </a:r>
            <a:r>
              <a:rPr lang="en-GB" altLang="el-GR" sz="1400" dirty="0" smtClean="0">
                <a:latin typeface="Calibri" pitchFamily="34" charset="0"/>
              </a:rPr>
              <a:t>Troosters et al., 2000; Pollock et al., 2000; O</a:t>
            </a:r>
            <a:r>
              <a:rPr lang="el-GR" altLang="el-GR" sz="1400" dirty="0" smtClean="0">
                <a:latin typeface="Calibri" pitchFamily="34" charset="0"/>
              </a:rPr>
              <a:t>’</a:t>
            </a:r>
            <a:r>
              <a:rPr lang="en-GB" altLang="el-GR" sz="1400" dirty="0" smtClean="0">
                <a:latin typeface="Calibri" pitchFamily="34" charset="0"/>
              </a:rPr>
              <a:t>Shea et a</a:t>
            </a:r>
            <a:r>
              <a:rPr lang="en-US" altLang="el-GR" sz="1400" dirty="0" smtClean="0">
                <a:latin typeface="Calibri" pitchFamily="34" charset="0"/>
              </a:rPr>
              <a:t>l</a:t>
            </a:r>
            <a:r>
              <a:rPr lang="en-GB" altLang="el-GR" sz="1400" dirty="0" smtClean="0">
                <a:latin typeface="Calibri" pitchFamily="34" charset="0"/>
              </a:rPr>
              <a:t>., 2004</a:t>
            </a:r>
            <a:r>
              <a:rPr lang="el-GR" altLang="el-GR" sz="1400" dirty="0" smtClean="0">
                <a:latin typeface="Calibri" pitchFamily="34" charset="0"/>
              </a:rPr>
              <a:t>)</a:t>
            </a:r>
            <a:endParaRPr lang="en-GB" altLang="el-GR" sz="1400" dirty="0" smtClean="0">
              <a:latin typeface="Calibri" pitchFamily="34" charset="0"/>
            </a:endParaRPr>
          </a:p>
        </p:txBody>
      </p:sp>
      <p:sp>
        <p:nvSpPr>
          <p:cNvPr id="2" name="Content Placeholder 1"/>
          <p:cNvSpPr>
            <a:spLocks noGrp="1"/>
          </p:cNvSpPr>
          <p:nvPr>
            <p:ph idx="1"/>
          </p:nvPr>
        </p:nvSpPr>
        <p:spPr>
          <a:xfrm>
            <a:off x="457200" y="1196752"/>
            <a:ext cx="5482952" cy="5040560"/>
          </a:xfrm>
        </p:spPr>
        <p:txBody>
          <a:bodyPr>
            <a:normAutofit/>
          </a:bodyPr>
          <a:lstStyle/>
          <a:p>
            <a:r>
              <a:rPr lang="el-GR" sz="2800" dirty="0"/>
              <a:t>Επιβάρυνση: 60 – 80 % μέγιστης δύναμης (1 RPM)</a:t>
            </a:r>
          </a:p>
          <a:p>
            <a:r>
              <a:rPr lang="el-GR" sz="2800" dirty="0"/>
              <a:t>Σειρές: 2-3 με 8-12 επαναλήψεις ασκήσεων μεγάλων μυϊκών ομάδων</a:t>
            </a:r>
          </a:p>
          <a:p>
            <a:r>
              <a:rPr lang="el-GR" sz="2800" dirty="0"/>
              <a:t>Συχνότητα: 2 με 3 φορές την εβδομάδα</a:t>
            </a:r>
          </a:p>
          <a:p>
            <a:r>
              <a:rPr lang="el-GR" sz="2800" dirty="0"/>
              <a:t>Συγχρονισμός άσκησης και αναπνοής</a:t>
            </a:r>
          </a:p>
          <a:p>
            <a:r>
              <a:rPr lang="el-GR" sz="2800" dirty="0"/>
              <a:t>Προσαρμογή και εξατομίκευση</a:t>
            </a:r>
          </a:p>
          <a:p>
            <a:endParaRPr lang="el-GR" sz="2800" dirty="0"/>
          </a:p>
        </p:txBody>
      </p:sp>
      <p:sp>
        <p:nvSpPr>
          <p:cNvPr id="3" name="Title 2"/>
          <p:cNvSpPr>
            <a:spLocks noGrp="1"/>
          </p:cNvSpPr>
          <p:nvPr>
            <p:ph type="title"/>
          </p:nvPr>
        </p:nvSpPr>
        <p:spPr/>
        <p:txBody>
          <a:bodyPr>
            <a:normAutofit fontScale="90000"/>
          </a:bodyPr>
          <a:lstStyle/>
          <a:p>
            <a:r>
              <a:rPr lang="el-GR" dirty="0"/>
              <a:t>Ασκήσεις μυϊκής ενδυνάμωσης άνω και κάτω άκρων</a:t>
            </a:r>
          </a:p>
        </p:txBody>
      </p:sp>
      <p:sp>
        <p:nvSpPr>
          <p:cNvPr id="4" name="Rectangle 3"/>
          <p:cNvSpPr/>
          <p:nvPr/>
        </p:nvSpPr>
        <p:spPr>
          <a:xfrm>
            <a:off x="6170058" y="4123773"/>
            <a:ext cx="2376264" cy="646331"/>
          </a:xfrm>
          <a:prstGeom prst="rect">
            <a:avLst/>
          </a:prstGeom>
        </p:spPr>
        <p:txBody>
          <a:bodyPr wrap="square">
            <a:spAutoFit/>
          </a:bodyPr>
          <a:lstStyle/>
          <a:p>
            <a:r>
              <a:rPr lang="en-US" sz="1200" dirty="0" smtClean="0">
                <a:latin typeface="+mn-lt"/>
              </a:rPr>
              <a:t>“</a:t>
            </a:r>
            <a:r>
              <a:rPr lang="en-US" sz="1200" dirty="0" smtClean="0">
                <a:latin typeface="+mn-lt"/>
                <a:hlinkClick r:id="rId2"/>
              </a:rPr>
              <a:t>Elderly exercise</a:t>
            </a:r>
            <a:r>
              <a:rPr lang="en-US" sz="1200" dirty="0" smtClean="0">
                <a:latin typeface="+mn-lt"/>
              </a:rPr>
              <a:t>” </a:t>
            </a:r>
            <a:r>
              <a:rPr lang="el-GR" sz="1200" dirty="0" smtClean="0">
                <a:latin typeface="+mn-lt"/>
              </a:rPr>
              <a:t>από </a:t>
            </a:r>
            <a:r>
              <a:rPr lang="en-US" sz="1200" dirty="0">
                <a:latin typeface="+mn-lt"/>
              </a:rPr>
              <a:t>National Institutes of </a:t>
            </a:r>
            <a:r>
              <a:rPr lang="en-US" sz="1200" dirty="0" smtClean="0">
                <a:latin typeface="+mn-lt"/>
              </a:rPr>
              <a:t>Health</a:t>
            </a:r>
            <a:r>
              <a:rPr lang="el-GR" sz="1200" dirty="0" smtClean="0">
                <a:latin typeface="+mn-lt"/>
              </a:rPr>
              <a:t> διαθέσιμο ως κοινό κτήμα</a:t>
            </a:r>
            <a:endParaRPr lang="en-US" sz="1200" dirty="0">
              <a:latin typeface="+mn-lt"/>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592" y="1268760"/>
            <a:ext cx="2823980" cy="295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262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66" name="Group 34"/>
          <p:cNvGraphicFramePr>
            <a:graphicFrameLocks noGrp="1"/>
          </p:cNvGraphicFramePr>
          <p:nvPr>
            <p:extLst>
              <p:ext uri="{D42A27DB-BD31-4B8C-83A1-F6EECF244321}">
                <p14:modId xmlns:p14="http://schemas.microsoft.com/office/powerpoint/2010/main" val="2263138606"/>
              </p:ext>
            </p:extLst>
          </p:nvPr>
        </p:nvGraphicFramePr>
        <p:xfrm>
          <a:off x="647700" y="1196752"/>
          <a:ext cx="7848600" cy="3724275"/>
        </p:xfrm>
        <a:graphic>
          <a:graphicData uri="http://schemas.openxmlformats.org/drawingml/2006/table">
            <a:tbl>
              <a:tblPr>
                <a:effectLst/>
                <a:tableStyleId>{BC89EF96-8CEA-46FF-86C4-4CE0E7609802}</a:tableStyleId>
              </a:tblPr>
              <a:tblGrid>
                <a:gridCol w="3581400"/>
                <a:gridCol w="4267200"/>
              </a:tblGrid>
              <a:tr h="8961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Αερόβια άσκηση:</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Συνεχής: 60 – </a:t>
                      </a:r>
                      <a:r>
                        <a:rPr kumimoji="0" lang="en-US" sz="2400" b="0" u="none" strike="noStrike" cap="none" normalizeH="0" baseline="0" dirty="0" smtClean="0">
                          <a:ln>
                            <a:solidFill>
                              <a:sysClr val="windowText" lastClr="000000"/>
                            </a:solidFill>
                          </a:ln>
                          <a:effectLst/>
                        </a:rPr>
                        <a:t>8</a:t>
                      </a:r>
                      <a:r>
                        <a:rPr kumimoji="0" lang="el-GR" sz="2400" b="0" u="none" strike="noStrike" cap="none" normalizeH="0" baseline="0" dirty="0" smtClean="0">
                          <a:ln>
                            <a:solidFill>
                              <a:sysClr val="windowText" lastClr="000000"/>
                            </a:solidFill>
                          </a:ln>
                          <a:effectLst/>
                        </a:rPr>
                        <a:t>0%</a:t>
                      </a:r>
                      <a:r>
                        <a:rPr kumimoji="0" lang="en-GB" sz="2400" b="0" u="none" strike="noStrike" cap="none" normalizeH="0" baseline="0" dirty="0" smtClean="0">
                          <a:ln>
                            <a:solidFill>
                              <a:sysClr val="windowText" lastClr="000000"/>
                            </a:solidFill>
                          </a:ln>
                          <a:effectLst/>
                        </a:rPr>
                        <a:t>max</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Διαλειμματική: 100%</a:t>
                      </a:r>
                      <a:r>
                        <a:rPr kumimoji="0" lang="en-GB" sz="2400" b="0" u="none" strike="noStrike" cap="none" normalizeH="0" baseline="0" dirty="0" smtClean="0">
                          <a:ln>
                            <a:solidFill>
                              <a:sysClr val="windowText" lastClr="000000"/>
                            </a:solidFill>
                          </a:ln>
                          <a:effectLst/>
                        </a:rPr>
                        <a:t>max</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r>
              <a:tr h="8961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Ασκήσεις ενδυνάμωσης: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3 σειρές </a:t>
                      </a:r>
                      <a:r>
                        <a:rPr kumimoji="0" lang="en-GB" sz="2400" b="0" u="none" strike="noStrike" cap="none" normalizeH="0" baseline="0" dirty="0" smtClean="0">
                          <a:ln>
                            <a:solidFill>
                              <a:sysClr val="windowText" lastClr="000000"/>
                            </a:solidFill>
                          </a:ln>
                          <a:effectLst/>
                        </a:rPr>
                        <a:t>x </a:t>
                      </a:r>
                      <a:r>
                        <a:rPr kumimoji="0" lang="el-GR" sz="2400" b="0" u="none" strike="noStrike" cap="none" normalizeH="0" baseline="0" dirty="0" smtClean="0">
                          <a:ln>
                            <a:solidFill>
                              <a:sysClr val="windowText" lastClr="000000"/>
                            </a:solidFill>
                          </a:ln>
                          <a:effectLst/>
                        </a:rPr>
                        <a:t> 10 επαναλήψεων</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60 – 80 % μέγιστης δύναμης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r>
              <a:tr h="6445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Διάρκεια συνεδρίας: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60 – 90 λεπτά συνολικά</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r>
              <a:tr h="64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Συχνότητα:</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3 φορές εβδομαδιαίως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r>
              <a:tr h="6445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Διάρκεια προγράμματος: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u="none" strike="noStrike" cap="none" normalizeH="0" baseline="0" dirty="0" smtClean="0">
                          <a:ln>
                            <a:solidFill>
                              <a:sysClr val="windowText" lastClr="000000"/>
                            </a:solidFill>
                          </a:ln>
                          <a:effectLst/>
                        </a:rPr>
                        <a:t>8 – 12 εβδομάδες</a:t>
                      </a:r>
                      <a:endParaRPr kumimoji="0" lang="en-GB" sz="2400" b="0" i="0" u="none" strike="noStrike" cap="none" normalizeH="0" baseline="0" dirty="0" smtClean="0">
                        <a:ln>
                          <a:solidFill>
                            <a:sysClr val="windowText" lastClr="000000"/>
                          </a:solidFill>
                        </a:ln>
                        <a:solidFill>
                          <a:schemeClr val="tx1"/>
                        </a:solidFill>
                        <a:effectLst/>
                        <a:latin typeface="Arial" charset="0"/>
                      </a:endParaRPr>
                    </a:p>
                  </a:txBody>
                  <a:tcPr marT="45721" marB="45721" horzOverflow="overflow">
                    <a:solidFill>
                      <a:schemeClr val="bg1"/>
                    </a:solidFill>
                  </a:tcPr>
                </a:tc>
              </a:tr>
            </a:tbl>
          </a:graphicData>
        </a:graphic>
      </p:graphicFrame>
      <p:sp>
        <p:nvSpPr>
          <p:cNvPr id="3" name="Title 2"/>
          <p:cNvSpPr>
            <a:spLocks noGrp="1"/>
          </p:cNvSpPr>
          <p:nvPr>
            <p:ph type="title"/>
          </p:nvPr>
        </p:nvSpPr>
        <p:spPr/>
        <p:txBody>
          <a:bodyPr/>
          <a:lstStyle/>
          <a:p>
            <a:r>
              <a:rPr lang="el-GR" dirty="0"/>
              <a:t>Ιδανικό πρόγραμμα άσκησης</a:t>
            </a:r>
          </a:p>
        </p:txBody>
      </p:sp>
    </p:spTree>
    <p:extLst>
      <p:ext uri="{BB962C8B-B14F-4D97-AF65-F5344CB8AC3E}">
        <p14:creationId xmlns:p14="http://schemas.microsoft.com/office/powerpoint/2010/main" val="2574188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4067944" y="4581128"/>
            <a:ext cx="4392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defRPr/>
            </a:pPr>
            <a:r>
              <a:rPr lang="en-US" altLang="el-GR" sz="1800" dirty="0" smtClean="0">
                <a:latin typeface="Calibri" pitchFamily="34" charset="0"/>
              </a:rPr>
              <a:t>(Butcher et al., 2004)</a:t>
            </a:r>
            <a:endParaRPr lang="el-GR" altLang="el-GR" sz="1800" dirty="0" smtClean="0">
              <a:latin typeface="Calibri" pitchFamily="34" charset="0"/>
            </a:endParaRPr>
          </a:p>
        </p:txBody>
      </p:sp>
      <p:sp>
        <p:nvSpPr>
          <p:cNvPr id="2" name="Title 1"/>
          <p:cNvSpPr>
            <a:spLocks noGrp="1"/>
          </p:cNvSpPr>
          <p:nvPr>
            <p:ph type="title"/>
          </p:nvPr>
        </p:nvSpPr>
        <p:spPr/>
        <p:txBody>
          <a:bodyPr>
            <a:normAutofit/>
          </a:bodyPr>
          <a:lstStyle/>
          <a:p>
            <a:r>
              <a:rPr lang="el-GR" dirty="0"/>
              <a:t>Ασκήσεις ισορροπιστικής </a:t>
            </a:r>
            <a:r>
              <a:rPr lang="el-GR" dirty="0" smtClean="0"/>
              <a:t>ικανότητας</a:t>
            </a:r>
            <a:endParaRPr lang="el-GR" dirty="0"/>
          </a:p>
        </p:txBody>
      </p:sp>
      <p:sp>
        <p:nvSpPr>
          <p:cNvPr id="3" name="Content Placeholder 2"/>
          <p:cNvSpPr>
            <a:spLocks noGrp="1"/>
          </p:cNvSpPr>
          <p:nvPr>
            <p:ph idx="1"/>
          </p:nvPr>
        </p:nvSpPr>
        <p:spPr>
          <a:xfrm>
            <a:off x="457200" y="1196752"/>
            <a:ext cx="8229600" cy="3600400"/>
          </a:xfrm>
        </p:spPr>
        <p:txBody>
          <a:bodyPr>
            <a:normAutofit/>
          </a:bodyPr>
          <a:lstStyle/>
          <a:p>
            <a:r>
              <a:rPr lang="el-GR" sz="2800" dirty="0"/>
              <a:t>Σε ασθενείς με ΧΑΠ έχει βρεθεί μείωση στην ισορροπιστική ικανότητα, στον νευρομυϊκό συντονισμό και στη λειτουργική ικανότητα</a:t>
            </a:r>
          </a:p>
          <a:p>
            <a:endParaRPr lang="el-GR" sz="2800" dirty="0"/>
          </a:p>
          <a:p>
            <a:r>
              <a:rPr lang="el-GR" sz="2800" dirty="0"/>
              <a:t>Προσθήκη στο πρόγραμμα αποκατάστασης κατάλληλων ασκήσεων ισορροπίας</a:t>
            </a:r>
          </a:p>
          <a:p>
            <a:endParaRPr lang="el-GR" sz="2800" dirty="0"/>
          </a:p>
        </p:txBody>
      </p:sp>
    </p:spTree>
    <p:extLst>
      <p:ext uri="{BB962C8B-B14F-4D97-AF65-F5344CB8AC3E}">
        <p14:creationId xmlns:p14="http://schemas.microsoft.com/office/powerpoint/2010/main" val="2858566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amond(in)">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589640" cy="908720"/>
          </a:xfrm>
        </p:spPr>
        <p:txBody>
          <a:bodyPr>
            <a:normAutofit fontScale="90000"/>
          </a:bodyPr>
          <a:lstStyle/>
          <a:p>
            <a:r>
              <a:rPr lang="el-GR" altLang="el-GR" dirty="0">
                <a:cs typeface="Times New Roman" pitchFamily="18" charset="0"/>
              </a:rPr>
              <a:t>Χρόνια Αποφρακτική </a:t>
            </a:r>
            <a:r>
              <a:rPr lang="el-GR" altLang="el-GR" dirty="0" smtClean="0">
                <a:cs typeface="Times New Roman" pitchFamily="18" charset="0"/>
              </a:rPr>
              <a:t>Πνευμονοπάθεια</a:t>
            </a:r>
            <a:r>
              <a:rPr lang="en-US" altLang="el-GR" dirty="0" smtClean="0">
                <a:cs typeface="Times New Roman" pitchFamily="18" charset="0"/>
              </a:rPr>
              <a:t> </a:t>
            </a:r>
            <a:r>
              <a:rPr lang="en-US" altLang="el-GR" sz="3600" b="0" dirty="0" smtClean="0">
                <a:cs typeface="Times New Roman" pitchFamily="18" charset="0"/>
              </a:rPr>
              <a:t>1/2</a:t>
            </a:r>
            <a:endParaRPr lang="el-GR" sz="3600" b="0" dirty="0"/>
          </a:p>
        </p:txBody>
      </p:sp>
      <p:sp>
        <p:nvSpPr>
          <p:cNvPr id="73730" name="Rectangle 2"/>
          <p:cNvSpPr>
            <a:spLocks noGrp="1" noRot="1" noChangeArrowheads="1"/>
          </p:cNvSpPr>
          <p:nvPr>
            <p:ph idx="1"/>
          </p:nvPr>
        </p:nvSpPr>
        <p:spPr>
          <a:xfrm>
            <a:off x="457200" y="1196752"/>
            <a:ext cx="5915000" cy="5040560"/>
          </a:xfrm>
        </p:spPr>
        <p:txBody>
          <a:bodyPr/>
          <a:lstStyle/>
          <a:p>
            <a:pPr algn="ctr" eaLnBrk="1" hangingPunct="1">
              <a:lnSpc>
                <a:spcPct val="80000"/>
              </a:lnSpc>
              <a:buFont typeface="Arial" charset="0"/>
              <a:buNone/>
            </a:pPr>
            <a:endParaRPr lang="el-GR" altLang="el-GR" sz="2400" b="1" u="sng" dirty="0" smtClean="0"/>
          </a:p>
          <a:p>
            <a:pPr algn="ctr" eaLnBrk="1" hangingPunct="1">
              <a:lnSpc>
                <a:spcPct val="80000"/>
              </a:lnSpc>
              <a:buFont typeface="Arial" charset="0"/>
              <a:buNone/>
            </a:pPr>
            <a:endParaRPr lang="el-GR" altLang="el-GR" sz="1200" b="1" u="sng" dirty="0" smtClean="0"/>
          </a:p>
          <a:p>
            <a:pPr algn="ctr" eaLnBrk="1" hangingPunct="1">
              <a:lnSpc>
                <a:spcPct val="80000"/>
              </a:lnSpc>
              <a:buClr>
                <a:schemeClr val="tx1"/>
              </a:buClr>
              <a:buSzPct val="70000"/>
              <a:buFont typeface="Wingdings" pitchFamily="2" charset="2"/>
              <a:buChar char="Ø"/>
            </a:pPr>
            <a:r>
              <a:rPr lang="el-GR" altLang="el-GR" sz="2200" dirty="0" smtClean="0"/>
              <a:t>Μεταβολές στο πνευμονικό παρέγχυμα,</a:t>
            </a:r>
          </a:p>
          <a:p>
            <a:pPr algn="ctr" eaLnBrk="1" hangingPunct="1">
              <a:lnSpc>
                <a:spcPct val="80000"/>
              </a:lnSpc>
              <a:buClr>
                <a:srgbClr val="FFFF00"/>
              </a:buClr>
              <a:buSzPct val="70000"/>
              <a:buFont typeface="Wingdings" pitchFamily="2" charset="2"/>
              <a:buNone/>
            </a:pPr>
            <a:r>
              <a:rPr lang="el-GR" altLang="el-GR" sz="2200" dirty="0" smtClean="0"/>
              <a:t>διαταραχές στην ανταλλαγή των αερίων</a:t>
            </a:r>
          </a:p>
          <a:p>
            <a:pPr algn="ctr" eaLnBrk="1" hangingPunct="1">
              <a:lnSpc>
                <a:spcPct val="80000"/>
              </a:lnSpc>
              <a:buClr>
                <a:schemeClr val="tx1"/>
              </a:buClr>
              <a:buSzPct val="70000"/>
              <a:buFont typeface="Wingdings" pitchFamily="2" charset="2"/>
              <a:buChar char="Ø"/>
            </a:pPr>
            <a:r>
              <a:rPr lang="el-GR" altLang="el-GR" sz="2200" dirty="0" smtClean="0"/>
              <a:t>Στένωση αεραγωγών, μείωση ροής του αέρα σε εισπνοή και εκπνοή</a:t>
            </a:r>
          </a:p>
          <a:p>
            <a:pPr algn="ctr" eaLnBrk="1" hangingPunct="1">
              <a:lnSpc>
                <a:spcPct val="80000"/>
              </a:lnSpc>
              <a:buClr>
                <a:srgbClr val="FFFF00"/>
              </a:buClr>
              <a:buSzPct val="70000"/>
              <a:buFont typeface="Wingdings" pitchFamily="2" charset="2"/>
              <a:buNone/>
            </a:pPr>
            <a:endParaRPr lang="el-GR" altLang="el-GR" sz="2200" dirty="0" smtClean="0"/>
          </a:p>
          <a:p>
            <a:pPr algn="ctr" eaLnBrk="1" hangingPunct="1">
              <a:lnSpc>
                <a:spcPct val="80000"/>
              </a:lnSpc>
              <a:buClr>
                <a:srgbClr val="FFFF00"/>
              </a:buClr>
              <a:buSzPct val="70000"/>
              <a:buFont typeface="Wingdings" pitchFamily="2" charset="2"/>
              <a:buNone/>
            </a:pPr>
            <a:r>
              <a:rPr lang="el-GR" altLang="el-GR" sz="2200" dirty="0" smtClean="0"/>
              <a:t>Μείωση </a:t>
            </a:r>
            <a:r>
              <a:rPr lang="en-US" altLang="el-GR" sz="2200" dirty="0" smtClean="0"/>
              <a:t>FEV</a:t>
            </a:r>
            <a:r>
              <a:rPr lang="en-US" altLang="el-GR" sz="1600" dirty="0" smtClean="0"/>
              <a:t>1, </a:t>
            </a:r>
            <a:r>
              <a:rPr lang="el-GR" altLang="el-GR" sz="2200" dirty="0" smtClean="0"/>
              <a:t>αύξηση</a:t>
            </a:r>
            <a:r>
              <a:rPr lang="el-GR" altLang="el-GR" sz="1600" dirty="0" smtClean="0"/>
              <a:t> </a:t>
            </a:r>
            <a:r>
              <a:rPr lang="en-US" altLang="el-GR" sz="2200" dirty="0" smtClean="0"/>
              <a:t>FRC</a:t>
            </a:r>
            <a:endParaRPr lang="el-GR" altLang="el-GR" sz="2200" dirty="0" smtClean="0"/>
          </a:p>
          <a:p>
            <a:pPr algn="ctr" eaLnBrk="1" hangingPunct="1">
              <a:lnSpc>
                <a:spcPct val="80000"/>
              </a:lnSpc>
              <a:buClr>
                <a:srgbClr val="FFFF00"/>
              </a:buClr>
              <a:buSzPct val="70000"/>
              <a:buFont typeface="Wingdings" pitchFamily="2" charset="2"/>
              <a:buNone/>
            </a:pPr>
            <a:endParaRPr lang="el-GR" altLang="el-GR" sz="2200" dirty="0" smtClean="0"/>
          </a:p>
          <a:p>
            <a:pPr algn="ctr" eaLnBrk="1" hangingPunct="1">
              <a:lnSpc>
                <a:spcPct val="80000"/>
              </a:lnSpc>
              <a:buClr>
                <a:schemeClr val="tx1"/>
              </a:buClr>
              <a:buSzPct val="70000"/>
              <a:buFont typeface="Wingdings" pitchFamily="2" charset="2"/>
              <a:buChar char="Ø"/>
            </a:pPr>
            <a:r>
              <a:rPr lang="el-GR" altLang="el-GR" sz="2200" dirty="0" smtClean="0"/>
              <a:t>(Δυναμική) Πνευμονική Υπερδιάταση ~ </a:t>
            </a:r>
          </a:p>
          <a:p>
            <a:pPr algn="ctr" eaLnBrk="1" hangingPunct="1">
              <a:lnSpc>
                <a:spcPct val="80000"/>
              </a:lnSpc>
              <a:buClr>
                <a:srgbClr val="FFFF00"/>
              </a:buClr>
              <a:buSzPct val="70000"/>
              <a:buFont typeface="Wingdings" pitchFamily="2" charset="2"/>
              <a:buNone/>
            </a:pPr>
            <a:r>
              <a:rPr lang="el-GR" altLang="el-GR" sz="2200" dirty="0" smtClean="0"/>
              <a:t> Φούσκωμα των πνευμόνων</a:t>
            </a:r>
          </a:p>
        </p:txBody>
      </p:sp>
      <p:sp>
        <p:nvSpPr>
          <p:cNvPr id="73733" name="AutoShape 5"/>
          <p:cNvSpPr>
            <a:spLocks noChangeArrowheads="1"/>
          </p:cNvSpPr>
          <p:nvPr/>
        </p:nvSpPr>
        <p:spPr bwMode="auto">
          <a:xfrm>
            <a:off x="3523163" y="3717131"/>
            <a:ext cx="144463" cy="287337"/>
          </a:xfrm>
          <a:prstGeom prst="downArrow">
            <a:avLst>
              <a:gd name="adj1" fmla="val 50000"/>
              <a:gd name="adj2" fmla="val 49725"/>
            </a:avLst>
          </a:prstGeom>
          <a:solidFill>
            <a:srgbClr val="004B82"/>
          </a:solidFill>
          <a:ln w="9525">
            <a:solidFill>
              <a:srgbClr val="004B82"/>
            </a:solidFill>
            <a:miter lim="800000"/>
            <a:headEnd/>
            <a:tailEnd/>
          </a:ln>
          <a:effectLst/>
        </p:spPr>
        <p:txBody>
          <a:bodyPr vert="eaVert" wrap="none" anchor="ctr"/>
          <a:lstStyle/>
          <a:p>
            <a:pPr>
              <a:defRPr/>
            </a:pPr>
            <a:endParaRPr lang="el-GR" dirty="0"/>
          </a:p>
        </p:txBody>
      </p:sp>
      <p:sp>
        <p:nvSpPr>
          <p:cNvPr id="73734" name="AutoShape 6"/>
          <p:cNvSpPr>
            <a:spLocks/>
          </p:cNvSpPr>
          <p:nvPr/>
        </p:nvSpPr>
        <p:spPr bwMode="auto">
          <a:xfrm>
            <a:off x="6300192" y="1772816"/>
            <a:ext cx="215900" cy="2520950"/>
          </a:xfrm>
          <a:prstGeom prst="rightBrace">
            <a:avLst>
              <a:gd name="adj1" fmla="val 97304"/>
              <a:gd name="adj2" fmla="val 50000"/>
            </a:avLst>
          </a:prstGeom>
          <a:ln>
            <a:headEnd/>
            <a:tailEnd/>
          </a:ln>
        </p:spPr>
        <p:style>
          <a:lnRef idx="3">
            <a:schemeClr val="dk1"/>
          </a:lnRef>
          <a:fillRef idx="0">
            <a:schemeClr val="dk1"/>
          </a:fillRef>
          <a:effectRef idx="2">
            <a:schemeClr val="dk1"/>
          </a:effectRef>
          <a:fontRef idx="minor">
            <a:schemeClr val="tx1"/>
          </a:fontRef>
        </p:style>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800" b="1" dirty="0">
              <a:latin typeface="Arial" charset="0"/>
            </a:endParaRPr>
          </a:p>
        </p:txBody>
      </p:sp>
      <p:sp>
        <p:nvSpPr>
          <p:cNvPr id="73736" name="Text Box 8"/>
          <p:cNvSpPr txBox="1">
            <a:spLocks noChangeArrowheads="1"/>
          </p:cNvSpPr>
          <p:nvPr/>
        </p:nvSpPr>
        <p:spPr bwMode="auto">
          <a:xfrm>
            <a:off x="6732240" y="2830091"/>
            <a:ext cx="1692275" cy="406400"/>
          </a:xfrm>
          <a:prstGeom prst="rect">
            <a:avLst/>
          </a:prstGeom>
          <a:noFill/>
          <a:ln w="9525">
            <a:solidFill>
              <a:srgbClr val="004B8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b="1" dirty="0">
                <a:solidFill>
                  <a:srgbClr val="002060"/>
                </a:solidFill>
              </a:rPr>
              <a:t>ΔΥΣΠΝΟΙΑ</a:t>
            </a:r>
          </a:p>
        </p:txBody>
      </p:sp>
      <p:sp>
        <p:nvSpPr>
          <p:cNvPr id="73737" name="Text Box 9"/>
          <p:cNvSpPr txBox="1">
            <a:spLocks noChangeArrowheads="1"/>
          </p:cNvSpPr>
          <p:nvPr/>
        </p:nvSpPr>
        <p:spPr bwMode="auto">
          <a:xfrm>
            <a:off x="395536" y="5517232"/>
            <a:ext cx="7056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600" dirty="0">
                <a:latin typeface="+mn-lt"/>
              </a:rPr>
              <a:t>(</a:t>
            </a:r>
            <a:r>
              <a:rPr lang="en-US" altLang="el-GR" sz="1600" dirty="0">
                <a:latin typeface="+mn-lt"/>
              </a:rPr>
              <a:t>West, 2008; </a:t>
            </a:r>
            <a:r>
              <a:rPr lang="el-GR" altLang="el-GR" sz="1600" dirty="0">
                <a:latin typeface="+mn-lt"/>
              </a:rPr>
              <a:t>Mahler, 2006; Romagnoli et al., 2006</a:t>
            </a:r>
            <a:r>
              <a:rPr lang="en-US" altLang="el-GR" sz="1600" dirty="0">
                <a:latin typeface="+mn-lt"/>
              </a:rPr>
              <a:t>;</a:t>
            </a:r>
            <a:r>
              <a:rPr lang="el-GR" altLang="el-GR" sz="1600" dirty="0">
                <a:latin typeface="+mn-lt"/>
              </a:rPr>
              <a:t> O’Donnell et al., 2001</a:t>
            </a:r>
            <a:r>
              <a:rPr lang="en-US" altLang="el-GR" sz="1600" dirty="0">
                <a:latin typeface="+mn-lt"/>
              </a:rPr>
              <a:t>;</a:t>
            </a:r>
            <a:r>
              <a:rPr lang="el-GR" altLang="el-GR" sz="1600" dirty="0">
                <a:latin typeface="+mn-lt"/>
              </a:rPr>
              <a:t> O’Donnell et al., 1998; Nagai et al., 1991; Berend et al., 1979; Buist &amp; Ross, 1973)</a:t>
            </a:r>
          </a:p>
        </p:txBody>
      </p:sp>
    </p:spTree>
    <p:extLst>
      <p:ext uri="{BB962C8B-B14F-4D97-AF65-F5344CB8AC3E}">
        <p14:creationId xmlns:p14="http://schemas.microsoft.com/office/powerpoint/2010/main" val="4140746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fade">
                                      <p:cBhvr>
                                        <p:cTn id="7" dur="1000"/>
                                        <p:tgtEl>
                                          <p:spTgt spid="73733"/>
                                        </p:tgtEl>
                                      </p:cBhvr>
                                    </p:animEffect>
                                  </p:childTnLst>
                                </p:cTn>
                              </p:par>
                              <p:par>
                                <p:cTn id="8" presetID="10" presetClass="entr" presetSubtype="0" fill="hold" nodeType="withEffect">
                                  <p:stCondLst>
                                    <p:cond delay="0"/>
                                  </p:stCondLst>
                                  <p:childTnLst>
                                    <p:set>
                                      <p:cBhvr>
                                        <p:cTn id="9" dur="1" fill="hold">
                                          <p:stCondLst>
                                            <p:cond delay="0"/>
                                          </p:stCondLst>
                                        </p:cTn>
                                        <p:tgtEl>
                                          <p:spTgt spid="73730">
                                            <p:txEl>
                                              <p:pRg st="6" end="6"/>
                                            </p:txEl>
                                          </p:spTgt>
                                        </p:tgtEl>
                                        <p:attrNameLst>
                                          <p:attrName>style.visibility</p:attrName>
                                        </p:attrNameLst>
                                      </p:cBhvr>
                                      <p:to>
                                        <p:strVal val="visible"/>
                                      </p:to>
                                    </p:set>
                                    <p:animEffect transition="in" filter="fade">
                                      <p:cBhvr>
                                        <p:cTn id="10" dur="1000"/>
                                        <p:tgtEl>
                                          <p:spTgt spid="73730">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3730">
                                            <p:txEl>
                                              <p:pRg st="8" end="8"/>
                                            </p:txEl>
                                          </p:spTgt>
                                        </p:tgtEl>
                                        <p:attrNameLst>
                                          <p:attrName>style.visibility</p:attrName>
                                        </p:attrNameLst>
                                      </p:cBhvr>
                                      <p:to>
                                        <p:strVal val="visible"/>
                                      </p:to>
                                    </p:set>
                                    <p:animEffect transition="in" filter="fade">
                                      <p:cBhvr>
                                        <p:cTn id="13" dur="1000"/>
                                        <p:tgtEl>
                                          <p:spTgt spid="73730">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3730">
                                            <p:txEl>
                                              <p:pRg st="9" end="9"/>
                                            </p:txEl>
                                          </p:spTgt>
                                        </p:tgtEl>
                                        <p:attrNameLst>
                                          <p:attrName>style.visibility</p:attrName>
                                        </p:attrNameLst>
                                      </p:cBhvr>
                                      <p:to>
                                        <p:strVal val="visible"/>
                                      </p:to>
                                    </p:set>
                                    <p:animEffect transition="in" filter="fade">
                                      <p:cBhvr>
                                        <p:cTn id="16" dur="1000"/>
                                        <p:tgtEl>
                                          <p:spTgt spid="73730">
                                            <p:txEl>
                                              <p:pRg st="9" end="9"/>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3734"/>
                                        </p:tgtEl>
                                        <p:attrNameLst>
                                          <p:attrName>style.visibility</p:attrName>
                                        </p:attrNameLst>
                                      </p:cBhvr>
                                      <p:to>
                                        <p:strVal val="visible"/>
                                      </p:to>
                                    </p:set>
                                    <p:anim calcmode="lin" valueType="num">
                                      <p:cBhvr>
                                        <p:cTn id="21" dur="1000" fill="hold"/>
                                        <p:tgtEl>
                                          <p:spTgt spid="73734"/>
                                        </p:tgtEl>
                                        <p:attrNameLst>
                                          <p:attrName>ppt_w</p:attrName>
                                        </p:attrNameLst>
                                      </p:cBhvr>
                                      <p:tavLst>
                                        <p:tav tm="0">
                                          <p:val>
                                            <p:strVal val="#ppt_w*0.70"/>
                                          </p:val>
                                        </p:tav>
                                        <p:tav tm="100000">
                                          <p:val>
                                            <p:strVal val="#ppt_w"/>
                                          </p:val>
                                        </p:tav>
                                      </p:tavLst>
                                    </p:anim>
                                    <p:anim calcmode="lin" valueType="num">
                                      <p:cBhvr>
                                        <p:cTn id="22" dur="1000" fill="hold"/>
                                        <p:tgtEl>
                                          <p:spTgt spid="73734"/>
                                        </p:tgtEl>
                                        <p:attrNameLst>
                                          <p:attrName>ppt_h</p:attrName>
                                        </p:attrNameLst>
                                      </p:cBhvr>
                                      <p:tavLst>
                                        <p:tav tm="0">
                                          <p:val>
                                            <p:strVal val="#ppt_h"/>
                                          </p:val>
                                        </p:tav>
                                        <p:tav tm="100000">
                                          <p:val>
                                            <p:strVal val="#ppt_h"/>
                                          </p:val>
                                        </p:tav>
                                      </p:tavLst>
                                    </p:anim>
                                    <p:animEffect transition="in" filter="fade">
                                      <p:cBhvr>
                                        <p:cTn id="23" dur="1000"/>
                                        <p:tgtEl>
                                          <p:spTgt spid="737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3736"/>
                                        </p:tgtEl>
                                        <p:attrNameLst>
                                          <p:attrName>style.visibility</p:attrName>
                                        </p:attrNameLst>
                                      </p:cBhvr>
                                      <p:to>
                                        <p:strVal val="visible"/>
                                      </p:to>
                                    </p:set>
                                    <p:animEffect transition="in" filter="fade">
                                      <p:cBhvr>
                                        <p:cTn id="26" dur="1000"/>
                                        <p:tgtEl>
                                          <p:spTgt spid="7373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3737"/>
                                        </p:tgtEl>
                                        <p:attrNameLst>
                                          <p:attrName>style.visibility</p:attrName>
                                        </p:attrNameLst>
                                      </p:cBhvr>
                                      <p:to>
                                        <p:strVal val="visible"/>
                                      </p:to>
                                    </p:set>
                                    <p:anim calcmode="lin" valueType="num">
                                      <p:cBhvr>
                                        <p:cTn id="29" dur="1000" fill="hold"/>
                                        <p:tgtEl>
                                          <p:spTgt spid="73737"/>
                                        </p:tgtEl>
                                        <p:attrNameLst>
                                          <p:attrName>ppt_w</p:attrName>
                                        </p:attrNameLst>
                                      </p:cBhvr>
                                      <p:tavLst>
                                        <p:tav tm="0">
                                          <p:val>
                                            <p:strVal val="#ppt_w*0.70"/>
                                          </p:val>
                                        </p:tav>
                                        <p:tav tm="100000">
                                          <p:val>
                                            <p:strVal val="#ppt_w"/>
                                          </p:val>
                                        </p:tav>
                                      </p:tavLst>
                                    </p:anim>
                                    <p:anim calcmode="lin" valueType="num">
                                      <p:cBhvr>
                                        <p:cTn id="30" dur="1000" fill="hold"/>
                                        <p:tgtEl>
                                          <p:spTgt spid="73737"/>
                                        </p:tgtEl>
                                        <p:attrNameLst>
                                          <p:attrName>ppt_h</p:attrName>
                                        </p:attrNameLst>
                                      </p:cBhvr>
                                      <p:tavLst>
                                        <p:tav tm="0">
                                          <p:val>
                                            <p:strVal val="#ppt_h"/>
                                          </p:val>
                                        </p:tav>
                                        <p:tav tm="100000">
                                          <p:val>
                                            <p:strVal val="#ppt_h"/>
                                          </p:val>
                                        </p:tav>
                                      </p:tavLst>
                                    </p:anim>
                                    <p:animEffect transition="in" filter="fade">
                                      <p:cBhvr>
                                        <p:cTn id="31" dur="1000"/>
                                        <p:tgtEl>
                                          <p:spTgt spid="7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animBg="1"/>
      <p:bldP spid="73736" grpId="0" animBg="1"/>
      <p:bldP spid="737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899592" y="1700808"/>
            <a:ext cx="741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Pct val="75000"/>
              <a:buFont typeface="Wingdings" pitchFamily="2" charset="2"/>
              <a:buChar char="Ø"/>
              <a:defRPr/>
            </a:pPr>
            <a:r>
              <a:rPr lang="el-GR" altLang="el-GR" sz="2400" dirty="0" smtClean="0">
                <a:latin typeface="Calibri" pitchFamily="34" charset="0"/>
              </a:rPr>
              <a:t>Πρέπει να εντάσσονται σε προγράμματα άσκησης</a:t>
            </a:r>
          </a:p>
          <a:p>
            <a:pPr eaLnBrk="1" hangingPunct="1">
              <a:spcBef>
                <a:spcPct val="0"/>
              </a:spcBef>
              <a:buClrTx/>
              <a:buSzPct val="75000"/>
              <a:buFont typeface="Wingdings" pitchFamily="2" charset="2"/>
              <a:buNone/>
              <a:defRPr/>
            </a:pPr>
            <a:endParaRPr lang="el-GR" altLang="el-GR" sz="2400" dirty="0" smtClean="0">
              <a:latin typeface="Calibri" pitchFamily="34" charset="0"/>
            </a:endParaRPr>
          </a:p>
          <a:p>
            <a:pPr eaLnBrk="1" hangingPunct="1">
              <a:spcBef>
                <a:spcPct val="0"/>
              </a:spcBef>
              <a:buClrTx/>
              <a:buSzPct val="75000"/>
              <a:buFont typeface="Wingdings" pitchFamily="2" charset="2"/>
              <a:buChar char="Ø"/>
              <a:defRPr/>
            </a:pPr>
            <a:r>
              <a:rPr lang="el-GR" altLang="el-GR" sz="2400" dirty="0" smtClean="0">
                <a:latin typeface="Calibri" pitchFamily="34" charset="0"/>
              </a:rPr>
              <a:t>Η αερόβια άσκηση και οι ασκήσεις ενδυνάμωσης πρέπει να συμπληρώνονται με πρόγραμμα διατάσεων των μεγαλύτερων μυϊκών ομάδων, 2-3 φορές την εβδομάδα</a:t>
            </a:r>
            <a:endParaRPr lang="en-US" altLang="el-GR" sz="2400" dirty="0" smtClean="0">
              <a:latin typeface="Calibri" pitchFamily="34" charset="0"/>
            </a:endParaRPr>
          </a:p>
          <a:p>
            <a:pPr eaLnBrk="1" hangingPunct="1">
              <a:spcBef>
                <a:spcPct val="0"/>
              </a:spcBef>
              <a:buClrTx/>
              <a:buSzPct val="75000"/>
              <a:buFont typeface="Wingdings" pitchFamily="2" charset="2"/>
              <a:buNone/>
              <a:defRPr/>
            </a:pPr>
            <a:endParaRPr lang="el-GR" altLang="el-GR" sz="2400" b="1" dirty="0" smtClean="0">
              <a:latin typeface="Calibri" pitchFamily="34" charset="0"/>
            </a:endParaRPr>
          </a:p>
        </p:txBody>
      </p:sp>
      <p:sp>
        <p:nvSpPr>
          <p:cNvPr id="54276" name="Text Box 4"/>
          <p:cNvSpPr txBox="1">
            <a:spLocks noChangeArrowheads="1"/>
          </p:cNvSpPr>
          <p:nvPr/>
        </p:nvSpPr>
        <p:spPr bwMode="auto">
          <a:xfrm>
            <a:off x="2771775" y="5591175"/>
            <a:ext cx="5256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defRPr/>
            </a:pPr>
            <a:r>
              <a:rPr lang="en-US" altLang="el-GR" sz="1800" dirty="0" smtClean="0">
                <a:latin typeface="Calibri" pitchFamily="34" charset="0"/>
              </a:rPr>
              <a:t>(ATS/ERS 2013; American College of Sports Medicine position stand, 1998; Pollock et al., 2000)</a:t>
            </a:r>
            <a:endParaRPr lang="el-GR" altLang="el-GR" sz="1800" dirty="0" smtClean="0">
              <a:latin typeface="Calibri" pitchFamily="34" charset="0"/>
            </a:endParaRPr>
          </a:p>
        </p:txBody>
      </p:sp>
      <p:sp>
        <p:nvSpPr>
          <p:cNvPr id="2" name="Title 1"/>
          <p:cNvSpPr>
            <a:spLocks noGrp="1"/>
          </p:cNvSpPr>
          <p:nvPr>
            <p:ph type="title"/>
          </p:nvPr>
        </p:nvSpPr>
        <p:spPr/>
        <p:txBody>
          <a:bodyPr>
            <a:normAutofit/>
          </a:bodyPr>
          <a:lstStyle/>
          <a:p>
            <a:r>
              <a:rPr lang="el-GR" dirty="0"/>
              <a:t>Μυϊκές </a:t>
            </a:r>
            <a:r>
              <a:rPr lang="el-GR" dirty="0" smtClean="0"/>
              <a:t>Διατάσεις</a:t>
            </a:r>
            <a:endParaRPr lang="el-GR" dirty="0"/>
          </a:p>
        </p:txBody>
      </p:sp>
    </p:spTree>
    <p:extLst>
      <p:ext uri="{BB962C8B-B14F-4D97-AF65-F5344CB8AC3E}">
        <p14:creationId xmlns:p14="http://schemas.microsoft.com/office/powerpoint/2010/main" val="39743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1000"/>
                                        <p:tgtEl>
                                          <p:spTgt spid="54275"/>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54276"/>
                                        </p:tgtEl>
                                        <p:attrNameLst>
                                          <p:attrName>style.visibility</p:attrName>
                                        </p:attrNameLst>
                                      </p:cBhvr>
                                      <p:to>
                                        <p:strVal val="visible"/>
                                      </p:to>
                                    </p:set>
                                    <p:animEffect transition="in" filter="diamond(in)">
                                      <p:cBhvr>
                                        <p:cTn id="11"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658"/>
          <p:cNvSpPr txBox="1">
            <a:spLocks noChangeArrowheads="1"/>
          </p:cNvSpPr>
          <p:nvPr/>
        </p:nvSpPr>
        <p:spPr bwMode="auto">
          <a:xfrm>
            <a:off x="3239294" y="6237288"/>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50000"/>
              </a:spcBef>
              <a:buClrTx/>
              <a:buSzTx/>
              <a:buFontTx/>
              <a:buNone/>
              <a:defRPr/>
            </a:pPr>
            <a:r>
              <a:rPr lang="en-US" altLang="el-GR" sz="1800" dirty="0" smtClean="0">
                <a:latin typeface="Calibri" pitchFamily="34" charset="0"/>
              </a:rPr>
              <a:t>(Vogiatzis et al., 2005)</a:t>
            </a:r>
            <a:endParaRPr lang="el-GR" altLang="el-GR" sz="1800" dirty="0" smtClean="0">
              <a:latin typeface="Calibri" pitchFamily="34" charset="0"/>
            </a:endParaRPr>
          </a:p>
        </p:txBody>
      </p:sp>
      <p:sp>
        <p:nvSpPr>
          <p:cNvPr id="3" name="Rectangle 2"/>
          <p:cNvSpPr txBox="1">
            <a:spLocks noRot="1" noChangeArrowheads="1"/>
          </p:cNvSpPr>
          <p:nvPr/>
        </p:nvSpPr>
        <p:spPr>
          <a:xfrm>
            <a:off x="1042988" y="4400550"/>
            <a:ext cx="7058025" cy="1692275"/>
          </a:xfrm>
          <a:prstGeom prst="rect">
            <a:avLst/>
          </a:prstGeom>
          <a:solidFill>
            <a:schemeClr val="bg2"/>
          </a:solidFill>
          <a:ln algn="ctr">
            <a:solidFill>
              <a:srgbClr val="004B82"/>
            </a:solidFill>
          </a:ln>
        </p:spPr>
        <p:txBody>
          <a:bodyPr>
            <a:sp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457200" indent="-457200" algn="l">
              <a:spcBef>
                <a:spcPct val="50000"/>
              </a:spcBef>
              <a:buFont typeface="Arial" panose="020B0604020202020204" pitchFamily="34" charset="0"/>
              <a:buChar char="•"/>
              <a:defRPr/>
            </a:pPr>
            <a:r>
              <a:rPr lang="el-GR" altLang="el-GR" sz="2600" dirty="0" smtClean="0">
                <a:solidFill>
                  <a:schemeClr val="tx1"/>
                </a:solidFill>
                <a:effectLst/>
                <a:ea typeface="+mn-ea"/>
                <a:cs typeface="Times New Roman" panose="02020603050405020304" pitchFamily="18" charset="0"/>
              </a:rPr>
              <a:t>Αύξηση εγκάρσιας διατομής ινών τύπου Ι</a:t>
            </a:r>
          </a:p>
          <a:p>
            <a:pPr marL="457200" indent="-457200" algn="l">
              <a:spcBef>
                <a:spcPct val="50000"/>
              </a:spcBef>
              <a:buFont typeface="Arial" panose="020B0604020202020204" pitchFamily="34" charset="0"/>
              <a:buChar char="•"/>
              <a:defRPr/>
            </a:pPr>
            <a:r>
              <a:rPr lang="el-GR" altLang="el-GR" sz="2600" dirty="0" smtClean="0">
                <a:solidFill>
                  <a:schemeClr val="tx1"/>
                </a:solidFill>
                <a:effectLst/>
                <a:cs typeface="Times New Roman" panose="02020603050405020304" pitchFamily="18" charset="0"/>
              </a:rPr>
              <a:t>Αύξηση εγκάρσιας διατομής </a:t>
            </a:r>
            <a:r>
              <a:rPr lang="el-GR" altLang="el-GR" sz="2600" dirty="0">
                <a:solidFill>
                  <a:schemeClr val="tx1"/>
                </a:solidFill>
                <a:effectLst/>
                <a:cs typeface="Times New Roman" panose="02020603050405020304" pitchFamily="18" charset="0"/>
              </a:rPr>
              <a:t>ινών τύπου </a:t>
            </a:r>
            <a:r>
              <a:rPr lang="el-GR" altLang="el-GR" sz="2600" dirty="0" smtClean="0">
                <a:solidFill>
                  <a:schemeClr val="tx1"/>
                </a:solidFill>
                <a:effectLst/>
                <a:cs typeface="Times New Roman" panose="02020603050405020304" pitchFamily="18" charset="0"/>
              </a:rPr>
              <a:t>ΙΙα</a:t>
            </a:r>
          </a:p>
          <a:p>
            <a:pPr marL="457200" indent="-457200" algn="l">
              <a:spcBef>
                <a:spcPct val="50000"/>
              </a:spcBef>
              <a:buFont typeface="Arial" panose="020B0604020202020204" pitchFamily="34" charset="0"/>
              <a:buChar char="•"/>
              <a:defRPr/>
            </a:pPr>
            <a:r>
              <a:rPr lang="el-GR" altLang="el-GR" sz="2600" dirty="0" smtClean="0">
                <a:solidFill>
                  <a:schemeClr val="tx1"/>
                </a:solidFill>
                <a:effectLst/>
                <a:cs typeface="Times New Roman" panose="02020603050405020304" pitchFamily="18" charset="0"/>
              </a:rPr>
              <a:t>Αύξηση αναλογίας τριχοειδών/μυϊκή ίνα </a:t>
            </a:r>
          </a:p>
        </p:txBody>
      </p:sp>
      <p:sp>
        <p:nvSpPr>
          <p:cNvPr id="5" name="Rectangle 2"/>
          <p:cNvSpPr txBox="1">
            <a:spLocks noRot="1" noChangeArrowheads="1"/>
          </p:cNvSpPr>
          <p:nvPr/>
        </p:nvSpPr>
        <p:spPr>
          <a:xfrm>
            <a:off x="467519" y="1628775"/>
            <a:ext cx="8208962" cy="2092325"/>
          </a:xfrm>
          <a:prstGeom prst="rect">
            <a:avLst/>
          </a:prstGeom>
          <a:solidFill>
            <a:schemeClr val="bg2"/>
          </a:solidFill>
          <a:ln algn="ctr">
            <a:solidFill>
              <a:srgbClr val="004B82"/>
            </a:solidFill>
          </a:ln>
        </p:spPr>
        <p:txBody>
          <a:bodyPr>
            <a:sp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457200" indent="-457200" algn="l">
              <a:spcBef>
                <a:spcPct val="50000"/>
              </a:spcBef>
              <a:buFont typeface="Arial" panose="020B0604020202020204" pitchFamily="34" charset="0"/>
              <a:buChar char="•"/>
              <a:defRPr/>
            </a:pPr>
            <a:r>
              <a:rPr lang="el-GR" altLang="el-GR" sz="2600" dirty="0" smtClean="0">
                <a:solidFill>
                  <a:schemeClr val="tx1"/>
                </a:solidFill>
                <a:effectLst/>
                <a:cs typeface="Times New Roman" panose="02020603050405020304" pitchFamily="18" charset="0"/>
              </a:rPr>
              <a:t>Συνεχούς (</a:t>
            </a:r>
            <a:r>
              <a:rPr lang="en-US" altLang="el-GR" sz="2600" dirty="0">
                <a:solidFill>
                  <a:schemeClr val="tx1"/>
                </a:solidFill>
                <a:effectLst/>
                <a:cs typeface="Times New Roman" panose="02020603050405020304" pitchFamily="18" charset="0"/>
              </a:rPr>
              <a:t>75 ± 5% </a:t>
            </a:r>
            <a:r>
              <a:rPr lang="el-GR" altLang="el-GR" sz="2600" dirty="0" smtClean="0">
                <a:solidFill>
                  <a:schemeClr val="tx1"/>
                </a:solidFill>
                <a:effectLst/>
                <a:cs typeface="Times New Roman" panose="02020603050405020304" pitchFamily="18" charset="0"/>
              </a:rPr>
              <a:t>μέγιστου έργου) </a:t>
            </a:r>
            <a:r>
              <a:rPr lang="el-GR" altLang="el-GR" sz="2600" dirty="0">
                <a:solidFill>
                  <a:schemeClr val="tx1"/>
                </a:solidFill>
                <a:effectLst/>
                <a:cs typeface="Times New Roman" panose="02020603050405020304" pitchFamily="18" charset="0"/>
              </a:rPr>
              <a:t>και </a:t>
            </a:r>
            <a:r>
              <a:rPr lang="el-GR" altLang="el-GR" sz="2600" dirty="0" smtClean="0">
                <a:solidFill>
                  <a:schemeClr val="tx1"/>
                </a:solidFill>
                <a:effectLst/>
                <a:cs typeface="Times New Roman" panose="02020603050405020304" pitchFamily="18" charset="0"/>
              </a:rPr>
              <a:t>διαλειμματικής άσκησης </a:t>
            </a:r>
            <a:r>
              <a:rPr lang="el-GR" altLang="el-GR" sz="2600" dirty="0">
                <a:solidFill>
                  <a:schemeClr val="tx1"/>
                </a:solidFill>
                <a:effectLst/>
                <a:cs typeface="Times New Roman" panose="02020603050405020304" pitchFamily="18" charset="0"/>
              </a:rPr>
              <a:t>(124 ± 15%  μέγιστου έργου</a:t>
            </a:r>
            <a:r>
              <a:rPr lang="el-GR" altLang="el-GR" sz="2600" dirty="0" smtClean="0">
                <a:solidFill>
                  <a:schemeClr val="tx1"/>
                </a:solidFill>
                <a:effectLst/>
                <a:cs typeface="Times New Roman" panose="02020603050405020304" pitchFamily="18" charset="0"/>
              </a:rPr>
              <a:t>)</a:t>
            </a:r>
          </a:p>
          <a:p>
            <a:pPr marL="457200" indent="-457200" algn="l">
              <a:spcBef>
                <a:spcPct val="50000"/>
              </a:spcBef>
              <a:buFont typeface="Arial" panose="020B0604020202020204" pitchFamily="34" charset="0"/>
              <a:buChar char="•"/>
              <a:defRPr/>
            </a:pPr>
            <a:r>
              <a:rPr lang="el-GR" altLang="el-GR" sz="2600" dirty="0" smtClean="0">
                <a:solidFill>
                  <a:schemeClr val="tx1"/>
                </a:solidFill>
                <a:effectLst/>
                <a:cs typeface="Times New Roman" panose="02020603050405020304" pitchFamily="18" charset="0"/>
              </a:rPr>
              <a:t>Διάρκειας 10 εβδομάδων</a:t>
            </a:r>
          </a:p>
          <a:p>
            <a:pPr marL="457200" indent="-457200" algn="l">
              <a:spcBef>
                <a:spcPct val="50000"/>
              </a:spcBef>
              <a:buFont typeface="Arial" panose="020B0604020202020204" pitchFamily="34" charset="0"/>
              <a:buChar char="•"/>
              <a:defRPr/>
            </a:pPr>
            <a:r>
              <a:rPr lang="el-GR" altLang="el-GR" sz="2600" dirty="0" smtClean="0">
                <a:solidFill>
                  <a:schemeClr val="tx1"/>
                </a:solidFill>
                <a:effectLst/>
                <a:cs typeface="Times New Roman" panose="02020603050405020304" pitchFamily="18" charset="0"/>
              </a:rPr>
              <a:t>Συχνότητας 3 φορές την εβδομάδα </a:t>
            </a:r>
          </a:p>
        </p:txBody>
      </p:sp>
      <p:sp>
        <p:nvSpPr>
          <p:cNvPr id="2" name="Βέλος προς τα κάτω 1"/>
          <p:cNvSpPr/>
          <p:nvPr/>
        </p:nvSpPr>
        <p:spPr>
          <a:xfrm>
            <a:off x="4356100" y="3860800"/>
            <a:ext cx="431800" cy="395288"/>
          </a:xfrm>
          <a:prstGeom prst="downArrow">
            <a:avLst/>
          </a:prstGeom>
          <a:solidFill>
            <a:srgbClr val="004B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4" name="Title 3"/>
          <p:cNvSpPr>
            <a:spLocks noGrp="1"/>
          </p:cNvSpPr>
          <p:nvPr>
            <p:ph type="title"/>
          </p:nvPr>
        </p:nvSpPr>
        <p:spPr/>
        <p:txBody>
          <a:bodyPr>
            <a:normAutofit fontScale="90000"/>
          </a:bodyPr>
          <a:lstStyle/>
          <a:p>
            <a:r>
              <a:rPr lang="el-GR" dirty="0"/>
              <a:t>Μετά το Πρόγραμμα Πνευμονικής Αποκατάστασης</a:t>
            </a:r>
            <a:r>
              <a:rPr lang="el-GR" dirty="0" smtClean="0"/>
              <a:t>:</a:t>
            </a:r>
            <a:endParaRPr lang="el-GR" dirty="0"/>
          </a:p>
        </p:txBody>
      </p:sp>
    </p:spTree>
    <p:extLst>
      <p:ext uri="{BB962C8B-B14F-4D97-AF65-F5344CB8AC3E}">
        <p14:creationId xmlns:p14="http://schemas.microsoft.com/office/powerpoint/2010/main" val="1540445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611560" y="5782469"/>
            <a:ext cx="496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defRPr/>
            </a:pPr>
            <a:r>
              <a:rPr lang="en-US" altLang="el-GR" sz="1800" dirty="0" smtClean="0">
                <a:latin typeface="Calibri" pitchFamily="34" charset="0"/>
              </a:rPr>
              <a:t>(ATS/ERS 2013; American Thoracic Society</a:t>
            </a:r>
            <a:r>
              <a:rPr lang="el-GR" altLang="el-GR" sz="1800" dirty="0" smtClean="0">
                <a:latin typeface="Calibri" pitchFamily="34" charset="0"/>
              </a:rPr>
              <a:t>, </a:t>
            </a:r>
            <a:r>
              <a:rPr lang="en-US" altLang="el-GR" sz="1800" dirty="0" smtClean="0">
                <a:latin typeface="Calibri" pitchFamily="34" charset="0"/>
              </a:rPr>
              <a:t>1995)</a:t>
            </a:r>
            <a:endParaRPr lang="el-GR" altLang="el-GR" sz="1800" dirty="0" smtClean="0">
              <a:latin typeface="Calibri" pitchFamily="34" charset="0"/>
            </a:endParaRPr>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628800"/>
            <a:ext cx="2160785" cy="278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Ορθογώνιο 1"/>
          <p:cNvSpPr/>
          <p:nvPr/>
        </p:nvSpPr>
        <p:spPr>
          <a:xfrm>
            <a:off x="6480471" y="4423005"/>
            <a:ext cx="1800225" cy="276999"/>
          </a:xfrm>
          <a:prstGeom prst="rect">
            <a:avLst/>
          </a:prstGeom>
        </p:spPr>
        <p:txBody>
          <a:bodyPr>
            <a:spAutoFit/>
          </a:bodyPr>
          <a:lstStyle/>
          <a:p>
            <a:pPr algn="ctr">
              <a:defRPr/>
            </a:pPr>
            <a:r>
              <a:rPr lang="en-US" sz="1200" dirty="0" smtClean="0">
                <a:latin typeface="+mn-lt"/>
                <a:hlinkClick r:id="rId4"/>
              </a:rPr>
              <a:t>nyp.org</a:t>
            </a:r>
            <a:endParaRPr lang="el-GR" sz="1200" dirty="0">
              <a:latin typeface="+mn-lt"/>
            </a:endParaRPr>
          </a:p>
        </p:txBody>
      </p:sp>
      <p:sp>
        <p:nvSpPr>
          <p:cNvPr id="3" name="Title 2"/>
          <p:cNvSpPr>
            <a:spLocks noGrp="1"/>
          </p:cNvSpPr>
          <p:nvPr>
            <p:ph type="title"/>
          </p:nvPr>
        </p:nvSpPr>
        <p:spPr/>
        <p:txBody>
          <a:bodyPr>
            <a:normAutofit fontScale="90000"/>
          </a:bodyPr>
          <a:lstStyle/>
          <a:p>
            <a:r>
              <a:rPr lang="el-GR" dirty="0"/>
              <a:t>Συγχρονισμός Κίνησης άκρων– </a:t>
            </a:r>
            <a:r>
              <a:rPr lang="el-GR" dirty="0" smtClean="0"/>
              <a:t>Αναπνοής</a:t>
            </a:r>
            <a:endParaRPr lang="el-GR" dirty="0"/>
          </a:p>
        </p:txBody>
      </p:sp>
      <p:sp>
        <p:nvSpPr>
          <p:cNvPr id="4" name="Content Placeholder 3"/>
          <p:cNvSpPr>
            <a:spLocks noGrp="1"/>
          </p:cNvSpPr>
          <p:nvPr>
            <p:ph idx="1"/>
          </p:nvPr>
        </p:nvSpPr>
        <p:spPr>
          <a:xfrm>
            <a:off x="457200" y="1196752"/>
            <a:ext cx="5266928" cy="4392488"/>
          </a:xfrm>
        </p:spPr>
        <p:txBody>
          <a:bodyPr>
            <a:normAutofit/>
          </a:bodyPr>
          <a:lstStyle/>
          <a:p>
            <a:pPr>
              <a:spcBef>
                <a:spcPct val="0"/>
              </a:spcBef>
              <a:buFontTx/>
              <a:buChar char="•"/>
              <a:defRPr/>
            </a:pPr>
            <a:r>
              <a:rPr lang="el-GR" altLang="el-GR" sz="2800" b="1" dirty="0">
                <a:latin typeface="Calibri" pitchFamily="34" charset="0"/>
              </a:rPr>
              <a:t> </a:t>
            </a:r>
            <a:r>
              <a:rPr lang="el-GR" altLang="el-GR" sz="2800" dirty="0">
                <a:latin typeface="Calibri" pitchFamily="34" charset="0"/>
              </a:rPr>
              <a:t>Στη διάρκεια της εισπνοής (αργή βαθειά εισπνοή για </a:t>
            </a:r>
            <a:r>
              <a:rPr lang="el-GR" altLang="el-GR" sz="2800" b="1" dirty="0">
                <a:latin typeface="Calibri" pitchFamily="34" charset="0"/>
              </a:rPr>
              <a:t>κινητοποίηση του θώρακα </a:t>
            </a:r>
            <a:r>
              <a:rPr lang="el-GR" altLang="el-GR" sz="2800" dirty="0">
                <a:latin typeface="Calibri" pitchFamily="34" charset="0"/>
              </a:rPr>
              <a:t>και </a:t>
            </a:r>
            <a:r>
              <a:rPr lang="el-GR" altLang="el-GR" sz="2800" b="1" dirty="0">
                <a:latin typeface="Calibri" pitchFamily="34" charset="0"/>
              </a:rPr>
              <a:t>αποκατάσταση των  πνευμονικών όγκων</a:t>
            </a:r>
            <a:r>
              <a:rPr lang="el-GR" altLang="el-GR" sz="2800" dirty="0">
                <a:latin typeface="Calibri" pitchFamily="34" charset="0"/>
              </a:rPr>
              <a:t>) άνω άκρα</a:t>
            </a:r>
          </a:p>
          <a:p>
            <a:pPr>
              <a:spcBef>
                <a:spcPct val="0"/>
              </a:spcBef>
              <a:buFontTx/>
              <a:buChar char="•"/>
              <a:defRPr/>
            </a:pPr>
            <a:endParaRPr lang="el-GR" altLang="el-GR" sz="2800" dirty="0">
              <a:latin typeface="Calibri" pitchFamily="34" charset="0"/>
            </a:endParaRPr>
          </a:p>
          <a:p>
            <a:pPr>
              <a:spcBef>
                <a:spcPct val="0"/>
              </a:spcBef>
              <a:buFontTx/>
              <a:buChar char="•"/>
              <a:defRPr/>
            </a:pPr>
            <a:r>
              <a:rPr lang="el-GR" altLang="el-GR" sz="2800" dirty="0">
                <a:latin typeface="Calibri" pitchFamily="34" charset="0"/>
              </a:rPr>
              <a:t>Στη διάρκεια της εκπνοής με μισόκλειστα χείλη (</a:t>
            </a:r>
            <a:r>
              <a:rPr lang="el-GR" altLang="el-GR" sz="2800" b="1" dirty="0">
                <a:latin typeface="Calibri" pitchFamily="34" charset="0"/>
              </a:rPr>
              <a:t>για αντοχή</a:t>
            </a:r>
            <a:r>
              <a:rPr lang="el-GR" altLang="el-GR" sz="2800" dirty="0">
                <a:latin typeface="Calibri" pitchFamily="34" charset="0"/>
              </a:rPr>
              <a:t>) σε άνω και κάτω </a:t>
            </a:r>
            <a:r>
              <a:rPr lang="el-GR" altLang="el-GR" sz="2800" dirty="0" smtClean="0">
                <a:latin typeface="Calibri" pitchFamily="34" charset="0"/>
              </a:rPr>
              <a:t>άκρα</a:t>
            </a:r>
            <a:endParaRPr lang="en-US" altLang="el-GR" sz="2800" dirty="0">
              <a:latin typeface="Calibri" pitchFamily="34" charset="0"/>
            </a:endParaRPr>
          </a:p>
        </p:txBody>
      </p:sp>
    </p:spTree>
    <p:extLst>
      <p:ext uri="{BB962C8B-B14F-4D97-AF65-F5344CB8AC3E}">
        <p14:creationId xmlns:p14="http://schemas.microsoft.com/office/powerpoint/2010/main" val="307727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rtlCol="0">
            <a:normAutofit/>
          </a:bodyPr>
          <a:lstStyle/>
          <a:p>
            <a:pPr>
              <a:defRPr/>
            </a:pPr>
            <a:r>
              <a:rPr lang="el-GR" altLang="el-GR" sz="2400" b="1" dirty="0" smtClean="0">
                <a:solidFill>
                  <a:schemeClr val="tx2">
                    <a:lumMod val="75000"/>
                  </a:schemeClr>
                </a:solidFill>
                <a:cs typeface="Times New Roman" pitchFamily="18" charset="0"/>
              </a:rPr>
              <a:t>Εκπαιδευτικές </a:t>
            </a:r>
            <a:r>
              <a:rPr lang="el-GR" altLang="el-GR" sz="2400" b="1" dirty="0">
                <a:solidFill>
                  <a:schemeClr val="tx2">
                    <a:lumMod val="75000"/>
                  </a:schemeClr>
                </a:solidFill>
                <a:cs typeface="Times New Roman" pitchFamily="18" charset="0"/>
              </a:rPr>
              <a:t>συνεδρίες για αυτο-διαχείριση της ΧΑΠ: </a:t>
            </a:r>
          </a:p>
          <a:p>
            <a:pPr marL="354013" indent="0">
              <a:buNone/>
              <a:defRPr/>
            </a:pPr>
            <a:r>
              <a:rPr lang="el-GR" altLang="el-GR" sz="2400" dirty="0" smtClean="0">
                <a:cs typeface="Times New Roman" pitchFamily="18" charset="0"/>
              </a:rPr>
              <a:t>διαλέξεις - συζητήσεις για θέματα που βοηθούν τους ασθενείς να συμμορφώνονται, να ολοκληρώνουν τις θεραπείες τους και να αυτο-διαχειρίζονται την πάθησή τους </a:t>
            </a:r>
            <a:r>
              <a:rPr lang="en-US" altLang="el-GR" sz="2400" dirty="0" smtClean="0">
                <a:cs typeface="Times New Roman" pitchFamily="18" charset="0"/>
              </a:rPr>
              <a:t> </a:t>
            </a:r>
            <a:endParaRPr lang="el-GR" altLang="el-GR" sz="2400" dirty="0" smtClean="0">
              <a:cs typeface="Times New Roman" pitchFamily="18" charset="0"/>
            </a:endParaRPr>
          </a:p>
          <a:p>
            <a:pPr marL="0" indent="0" eaLnBrk="1" fontAlgn="auto" hangingPunct="1">
              <a:spcAft>
                <a:spcPts val="0"/>
              </a:spcAft>
              <a:buFont typeface="Wingdings" pitchFamily="2" charset="2"/>
              <a:buNone/>
              <a:defRPr/>
            </a:pPr>
            <a:endParaRPr lang="el-GR" altLang="el-GR" sz="1000" dirty="0" smtClean="0">
              <a:solidFill>
                <a:schemeClr val="tx2">
                  <a:lumMod val="75000"/>
                </a:schemeClr>
              </a:solidFill>
              <a:cs typeface="Times New Roman" pitchFamily="18" charset="0"/>
            </a:endParaRPr>
          </a:p>
          <a:p>
            <a:pPr>
              <a:defRPr/>
            </a:pPr>
            <a:r>
              <a:rPr lang="el-GR" altLang="el-GR" sz="2400" b="1" dirty="0" smtClean="0">
                <a:solidFill>
                  <a:schemeClr val="tx2">
                    <a:lumMod val="75000"/>
                  </a:schemeClr>
                </a:solidFill>
                <a:cs typeface="Times New Roman" pitchFamily="18" charset="0"/>
              </a:rPr>
              <a:t>Ψυχοθεραπεία: </a:t>
            </a:r>
          </a:p>
          <a:p>
            <a:pPr marL="354013" indent="0">
              <a:buNone/>
              <a:defRPr/>
            </a:pPr>
            <a:r>
              <a:rPr lang="el-GR" altLang="el-GR" sz="2400" dirty="0" smtClean="0">
                <a:cs typeface="Times New Roman" pitchFamily="18" charset="0"/>
              </a:rPr>
              <a:t>κατευθύνει τις ψυχολογικές ανάγκες των ασθενών και περιλαμβάνει συζητήσεις για την κοινωνική, συζυγική, εργασιακή, προσωπική ζωή, τις απόψεις για την υγεία  και τις αντίστοιχες συνήθειες</a:t>
            </a:r>
          </a:p>
          <a:p>
            <a:pPr marL="354013" indent="0">
              <a:buNone/>
              <a:defRPr/>
            </a:pPr>
            <a:endParaRPr lang="el-GR" altLang="el-GR" sz="2400" dirty="0">
              <a:solidFill>
                <a:schemeClr val="tx2">
                  <a:lumMod val="75000"/>
                </a:schemeClr>
              </a:solidFill>
              <a:cs typeface="Times New Roman" pitchFamily="18" charset="0"/>
            </a:endParaRPr>
          </a:p>
          <a:p>
            <a:pPr marL="354013" indent="0">
              <a:buNone/>
              <a:defRPr/>
            </a:pPr>
            <a:r>
              <a:rPr lang="en-US" altLang="el-GR" sz="1800" dirty="0" smtClean="0">
                <a:solidFill>
                  <a:schemeClr val="tx2">
                    <a:lumMod val="75000"/>
                  </a:schemeClr>
                </a:solidFill>
                <a:cs typeface="Times New Roman" pitchFamily="18" charset="0"/>
              </a:rPr>
              <a:t>                                                                                      </a:t>
            </a:r>
          </a:p>
          <a:p>
            <a:pPr eaLnBrk="1" fontAlgn="auto" hangingPunct="1">
              <a:spcAft>
                <a:spcPts val="0"/>
              </a:spcAft>
              <a:buFont typeface="Wingdings" pitchFamily="2" charset="2"/>
              <a:buNone/>
              <a:defRPr/>
            </a:pPr>
            <a:r>
              <a:rPr lang="en-US" altLang="el-GR" sz="1800" dirty="0" smtClean="0">
                <a:cs typeface="Times New Roman" pitchFamily="18" charset="0"/>
              </a:rPr>
              <a:t>    			(ATS/ERS 2013; GOLD, 2006;  AACVPR, 2011)</a:t>
            </a:r>
            <a:endParaRPr lang="en-GB" altLang="el-GR" sz="1800" dirty="0" smtClean="0">
              <a:cs typeface="Times New Roman" pitchFamily="18" charset="0"/>
            </a:endParaRPr>
          </a:p>
        </p:txBody>
      </p:sp>
      <p:sp>
        <p:nvSpPr>
          <p:cNvPr id="2" name="Title 1"/>
          <p:cNvSpPr>
            <a:spLocks noGrp="1"/>
          </p:cNvSpPr>
          <p:nvPr>
            <p:ph type="title"/>
          </p:nvPr>
        </p:nvSpPr>
        <p:spPr/>
        <p:txBody>
          <a:bodyPr>
            <a:normAutofit fontScale="90000"/>
          </a:bodyPr>
          <a:lstStyle/>
          <a:p>
            <a:r>
              <a:rPr lang="el-GR" dirty="0"/>
              <a:t> Εκπαιδευτικές συνεδρίες - Ψυχοθεραπεία</a:t>
            </a:r>
          </a:p>
        </p:txBody>
      </p:sp>
    </p:spTree>
    <p:extLst>
      <p:ext uri="{BB962C8B-B14F-4D97-AF65-F5344CB8AC3E}">
        <p14:creationId xmlns:p14="http://schemas.microsoft.com/office/powerpoint/2010/main" val="940380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229600" cy="4832092"/>
          </a:xfrm>
          <a:extLst/>
        </p:spPr>
        <p:txBody>
          <a:bodyPr rtlCol="0">
            <a:spAutoFit/>
          </a:bodyPr>
          <a:lstStyle/>
          <a:p>
            <a:pPr eaLnBrk="1" fontAlgn="auto" hangingPunct="1">
              <a:spcBef>
                <a:spcPct val="0"/>
              </a:spcBef>
              <a:spcAft>
                <a:spcPts val="0"/>
              </a:spcAft>
              <a:buFontTx/>
              <a:buChar char="•"/>
              <a:defRPr/>
            </a:pPr>
            <a:r>
              <a:rPr lang="el-GR" sz="2400" b="1" dirty="0" smtClean="0">
                <a:solidFill>
                  <a:srgbClr val="004B82"/>
                </a:solidFill>
              </a:rPr>
              <a:t>1</a:t>
            </a:r>
            <a:r>
              <a:rPr lang="el-GR" sz="2400" b="1" baseline="30000" dirty="0" smtClean="0">
                <a:solidFill>
                  <a:srgbClr val="004B82"/>
                </a:solidFill>
              </a:rPr>
              <a:t>η</a:t>
            </a:r>
            <a:r>
              <a:rPr lang="el-GR" sz="2400" b="1" dirty="0" smtClean="0">
                <a:solidFill>
                  <a:srgbClr val="004B82"/>
                </a:solidFill>
              </a:rPr>
              <a:t> συνάντηση: Γενικές πληροφορίες για τη ΧΑΠ</a:t>
            </a:r>
          </a:p>
          <a:p>
            <a:pPr marL="354013" indent="0" eaLnBrk="1" fontAlgn="auto" hangingPunct="1">
              <a:spcBef>
                <a:spcPct val="0"/>
              </a:spcBef>
              <a:spcAft>
                <a:spcPts val="0"/>
              </a:spcAft>
              <a:buFont typeface="Arial" charset="0"/>
              <a:buNone/>
              <a:defRPr/>
            </a:pPr>
            <a:r>
              <a:rPr lang="el-GR" sz="2400" i="1" dirty="0" smtClean="0"/>
              <a:t>Άσκηση Αυτοδιαχείρισης 1</a:t>
            </a:r>
            <a:r>
              <a:rPr lang="el-GR" sz="2400" dirty="0" smtClean="0"/>
              <a:t>: στόχοι, αίτια, επιπτώσεις,            επιδείνωση, τι υποτιμήθηκε</a:t>
            </a:r>
          </a:p>
          <a:p>
            <a:pPr eaLnBrk="1" fontAlgn="auto" hangingPunct="1">
              <a:spcBef>
                <a:spcPts val="1200"/>
              </a:spcBef>
              <a:spcAft>
                <a:spcPts val="0"/>
              </a:spcAft>
              <a:buFontTx/>
              <a:buChar char="•"/>
              <a:defRPr/>
            </a:pPr>
            <a:r>
              <a:rPr lang="el-GR" sz="2400" b="1" dirty="0" smtClean="0">
                <a:solidFill>
                  <a:srgbClr val="004B82"/>
                </a:solidFill>
              </a:rPr>
              <a:t>2</a:t>
            </a:r>
            <a:r>
              <a:rPr lang="el-GR" sz="2400" b="1" baseline="30000" dirty="0" smtClean="0">
                <a:solidFill>
                  <a:srgbClr val="004B82"/>
                </a:solidFill>
              </a:rPr>
              <a:t>η</a:t>
            </a:r>
            <a:r>
              <a:rPr lang="el-GR" sz="2400" b="1" dirty="0" smtClean="0">
                <a:solidFill>
                  <a:srgbClr val="004B82"/>
                </a:solidFill>
              </a:rPr>
              <a:t> συνάντηση: Παροξύνσεις, φάρμακα, οξυγονοθεραπεία</a:t>
            </a:r>
          </a:p>
          <a:p>
            <a:pPr marL="354013" indent="0" eaLnBrk="1" fontAlgn="auto" hangingPunct="1">
              <a:spcBef>
                <a:spcPct val="0"/>
              </a:spcBef>
              <a:spcAft>
                <a:spcPts val="0"/>
              </a:spcAft>
              <a:buFont typeface="Arial" charset="0"/>
              <a:buNone/>
              <a:defRPr/>
            </a:pPr>
            <a:r>
              <a:rPr lang="el-GR" sz="2400" i="1" dirty="0" smtClean="0"/>
              <a:t>Άσκηση Αυτοδιαχείρισης 2: </a:t>
            </a:r>
            <a:r>
              <a:rPr lang="el-GR" sz="2400" dirty="0" smtClean="0"/>
              <a:t>Θεραπευτικό πλάνο διαχείρισης φαρμάκων και οξυγόνου, επιπτώσεις υποξαιμίας</a:t>
            </a:r>
          </a:p>
          <a:p>
            <a:pPr eaLnBrk="1" fontAlgn="auto" hangingPunct="1">
              <a:spcBef>
                <a:spcPts val="1200"/>
              </a:spcBef>
              <a:spcAft>
                <a:spcPts val="0"/>
              </a:spcAft>
              <a:buFontTx/>
              <a:buChar char="•"/>
              <a:defRPr/>
            </a:pPr>
            <a:r>
              <a:rPr lang="el-GR" sz="2400" b="1" dirty="0" smtClean="0">
                <a:solidFill>
                  <a:srgbClr val="004B82"/>
                </a:solidFill>
              </a:rPr>
              <a:t>3</a:t>
            </a:r>
            <a:r>
              <a:rPr lang="el-GR" sz="2400" b="1" baseline="30000" dirty="0" smtClean="0">
                <a:solidFill>
                  <a:srgbClr val="004B82"/>
                </a:solidFill>
              </a:rPr>
              <a:t>η</a:t>
            </a:r>
            <a:r>
              <a:rPr lang="el-GR" sz="2400" b="1" dirty="0" smtClean="0">
                <a:solidFill>
                  <a:srgbClr val="004B82"/>
                </a:solidFill>
              </a:rPr>
              <a:t> συνάντηση: Δύσπνοια, κόπωση, βήχας, βρογχικός           καθαρισμός</a:t>
            </a:r>
          </a:p>
          <a:p>
            <a:pPr marL="354013" indent="0" eaLnBrk="1" fontAlgn="auto" hangingPunct="1">
              <a:spcBef>
                <a:spcPct val="0"/>
              </a:spcBef>
              <a:spcAft>
                <a:spcPts val="0"/>
              </a:spcAft>
              <a:buFont typeface="Arial" charset="0"/>
              <a:buNone/>
              <a:defRPr/>
            </a:pPr>
            <a:r>
              <a:rPr lang="el-GR" sz="2400" i="1" dirty="0" smtClean="0"/>
              <a:t>Άσκηση Αυτοδιαχείρισης 3: </a:t>
            </a:r>
            <a:r>
              <a:rPr lang="el-GR" sz="2400" dirty="0" smtClean="0"/>
              <a:t>πρόληψη δύσπνοιας, </a:t>
            </a:r>
            <a:r>
              <a:rPr lang="el-GR" sz="2400" dirty="0" smtClean="0"/>
              <a:t>επανεκπαίδευση </a:t>
            </a:r>
            <a:r>
              <a:rPr lang="el-GR" sz="2400" dirty="0" smtClean="0"/>
              <a:t>της αναπνοής, </a:t>
            </a:r>
            <a:r>
              <a:rPr lang="el-GR" sz="2400" dirty="0" smtClean="0"/>
              <a:t>εξοικονόμηση </a:t>
            </a:r>
            <a:r>
              <a:rPr lang="el-GR" sz="2400" dirty="0" smtClean="0"/>
              <a:t>ενέργειας, αύξηση αντοχής, χαλάρωση, αποβολή εκκρίσεων (Ευαγγελοδήμου</a:t>
            </a:r>
            <a:r>
              <a:rPr lang="el-GR" sz="2400" dirty="0"/>
              <a:t> </a:t>
            </a:r>
            <a:r>
              <a:rPr lang="el-GR" sz="2400" dirty="0" smtClean="0"/>
              <a:t>&amp; Γραμματοπούλου, 2014)</a:t>
            </a:r>
          </a:p>
        </p:txBody>
      </p:sp>
      <p:sp>
        <p:nvSpPr>
          <p:cNvPr id="4" name="Title 3"/>
          <p:cNvSpPr>
            <a:spLocks noGrp="1"/>
          </p:cNvSpPr>
          <p:nvPr>
            <p:ph type="title"/>
          </p:nvPr>
        </p:nvSpPr>
        <p:spPr/>
        <p:txBody>
          <a:bodyPr>
            <a:normAutofit fontScale="90000"/>
          </a:bodyPr>
          <a:lstStyle/>
          <a:p>
            <a:r>
              <a:rPr lang="el-GR" dirty="0"/>
              <a:t>Πρόγραμμα Αυτο-διαχειριζόμενης Εκπαίδευσης </a:t>
            </a:r>
            <a:r>
              <a:rPr lang="el-GR" dirty="0" smtClean="0"/>
              <a:t> </a:t>
            </a:r>
            <a:r>
              <a:rPr lang="el-GR" sz="3600" b="0" dirty="0" smtClean="0"/>
              <a:t>(1 από 2)</a:t>
            </a:r>
            <a:endParaRPr lang="el-GR" sz="3600" b="0" dirty="0"/>
          </a:p>
        </p:txBody>
      </p:sp>
    </p:spTree>
    <p:extLst>
      <p:ext uri="{BB962C8B-B14F-4D97-AF65-F5344CB8AC3E}">
        <p14:creationId xmlns:p14="http://schemas.microsoft.com/office/powerpoint/2010/main" val="4100084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idx="1"/>
          </p:nvPr>
        </p:nvSpPr>
        <p:spPr>
          <a:xfrm>
            <a:off x="457200" y="1196752"/>
            <a:ext cx="8229600" cy="4832092"/>
          </a:xfrm>
          <a:extLst/>
        </p:spPr>
        <p:txBody>
          <a:bodyPr rtlCol="0">
            <a:spAutoFit/>
          </a:bodyPr>
          <a:lstStyle/>
          <a:p>
            <a:pPr eaLnBrk="1" fontAlgn="auto" hangingPunct="1">
              <a:spcBef>
                <a:spcPct val="0"/>
              </a:spcBef>
              <a:spcAft>
                <a:spcPts val="0"/>
              </a:spcAft>
              <a:buFontTx/>
              <a:buChar char="•"/>
              <a:defRPr/>
            </a:pPr>
            <a:r>
              <a:rPr lang="el-GR" sz="2400" b="1" dirty="0">
                <a:solidFill>
                  <a:srgbClr val="004B82"/>
                </a:solidFill>
              </a:rPr>
              <a:t>4</a:t>
            </a:r>
            <a:r>
              <a:rPr lang="el-GR" sz="2400" b="1" baseline="30000" dirty="0" smtClean="0">
                <a:solidFill>
                  <a:srgbClr val="004B82"/>
                </a:solidFill>
              </a:rPr>
              <a:t>η</a:t>
            </a:r>
            <a:r>
              <a:rPr lang="el-GR" sz="2400" b="1" dirty="0" smtClean="0">
                <a:solidFill>
                  <a:srgbClr val="004B82"/>
                </a:solidFill>
              </a:rPr>
              <a:t> συνάντηση: Διατροφή, Άσκηση</a:t>
            </a:r>
          </a:p>
          <a:p>
            <a:pPr marL="354013" indent="0" eaLnBrk="1" fontAlgn="auto" hangingPunct="1">
              <a:spcBef>
                <a:spcPct val="0"/>
              </a:spcBef>
              <a:spcAft>
                <a:spcPts val="0"/>
              </a:spcAft>
              <a:buFont typeface="Arial" charset="0"/>
              <a:buNone/>
              <a:defRPr/>
            </a:pPr>
            <a:r>
              <a:rPr lang="el-GR" sz="2400" i="1" dirty="0" smtClean="0"/>
              <a:t>Άσκηση Αυτοδιαχείρισης 4: </a:t>
            </a:r>
            <a:r>
              <a:rPr lang="el-GR" sz="2400" dirty="0" smtClean="0"/>
              <a:t>ο ασθενής αναφέρει τι προσέχει στη διατροφή, τι συζητά με διαιτολόγο, ποια τρόφιμα πρέπει να καταναλώνει, ποια τρόφιμα τον ενοχλούν, συχνότητα/διάρκεια/είδος/ένταση άσκησης, πότε πρέπει να διακόπτει την άσκηση, κ.α.</a:t>
            </a:r>
          </a:p>
          <a:p>
            <a:pPr eaLnBrk="1" fontAlgn="auto" hangingPunct="1">
              <a:spcBef>
                <a:spcPts val="1200"/>
              </a:spcBef>
              <a:spcAft>
                <a:spcPts val="0"/>
              </a:spcAft>
              <a:buFontTx/>
              <a:buChar char="•"/>
              <a:defRPr/>
            </a:pPr>
            <a:r>
              <a:rPr lang="el-GR" sz="2400" b="1" dirty="0" smtClean="0">
                <a:solidFill>
                  <a:srgbClr val="004B82"/>
                </a:solidFill>
              </a:rPr>
              <a:t>5</a:t>
            </a:r>
            <a:r>
              <a:rPr lang="el-GR" sz="2400" b="1" baseline="30000" dirty="0" smtClean="0">
                <a:solidFill>
                  <a:srgbClr val="004B82"/>
                </a:solidFill>
              </a:rPr>
              <a:t>η</a:t>
            </a:r>
            <a:r>
              <a:rPr lang="el-GR" sz="2400" b="1" dirty="0" smtClean="0">
                <a:solidFill>
                  <a:srgbClr val="004B82"/>
                </a:solidFill>
              </a:rPr>
              <a:t> συνάντηση: Διαχείριση καθημερινότητας, διαχείριση άγχους, ταξίδια, σεξουαλικότητα</a:t>
            </a:r>
          </a:p>
          <a:p>
            <a:pPr marL="354013" indent="0" eaLnBrk="1" fontAlgn="auto" hangingPunct="1">
              <a:spcBef>
                <a:spcPct val="0"/>
              </a:spcBef>
              <a:spcAft>
                <a:spcPts val="0"/>
              </a:spcAft>
              <a:buFont typeface="Arial" charset="0"/>
              <a:buNone/>
              <a:defRPr/>
            </a:pPr>
            <a:r>
              <a:rPr lang="el-GR" sz="2400" i="1" dirty="0" smtClean="0"/>
              <a:t>Άσκηση Αυτοδιαχείρισης 5</a:t>
            </a:r>
            <a:r>
              <a:rPr lang="el-GR" sz="2400" dirty="0" smtClean="0"/>
              <a:t>: </a:t>
            </a:r>
            <a:r>
              <a:rPr lang="el-GR" sz="2400" dirty="0"/>
              <a:t>ο ασθενής αναφέρει ποιες </a:t>
            </a:r>
            <a:r>
              <a:rPr lang="el-GR" sz="2400" dirty="0" smtClean="0"/>
              <a:t>καθημερινές </a:t>
            </a:r>
            <a:r>
              <a:rPr lang="el-GR" sz="2400" dirty="0"/>
              <a:t>δραστηριότητες τον </a:t>
            </a:r>
            <a:r>
              <a:rPr lang="el-GR" sz="2400" dirty="0" smtClean="0"/>
              <a:t>δυσκολεύουν, πώς εκπαιδεύεται στο να καταπολεμά το άγχος           </a:t>
            </a:r>
          </a:p>
          <a:p>
            <a:pPr eaLnBrk="1" fontAlgn="auto" hangingPunct="1">
              <a:spcBef>
                <a:spcPts val="1200"/>
              </a:spcBef>
              <a:spcAft>
                <a:spcPts val="0"/>
              </a:spcAft>
              <a:buFontTx/>
              <a:buChar char="•"/>
              <a:defRPr/>
            </a:pPr>
            <a:r>
              <a:rPr lang="el-GR" sz="2400" b="1" dirty="0">
                <a:solidFill>
                  <a:srgbClr val="004B82"/>
                </a:solidFill>
              </a:rPr>
              <a:t>6</a:t>
            </a:r>
            <a:r>
              <a:rPr lang="el-GR" sz="2400" b="1" baseline="30000" dirty="0" smtClean="0">
                <a:solidFill>
                  <a:srgbClr val="004B82"/>
                </a:solidFill>
              </a:rPr>
              <a:t>η</a:t>
            </a:r>
            <a:r>
              <a:rPr lang="el-GR" sz="2400" b="1" dirty="0" smtClean="0">
                <a:solidFill>
                  <a:srgbClr val="004B82"/>
                </a:solidFill>
              </a:rPr>
              <a:t> συνάντηση: Ατομικός προγραμματισμός, στόχοι</a:t>
            </a:r>
          </a:p>
        </p:txBody>
      </p:sp>
      <p:sp>
        <p:nvSpPr>
          <p:cNvPr id="2" name="Ορθογώνιο 1"/>
          <p:cNvSpPr/>
          <p:nvPr/>
        </p:nvSpPr>
        <p:spPr>
          <a:xfrm>
            <a:off x="1547813" y="6240463"/>
            <a:ext cx="6048375" cy="369887"/>
          </a:xfrm>
          <a:prstGeom prst="rect">
            <a:avLst/>
          </a:prstGeom>
        </p:spPr>
        <p:txBody>
          <a:bodyPr>
            <a:spAutoFit/>
          </a:bodyPr>
          <a:lstStyle/>
          <a:p>
            <a:pPr algn="ctr" fontAlgn="auto">
              <a:spcAft>
                <a:spcPts val="0"/>
              </a:spcAft>
              <a:defRPr/>
            </a:pPr>
            <a:r>
              <a:rPr lang="el-GR" dirty="0">
                <a:latin typeface="+mn-lt"/>
              </a:rPr>
              <a:t>(Ευαγγελοδήμου &amp; Γραμματοπούλου, 2014)</a:t>
            </a:r>
          </a:p>
        </p:txBody>
      </p:sp>
      <p:sp>
        <p:nvSpPr>
          <p:cNvPr id="3" name="Title 2"/>
          <p:cNvSpPr>
            <a:spLocks noGrp="1"/>
          </p:cNvSpPr>
          <p:nvPr>
            <p:ph type="title"/>
          </p:nvPr>
        </p:nvSpPr>
        <p:spPr/>
        <p:txBody>
          <a:bodyPr>
            <a:normAutofit fontScale="90000"/>
          </a:bodyPr>
          <a:lstStyle/>
          <a:p>
            <a:r>
              <a:rPr lang="el-GR" dirty="0"/>
              <a:t>Πρόγραμμα Αυτο-διαχειριζόμενης </a:t>
            </a:r>
            <a:r>
              <a:rPr lang="el-GR" dirty="0" smtClean="0"/>
              <a:t>Εκπαίδευσης </a:t>
            </a:r>
            <a:r>
              <a:rPr lang="el-GR" sz="3600" b="0" dirty="0" smtClean="0"/>
              <a:t>(2 </a:t>
            </a:r>
            <a:r>
              <a:rPr lang="el-GR" sz="3600" b="0" dirty="0"/>
              <a:t>από 2)</a:t>
            </a:r>
            <a:r>
              <a:rPr lang="el-GR" dirty="0" smtClean="0"/>
              <a:t> </a:t>
            </a:r>
            <a:endParaRPr lang="el-GR" dirty="0"/>
          </a:p>
        </p:txBody>
      </p:sp>
    </p:spTree>
    <p:extLst>
      <p:ext uri="{BB962C8B-B14F-4D97-AF65-F5344CB8AC3E}">
        <p14:creationId xmlns:p14="http://schemas.microsoft.com/office/powerpoint/2010/main" val="1355813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p:txBody>
          <a:bodyPr rtlCol="0">
            <a:normAutofit/>
          </a:bodyPr>
          <a:lstStyle/>
          <a:p>
            <a:pPr marL="0" indent="0" eaLnBrk="1" fontAlgn="auto" hangingPunct="1">
              <a:spcAft>
                <a:spcPts val="0"/>
              </a:spcAft>
              <a:buFont typeface="Wingdings" pitchFamily="2" charset="2"/>
              <a:buNone/>
              <a:defRPr/>
            </a:pPr>
            <a:r>
              <a:rPr lang="en-US" altLang="el-GR" sz="1000" b="1" dirty="0" smtClean="0">
                <a:cs typeface="Times New Roman" pitchFamily="18" charset="0"/>
              </a:rPr>
              <a:t> </a:t>
            </a:r>
            <a:r>
              <a:rPr lang="el-GR" altLang="el-GR" sz="2400" dirty="0" smtClean="0">
                <a:cs typeface="Times New Roman" pitchFamily="18" charset="0"/>
              </a:rPr>
              <a:t>Η γνωσιακή συμπεριφοριστική θεραπεία (</a:t>
            </a:r>
            <a:r>
              <a:rPr lang="en-US" altLang="el-GR" sz="2400" dirty="0" smtClean="0">
                <a:cs typeface="Times New Roman" pitchFamily="18" charset="0"/>
              </a:rPr>
              <a:t>Cognitive Behavior</a:t>
            </a:r>
            <a:r>
              <a:rPr lang="el-GR" altLang="el-GR" sz="2400" dirty="0" smtClean="0">
                <a:cs typeface="Times New Roman" pitchFamily="18" charset="0"/>
              </a:rPr>
              <a:t> </a:t>
            </a:r>
            <a:r>
              <a:rPr lang="en-US" altLang="el-GR" sz="2400" dirty="0" smtClean="0">
                <a:cs typeface="Times New Roman" pitchFamily="18" charset="0"/>
              </a:rPr>
              <a:t>Therapy-CBT</a:t>
            </a:r>
            <a:r>
              <a:rPr lang="el-GR" altLang="el-GR" sz="2400" dirty="0" smtClean="0">
                <a:cs typeface="Times New Roman" pitchFamily="18" charset="0"/>
              </a:rPr>
              <a:t>) είναι αποτελεσματική στην υιοθέτηση αλλαγής συμπεριφοράς σε ασθενείς με ΧΑΠ, μέσω απλών και δομημένων τεχνικών:</a:t>
            </a:r>
            <a:r>
              <a:rPr lang="en-US" altLang="el-GR" sz="2400" dirty="0" smtClean="0">
                <a:cs typeface="Times New Roman" pitchFamily="18" charset="0"/>
              </a:rPr>
              <a:t> </a:t>
            </a:r>
            <a:r>
              <a:rPr lang="el-GR" altLang="el-GR" sz="2400" dirty="0" smtClean="0">
                <a:cs typeface="Times New Roman" pitchFamily="18" charset="0"/>
              </a:rPr>
              <a:t> </a:t>
            </a:r>
          </a:p>
          <a:p>
            <a:pPr eaLnBrk="1" fontAlgn="auto" hangingPunct="1">
              <a:spcAft>
                <a:spcPts val="0"/>
              </a:spcAft>
              <a:buFont typeface="Wingdings" pitchFamily="2" charset="2"/>
              <a:buNone/>
              <a:defRPr/>
            </a:pPr>
            <a:endParaRPr lang="el-GR" altLang="el-GR" sz="1000" dirty="0" smtClean="0">
              <a:cs typeface="Times New Roman" pitchFamily="18" charset="0"/>
            </a:endParaRPr>
          </a:p>
          <a:p>
            <a:pPr eaLnBrk="1" fontAlgn="auto" hangingPunct="1">
              <a:spcAft>
                <a:spcPts val="0"/>
              </a:spcAft>
              <a:buFont typeface="Wingdings" pitchFamily="2" charset="2"/>
              <a:buChar char="ü"/>
              <a:defRPr/>
            </a:pPr>
            <a:r>
              <a:rPr lang="el-GR" altLang="el-GR" sz="2400" dirty="0" smtClean="0">
                <a:cs typeface="Times New Roman" pitchFamily="18" charset="0"/>
              </a:rPr>
              <a:t>  προσανατολισμός στο στόχο</a:t>
            </a:r>
          </a:p>
          <a:p>
            <a:pPr eaLnBrk="1" fontAlgn="auto" hangingPunct="1">
              <a:spcAft>
                <a:spcPts val="0"/>
              </a:spcAft>
              <a:buFont typeface="Wingdings" pitchFamily="2" charset="2"/>
              <a:buChar char="ü"/>
              <a:defRPr/>
            </a:pPr>
            <a:r>
              <a:rPr lang="el-GR" altLang="el-GR" sz="2400" dirty="0" smtClean="0">
                <a:cs typeface="Times New Roman" pitchFamily="18" charset="0"/>
              </a:rPr>
              <a:t>  αλλαγή διαδικασίας απόκτησης γνώσης </a:t>
            </a:r>
          </a:p>
          <a:p>
            <a:pPr eaLnBrk="1" fontAlgn="auto" hangingPunct="1">
              <a:spcAft>
                <a:spcPts val="0"/>
              </a:spcAft>
              <a:buFont typeface="Wingdings" pitchFamily="2" charset="2"/>
              <a:buChar char="ü"/>
              <a:defRPr/>
            </a:pPr>
            <a:r>
              <a:rPr lang="el-GR" altLang="el-GR" sz="2400" dirty="0" smtClean="0">
                <a:cs typeface="Times New Roman" pitchFamily="18" charset="0"/>
              </a:rPr>
              <a:t>  προαγωγή της αυτο-αποτελεσματικότητας </a:t>
            </a:r>
          </a:p>
          <a:p>
            <a:pPr marL="450850" indent="-450850" eaLnBrk="1" fontAlgn="auto" hangingPunct="1">
              <a:spcAft>
                <a:spcPts val="0"/>
              </a:spcAft>
              <a:buFont typeface="Wingdings" pitchFamily="2" charset="2"/>
              <a:buChar char="ü"/>
              <a:defRPr/>
            </a:pPr>
            <a:r>
              <a:rPr lang="el-GR" altLang="el-GR" sz="2400" dirty="0" smtClean="0">
                <a:cs typeface="Times New Roman" pitchFamily="18" charset="0"/>
              </a:rPr>
              <a:t>χρονική διάρκεια συμμετοχής (6 μήνες για εδραίωση   αλλαγών στη συμπεριφορά) </a:t>
            </a:r>
          </a:p>
          <a:p>
            <a:pPr marL="450850" indent="-450850" eaLnBrk="1" fontAlgn="auto" hangingPunct="1">
              <a:spcAft>
                <a:spcPts val="0"/>
              </a:spcAft>
              <a:buFont typeface="Wingdings" pitchFamily="2" charset="2"/>
              <a:buChar char="ü"/>
              <a:defRPr/>
            </a:pPr>
            <a:endParaRPr lang="el-GR" altLang="el-GR" sz="2400" dirty="0">
              <a:cs typeface="Times New Roman" pitchFamily="18" charset="0"/>
            </a:endParaRPr>
          </a:p>
          <a:p>
            <a:pPr marL="0" indent="0" eaLnBrk="1" fontAlgn="auto" hangingPunct="1">
              <a:spcAft>
                <a:spcPts val="0"/>
              </a:spcAft>
              <a:buNone/>
              <a:defRPr/>
            </a:pPr>
            <a:r>
              <a:rPr lang="en-US" altLang="el-GR" sz="1800" dirty="0" smtClean="0">
                <a:cs typeface="Times New Roman" pitchFamily="18" charset="0"/>
              </a:rPr>
              <a:t>                                                                                  </a:t>
            </a:r>
          </a:p>
          <a:p>
            <a:pPr eaLnBrk="1" fontAlgn="auto" hangingPunct="1">
              <a:spcAft>
                <a:spcPts val="0"/>
              </a:spcAft>
              <a:buFont typeface="Wingdings" pitchFamily="2" charset="2"/>
              <a:buNone/>
              <a:defRPr/>
            </a:pPr>
            <a:r>
              <a:rPr lang="en-US" altLang="el-GR" sz="1800" dirty="0" smtClean="0">
                <a:cs typeface="Times New Roman" pitchFamily="18" charset="0"/>
              </a:rPr>
              <a:t>    						(ATS/ERS 2013)</a:t>
            </a:r>
            <a:endParaRPr lang="en-GB" altLang="el-GR" sz="1800" dirty="0" smtClean="0">
              <a:cs typeface="Times New Roman" pitchFamily="18" charset="0"/>
            </a:endParaRPr>
          </a:p>
        </p:txBody>
      </p:sp>
      <p:sp>
        <p:nvSpPr>
          <p:cNvPr id="2" name="Title 1"/>
          <p:cNvSpPr>
            <a:spLocks noGrp="1"/>
          </p:cNvSpPr>
          <p:nvPr>
            <p:ph type="title"/>
          </p:nvPr>
        </p:nvSpPr>
        <p:spPr/>
        <p:txBody>
          <a:bodyPr/>
          <a:lstStyle/>
          <a:p>
            <a:r>
              <a:rPr lang="el-GR" dirty="0"/>
              <a:t> Αλλαγή συμπεριφοράς στη ΧΑΠ</a:t>
            </a:r>
          </a:p>
        </p:txBody>
      </p:sp>
    </p:spTree>
    <p:extLst>
      <p:ext uri="{BB962C8B-B14F-4D97-AF65-F5344CB8AC3E}">
        <p14:creationId xmlns:p14="http://schemas.microsoft.com/office/powerpoint/2010/main" val="64602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5508625" y="5805488"/>
            <a:ext cx="295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dirty="0">
              <a:latin typeface="Tahoma" pitchFamily="34" charset="0"/>
            </a:endParaRPr>
          </a:p>
        </p:txBody>
      </p:sp>
      <p:sp>
        <p:nvSpPr>
          <p:cNvPr id="61445" name="TextBox 1"/>
          <p:cNvSpPr txBox="1">
            <a:spLocks noChangeArrowheads="1"/>
          </p:cNvSpPr>
          <p:nvPr/>
        </p:nvSpPr>
        <p:spPr bwMode="auto">
          <a:xfrm>
            <a:off x="3059832" y="595950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r" eaLnBrk="1" hangingPunct="1">
              <a:spcBef>
                <a:spcPct val="0"/>
              </a:spcBef>
              <a:buClrTx/>
              <a:buSzTx/>
              <a:buFontTx/>
              <a:buNone/>
              <a:defRPr/>
            </a:pPr>
            <a:r>
              <a:rPr lang="en-US" altLang="el-GR" sz="1800" dirty="0" smtClean="0">
                <a:latin typeface="Calibri" pitchFamily="34" charset="0"/>
              </a:rPr>
              <a:t>(ATS/ERS 2013)</a:t>
            </a:r>
            <a:endParaRPr lang="el-GR" altLang="el-GR" sz="1800" dirty="0" smtClean="0">
              <a:latin typeface="Calibri" pitchFamily="34" charset="0"/>
            </a:endParaRPr>
          </a:p>
        </p:txBody>
      </p:sp>
      <p:sp>
        <p:nvSpPr>
          <p:cNvPr id="2" name="Title 1"/>
          <p:cNvSpPr>
            <a:spLocks noGrp="1"/>
          </p:cNvSpPr>
          <p:nvPr>
            <p:ph type="title"/>
          </p:nvPr>
        </p:nvSpPr>
        <p:spPr/>
        <p:txBody>
          <a:bodyPr>
            <a:normAutofit fontScale="90000"/>
          </a:bodyPr>
          <a:lstStyle/>
          <a:p>
            <a:r>
              <a:rPr lang="el-GR" dirty="0"/>
              <a:t>Εκπαίδευση ασθενών και </a:t>
            </a:r>
            <a:r>
              <a:rPr lang="el-GR" dirty="0" smtClean="0"/>
              <a:t>αυτοεξυπηρέτηση</a:t>
            </a:r>
            <a:endParaRPr lang="el-GR" dirty="0"/>
          </a:p>
        </p:txBody>
      </p:sp>
      <p:sp>
        <p:nvSpPr>
          <p:cNvPr id="3" name="Content Placeholder 2"/>
          <p:cNvSpPr>
            <a:spLocks noGrp="1"/>
          </p:cNvSpPr>
          <p:nvPr>
            <p:ph idx="1"/>
          </p:nvPr>
        </p:nvSpPr>
        <p:spPr>
          <a:xfrm>
            <a:off x="457200" y="1196752"/>
            <a:ext cx="4762872" cy="4792092"/>
          </a:xfrm>
        </p:spPr>
        <p:txBody>
          <a:bodyPr>
            <a:normAutofit lnSpcReduction="10000"/>
          </a:bodyPr>
          <a:lstStyle/>
          <a:p>
            <a:pPr>
              <a:spcBef>
                <a:spcPct val="0"/>
              </a:spcBef>
              <a:buNone/>
              <a:defRPr/>
            </a:pPr>
            <a:r>
              <a:rPr lang="el-GR" altLang="el-GR" sz="2400" dirty="0">
                <a:latin typeface="Calibri" pitchFamily="34" charset="0"/>
              </a:rPr>
              <a:t>Οι ασθενείς με ΧΑΠ εκπαιδεύονται: </a:t>
            </a:r>
          </a:p>
          <a:p>
            <a:pPr>
              <a:spcBef>
                <a:spcPct val="0"/>
              </a:spcBef>
              <a:buNone/>
              <a:defRPr/>
            </a:pPr>
            <a:endParaRPr lang="el-GR" altLang="el-GR" sz="2400" dirty="0">
              <a:latin typeface="Calibri" pitchFamily="34" charset="0"/>
            </a:endParaRPr>
          </a:p>
          <a:p>
            <a:pPr>
              <a:spcBef>
                <a:spcPct val="0"/>
              </a:spcBef>
              <a:buFontTx/>
              <a:buChar char="•"/>
              <a:defRPr/>
            </a:pPr>
            <a:r>
              <a:rPr lang="el-GR" altLang="el-GR" sz="2400" dirty="0">
                <a:latin typeface="Calibri" pitchFamily="34" charset="0"/>
              </a:rPr>
              <a:t> Σε στόχους συγκεκριμένους</a:t>
            </a:r>
            <a:r>
              <a:rPr lang="en-US" altLang="el-GR" sz="2400" dirty="0">
                <a:latin typeface="Calibri" pitchFamily="34" charset="0"/>
              </a:rPr>
              <a:t>,</a:t>
            </a:r>
            <a:r>
              <a:rPr lang="el-GR" altLang="el-GR" sz="2400" dirty="0">
                <a:latin typeface="Calibri" pitchFamily="34" charset="0"/>
              </a:rPr>
              <a:t> </a:t>
            </a:r>
            <a:r>
              <a:rPr lang="en-US" altLang="el-GR" sz="2400" dirty="0">
                <a:latin typeface="Calibri" pitchFamily="34" charset="0"/>
              </a:rPr>
              <a:t> </a:t>
            </a:r>
            <a:r>
              <a:rPr lang="el-GR" altLang="el-GR" sz="2400" dirty="0">
                <a:latin typeface="Calibri" pitchFamily="34" charset="0"/>
              </a:rPr>
              <a:t>ρεαλιστικούς</a:t>
            </a:r>
            <a:r>
              <a:rPr lang="en-US" altLang="el-GR" sz="2400" dirty="0">
                <a:latin typeface="Calibri" pitchFamily="34" charset="0"/>
              </a:rPr>
              <a:t>,</a:t>
            </a:r>
            <a:r>
              <a:rPr lang="el-GR" altLang="el-GR" sz="2400" dirty="0">
                <a:latin typeface="Calibri" pitchFamily="34" charset="0"/>
              </a:rPr>
              <a:t> μετρήσιμους</a:t>
            </a:r>
            <a:r>
              <a:rPr lang="en-US" altLang="el-GR" sz="2400" dirty="0">
                <a:latin typeface="Calibri" pitchFamily="34" charset="0"/>
              </a:rPr>
              <a:t>, </a:t>
            </a:r>
            <a:r>
              <a:rPr lang="el-GR" altLang="el-GR" sz="2400" dirty="0">
                <a:latin typeface="Calibri" pitchFamily="34" charset="0"/>
              </a:rPr>
              <a:t>κατάλληλους</a:t>
            </a:r>
            <a:r>
              <a:rPr lang="en-US" altLang="el-GR" sz="2400" dirty="0">
                <a:latin typeface="Calibri" pitchFamily="34" charset="0"/>
              </a:rPr>
              <a:t> </a:t>
            </a:r>
            <a:r>
              <a:rPr lang="el-GR" altLang="el-GR" sz="2400" dirty="0">
                <a:latin typeface="Calibri" pitchFamily="34" charset="0"/>
              </a:rPr>
              <a:t>και</a:t>
            </a:r>
            <a:r>
              <a:rPr lang="en-US" altLang="el-GR" sz="2400" dirty="0">
                <a:latin typeface="Calibri" pitchFamily="34" charset="0"/>
              </a:rPr>
              <a:t> </a:t>
            </a:r>
            <a:r>
              <a:rPr lang="el-GR" altLang="el-GR" sz="2400" dirty="0">
                <a:latin typeface="Calibri" pitchFamily="34" charset="0"/>
              </a:rPr>
              <a:t>χρονικά</a:t>
            </a:r>
            <a:r>
              <a:rPr lang="en-US" altLang="el-GR" sz="2400" dirty="0">
                <a:latin typeface="Calibri" pitchFamily="34" charset="0"/>
              </a:rPr>
              <a:t> </a:t>
            </a:r>
            <a:r>
              <a:rPr lang="el-GR" altLang="el-GR" sz="2400" dirty="0">
                <a:latin typeface="Calibri" pitchFamily="34" charset="0"/>
              </a:rPr>
              <a:t>προσδιορισμένους</a:t>
            </a:r>
            <a:endParaRPr lang="en-US" altLang="el-GR" sz="2400" dirty="0">
              <a:latin typeface="Calibri" pitchFamily="34" charset="0"/>
            </a:endParaRPr>
          </a:p>
          <a:p>
            <a:pPr>
              <a:spcBef>
                <a:spcPct val="0"/>
              </a:spcBef>
              <a:buNone/>
              <a:defRPr/>
            </a:pPr>
            <a:endParaRPr lang="en-US" altLang="el-GR" sz="2400" dirty="0">
              <a:latin typeface="Calibri" pitchFamily="34" charset="0"/>
            </a:endParaRPr>
          </a:p>
          <a:p>
            <a:pPr>
              <a:spcBef>
                <a:spcPct val="0"/>
              </a:spcBef>
              <a:buFontTx/>
              <a:buChar char="•"/>
              <a:defRPr/>
            </a:pPr>
            <a:r>
              <a:rPr lang="en-US" altLang="el-GR" sz="2400" dirty="0">
                <a:latin typeface="Calibri" pitchFamily="34" charset="0"/>
              </a:rPr>
              <a:t> </a:t>
            </a:r>
            <a:r>
              <a:rPr lang="el-GR" altLang="el-GR" sz="2400" dirty="0">
                <a:latin typeface="Calibri" pitchFamily="34" charset="0"/>
              </a:rPr>
              <a:t>Στη διατήρηση των συμπεριφορών που διδάχθηκαν  συνολικά στο</a:t>
            </a:r>
            <a:r>
              <a:rPr lang="en-US" altLang="el-GR" sz="2400" dirty="0">
                <a:latin typeface="Calibri" pitchFamily="34" charset="0"/>
              </a:rPr>
              <a:t> </a:t>
            </a:r>
            <a:r>
              <a:rPr lang="el-GR" altLang="el-GR" sz="2400" dirty="0">
                <a:latin typeface="Calibri" pitchFamily="34" charset="0"/>
              </a:rPr>
              <a:t> πρόγραμμα  αποκατάστασης</a:t>
            </a:r>
            <a:endParaRPr lang="en-US" altLang="el-GR" sz="2400" dirty="0">
              <a:latin typeface="Calibri" pitchFamily="34" charset="0"/>
            </a:endParaRPr>
          </a:p>
          <a:p>
            <a:pPr>
              <a:spcBef>
                <a:spcPct val="0"/>
              </a:spcBef>
              <a:buNone/>
              <a:defRPr/>
            </a:pPr>
            <a:endParaRPr lang="en-US" altLang="el-GR" sz="2400" dirty="0">
              <a:latin typeface="Calibri" pitchFamily="34" charset="0"/>
            </a:endParaRPr>
          </a:p>
          <a:p>
            <a:pPr>
              <a:spcBef>
                <a:spcPct val="0"/>
              </a:spcBef>
              <a:buFontTx/>
              <a:buChar char="•"/>
              <a:defRPr/>
            </a:pPr>
            <a:r>
              <a:rPr lang="en-US" altLang="el-GR" sz="2400" dirty="0">
                <a:latin typeface="Calibri" pitchFamily="34" charset="0"/>
              </a:rPr>
              <a:t> </a:t>
            </a:r>
            <a:r>
              <a:rPr lang="el-GR" altLang="el-GR" sz="2400" dirty="0">
                <a:latin typeface="Calibri" pitchFamily="34" charset="0"/>
              </a:rPr>
              <a:t>Στη συμμετοχή σε προγράμματα μετά την αποκατάσταση</a:t>
            </a:r>
            <a:r>
              <a:rPr lang="en-US" altLang="el-GR" sz="2400" b="1" dirty="0">
                <a:latin typeface="Calibri" pitchFamily="34" charset="0"/>
              </a:rPr>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340768"/>
            <a:ext cx="3520330" cy="2345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88009" y="3686188"/>
            <a:ext cx="3361561" cy="276999"/>
          </a:xfrm>
          <a:prstGeom prst="rect">
            <a:avLst/>
          </a:prstGeom>
        </p:spPr>
        <p:txBody>
          <a:bodyPr wrap="none">
            <a:spAutoFit/>
          </a:bodyPr>
          <a:lstStyle/>
          <a:p>
            <a:r>
              <a:rPr lang="en-US" sz="1200" dirty="0" smtClean="0">
                <a:latin typeface="+mn-lt"/>
              </a:rPr>
              <a:t>“</a:t>
            </a:r>
            <a:r>
              <a:rPr lang="en-US" sz="1200" dirty="0" smtClean="0">
                <a:latin typeface="+mn-lt"/>
                <a:hlinkClick r:id="rId4"/>
              </a:rPr>
              <a:t>Aerobics class</a:t>
            </a:r>
            <a:r>
              <a:rPr lang="en-US" sz="1200" dirty="0" smtClean="0">
                <a:latin typeface="+mn-lt"/>
              </a:rPr>
              <a:t>” </a:t>
            </a:r>
            <a:r>
              <a:rPr lang="el-GR" sz="1200" dirty="0" smtClean="0">
                <a:latin typeface="+mn-lt"/>
              </a:rPr>
              <a:t>από </a:t>
            </a:r>
            <a:r>
              <a:rPr lang="en-US" sz="1200" dirty="0" smtClean="0">
                <a:latin typeface="+mn-lt"/>
                <a:hlinkClick r:id="rId5" tooltip="User:Fæ"/>
              </a:rPr>
              <a:t>Fæ</a:t>
            </a:r>
            <a:r>
              <a:rPr lang="el-GR" sz="1200" dirty="0" smtClean="0">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1572945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Γενικά </a:t>
            </a:r>
            <a:r>
              <a:rPr lang="el-GR" dirty="0" smtClean="0"/>
              <a:t>Συμπεράσματα</a:t>
            </a:r>
            <a:endParaRPr lang="el-GR" dirty="0"/>
          </a:p>
        </p:txBody>
      </p:sp>
      <p:sp>
        <p:nvSpPr>
          <p:cNvPr id="71683" name="Rectangle 3"/>
          <p:cNvSpPr>
            <a:spLocks noGrp="1" noChangeArrowheads="1"/>
          </p:cNvSpPr>
          <p:nvPr>
            <p:ph idx="1"/>
          </p:nvPr>
        </p:nvSpPr>
        <p:spPr/>
        <p:txBody>
          <a:bodyPr rtlCol="0">
            <a:normAutofit/>
          </a:bodyPr>
          <a:lstStyle/>
          <a:p>
            <a:pPr>
              <a:buClr>
                <a:schemeClr val="tx1"/>
              </a:buClr>
              <a:defRPr/>
            </a:pPr>
            <a:r>
              <a:rPr lang="el-GR" altLang="el-GR" sz="2600" dirty="0" smtClean="0"/>
              <a:t>Ισχυρή επιστημονική τεκμηρίωση της πνευμονικής αποκατάστασης στη βελτίωση της μυϊκής λειτουργικής ικανότητας</a:t>
            </a:r>
            <a:r>
              <a:rPr lang="en-US" altLang="el-GR" sz="2600" dirty="0" smtClean="0"/>
              <a:t> </a:t>
            </a:r>
            <a:r>
              <a:rPr lang="el-GR" altLang="el-GR" sz="2600" dirty="0" smtClean="0"/>
              <a:t>στη ΧΑΠ (</a:t>
            </a:r>
            <a:r>
              <a:rPr lang="en-US" altLang="el-GR" sz="2600" dirty="0" smtClean="0"/>
              <a:t>ATS/ERS </a:t>
            </a:r>
            <a:r>
              <a:rPr lang="el-GR" altLang="el-GR" sz="2600" dirty="0" smtClean="0"/>
              <a:t>, </a:t>
            </a:r>
            <a:r>
              <a:rPr lang="en-US" altLang="el-GR" sz="2600" dirty="0" smtClean="0"/>
              <a:t>2013</a:t>
            </a:r>
            <a:r>
              <a:rPr lang="el-GR" altLang="el-GR" sz="2600" dirty="0" smtClean="0"/>
              <a:t>)</a:t>
            </a:r>
          </a:p>
          <a:p>
            <a:pPr>
              <a:buClr>
                <a:schemeClr val="tx1"/>
              </a:buClr>
              <a:defRPr/>
            </a:pPr>
            <a:r>
              <a:rPr lang="el-GR" altLang="el-GR" sz="2600" dirty="0" smtClean="0"/>
              <a:t>Συγκεκριμένες παράμετροι ασκήσεων</a:t>
            </a:r>
            <a:r>
              <a:rPr lang="en-US" altLang="el-GR" sz="2600" dirty="0" smtClean="0"/>
              <a:t> </a:t>
            </a:r>
            <a:endParaRPr lang="el-GR" altLang="el-GR" sz="2600" dirty="0" smtClean="0"/>
          </a:p>
          <a:p>
            <a:pPr>
              <a:buClr>
                <a:schemeClr val="tx1"/>
              </a:buClr>
              <a:defRPr/>
            </a:pPr>
            <a:r>
              <a:rPr lang="el-GR" altLang="el-GR" sz="2600" dirty="0" smtClean="0"/>
              <a:t>Πολλαπλά οφέλη για τους ασθενείς </a:t>
            </a:r>
          </a:p>
          <a:p>
            <a:pPr>
              <a:buClr>
                <a:schemeClr val="tx1"/>
              </a:buClr>
              <a:defRPr/>
            </a:pPr>
            <a:endParaRPr lang="el-GR" altLang="el-GR" sz="1000" b="1" dirty="0" smtClean="0"/>
          </a:p>
        </p:txBody>
      </p:sp>
    </p:spTree>
    <p:extLst>
      <p:ext uri="{BB962C8B-B14F-4D97-AF65-F5344CB8AC3E}">
        <p14:creationId xmlns:p14="http://schemas.microsoft.com/office/powerpoint/2010/main" val="36854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p:cTn id="7" dur="1000" fill="hold"/>
                                        <p:tgtEl>
                                          <p:spTgt spid="7168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71683">
                                            <p:txEl>
                                              <p:pRg st="2" end="2"/>
                                            </p:txEl>
                                          </p:spTgt>
                                        </p:tgtEl>
                                        <p:attrNameLst>
                                          <p:attrName>style.visibility</p:attrName>
                                        </p:attrNameLst>
                                      </p:cBhvr>
                                      <p:to>
                                        <p:strVal val="visible"/>
                                      </p:to>
                                    </p:set>
                                    <p:anim calcmode="lin" valueType="num">
                                      <p:cBhvr>
                                        <p:cTn id="14" dur="1000" fill="hold"/>
                                        <p:tgtEl>
                                          <p:spTgt spid="7168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716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p:txBody>
          <a:bodyPr/>
          <a:lstStyle/>
          <a:p>
            <a:r>
              <a:rPr lang="el-GR" altLang="el-GR" dirty="0" smtClean="0"/>
              <a:t>Βιβλιογραφία </a:t>
            </a:r>
            <a:r>
              <a:rPr lang="el-GR" altLang="el-GR" sz="3200" b="0" dirty="0" smtClean="0"/>
              <a:t>(1 από 2)</a:t>
            </a:r>
          </a:p>
        </p:txBody>
      </p:sp>
      <p:sp>
        <p:nvSpPr>
          <p:cNvPr id="53251" name="Θέση περιεχομένου 2"/>
          <p:cNvSpPr>
            <a:spLocks noGrp="1"/>
          </p:cNvSpPr>
          <p:nvPr>
            <p:ph idx="1"/>
          </p:nvPr>
        </p:nvSpPr>
        <p:spPr/>
        <p:txBody>
          <a:bodyPr>
            <a:normAutofit lnSpcReduction="10000"/>
          </a:bodyPr>
          <a:lstStyle/>
          <a:p>
            <a:r>
              <a:rPr lang="en-US" altLang="el-GR" sz="2000" dirty="0" smtClean="0"/>
              <a:t>An Official American Thoracic Society/European Respiratory Society Statement: Key Concepts and Advances in Pulmonary Rehabilitation. American Thoracic Society Documents. American Journal of Respiratory and Critical Care Medicine, vol. 188, p. e13-e64, 2013. </a:t>
            </a:r>
          </a:p>
          <a:p>
            <a:r>
              <a:rPr lang="en-US" altLang="el-GR" sz="2000" dirty="0" smtClean="0"/>
              <a:t>Guidelines for pulmonary rehabilitation programs. 4</a:t>
            </a:r>
            <a:r>
              <a:rPr lang="en-US" altLang="el-GR" sz="2000" baseline="30000" dirty="0" smtClean="0"/>
              <a:t>th</a:t>
            </a:r>
            <a:r>
              <a:rPr lang="en-US" altLang="el-GR" sz="2000" dirty="0" smtClean="0"/>
              <a:t> Edition. American Association of Cardiovascular and Pulmonary Rehabilitation. Human Kinetics, 2011. </a:t>
            </a:r>
            <a:endParaRPr lang="el-GR" altLang="el-GR" sz="2000" dirty="0" smtClean="0"/>
          </a:p>
          <a:p>
            <a:r>
              <a:rPr lang="en-US" altLang="el-GR" sz="2000" dirty="0" smtClean="0"/>
              <a:t>Gosselink R. Breathing techniques in patients with chronic obstructive pulmonary disease (COPD). </a:t>
            </a:r>
            <a:r>
              <a:rPr lang="fr-FR" altLang="el-GR" sz="2000" dirty="0" smtClean="0"/>
              <a:t>Chronic Respiratory  Disease. 2004; 1(3):163-72. </a:t>
            </a:r>
            <a:endParaRPr lang="el-GR" altLang="el-GR" sz="2000" dirty="0" smtClean="0"/>
          </a:p>
          <a:p>
            <a:r>
              <a:rPr lang="en-US" altLang="el-GR" sz="2000" dirty="0" smtClean="0"/>
              <a:t>Weiner P, Magadle R, Beckerman M, Weiner, M and Berar-Yanay N. Comparison of Specific Expiratory, Inspiratory, and Combined Muscle Training Programs in COPD. CHEST 2003; 124:1357–1364. </a:t>
            </a:r>
            <a:endParaRPr lang="el-GR" altLang="el-GR" sz="2000" dirty="0" smtClean="0"/>
          </a:p>
          <a:p>
            <a:r>
              <a:rPr lang="en-US" altLang="el-GR" sz="2000" dirty="0" smtClean="0"/>
              <a:t>Vogiatzis I, Nanas S, Roussos C. Intervall training as an alternative modality to continuous exercise in patients with COPD. European Respiratory Journal, </a:t>
            </a:r>
            <a:r>
              <a:rPr lang="el-GR" altLang="el-GR" sz="2000" dirty="0" smtClean="0"/>
              <a:t>2002; </a:t>
            </a:r>
            <a:r>
              <a:rPr lang="en-US" altLang="el-GR" sz="2000" dirty="0" smtClean="0"/>
              <a:t>20</a:t>
            </a:r>
            <a:r>
              <a:rPr lang="el-GR" altLang="el-GR" sz="2000" dirty="0" smtClean="0"/>
              <a:t>:</a:t>
            </a:r>
            <a:r>
              <a:rPr lang="en-US" altLang="el-GR" sz="2000" dirty="0" smtClean="0"/>
              <a:t> 12-19. </a:t>
            </a:r>
          </a:p>
          <a:p>
            <a:endParaRPr lang="el-GR" altLang="el-GR" sz="2000" dirty="0" smtClean="0"/>
          </a:p>
        </p:txBody>
      </p:sp>
    </p:spTree>
    <p:extLst>
      <p:ext uri="{BB962C8B-B14F-4D97-AF65-F5344CB8AC3E}">
        <p14:creationId xmlns:p14="http://schemas.microsoft.com/office/powerpoint/2010/main" val="4103214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908720"/>
          </a:xfrm>
        </p:spPr>
        <p:txBody>
          <a:bodyPr>
            <a:normAutofit fontScale="90000"/>
          </a:bodyPr>
          <a:lstStyle/>
          <a:p>
            <a:r>
              <a:rPr lang="el-GR" altLang="el-GR" dirty="0">
                <a:cs typeface="Times New Roman" pitchFamily="18" charset="0"/>
              </a:rPr>
              <a:t>Χρόνια Αποφρακτική </a:t>
            </a:r>
            <a:r>
              <a:rPr lang="el-GR" altLang="el-GR" dirty="0" smtClean="0">
                <a:cs typeface="Times New Roman" pitchFamily="18" charset="0"/>
              </a:rPr>
              <a:t>Πνευμονοπάθεια</a:t>
            </a:r>
            <a:r>
              <a:rPr lang="en-US" altLang="el-GR" dirty="0" smtClean="0">
                <a:cs typeface="Times New Roman" pitchFamily="18" charset="0"/>
              </a:rPr>
              <a:t> </a:t>
            </a:r>
            <a:r>
              <a:rPr lang="en-US" altLang="el-GR" sz="3600" b="0" dirty="0" smtClean="0">
                <a:cs typeface="Times New Roman" pitchFamily="18" charset="0"/>
              </a:rPr>
              <a:t>2</a:t>
            </a:r>
            <a:r>
              <a:rPr lang="en-US" altLang="el-GR" sz="3600" b="0" dirty="0" smtClean="0">
                <a:cs typeface="Times New Roman" pitchFamily="18" charset="0"/>
              </a:rPr>
              <a:t>/2</a:t>
            </a:r>
            <a:endParaRPr lang="el-GR" dirty="0"/>
          </a:p>
        </p:txBody>
      </p:sp>
      <p:sp>
        <p:nvSpPr>
          <p:cNvPr id="8194" name="Rectangle 3"/>
          <p:cNvSpPr>
            <a:spLocks noGrp="1" noRot="1" noChangeArrowheads="1"/>
          </p:cNvSpPr>
          <p:nvPr>
            <p:ph idx="1"/>
          </p:nvPr>
        </p:nvSpPr>
        <p:spPr/>
        <p:txBody>
          <a:bodyPr/>
          <a:lstStyle/>
          <a:p>
            <a:pPr marL="0" indent="0">
              <a:lnSpc>
                <a:spcPct val="120000"/>
              </a:lnSpc>
              <a:buClr>
                <a:schemeClr val="tx1"/>
              </a:buClr>
              <a:buSzPct val="65000"/>
              <a:buNone/>
            </a:pPr>
            <a:r>
              <a:rPr lang="el-GR" altLang="el-GR" sz="2400" dirty="0" smtClean="0"/>
              <a:t>Συμπτώματα:</a:t>
            </a:r>
          </a:p>
          <a:p>
            <a:pPr>
              <a:lnSpc>
                <a:spcPct val="120000"/>
              </a:lnSpc>
              <a:spcBef>
                <a:spcPts val="1200"/>
              </a:spcBef>
              <a:spcAft>
                <a:spcPts val="600"/>
              </a:spcAft>
              <a:buClr>
                <a:schemeClr val="tx1"/>
              </a:buClr>
              <a:buSzPct val="65000"/>
            </a:pPr>
            <a:r>
              <a:rPr lang="en-US" altLang="el-GR" sz="2400" dirty="0" smtClean="0"/>
              <a:t>B</a:t>
            </a:r>
            <a:r>
              <a:rPr lang="el-GR" altLang="el-GR" sz="2400" dirty="0" smtClean="0"/>
              <a:t>ήχας</a:t>
            </a:r>
          </a:p>
          <a:p>
            <a:pPr>
              <a:lnSpc>
                <a:spcPct val="120000"/>
              </a:lnSpc>
              <a:spcBef>
                <a:spcPts val="1200"/>
              </a:spcBef>
              <a:spcAft>
                <a:spcPts val="600"/>
              </a:spcAft>
              <a:buClr>
                <a:schemeClr val="tx1"/>
              </a:buClr>
              <a:buSzPct val="65000"/>
            </a:pPr>
            <a:r>
              <a:rPr lang="en-US" altLang="el-GR" sz="2400" dirty="0" smtClean="0"/>
              <a:t>A</a:t>
            </a:r>
            <a:r>
              <a:rPr lang="el-GR" altLang="el-GR" sz="2400" dirty="0" smtClean="0"/>
              <a:t>ποβολή πτυέλων</a:t>
            </a:r>
          </a:p>
          <a:p>
            <a:pPr>
              <a:lnSpc>
                <a:spcPct val="120000"/>
              </a:lnSpc>
              <a:spcBef>
                <a:spcPts val="1200"/>
              </a:spcBef>
              <a:spcAft>
                <a:spcPts val="600"/>
              </a:spcAft>
              <a:buClr>
                <a:schemeClr val="tx1"/>
              </a:buClr>
              <a:buSzPct val="65000"/>
            </a:pPr>
            <a:r>
              <a:rPr lang="el-GR" altLang="el-GR" sz="2400" dirty="0" smtClean="0"/>
              <a:t>Δύσπνοια (ύστερα από μερικά χρόνια)</a:t>
            </a:r>
          </a:p>
        </p:txBody>
      </p:sp>
      <p:sp>
        <p:nvSpPr>
          <p:cNvPr id="126981" name="Oval 5"/>
          <p:cNvSpPr>
            <a:spLocks noChangeArrowheads="1"/>
          </p:cNvSpPr>
          <p:nvPr/>
        </p:nvSpPr>
        <p:spPr bwMode="auto">
          <a:xfrm>
            <a:off x="4860032" y="1484784"/>
            <a:ext cx="3600450" cy="1079500"/>
          </a:xfrm>
          <a:prstGeom prst="ellipse">
            <a:avLst/>
          </a:prstGeom>
          <a:solidFill>
            <a:srgbClr val="820000"/>
          </a:solidFill>
          <a:ln w="22225" algn="ctr">
            <a:solidFill>
              <a:srgbClr val="004B82"/>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400" b="1" dirty="0">
                <a:solidFill>
                  <a:schemeClr val="bg1"/>
                </a:solidFill>
              </a:rPr>
              <a:t>Πρώιμη διάγνωση</a:t>
            </a:r>
          </a:p>
        </p:txBody>
      </p:sp>
      <p:sp>
        <p:nvSpPr>
          <p:cNvPr id="8197" name="Ορθογώνιο 1"/>
          <p:cNvSpPr>
            <a:spLocks noChangeArrowheads="1"/>
          </p:cNvSpPr>
          <p:nvPr/>
        </p:nvSpPr>
        <p:spPr bwMode="auto">
          <a:xfrm>
            <a:off x="4283968" y="3824228"/>
            <a:ext cx="1436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latin typeface="+mn-lt"/>
              </a:rPr>
              <a:t>(GOLD</a:t>
            </a:r>
            <a:r>
              <a:rPr lang="en-US" altLang="el-GR" sz="1800" dirty="0">
                <a:latin typeface="+mn-lt"/>
              </a:rPr>
              <a:t>, 2006</a:t>
            </a:r>
            <a:r>
              <a:rPr lang="el-GR" altLang="el-GR" sz="1800" dirty="0">
                <a:latin typeface="+mn-lt"/>
              </a:rPr>
              <a:t>)</a:t>
            </a:r>
          </a:p>
        </p:txBody>
      </p:sp>
    </p:spTree>
    <p:extLst>
      <p:ext uri="{BB962C8B-B14F-4D97-AF65-F5344CB8AC3E}">
        <p14:creationId xmlns:p14="http://schemas.microsoft.com/office/powerpoint/2010/main" val="3116237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animEffect transition="in" filter="fade">
                                      <p:cBhvr>
                                        <p:cTn id="7" dur="1000"/>
                                        <p:tgtEl>
                                          <p:spTgt spid="126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Τίτλος 1"/>
          <p:cNvSpPr>
            <a:spLocks noGrp="1"/>
          </p:cNvSpPr>
          <p:nvPr>
            <p:ph type="title"/>
          </p:nvPr>
        </p:nvSpPr>
        <p:spPr/>
        <p:txBody>
          <a:bodyPr/>
          <a:lstStyle/>
          <a:p>
            <a:r>
              <a:rPr lang="el-GR" altLang="el-GR" dirty="0" smtClean="0"/>
              <a:t>Βιβλιογραφία </a:t>
            </a:r>
            <a:r>
              <a:rPr lang="el-GR" altLang="el-GR" sz="3200" b="0" dirty="0" smtClean="0"/>
              <a:t>(2 </a:t>
            </a:r>
            <a:r>
              <a:rPr lang="el-GR" altLang="el-GR" sz="3200" b="0" dirty="0"/>
              <a:t>από 2)</a:t>
            </a:r>
            <a:endParaRPr lang="el-GR" altLang="el-GR" dirty="0" smtClean="0"/>
          </a:p>
        </p:txBody>
      </p:sp>
      <p:sp>
        <p:nvSpPr>
          <p:cNvPr id="54274" name="Θέση περιεχομένου 2"/>
          <p:cNvSpPr>
            <a:spLocks noGrp="1"/>
          </p:cNvSpPr>
          <p:nvPr>
            <p:ph idx="1"/>
          </p:nvPr>
        </p:nvSpPr>
        <p:spPr/>
        <p:txBody>
          <a:bodyPr/>
          <a:lstStyle/>
          <a:p>
            <a:r>
              <a:rPr lang="en-US" altLang="el-GR" sz="2000" dirty="0" smtClean="0"/>
              <a:t>British Thoracic Society Standards of Care Subcommittee on Pulmonary Rehabilitation. BTS Statement. (2001). Pulmonary rehabilitation. Thorax, 56, 827-834. </a:t>
            </a:r>
            <a:endParaRPr lang="el-GR" altLang="el-GR" sz="2000" dirty="0" smtClean="0"/>
          </a:p>
          <a:p>
            <a:r>
              <a:rPr lang="en-US" altLang="el-GR" sz="2000" dirty="0" smtClean="0"/>
              <a:t>Dechman G, Wilson,</a:t>
            </a:r>
            <a:r>
              <a:rPr lang="el-GR" altLang="el-GR" sz="2000" dirty="0" smtClean="0"/>
              <a:t> </a:t>
            </a:r>
            <a:r>
              <a:rPr lang="en-US" altLang="el-GR" sz="2000" dirty="0" smtClean="0"/>
              <a:t>R. Evidence underlying breathing retraining in people with stable chronic obstructive pulmonary disease. Physical Therapy, </a:t>
            </a:r>
            <a:r>
              <a:rPr lang="el-GR" altLang="el-GR" sz="2000" dirty="0" smtClean="0"/>
              <a:t> 2004; </a:t>
            </a:r>
            <a:r>
              <a:rPr lang="en-US" altLang="el-GR" sz="2000" dirty="0" smtClean="0"/>
              <a:t>84(12)</a:t>
            </a:r>
            <a:r>
              <a:rPr lang="el-GR" altLang="el-GR" sz="2000" dirty="0" smtClean="0"/>
              <a:t>:</a:t>
            </a:r>
            <a:r>
              <a:rPr lang="en-US" altLang="el-GR" sz="2000" dirty="0" smtClean="0"/>
              <a:t> 1189-1197.</a:t>
            </a:r>
            <a:endParaRPr lang="el-GR" altLang="el-GR" sz="2000" dirty="0" smtClean="0"/>
          </a:p>
          <a:p>
            <a:r>
              <a:rPr lang="en-US" altLang="el-GR" sz="2000" dirty="0" smtClean="0"/>
              <a:t>Fabbri LM, Hurd SS</a:t>
            </a:r>
            <a:r>
              <a:rPr lang="el-GR" altLang="el-GR" sz="2000" dirty="0" smtClean="0"/>
              <a:t>.</a:t>
            </a:r>
            <a:r>
              <a:rPr lang="en-US" altLang="el-GR" sz="2000" dirty="0" smtClean="0"/>
              <a:t> Global strategy for diagnosis, management and prevention of COPD: 2003 update. European Respiratory Journal, </a:t>
            </a:r>
            <a:r>
              <a:rPr lang="el-GR" altLang="el-GR" sz="2000" dirty="0" smtClean="0"/>
              <a:t>2003; </a:t>
            </a:r>
            <a:r>
              <a:rPr lang="en-US" altLang="el-GR" sz="2000" dirty="0" smtClean="0"/>
              <a:t>22</a:t>
            </a:r>
            <a:r>
              <a:rPr lang="el-GR" altLang="el-GR" sz="2000" dirty="0" smtClean="0"/>
              <a:t>:</a:t>
            </a:r>
            <a:r>
              <a:rPr lang="en-US" altLang="el-GR" sz="2000" dirty="0" smtClean="0"/>
              <a:t> 1-2.</a:t>
            </a:r>
            <a:endParaRPr lang="el-GR" altLang="el-GR" sz="2000" dirty="0" smtClean="0"/>
          </a:p>
          <a:p>
            <a:r>
              <a:rPr lang="en-US" altLang="el-GR" sz="2000" dirty="0" smtClean="0"/>
              <a:t>Hill NS. Pulmonary rehabilitation. Proceedings of the American Thoracic </a:t>
            </a:r>
            <a:r>
              <a:rPr lang="el-GR" altLang="el-GR" sz="2000" dirty="0" smtClean="0"/>
              <a:t> </a:t>
            </a:r>
            <a:r>
              <a:rPr lang="en-US" altLang="el-GR" sz="2000" dirty="0" smtClean="0"/>
              <a:t>Society, </a:t>
            </a:r>
            <a:r>
              <a:rPr lang="el-GR" altLang="el-GR" sz="2000" dirty="0" smtClean="0"/>
              <a:t>2006; </a:t>
            </a:r>
            <a:r>
              <a:rPr lang="en-US" altLang="el-GR" sz="2000" dirty="0" smtClean="0"/>
              <a:t>3</a:t>
            </a:r>
            <a:r>
              <a:rPr lang="el-GR" altLang="el-GR" sz="2000" dirty="0" smtClean="0"/>
              <a:t>:</a:t>
            </a:r>
            <a:r>
              <a:rPr lang="en-US" altLang="el-GR" sz="2000" dirty="0" smtClean="0"/>
              <a:t> 66-74.  </a:t>
            </a:r>
            <a:endParaRPr lang="el-GR" altLang="el-GR" sz="2000" dirty="0" smtClean="0"/>
          </a:p>
          <a:p>
            <a:r>
              <a:rPr lang="en-US" altLang="el-GR" sz="2000" dirty="0" smtClean="0"/>
              <a:t>Maltais F, LeBlanc P, Jobin J, Berube C, et al. Intensity of training and physiologic adaptation in patients with chronic obstructive pulmonary disease. American Journal of Respiratory and Critical Care Medicine, 1997; 155: 555-561. </a:t>
            </a:r>
            <a:endParaRPr lang="el-GR" altLang="el-GR" sz="2000" dirty="0" smtClean="0"/>
          </a:p>
        </p:txBody>
      </p:sp>
    </p:spTree>
    <p:extLst>
      <p:ext uri="{BB962C8B-B14F-4D97-AF65-F5344CB8AC3E}">
        <p14:creationId xmlns:p14="http://schemas.microsoft.com/office/powerpoint/2010/main" val="3210766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3568" y="1268760"/>
            <a:ext cx="7772400" cy="1470025"/>
          </a:xfrm>
        </p:spPr>
        <p:txBody>
          <a:bodyPr/>
          <a:lstStyle/>
          <a:p>
            <a:r>
              <a:rPr lang="el-GR" dirty="0" smtClean="0"/>
              <a:t>Τέλος Ενότητας</a:t>
            </a:r>
            <a:endParaRPr lang="el-GR" dirty="0"/>
          </a:p>
        </p:txBody>
      </p:sp>
      <p:grpSp>
        <p:nvGrpSpPr>
          <p:cNvPr id="2" name="Ομάδα 1"/>
          <p:cNvGrpSpPr/>
          <p:nvPr/>
        </p:nvGrpSpPr>
        <p:grpSpPr>
          <a:xfrm>
            <a:off x="1767633" y="5891881"/>
            <a:ext cx="5828703" cy="807820"/>
            <a:chOff x="1767633" y="5891881"/>
            <a:chExt cx="5828703" cy="80782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3522" b="-1"/>
            <a:stretch/>
          </p:blipFill>
          <p:spPr bwMode="auto">
            <a:xfrm>
              <a:off x="3923928" y="5891881"/>
              <a:ext cx="3672408" cy="807820"/>
            </a:xfrm>
            <a:prstGeom prst="rect">
              <a:avLst/>
            </a:prstGeom>
            <a:noFill/>
            <a:extLst>
              <a:ext uri="{909E8E84-426E-40DD-AFC4-6F175D3DCCD1}">
                <a14:hiddenFill xmlns:a14="http://schemas.microsoft.com/office/drawing/2010/main">
                  <a:solidFill>
                    <a:srgbClr val="FFFFFF"/>
                  </a:solidFill>
                </a14:hiddenFill>
              </a:ext>
            </a:extLst>
          </p:spPr>
        </p:pic>
      </p:grpSp>
      <p:pic>
        <p:nvPicPr>
          <p:cNvPr id="59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568" y="2636912"/>
            <a:ext cx="5538864" cy="19386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19634" y="4575514"/>
            <a:ext cx="3704732" cy="276999"/>
          </a:xfrm>
          <a:prstGeom prst="rect">
            <a:avLst/>
          </a:prstGeom>
        </p:spPr>
        <p:txBody>
          <a:bodyPr wrap="none">
            <a:spAutoFit/>
          </a:bodyPr>
          <a:lstStyle/>
          <a:p>
            <a:r>
              <a:rPr lang="en-US" sz="1200" dirty="0">
                <a:latin typeface="+mn-lt"/>
              </a:rPr>
              <a:t>“</a:t>
            </a:r>
            <a:r>
              <a:rPr lang="en-US" sz="1200" dirty="0">
                <a:latin typeface="+mn-lt"/>
                <a:hlinkClick r:id="rId6"/>
              </a:rPr>
              <a:t>07-06 </a:t>
            </a:r>
            <a:r>
              <a:rPr lang="en-US" sz="1200" dirty="0" smtClean="0">
                <a:latin typeface="+mn-lt"/>
                <a:hlinkClick r:id="rId6"/>
              </a:rPr>
              <a:t>WtrAerob1a</a:t>
            </a:r>
            <a:r>
              <a:rPr lang="en-US" sz="1200" dirty="0" smtClean="0">
                <a:latin typeface="+mn-lt"/>
              </a:rPr>
              <a:t>” </a:t>
            </a:r>
            <a:r>
              <a:rPr lang="el-GR" sz="1200" dirty="0" smtClean="0">
                <a:latin typeface="+mn-lt"/>
              </a:rPr>
              <a:t> από </a:t>
            </a:r>
            <a:r>
              <a:rPr lang="en-US" sz="1200" dirty="0" smtClean="0">
                <a:latin typeface="+mn-lt"/>
                <a:hlinkClick r:id="rId7" tooltip="User:Fæ"/>
              </a:rPr>
              <a:t>Fæ</a:t>
            </a:r>
            <a:r>
              <a:rPr lang="el-GR" sz="1200" dirty="0" smtClean="0">
                <a:latin typeface="+mn-lt"/>
              </a:rPr>
              <a:t> διαθέσιμο ως κοινό κτήμα</a:t>
            </a:r>
            <a:endParaRPr lang="en-US" sz="1200" dirty="0">
              <a:latin typeface="+mn-lt"/>
            </a:endParaRPr>
          </a:p>
        </p:txBody>
      </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a:t>
            </a:r>
            <a:r>
              <a:rPr lang="en-US" sz="2000" dirty="0"/>
              <a:t>, </a:t>
            </a:r>
            <a:r>
              <a:rPr lang="el-GR" sz="2000" dirty="0"/>
              <a:t>Ειρήνη </a:t>
            </a:r>
            <a:r>
              <a:rPr lang="el-GR" sz="2000" dirty="0" smtClean="0"/>
              <a:t>Γραμματοπούλου</a:t>
            </a:r>
            <a:r>
              <a:rPr lang="en-US" sz="2000" dirty="0" smtClean="0"/>
              <a:t>, </a:t>
            </a:r>
            <a:r>
              <a:rPr lang="el-GR" sz="2000" dirty="0"/>
              <a:t>Αφροδίτη </a:t>
            </a:r>
            <a:r>
              <a:rPr lang="el-GR" sz="2000" dirty="0" smtClean="0"/>
              <a:t>Ευαγγελοδήμου</a:t>
            </a:r>
            <a:r>
              <a:rPr lang="en-US" sz="2000" dirty="0" smtClean="0"/>
              <a:t> </a:t>
            </a:r>
            <a:r>
              <a:rPr lang="el-GR" sz="2000" dirty="0"/>
              <a:t>2014. Ειρήνη </a:t>
            </a:r>
            <a:r>
              <a:rPr lang="el-GR" sz="2000" dirty="0" smtClean="0"/>
              <a:t>Γραμματοπούλου</a:t>
            </a:r>
            <a:r>
              <a:rPr lang="en-US" sz="2000" dirty="0" smtClean="0"/>
              <a:t>, </a:t>
            </a:r>
            <a:r>
              <a:rPr lang="el-GR" sz="2000" dirty="0"/>
              <a:t>Αφροδίτη </a:t>
            </a:r>
            <a:r>
              <a:rPr lang="el-GR" sz="2000" dirty="0" smtClean="0"/>
              <a:t>Ευαγγελοδήμου</a:t>
            </a:r>
            <a:r>
              <a:rPr lang="en-US" sz="2000" dirty="0" smtClean="0"/>
              <a:t>. </a:t>
            </a:r>
            <a:r>
              <a:rPr lang="el-GR" sz="2000" dirty="0"/>
              <a:t>«Κλινική Άσκηση σε Καρδιο-Αναπνευστικές Παθήσεις (Θ). Ενότητα 5: «Προγράμματα Πνευμονικής Αποκατάστασης σε ασθενείς με Χρόνια Αποφρακτική Πνευμονοπάθεια (ΧΑΠ</a:t>
            </a:r>
            <a:r>
              <a:rPr lang="el-GR" sz="2000" dirty="0" smtClean="0"/>
              <a:t>)». </a:t>
            </a:r>
            <a:r>
              <a:rPr lang="el-GR" sz="2000" dirty="0"/>
              <a:t>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rPr>
              <a:t>[1] http://creativecommons.org/licenses/by-nc-sa/4.0/ </a:t>
            </a:r>
            <a:endParaRPr lang="en-US" dirty="0" smtClean="0">
              <a:solidFill>
                <a:prstClr val="black"/>
              </a:solidFill>
            </a:endParaRPr>
          </a:p>
          <a:p>
            <a:pPr>
              <a:spcBef>
                <a:spcPts val="600"/>
              </a:spcBef>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spcBef>
                <a:spcPts val="600"/>
              </a:spcBef>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a:spcBef>
                <a:spcPts val="600"/>
              </a:spcBef>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7778073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2156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altLang="el-GR" sz="2000" dirty="0" smtClean="0"/>
              <a:t>Weiner </a:t>
            </a:r>
            <a:r>
              <a:rPr lang="en-US" altLang="el-GR" sz="2000" dirty="0"/>
              <a:t>P, Magadle R, Beckerman M, Weiner, M and Berar-Yanay N. Comparison of Specific Expiratory, Inspiratory, and Combined Muscle Training Programs in COPD. CHEST 2003; 124:1357–1364. </a:t>
            </a:r>
            <a:r>
              <a:rPr lang="el-GR" altLang="el-GR" sz="2000" dirty="0"/>
              <a:t>Σελίδες σχημάτων: 1360 και 1361</a:t>
            </a:r>
            <a:endParaRPr lang="en-US" altLang="el-GR" sz="2000" dirty="0"/>
          </a:p>
          <a:p>
            <a:pPr marL="457200" indent="-457200">
              <a:buFont typeface="+mj-lt"/>
              <a:buAutoNum type="arabicPeriod"/>
            </a:pPr>
            <a:r>
              <a:rPr lang="en-US" altLang="el-GR" sz="2000" dirty="0" smtClean="0"/>
              <a:t>Weiner</a:t>
            </a:r>
            <a:r>
              <a:rPr lang="en-US" altLang="el-GR" sz="2000" dirty="0"/>
              <a:t>, P., Azgad, Y., Ganam, R. (1992). Inspiratory muscle training combined with general reconditioning in patients with COPD. Chest, 102(5), 1351-1356.</a:t>
            </a:r>
            <a:r>
              <a:rPr lang="el-GR" altLang="el-GR" sz="2000" dirty="0"/>
              <a:t> Σελίδα σχημάτων: 1354</a:t>
            </a:r>
          </a:p>
          <a:p>
            <a:pPr marL="457200" indent="-457200">
              <a:buFont typeface="+mj-lt"/>
              <a:buAutoNum type="arabicPeriod"/>
            </a:pPr>
            <a:r>
              <a:rPr lang="en-US" altLang="el-GR" sz="2000" dirty="0" smtClean="0"/>
              <a:t>Riera</a:t>
            </a:r>
            <a:r>
              <a:rPr lang="en-US" altLang="el-GR" sz="2000" dirty="0"/>
              <a:t>, H.S., Rubio, T. M., Ruiz, F.O., Ramos, P.C., Otero, D., Hernandez, T.E., &amp; Gomez, J.C. (2001). Inspiratory muscle training in patients with COPD. Chest, 120, 748-756. </a:t>
            </a:r>
            <a:r>
              <a:rPr lang="el-GR" altLang="el-GR" sz="2000" dirty="0"/>
              <a:t>Σελίδα σχήματος: 753</a:t>
            </a:r>
          </a:p>
          <a:p>
            <a:pPr marL="457200" indent="-457200">
              <a:buFont typeface="+mj-lt"/>
              <a:buAutoNum type="arabicPeriod"/>
            </a:pPr>
            <a:r>
              <a:rPr lang="en-US" altLang="el-GR" sz="2000" dirty="0" smtClean="0"/>
              <a:t>Bernard </a:t>
            </a:r>
            <a:r>
              <a:rPr lang="en-US" altLang="el-GR" sz="2000" dirty="0"/>
              <a:t>S, Whittom F, Leblanc P, Jobin J, Belleau R, Bérubé C, Carrier G, Maltais F. Aerobic and strength training in patients with chronic obstructive pulmonary disease.</a:t>
            </a:r>
            <a:r>
              <a:rPr lang="el-GR" altLang="el-GR" sz="2000" dirty="0"/>
              <a:t> </a:t>
            </a:r>
            <a:r>
              <a:rPr lang="en-US" altLang="el-GR" sz="2000" dirty="0"/>
              <a:t>American Journal of Respiratory and Critical Care Medicine, 1999 Mar;159(3):896-901.  </a:t>
            </a:r>
            <a:endParaRPr lang="el-GR" alt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ChangeArrowheads="1"/>
          </p:cNvSpPr>
          <p:nvPr/>
        </p:nvSpPr>
        <p:spPr bwMode="auto">
          <a:xfrm>
            <a:off x="827584" y="3789040"/>
            <a:ext cx="752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(Global Initiative for Chronic Obstructive Lung Disease (GOLD</a:t>
            </a:r>
            <a:r>
              <a:rPr lang="en-US" altLang="el-GR" sz="2000" dirty="0"/>
              <a:t>, 2006</a:t>
            </a:r>
            <a:r>
              <a:rPr lang="el-GR" altLang="el-GR" sz="2000" dirty="0"/>
              <a:t>) </a:t>
            </a:r>
          </a:p>
        </p:txBody>
      </p:sp>
      <p:sp>
        <p:nvSpPr>
          <p:cNvPr id="2" name="Title 1"/>
          <p:cNvSpPr>
            <a:spLocks noGrp="1"/>
          </p:cNvSpPr>
          <p:nvPr>
            <p:ph type="title"/>
          </p:nvPr>
        </p:nvSpPr>
        <p:spPr/>
        <p:txBody>
          <a:bodyPr>
            <a:normAutofit/>
          </a:bodyPr>
          <a:lstStyle/>
          <a:p>
            <a:r>
              <a:rPr lang="el-GR" dirty="0"/>
              <a:t>Ταξινόμηση </a:t>
            </a:r>
            <a:r>
              <a:rPr lang="el-GR" dirty="0" smtClean="0"/>
              <a:t>ΧΑΠ</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255402522"/>
              </p:ext>
            </p:extLst>
          </p:nvPr>
        </p:nvGraphicFramePr>
        <p:xfrm>
          <a:off x="755576" y="1916832"/>
          <a:ext cx="7680177" cy="1828800"/>
        </p:xfrm>
        <a:graphic>
          <a:graphicData uri="http://schemas.openxmlformats.org/drawingml/2006/table">
            <a:tbl>
              <a:tblPr firstRow="1" bandRow="1">
                <a:tableStyleId>{3B4B98B0-60AC-42C2-AFA5-B58CD77FA1E5}</a:tableStyleId>
              </a:tblPr>
              <a:tblGrid>
                <a:gridCol w="1512168"/>
                <a:gridCol w="2880320"/>
                <a:gridCol w="3287689"/>
              </a:tblGrid>
              <a:tr h="375816">
                <a:tc>
                  <a:txBody>
                    <a:bodyPr/>
                    <a:lstStyle/>
                    <a:p>
                      <a:r>
                        <a:rPr lang="en-US" sz="2400" b="0" dirty="0" smtClean="0">
                          <a:solidFill>
                            <a:schemeClr val="tx1"/>
                          </a:solidFill>
                        </a:rPr>
                        <a:t>GOLD I </a:t>
                      </a:r>
                      <a:endParaRPr lang="el-GR" sz="2400" b="0" dirty="0">
                        <a:solidFill>
                          <a:schemeClr val="tx1"/>
                        </a:solidFill>
                      </a:endParaRPr>
                    </a:p>
                  </a:txBody>
                  <a:tcPr>
                    <a:lnB w="12700" cap="flat" cmpd="sng" algn="ctr">
                      <a:solidFill>
                        <a:schemeClr val="bg1"/>
                      </a:solidFill>
                      <a:prstDash val="solid"/>
                      <a:round/>
                      <a:headEnd type="none" w="med" len="med"/>
                      <a:tailEnd type="none" w="med" len="med"/>
                    </a:lnB>
                  </a:tcPr>
                </a:tc>
                <a:tc>
                  <a:txBody>
                    <a:bodyPr/>
                    <a:lstStyle/>
                    <a:p>
                      <a:r>
                        <a:rPr lang="el-GR" sz="2400" b="0" dirty="0" smtClean="0">
                          <a:solidFill>
                            <a:schemeClr val="tx1"/>
                          </a:solidFill>
                        </a:rPr>
                        <a:t>(ήπια ΧΑΠ): </a:t>
                      </a:r>
                      <a:endParaRPr lang="el-GR" sz="2400" b="0" dirty="0">
                        <a:solidFill>
                          <a:schemeClr val="tx1"/>
                        </a:solidFill>
                      </a:endParaRPr>
                    </a:p>
                  </a:txBody>
                  <a:tcPr>
                    <a:lnB w="12700" cap="flat" cmpd="sng" algn="ctr">
                      <a:solidFill>
                        <a:schemeClr val="bg1"/>
                      </a:solidFill>
                      <a:prstDash val="solid"/>
                      <a:round/>
                      <a:headEnd type="none" w="med" len="med"/>
                      <a:tailEnd type="none" w="med" len="med"/>
                    </a:lnB>
                  </a:tcPr>
                </a:tc>
                <a:tc>
                  <a:txBody>
                    <a:bodyPr/>
                    <a:lstStyle/>
                    <a:p>
                      <a:r>
                        <a:rPr lang="en-US" sz="2400" b="0" dirty="0" smtClean="0">
                          <a:solidFill>
                            <a:schemeClr val="tx1"/>
                          </a:solidFill>
                        </a:rPr>
                        <a:t>80% &lt; FEV1</a:t>
                      </a:r>
                    </a:p>
                  </a:txBody>
                  <a:tcPr>
                    <a:lnB w="12700" cap="flat" cmpd="sng" algn="ctr">
                      <a:solidFill>
                        <a:schemeClr val="bg1"/>
                      </a:solidFill>
                      <a:prstDash val="solid"/>
                      <a:round/>
                      <a:headEnd type="none" w="med" len="med"/>
                      <a:tailEnd type="none" w="med" len="med"/>
                    </a:lnB>
                  </a:tcPr>
                </a:tc>
              </a:tr>
              <a:tr h="370840">
                <a:tc>
                  <a:txBody>
                    <a:bodyPr/>
                    <a:lstStyle/>
                    <a:p>
                      <a:r>
                        <a:rPr lang="en-US" sz="2400" b="0" dirty="0" smtClean="0">
                          <a:solidFill>
                            <a:schemeClr val="tx1"/>
                          </a:solidFill>
                        </a:rPr>
                        <a:t>GOLD II </a:t>
                      </a:r>
                      <a:endParaRPr lang="el-GR" sz="2400" b="0" dirty="0">
                        <a:solidFill>
                          <a:schemeClr val="tx1"/>
                        </a:solidFill>
                      </a:endParaRPr>
                    </a:p>
                  </a:txBody>
                  <a:tcPr>
                    <a:lnT w="12700" cap="flat" cmpd="sng" algn="ctr">
                      <a:solidFill>
                        <a:schemeClr val="bg1"/>
                      </a:solidFill>
                      <a:prstDash val="solid"/>
                      <a:round/>
                      <a:headEnd type="none" w="med" len="med"/>
                      <a:tailEnd type="none" w="med" len="med"/>
                    </a:lnT>
                  </a:tcPr>
                </a:tc>
                <a:tc>
                  <a:txBody>
                    <a:bodyPr/>
                    <a:lstStyle/>
                    <a:p>
                      <a:r>
                        <a:rPr lang="el-GR" sz="2400" b="0" dirty="0" smtClean="0">
                          <a:solidFill>
                            <a:schemeClr val="tx1"/>
                          </a:solidFill>
                        </a:rPr>
                        <a:t>(μέτρια ΧΑΠ): </a:t>
                      </a:r>
                      <a:endParaRPr lang="el-GR" sz="2400" b="0" dirty="0">
                        <a:solidFill>
                          <a:schemeClr val="tx1"/>
                        </a:solidFill>
                      </a:endParaRPr>
                    </a:p>
                  </a:txBody>
                  <a:tcPr>
                    <a:lnT w="12700" cap="flat" cmpd="sng" algn="ctr">
                      <a:solidFill>
                        <a:schemeClr val="bg1"/>
                      </a:solidFill>
                      <a:prstDash val="solid"/>
                      <a:round/>
                      <a:headEnd type="none" w="med" len="med"/>
                      <a:tailEnd type="none" w="med" len="med"/>
                    </a:lnT>
                  </a:tcPr>
                </a:tc>
                <a:tc>
                  <a:txBody>
                    <a:bodyPr/>
                    <a:lstStyle/>
                    <a:p>
                      <a:r>
                        <a:rPr lang="en-US" sz="2400" b="0" dirty="0" smtClean="0">
                          <a:solidFill>
                            <a:schemeClr val="tx1"/>
                          </a:solidFill>
                        </a:rPr>
                        <a:t>50% &lt; FEV1 &lt; 80% </a:t>
                      </a:r>
                      <a:endParaRPr lang="el-GR" sz="2400" b="0" dirty="0">
                        <a:solidFill>
                          <a:schemeClr val="tx1"/>
                        </a:solidFill>
                      </a:endParaRPr>
                    </a:p>
                  </a:txBody>
                  <a:tcPr>
                    <a:lnT w="12700" cap="flat" cmpd="sng" algn="ctr">
                      <a:solidFill>
                        <a:schemeClr val="bg1"/>
                      </a:solidFill>
                      <a:prstDash val="solid"/>
                      <a:round/>
                      <a:headEnd type="none" w="med" len="med"/>
                      <a:tailEnd type="none" w="med" len="med"/>
                    </a:lnT>
                  </a:tcPr>
                </a:tc>
              </a:tr>
              <a:tr h="370840">
                <a:tc>
                  <a:txBody>
                    <a:bodyPr/>
                    <a:lstStyle/>
                    <a:p>
                      <a:r>
                        <a:rPr lang="en-US" sz="2400" b="0" dirty="0" smtClean="0">
                          <a:solidFill>
                            <a:schemeClr val="tx1"/>
                          </a:solidFill>
                        </a:rPr>
                        <a:t>GOLD III </a:t>
                      </a:r>
                      <a:endParaRPr lang="el-GR" sz="2400" b="0" dirty="0">
                        <a:solidFill>
                          <a:schemeClr val="tx1"/>
                        </a:solidFill>
                      </a:endParaRPr>
                    </a:p>
                  </a:txBody>
                  <a:tcPr/>
                </a:tc>
                <a:tc>
                  <a:txBody>
                    <a:bodyPr/>
                    <a:lstStyle/>
                    <a:p>
                      <a:r>
                        <a:rPr lang="el-GR" sz="2400" b="0" dirty="0" smtClean="0">
                          <a:solidFill>
                            <a:schemeClr val="tx1"/>
                          </a:solidFill>
                        </a:rPr>
                        <a:t>(σοβαρή ΧΑΠ): </a:t>
                      </a:r>
                      <a:endParaRPr lang="el-GR" sz="2400" b="0" dirty="0">
                        <a:solidFill>
                          <a:schemeClr val="tx1"/>
                        </a:solidFill>
                      </a:endParaRPr>
                    </a:p>
                  </a:txBody>
                  <a:tcPr/>
                </a:tc>
                <a:tc>
                  <a:txBody>
                    <a:bodyPr/>
                    <a:lstStyle/>
                    <a:p>
                      <a:r>
                        <a:rPr lang="en-US" altLang="el-GR" sz="2400" b="0" dirty="0" smtClean="0">
                          <a:solidFill>
                            <a:schemeClr val="tx1"/>
                          </a:solidFill>
                        </a:rPr>
                        <a:t>30% &lt; FEV1 &lt;</a:t>
                      </a:r>
                      <a:r>
                        <a:rPr lang="el-GR" altLang="el-GR" sz="2400" b="0" dirty="0" smtClean="0">
                          <a:solidFill>
                            <a:schemeClr val="tx1"/>
                          </a:solidFill>
                        </a:rPr>
                        <a:t> </a:t>
                      </a:r>
                      <a:r>
                        <a:rPr lang="en-US" altLang="el-GR" sz="2400" b="0" dirty="0" smtClean="0">
                          <a:solidFill>
                            <a:schemeClr val="tx1"/>
                          </a:solidFill>
                        </a:rPr>
                        <a:t>50% </a:t>
                      </a:r>
                      <a:endParaRPr lang="el-GR" sz="2400" b="0" dirty="0">
                        <a:solidFill>
                          <a:schemeClr val="tx1"/>
                        </a:solidFill>
                      </a:endParaRPr>
                    </a:p>
                  </a:txBody>
                  <a:tcPr/>
                </a:tc>
              </a:tr>
              <a:tr h="370840">
                <a:tc>
                  <a:txBody>
                    <a:bodyPr/>
                    <a:lstStyle/>
                    <a:p>
                      <a:r>
                        <a:rPr lang="en-US" sz="2400" b="0" dirty="0" smtClean="0">
                          <a:solidFill>
                            <a:schemeClr val="tx1"/>
                          </a:solidFill>
                        </a:rPr>
                        <a:t>GOLD IV </a:t>
                      </a:r>
                      <a:endParaRPr lang="el-GR" sz="2400" b="0" dirty="0">
                        <a:solidFill>
                          <a:schemeClr val="tx1"/>
                        </a:solidFill>
                      </a:endParaRPr>
                    </a:p>
                  </a:txBody>
                  <a:tcPr/>
                </a:tc>
                <a:tc>
                  <a:txBody>
                    <a:bodyPr/>
                    <a:lstStyle/>
                    <a:p>
                      <a:r>
                        <a:rPr lang="el-GR" sz="2400" b="0" dirty="0" smtClean="0">
                          <a:solidFill>
                            <a:schemeClr val="tx1"/>
                          </a:solidFill>
                        </a:rPr>
                        <a:t>(πολύ σοβαρή ΧΑΠ): </a:t>
                      </a:r>
                      <a:endParaRPr lang="el-GR" sz="24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400" b="0" dirty="0" smtClean="0">
                          <a:solidFill>
                            <a:schemeClr val="tx1"/>
                          </a:solidFill>
                        </a:rPr>
                        <a:t>FEV1</a:t>
                      </a:r>
                      <a:r>
                        <a:rPr lang="en-US" altLang="el-GR" sz="2400" b="0" dirty="0" smtClean="0">
                          <a:solidFill>
                            <a:schemeClr val="tx1"/>
                          </a:solidFill>
                        </a:rPr>
                        <a:t> &lt;</a:t>
                      </a:r>
                      <a:r>
                        <a:rPr lang="el-GR" altLang="el-GR" sz="2400" b="0" dirty="0" smtClean="0">
                          <a:solidFill>
                            <a:schemeClr val="tx1"/>
                          </a:solidFill>
                        </a:rPr>
                        <a:t> </a:t>
                      </a:r>
                      <a:r>
                        <a:rPr lang="en-US" altLang="el-GR" sz="2400" b="0" dirty="0" smtClean="0">
                          <a:solidFill>
                            <a:schemeClr val="tx1"/>
                          </a:solidFill>
                        </a:rPr>
                        <a:t>30% </a:t>
                      </a:r>
                      <a:endParaRPr lang="el-GR" sz="2400" b="0" dirty="0">
                        <a:solidFill>
                          <a:schemeClr val="tx1"/>
                        </a:solidFill>
                      </a:endParaRPr>
                    </a:p>
                  </a:txBody>
                  <a:tcPr/>
                </a:tc>
              </a:tr>
            </a:tbl>
          </a:graphicData>
        </a:graphic>
      </p:graphicFrame>
    </p:spTree>
    <p:extLst>
      <p:ext uri="{BB962C8B-B14F-4D97-AF65-F5344CB8AC3E}">
        <p14:creationId xmlns:p14="http://schemas.microsoft.com/office/powerpoint/2010/main" val="348686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a:bodyPr>
          <a:lstStyle/>
          <a:p>
            <a:pPr eaLnBrk="1" hangingPunct="1">
              <a:buClr>
                <a:schemeClr val="tx1"/>
              </a:buClr>
            </a:pPr>
            <a:r>
              <a:rPr lang="el-GR" altLang="el-GR" sz="2800" dirty="0" smtClean="0">
                <a:cs typeface="Times New Roman" pitchFamily="18" charset="0"/>
              </a:rPr>
              <a:t>Αποτροπή εξέλιξης της νόσου</a:t>
            </a:r>
          </a:p>
          <a:p>
            <a:pPr eaLnBrk="1" hangingPunct="1">
              <a:buClr>
                <a:schemeClr val="tx1"/>
              </a:buClr>
            </a:pPr>
            <a:r>
              <a:rPr lang="el-GR" altLang="el-GR" sz="2800" dirty="0" smtClean="0">
                <a:cs typeface="Times New Roman" pitchFamily="18" charset="0"/>
              </a:rPr>
              <a:t>Ανακούφιση από τα συμπτώματα</a:t>
            </a:r>
            <a:r>
              <a:rPr lang="en-US" altLang="el-GR" sz="2800" dirty="0" smtClean="0">
                <a:cs typeface="Times New Roman" pitchFamily="18" charset="0"/>
              </a:rPr>
              <a:t> (</a:t>
            </a:r>
            <a:r>
              <a:rPr lang="el-GR" altLang="el-GR" sz="2800" dirty="0" smtClean="0">
                <a:cs typeface="Times New Roman" pitchFamily="18" charset="0"/>
              </a:rPr>
              <a:t>δύσπνοια)</a:t>
            </a:r>
          </a:p>
          <a:p>
            <a:pPr eaLnBrk="1" hangingPunct="1">
              <a:buClr>
                <a:schemeClr val="tx1"/>
              </a:buClr>
            </a:pPr>
            <a:r>
              <a:rPr lang="el-GR" altLang="el-GR" sz="2800" dirty="0" smtClean="0">
                <a:cs typeface="Times New Roman" pitchFamily="18" charset="0"/>
              </a:rPr>
              <a:t>Βελτίωση αντοχής και διάρκειας στην άσκηση</a:t>
            </a:r>
          </a:p>
          <a:p>
            <a:pPr eaLnBrk="1" hangingPunct="1">
              <a:buClr>
                <a:schemeClr val="tx1"/>
              </a:buClr>
            </a:pPr>
            <a:r>
              <a:rPr lang="el-GR" altLang="el-GR" sz="2800" dirty="0" smtClean="0">
                <a:cs typeface="Times New Roman" pitchFamily="18" charset="0"/>
              </a:rPr>
              <a:t>Βελτίωση κατάστασης υγείας (</a:t>
            </a:r>
            <a:r>
              <a:rPr lang="en-US" altLang="el-GR" sz="2800" dirty="0" smtClean="0">
                <a:cs typeface="Times New Roman" pitchFamily="18" charset="0"/>
              </a:rPr>
              <a:t>QoL</a:t>
            </a:r>
            <a:r>
              <a:rPr lang="el-GR" altLang="el-GR" sz="2800" dirty="0" smtClean="0">
                <a:cs typeface="Times New Roman" pitchFamily="18" charset="0"/>
              </a:rPr>
              <a:t>)</a:t>
            </a:r>
          </a:p>
          <a:p>
            <a:pPr eaLnBrk="1" hangingPunct="1">
              <a:buClr>
                <a:schemeClr val="tx1"/>
              </a:buClr>
            </a:pPr>
            <a:r>
              <a:rPr lang="el-GR" altLang="el-GR" sz="2800" dirty="0" smtClean="0">
                <a:cs typeface="Times New Roman" pitchFamily="18" charset="0"/>
              </a:rPr>
              <a:t>Πρόληψη και θεραπεία παροξυσμών</a:t>
            </a:r>
          </a:p>
          <a:p>
            <a:pPr eaLnBrk="1" hangingPunct="1">
              <a:buClr>
                <a:schemeClr val="tx1"/>
              </a:buClr>
            </a:pPr>
            <a:r>
              <a:rPr lang="el-GR" altLang="el-GR" sz="2800" dirty="0" smtClean="0">
                <a:cs typeface="Times New Roman" pitchFamily="18" charset="0"/>
              </a:rPr>
              <a:t>Πρόληψη και θεραπεία επιπλοκών</a:t>
            </a:r>
            <a:endParaRPr lang="en-US" altLang="el-GR" sz="2800" dirty="0" smtClean="0">
              <a:cs typeface="Times New Roman" pitchFamily="18" charset="0"/>
            </a:endParaRPr>
          </a:p>
          <a:p>
            <a:pPr eaLnBrk="1" hangingPunct="1">
              <a:buClr>
                <a:schemeClr val="tx1"/>
              </a:buClr>
            </a:pPr>
            <a:r>
              <a:rPr lang="el-GR" altLang="el-GR" sz="2800" dirty="0" smtClean="0">
                <a:cs typeface="Times New Roman" pitchFamily="18" charset="0"/>
              </a:rPr>
              <a:t>Μείωση θνησιμότητας</a:t>
            </a:r>
            <a:endParaRPr lang="en-US" altLang="el-GR" sz="2800" dirty="0" smtClean="0">
              <a:cs typeface="Times New Roman" pitchFamily="18" charset="0"/>
            </a:endParaRPr>
          </a:p>
          <a:p>
            <a:pPr eaLnBrk="1" hangingPunct="1">
              <a:buClr>
                <a:schemeClr val="tx1"/>
              </a:buClr>
            </a:pPr>
            <a:r>
              <a:rPr lang="el-GR" altLang="el-GR" sz="2800" dirty="0" smtClean="0">
                <a:cs typeface="Times New Roman" pitchFamily="18" charset="0"/>
              </a:rPr>
              <a:t>Ελαχιστοποίηση των παρενεργειών της θεραπείας</a:t>
            </a:r>
            <a:endParaRPr lang="en-US" altLang="el-GR" sz="2800" dirty="0" smtClean="0">
              <a:cs typeface="Times New Roman" pitchFamily="18" charset="0"/>
            </a:endParaRPr>
          </a:p>
        </p:txBody>
      </p:sp>
      <p:sp>
        <p:nvSpPr>
          <p:cNvPr id="2" name="Title 1"/>
          <p:cNvSpPr>
            <a:spLocks noGrp="1"/>
          </p:cNvSpPr>
          <p:nvPr>
            <p:ph type="title"/>
          </p:nvPr>
        </p:nvSpPr>
        <p:spPr/>
        <p:txBody>
          <a:bodyPr>
            <a:normAutofit fontScale="90000"/>
          </a:bodyPr>
          <a:lstStyle/>
          <a:p>
            <a:r>
              <a:rPr lang="el-GR" dirty="0"/>
              <a:t>Στόχοι Θεραπείας στη ΧΑΠ </a:t>
            </a:r>
            <a:r>
              <a:rPr lang="el-GR" b="0" dirty="0"/>
              <a:t>(GOLD, 2006)</a:t>
            </a:r>
          </a:p>
        </p:txBody>
      </p:sp>
    </p:spTree>
    <p:extLst>
      <p:ext uri="{BB962C8B-B14F-4D97-AF65-F5344CB8AC3E}">
        <p14:creationId xmlns:p14="http://schemas.microsoft.com/office/powerpoint/2010/main" val="293049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Θέση περιεχομένου 2"/>
          <p:cNvSpPr>
            <a:spLocks noGrp="1"/>
          </p:cNvSpPr>
          <p:nvPr>
            <p:ph idx="1"/>
          </p:nvPr>
        </p:nvSpPr>
        <p:spPr/>
        <p:txBody>
          <a:bodyPr rtlCol="0">
            <a:normAutofit fontScale="92500" lnSpcReduction="10000"/>
          </a:bodyPr>
          <a:lstStyle/>
          <a:p>
            <a:pPr marL="0" indent="0" eaLnBrk="1" fontAlgn="auto" hangingPunct="1">
              <a:spcAft>
                <a:spcPts val="0"/>
              </a:spcAft>
              <a:buFont typeface="Arial" charset="0"/>
              <a:buNone/>
              <a:defRPr/>
            </a:pPr>
            <a:r>
              <a:rPr lang="en-US" altLang="el-GR" sz="2600" b="1" dirty="0">
                <a:solidFill>
                  <a:srgbClr val="004B82"/>
                </a:solidFill>
              </a:rPr>
              <a:t>H</a:t>
            </a:r>
            <a:r>
              <a:rPr lang="el-GR" altLang="el-GR" sz="2600" b="1" dirty="0" smtClean="0">
                <a:solidFill>
                  <a:srgbClr val="004B82"/>
                </a:solidFill>
              </a:rPr>
              <a:t> πνευμονική αποκατάσταση </a:t>
            </a:r>
            <a:r>
              <a:rPr lang="el-GR" altLang="el-GR" sz="2600" dirty="0" smtClean="0"/>
              <a:t>είναι μία εκτενής παρέμβαση, βασισμένη σε μία σχολαστική αξιολόγηση του ασθενή και</a:t>
            </a:r>
            <a:r>
              <a:rPr lang="en-US" altLang="el-GR" sz="2600" dirty="0" smtClean="0"/>
              <a:t> </a:t>
            </a:r>
            <a:r>
              <a:rPr lang="el-GR" altLang="el-GR" sz="2600" dirty="0" smtClean="0"/>
              <a:t> ακολουθείται από εξατομικευμένες θεραπείες που περιλαμβάνουν, αλλά δεν περιορίζονται από:</a:t>
            </a:r>
          </a:p>
          <a:p>
            <a:pPr eaLnBrk="1" fontAlgn="auto" hangingPunct="1">
              <a:spcAft>
                <a:spcPts val="0"/>
              </a:spcAft>
              <a:buFont typeface="Arial" panose="020B0604020202020204" pitchFamily="34" charset="0"/>
              <a:buChar char="•"/>
              <a:defRPr/>
            </a:pPr>
            <a:r>
              <a:rPr lang="el-GR" altLang="el-GR" sz="2600" dirty="0" smtClean="0"/>
              <a:t>άσκηση </a:t>
            </a:r>
          </a:p>
          <a:p>
            <a:pPr eaLnBrk="1" fontAlgn="auto" hangingPunct="1">
              <a:spcAft>
                <a:spcPts val="0"/>
              </a:spcAft>
              <a:buFont typeface="Arial" panose="020B0604020202020204" pitchFamily="34" charset="0"/>
              <a:buChar char="•"/>
              <a:defRPr/>
            </a:pPr>
            <a:r>
              <a:rPr lang="el-GR" altLang="el-GR" sz="2600" dirty="0" smtClean="0"/>
              <a:t>εκπαίδευση και </a:t>
            </a:r>
          </a:p>
          <a:p>
            <a:pPr eaLnBrk="1" fontAlgn="auto" hangingPunct="1">
              <a:spcAft>
                <a:spcPts val="0"/>
              </a:spcAft>
              <a:buFont typeface="Arial" panose="020B0604020202020204" pitchFamily="34" charset="0"/>
              <a:buChar char="•"/>
              <a:defRPr/>
            </a:pPr>
            <a:r>
              <a:rPr lang="el-GR" altLang="el-GR" sz="2600" dirty="0" smtClean="0"/>
              <a:t>αλλαγή συμπεριφοράς </a:t>
            </a:r>
          </a:p>
          <a:p>
            <a:pPr marL="0" indent="0" eaLnBrk="1" fontAlgn="auto" hangingPunct="1">
              <a:spcAft>
                <a:spcPts val="0"/>
              </a:spcAft>
              <a:buFont typeface="Arial" charset="0"/>
              <a:buNone/>
              <a:defRPr/>
            </a:pPr>
            <a:endParaRPr lang="el-GR" altLang="el-GR" sz="2600" dirty="0" smtClean="0"/>
          </a:p>
          <a:p>
            <a:pPr eaLnBrk="1" fontAlgn="auto" hangingPunct="1">
              <a:spcAft>
                <a:spcPts val="0"/>
              </a:spcAft>
              <a:buFont typeface="Wingdings" pitchFamily="2" charset="2"/>
              <a:buChar char="Ø"/>
              <a:defRPr/>
            </a:pPr>
            <a:r>
              <a:rPr lang="el-GR" altLang="el-GR" sz="2600" dirty="0" smtClean="0"/>
              <a:t>Οι εξατομικευμένες </a:t>
            </a:r>
            <a:r>
              <a:rPr lang="el-GR" altLang="el-GR" sz="2600" dirty="0"/>
              <a:t>θεραπείες </a:t>
            </a:r>
            <a:r>
              <a:rPr lang="el-GR" altLang="el-GR" sz="2600" dirty="0" smtClean="0"/>
              <a:t>είναι σχεδιασμένες να:</a:t>
            </a:r>
            <a:r>
              <a:rPr lang="en-US" altLang="el-GR" sz="2600" dirty="0" smtClean="0"/>
              <a:t> </a:t>
            </a:r>
            <a:endParaRPr lang="el-GR" altLang="el-GR" sz="2600" dirty="0" smtClean="0"/>
          </a:p>
          <a:p>
            <a:pPr eaLnBrk="1" fontAlgn="auto" hangingPunct="1">
              <a:spcAft>
                <a:spcPts val="0"/>
              </a:spcAft>
              <a:buFont typeface="Arial" panose="020B0604020202020204" pitchFamily="34" charset="0"/>
              <a:buChar char="•"/>
              <a:defRPr/>
            </a:pPr>
            <a:r>
              <a:rPr lang="el-GR" altLang="el-GR" sz="2600" dirty="0" smtClean="0"/>
              <a:t>βελτιώνουν τη φυσική και ψυχολογική κατάσταση των ατόμων με χρόνιες πνευμονικές παθήσεις και </a:t>
            </a:r>
            <a:endParaRPr lang="el-GR" altLang="el-GR" sz="2600" dirty="0"/>
          </a:p>
          <a:p>
            <a:pPr eaLnBrk="1" fontAlgn="auto" hangingPunct="1">
              <a:spcAft>
                <a:spcPts val="0"/>
              </a:spcAft>
              <a:buFont typeface="Arial" panose="020B0604020202020204" pitchFamily="34" charset="0"/>
              <a:buChar char="•"/>
              <a:defRPr/>
            </a:pPr>
            <a:r>
              <a:rPr lang="el-GR" altLang="el-GR" sz="2600" dirty="0" smtClean="0"/>
              <a:t>να προωθούν τη μακροχρόνια προσκόλληση σε </a:t>
            </a:r>
            <a:r>
              <a:rPr lang="en-US" altLang="el-GR" sz="2600" dirty="0" smtClean="0"/>
              <a:t> </a:t>
            </a:r>
            <a:r>
              <a:rPr lang="el-GR" altLang="el-GR" sz="2600" dirty="0" smtClean="0"/>
              <a:t>συμπεριφορές που προάγουν την υγεία </a:t>
            </a:r>
          </a:p>
        </p:txBody>
      </p:sp>
      <p:sp>
        <p:nvSpPr>
          <p:cNvPr id="11268" name="TextBox 3"/>
          <p:cNvSpPr txBox="1">
            <a:spLocks noChangeArrowheads="1"/>
          </p:cNvSpPr>
          <p:nvPr/>
        </p:nvSpPr>
        <p:spPr bwMode="auto">
          <a:xfrm>
            <a:off x="3094038" y="62182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800" dirty="0"/>
              <a:t>(ATS/ERS, 2013)</a:t>
            </a:r>
            <a:endParaRPr lang="el-GR" altLang="el-GR" sz="1800" dirty="0"/>
          </a:p>
        </p:txBody>
      </p:sp>
      <p:sp>
        <p:nvSpPr>
          <p:cNvPr id="2" name="Title 1"/>
          <p:cNvSpPr>
            <a:spLocks noGrp="1"/>
          </p:cNvSpPr>
          <p:nvPr>
            <p:ph type="title"/>
          </p:nvPr>
        </p:nvSpPr>
        <p:spPr/>
        <p:txBody>
          <a:bodyPr>
            <a:normAutofit fontScale="90000"/>
          </a:bodyPr>
          <a:lstStyle/>
          <a:p>
            <a:r>
              <a:rPr lang="el-GR" dirty="0" smtClean="0"/>
              <a:t>Ορισμός πνευμονικής </a:t>
            </a:r>
            <a:r>
              <a:rPr lang="el-GR" dirty="0" smtClean="0"/>
              <a:t>αποκατάστασης</a:t>
            </a:r>
            <a:endParaRPr lang="el-GR" sz="3600" b="0" dirty="0"/>
          </a:p>
        </p:txBody>
      </p:sp>
    </p:spTree>
    <p:extLst>
      <p:ext uri="{BB962C8B-B14F-4D97-AF65-F5344CB8AC3E}">
        <p14:creationId xmlns:p14="http://schemas.microsoft.com/office/powerpoint/2010/main" val="391743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3970338" cy="5040560"/>
          </a:xfrm>
        </p:spPr>
        <p:txBody>
          <a:bodyPr>
            <a:normAutofit/>
          </a:bodyPr>
          <a:lstStyle/>
          <a:p>
            <a:pPr>
              <a:lnSpc>
                <a:spcPct val="120000"/>
              </a:lnSpc>
              <a:buClr>
                <a:schemeClr val="tx1"/>
              </a:buClr>
              <a:buSzPct val="60000"/>
            </a:pPr>
            <a:r>
              <a:rPr lang="el-GR" altLang="el-GR" sz="2800" dirty="0">
                <a:cs typeface="Times New Roman" pitchFamily="18" charset="0"/>
              </a:rPr>
              <a:t>Ιατρικός υπεύθυνος</a:t>
            </a:r>
            <a:r>
              <a:rPr lang="en-GB" altLang="el-GR" sz="2800" dirty="0">
                <a:cs typeface="Times New Roman" pitchFamily="18" charset="0"/>
              </a:rPr>
              <a:t>  </a:t>
            </a:r>
          </a:p>
          <a:p>
            <a:pPr>
              <a:lnSpc>
                <a:spcPct val="120000"/>
              </a:lnSpc>
              <a:buClr>
                <a:schemeClr val="tx1"/>
              </a:buClr>
              <a:buSzPct val="60000"/>
            </a:pPr>
            <a:r>
              <a:rPr lang="el-GR" altLang="el-GR" sz="2800" dirty="0" smtClean="0">
                <a:cs typeface="Times New Roman" pitchFamily="18" charset="0"/>
              </a:rPr>
              <a:t>Συντονιστής</a:t>
            </a:r>
            <a:r>
              <a:rPr lang="en-US" altLang="el-GR" sz="2800" dirty="0" smtClean="0">
                <a:cs typeface="Times New Roman" pitchFamily="18" charset="0"/>
              </a:rPr>
              <a:t> </a:t>
            </a:r>
            <a:r>
              <a:rPr lang="el-GR" altLang="el-GR" sz="2800" dirty="0" smtClean="0">
                <a:cs typeface="Times New Roman" pitchFamily="18" charset="0"/>
              </a:rPr>
              <a:t>προγράμματος </a:t>
            </a:r>
            <a:endParaRPr lang="en-GB" altLang="el-GR" sz="2800" dirty="0">
              <a:cs typeface="Times New Roman" pitchFamily="18" charset="0"/>
            </a:endParaRPr>
          </a:p>
          <a:p>
            <a:pPr>
              <a:lnSpc>
                <a:spcPct val="120000"/>
              </a:lnSpc>
              <a:buClr>
                <a:schemeClr val="tx1"/>
              </a:buClr>
              <a:buSzPct val="60000"/>
            </a:pPr>
            <a:r>
              <a:rPr lang="el-GR" altLang="el-GR" sz="2800" dirty="0" smtClean="0">
                <a:cs typeface="Times New Roman" pitchFamily="18" charset="0"/>
              </a:rPr>
              <a:t>Φυσικοθεραπευτής</a:t>
            </a:r>
            <a:endParaRPr lang="en-GB" altLang="el-GR" sz="2800" dirty="0">
              <a:cs typeface="Times New Roman" pitchFamily="18" charset="0"/>
            </a:endParaRPr>
          </a:p>
          <a:p>
            <a:pPr>
              <a:lnSpc>
                <a:spcPct val="120000"/>
              </a:lnSpc>
              <a:buClr>
                <a:schemeClr val="tx1"/>
              </a:buClr>
              <a:buSzPct val="60000"/>
            </a:pPr>
            <a:r>
              <a:rPr lang="el-GR" altLang="el-GR" sz="2800" dirty="0" smtClean="0">
                <a:cs typeface="Times New Roman" pitchFamily="18" charset="0"/>
              </a:rPr>
              <a:t>Εργοφυσιολόγος</a:t>
            </a:r>
            <a:endParaRPr lang="en-GB" altLang="el-GR" sz="2800" dirty="0">
              <a:cs typeface="Times New Roman" pitchFamily="18" charset="0"/>
            </a:endParaRPr>
          </a:p>
          <a:p>
            <a:pPr>
              <a:lnSpc>
                <a:spcPct val="120000"/>
              </a:lnSpc>
              <a:buClr>
                <a:schemeClr val="tx1"/>
              </a:buClr>
              <a:buSzPct val="60000"/>
            </a:pPr>
            <a:r>
              <a:rPr lang="el-GR" altLang="el-GR" sz="2800" dirty="0" smtClean="0">
                <a:cs typeface="Times New Roman" pitchFamily="18" charset="0"/>
              </a:rPr>
              <a:t>Διαιτολόγος</a:t>
            </a:r>
            <a:endParaRPr lang="en-GB" altLang="el-GR" sz="2800" dirty="0">
              <a:cs typeface="Times New Roman" pitchFamily="18" charset="0"/>
            </a:endParaRPr>
          </a:p>
          <a:p>
            <a:pPr>
              <a:lnSpc>
                <a:spcPct val="120000"/>
              </a:lnSpc>
              <a:buClr>
                <a:schemeClr val="tx1"/>
              </a:buClr>
              <a:buSzPct val="60000"/>
            </a:pPr>
            <a:r>
              <a:rPr lang="el-GR" altLang="el-GR" sz="2800" dirty="0" smtClean="0">
                <a:cs typeface="Times New Roman" pitchFamily="18" charset="0"/>
              </a:rPr>
              <a:t>Ψυχίατρος</a:t>
            </a:r>
            <a:endParaRPr lang="en-GB" altLang="el-GR" sz="2800" dirty="0">
              <a:cs typeface="Times New Roman" pitchFamily="18" charset="0"/>
            </a:endParaRPr>
          </a:p>
          <a:p>
            <a:pPr>
              <a:buClr>
                <a:schemeClr val="tx1"/>
              </a:buClr>
            </a:pPr>
            <a:endParaRPr lang="el-GR" sz="2800" dirty="0"/>
          </a:p>
        </p:txBody>
      </p:sp>
      <p:sp>
        <p:nvSpPr>
          <p:cNvPr id="12292" name="Ορθογώνιο 1"/>
          <p:cNvSpPr>
            <a:spLocks noChangeArrowheads="1"/>
          </p:cNvSpPr>
          <p:nvPr/>
        </p:nvSpPr>
        <p:spPr bwMode="auto">
          <a:xfrm>
            <a:off x="5147477" y="5093887"/>
            <a:ext cx="2372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200" dirty="0" smtClean="0">
                <a:solidFill>
                  <a:srgbClr val="FF0000"/>
                </a:solidFill>
                <a:latin typeface="+mn-lt"/>
                <a:hlinkClick r:id="rId2"/>
              </a:rPr>
              <a:t>hopkinsmedicine</a:t>
            </a:r>
            <a:r>
              <a:rPr lang="en-US" altLang="el-GR" sz="1200" dirty="0" smtClean="0">
                <a:latin typeface="+mn-lt"/>
                <a:hlinkClick r:id="rId2"/>
              </a:rPr>
              <a:t>.org</a:t>
            </a:r>
            <a:endParaRPr lang="el-GR" altLang="el-GR" sz="1200" dirty="0">
              <a:latin typeface="+mn-lt"/>
            </a:endParaRP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142" y="1412776"/>
            <a:ext cx="4176712"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Title 2"/>
          <p:cNvSpPr>
            <a:spLocks noGrp="1"/>
          </p:cNvSpPr>
          <p:nvPr>
            <p:ph type="title"/>
          </p:nvPr>
        </p:nvSpPr>
        <p:spPr/>
        <p:txBody>
          <a:bodyPr/>
          <a:lstStyle/>
          <a:p>
            <a:r>
              <a:rPr lang="el-GR" dirty="0"/>
              <a:t>Ομάδα </a:t>
            </a:r>
            <a:r>
              <a:rPr lang="el-GR" dirty="0"/>
              <a:t>π</a:t>
            </a:r>
            <a:r>
              <a:rPr lang="el-GR" dirty="0" smtClean="0"/>
              <a:t>νευμονικής </a:t>
            </a:r>
            <a:r>
              <a:rPr lang="el-GR" dirty="0" smtClean="0"/>
              <a:t>α</a:t>
            </a:r>
            <a:r>
              <a:rPr lang="el-GR" dirty="0" smtClean="0"/>
              <a:t>ποκατάστασης </a:t>
            </a:r>
            <a:endParaRPr lang="el-GR" dirty="0"/>
          </a:p>
        </p:txBody>
      </p:sp>
    </p:spTree>
    <p:extLst>
      <p:ext uri="{BB962C8B-B14F-4D97-AF65-F5344CB8AC3E}">
        <p14:creationId xmlns:p14="http://schemas.microsoft.com/office/powerpoint/2010/main" val="3450204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742df7c78f36615d266512c7a30153f0c116"/>
</p:tagLst>
</file>

<file path=ppt/theme/theme1.xml><?xml version="1.0" encoding="utf-8"?>
<a:theme xmlns:a="http://schemas.openxmlformats.org/drawingml/2006/main" name="OC_template_updated">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TotalTime>
  <Words>3737</Words>
  <Application>Microsoft Office PowerPoint</Application>
  <PresentationFormat>Προβολή στην οθόνη (4:3)</PresentationFormat>
  <Paragraphs>493</Paragraphs>
  <Slides>58</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58</vt:i4>
      </vt:variant>
    </vt:vector>
  </HeadingPairs>
  <TitlesOfParts>
    <vt:vector size="59" baseType="lpstr">
      <vt:lpstr>OC_template_updated</vt:lpstr>
      <vt:lpstr>Κλινική Άσκηση σε Καρδιο-Αναπνευστικές Παθήσεις (Θ)</vt:lpstr>
      <vt:lpstr>Παρουσίαση του PowerPoint</vt:lpstr>
      <vt:lpstr>Περιεχόμενα</vt:lpstr>
      <vt:lpstr>Χρόνια Αποφρακτική Πνευμονοπάθεια 1/2</vt:lpstr>
      <vt:lpstr>Χρόνια Αποφρακτική Πνευμονοπάθεια 2/2</vt:lpstr>
      <vt:lpstr>Ταξινόμηση ΧΑΠ</vt:lpstr>
      <vt:lpstr>Στόχοι Θεραπείας στη ΧΑΠ (GOLD, 2006)</vt:lpstr>
      <vt:lpstr>Ορισμός πνευμονικής αποκατάστασης</vt:lpstr>
      <vt:lpstr>Ομάδα πνευμονικής αποκατάστασης </vt:lpstr>
      <vt:lpstr>Προγράμματα Πνευμονικής Αποκατάστασης</vt:lpstr>
      <vt:lpstr>Κριτήρια ένταξης ατόμων με Χρόνιες Πνευμονικές Παθήσεις σε Προγράμματα Πνευμονικής Αποκατάστασης (1 από 2)</vt:lpstr>
      <vt:lpstr>Κριτήρια ένταξης ατόμων με Χρόνιες Πνευμονικές Παθήσεις σε Προγράμματα Πνευμονικής Αποκατάστασης (2 από 2)</vt:lpstr>
      <vt:lpstr>1. Αξιολόγηση Ασθενών ΧΑΠ (1 από 2)</vt:lpstr>
      <vt:lpstr>Αξιολόγηση Ασθενών ΧΑΠ (2 από 2)  Δοκιμασίες Βάδισης</vt:lpstr>
      <vt:lpstr>2. Η Φυσικοθεραπεία στην  Πνευμονική Αποκατάσταση (1 από 2)</vt:lpstr>
      <vt:lpstr>2. Η Φυσικοθεραπεία στην  Πνευμονική Αποκατάσταση (2 από 2)</vt:lpstr>
      <vt:lpstr>Τεχνικές Καθαρισμού των Αεραγωγών </vt:lpstr>
      <vt:lpstr>Τεχνικές επανεκπαίδευσης αναπνοής </vt:lpstr>
      <vt:lpstr>Επανεκπαίδευση της αναπνοής Διαφραγματική αναπνοή</vt:lpstr>
      <vt:lpstr>Εκπνοή με Μισόκλειστα Χείλη</vt:lpstr>
      <vt:lpstr>Αναπνευστικές Τεχνικές για τη βελτίωση της Λειτουργίας των Αναπνευστικών Μυών</vt:lpstr>
      <vt:lpstr>Άσκηση Εισπνευστικών Μυών προτείνεται σε:</vt:lpstr>
      <vt:lpstr>Μυϊκή αδυναμία στους περιφερικούς μυς ασθενών με ΧΑΠ</vt:lpstr>
      <vt:lpstr>Παράγοντες Περιορισμού Δυνατότητας Άσκησης στη ΧΑΠ</vt:lpstr>
      <vt:lpstr>Ενδυνάμωση Εισπνευστικών Μυών</vt:lpstr>
      <vt:lpstr>Οφέλη Ενδυνάμωσης Αναπνευστικών Μυών</vt:lpstr>
      <vt:lpstr>Οφέλη Ενδυνάμωσης Εισπνευστικών Μυών</vt:lpstr>
      <vt:lpstr>Οφέλη ενδυνάμωσης εισπνευστικών μυών στην Ποιότητα Ζωής</vt:lpstr>
      <vt:lpstr>Θεραπευτική Άσκηση</vt:lpstr>
      <vt:lpstr>Οφέλη συστηματικής άσκησης </vt:lpstr>
      <vt:lpstr>Συστηματική Άσκηση σε  Πνευμονικές Παθήσεις </vt:lpstr>
      <vt:lpstr>Χαρακτηριστικά  αερόβιας  άσκησης  στη Χρόνια  Αποφρακτική  Πνευμονοπάθεια</vt:lpstr>
      <vt:lpstr>Οφέλη αερόβιας  άσκησης  στη Χρόνια  Αποφρακτική  Πνευμονοπάθεια</vt:lpstr>
      <vt:lpstr>Οφέλη  αερόβιας  άσκησης  στη ΧΑΠ – Neuromuscular electrical stimulation (NMES) </vt:lpstr>
      <vt:lpstr>Ενδυνάμωση Μυών σε Ασθενείς με ΧΑΠ</vt:lpstr>
      <vt:lpstr>Πλεονεκτήματα Διαλειμματικής Άσκησης</vt:lpstr>
      <vt:lpstr>Ασκήσεις μυϊκής ενδυνάμωσης άνω και κάτω άκρων</vt:lpstr>
      <vt:lpstr>Ιδανικό πρόγραμμα άσκησης</vt:lpstr>
      <vt:lpstr>Ασκήσεις ισορροπιστικής ικανότητας</vt:lpstr>
      <vt:lpstr>Μυϊκές Διατάσεις</vt:lpstr>
      <vt:lpstr>Μετά το Πρόγραμμα Πνευμονικής Αποκατάστασης:</vt:lpstr>
      <vt:lpstr>Συγχρονισμός Κίνησης άκρων– Αναπνοής</vt:lpstr>
      <vt:lpstr> Εκπαιδευτικές συνεδρίες - Ψυχοθεραπεία</vt:lpstr>
      <vt:lpstr>Πρόγραμμα Αυτο-διαχειριζόμενης Εκπαίδευσης  (1 από 2)</vt:lpstr>
      <vt:lpstr>Πρόγραμμα Αυτο-διαχειριζόμενης Εκπαίδευσης (2 από 2) </vt:lpstr>
      <vt:lpstr> Αλλαγή συμπεριφοράς στη ΧΑΠ</vt:lpstr>
      <vt:lpstr>Εκπαίδευση ασθενών και αυτοεξυπηρέτηση</vt:lpstr>
      <vt:lpstr> Γενικά Συμπεράσματα</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51</cp:revision>
  <dcterms:created xsi:type="dcterms:W3CDTF">2013-03-04T13:35:19Z</dcterms:created>
  <dcterms:modified xsi:type="dcterms:W3CDTF">2015-05-22T08:33:30Z</dcterms:modified>
</cp:coreProperties>
</file>