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5"/>
  </p:notesMasterIdLst>
  <p:handoutMasterIdLst>
    <p:handoutMasterId r:id="rId26"/>
  </p:handoutMasterIdLst>
  <p:sldIdLst>
    <p:sldId id="256" r:id="rId3"/>
    <p:sldId id="271" r:id="rId4"/>
    <p:sldId id="272" r:id="rId5"/>
    <p:sldId id="273" r:id="rId6"/>
    <p:sldId id="274" r:id="rId7"/>
    <p:sldId id="275" r:id="rId8"/>
    <p:sldId id="276" r:id="rId9"/>
    <p:sldId id="277" r:id="rId10"/>
    <p:sldId id="278" r:id="rId11"/>
    <p:sldId id="280" r:id="rId12"/>
    <p:sldId id="281" r:id="rId13"/>
    <p:sldId id="282" r:id="rId14"/>
    <p:sldId id="283" r:id="rId15"/>
    <p:sldId id="284" r:id="rId16"/>
    <p:sldId id="285" r:id="rId17"/>
    <p:sldId id="257" r:id="rId18"/>
    <p:sldId id="262" r:id="rId19"/>
    <p:sldId id="264" r:id="rId20"/>
    <p:sldId id="269" r:id="rId21"/>
    <p:sldId id="270" r:id="rId22"/>
    <p:sldId id="266" r:id="rId23"/>
    <p:sldId id="261" r:id="rId24"/>
  </p:sldIdLst>
  <p:sldSz cx="9144000" cy="6858000" type="screen4x3"/>
  <p:notesSz cx="7104063" cy="10234613"/>
  <p:custDataLst>
    <p:tags r:id="rId2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303F"/>
    <a:srgbClr val="5C3646"/>
    <a:srgbClr val="59313B"/>
    <a:srgbClr val="59414F"/>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5/12/2015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5/12/2015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a:solidFill>
            <a:srgbClr val="52303F"/>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556792"/>
            <a:ext cx="8496944" cy="4968552"/>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Διαδικτυακές συναλλαγές στον Τουρισμό (</a:t>
            </a:r>
            <a:r>
              <a:rPr lang="en-US" sz="3600" b="1" dirty="0" smtClean="0">
                <a:solidFill>
                  <a:schemeClr val="tx1"/>
                </a:solidFill>
                <a:latin typeface="+mn-lt"/>
              </a:rPr>
              <a:t>e-tourism) (</a:t>
            </a:r>
            <a:r>
              <a:rPr lang="el-GR" sz="3600" b="1" dirty="0" smtClean="0">
                <a:solidFill>
                  <a:schemeClr val="tx1"/>
                </a:solidFill>
                <a:latin typeface="+mn-lt"/>
              </a:rPr>
              <a:t>Θ)</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1</a:t>
            </a:r>
            <a:r>
              <a:rPr lang="el-GR" sz="2600" dirty="0" smtClean="0"/>
              <a:t>:</a:t>
            </a:r>
            <a:r>
              <a:rPr lang="en-US" sz="2600" dirty="0" smtClean="0"/>
              <a:t> </a:t>
            </a:r>
            <a:r>
              <a:rPr lang="el-GR" sz="2600" dirty="0"/>
              <a:t>Τουρισμός και νέες τεχνολογίες</a:t>
            </a:r>
            <a:endParaRPr lang="en-US" sz="2600" dirty="0" smtClean="0"/>
          </a:p>
          <a:p>
            <a:pPr>
              <a:spcBef>
                <a:spcPts val="0"/>
              </a:spcBef>
            </a:pPr>
            <a:r>
              <a:rPr lang="el-GR" sz="2200" dirty="0" err="1" smtClean="0"/>
              <a:t>Δρ.Βασιλική</a:t>
            </a:r>
            <a:r>
              <a:rPr lang="el-GR" sz="2200" dirty="0" smtClean="0"/>
              <a:t> Κατσώνη, Επίκουρος Καθηγήτρια ΤΕΙ Αθήνας</a:t>
            </a:r>
            <a:endParaRPr lang="en-US" sz="2200" dirty="0" smtClean="0"/>
          </a:p>
          <a:p>
            <a:pPr>
              <a:spcBef>
                <a:spcPts val="0"/>
              </a:spcBef>
            </a:pPr>
            <a:r>
              <a:rPr lang="el-GR" sz="2200" dirty="0" smtClean="0"/>
              <a:t>Τμήμα Διοίκησης Επιχειρήσεων/Κατεύθυνση Διοίκησης Επιχειρήσεων και Επιχειρήσεων Φιλοξενίας</a:t>
            </a:r>
            <a:endParaRPr lang="en-US" sz="22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ΤΠΕ (</a:t>
            </a:r>
            <a:r>
              <a:rPr lang="en-US" dirty="0">
                <a:solidFill>
                  <a:prstClr val="white"/>
                </a:solidFill>
              </a:rPr>
              <a:t>ICT) </a:t>
            </a:r>
            <a:r>
              <a:rPr lang="el-GR" dirty="0">
                <a:solidFill>
                  <a:prstClr val="white"/>
                </a:solidFill>
              </a:rPr>
              <a:t>στον τουρισμό</a:t>
            </a:r>
            <a:r>
              <a:rPr lang="en-US" dirty="0">
                <a:solidFill>
                  <a:prstClr val="white"/>
                </a:solidFill>
              </a:rPr>
              <a:t> </a:t>
            </a:r>
            <a:r>
              <a:rPr lang="en-US" sz="3000" b="0" dirty="0" smtClean="0">
                <a:solidFill>
                  <a:prstClr val="white"/>
                </a:solidFill>
              </a:rPr>
              <a:t>2/3</a:t>
            </a:r>
            <a:endParaRPr lang="el-GR" dirty="0"/>
          </a:p>
        </p:txBody>
      </p:sp>
      <p:sp>
        <p:nvSpPr>
          <p:cNvPr id="3" name="Θέση περιεχομένου 2"/>
          <p:cNvSpPr>
            <a:spLocks noGrp="1"/>
          </p:cNvSpPr>
          <p:nvPr>
            <p:ph idx="1"/>
          </p:nvPr>
        </p:nvSpPr>
        <p:spPr>
          <a:xfrm>
            <a:off x="323528" y="1412776"/>
            <a:ext cx="8712968" cy="5445224"/>
          </a:xfrm>
        </p:spPr>
        <p:txBody>
          <a:bodyPr>
            <a:normAutofit fontScale="92500" lnSpcReduction="20000"/>
          </a:bodyPr>
          <a:lstStyle/>
          <a:p>
            <a:pPr marL="0" indent="0">
              <a:spcBef>
                <a:spcPts val="600"/>
              </a:spcBef>
              <a:buNone/>
            </a:pPr>
            <a:r>
              <a:rPr lang="el-GR" dirty="0"/>
              <a:t>Σύμφωνα με</a:t>
            </a:r>
            <a:r>
              <a:rPr lang="en-GB" dirty="0"/>
              <a:t> </a:t>
            </a:r>
            <a:r>
              <a:rPr lang="el-GR" dirty="0"/>
              <a:t>το </a:t>
            </a:r>
            <a:r>
              <a:rPr lang="en-US" dirty="0" err="1"/>
              <a:t>Buhalis</a:t>
            </a:r>
            <a:r>
              <a:rPr lang="el-GR" dirty="0"/>
              <a:t> (1998),</a:t>
            </a:r>
            <a:r>
              <a:rPr lang="en-GB" dirty="0"/>
              <a:t> </a:t>
            </a:r>
            <a:r>
              <a:rPr lang="el-GR" dirty="0"/>
              <a:t>οι </a:t>
            </a:r>
            <a:r>
              <a:rPr lang="en-US" dirty="0"/>
              <a:t>ICT</a:t>
            </a:r>
            <a:r>
              <a:rPr lang="el-GR" dirty="0"/>
              <a:t> είναι η κινητήριος δύναμη για την τουριστική βιομηχανία για τους εξής λόγους: </a:t>
            </a:r>
          </a:p>
          <a:p>
            <a:pPr>
              <a:spcBef>
                <a:spcPts val="600"/>
              </a:spcBef>
            </a:pPr>
            <a:r>
              <a:rPr lang="el-GR" b="1" dirty="0"/>
              <a:t>Κόστος: </a:t>
            </a:r>
            <a:r>
              <a:rPr lang="el-GR" dirty="0"/>
              <a:t>αύξηση της αποτελεσματικότητας, χαμηλό διανεμητικό, επικοινωνιακό και εργασιακό κόστος, ευέλικτη τιμολόγηση. </a:t>
            </a:r>
          </a:p>
          <a:p>
            <a:pPr>
              <a:spcBef>
                <a:spcPts val="600"/>
              </a:spcBef>
            </a:pPr>
            <a:r>
              <a:rPr lang="el-GR" b="1" dirty="0"/>
              <a:t>Αγορά: </a:t>
            </a:r>
            <a:r>
              <a:rPr lang="el-GR" dirty="0"/>
              <a:t>ικανοποιητική ζήτηση εξεζητημένων προϊόντων, ευελιξία στο χρόνο λειτουργίας, υποστήριξη εξειδίκευσης και διαφοροποίησης, παροχές τελευταίας στιγμής, ακριβείς πληροφορίες, υποστήριξη των στρατηγικών σχέσεων μάρκετινγκ για συχνή </a:t>
            </a:r>
            <a:r>
              <a:rPr lang="el-GR" dirty="0" err="1"/>
              <a:t>επισκεψιμότητα</a:t>
            </a:r>
            <a:r>
              <a:rPr lang="el-GR" dirty="0"/>
              <a:t>, ταχεία ανταπόκριση στις διακυμάνσεις της ζήτησης, πολλαπλά και ολοκληρωμένα προϊόντα, διαχείριση απόδοσης, έρευνα μάρκετινγκ. </a:t>
            </a:r>
          </a:p>
          <a:p>
            <a:pPr>
              <a:spcBef>
                <a:spcPts val="600"/>
              </a:spcBef>
            </a:pPr>
            <a:r>
              <a:rPr lang="el-GR" b="1" dirty="0"/>
              <a:t>Ανταγωνισμός: </a:t>
            </a:r>
            <a:r>
              <a:rPr lang="el-GR" dirty="0"/>
              <a:t>διαχείριση των δικτύων των επιχειρήσεων, ανάπτυξη δεξιοτήτων προστιθέμενης αξίας, ευελιξία, απόκτηση γνώσεων, στρατηγικό εργαλείο, φραγμοί εισόδου. </a:t>
            </a:r>
          </a:p>
          <a:p>
            <a:pPr>
              <a:spcBef>
                <a:spcPts val="600"/>
              </a:spcBef>
            </a:pPr>
            <a:r>
              <a:rPr lang="el-GR" b="1" dirty="0"/>
              <a:t>Κυβέρνηση και κανονιστικά μέτρα: </a:t>
            </a:r>
            <a:r>
              <a:rPr lang="el-GR" dirty="0"/>
              <a:t>απορρύθμιση, απελευθέρωση, υποστηριζόμενα από την κυβέρνηση.</a:t>
            </a:r>
          </a:p>
          <a:p>
            <a:pPr>
              <a:spcBef>
                <a:spcPts val="6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359799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ΤΠΕ (</a:t>
            </a:r>
            <a:r>
              <a:rPr lang="en-US" dirty="0">
                <a:solidFill>
                  <a:prstClr val="white"/>
                </a:solidFill>
              </a:rPr>
              <a:t>ICT) </a:t>
            </a:r>
            <a:r>
              <a:rPr lang="el-GR" dirty="0">
                <a:solidFill>
                  <a:prstClr val="white"/>
                </a:solidFill>
              </a:rPr>
              <a:t>στον τουρισμό</a:t>
            </a:r>
            <a:r>
              <a:rPr lang="en-US" dirty="0">
                <a:solidFill>
                  <a:prstClr val="white"/>
                </a:solidFill>
              </a:rPr>
              <a:t> </a:t>
            </a:r>
            <a:r>
              <a:rPr lang="en-US" sz="3000" b="0" dirty="0" smtClean="0">
                <a:solidFill>
                  <a:prstClr val="white"/>
                </a:solidFill>
              </a:rPr>
              <a:t>3/3</a:t>
            </a:r>
            <a:endParaRPr lang="el-GR" dirty="0"/>
          </a:p>
        </p:txBody>
      </p:sp>
      <p:sp>
        <p:nvSpPr>
          <p:cNvPr id="3" name="Θέση περιεχομένου 2"/>
          <p:cNvSpPr>
            <a:spLocks noGrp="1"/>
          </p:cNvSpPr>
          <p:nvPr>
            <p:ph idx="1"/>
          </p:nvPr>
        </p:nvSpPr>
        <p:spPr/>
        <p:txBody>
          <a:bodyPr/>
          <a:lstStyle/>
          <a:p>
            <a:r>
              <a:rPr lang="el-GR" dirty="0"/>
              <a:t>Στόχος της εφαρμογής των ΤΠΕ είναι  η προώθηση της απαραίτητης πληροφόρησης, με σκοπό να διευκολύνει την τοπική αυτοδιοίκηση, τους επιχειρηματίες και τα διευθυντικά στελέχη στη δημιουργία αγοραστικών στόχων μέσα σε συγκεκριμένους κλάδους της τουριστικής βιομηχανίας. </a:t>
            </a:r>
            <a:endParaRPr lang="en-US" dirty="0" smtClean="0"/>
          </a:p>
          <a:p>
            <a:r>
              <a:rPr lang="el-GR" dirty="0"/>
              <a:t>Η εφαρμογή των Τ.Π.Ε. παρέχει εργαλεία για αναζήτηση χρήσιμων και κερδοφόρων αγορών λιανικής, για αναγνώριση στοιχείων προστιθέμενης αξίας για το προϊόν και προώθηση διαφοροποιημένων προϊόντων μέσω ειδικευμένων καναλιών για συγκεκριμένα τμήματα της αγοράς.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3353218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Εργαλεία </a:t>
            </a:r>
            <a:r>
              <a:rPr lang="el-GR" dirty="0"/>
              <a:t>και οι εφαρμογές των ICT </a:t>
            </a:r>
            <a:r>
              <a:rPr lang="en-US" dirty="0" smtClean="0"/>
              <a:t/>
            </a:r>
            <a:br>
              <a:rPr lang="en-US" dirty="0" smtClean="0"/>
            </a:br>
            <a:r>
              <a:rPr lang="el-GR" dirty="0" smtClean="0"/>
              <a:t>στον Τουρισμό</a:t>
            </a:r>
            <a:r>
              <a:rPr lang="en-US" dirty="0" smtClean="0"/>
              <a:t> </a:t>
            </a:r>
            <a:r>
              <a:rPr lang="en-US" sz="3000" b="0" dirty="0" smtClean="0"/>
              <a:t>1/4</a:t>
            </a:r>
            <a:endParaRPr lang="el-GR" sz="3000" b="0" dirty="0"/>
          </a:p>
        </p:txBody>
      </p:sp>
      <p:sp>
        <p:nvSpPr>
          <p:cNvPr id="3" name="Θέση περιεχομένου 2"/>
          <p:cNvSpPr>
            <a:spLocks noGrp="1"/>
          </p:cNvSpPr>
          <p:nvPr>
            <p:ph idx="1"/>
          </p:nvPr>
        </p:nvSpPr>
        <p:spPr/>
        <p:txBody>
          <a:bodyPr/>
          <a:lstStyle/>
          <a:p>
            <a:r>
              <a:rPr lang="el-GR" dirty="0" smtClean="0"/>
              <a:t>Τα </a:t>
            </a:r>
            <a:r>
              <a:rPr lang="el-GR" dirty="0"/>
              <a:t>εργαλεία και οι εφαρμογές που βασίζονται στις ICT, μπορούν να ομαδοποιηθούν σε τρεις κατηγορίες </a:t>
            </a:r>
            <a:r>
              <a:rPr lang="el-GR" sz="2000" i="1" dirty="0"/>
              <a:t>(</a:t>
            </a:r>
            <a:r>
              <a:rPr lang="el-GR" sz="2000" i="1" dirty="0" err="1"/>
              <a:t>Erdmann</a:t>
            </a:r>
            <a:r>
              <a:rPr lang="el-GR" sz="2000" i="1" dirty="0"/>
              <a:t> </a:t>
            </a:r>
            <a:r>
              <a:rPr lang="el-GR" sz="2000" i="1" dirty="0" err="1"/>
              <a:t>and</a:t>
            </a:r>
            <a:r>
              <a:rPr lang="el-GR" sz="2000" i="1" dirty="0"/>
              <a:t> </a:t>
            </a:r>
            <a:r>
              <a:rPr lang="el-GR" sz="2000" i="1" dirty="0" err="1"/>
              <a:t>Behrendt</a:t>
            </a:r>
            <a:r>
              <a:rPr lang="el-GR" sz="2000" i="1" dirty="0"/>
              <a:t>, 2003)</a:t>
            </a:r>
            <a:r>
              <a:rPr lang="el-GR" dirty="0"/>
              <a:t>:</a:t>
            </a:r>
          </a:p>
          <a:p>
            <a:pPr lvl="1"/>
            <a:r>
              <a:rPr lang="el-GR" dirty="0" smtClean="0"/>
              <a:t>Τον </a:t>
            </a:r>
            <a:r>
              <a:rPr lang="el-GR" dirty="0"/>
              <a:t>εξοπλισμό ICT</a:t>
            </a:r>
          </a:p>
          <a:p>
            <a:pPr lvl="1"/>
            <a:r>
              <a:rPr lang="el-GR" dirty="0" smtClean="0"/>
              <a:t>Τα </a:t>
            </a:r>
            <a:r>
              <a:rPr lang="el-GR" dirty="0"/>
              <a:t>προϊόντα λογισμικού </a:t>
            </a:r>
          </a:p>
          <a:p>
            <a:pPr lvl="1"/>
            <a:r>
              <a:rPr lang="el-GR" dirty="0" smtClean="0"/>
              <a:t>Τις </a:t>
            </a:r>
            <a:r>
              <a:rPr lang="el-GR" dirty="0"/>
              <a:t>υπηρεσίες και τους μεταφορείς ICT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1878005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Εργαλεία και οι εφαρμογές των ICT </a:t>
            </a:r>
            <a:r>
              <a:rPr lang="en-US" dirty="0">
                <a:solidFill>
                  <a:prstClr val="white"/>
                </a:solidFill>
              </a:rPr>
              <a:t/>
            </a:r>
            <a:br>
              <a:rPr lang="en-US" dirty="0">
                <a:solidFill>
                  <a:prstClr val="white"/>
                </a:solidFill>
              </a:rPr>
            </a:br>
            <a:r>
              <a:rPr lang="el-GR" dirty="0">
                <a:solidFill>
                  <a:prstClr val="white"/>
                </a:solidFill>
              </a:rPr>
              <a:t>στον Τουρισμό</a:t>
            </a:r>
            <a:r>
              <a:rPr lang="en-US" dirty="0">
                <a:solidFill>
                  <a:prstClr val="white"/>
                </a:solidFill>
              </a:rPr>
              <a:t> </a:t>
            </a:r>
            <a:r>
              <a:rPr lang="en-US" sz="3000" b="0" dirty="0" smtClean="0">
                <a:solidFill>
                  <a:prstClr val="white"/>
                </a:solidFill>
              </a:rPr>
              <a:t>2/4</a:t>
            </a:r>
            <a:endParaRPr lang="el-GR" dirty="0"/>
          </a:p>
        </p:txBody>
      </p:sp>
      <p:sp>
        <p:nvSpPr>
          <p:cNvPr id="3" name="Θέση περιεχομένου 2"/>
          <p:cNvSpPr>
            <a:spLocks noGrp="1"/>
          </p:cNvSpPr>
          <p:nvPr>
            <p:ph idx="1"/>
          </p:nvPr>
        </p:nvSpPr>
        <p:spPr/>
        <p:txBody>
          <a:bodyPr/>
          <a:lstStyle/>
          <a:p>
            <a:r>
              <a:rPr lang="el-GR" dirty="0"/>
              <a:t>Το σύνολο των χρήσεων των ICT στον τομέα  του τουρισμού έχουν προσδιοριστεί από το </a:t>
            </a:r>
            <a:r>
              <a:rPr lang="el-GR" dirty="0" err="1"/>
              <a:t>United</a:t>
            </a:r>
            <a:r>
              <a:rPr lang="el-GR" dirty="0"/>
              <a:t> </a:t>
            </a:r>
            <a:r>
              <a:rPr lang="el-GR" dirty="0" err="1"/>
              <a:t>States</a:t>
            </a:r>
            <a:r>
              <a:rPr lang="el-GR" dirty="0"/>
              <a:t> </a:t>
            </a:r>
            <a:r>
              <a:rPr lang="el-GR" dirty="0" err="1"/>
              <a:t>Agency</a:t>
            </a:r>
            <a:r>
              <a:rPr lang="el-GR" dirty="0"/>
              <a:t> </a:t>
            </a:r>
            <a:r>
              <a:rPr lang="el-GR" dirty="0" err="1"/>
              <a:t>for</a:t>
            </a:r>
            <a:r>
              <a:rPr lang="el-GR" dirty="0"/>
              <a:t> </a:t>
            </a:r>
            <a:r>
              <a:rPr lang="el-GR" dirty="0" err="1"/>
              <a:t>International</a:t>
            </a:r>
            <a:r>
              <a:rPr lang="el-GR" dirty="0"/>
              <a:t> </a:t>
            </a:r>
            <a:r>
              <a:rPr lang="el-GR" dirty="0" err="1"/>
              <a:t>Development</a:t>
            </a:r>
            <a:r>
              <a:rPr lang="el-GR" dirty="0"/>
              <a:t> (2006) και παρουσιάζονται συνοπτικά στον παρακάτω πίνακα: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3379080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Εργαλεία και οι εφαρμογές των ICT </a:t>
            </a:r>
            <a:r>
              <a:rPr lang="en-US" dirty="0">
                <a:solidFill>
                  <a:prstClr val="white"/>
                </a:solidFill>
              </a:rPr>
              <a:t/>
            </a:r>
            <a:br>
              <a:rPr lang="en-US" dirty="0">
                <a:solidFill>
                  <a:prstClr val="white"/>
                </a:solidFill>
              </a:rPr>
            </a:br>
            <a:r>
              <a:rPr lang="el-GR" dirty="0">
                <a:solidFill>
                  <a:prstClr val="white"/>
                </a:solidFill>
              </a:rPr>
              <a:t>στον Τουρισμό</a:t>
            </a:r>
            <a:r>
              <a:rPr lang="en-US" dirty="0">
                <a:solidFill>
                  <a:prstClr val="white"/>
                </a:solidFill>
              </a:rPr>
              <a:t> </a:t>
            </a:r>
            <a:r>
              <a:rPr lang="en-US" sz="3000" b="0" dirty="0" smtClean="0">
                <a:solidFill>
                  <a:prstClr val="white"/>
                </a:solidFill>
              </a:rPr>
              <a:t>3/4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graphicFrame>
        <p:nvGraphicFramePr>
          <p:cNvPr id="5" name="Πίνακας 4"/>
          <p:cNvGraphicFramePr>
            <a:graphicFrameLocks noGrp="1"/>
          </p:cNvGraphicFramePr>
          <p:nvPr>
            <p:extLst>
              <p:ext uri="{D42A27DB-BD31-4B8C-83A1-F6EECF244321}">
                <p14:modId xmlns:p14="http://schemas.microsoft.com/office/powerpoint/2010/main" val="1059545854"/>
              </p:ext>
            </p:extLst>
          </p:nvPr>
        </p:nvGraphicFramePr>
        <p:xfrm>
          <a:off x="179512" y="1412776"/>
          <a:ext cx="8651304" cy="5237226"/>
        </p:xfrm>
        <a:graphic>
          <a:graphicData uri="http://schemas.openxmlformats.org/drawingml/2006/table">
            <a:tbl>
              <a:tblPr firstRow="1" firstCol="1" bandRow="1"/>
              <a:tblGrid>
                <a:gridCol w="3466728"/>
                <a:gridCol w="5184576"/>
              </a:tblGrid>
              <a:tr h="283845">
                <a:tc>
                  <a:txBody>
                    <a:bodyPr/>
                    <a:lstStyle/>
                    <a:p>
                      <a:pPr indent="215900" algn="ctr">
                        <a:lnSpc>
                          <a:spcPct val="115000"/>
                        </a:lnSpc>
                        <a:spcAft>
                          <a:spcPts val="0"/>
                        </a:spcAft>
                      </a:pPr>
                      <a:r>
                        <a:rPr lang="en-GB" sz="2000" b="1" dirty="0" err="1">
                          <a:solidFill>
                            <a:srgbClr val="000000"/>
                          </a:solidFill>
                          <a:effectLst/>
                          <a:latin typeface="+mn-lt"/>
                          <a:ea typeface="Times New Roman"/>
                          <a:cs typeface="Times New Roman"/>
                        </a:rPr>
                        <a:t>Κλάδος</a:t>
                      </a:r>
                      <a:endParaRPr lang="el-GR" sz="2000" b="1"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15000"/>
                        </a:lnSpc>
                        <a:spcAft>
                          <a:spcPts val="0"/>
                        </a:spcAft>
                      </a:pPr>
                      <a:r>
                        <a:rPr lang="en-GB" sz="2000" b="1" dirty="0" err="1">
                          <a:solidFill>
                            <a:srgbClr val="000000"/>
                          </a:solidFill>
                          <a:effectLst/>
                          <a:latin typeface="+mn-lt"/>
                          <a:ea typeface="Times New Roman"/>
                          <a:cs typeface="Times New Roman"/>
                        </a:rPr>
                        <a:t>Χρήση</a:t>
                      </a:r>
                      <a:r>
                        <a:rPr lang="en-GB" sz="2000" b="1" dirty="0">
                          <a:solidFill>
                            <a:srgbClr val="000000"/>
                          </a:solidFill>
                          <a:effectLst/>
                          <a:latin typeface="+mn-lt"/>
                          <a:ea typeface="Times New Roman"/>
                          <a:cs typeface="Times New Roman"/>
                        </a:rPr>
                        <a:t> </a:t>
                      </a:r>
                      <a:r>
                        <a:rPr lang="el-GR" sz="2000" b="1" dirty="0">
                          <a:solidFill>
                            <a:srgbClr val="000000"/>
                          </a:solidFill>
                          <a:effectLst/>
                          <a:latin typeface="+mn-lt"/>
                          <a:ea typeface="Times New Roman"/>
                          <a:cs typeface="Times New Roman"/>
                        </a:rPr>
                        <a:t>ICT</a:t>
                      </a:r>
                      <a:endParaRPr lang="el-GR" sz="2000" b="1"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850">
                <a:tc>
                  <a:txBody>
                    <a:bodyPr/>
                    <a:lstStyle/>
                    <a:p>
                      <a:pPr indent="215900" algn="ctr">
                        <a:lnSpc>
                          <a:spcPct val="115000"/>
                        </a:lnSpc>
                        <a:spcAft>
                          <a:spcPts val="0"/>
                        </a:spcAft>
                      </a:pPr>
                      <a:r>
                        <a:rPr lang="el-GR" sz="2000">
                          <a:solidFill>
                            <a:srgbClr val="000000"/>
                          </a:solidFill>
                          <a:effectLst/>
                          <a:latin typeface="+mn-lt"/>
                          <a:ea typeface="Times New Roman"/>
                          <a:cs typeface="Times New Roman"/>
                        </a:rPr>
                        <a:t>Επιλογή τοποθεσίας και τουριστική ανάπτυξη</a:t>
                      </a:r>
                      <a:endParaRPr lang="el-GR" sz="200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15000"/>
                        </a:lnSpc>
                        <a:spcAft>
                          <a:spcPts val="0"/>
                        </a:spcAft>
                      </a:pPr>
                      <a:r>
                        <a:rPr lang="en-GB" sz="2000">
                          <a:solidFill>
                            <a:srgbClr val="000000"/>
                          </a:solidFill>
                          <a:effectLst/>
                          <a:latin typeface="+mn-lt"/>
                          <a:ea typeface="Times New Roman"/>
                          <a:cs typeface="Times New Roman"/>
                        </a:rPr>
                        <a:t>Γεωχωρικές πληροφορίες και τεχνολογίες</a:t>
                      </a:r>
                      <a:endParaRPr lang="el-GR" sz="200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3715">
                <a:tc>
                  <a:txBody>
                    <a:bodyPr/>
                    <a:lstStyle/>
                    <a:p>
                      <a:pPr indent="215900" algn="ctr">
                        <a:lnSpc>
                          <a:spcPct val="115000"/>
                        </a:lnSpc>
                        <a:spcAft>
                          <a:spcPts val="0"/>
                        </a:spcAft>
                      </a:pPr>
                      <a:r>
                        <a:rPr lang="en-GB" sz="2000">
                          <a:solidFill>
                            <a:srgbClr val="000000"/>
                          </a:solidFill>
                          <a:effectLst/>
                          <a:latin typeface="+mn-lt"/>
                          <a:ea typeface="Times New Roman"/>
                          <a:cs typeface="Times New Roman"/>
                        </a:rPr>
                        <a:t>Μάρκετινγκ</a:t>
                      </a:r>
                      <a:endParaRPr lang="el-GR" sz="200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15000"/>
                        </a:lnSpc>
                        <a:spcAft>
                          <a:spcPts val="0"/>
                        </a:spcAft>
                      </a:pPr>
                      <a:r>
                        <a:rPr lang="el-GR" sz="2000">
                          <a:solidFill>
                            <a:srgbClr val="000000"/>
                          </a:solidFill>
                          <a:effectLst/>
                          <a:latin typeface="+mn-lt"/>
                          <a:ea typeface="Times New Roman"/>
                          <a:cs typeface="Times New Roman"/>
                        </a:rPr>
                        <a:t>Εισερχόμενη έρευνα αγοράς</a:t>
                      </a:r>
                      <a:endParaRPr lang="el-GR" sz="2000">
                        <a:effectLst/>
                        <a:latin typeface="+mn-lt"/>
                        <a:ea typeface="Times New Roman"/>
                        <a:cs typeface="Times New Roman"/>
                      </a:endParaRPr>
                    </a:p>
                    <a:p>
                      <a:pPr indent="215900" algn="ctr">
                        <a:lnSpc>
                          <a:spcPct val="115000"/>
                        </a:lnSpc>
                        <a:spcAft>
                          <a:spcPts val="0"/>
                        </a:spcAft>
                      </a:pPr>
                      <a:r>
                        <a:rPr lang="el-GR" sz="2000">
                          <a:solidFill>
                            <a:srgbClr val="000000"/>
                          </a:solidFill>
                          <a:effectLst/>
                          <a:latin typeface="+mn-lt"/>
                          <a:ea typeface="Times New Roman"/>
                          <a:cs typeface="Times New Roman"/>
                        </a:rPr>
                        <a:t>Εξερχόμενη διαφήμιση</a:t>
                      </a:r>
                      <a:endParaRPr lang="el-GR" sz="200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7835">
                <a:tc>
                  <a:txBody>
                    <a:bodyPr/>
                    <a:lstStyle/>
                    <a:p>
                      <a:pPr indent="215900" algn="ctr">
                        <a:lnSpc>
                          <a:spcPct val="115000"/>
                        </a:lnSpc>
                        <a:spcAft>
                          <a:spcPts val="0"/>
                        </a:spcAft>
                      </a:pPr>
                      <a:r>
                        <a:rPr lang="en-GB" sz="2000">
                          <a:solidFill>
                            <a:srgbClr val="000000"/>
                          </a:solidFill>
                          <a:effectLst/>
                          <a:latin typeface="+mn-lt"/>
                          <a:ea typeface="Times New Roman"/>
                          <a:cs typeface="Times New Roman"/>
                        </a:rPr>
                        <a:t>Διαχείριση σχέσεων πελατών</a:t>
                      </a:r>
                      <a:r>
                        <a:rPr lang="en-US" sz="2000">
                          <a:solidFill>
                            <a:srgbClr val="000000"/>
                          </a:solidFill>
                          <a:effectLst/>
                          <a:latin typeface="+mn-lt"/>
                          <a:ea typeface="Times New Roman"/>
                          <a:cs typeface="Times New Roman"/>
                        </a:rPr>
                        <a:t> (customer relationship management, CRM)</a:t>
                      </a:r>
                      <a:endParaRPr lang="el-GR" sz="200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15000"/>
                        </a:lnSpc>
                        <a:spcAft>
                          <a:spcPts val="0"/>
                        </a:spcAft>
                      </a:pPr>
                      <a:r>
                        <a:rPr lang="el-GR" sz="2000">
                          <a:solidFill>
                            <a:srgbClr val="000000"/>
                          </a:solidFill>
                          <a:effectLst/>
                          <a:latin typeface="+mn-lt"/>
                          <a:ea typeface="Times New Roman"/>
                          <a:cs typeface="Times New Roman"/>
                        </a:rPr>
                        <a:t>Τόπος διαμονής – προορισμός - τόπος διαμονής</a:t>
                      </a:r>
                      <a:endParaRPr lang="el-GR" sz="2000">
                        <a:effectLst/>
                        <a:latin typeface="+mn-lt"/>
                        <a:ea typeface="Times New Roman"/>
                        <a:cs typeface="Times New Roman"/>
                      </a:endParaRPr>
                    </a:p>
                    <a:p>
                      <a:pPr indent="215900" algn="ctr">
                        <a:lnSpc>
                          <a:spcPct val="115000"/>
                        </a:lnSpc>
                        <a:spcAft>
                          <a:spcPts val="0"/>
                        </a:spcAft>
                      </a:pPr>
                      <a:r>
                        <a:rPr lang="el-GR" sz="2000">
                          <a:solidFill>
                            <a:srgbClr val="000000"/>
                          </a:solidFill>
                          <a:effectLst/>
                          <a:latin typeface="+mn-lt"/>
                          <a:ea typeface="Times New Roman"/>
                          <a:cs typeface="Times New Roman"/>
                        </a:rPr>
                        <a:t>Μεταβολή πιθανών πελατών σε πελάτες</a:t>
                      </a:r>
                      <a:endParaRPr lang="el-GR" sz="2000">
                        <a:effectLst/>
                        <a:latin typeface="+mn-lt"/>
                        <a:ea typeface="Times New Roman"/>
                        <a:cs typeface="Times New Roman"/>
                      </a:endParaRPr>
                    </a:p>
                    <a:p>
                      <a:pPr indent="215900" algn="ctr">
                        <a:lnSpc>
                          <a:spcPct val="115000"/>
                        </a:lnSpc>
                        <a:spcAft>
                          <a:spcPts val="0"/>
                        </a:spcAft>
                      </a:pPr>
                      <a:r>
                        <a:rPr lang="el-GR" sz="2000">
                          <a:solidFill>
                            <a:srgbClr val="000000"/>
                          </a:solidFill>
                          <a:effectLst/>
                          <a:latin typeface="+mn-lt"/>
                          <a:ea typeface="Times New Roman"/>
                          <a:cs typeface="Times New Roman"/>
                        </a:rPr>
                        <a:t>Κλείσιμο ταξιδίου, καταλύματα, εκδρομές κλπ.</a:t>
                      </a:r>
                      <a:endParaRPr lang="el-GR" sz="2000">
                        <a:effectLst/>
                        <a:latin typeface="+mn-lt"/>
                        <a:ea typeface="Times New Roman"/>
                        <a:cs typeface="Times New Roman"/>
                      </a:endParaRPr>
                    </a:p>
                    <a:p>
                      <a:pPr indent="215900" algn="ctr">
                        <a:lnSpc>
                          <a:spcPct val="115000"/>
                        </a:lnSpc>
                        <a:spcAft>
                          <a:spcPts val="0"/>
                        </a:spcAft>
                      </a:pPr>
                      <a:r>
                        <a:rPr lang="el-GR" sz="2000">
                          <a:solidFill>
                            <a:srgbClr val="000000"/>
                          </a:solidFill>
                          <a:effectLst/>
                          <a:latin typeface="+mn-lt"/>
                          <a:ea typeface="Times New Roman"/>
                          <a:cs typeface="Times New Roman"/>
                        </a:rPr>
                        <a:t>Διαχείριση ταξιδίου, πριν κατά τη διάρκεια και μετά αυτού</a:t>
                      </a:r>
                      <a:endParaRPr lang="el-GR" sz="200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515">
                <a:tc>
                  <a:txBody>
                    <a:bodyPr/>
                    <a:lstStyle/>
                    <a:p>
                      <a:pPr indent="215900" algn="ctr">
                        <a:lnSpc>
                          <a:spcPct val="115000"/>
                        </a:lnSpc>
                        <a:spcAft>
                          <a:spcPts val="0"/>
                        </a:spcAft>
                      </a:pPr>
                      <a:r>
                        <a:rPr lang="en-GB" sz="2000">
                          <a:solidFill>
                            <a:srgbClr val="000000"/>
                          </a:solidFill>
                          <a:effectLst/>
                          <a:latin typeface="+mn-lt"/>
                          <a:ea typeface="Times New Roman"/>
                          <a:cs typeface="Times New Roman"/>
                        </a:rPr>
                        <a:t>Λειτουργίες</a:t>
                      </a:r>
                      <a:endParaRPr lang="el-GR" sz="200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15000"/>
                        </a:lnSpc>
                        <a:spcAft>
                          <a:spcPts val="0"/>
                        </a:spcAft>
                      </a:pPr>
                      <a:r>
                        <a:rPr lang="el-GR" sz="2000">
                          <a:solidFill>
                            <a:srgbClr val="000000"/>
                          </a:solidFill>
                          <a:effectLst/>
                          <a:latin typeface="+mn-lt"/>
                          <a:ea typeface="Times New Roman"/>
                          <a:cs typeface="Times New Roman"/>
                        </a:rPr>
                        <a:t>Αγορές, διαχείριση υπηρεσιών και προμηθειών, διαχείριση αλυσίδων αξίας</a:t>
                      </a:r>
                      <a:endParaRPr lang="el-GR" sz="200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0405">
                <a:tc>
                  <a:txBody>
                    <a:bodyPr/>
                    <a:lstStyle/>
                    <a:p>
                      <a:pPr indent="215900" algn="ctr">
                        <a:lnSpc>
                          <a:spcPct val="115000"/>
                        </a:lnSpc>
                        <a:spcAft>
                          <a:spcPts val="0"/>
                        </a:spcAft>
                      </a:pPr>
                      <a:r>
                        <a:rPr lang="el-GR" sz="2000">
                          <a:solidFill>
                            <a:srgbClr val="000000"/>
                          </a:solidFill>
                          <a:effectLst/>
                          <a:latin typeface="+mn-lt"/>
                          <a:ea typeface="Times New Roman"/>
                          <a:cs typeface="Times New Roman"/>
                        </a:rPr>
                        <a:t>Διαχείριση και έλεγχος τουριστικού χώρου</a:t>
                      </a:r>
                      <a:endParaRPr lang="el-GR" sz="200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15000"/>
                        </a:lnSpc>
                        <a:spcAft>
                          <a:spcPts val="0"/>
                        </a:spcAft>
                      </a:pPr>
                      <a:r>
                        <a:rPr lang="el-GR" sz="2000" dirty="0">
                          <a:solidFill>
                            <a:srgbClr val="000000"/>
                          </a:solidFill>
                          <a:effectLst/>
                          <a:latin typeface="+mn-lt"/>
                          <a:ea typeface="Times New Roman"/>
                          <a:cs typeface="Times New Roman"/>
                        </a:rPr>
                        <a:t>Συστήματα γεωγραφικής πληροφόρησης και παγκόσμια συστήματα εντοπισμού θέσης</a:t>
                      </a:r>
                      <a:endParaRPr lang="el-GR" sz="20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11924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Εργαλεία και οι εφαρμογές των ICT </a:t>
            </a:r>
            <a:r>
              <a:rPr lang="en-US" dirty="0">
                <a:solidFill>
                  <a:prstClr val="white"/>
                </a:solidFill>
              </a:rPr>
              <a:t/>
            </a:r>
            <a:br>
              <a:rPr lang="en-US" dirty="0">
                <a:solidFill>
                  <a:prstClr val="white"/>
                </a:solidFill>
              </a:rPr>
            </a:br>
            <a:r>
              <a:rPr lang="el-GR" dirty="0">
                <a:solidFill>
                  <a:prstClr val="white"/>
                </a:solidFill>
              </a:rPr>
              <a:t>στον Τουρισμό</a:t>
            </a:r>
            <a:r>
              <a:rPr lang="en-US" dirty="0">
                <a:solidFill>
                  <a:prstClr val="white"/>
                </a:solidFill>
              </a:rPr>
              <a:t> </a:t>
            </a:r>
            <a:r>
              <a:rPr lang="en-US" sz="3000" b="0" dirty="0" smtClean="0">
                <a:solidFill>
                  <a:prstClr val="white"/>
                </a:solidFill>
              </a:rPr>
              <a:t>4/4</a:t>
            </a:r>
            <a:endParaRPr lang="el-GR" dirty="0"/>
          </a:p>
        </p:txBody>
      </p:sp>
      <p:sp>
        <p:nvSpPr>
          <p:cNvPr id="3" name="Θέση περιεχομένου 2"/>
          <p:cNvSpPr>
            <a:spLocks noGrp="1"/>
          </p:cNvSpPr>
          <p:nvPr>
            <p:ph idx="1"/>
          </p:nvPr>
        </p:nvSpPr>
        <p:spPr>
          <a:xfrm>
            <a:off x="323528" y="1556792"/>
            <a:ext cx="8820472" cy="5301208"/>
          </a:xfrm>
        </p:spPr>
        <p:txBody>
          <a:bodyPr>
            <a:normAutofit fontScale="92500" lnSpcReduction="10000"/>
          </a:bodyPr>
          <a:lstStyle/>
          <a:p>
            <a:pPr marL="0" indent="0">
              <a:spcBef>
                <a:spcPts val="600"/>
              </a:spcBef>
              <a:buNone/>
            </a:pPr>
            <a:r>
              <a:rPr lang="el-GR" dirty="0"/>
              <a:t>Οι εφαρμογές των ΤΠΕ στην τουριστική βιομηχανία  αφορούν τομείς όπως:</a:t>
            </a:r>
          </a:p>
          <a:p>
            <a:pPr>
              <a:spcBef>
                <a:spcPts val="600"/>
              </a:spcBef>
            </a:pPr>
            <a:r>
              <a:rPr lang="el-GR" dirty="0"/>
              <a:t>Το </a:t>
            </a:r>
            <a:r>
              <a:rPr lang="el-GR" dirty="0" err="1"/>
              <a:t>internet</a:t>
            </a:r>
            <a:endParaRPr lang="el-GR" dirty="0"/>
          </a:p>
          <a:p>
            <a:pPr>
              <a:spcBef>
                <a:spcPts val="600"/>
              </a:spcBef>
            </a:pPr>
            <a:r>
              <a:rPr lang="el-GR" dirty="0"/>
              <a:t>Το ηλεκτρονικό εμπόριο</a:t>
            </a:r>
          </a:p>
          <a:p>
            <a:pPr>
              <a:spcBef>
                <a:spcPts val="600"/>
              </a:spcBef>
            </a:pPr>
            <a:r>
              <a:rPr lang="el-GR" dirty="0"/>
              <a:t>Η διαχείριση του τουριστικού προορισμού (</a:t>
            </a:r>
            <a:r>
              <a:rPr lang="el-GR" dirty="0" err="1"/>
              <a:t>Destination</a:t>
            </a:r>
            <a:r>
              <a:rPr lang="el-GR" dirty="0"/>
              <a:t> </a:t>
            </a:r>
            <a:r>
              <a:rPr lang="el-GR" dirty="0" err="1"/>
              <a:t>Management</a:t>
            </a:r>
            <a:r>
              <a:rPr lang="el-GR" dirty="0"/>
              <a:t> </a:t>
            </a:r>
            <a:r>
              <a:rPr lang="el-GR" dirty="0" err="1"/>
              <a:t>Organization</a:t>
            </a:r>
            <a:r>
              <a:rPr lang="el-GR" dirty="0"/>
              <a:t>- DMO</a:t>
            </a:r>
            <a:r>
              <a:rPr lang="el-GR" dirty="0" smtClean="0"/>
              <a:t>)</a:t>
            </a:r>
            <a:endParaRPr lang="el-GR" dirty="0"/>
          </a:p>
          <a:p>
            <a:pPr>
              <a:spcBef>
                <a:spcPts val="600"/>
              </a:spcBef>
            </a:pPr>
            <a:r>
              <a:rPr lang="el-GR" dirty="0"/>
              <a:t>Τα γεωγραφικά πληροφοριακά συστήματα</a:t>
            </a:r>
          </a:p>
          <a:p>
            <a:pPr>
              <a:spcBef>
                <a:spcPts val="600"/>
              </a:spcBef>
            </a:pPr>
            <a:r>
              <a:rPr lang="el-GR" dirty="0"/>
              <a:t>Οι ασύρματες ηλεκτρονικές ετικέτες</a:t>
            </a:r>
          </a:p>
          <a:p>
            <a:pPr>
              <a:spcBef>
                <a:spcPts val="600"/>
              </a:spcBef>
            </a:pPr>
            <a:r>
              <a:rPr lang="el-GR" dirty="0"/>
              <a:t>Η χρήση τεχνολογιών κινητής πλατφόρμας στον τουρισμό (m-</a:t>
            </a:r>
            <a:r>
              <a:rPr lang="el-GR" dirty="0" err="1"/>
              <a:t>touris</a:t>
            </a:r>
            <a:r>
              <a:rPr lang="el-GR" dirty="0"/>
              <a:t>m), όπως τα συστήματα παγκόσμιου εντοπισμού θέσης (</a:t>
            </a:r>
            <a:r>
              <a:rPr lang="en-GB" dirty="0"/>
              <a:t>Global Positioning Systems</a:t>
            </a:r>
            <a:r>
              <a:rPr lang="el-GR" dirty="0"/>
              <a:t>),</a:t>
            </a:r>
            <a:r>
              <a:rPr lang="en-GB" dirty="0"/>
              <a:t> </a:t>
            </a:r>
            <a:r>
              <a:rPr lang="el-GR" dirty="0"/>
              <a:t> τα </a:t>
            </a:r>
            <a:r>
              <a:rPr lang="el-GR" dirty="0" err="1"/>
              <a:t>Location</a:t>
            </a:r>
            <a:r>
              <a:rPr lang="el-GR" dirty="0"/>
              <a:t> </a:t>
            </a:r>
            <a:r>
              <a:rPr lang="en-GB" dirty="0"/>
              <a:t>Based Services</a:t>
            </a:r>
            <a:r>
              <a:rPr lang="el-GR" dirty="0"/>
              <a:t>, το ψηφιακό ραδιόφωνο</a:t>
            </a:r>
            <a:r>
              <a:rPr lang="en-GB" dirty="0"/>
              <a:t> </a:t>
            </a:r>
            <a:r>
              <a:rPr lang="el-GR" dirty="0"/>
              <a:t>και ποικίλες ακόμα εφαρμογές</a:t>
            </a:r>
          </a:p>
          <a:p>
            <a:pPr>
              <a:spcBef>
                <a:spcPts val="600"/>
              </a:spcBef>
            </a:pPr>
            <a:r>
              <a:rPr lang="en-US" dirty="0"/>
              <a:t>Τα «</a:t>
            </a:r>
            <a:r>
              <a:rPr lang="en-US" dirty="0" err="1"/>
              <a:t>έξυ</a:t>
            </a:r>
            <a:r>
              <a:rPr lang="en-US" dirty="0"/>
              <a:t>πνα» συστήματα μέτρησης - ανάλυσης δεδομένων στον τουρισμό.</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1672094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Βασιλική Κατσώνη </a:t>
            </a:r>
            <a:r>
              <a:rPr lang="el-GR" sz="2000" dirty="0" smtClean="0"/>
              <a:t>2014. </a:t>
            </a:r>
            <a:r>
              <a:rPr lang="el-GR" sz="2000" dirty="0"/>
              <a:t>Βασιλική Κατσώνη. «Διαδικτυακές συναλλαγές στον Τουρισμό (e-</a:t>
            </a:r>
            <a:r>
              <a:rPr lang="el-GR" sz="2000" dirty="0" err="1"/>
              <a:t>touris</a:t>
            </a:r>
            <a:r>
              <a:rPr lang="el-GR" sz="2000" dirty="0"/>
              <a:t>m) (Θ). </a:t>
            </a:r>
            <a:r>
              <a:rPr lang="el-GR" sz="2000" dirty="0" smtClean="0"/>
              <a:t>Ενότητα 1</a:t>
            </a:r>
            <a:r>
              <a:rPr lang="en-US" sz="2000" dirty="0" smtClean="0"/>
              <a:t>:</a:t>
            </a:r>
            <a:r>
              <a:rPr lang="el-GR" sz="2000" dirty="0"/>
              <a:t> Τουρισμός και νέες τεχνολογίες».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Τεχνολογία και </a:t>
            </a:r>
            <a:r>
              <a:rPr lang="el-GR" dirty="0"/>
              <a:t>ανταγωνιστικότητα</a:t>
            </a:r>
          </a:p>
        </p:txBody>
      </p:sp>
      <p:sp>
        <p:nvSpPr>
          <p:cNvPr id="3" name="Θέση περιεχομένου 2"/>
          <p:cNvSpPr>
            <a:spLocks noGrp="1"/>
          </p:cNvSpPr>
          <p:nvPr>
            <p:ph idx="1"/>
          </p:nvPr>
        </p:nvSpPr>
        <p:spPr/>
        <p:txBody>
          <a:bodyPr>
            <a:normAutofit fontScale="92500"/>
          </a:bodyPr>
          <a:lstStyle/>
          <a:p>
            <a:r>
              <a:rPr lang="el-GR" dirty="0"/>
              <a:t>Ο όρος «τεχνολογία» χρησιμοποιείται με την ευρύτερη έννοια που έχει στη βιβλιογραφία, δηλαδή ως όρος που καλύπτει τη γνώση, την </a:t>
            </a:r>
            <a:r>
              <a:rPr lang="el-GR" dirty="0" smtClean="0"/>
              <a:t>τεχνογνωσία</a:t>
            </a:r>
            <a:r>
              <a:rPr lang="el-GR" dirty="0"/>
              <a:t>, τις παραγωγικές ικανότητες και όχι απλώς τη στενή τεχνολογική πτυχή της </a:t>
            </a:r>
            <a:r>
              <a:rPr lang="el-GR" dirty="0" smtClean="0"/>
              <a:t>παραγωγής.</a:t>
            </a:r>
          </a:p>
          <a:p>
            <a:r>
              <a:rPr lang="el-GR" dirty="0"/>
              <a:t>Το τεχνολογικό υπόβαθρο της </a:t>
            </a:r>
            <a:r>
              <a:rPr lang="el-GR" dirty="0" smtClean="0"/>
              <a:t>ανταγωνιστικότητας </a:t>
            </a:r>
            <a:r>
              <a:rPr lang="el-GR" dirty="0"/>
              <a:t>είναι στενά δεμένο και με το τεχνολογικό υπόβαθρο των επιχειρήσεων, των κλάδων, του εκπαιδευτικού συστήματος, των κρατικών λειτουργιών. Όταν η ανταγωνιστικότητα προσεγγίζεται ως διαδικασία, τότε λαμβάνονται υπόψη παράγοντες, όπως είναι π.χ. η επιχειρηματικότητα, οι υποδομές, το ανθρώπινο δυναμικό, η έρευνα – καινοτομία, οι κρατικές πολιτικές, παράγοντες κόστους, η συναλλαγματική ισοτιμία, ο ανταγωνισμός στην αγορά κ.ά.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
        <p:nvSpPr>
          <p:cNvPr id="5" name="Ορθογώνιο 4"/>
          <p:cNvSpPr/>
          <p:nvPr/>
        </p:nvSpPr>
        <p:spPr>
          <a:xfrm>
            <a:off x="561246" y="6488668"/>
            <a:ext cx="4572000" cy="276999"/>
          </a:xfrm>
          <a:prstGeom prst="rect">
            <a:avLst/>
          </a:prstGeom>
        </p:spPr>
        <p:txBody>
          <a:bodyPr>
            <a:spAutoFit/>
          </a:bodyPr>
          <a:lstStyle/>
          <a:p>
            <a:r>
              <a:rPr lang="el-GR" sz="1200" i="1" dirty="0">
                <a:latin typeface="+mn-lt"/>
              </a:rPr>
              <a:t>(</a:t>
            </a:r>
            <a:r>
              <a:rPr lang="el-GR" sz="1200" i="1" dirty="0" err="1">
                <a:latin typeface="+mn-lt"/>
              </a:rPr>
              <a:t>Γιαννίτσης</a:t>
            </a:r>
            <a:r>
              <a:rPr lang="el-GR" sz="1200" i="1" dirty="0">
                <a:latin typeface="+mn-lt"/>
              </a:rPr>
              <a:t> Τ., </a:t>
            </a:r>
            <a:r>
              <a:rPr lang="el-GR" sz="1200" i="1" dirty="0" err="1">
                <a:latin typeface="+mn-lt"/>
              </a:rPr>
              <a:t>Ζωγραφάκης</a:t>
            </a:r>
            <a:r>
              <a:rPr lang="el-GR" sz="1200" i="1" dirty="0">
                <a:latin typeface="+mn-lt"/>
              </a:rPr>
              <a:t> Σ., </a:t>
            </a:r>
            <a:r>
              <a:rPr lang="el-GR" sz="1200" i="1" dirty="0" err="1">
                <a:latin typeface="+mn-lt"/>
              </a:rPr>
              <a:t>Καστέλλη</a:t>
            </a:r>
            <a:r>
              <a:rPr lang="el-GR" sz="1200" i="1" dirty="0">
                <a:latin typeface="+mn-lt"/>
              </a:rPr>
              <a:t> Ι., </a:t>
            </a:r>
            <a:r>
              <a:rPr lang="el-GR" sz="1200" i="1" dirty="0" err="1">
                <a:latin typeface="+mn-lt"/>
              </a:rPr>
              <a:t>Μαυρή</a:t>
            </a:r>
            <a:r>
              <a:rPr lang="el-GR" sz="1200" i="1" dirty="0">
                <a:latin typeface="+mn-lt"/>
              </a:rPr>
              <a:t> Δ.,2009:29).</a:t>
            </a:r>
          </a:p>
        </p:txBody>
      </p:sp>
    </p:spTree>
    <p:extLst>
      <p:ext uri="{BB962C8B-B14F-4D97-AF65-F5344CB8AC3E}">
        <p14:creationId xmlns:p14="http://schemas.microsoft.com/office/powerpoint/2010/main" val="2374411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Τεχνολογίες Πληροφορικής και Επικοινωνιών, ΤΠΕ </a:t>
            </a:r>
            <a:r>
              <a:rPr lang="el-GR" sz="3100" b="0" dirty="0"/>
              <a:t>(</a:t>
            </a:r>
            <a:r>
              <a:rPr lang="en-US" sz="3100" b="0" dirty="0"/>
              <a:t>Information and Communication </a:t>
            </a:r>
            <a:r>
              <a:rPr lang="en-US" sz="3100" b="0" dirty="0" err="1"/>
              <a:t>Technologies,ICT</a:t>
            </a:r>
            <a:r>
              <a:rPr lang="en-US" sz="3100" b="0" dirty="0"/>
              <a:t>) </a:t>
            </a:r>
            <a:r>
              <a:rPr lang="el-GR" sz="3100" b="0" dirty="0" smtClean="0"/>
              <a:t>1/4</a:t>
            </a:r>
            <a:endParaRPr lang="el-GR" sz="3100" b="0" dirty="0"/>
          </a:p>
        </p:txBody>
      </p:sp>
      <p:sp>
        <p:nvSpPr>
          <p:cNvPr id="3" name="Θέση περιεχομένου 2"/>
          <p:cNvSpPr>
            <a:spLocks noGrp="1"/>
          </p:cNvSpPr>
          <p:nvPr>
            <p:ph idx="1"/>
          </p:nvPr>
        </p:nvSpPr>
        <p:spPr/>
        <p:txBody>
          <a:bodyPr/>
          <a:lstStyle/>
          <a:p>
            <a:r>
              <a:rPr lang="el-GR" dirty="0"/>
              <a:t>Ο όρος «τεχνολογίες επικοινωνίας και πληροφοριών» (</a:t>
            </a:r>
            <a:r>
              <a:rPr lang="el-GR" dirty="0" err="1"/>
              <a:t>ICTs</a:t>
            </a:r>
            <a:r>
              <a:rPr lang="el-GR" dirty="0"/>
              <a:t>, </a:t>
            </a:r>
            <a:r>
              <a:rPr lang="el-GR" dirty="0" err="1"/>
              <a:t>information</a:t>
            </a:r>
            <a:r>
              <a:rPr lang="el-GR" dirty="0"/>
              <a:t> </a:t>
            </a:r>
            <a:r>
              <a:rPr lang="el-GR" dirty="0" err="1"/>
              <a:t>and</a:t>
            </a:r>
            <a:r>
              <a:rPr lang="el-GR" dirty="0"/>
              <a:t> </a:t>
            </a:r>
            <a:r>
              <a:rPr lang="el-GR" dirty="0" err="1"/>
              <a:t>communication</a:t>
            </a:r>
            <a:r>
              <a:rPr lang="el-GR" dirty="0"/>
              <a:t> </a:t>
            </a:r>
            <a:r>
              <a:rPr lang="el-GR" dirty="0" err="1"/>
              <a:t>technologies</a:t>
            </a:r>
            <a:r>
              <a:rPr lang="el-GR" dirty="0"/>
              <a:t>), χρησιμοποιείται για να περιγράψει τους ιδιαίτερους τρόπους και τους μηχανισμούς που χρησιμοποιούνται για τη διαχείριση πληροφοριών. </a:t>
            </a:r>
            <a:endParaRPr lang="el-GR" dirty="0" smtClean="0"/>
          </a:p>
          <a:p>
            <a:r>
              <a:rPr lang="el-GR" dirty="0" smtClean="0"/>
              <a:t>Περιλαμβάνει τεχνολογίες </a:t>
            </a:r>
            <a:r>
              <a:rPr lang="el-GR" dirty="0"/>
              <a:t>υπολογιστών και επικοινωνιών που χρησιμοποιούνται για να αποκτήσουν, να επεξεργαστούν, να αναλύσουν, να αποθηκεύσουν, να ανακτήσουν, να διαδώσουν και να εφαρμόσουν τις </a:t>
            </a:r>
            <a:r>
              <a:rPr lang="el-GR" dirty="0" smtClean="0"/>
              <a:t>πληροφορίες </a:t>
            </a:r>
            <a:r>
              <a:rPr lang="el-GR" i="1" dirty="0" smtClean="0"/>
              <a:t>(</a:t>
            </a:r>
            <a:r>
              <a:rPr lang="en-US" i="1" dirty="0" smtClean="0"/>
              <a:t>Poon, 1993)</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1665913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dirty="0">
                <a:solidFill>
                  <a:prstClr val="white"/>
                </a:solidFill>
              </a:rPr>
              <a:t>Τεχνολογίες Πληροφορικής και Επικοινωνιών, ΤΠΕ </a:t>
            </a:r>
            <a:r>
              <a:rPr lang="el-GR" sz="2800" b="0" dirty="0">
                <a:solidFill>
                  <a:prstClr val="white"/>
                </a:solidFill>
              </a:rPr>
              <a:t>(</a:t>
            </a:r>
            <a:r>
              <a:rPr lang="en-US" sz="2800" b="0" dirty="0">
                <a:solidFill>
                  <a:prstClr val="white"/>
                </a:solidFill>
              </a:rPr>
              <a:t>Information and Communication </a:t>
            </a:r>
            <a:r>
              <a:rPr lang="en-US" sz="2800" b="0" dirty="0" err="1">
                <a:solidFill>
                  <a:prstClr val="white"/>
                </a:solidFill>
              </a:rPr>
              <a:t>Technologies,ICT</a:t>
            </a:r>
            <a:r>
              <a:rPr lang="en-US" sz="2800" b="0" dirty="0">
                <a:solidFill>
                  <a:prstClr val="white"/>
                </a:solidFill>
              </a:rPr>
              <a:t>) </a:t>
            </a:r>
            <a:r>
              <a:rPr lang="el-GR" sz="2800" b="0" dirty="0" smtClean="0">
                <a:solidFill>
                  <a:prstClr val="white"/>
                </a:solidFill>
              </a:rPr>
              <a:t>2/4</a:t>
            </a:r>
            <a:endParaRPr lang="el-GR" dirty="0"/>
          </a:p>
        </p:txBody>
      </p:sp>
      <p:sp>
        <p:nvSpPr>
          <p:cNvPr id="3" name="Θέση περιεχομένου 2"/>
          <p:cNvSpPr>
            <a:spLocks noGrp="1"/>
          </p:cNvSpPr>
          <p:nvPr>
            <p:ph idx="1"/>
          </p:nvPr>
        </p:nvSpPr>
        <p:spPr/>
        <p:txBody>
          <a:bodyPr/>
          <a:lstStyle/>
          <a:p>
            <a:r>
              <a:rPr lang="el-GR" dirty="0"/>
              <a:t>Οι εφαρμογές των Τ.Π.Ε. υποστηρίζουν όλες τις επαγγελματικές λειτουργίες οι οποίες και είναι κρίσιμες για τη λειτουργία της </a:t>
            </a:r>
            <a:r>
              <a:rPr lang="el-GR" dirty="0" smtClean="0"/>
              <a:t>ταξιδιωτικής </a:t>
            </a:r>
            <a:r>
              <a:rPr lang="el-GR" dirty="0"/>
              <a:t>βιομηχανίας στο σύνολο.</a:t>
            </a:r>
          </a:p>
          <a:p>
            <a:r>
              <a:rPr lang="el-GR" dirty="0"/>
              <a:t>Η εφαρμογή των Τ.Π.Ε. παρέχει εργαλεία για αναζήτηση χρήσιμων και κερδοφόρων αγορών λιανικής, για </a:t>
            </a:r>
            <a:r>
              <a:rPr lang="el-GR" dirty="0" smtClean="0"/>
              <a:t>αναγνώριση </a:t>
            </a:r>
            <a:r>
              <a:rPr lang="el-GR" dirty="0"/>
              <a:t>στοιχείων προστιθέμενης αξίας για το προϊόν, και προώθησης διαφοροποιημένων προϊόντων μέσω ειδικευμένων καναλιών για </a:t>
            </a:r>
            <a:r>
              <a:rPr lang="el-GR" dirty="0" smtClean="0"/>
              <a:t>συγκεκριμένα </a:t>
            </a:r>
            <a:r>
              <a:rPr lang="el-GR" dirty="0"/>
              <a:t>τμήματα της αγοράς. Η αποτελεσματική κοστολόγηση και η ευελιξία είναι σημαντικά πλεονεκτήματα που συνεισφέρουν οι </a:t>
            </a:r>
            <a:r>
              <a:rPr lang="el-GR" dirty="0" smtClean="0"/>
              <a:t>εφαρμογές </a:t>
            </a:r>
            <a:r>
              <a:rPr lang="el-GR" dirty="0"/>
              <a:t>των Τ.Π.Ε.</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3672766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dirty="0">
                <a:solidFill>
                  <a:prstClr val="white"/>
                </a:solidFill>
              </a:rPr>
              <a:t>Τεχνολογίες Πληροφορικής και Επικοινωνιών, ΤΠΕ </a:t>
            </a:r>
            <a:r>
              <a:rPr lang="el-GR" sz="2800" b="0" dirty="0">
                <a:solidFill>
                  <a:prstClr val="white"/>
                </a:solidFill>
              </a:rPr>
              <a:t>(</a:t>
            </a:r>
            <a:r>
              <a:rPr lang="en-US" sz="2800" b="0" dirty="0">
                <a:solidFill>
                  <a:prstClr val="white"/>
                </a:solidFill>
              </a:rPr>
              <a:t>Information and Communication </a:t>
            </a:r>
            <a:r>
              <a:rPr lang="en-US" sz="2800" b="0" dirty="0" err="1">
                <a:solidFill>
                  <a:prstClr val="white"/>
                </a:solidFill>
              </a:rPr>
              <a:t>Technologies,ICT</a:t>
            </a:r>
            <a:r>
              <a:rPr lang="en-US" sz="2800" b="0" dirty="0">
                <a:solidFill>
                  <a:prstClr val="white"/>
                </a:solidFill>
              </a:rPr>
              <a:t>) </a:t>
            </a:r>
            <a:r>
              <a:rPr lang="el-GR" sz="2800" b="0" dirty="0" smtClean="0">
                <a:solidFill>
                  <a:prstClr val="white"/>
                </a:solidFill>
              </a:rPr>
              <a:t>3/4</a:t>
            </a:r>
            <a:endParaRPr lang="el-GR" dirty="0"/>
          </a:p>
        </p:txBody>
      </p:sp>
      <p:sp>
        <p:nvSpPr>
          <p:cNvPr id="3" name="Θέση περιεχομένου 2"/>
          <p:cNvSpPr>
            <a:spLocks noGrp="1"/>
          </p:cNvSpPr>
          <p:nvPr>
            <p:ph idx="1"/>
          </p:nvPr>
        </p:nvSpPr>
        <p:spPr/>
        <p:txBody>
          <a:bodyPr/>
          <a:lstStyle/>
          <a:p>
            <a:r>
              <a:rPr lang="el-GR" dirty="0"/>
              <a:t>Χρησιμοποιώντας τις εφαρμογές των Τ.Π.Ε. οι τουριστικοί οργανισμοί μπορούν να διαφοροποιήσουν το προϊόν τους προσαρμόζοντας το τελικό προϊόν και προσθέτοντάς του αξία σύμφωνα με τις προσωπικές απαιτήσεις των πελατών.</a:t>
            </a:r>
          </a:p>
          <a:p>
            <a:r>
              <a:rPr lang="el-GR" dirty="0"/>
              <a:t>Η τεχνολογία προσφέρει σημαντικά μέσα πληροφοριών και στους μεσάζοντες και στους καταναλωτές για το ταξιδιωτικό εμπόριο και τους χειριστές μεταφορών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912416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dirty="0">
                <a:solidFill>
                  <a:prstClr val="white"/>
                </a:solidFill>
              </a:rPr>
              <a:t>Τεχνολογίες Πληροφορικής και Επικοινωνιών, ΤΠΕ </a:t>
            </a:r>
            <a:r>
              <a:rPr lang="el-GR" sz="2800" b="0" dirty="0">
                <a:solidFill>
                  <a:prstClr val="white"/>
                </a:solidFill>
              </a:rPr>
              <a:t>(</a:t>
            </a:r>
            <a:r>
              <a:rPr lang="en-US" sz="2800" b="0" dirty="0">
                <a:solidFill>
                  <a:prstClr val="white"/>
                </a:solidFill>
              </a:rPr>
              <a:t>Information and Communication </a:t>
            </a:r>
            <a:r>
              <a:rPr lang="en-US" sz="2800" b="0" dirty="0" err="1">
                <a:solidFill>
                  <a:prstClr val="white"/>
                </a:solidFill>
              </a:rPr>
              <a:t>Technologies,ICT</a:t>
            </a:r>
            <a:r>
              <a:rPr lang="en-US" sz="2800" b="0" dirty="0">
                <a:solidFill>
                  <a:prstClr val="white"/>
                </a:solidFill>
              </a:rPr>
              <a:t>) </a:t>
            </a:r>
            <a:r>
              <a:rPr lang="el-GR" sz="2800" b="0" dirty="0" smtClean="0">
                <a:solidFill>
                  <a:prstClr val="white"/>
                </a:solidFill>
              </a:rPr>
              <a:t>4/4</a:t>
            </a:r>
            <a:endParaRPr lang="el-GR" dirty="0"/>
          </a:p>
        </p:txBody>
      </p:sp>
      <p:sp>
        <p:nvSpPr>
          <p:cNvPr id="3" name="Θέση περιεχομένου 2"/>
          <p:cNvSpPr>
            <a:spLocks noGrp="1"/>
          </p:cNvSpPr>
          <p:nvPr>
            <p:ph idx="1"/>
          </p:nvPr>
        </p:nvSpPr>
        <p:spPr/>
        <p:txBody>
          <a:bodyPr/>
          <a:lstStyle/>
          <a:p>
            <a:r>
              <a:rPr lang="en-US" dirty="0"/>
              <a:t>Hardware</a:t>
            </a:r>
          </a:p>
          <a:p>
            <a:r>
              <a:rPr lang="en-US" dirty="0"/>
              <a:t>Software </a:t>
            </a:r>
            <a:r>
              <a:rPr lang="el-GR" dirty="0"/>
              <a:t>και διαδικασίες</a:t>
            </a:r>
          </a:p>
          <a:p>
            <a:r>
              <a:rPr lang="en-US" dirty="0"/>
              <a:t>Data</a:t>
            </a:r>
          </a:p>
          <a:p>
            <a:r>
              <a:rPr lang="en-US" smtClean="0"/>
              <a:t>Networks</a:t>
            </a:r>
            <a:endParaRPr lang="en-US"/>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1044104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Στάδια εξέλιξης </a:t>
            </a:r>
            <a:r>
              <a:rPr lang="en-US" dirty="0" smtClean="0"/>
              <a:t>ICT </a:t>
            </a:r>
            <a:r>
              <a:rPr lang="en-US" sz="3000" b="0" dirty="0" smtClean="0"/>
              <a:t>1/2</a:t>
            </a:r>
            <a:endParaRPr lang="el-GR" sz="3000" b="0" dirty="0"/>
          </a:p>
        </p:txBody>
      </p:sp>
      <p:sp>
        <p:nvSpPr>
          <p:cNvPr id="3" name="Θέση περιεχομένου 2"/>
          <p:cNvSpPr>
            <a:spLocks noGrp="1"/>
          </p:cNvSpPr>
          <p:nvPr>
            <p:ph idx="1"/>
          </p:nvPr>
        </p:nvSpPr>
        <p:spPr/>
        <p:txBody>
          <a:bodyPr>
            <a:normAutofit/>
          </a:bodyPr>
          <a:lstStyle/>
          <a:p>
            <a:r>
              <a:rPr lang="el-GR" dirty="0"/>
              <a:t>Η εφαρμογή των ICT στον τομέα του τουρισμού </a:t>
            </a:r>
            <a:r>
              <a:rPr lang="el-GR" dirty="0" smtClean="0"/>
              <a:t>παρέχει </a:t>
            </a:r>
            <a:r>
              <a:rPr lang="el-GR" dirty="0"/>
              <a:t>μια ποικιλία υπηρεσιών στον καταναλωτή, από την υιοθέτηση ενός ηλεκτρονικού συστήματος κράτησης θέσεων στις αερομεταφορές, μέχρι τις πολυσύνθετες εφαρμογές που προσφέρονται </a:t>
            </a:r>
            <a:r>
              <a:rPr lang="el-GR" dirty="0" smtClean="0"/>
              <a:t>κυρίως </a:t>
            </a:r>
            <a:r>
              <a:rPr lang="el-GR" dirty="0"/>
              <a:t>μέσω του </a:t>
            </a:r>
            <a:r>
              <a:rPr lang="el-GR" dirty="0" smtClean="0"/>
              <a:t>Διαδικτύου</a:t>
            </a:r>
            <a:r>
              <a:rPr lang="en-US" dirty="0" smtClean="0"/>
              <a:t>. </a:t>
            </a:r>
          </a:p>
          <a:p>
            <a:r>
              <a:rPr lang="el-GR" dirty="0" smtClean="0"/>
              <a:t>Αυτή </a:t>
            </a:r>
            <a:r>
              <a:rPr lang="el-GR" dirty="0"/>
              <a:t>η ευκολία πρόσβασης και το βάθος των παρεχόμενων πληροφοριών προκάλεσε την εμφάνιση μιας νέας ομάδας ταξιδιωτικών καταναλωτών οι οποίοι είναι ανεξάρτητοι και προτιμούν να αναζητήσουν οι ίδιοι τον προορισμό των διακοπών τους απευθείας και όχι μέσω ταξιδιωτικών πρακτόρων.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940997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Στάδια εξέλιξης </a:t>
            </a:r>
            <a:r>
              <a:rPr lang="en-US" dirty="0">
                <a:solidFill>
                  <a:prstClr val="white"/>
                </a:solidFill>
              </a:rPr>
              <a:t>ICT </a:t>
            </a:r>
            <a:r>
              <a:rPr lang="en-US" sz="3000" b="0" dirty="0" smtClean="0">
                <a:solidFill>
                  <a:prstClr val="white"/>
                </a:solidFill>
              </a:rPr>
              <a:t>2/2</a:t>
            </a:r>
            <a:endParaRPr lang="el-GR" dirty="0"/>
          </a:p>
        </p:txBody>
      </p:sp>
      <p:sp>
        <p:nvSpPr>
          <p:cNvPr id="3" name="Θέση περιεχομένου 2"/>
          <p:cNvSpPr>
            <a:spLocks noGrp="1"/>
          </p:cNvSpPr>
          <p:nvPr>
            <p:ph idx="1"/>
          </p:nvPr>
        </p:nvSpPr>
        <p:spPr/>
        <p:txBody>
          <a:bodyPr/>
          <a:lstStyle/>
          <a:p>
            <a:r>
              <a:rPr lang="el-GR" dirty="0"/>
              <a:t>Μέσω της χρήσης των ICT το τουριστικό σύστημα έχει λοιπόν </a:t>
            </a:r>
            <a:r>
              <a:rPr lang="el-GR" dirty="0" err="1"/>
              <a:t>παγκοσμιοποιηθεί</a:t>
            </a:r>
            <a:r>
              <a:rPr lang="el-GR" dirty="0"/>
              <a:t> </a:t>
            </a:r>
            <a:r>
              <a:rPr lang="el-GR" sz="2000" i="1" dirty="0"/>
              <a:t>(</a:t>
            </a:r>
            <a:r>
              <a:rPr lang="el-GR" sz="2000" i="1" dirty="0" err="1"/>
              <a:t>Buhalis</a:t>
            </a:r>
            <a:r>
              <a:rPr lang="el-GR" sz="2000" i="1" dirty="0"/>
              <a:t> </a:t>
            </a:r>
            <a:r>
              <a:rPr lang="el-GR" sz="2000" i="1" dirty="0" err="1"/>
              <a:t>and</a:t>
            </a:r>
            <a:r>
              <a:rPr lang="el-GR" sz="2000" i="1" dirty="0"/>
              <a:t> O’ </a:t>
            </a:r>
            <a:r>
              <a:rPr lang="el-GR" sz="2000" i="1" dirty="0" err="1"/>
              <a:t>Connor</a:t>
            </a:r>
            <a:r>
              <a:rPr lang="el-GR" sz="2000" i="1" dirty="0"/>
              <a:t>, 2006) </a:t>
            </a:r>
            <a:r>
              <a:rPr lang="el-GR" dirty="0"/>
              <a:t>και διευκολύνει τόσο τους καταναλωτές μέσω της προσφοράς συνοπτικών, διαφανών και αποτελεσματικών διαδικασιών </a:t>
            </a:r>
            <a:r>
              <a:rPr lang="el-GR" sz="2000" i="1" dirty="0"/>
              <a:t>(</a:t>
            </a:r>
            <a:r>
              <a:rPr lang="el-GR" sz="2000" i="1" dirty="0" err="1"/>
              <a:t>Cronin</a:t>
            </a:r>
            <a:r>
              <a:rPr lang="el-GR" sz="2000" i="1" dirty="0"/>
              <a:t> 1996) </a:t>
            </a:r>
            <a:r>
              <a:rPr lang="el-GR" dirty="0"/>
              <a:t>όσο και τους τουριστικούς προορισμούς αυξάνοντας έτσι την ανταγωνιστικότητά τους (</a:t>
            </a:r>
            <a:r>
              <a:rPr lang="el-GR" sz="2000" i="1" dirty="0" err="1"/>
              <a:t>Poon</a:t>
            </a:r>
            <a:r>
              <a:rPr lang="el-GR" sz="2000" i="1" dirty="0"/>
              <a:t>, 1993; </a:t>
            </a:r>
            <a:r>
              <a:rPr lang="el-GR" sz="2000" i="1" dirty="0" err="1"/>
              <a:t>Sheldon</a:t>
            </a:r>
            <a:r>
              <a:rPr lang="el-GR" sz="2000" i="1" dirty="0"/>
              <a:t>, 1997; </a:t>
            </a:r>
            <a:r>
              <a:rPr lang="el-GR" sz="2000" i="1" dirty="0" err="1"/>
              <a:t>Buhalis</a:t>
            </a:r>
            <a:r>
              <a:rPr lang="el-GR" sz="2000" i="1" dirty="0"/>
              <a:t>, 2003; </a:t>
            </a:r>
            <a:r>
              <a:rPr lang="el-GR" sz="2000" i="1" dirty="0" err="1"/>
              <a:t>Buhalis</a:t>
            </a:r>
            <a:r>
              <a:rPr lang="el-GR" sz="2000" i="1" dirty="0"/>
              <a:t> </a:t>
            </a:r>
            <a:r>
              <a:rPr lang="el-GR" sz="2000" i="1" dirty="0" err="1"/>
              <a:t>and</a:t>
            </a:r>
            <a:r>
              <a:rPr lang="el-GR" sz="2000" i="1" dirty="0"/>
              <a:t> O’ </a:t>
            </a:r>
            <a:r>
              <a:rPr lang="el-GR" sz="2000" i="1" dirty="0" err="1"/>
              <a:t>Connor</a:t>
            </a:r>
            <a:r>
              <a:rPr lang="el-GR" sz="2000" i="1" dirty="0"/>
              <a:t>, 2006)</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1464678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ΤΠΕ (</a:t>
            </a:r>
            <a:r>
              <a:rPr lang="en-US" dirty="0" smtClean="0"/>
              <a:t>ICT) </a:t>
            </a:r>
            <a:r>
              <a:rPr lang="el-GR" dirty="0"/>
              <a:t>στον </a:t>
            </a:r>
            <a:r>
              <a:rPr lang="el-GR" dirty="0" smtClean="0"/>
              <a:t>τουρισμό</a:t>
            </a:r>
            <a:r>
              <a:rPr lang="en-US" dirty="0" smtClean="0"/>
              <a:t> </a:t>
            </a:r>
            <a:r>
              <a:rPr lang="en-US" sz="3000" b="0" dirty="0" smtClean="0"/>
              <a:t>1/3</a:t>
            </a:r>
            <a:endParaRPr lang="el-GR" sz="3000" b="0" dirty="0"/>
          </a:p>
        </p:txBody>
      </p:sp>
      <p:sp>
        <p:nvSpPr>
          <p:cNvPr id="3" name="Θέση περιεχομένου 2"/>
          <p:cNvSpPr>
            <a:spLocks noGrp="1"/>
          </p:cNvSpPr>
          <p:nvPr>
            <p:ph idx="1"/>
          </p:nvPr>
        </p:nvSpPr>
        <p:spPr/>
        <p:txBody>
          <a:bodyPr/>
          <a:lstStyle/>
          <a:p>
            <a:r>
              <a:rPr lang="el-GR" dirty="0"/>
              <a:t>Η τουριστική βιομηχανία είναι ένας από τους πρώτους επιχειρηματικούς τομείς, όπου οι επιχειρησιακές λειτουργίες γίνονται σχεδόν αποκλειστικά με χρήση τεχνολογιών πληροφόρησης και επικοινωνίας </a:t>
            </a:r>
            <a:r>
              <a:rPr lang="el-GR" sz="2000" i="1" dirty="0"/>
              <a:t>(</a:t>
            </a:r>
            <a:r>
              <a:rPr lang="el-GR" sz="2000" i="1" dirty="0" err="1"/>
              <a:t>Garzotto</a:t>
            </a:r>
            <a:r>
              <a:rPr lang="el-GR" sz="2000" i="1" dirty="0"/>
              <a:t>, </a:t>
            </a:r>
            <a:r>
              <a:rPr lang="el-GR" sz="2000" i="1" dirty="0" err="1"/>
              <a:t>Paolini</a:t>
            </a:r>
            <a:r>
              <a:rPr lang="el-GR" sz="2000" i="1" dirty="0"/>
              <a:t>, </a:t>
            </a:r>
            <a:r>
              <a:rPr lang="el-GR" sz="2000" i="1" dirty="0" err="1"/>
              <a:t>Speroni</a:t>
            </a:r>
            <a:r>
              <a:rPr lang="el-GR" sz="2000" i="1" dirty="0"/>
              <a:t>, </a:t>
            </a:r>
            <a:r>
              <a:rPr lang="el-GR" sz="2000" i="1" dirty="0" err="1"/>
              <a:t>Proll</a:t>
            </a:r>
            <a:r>
              <a:rPr lang="el-GR" sz="2000" i="1" dirty="0"/>
              <a:t>, </a:t>
            </a:r>
            <a:r>
              <a:rPr lang="el-GR" sz="2000" i="1" dirty="0" err="1"/>
              <a:t>Retschitzegger</a:t>
            </a:r>
            <a:r>
              <a:rPr lang="el-GR" sz="2000" i="1" dirty="0"/>
              <a:t> </a:t>
            </a:r>
            <a:r>
              <a:rPr lang="el-GR" sz="2000" i="1" dirty="0" err="1"/>
              <a:t>and</a:t>
            </a:r>
            <a:r>
              <a:rPr lang="el-GR" sz="2000" i="1" dirty="0"/>
              <a:t> </a:t>
            </a:r>
            <a:r>
              <a:rPr lang="el-GR" sz="2000" i="1" dirty="0" err="1"/>
              <a:t>Schwinger</a:t>
            </a:r>
            <a:r>
              <a:rPr lang="el-GR" sz="2000" i="1" dirty="0"/>
              <a:t>, 2004)</a:t>
            </a:r>
            <a:r>
              <a:rPr lang="el-GR" dirty="0"/>
              <a:t>. </a:t>
            </a:r>
            <a:endParaRPr lang="en-US" dirty="0" smtClean="0"/>
          </a:p>
          <a:p>
            <a:r>
              <a:rPr lang="el-GR" dirty="0" smtClean="0"/>
              <a:t>Η </a:t>
            </a:r>
            <a:r>
              <a:rPr lang="el-GR" dirty="0"/>
              <a:t>πληροφορική και τα συστήματα επικοινωνίας (ICT, </a:t>
            </a:r>
            <a:r>
              <a:rPr lang="el-GR" dirty="0" err="1"/>
              <a:t>information</a:t>
            </a:r>
            <a:r>
              <a:rPr lang="el-GR" dirty="0"/>
              <a:t> </a:t>
            </a:r>
            <a:r>
              <a:rPr lang="el-GR" dirty="0" err="1"/>
              <a:t>and</a:t>
            </a:r>
            <a:r>
              <a:rPr lang="el-GR" dirty="0"/>
              <a:t> </a:t>
            </a:r>
            <a:r>
              <a:rPr lang="el-GR" dirty="0" err="1"/>
              <a:t>communication</a:t>
            </a:r>
            <a:r>
              <a:rPr lang="el-GR" dirty="0"/>
              <a:t> </a:t>
            </a:r>
            <a:r>
              <a:rPr lang="el-GR" dirty="0" err="1"/>
              <a:t>systems</a:t>
            </a:r>
            <a:r>
              <a:rPr lang="el-GR" dirty="0"/>
              <a:t>) έχουν διαδραματίσει σημαντικό ρόλο στην ανάπτυξη του τουρισμού. Τα μηχανογραφημένα συστήματα κρατήσεων (CRS) ήταν από τις πρώτες εφαρμογές της πληροφορικής σε παγκόσμιο επίπεδο.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8137540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48</TotalTime>
  <Words>1574</Words>
  <Application>Microsoft Office PowerPoint</Application>
  <PresentationFormat>Προβολή στην οθόνη (4:3)</PresentationFormat>
  <Paragraphs>147</Paragraphs>
  <Slides>22</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22</vt:i4>
      </vt:variant>
    </vt:vector>
  </HeadingPairs>
  <TitlesOfParts>
    <vt:vector size="24" baseType="lpstr">
      <vt:lpstr>template</vt:lpstr>
      <vt:lpstr>OC_template_updated</vt:lpstr>
      <vt:lpstr>Διαδικτυακές συναλλαγές στον Τουρισμό (e-tourism) (Θ)</vt:lpstr>
      <vt:lpstr>Τεχνολογία και ανταγωνιστικότητα</vt:lpstr>
      <vt:lpstr>Τεχνολογίες Πληροφορικής και Επικοινωνιών, ΤΠΕ (Information and Communication Technologies,ICT) 1/4</vt:lpstr>
      <vt:lpstr>Τεχνολογίες Πληροφορικής και Επικοινωνιών, ΤΠΕ (Information and Communication Technologies,ICT) 2/4</vt:lpstr>
      <vt:lpstr>Τεχνολογίες Πληροφορικής και Επικοινωνιών, ΤΠΕ (Information and Communication Technologies,ICT) 3/4</vt:lpstr>
      <vt:lpstr>Τεχνολογίες Πληροφορικής και Επικοινωνιών, ΤΠΕ (Information and Communication Technologies,ICT) 4/4</vt:lpstr>
      <vt:lpstr>Στάδια εξέλιξης ICT 1/2</vt:lpstr>
      <vt:lpstr>Στάδια εξέλιξης ICT 2/2</vt:lpstr>
      <vt:lpstr>ΤΠΕ (ICT) στον τουρισμό 1/3</vt:lpstr>
      <vt:lpstr>ΤΠΕ (ICT) στον τουρισμό 2/3</vt:lpstr>
      <vt:lpstr>ΤΠΕ (ICT) στον τουρισμό 3/3</vt:lpstr>
      <vt:lpstr>Εργαλεία και οι εφαρμογές των ICT  στον Τουρισμό 1/4</vt:lpstr>
      <vt:lpstr>Εργαλεία και οι εφαρμογές των ICT  στον Τουρισμό 2/4</vt:lpstr>
      <vt:lpstr>Εργαλεία και οι εφαρμογές των ICT  στον Τουρισμό 3/4</vt:lpstr>
      <vt:lpstr>Εργαλεία και οι εφαρμογές των ICT  στον Τουρισμό 4/4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Διαδικτυακές συναλλαγές στον Τουρισμό (e-tourism) (Θ)</dc:title>
  <dc:creator>opencourses@teiath.gr</dc:creator>
  <cp:lastModifiedBy>fkaram2</cp:lastModifiedBy>
  <cp:revision>7</cp:revision>
  <dcterms:created xsi:type="dcterms:W3CDTF">2015-12-02T14:41:10Z</dcterms:created>
  <dcterms:modified xsi:type="dcterms:W3CDTF">2015-12-05T12:30:02Z</dcterms:modified>
</cp:coreProperties>
</file>