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8"/>
  </p:notesMasterIdLst>
  <p:handoutMasterIdLst>
    <p:handoutMasterId r:id="rId39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57" r:id="rId31"/>
    <p:sldId id="262" r:id="rId32"/>
    <p:sldId id="264" r:id="rId33"/>
    <p:sldId id="269" r:id="rId34"/>
    <p:sldId id="270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7B518-A168-4BC0-AD7F-77F566C91F40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4C87A-D0DF-479C-A97E-7E378A6DED67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9FEA1-D1F3-4CAD-90DE-F0DD84EAEA7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7FFEE-AB75-4B9C-A8D7-84F6130E0D2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F3E87-FFF8-406A-B74E-DD813365B05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805A3-5FA6-4D47-B124-D0C6E7C7437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B9B8E-C70D-437E-8BAF-E9153D2F506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5119-BD68-4EE6-8116-691D24F8FEE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8E958-AC9F-426D-BEF1-08C27AD508C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3B86C-EFCA-4504-887A-2F638CC7438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268BE-8A62-4A21-A77D-142C8508AC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3DC76-5519-4558-AE9F-827F7EDCE363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1EC6-2471-4368-AF98-06E3483EA9E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98E7-E5AF-411B-8775-534129F6FFC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6CDF-9681-46F6-8D6B-88176B02868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5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7575-8BB2-4F03-A41F-237AEC7F9EF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4BB5-B0A7-4FC4-B7CF-253CCEEB467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9A5C-8CB2-458B-B417-8D42E5C0B3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D9B0-A5B0-43FF-A1F3-2E788160CAB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43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215D-408F-4942-B3ED-20B43D8E95D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B1DB-02CC-4C7D-9C33-A24AD8731F6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68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2E9A-8325-423F-953D-334E09ADE45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628D-DB81-427D-A39E-880554030D9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96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2175-5F01-48E4-A536-9124A4BDD86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CF77-9AA1-49F0-B689-22FB1B08CBD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75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878A-7A5E-4317-A2AB-149A82FFB9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6135-525B-40FA-BC7C-C0DE5BC0E43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5057-2CFD-44D3-8415-38F91AA066F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2BBB-83AA-42CA-AA1B-6E3B10035EA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36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F27F-423E-40AC-8FFA-EC668FCCBCC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6291-4BA0-478D-B455-58474B07CCB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8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DE300-6513-4022-8234-977950CDAE2A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5F4E-FAFE-4BBD-85E7-748480F47D1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88AC-EBF9-4266-B797-208860D3D2A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9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10E8-6B08-46DE-8814-81F6D019A6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5ADD-D887-4C00-8551-023A33C93C1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2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17923-4052-47DD-86D6-8BD8B95C2456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B71BF-607C-44AE-8A32-AD7D6A0215F1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DB807-6041-43F7-8F9B-CBA2802A013E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E13E3-82BD-4575-83C3-87E625CAF628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F159D-6B37-4EBD-A811-567511B9356D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C34F6-CC21-4C8D-94C0-0AEEEBF7BFEA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45FA25-EEAC-47C0-8DF0-3BD54789F5BC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C6FAF3-1BB9-4A1C-92C6-07DC0C7C47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4AEDCA-CE42-4EC4-BD2F-8912539E95E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594423-ABA8-440C-9D52-A67660472C3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9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1.emf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Οργανικά οξέα και βάσεις (Β΄ 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</a:t>
            </a:r>
            <a:r>
              <a:rPr lang="el-GR" sz="2200" dirty="0" smtClean="0"/>
              <a:t>Επίκουρος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60028" y="4358793"/>
            <a:ext cx="4511842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028" y="2924944"/>
            <a:ext cx="35639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7504" y="1575259"/>
            <a:ext cx="8949680" cy="4525963"/>
          </a:xfrm>
        </p:spPr>
        <p:txBody>
          <a:bodyPr/>
          <a:lstStyle/>
          <a:p>
            <a:r>
              <a:rPr lang="el-GR" dirty="0" smtClean="0"/>
              <a:t>Το ανιόν είναι σταθερότερο όταν το φορτίο του «διαχέεται» (η </a:t>
            </a:r>
            <a:r>
              <a:rPr lang="el-GR" b="1" i="1" dirty="0" smtClean="0"/>
              <a:t>απεντοπίζεται</a:t>
            </a:r>
            <a:r>
              <a:rPr lang="el-GR" dirty="0" smtClean="0"/>
              <a:t>) μέσω δομών συντονισμού σε μεγάλο τμήμα του μορίου.</a:t>
            </a:r>
          </a:p>
          <a:p>
            <a:endParaRPr lang="el-GR" dirty="0" smtClean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Σταθεροποίηση καρβανιόντος με δομές συντονισμού </a:t>
            </a:r>
            <a:r>
              <a:rPr lang="el-GR" sz="3200" dirty="0" smtClean="0"/>
              <a:t>1/2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3596" y="3055005"/>
          <a:ext cx="2832749" cy="104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emSketch" r:id="rId3" imgW="2026800" imgH="749880" progId="ACD.ChemSketch.20">
                  <p:embed/>
                </p:oleObj>
              </mc:Choice>
              <mc:Fallback>
                <p:oleObj name="ChemSketch" r:id="rId3" imgW="2026800" imgH="749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596" y="3055005"/>
                        <a:ext cx="2832749" cy="104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7984" y="3324893"/>
            <a:ext cx="216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Μεθυλικό καρβανιόν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1633" y="3679124"/>
            <a:ext cx="174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(Πολύ ασταθές!)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77392" y="3463392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K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48 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60028" y="4394190"/>
          <a:ext cx="4200901" cy="104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hemSketch" r:id="rId5" imgW="2999160" imgH="749880" progId="ACD.ChemSketch.20">
                  <p:embed/>
                </p:oleObj>
              </mc:Choice>
              <mc:Fallback>
                <p:oleObj name="ChemSketch" r:id="rId5" imgW="2999160" imgH="749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028" y="4394190"/>
                        <a:ext cx="4200901" cy="104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079970" y="5894875"/>
          <a:ext cx="51022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hemSketch" r:id="rId7" imgW="5102280" imgH="704160" progId="ACD.ChemSketch.20">
                  <p:embed/>
                </p:oleObj>
              </mc:Choice>
              <mc:Fallback>
                <p:oleObj name="ChemSketch" r:id="rId7" imgW="5102280" imgH="704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9970" y="5894875"/>
                        <a:ext cx="51022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>
          <a:xfrm>
            <a:off x="3923928" y="5540644"/>
            <a:ext cx="797705" cy="45381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31840" y="6309320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6510" y="629296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8144" y="629940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8986" y="4620713"/>
            <a:ext cx="237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τολουυλικό καρβανιόν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2635" y="4974944"/>
            <a:ext cx="207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(λιγότερο ασταθές!)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7392" y="4759212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K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4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ανιόν είναι σταθερότερο όταν το φορτίο του «διαχέεται» (η </a:t>
            </a:r>
            <a:r>
              <a:rPr lang="el-GR" b="1" i="1" dirty="0" smtClean="0"/>
              <a:t>απεντοπίζεται</a:t>
            </a:r>
            <a:r>
              <a:rPr lang="el-GR" dirty="0" smtClean="0"/>
              <a:t>) μέσω δομών συντονισμού σε μεγάλο τμήμα του μορίου</a:t>
            </a:r>
          </a:p>
          <a:p>
            <a:endParaRPr lang="el-GR" dirty="0" smtClean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Σταθεροποίηση καρβανιόντος με δομές συντονισμού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22311" y="5655076"/>
            <a:ext cx="689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prstClr val="black"/>
                </a:solidFill>
              </a:rPr>
              <a:t>p</a:t>
            </a:r>
            <a:r>
              <a:rPr lang="en-US" sz="2400" b="1" i="1" dirty="0">
                <a:solidFill>
                  <a:prstClr val="black"/>
                </a:solidFill>
              </a:rPr>
              <a:t>K</a:t>
            </a:r>
            <a:r>
              <a:rPr lang="en-US" sz="2400" b="1" baseline="-25000" dirty="0">
                <a:solidFill>
                  <a:prstClr val="black"/>
                </a:solidFill>
              </a:rPr>
              <a:t>a</a:t>
            </a:r>
            <a:r>
              <a:rPr lang="en-US" sz="2400" b="1" dirty="0">
                <a:solidFill>
                  <a:prstClr val="black"/>
                </a:solidFill>
              </a:rPr>
              <a:t>       48                 40                33                               32 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3954053" y="2625278"/>
            <a:ext cx="731838" cy="7416824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9462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92350"/>
            <a:ext cx="75120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546" y="5136233"/>
            <a:ext cx="108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Μεθάνιο 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332" y="5127249"/>
            <a:ext cx="171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Μεθυλ-μεθάνιο (τολουόλιο)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9568" y="5141980"/>
            <a:ext cx="180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Διμεθυλ-μεθάνιο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7519" y="5247178"/>
            <a:ext cx="190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Τριμεθυλ-μεθάνιο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42897" y="178728"/>
            <a:ext cx="3614737" cy="2160588"/>
          </a:xfrm>
        </p:spPr>
        <p:txBody>
          <a:bodyPr/>
          <a:lstStyle/>
          <a:p>
            <a:pPr algn="r"/>
            <a:r>
              <a:rPr lang="el-GR" sz="3600" dirty="0" smtClean="0"/>
              <a:t>Ισχύς των οξέων μέσω της </a:t>
            </a:r>
            <a:r>
              <a:rPr lang="el-GR" sz="3600" b="1" dirty="0" smtClean="0"/>
              <a:t>σταθεροποίησης</a:t>
            </a:r>
            <a:r>
              <a:rPr lang="el-GR" sz="3600" dirty="0" smtClean="0"/>
              <a:t> του </a:t>
            </a:r>
            <a:r>
              <a:rPr lang="el-GR" sz="3600" b="1" dirty="0" smtClean="0"/>
              <a:t>ανιόντος </a:t>
            </a:r>
            <a:r>
              <a:rPr lang="el-GR" sz="3600" dirty="0" smtClean="0"/>
              <a:t>τους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437188" y="3440113"/>
            <a:ext cx="3249612" cy="3128962"/>
          </a:xfrm>
        </p:spPr>
        <p:txBody>
          <a:bodyPr/>
          <a:lstStyle/>
          <a:p>
            <a:r>
              <a:rPr lang="el-GR" dirty="0" smtClean="0"/>
              <a:t>Η διάχυση του αρνητικού φορτίου (απεντοπισμός) μέσω δομών συντονισμού του </a:t>
            </a:r>
            <a:r>
              <a:rPr lang="el-GR" sz="3200" b="1" i="1" dirty="0" smtClean="0"/>
              <a:t>π</a:t>
            </a:r>
            <a:r>
              <a:rPr lang="el-GR" dirty="0" smtClean="0"/>
              <a:t> συστήματος δεσμών δημιουργεί σταθερό ανιόν.</a:t>
            </a:r>
          </a:p>
        </p:txBody>
      </p:sp>
      <p:sp>
        <p:nvSpPr>
          <p:cNvPr id="5" name="Down Arrow 4"/>
          <p:cNvSpPr/>
          <p:nvPr/>
        </p:nvSpPr>
        <p:spPr>
          <a:xfrm>
            <a:off x="-23813" y="152400"/>
            <a:ext cx="893763" cy="6553200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20485" name="Group 2"/>
          <p:cNvGrpSpPr>
            <a:grpSpLocks/>
          </p:cNvGrpSpPr>
          <p:nvPr/>
        </p:nvGrpSpPr>
        <p:grpSpPr bwMode="auto">
          <a:xfrm>
            <a:off x="814388" y="36513"/>
            <a:ext cx="3525837" cy="6784975"/>
            <a:chOff x="814039" y="35814"/>
            <a:chExt cx="3526536" cy="6786372"/>
          </a:xfrm>
        </p:grpSpPr>
        <p:pic>
          <p:nvPicPr>
            <p:cNvPr id="20494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39" y="35814"/>
              <a:ext cx="3526536" cy="6786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5"/>
            <p:cNvSpPr/>
            <p:nvPr/>
          </p:nvSpPr>
          <p:spPr>
            <a:xfrm>
              <a:off x="1908043" y="475642"/>
              <a:ext cx="360434" cy="73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927097" y="1360062"/>
              <a:ext cx="360434" cy="714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888989" y="2160326"/>
              <a:ext cx="360434" cy="73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927097" y="3036807"/>
              <a:ext cx="360434" cy="714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684161" y="3845010"/>
              <a:ext cx="360433" cy="73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752437" y="4721491"/>
              <a:ext cx="360434" cy="7145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77875" y="5561451"/>
              <a:ext cx="360433" cy="73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865172" y="6434756"/>
              <a:ext cx="358846" cy="714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87738" y="365125"/>
            <a:ext cx="225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0000FF"/>
                </a:solidFill>
              </a:rPr>
              <a:t>Προπυλικό καρβανιόν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49650" y="1211263"/>
            <a:ext cx="1036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00B0F0"/>
                </a:solidFill>
              </a:rPr>
              <a:t>αλλυλικό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7750" y="2070100"/>
            <a:ext cx="903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dirty="0">
                <a:solidFill>
                  <a:srgbClr val="4BACC6">
                    <a:lumMod val="75000"/>
                  </a:srgbClr>
                </a:solidFill>
                <a:latin typeface="Calibri" panose="020F0502020204030204" pitchFamily="34" charset="0"/>
              </a:rPr>
              <a:t>ενολικό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54425" y="2851150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chemeClr val="accent3">
                    <a:lumMod val="50000"/>
                  </a:schemeClr>
                </a:solidFill>
              </a:rPr>
              <a:t>κετο-ενολικό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19463" y="3733800"/>
            <a:ext cx="216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0000FF"/>
                </a:solidFill>
              </a:rPr>
              <a:t>μεθυλικό καρβανιόν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5338" y="4537075"/>
            <a:ext cx="21574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ανιόν νιτρομεθανίου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35338" y="5376863"/>
            <a:ext cx="240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DD4743"/>
                </a:solidFill>
              </a:rPr>
              <a:t>ανιόν δι-νιτρομεθανίου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48038" y="6284913"/>
            <a:ext cx="2495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FF0000"/>
                </a:solidFill>
              </a:rPr>
              <a:t>ανιόν τρι-νιτρομεθανίου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Επίδραση του υβριδισμού στην οξύτητα των οργανικών ενώσεων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04744" y="4425694"/>
            <a:ext cx="701675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prstClr val="black"/>
                </a:solidFill>
              </a:rPr>
              <a:t>sp</a:t>
            </a:r>
            <a:r>
              <a:rPr lang="en-US" b="1" baseline="30000" dirty="0">
                <a:solidFill>
                  <a:prstClr val="black"/>
                </a:solidFill>
              </a:rPr>
              <a:t>3</a:t>
            </a:r>
            <a:endParaRPr lang="el-GR" b="1" baseline="30000" dirty="0">
              <a:solidFill>
                <a:prstClr val="black"/>
              </a:solidFill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067175" y="4437063"/>
            <a:ext cx="701675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prstClr val="black"/>
                </a:solidFill>
              </a:rPr>
              <a:t>sp</a:t>
            </a:r>
            <a:r>
              <a:rPr lang="en-US" b="1" baseline="30000" dirty="0">
                <a:solidFill>
                  <a:prstClr val="black"/>
                </a:solidFill>
              </a:rPr>
              <a:t>2</a:t>
            </a:r>
            <a:endParaRPr lang="el-GR" b="1" baseline="30000" dirty="0">
              <a:solidFill>
                <a:prstClr val="black"/>
              </a:solidFill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7524750" y="4429125"/>
            <a:ext cx="566738" cy="585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prstClr val="black"/>
                </a:solidFill>
              </a:rPr>
              <a:t>sp</a:t>
            </a:r>
            <a:endParaRPr lang="el-GR" b="1" baseline="30000" dirty="0">
              <a:solidFill>
                <a:prstClr val="black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012407" y="2070894"/>
            <a:ext cx="893762" cy="7264400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26632" name="Group 11"/>
          <p:cNvGrpSpPr>
            <a:grpSpLocks/>
          </p:cNvGrpSpPr>
          <p:nvPr/>
        </p:nvGrpSpPr>
        <p:grpSpPr bwMode="auto">
          <a:xfrm>
            <a:off x="273050" y="2149475"/>
            <a:ext cx="8597900" cy="1781175"/>
            <a:chOff x="273478" y="2149012"/>
            <a:chExt cx="8597044" cy="1781197"/>
          </a:xfrm>
        </p:grpSpPr>
        <p:pic>
          <p:nvPicPr>
            <p:cNvPr id="26633" name="Picture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78" y="2149012"/>
              <a:ext cx="8597044" cy="171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43339" y="3428553"/>
              <a:ext cx="360326" cy="431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79929" y="3498404"/>
              <a:ext cx="360327" cy="431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32398" y="3452366"/>
              <a:ext cx="360326" cy="433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7092280" y="3429000"/>
            <a:ext cx="159452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</a:t>
            </a:r>
            <a:r>
              <a:rPr lang="el-GR" sz="3200" dirty="0" smtClean="0"/>
              <a:t>1/3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3538736" cy="4425355"/>
          </a:xfrm>
        </p:spPr>
        <p:txBody>
          <a:bodyPr/>
          <a:lstStyle/>
          <a:p>
            <a:r>
              <a:rPr lang="el-GR" dirty="0" smtClean="0"/>
              <a:t>Ποιο οξύ είναι ισχυρότερο;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47977"/>
              </p:ext>
            </p:extLst>
          </p:nvPr>
        </p:nvGraphicFramePr>
        <p:xfrm>
          <a:off x="3846512" y="1600200"/>
          <a:ext cx="14509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emSketch" r:id="rId3" imgW="1450800" imgH="1020960" progId="ACD.ChemSketch.20">
                  <p:embed/>
                </p:oleObj>
              </mc:Choice>
              <mc:Fallback>
                <p:oleObj name="ChemSketch" r:id="rId3" imgW="1450800" imgH="102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6512" y="1600200"/>
                        <a:ext cx="145097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39927"/>
              </p:ext>
            </p:extLst>
          </p:nvPr>
        </p:nvGraphicFramePr>
        <p:xfrm>
          <a:off x="4078287" y="3212976"/>
          <a:ext cx="12192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hemSketch" r:id="rId5" imgW="1219320" imgH="972360" progId="ACD.ChemSketch.20">
                  <p:embed/>
                </p:oleObj>
              </mc:Choice>
              <mc:Fallback>
                <p:oleObj name="ChemSketch" r:id="rId5" imgW="1219320" imgH="972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8287" y="3212976"/>
                        <a:ext cx="1219200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89230"/>
              </p:ext>
            </p:extLst>
          </p:nvPr>
        </p:nvGraphicFramePr>
        <p:xfrm>
          <a:off x="4078287" y="4759591"/>
          <a:ext cx="12192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hemSketch" r:id="rId7" imgW="1219320" imgH="972360" progId="ACD.ChemSketch.20">
                  <p:embed/>
                </p:oleObj>
              </mc:Choice>
              <mc:Fallback>
                <p:oleObj name="ChemSketch" r:id="rId7" imgW="1219320" imgH="972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8287" y="4759591"/>
                        <a:ext cx="1219200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2110581"/>
            <a:ext cx="10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Οξικό οξύ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839798"/>
            <a:ext cx="16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Μυρμηκικό οξύ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571" y="5246159"/>
            <a:ext cx="269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Χλωρο-μυρμηκικό (χλωροφορμικό) οξύ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Ερωτήσεις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3538736" cy="4425355"/>
          </a:xfrm>
        </p:spPr>
        <p:txBody>
          <a:bodyPr/>
          <a:lstStyle/>
          <a:p>
            <a:r>
              <a:rPr lang="el-GR" dirty="0" smtClean="0"/>
              <a:t>Ποια ένωση έχει μικρότερο </a:t>
            </a:r>
            <a:r>
              <a:rPr lang="en-US" dirty="0" smtClean="0"/>
              <a:t>pKa (</a:t>
            </a:r>
            <a:r>
              <a:rPr lang="el-GR" dirty="0" smtClean="0"/>
              <a:t>δηλ. είναι ισχυρότερη ως οξύ;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124587" y="4207968"/>
            <a:ext cx="9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φαινόλη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393773"/>
              </p:ext>
            </p:extLst>
          </p:nvPr>
        </p:nvGraphicFramePr>
        <p:xfrm>
          <a:off x="4355976" y="3356992"/>
          <a:ext cx="936104" cy="14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hemSketch" r:id="rId3" imgW="594360" imgH="941760" progId="ACD.ChemSketch.20">
                  <p:embed/>
                </p:oleObj>
              </mc:Choice>
              <mc:Fallback>
                <p:oleObj name="ChemSketch" r:id="rId3" imgW="594360" imgH="941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3356992"/>
                        <a:ext cx="936104" cy="14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55976" y="206084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CH</a:t>
            </a:r>
            <a:r>
              <a:rPr lang="en-US" sz="20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-OH</a:t>
            </a:r>
            <a:endParaRPr lang="el-GR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586" y="2060848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μεθανόλη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Ερωτήσεις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3538736" cy="4425355"/>
          </a:xfrm>
        </p:spPr>
        <p:txBody>
          <a:bodyPr/>
          <a:lstStyle/>
          <a:p>
            <a:r>
              <a:rPr lang="el-GR" dirty="0"/>
              <a:t>Ποια ένωση έχει μικρότερο </a:t>
            </a:r>
            <a:r>
              <a:rPr lang="en-US" dirty="0"/>
              <a:t>pKa (</a:t>
            </a:r>
            <a:r>
              <a:rPr lang="el-GR" dirty="0"/>
              <a:t>δηλ. είναι ισχυρότερη ως οξύ;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2110581"/>
            <a:ext cx="9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φαινόλη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839798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4-νιτροφαινόλη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82804"/>
              </p:ext>
            </p:extLst>
          </p:nvPr>
        </p:nvGraphicFramePr>
        <p:xfrm>
          <a:off x="4171541" y="1475629"/>
          <a:ext cx="800918" cy="126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hemSketch" r:id="rId3" imgW="594360" imgH="941760" progId="ACD.ChemSketch.20">
                  <p:embed/>
                </p:oleObj>
              </mc:Choice>
              <mc:Fallback>
                <p:oleObj name="ChemSketch" r:id="rId3" imgW="594360" imgH="941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1541" y="1475629"/>
                        <a:ext cx="800918" cy="1269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8506"/>
              </p:ext>
            </p:extLst>
          </p:nvPr>
        </p:nvGraphicFramePr>
        <p:xfrm>
          <a:off x="4173674" y="2887337"/>
          <a:ext cx="697322" cy="139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hemSketch" r:id="rId5" imgW="594360" imgH="1185840" progId="ACD.ChemSketch.20">
                  <p:embed/>
                </p:oleObj>
              </mc:Choice>
              <mc:Fallback>
                <p:oleObj name="ChemSketch" r:id="rId5" imgW="594360" imgH="1185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3674" y="2887337"/>
                        <a:ext cx="697322" cy="139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87939"/>
              </p:ext>
            </p:extLst>
          </p:nvPr>
        </p:nvGraphicFramePr>
        <p:xfrm>
          <a:off x="3851920" y="4596252"/>
          <a:ext cx="1389701" cy="132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ChemSketch" r:id="rId7" imgW="1240560" imgH="1185840" progId="ACD.ChemSketch.20">
                  <p:embed/>
                </p:oleObj>
              </mc:Choice>
              <mc:Fallback>
                <p:oleObj name="ChemSketch" r:id="rId7" imgW="1240560" imgH="1185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0" y="4596252"/>
                        <a:ext cx="1389701" cy="132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22434" y="5251665"/>
            <a:ext cx="251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2,4,6-τρινιτροφαινόλη (πικρικό οξύ)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Η οξύτητα στις αζωτούχες ενώσεις </a:t>
            </a:r>
            <a:r>
              <a:rPr lang="el-GR" sz="3200" dirty="0" smtClean="0"/>
              <a:t>1/3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105" y="5229200"/>
            <a:ext cx="295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Το ανιόν σταθεροποιείται με δομές συντονισμού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3552228" y="5365992"/>
            <a:ext cx="432048" cy="37274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89864"/>
              </p:ext>
            </p:extLst>
          </p:nvPr>
        </p:nvGraphicFramePr>
        <p:xfrm>
          <a:off x="1678704" y="2315830"/>
          <a:ext cx="4551842" cy="139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ChemSketch" r:id="rId3" imgW="2673000" imgH="820080" progId="ACD.ChemSketch.20">
                  <p:embed/>
                </p:oleObj>
              </mc:Choice>
              <mc:Fallback>
                <p:oleObj name="ChemSketch" r:id="rId3" imgW="2673000" imgH="820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8704" y="2315830"/>
                        <a:ext cx="4551842" cy="139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94728" y="3877346"/>
            <a:ext cx="10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Οξικό οξύ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3040" y="3877346"/>
            <a:ext cx="129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Ακεταμίδιο 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19549445">
            <a:off x="4540101" y="2324666"/>
            <a:ext cx="1656184" cy="959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0546" y="1999620"/>
            <a:ext cx="153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ακετυλ-ομάδα</a:t>
            </a:r>
            <a:endParaRPr lang="el-GR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40626"/>
              </p:ext>
            </p:extLst>
          </p:nvPr>
        </p:nvGraphicFramePr>
        <p:xfrm>
          <a:off x="4427984" y="4971249"/>
          <a:ext cx="1380445" cy="116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hemSketch" r:id="rId5" imgW="923400" imgH="777240" progId="ACD.ChemSketch.20">
                  <p:embed/>
                </p:oleObj>
              </mc:Choice>
              <mc:Fallback>
                <p:oleObj name="ChemSketch" r:id="rId5" imgW="923400" imgH="777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4971249"/>
                        <a:ext cx="1380445" cy="116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66777"/>
              </p:ext>
            </p:extLst>
          </p:nvPr>
        </p:nvGraphicFramePr>
        <p:xfrm>
          <a:off x="6785021" y="4891054"/>
          <a:ext cx="1315372" cy="124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hemSketch" r:id="rId7" imgW="887040" imgH="838080" progId="ACD.ChemSketch.20">
                  <p:embed/>
                </p:oleObj>
              </mc:Choice>
              <mc:Fallback>
                <p:oleObj name="ChemSketch" r:id="rId7" imgW="887040" imgH="838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5021" y="4891054"/>
                        <a:ext cx="1315372" cy="124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650639" y="5552364"/>
            <a:ext cx="95466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prstClr val="black"/>
                </a:solidFill>
              </a:rPr>
              <a:t>Η οξύτητα στις αζωτούχες ενώσεις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8564" y="5229199"/>
            <a:ext cx="295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Το ανιόν σταθεροποιείται με δομές συντονισμού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3088687" y="5365991"/>
            <a:ext cx="432048" cy="37274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8153" y="2449066"/>
          <a:ext cx="1440160" cy="84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hemSketch" r:id="rId3" imgW="963000" imgH="563760" progId="ACD.ChemSketch.20">
                  <p:embed/>
                </p:oleObj>
              </mc:Choice>
              <mc:Fallback>
                <p:oleObj name="ChemSketch" r:id="rId3" imgW="963000" imgH="563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153" y="2449066"/>
                        <a:ext cx="1440160" cy="84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141423"/>
              </p:ext>
            </p:extLst>
          </p:nvPr>
        </p:nvGraphicFramePr>
        <p:xfrm>
          <a:off x="3638641" y="2227960"/>
          <a:ext cx="1608138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hemSketch" r:id="rId5" imgW="945000" imgH="810720" progId="ACD.ChemSketch.20">
                  <p:embed/>
                </p:oleObj>
              </mc:Choice>
              <mc:Fallback>
                <p:oleObj name="ChemSketch" r:id="rId5" imgW="945000" imgH="810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8641" y="2227960"/>
                        <a:ext cx="1608138" cy="138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19273" y="3799041"/>
            <a:ext cx="129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Ακεταμίδιο 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19549445">
            <a:off x="3556334" y="2246361"/>
            <a:ext cx="1656184" cy="959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6779" y="1921315"/>
            <a:ext cx="153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ακετυλ-ομάδα</a:t>
            </a:r>
            <a:endParaRPr lang="el-GR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70001"/>
              </p:ext>
            </p:extLst>
          </p:nvPr>
        </p:nvGraphicFramePr>
        <p:xfrm>
          <a:off x="3866334" y="4941168"/>
          <a:ext cx="1380445" cy="116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ChemSketch" r:id="rId7" imgW="923400" imgH="777240" progId="ACD.ChemSketch.20">
                  <p:embed/>
                </p:oleObj>
              </mc:Choice>
              <mc:Fallback>
                <p:oleObj name="ChemSketch" r:id="rId7" imgW="923400" imgH="777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6334" y="4941168"/>
                        <a:ext cx="1380445" cy="116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763"/>
              </p:ext>
            </p:extLst>
          </p:nvPr>
        </p:nvGraphicFramePr>
        <p:xfrm>
          <a:off x="6223371" y="4860973"/>
          <a:ext cx="1315372" cy="124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ChemSketch" r:id="rId9" imgW="887040" imgH="838080" progId="ACD.ChemSketch.20">
                  <p:embed/>
                </p:oleObj>
              </mc:Choice>
              <mc:Fallback>
                <p:oleObj name="ChemSketch" r:id="rId9" imgW="887040" imgH="838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3371" y="4860973"/>
                        <a:ext cx="1315372" cy="124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088989" y="5522283"/>
            <a:ext cx="95466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0077" y="4322763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K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33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897" y="3812382"/>
            <a:ext cx="108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Αμμωνία 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7060" y="4322762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p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K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17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prstClr val="black"/>
                </a:solidFill>
              </a:rPr>
              <a:t>Η οξύτητα στις αζωτούχες ενώσεις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 smtClean="0"/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827088" y="3213100"/>
            <a:ext cx="7988300" cy="2160588"/>
            <a:chOff x="827584" y="3212976"/>
            <a:chExt cx="7987229" cy="2160240"/>
          </a:xfrm>
        </p:grpSpPr>
        <p:pic>
          <p:nvPicPr>
            <p:cNvPr id="27656" name="Picture 1"/>
            <p:cNvPicPr>
              <a:picLocks noChangeAspect="1"/>
            </p:cNvPicPr>
            <p:nvPr/>
          </p:nvPicPr>
          <p:blipFill>
            <a:blip r:embed="rId2">
              <a:grayscl/>
              <a:lum contrast="5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212976"/>
              <a:ext cx="7987229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99011" y="4725620"/>
              <a:ext cx="7130094" cy="215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556000" y="3173413"/>
            <a:ext cx="1366838" cy="223202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4000"/>
            </a:schemeClr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11750" y="3113088"/>
            <a:ext cx="1368425" cy="223202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4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69088" y="3098800"/>
            <a:ext cx="1719262" cy="223202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4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308" y="5487988"/>
            <a:ext cx="63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0070C0"/>
                </a:solidFill>
                <a:latin typeface="Calibri" panose="020F0502020204030204" pitchFamily="34" charset="0"/>
              </a:rPr>
              <a:t>νερό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54752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Καρβοξυλικό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143" y="5487988"/>
            <a:ext cx="102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6600FF"/>
                </a:solidFill>
                <a:latin typeface="Calibri" panose="020F0502020204030204" pitchFamily="34" charset="0"/>
              </a:rPr>
              <a:t>αμμωνία</a:t>
            </a:r>
            <a:endParaRPr lang="el-GR" dirty="0">
              <a:solidFill>
                <a:srgbClr val="6600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3600" y="5487988"/>
            <a:ext cx="138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πρωτοταγές αμίδιο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2166" y="5463705"/>
            <a:ext cx="138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φθαλιμίδιο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7152" y="1833860"/>
            <a:ext cx="295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Το ανιόν σταθεροποιείται με δομές συντονισμού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652120" y="2480191"/>
            <a:ext cx="432048" cy="372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269843" y="2487013"/>
            <a:ext cx="432048" cy="372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66703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5996" y="376743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81403" y="353660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4" grpId="0"/>
      <p:bldP spid="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993717"/>
              </p:ext>
            </p:extLst>
          </p:nvPr>
        </p:nvGraphicFramePr>
        <p:xfrm>
          <a:off x="1115616" y="1700808"/>
          <a:ext cx="427990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emSketch" r:id="rId3" imgW="2862000" imgH="2212920" progId="ACD.ChemSketch.20">
                  <p:embed/>
                </p:oleObj>
              </mc:Choice>
              <mc:Fallback>
                <p:oleObj name="ChemSketch" r:id="rId3" imgW="2862000" imgH="2212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700808"/>
                        <a:ext cx="4279900" cy="330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/>
              <a:t>Σταθεροποίηση μέσω δεσμών </a:t>
            </a:r>
            <a:r>
              <a:rPr lang="el-GR" b="1" i="1" dirty="0" smtClean="0"/>
              <a:t>σ: </a:t>
            </a:r>
            <a:r>
              <a:rPr lang="el-GR" b="1" dirty="0" smtClean="0"/>
              <a:t>επαγωγικό φαινόμενο (-Ι) </a:t>
            </a:r>
            <a:r>
              <a:rPr lang="el-GR" sz="3200" dirty="0" smtClean="0"/>
              <a:t>1/4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5746960"/>
            <a:ext cx="8075240" cy="994407"/>
          </a:xfrm>
        </p:spPr>
        <p:txBody>
          <a:bodyPr/>
          <a:lstStyle/>
          <a:p>
            <a:r>
              <a:rPr lang="el-GR" sz="2000" dirty="0" smtClean="0"/>
              <a:t>Τα άτομα </a:t>
            </a:r>
            <a:r>
              <a:rPr lang="el-GR" sz="2000" b="1" dirty="0" smtClean="0">
                <a:solidFill>
                  <a:srgbClr val="00B050"/>
                </a:solidFill>
              </a:rPr>
              <a:t>χλωρίου</a:t>
            </a:r>
            <a:r>
              <a:rPr lang="el-GR" sz="2000" dirty="0" smtClean="0"/>
              <a:t> (ηλεκτραρνητικά) </a:t>
            </a:r>
            <a:r>
              <a:rPr lang="el-GR" sz="2000" b="1" dirty="0" smtClean="0"/>
              <a:t>έλκουν</a:t>
            </a:r>
            <a:r>
              <a:rPr lang="el-GR" sz="2000" dirty="0" smtClean="0"/>
              <a:t> ηλεκτρονιακή πυκνότητα μέσω σ δεσμών (</a:t>
            </a:r>
            <a:r>
              <a:rPr lang="el-GR" b="1" dirty="0" smtClean="0"/>
              <a:t>-Ι </a:t>
            </a:r>
            <a:r>
              <a:rPr lang="el-GR" sz="2000" dirty="0" smtClean="0"/>
              <a:t>φαινόμενο)</a:t>
            </a:r>
          </a:p>
          <a:p>
            <a:endParaRPr lang="el-GR" sz="2000" dirty="0" smtClean="0"/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5686618" y="2121557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4.75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686618" y="4144567"/>
            <a:ext cx="1212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2.87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305176" y="4613488"/>
            <a:ext cx="288032" cy="16610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4257502" y="4544524"/>
            <a:ext cx="288032" cy="16610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22322" y="1793058"/>
            <a:ext cx="647700" cy="463550"/>
            <a:chOff x="1979712" y="3037458"/>
            <a:chExt cx="647700" cy="46355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979712" y="3501008"/>
              <a:ext cx="647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39707" y="303745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ΟΗ</a:t>
              </a:r>
              <a:r>
                <a:rPr lang="el-GR" sz="2000" b="1" baseline="30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2359" y="3898983"/>
            <a:ext cx="647700" cy="463550"/>
            <a:chOff x="1979712" y="3037458"/>
            <a:chExt cx="647700" cy="46355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79712" y="3501008"/>
              <a:ext cx="647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39707" y="303745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ΟΗ</a:t>
              </a:r>
              <a:r>
                <a:rPr lang="el-GR" sz="2000" b="1" baseline="30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22122" y="2862609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Οξικό οξύ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005" y="4989386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Χλωροξικό οξύ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4644008" y="4182265"/>
            <a:ext cx="288032" cy="166105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0032" y="3789040"/>
            <a:ext cx="648072" cy="129614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6512" y="4645585"/>
            <a:ext cx="3457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Αποσυμφόρηση αρνητικών φορτίων μέσω σ-δεσμών = </a:t>
            </a:r>
            <a:r>
              <a:rPr lang="el-GR" sz="20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σταθεροποίηση</a:t>
            </a:r>
            <a:r>
              <a:rPr lang="el-GR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του </a:t>
            </a:r>
            <a:r>
              <a:rPr lang="el-GR" sz="20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ανιόντος</a:t>
            </a:r>
            <a:endParaRPr lang="el-GR" sz="2000" b="1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4597450">
            <a:off x="5062917" y="4469471"/>
            <a:ext cx="288032" cy="166105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4" grpId="0" animBg="1"/>
      <p:bldP spid="14" grpId="0" animBg="1"/>
      <p:bldP spid="23" grpId="0" animBg="1"/>
      <p:bldP spid="7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Βάσεις στην οργανική χημεία </a:t>
            </a:r>
            <a:r>
              <a:rPr lang="el-GR" sz="3200" dirty="0" smtClean="0"/>
              <a:t>1/2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87463"/>
            <a:ext cx="8229600" cy="2333625"/>
          </a:xfrm>
        </p:spPr>
        <p:txBody>
          <a:bodyPr/>
          <a:lstStyle/>
          <a:p>
            <a:r>
              <a:rPr lang="el-GR" dirty="0" smtClean="0"/>
              <a:t>Οι βάσεις κατά </a:t>
            </a:r>
            <a:r>
              <a:rPr lang="en-US" dirty="0" smtClean="0"/>
              <a:t>Bronsted-Lowry</a:t>
            </a:r>
            <a:r>
              <a:rPr lang="el-GR" dirty="0" smtClean="0"/>
              <a:t> μπορούν να δεχτούν ένα πρωτόνιο (Η</a:t>
            </a:r>
            <a:r>
              <a:rPr lang="el-GR" baseline="30000" dirty="0" smtClean="0"/>
              <a:t>+</a:t>
            </a:r>
            <a:r>
              <a:rPr lang="el-GR" dirty="0" smtClean="0"/>
              <a:t>) από ένα οξύ</a:t>
            </a:r>
          </a:p>
          <a:p>
            <a:r>
              <a:rPr lang="el-GR" dirty="0" smtClean="0"/>
              <a:t>διαθέτουν </a:t>
            </a:r>
            <a:r>
              <a:rPr lang="el-GR" b="1" dirty="0" smtClean="0"/>
              <a:t>μη δεσμικό ζευγάρι ηλεκτρονίων </a:t>
            </a:r>
            <a:r>
              <a:rPr lang="el-GR" dirty="0" smtClean="0"/>
              <a:t>έτοιμο να δοθεί σε κατάλληλο δέκτη (δηλ. οξύ)</a:t>
            </a:r>
          </a:p>
        </p:txBody>
      </p:sp>
      <p:pic>
        <p:nvPicPr>
          <p:cNvPr id="286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1" y="4040188"/>
            <a:ext cx="27447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5365750"/>
            <a:ext cx="7927975" cy="12065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76825" y="5068888"/>
            <a:ext cx="3408363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Μηχανισμός: ροή ηλεκτρονίων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87624" y="3094832"/>
            <a:ext cx="6376863" cy="593725"/>
            <a:chOff x="630362" y="3286125"/>
            <a:chExt cx="6376863" cy="593725"/>
          </a:xfrm>
        </p:grpSpPr>
        <p:pic>
          <p:nvPicPr>
            <p:cNvPr id="28677" name="Picture 7"/>
            <p:cNvPicPr>
              <a:picLocks noChangeAspect="1"/>
            </p:cNvPicPr>
            <p:nvPr/>
          </p:nvPicPr>
          <p:blipFill>
            <a:blip r:embed="rId4">
              <a:grayscl/>
              <a:lum contras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3286125"/>
              <a:ext cx="626427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30362" y="3306148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99792" y="3603387"/>
            <a:ext cx="7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Οξύ 1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7250" y="3571360"/>
            <a:ext cx="85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Βάση 1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5233" y="3571617"/>
            <a:ext cx="7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Οξύ 2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0348" y="3555347"/>
            <a:ext cx="85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Βάση 2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0415" y="4309546"/>
            <a:ext cx="853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</a:t>
            </a:r>
            <a:r>
              <a:rPr lang="en-US" sz="28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K</a:t>
            </a:r>
            <a:r>
              <a:rPr lang="el-GR" sz="28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  <a:endParaRPr lang="el-GR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51920" y="4383604"/>
            <a:ext cx="504056" cy="365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Βάσεις στην οργανική χημεία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487488"/>
          </a:xfrm>
        </p:spPr>
        <p:txBody>
          <a:bodyPr/>
          <a:lstStyle/>
          <a:p>
            <a:r>
              <a:rPr lang="el-GR" dirty="0" smtClean="0"/>
              <a:t>Από την πλευρά του συζυγούς οξέος: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grayscl/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29241"/>
            <a:ext cx="75231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37113"/>
            <a:ext cx="27066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4067175" y="4921250"/>
            <a:ext cx="3076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C00000"/>
                </a:solidFill>
              </a:rPr>
              <a:t>p</a:t>
            </a:r>
            <a:r>
              <a:rPr lang="en-US" sz="2800" i="1" dirty="0">
                <a:solidFill>
                  <a:srgbClr val="C00000"/>
                </a:solidFill>
              </a:rPr>
              <a:t>K</a:t>
            </a:r>
            <a:r>
              <a:rPr lang="en-US" sz="2800" baseline="-25000" dirty="0">
                <a:solidFill>
                  <a:srgbClr val="C00000"/>
                </a:solidFill>
              </a:rPr>
              <a:t>a</a:t>
            </a:r>
            <a:r>
              <a:rPr lang="el-GR" sz="2800" baseline="-25000" dirty="0">
                <a:solidFill>
                  <a:srgbClr val="C00000"/>
                </a:solidFill>
              </a:rPr>
              <a:t>Η</a:t>
            </a:r>
            <a:r>
              <a:rPr lang="el-GR" sz="2800" dirty="0">
                <a:solidFill>
                  <a:prstClr val="black"/>
                </a:solidFill>
              </a:rPr>
              <a:t> = -</a:t>
            </a:r>
            <a:r>
              <a:rPr lang="en-US" sz="2800" dirty="0">
                <a:solidFill>
                  <a:prstClr val="black"/>
                </a:solidFill>
              </a:rPr>
              <a:t>logK</a:t>
            </a:r>
            <a:r>
              <a:rPr lang="en-US" sz="2800" baseline="-25000" dirty="0">
                <a:solidFill>
                  <a:prstClr val="black"/>
                </a:solidFill>
              </a:rPr>
              <a:t>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el-GR" sz="2800" dirty="0">
              <a:solidFill>
                <a:prstClr val="black"/>
              </a:solidFill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2800" dirty="0">
                <a:solidFill>
                  <a:prstClr val="black"/>
                </a:solidFill>
              </a:rPr>
              <a:t>του συζυγούς οξέος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1769" y="3651339"/>
            <a:ext cx="7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Οξύ 1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9611" y="3641165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Βάση 1</a:t>
            </a:r>
            <a:endParaRPr lang="el-GR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3748" y="3651339"/>
            <a:ext cx="7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Οξύ 2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1692" y="3651339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Βάση 2</a:t>
            </a:r>
            <a:endParaRPr lang="el-GR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6105388"/>
            <a:ext cx="60718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Ό</a:t>
            </a:r>
            <a:r>
              <a:rPr 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σο </a:t>
            </a:r>
            <a:r>
              <a:rPr lang="el-GR" sz="2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μεγαλύτερο </a:t>
            </a:r>
            <a:r>
              <a:rPr 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το </a:t>
            </a:r>
            <a:r>
              <a:rPr lang="en-US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</a:t>
            </a:r>
            <a:r>
              <a:rPr lang="en-US" sz="2200" b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</a:t>
            </a:r>
            <a:r>
              <a:rPr lang="el-GR" sz="2200" b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Η</a:t>
            </a:r>
            <a:r>
              <a:rPr lang="el-GR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τόσο</a:t>
            </a:r>
            <a:r>
              <a:rPr lang="el-GR" sz="2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ισχυρότερη </a:t>
            </a:r>
            <a:r>
              <a:rPr 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η βάση!</a:t>
            </a:r>
            <a:endParaRPr lang="el-GR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0825" y="2565400"/>
            <a:ext cx="8667750" cy="290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57200" y="88901"/>
            <a:ext cx="8795320" cy="1143000"/>
          </a:xfrm>
        </p:spPr>
        <p:txBody>
          <a:bodyPr/>
          <a:lstStyle/>
          <a:p>
            <a:r>
              <a:rPr lang="el-GR" dirty="0" smtClean="0"/>
              <a:t>Αμίνες [πότε οι βάσεις γίνονται ισχυρότερες;]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1695450"/>
          </a:xfrm>
        </p:spPr>
        <p:txBody>
          <a:bodyPr/>
          <a:lstStyle/>
          <a:p>
            <a:r>
              <a:rPr lang="el-GR" dirty="0" smtClean="0"/>
              <a:t>Μια βάση γίνεται ισχυρότερη όταν </a:t>
            </a:r>
            <a:r>
              <a:rPr lang="el-GR" u="sng" dirty="0" smtClean="0"/>
              <a:t>αυξάνεται</a:t>
            </a:r>
            <a:r>
              <a:rPr lang="el-GR" dirty="0" smtClean="0"/>
              <a:t> η </a:t>
            </a:r>
            <a:r>
              <a:rPr lang="el-GR" b="1" dirty="0" smtClean="0"/>
              <a:t>πυκνότητα φορτίου </a:t>
            </a:r>
            <a:r>
              <a:rPr lang="el-GR" dirty="0" smtClean="0"/>
              <a:t>στο άτομο με το ζεύγος ηλεκτρονίων.</a:t>
            </a:r>
            <a:endParaRPr lang="en-US" dirty="0" smtClean="0"/>
          </a:p>
          <a:p>
            <a:r>
              <a:rPr lang="el-GR" dirty="0" smtClean="0"/>
              <a:t>Ή αποσταθεροποιείται το θετικό φορτίο στο συζυγές κατιόν.</a:t>
            </a: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141663"/>
            <a:ext cx="831691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7415477">
            <a:off x="3352800" y="4772026"/>
            <a:ext cx="503237" cy="36036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415477">
            <a:off x="5509419" y="4644231"/>
            <a:ext cx="503238" cy="35877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7415477">
            <a:off x="7742238" y="4781550"/>
            <a:ext cx="504825" cy="35877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7415477">
            <a:off x="7051675" y="4643438"/>
            <a:ext cx="503238" cy="36036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7224358">
            <a:off x="6045994" y="3596481"/>
            <a:ext cx="504825" cy="360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7224358">
            <a:off x="8383588" y="3643312"/>
            <a:ext cx="503238" cy="360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2938" y="5908577"/>
            <a:ext cx="7993062" cy="992285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l-GR" sz="2400" b="1" dirty="0" smtClean="0">
                <a:solidFill>
                  <a:prstClr val="black"/>
                </a:solidFill>
              </a:rPr>
              <a:t>Αυξάνεται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η ισχύς των </a:t>
            </a:r>
            <a:r>
              <a:rPr lang="el-GR" sz="2400" dirty="0" smtClean="0">
                <a:solidFill>
                  <a:prstClr val="black"/>
                </a:solidFill>
              </a:rPr>
              <a:t>βάσεων (</a:t>
            </a:r>
            <a:r>
              <a:rPr lang="el-GR" sz="2400" i="1" dirty="0">
                <a:solidFill>
                  <a:prstClr val="black"/>
                </a:solidFill>
              </a:rPr>
              <a:t>Αέρια </a:t>
            </a:r>
            <a:r>
              <a:rPr lang="el-GR" sz="2400" i="1" dirty="0" smtClean="0">
                <a:solidFill>
                  <a:prstClr val="black"/>
                </a:solidFill>
              </a:rPr>
              <a:t>φάση</a:t>
            </a:r>
            <a:r>
              <a:rPr lang="el-GR" sz="2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0733" name="Rectangle 11"/>
          <p:cNvSpPr>
            <a:spLocks noChangeArrowheads="1"/>
          </p:cNvSpPr>
          <p:nvPr/>
        </p:nvSpPr>
        <p:spPr bwMode="auto">
          <a:xfrm>
            <a:off x="3348038" y="2740025"/>
            <a:ext cx="2265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2400" b="1" dirty="0">
                <a:solidFill>
                  <a:prstClr val="black"/>
                </a:solidFill>
              </a:rPr>
              <a:t>ιόντα αμμωνίου</a:t>
            </a:r>
          </a:p>
        </p:txBody>
      </p:sp>
      <p:sp>
        <p:nvSpPr>
          <p:cNvPr id="2" name="Up Arrow 1"/>
          <p:cNvSpPr/>
          <p:nvPr/>
        </p:nvSpPr>
        <p:spPr>
          <a:xfrm rot="19610248">
            <a:off x="3420192" y="4236035"/>
            <a:ext cx="216024" cy="32865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19610248">
            <a:off x="5505388" y="4234125"/>
            <a:ext cx="216024" cy="32865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7071907">
            <a:off x="5797397" y="3821375"/>
            <a:ext cx="216024" cy="32865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9610248">
            <a:off x="7877307" y="4281961"/>
            <a:ext cx="216024" cy="32865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17071907">
            <a:off x="8169316" y="3869211"/>
            <a:ext cx="216024" cy="32865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rot="3788177">
            <a:off x="7410276" y="4016966"/>
            <a:ext cx="216024" cy="328651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42145" y="5178545"/>
            <a:ext cx="7993062" cy="992285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l-GR" sz="2400" b="1" dirty="0" smtClean="0">
                <a:solidFill>
                  <a:prstClr val="black"/>
                </a:solidFill>
              </a:rPr>
              <a:t>σταθεροποιείται</a:t>
            </a:r>
            <a:r>
              <a:rPr lang="el-GR" sz="2400" dirty="0" smtClean="0">
                <a:solidFill>
                  <a:prstClr val="black"/>
                </a:solidFill>
              </a:rPr>
              <a:t> το κατιόν αμμωνίου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Επίδραση του υβριδισμού στην ισχύ της βάσης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74" b="-3017"/>
          <a:stretch/>
        </p:blipFill>
        <p:spPr bwMode="auto">
          <a:xfrm>
            <a:off x="1619250" y="1412875"/>
            <a:ext cx="5545038" cy="244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5705475"/>
            <a:ext cx="49577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8738"/>
            <a:ext cx="50403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2195513" y="6018213"/>
            <a:ext cx="5040312" cy="839787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73275" y="209708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3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24525" y="1812925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2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02000" y="4391025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3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04000" y="4545013"/>
            <a:ext cx="473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35167"/>
              </p:ext>
            </p:extLst>
          </p:nvPr>
        </p:nvGraphicFramePr>
        <p:xfrm>
          <a:off x="1862949" y="4910138"/>
          <a:ext cx="1770259" cy="89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hemSketch" r:id="rId6" imgW="1265040" imgH="640080" progId="ACD.ChemSketch.20">
                  <p:embed/>
                </p:oleObj>
              </mc:Choice>
              <mc:Fallback>
                <p:oleObj name="ChemSketch" r:id="rId6" imgW="1265040" imgH="640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2949" y="4910138"/>
                        <a:ext cx="1770259" cy="895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85677"/>
              </p:ext>
            </p:extLst>
          </p:nvPr>
        </p:nvGraphicFramePr>
        <p:xfrm>
          <a:off x="5319635" y="5149851"/>
          <a:ext cx="196230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hemSketch" r:id="rId8" imgW="1252800" imgH="237600" progId="ACD.ChemSketch.20">
                  <p:embed/>
                </p:oleObj>
              </mc:Choice>
              <mc:Fallback>
                <p:oleObj name="ChemSketch" r:id="rId8" imgW="1252800" imgH="237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9635" y="5149851"/>
                        <a:ext cx="1962305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37771" y="509425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0070C0"/>
                </a:solidFill>
                <a:latin typeface="Calibri" panose="020F0502020204030204" pitchFamily="34" charset="0"/>
              </a:rPr>
              <a:t>Πολύ ασθενής βάση!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en-US" sz="4000" dirty="0" smtClean="0"/>
              <a:t>O </a:t>
            </a:r>
            <a:r>
              <a:rPr lang="el-GR" sz="4000" dirty="0" smtClean="0"/>
              <a:t>απεντοπισμός ασύζευκτων ηλεκτρονίων μέσω δομών συντονισμού</a:t>
            </a:r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2411413" y="1947143"/>
            <a:ext cx="4011612" cy="2994025"/>
            <a:chOff x="2411760" y="1611688"/>
            <a:chExt cx="4010638" cy="2993736"/>
          </a:xfrm>
        </p:grpSpPr>
        <p:pic>
          <p:nvPicPr>
            <p:cNvPr id="32773" name="Picture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611688"/>
              <a:ext cx="4010638" cy="299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11760" y="3789528"/>
              <a:ext cx="3672583" cy="360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24" y="4591050"/>
            <a:ext cx="49069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Αμίδια: πολύ ασθενείς βάσεις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1257300"/>
          </a:xfrm>
        </p:spPr>
        <p:txBody>
          <a:bodyPr/>
          <a:lstStyle/>
          <a:p>
            <a:r>
              <a:rPr lang="el-GR" dirty="0" smtClean="0"/>
              <a:t>Το άζωτο είναι </a:t>
            </a:r>
            <a:r>
              <a:rPr lang="en-US" b="1" dirty="0" smtClean="0"/>
              <a:t>sp</a:t>
            </a:r>
            <a:r>
              <a:rPr lang="en-US" b="1" baseline="30000" dirty="0" smtClean="0"/>
              <a:t>2</a:t>
            </a:r>
            <a:r>
              <a:rPr lang="en-US" dirty="0" smtClean="0"/>
              <a:t>, </a:t>
            </a:r>
            <a:r>
              <a:rPr lang="el-GR" dirty="0" smtClean="0"/>
              <a:t>με το μη δεσμικό ζεύγος ηλεκτρονίων να ανήκει σε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el-GR" dirty="0" smtClean="0"/>
              <a:t>(ατομικό) τροχιακό.</a:t>
            </a: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557338"/>
            <a:ext cx="6759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8038" y="2100263"/>
            <a:ext cx="58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2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92925" y="2452688"/>
            <a:ext cx="581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2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8714688">
            <a:off x="5534025" y="679450"/>
            <a:ext cx="1635125" cy="1435100"/>
          </a:xfrm>
          <a:prstGeom prst="arc">
            <a:avLst>
              <a:gd name="adj1" fmla="val 16200000"/>
              <a:gd name="adj2" fmla="val 1031552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Αμιδίνες: σχετικά ισχυρές βάσεις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3789363"/>
            <a:ext cx="4927600" cy="11128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DBN (1,5-</a:t>
            </a:r>
            <a:r>
              <a:rPr lang="en-US" sz="2000" i="1" dirty="0" smtClean="0"/>
              <a:t>d</a:t>
            </a:r>
            <a:r>
              <a:rPr lang="en-US" sz="2000" dirty="0" smtClean="0"/>
              <a:t>iaza</a:t>
            </a:r>
            <a:r>
              <a:rPr lang="en-US" sz="2000" i="1" dirty="0" smtClean="0"/>
              <a:t>b</a:t>
            </a:r>
            <a:r>
              <a:rPr lang="en-US" sz="2000" dirty="0" smtClean="0"/>
              <a:t>icyclo[3.4.0]</a:t>
            </a:r>
            <a:r>
              <a:rPr lang="en-US" sz="2000" i="1" dirty="0" smtClean="0"/>
              <a:t>n</a:t>
            </a:r>
            <a:r>
              <a:rPr lang="en-US" sz="2000" dirty="0" smtClean="0"/>
              <a:t>onene-5)</a:t>
            </a:r>
            <a:endParaRPr lang="el-GR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DBU (1,8-</a:t>
            </a:r>
            <a:r>
              <a:rPr lang="en-US" sz="2000" i="1" dirty="0" smtClean="0"/>
              <a:t>d</a:t>
            </a:r>
            <a:r>
              <a:rPr lang="en-US" sz="2000" dirty="0" smtClean="0"/>
              <a:t>iaza</a:t>
            </a:r>
            <a:r>
              <a:rPr lang="en-US" sz="2000" i="1" dirty="0" smtClean="0"/>
              <a:t>b</a:t>
            </a:r>
            <a:r>
              <a:rPr lang="en-US" sz="2000" dirty="0" smtClean="0"/>
              <a:t>icyclo[5.4.0]</a:t>
            </a:r>
            <a:r>
              <a:rPr lang="en-US" sz="2000" i="1" dirty="0" smtClean="0"/>
              <a:t>u</a:t>
            </a:r>
            <a:r>
              <a:rPr lang="en-US" sz="2000" dirty="0" smtClean="0"/>
              <a:t>ndecene-7)</a:t>
            </a:r>
            <a:endParaRPr lang="el-GR" sz="2000" dirty="0" smtClean="0"/>
          </a:p>
        </p:txBody>
      </p:sp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771525" y="1628775"/>
            <a:ext cx="3816350" cy="2305050"/>
            <a:chOff x="771782" y="1628800"/>
            <a:chExt cx="3816424" cy="2304256"/>
          </a:xfrm>
        </p:grpSpPr>
        <p:pic>
          <p:nvPicPr>
            <p:cNvPr id="34828" name="Picture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82" y="1628800"/>
              <a:ext cx="3816424" cy="2268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87657" y="3428405"/>
              <a:ext cx="1728822" cy="50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1652588" y="2925763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3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1379538" y="1565275"/>
            <a:ext cx="577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2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3635375" y="2925763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3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3363913" y="1565275"/>
            <a:ext cx="577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sp</a:t>
            </a:r>
            <a:r>
              <a:rPr lang="en-US" sz="2400" b="1" baseline="30000" dirty="0">
                <a:solidFill>
                  <a:srgbClr val="0070C0"/>
                </a:solidFill>
              </a:rPr>
              <a:t>2</a:t>
            </a:r>
            <a:endParaRPr lang="el-GR" sz="2400" b="1" baseline="300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565275"/>
            <a:ext cx="3116262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467225"/>
            <a:ext cx="39941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47738" y="5351463"/>
            <a:ext cx="363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prstClr val="black"/>
                </a:solidFill>
              </a:rPr>
              <a:t>Το αμιδινικό κατιόν σταθεροποιείται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6476" y="3429000"/>
            <a:ext cx="110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αμιδίνες</a:t>
            </a:r>
            <a:endParaRPr lang="el-GR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Γουανιδίνες: πολύ ισχυρές βάσεις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450975"/>
            <a:ext cx="35147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457200" y="1558925"/>
            <a:ext cx="2911475" cy="2343150"/>
            <a:chOff x="827584" y="2256942"/>
            <a:chExt cx="2910747" cy="2344116"/>
          </a:xfrm>
        </p:grpSpPr>
        <p:pic>
          <p:nvPicPr>
            <p:cNvPr id="35848" name="Picture 3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56942"/>
              <a:ext cx="2910747" cy="234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27584" y="4256429"/>
              <a:ext cx="1455374" cy="34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pic>
        <p:nvPicPr>
          <p:cNvPr id="35846" name="Picture 7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4206875"/>
            <a:ext cx="7132638" cy="24098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7074605">
            <a:off x="6117432" y="3504406"/>
            <a:ext cx="1117600" cy="649287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/>
              <a:t>Σταθεροποίηση μέσω δεσμών </a:t>
            </a:r>
            <a:r>
              <a:rPr lang="el-GR" b="1" i="1" dirty="0" smtClean="0"/>
              <a:t>σ: </a:t>
            </a:r>
            <a:r>
              <a:rPr lang="el-GR" b="1" dirty="0" smtClean="0"/>
              <a:t>επαγωγικό φαινόμενο (-Ι) </a:t>
            </a:r>
            <a:r>
              <a:rPr lang="el-GR" sz="3200" dirty="0" smtClean="0">
                <a:solidFill>
                  <a:prstClr val="black"/>
                </a:solidFill>
              </a:rPr>
              <a:t>2/4</a:t>
            </a:r>
            <a:endParaRPr lang="el-GR" b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859338" y="1988840"/>
            <a:ext cx="3827462" cy="4032548"/>
          </a:xfrm>
        </p:spPr>
        <p:txBody>
          <a:bodyPr/>
          <a:lstStyle/>
          <a:p>
            <a:r>
              <a:rPr lang="el-GR" dirty="0" smtClean="0"/>
              <a:t>Τα άτομα χλωρίου (ηλεκτραρνητικά) </a:t>
            </a:r>
            <a:r>
              <a:rPr lang="el-GR" b="1" dirty="0" smtClean="0"/>
              <a:t>έλκουν</a:t>
            </a:r>
            <a:r>
              <a:rPr lang="el-GR" dirty="0" smtClean="0"/>
              <a:t> ηλεκτρονιακή πυκνότητα μέσω σ δεσμών (</a:t>
            </a:r>
            <a:r>
              <a:rPr lang="el-GR" sz="2800" b="1" dirty="0" smtClean="0"/>
              <a:t>-Ι </a:t>
            </a:r>
            <a:r>
              <a:rPr lang="el-GR" dirty="0" smtClean="0"/>
              <a:t>φαινόμενο).</a:t>
            </a:r>
          </a:p>
          <a:p>
            <a:r>
              <a:rPr lang="el-GR" dirty="0" smtClean="0"/>
              <a:t>Περισσότερα άτομα </a:t>
            </a:r>
            <a:r>
              <a:rPr lang="en-US" dirty="0" smtClean="0"/>
              <a:t>Cl, </a:t>
            </a:r>
            <a:r>
              <a:rPr lang="el-GR" dirty="0" smtClean="0"/>
              <a:t>ισχυρότερο οξύ.</a:t>
            </a:r>
          </a:p>
          <a:p>
            <a:endParaRPr lang="el-GR" dirty="0" smtClean="0"/>
          </a:p>
        </p:txBody>
      </p:sp>
      <p:graphicFrame>
        <p:nvGraphicFramePr>
          <p:cNvPr id="225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879359"/>
              </p:ext>
            </p:extLst>
          </p:nvPr>
        </p:nvGraphicFramePr>
        <p:xfrm>
          <a:off x="1332608" y="1408463"/>
          <a:ext cx="136842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emSketch" r:id="rId3" imgW="810768" imgH="3163824" progId="ACD.ChemSketch.20">
                  <p:embed/>
                </p:oleObj>
              </mc:Choice>
              <mc:Fallback>
                <p:oleObj name="ChemSketch" r:id="rId3" imgW="810768" imgH="31638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608" y="1408463"/>
                        <a:ext cx="1368425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251520" y="1772000"/>
            <a:ext cx="895350" cy="4608513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3059808" y="1772000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4.75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3059808" y="3183288"/>
            <a:ext cx="1212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2.87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3037583" y="4594575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1.25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3024883" y="5886800"/>
            <a:ext cx="1212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0.70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1644" y="2348880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0086" y="3777186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Χλωροξικό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0086" y="5261412"/>
            <a:ext cx="17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διχλωροξικό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195" y="6488668"/>
            <a:ext cx="184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τριχλωροξικό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6</a:t>
            </a:r>
            <a:r>
              <a:rPr lang="en-US" sz="2000" dirty="0" smtClean="0"/>
              <a:t>:</a:t>
            </a:r>
            <a:r>
              <a:rPr lang="el-GR" sz="2000" dirty="0"/>
              <a:t> Οργανικά οξέα και βάσεις (Β΄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/>
              <a:t>Σταθεροποίηση μέσω δεσμών </a:t>
            </a:r>
            <a:r>
              <a:rPr lang="el-GR" b="1" i="1" dirty="0" smtClean="0"/>
              <a:t>σ: </a:t>
            </a:r>
            <a:r>
              <a:rPr lang="el-GR" b="1" dirty="0" smtClean="0"/>
              <a:t>επαγωγικό φαινόμενο (-Ι) </a:t>
            </a:r>
            <a:r>
              <a:rPr lang="el-GR" sz="3200" dirty="0" smtClean="0">
                <a:solidFill>
                  <a:prstClr val="black"/>
                </a:solidFill>
              </a:rPr>
              <a:t>3/4</a:t>
            </a:r>
            <a:endParaRPr lang="el-GR" b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292080" y="2233963"/>
            <a:ext cx="3528392" cy="4032548"/>
          </a:xfrm>
        </p:spPr>
        <p:txBody>
          <a:bodyPr/>
          <a:lstStyle/>
          <a:p>
            <a:r>
              <a:rPr lang="el-GR" dirty="0" smtClean="0"/>
              <a:t>Τα άτομα φθορίου (ακόμα περισσοτερο ηλεκτραρνητικά) </a:t>
            </a:r>
            <a:r>
              <a:rPr lang="el-GR" b="1" dirty="0" smtClean="0"/>
              <a:t>έλκουν</a:t>
            </a:r>
            <a:r>
              <a:rPr lang="el-GR" dirty="0" smtClean="0"/>
              <a:t> ηλεκτρονιακή πυκνότητα μέσω σ δεσμών (</a:t>
            </a:r>
            <a:r>
              <a:rPr lang="el-GR" sz="2800" b="1" dirty="0" smtClean="0"/>
              <a:t>-Ι </a:t>
            </a:r>
            <a:r>
              <a:rPr lang="el-GR" dirty="0" smtClean="0"/>
              <a:t>φαινόμενο).</a:t>
            </a:r>
          </a:p>
          <a:p>
            <a:endParaRPr lang="el-GR" dirty="0" smtClean="0"/>
          </a:p>
        </p:txBody>
      </p:sp>
      <p:graphicFrame>
        <p:nvGraphicFramePr>
          <p:cNvPr id="225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37730"/>
              </p:ext>
            </p:extLst>
          </p:nvPr>
        </p:nvGraphicFramePr>
        <p:xfrm>
          <a:off x="1426161" y="1407668"/>
          <a:ext cx="1362075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hemSketch" r:id="rId3" imgW="807840" imgH="3163680" progId="ACD.ChemSketch.20">
                  <p:embed/>
                </p:oleObj>
              </mc:Choice>
              <mc:Fallback>
                <p:oleObj name="ChemSketch" r:id="rId3" imgW="807840" imgH="3163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61" y="1407668"/>
                        <a:ext cx="1362075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251520" y="1772000"/>
            <a:ext cx="895350" cy="4608513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3059808" y="1772000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4.75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3059808" y="3183288"/>
            <a:ext cx="1056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2.</a:t>
            </a:r>
            <a:r>
              <a:rPr lang="el-GR" sz="2400" dirty="0" smtClean="0">
                <a:solidFill>
                  <a:prstClr val="black"/>
                </a:solidFill>
              </a:rPr>
              <a:t>6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3037583" y="4594575"/>
            <a:ext cx="1056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1.</a:t>
            </a:r>
            <a:r>
              <a:rPr lang="el-GR" sz="2400" dirty="0" smtClean="0">
                <a:solidFill>
                  <a:prstClr val="black"/>
                </a:solidFill>
              </a:rPr>
              <a:t>1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3024883" y="5886800"/>
            <a:ext cx="1211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0.</a:t>
            </a:r>
            <a:r>
              <a:rPr lang="el-GR" sz="2400" dirty="0" smtClean="0">
                <a:solidFill>
                  <a:prstClr val="black"/>
                </a:solidFill>
              </a:rPr>
              <a:t>23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1644" y="2348880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0086" y="3777186"/>
            <a:ext cx="156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φθοροξικό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913" y="5261014"/>
            <a:ext cx="17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διφθοροξικό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815" y="6488668"/>
            <a:ext cx="183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τριφθοροξικό οξύ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Σταθεροποίηση μέσω δεσμών </a:t>
            </a:r>
            <a:r>
              <a:rPr lang="el-GR" b="1" i="1" dirty="0" smtClean="0"/>
              <a:t>σ: </a:t>
            </a:r>
            <a:r>
              <a:rPr lang="el-GR" b="1" dirty="0" smtClean="0"/>
              <a:t>επαγωγικό φαινόμενο (-Ι) </a:t>
            </a:r>
            <a:r>
              <a:rPr lang="el-GR" sz="3200" dirty="0" smtClean="0">
                <a:solidFill>
                  <a:prstClr val="black"/>
                </a:solidFill>
              </a:rPr>
              <a:t>4/4</a:t>
            </a:r>
            <a:endParaRPr lang="el-GR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r>
              <a:rPr lang="el-GR" dirty="0" smtClean="0"/>
              <a:t>Όσο πιο μακριά από την ιονιζόμενη ομάδα (π.χ. καρβοξύλιο) είναι το ηλεκτραρνητικό άτομο, τόσο ασθενέστερη η συνεισφορά του.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3"/>
          <a:stretch/>
        </p:blipFill>
        <p:spPr bwMode="auto">
          <a:xfrm>
            <a:off x="457200" y="2060575"/>
            <a:ext cx="8418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987824" y="3461896"/>
            <a:ext cx="105637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2.</a:t>
            </a:r>
            <a:r>
              <a:rPr lang="el-GR" sz="2400" dirty="0" smtClean="0">
                <a:solidFill>
                  <a:prstClr val="black"/>
                </a:solidFill>
              </a:rPr>
              <a:t>8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043608" y="3479800"/>
            <a:ext cx="105637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4.8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076056" y="3429000"/>
            <a:ext cx="105637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4.1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7164288" y="3416424"/>
            <a:ext cx="105637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4.5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187624" y="4071937"/>
            <a:ext cx="768347" cy="50405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308303" y="4032659"/>
            <a:ext cx="768347" cy="50405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παρουσία ατόμων φθορίου στις αλκοόλες</a:t>
            </a:r>
            <a:endParaRPr lang="el-GR" b="1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el-GR" dirty="0" smtClean="0"/>
              <a:t>Σταθεροποίηση του αρνητικού φορτίου στο ανιόν μπορεί να επιτευχθεί μέσω του σ συστήματος δεσμών.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20638" y="3132138"/>
            <a:ext cx="9093200" cy="1922462"/>
            <a:chOff x="0" y="3429000"/>
            <a:chExt cx="9092700" cy="1923445"/>
          </a:xfrm>
        </p:grpSpPr>
        <p:pic>
          <p:nvPicPr>
            <p:cNvPr id="21509" name="Picture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0" y="3717032"/>
              <a:ext cx="9041400" cy="163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3429000"/>
              <a:ext cx="4860658" cy="648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512" y="5597557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μεθανόλη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597557"/>
            <a:ext cx="260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2,2,2-τριφθορο-αιθανόλη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020" y="5597557"/>
            <a:ext cx="23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2,2,2, 3,3,3-εξαφθορο-2-προπανόλη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5538694"/>
            <a:ext cx="174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υπερφθορο-</a:t>
            </a:r>
            <a:r>
              <a:rPr lang="en-US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</a:t>
            </a:r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-βουτανόλη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97655"/>
              </p:ext>
            </p:extLst>
          </p:nvPr>
        </p:nvGraphicFramePr>
        <p:xfrm>
          <a:off x="1403575" y="1452176"/>
          <a:ext cx="4621212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emSketch" r:id="rId3" imgW="3191400" imgH="3700440" progId="ACD.ChemSketch.20">
                  <p:embed/>
                </p:oleObj>
              </mc:Choice>
              <mc:Fallback>
                <p:oleObj name="ChemSketch" r:id="rId3" imgW="3191400" imgH="3700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575" y="1452176"/>
                        <a:ext cx="4621212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Αποσταθεροποίηση του ανιόντος με </a:t>
            </a:r>
            <a:r>
              <a:rPr lang="el-GR" b="1" dirty="0" smtClean="0"/>
              <a:t>+Ι </a:t>
            </a:r>
            <a:r>
              <a:rPr lang="el-GR" dirty="0" smtClean="0"/>
              <a:t>επαγωγικό φαινόμενο </a:t>
            </a:r>
            <a:r>
              <a:rPr lang="el-GR" sz="3200" dirty="0" smtClean="0"/>
              <a:t>1/2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300192" y="2186779"/>
            <a:ext cx="3178175" cy="3992563"/>
          </a:xfrm>
        </p:spPr>
        <p:txBody>
          <a:bodyPr/>
          <a:lstStyle/>
          <a:p>
            <a:r>
              <a:rPr lang="el-GR" dirty="0" smtClean="0"/>
              <a:t>Οι μεθυλομάδες </a:t>
            </a:r>
            <a:r>
              <a:rPr lang="el-GR" b="1" dirty="0" smtClean="0"/>
              <a:t>προσφέρουν</a:t>
            </a:r>
            <a:r>
              <a:rPr lang="el-GR" dirty="0" smtClean="0"/>
              <a:t> ηλεκτρονιακή πυκνότητα μέσω σ δεσμών (</a:t>
            </a:r>
            <a:r>
              <a:rPr lang="el-GR" sz="2800" b="1" dirty="0" smtClean="0"/>
              <a:t>+Ι </a:t>
            </a:r>
            <a:r>
              <a:rPr lang="el-GR" dirty="0" smtClean="0"/>
              <a:t>φαινόμενο).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323528" y="1628772"/>
            <a:ext cx="893763" cy="5108575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00122" y="3573014"/>
            <a:ext cx="5040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00122" y="4873622"/>
            <a:ext cx="504056" cy="50405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04239" y="4473114"/>
            <a:ext cx="504056" cy="50405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00122" y="6324830"/>
            <a:ext cx="50405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6685" y="5897793"/>
            <a:ext cx="50405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0122" y="5501302"/>
            <a:ext cx="50405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47791" y="1988838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47791" y="3356990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18137" y="4725142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47791" y="6179340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Αποσταθεροποίηση του ανιόντος με </a:t>
            </a:r>
            <a:r>
              <a:rPr lang="el-GR" b="1" dirty="0" smtClean="0"/>
              <a:t>+Ι </a:t>
            </a:r>
            <a:r>
              <a:rPr lang="el-GR" dirty="0" smtClean="0"/>
              <a:t>επαγωγικό φαινόμενο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3"/>
          <a:stretch>
            <a:fillRect/>
          </a:stretch>
        </p:blipFill>
        <p:spPr bwMode="auto">
          <a:xfrm>
            <a:off x="434975" y="2265363"/>
            <a:ext cx="8424863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614738"/>
            <a:ext cx="75215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62513"/>
              </p:ext>
            </p:extLst>
          </p:nvPr>
        </p:nvGraphicFramePr>
        <p:xfrm>
          <a:off x="2112255" y="1988840"/>
          <a:ext cx="3610074" cy="131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hemSketch" r:id="rId3" imgW="3188160" imgH="1164240" progId="ACD.ChemSketch.20">
                  <p:embed/>
                </p:oleObj>
              </mc:Choice>
              <mc:Fallback>
                <p:oleObj name="ChemSketch" r:id="rId3" imgW="3188160" imgH="1164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2255" y="1988840"/>
                        <a:ext cx="3610074" cy="131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Καρβανιόντα </a:t>
            </a:r>
            <a:endParaRPr lang="el-G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52415" y="2708920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4263" y="3573016"/>
            <a:ext cx="95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μεθάνιο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4985" y="3557284"/>
            <a:ext cx="216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Μεθυλικό καρβανιόν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4338" y="2187042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:Β</a:t>
            </a:r>
            <a:endParaRPr lang="el-GR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0945" y="241691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+    ΒΗ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751796"/>
              </p:ext>
            </p:extLst>
          </p:nvPr>
        </p:nvGraphicFramePr>
        <p:xfrm>
          <a:off x="2165929" y="4338756"/>
          <a:ext cx="34099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hemSketch" r:id="rId5" imgW="3410640" imgH="1164240" progId="ACD.ChemSketch.20">
                  <p:embed/>
                </p:oleObj>
              </mc:Choice>
              <mc:Fallback>
                <p:oleObj name="ChemSketch" r:id="rId5" imgW="3410640" imgH="1164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5929" y="4338756"/>
                        <a:ext cx="340995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459318" y="4897321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1241" y="4375443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:Β</a:t>
            </a:r>
            <a:endParaRPr lang="el-GR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7848" y="466648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+    ΒΗ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1773" y="562593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αιθάνιο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2495" y="5610198"/>
            <a:ext cx="20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αιθυλικό καρβανιόν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Προσαρμοσμένο 2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</TotalTime>
  <Words>1370</Words>
  <Application>Microsoft Office PowerPoint</Application>
  <PresentationFormat>Προβολή στην οθόνη (4:3)</PresentationFormat>
  <Paragraphs>257</Paragraphs>
  <Slides>34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template</vt:lpstr>
      <vt:lpstr>OC_template_updated</vt:lpstr>
      <vt:lpstr>Θέμα του Office</vt:lpstr>
      <vt:lpstr>ChemSketch</vt:lpstr>
      <vt:lpstr>Οργανική Χημεία της Συντήρησης (Θ)</vt:lpstr>
      <vt:lpstr>Σταθεροποίηση μέσω δεσμών σ: επαγωγικό φαινόμενο (-Ι) 1/4</vt:lpstr>
      <vt:lpstr>Σταθεροποίηση μέσω δεσμών σ: επαγωγικό φαινόμενο (-Ι) 2/4</vt:lpstr>
      <vt:lpstr>Σταθεροποίηση μέσω δεσμών σ: επαγωγικό φαινόμενο (-Ι) 3/4</vt:lpstr>
      <vt:lpstr>Σταθεροποίηση μέσω δεσμών σ: επαγωγικό φαινόμενο (-Ι) 4/4</vt:lpstr>
      <vt:lpstr>Η παρουσία ατόμων φθορίου στις αλκοόλες</vt:lpstr>
      <vt:lpstr>Αποσταθεροποίηση του ανιόντος με +Ι επαγωγικό φαινόμενο 1/2</vt:lpstr>
      <vt:lpstr>Αποσταθεροποίηση του ανιόντος με +Ι επαγωγικό φαινόμενο 2/2</vt:lpstr>
      <vt:lpstr>Καρβανιόντα </vt:lpstr>
      <vt:lpstr>Σταθεροποίηση καρβανιόντος με δομές συντονισμού 1/2</vt:lpstr>
      <vt:lpstr>Σταθεροποίηση καρβανιόντος με δομές συντονισμού 2/2</vt:lpstr>
      <vt:lpstr>Ισχύς των οξέων μέσω της σταθεροποίησης του ανιόντος τους</vt:lpstr>
      <vt:lpstr>Επίδραση του υβριδισμού στην οξύτητα των οργανικών ενώσεων</vt:lpstr>
      <vt:lpstr>Ερωτήσεις 1/3</vt:lpstr>
      <vt:lpstr>Ερωτήσεις 2/3</vt:lpstr>
      <vt:lpstr>Ερωτήσεις 3/3</vt:lpstr>
      <vt:lpstr>Η οξύτητα στις αζωτούχες ενώσεις 1/3</vt:lpstr>
      <vt:lpstr>Η οξύτητα στις αζωτούχες ενώσεις 2/3</vt:lpstr>
      <vt:lpstr>Η οξύτητα στις αζωτούχες ενώσεις 3/3</vt:lpstr>
      <vt:lpstr>Βάσεις στην οργανική χημεία 1/2</vt:lpstr>
      <vt:lpstr>Βάσεις στην οργανική χημεία 2/2</vt:lpstr>
      <vt:lpstr>Αμίνες [πότε οι βάσεις γίνονται ισχυρότερες;]</vt:lpstr>
      <vt:lpstr>Επίδραση του υβριδισμού στην ισχύ της βάσης</vt:lpstr>
      <vt:lpstr>O απεντοπισμός ασύζευκτων ηλεκτρονίων μέσω δομών συντονισμού</vt:lpstr>
      <vt:lpstr>Αμίδια: πολύ ασθενείς βάσεις</vt:lpstr>
      <vt:lpstr>Αμιδίνες: σχετικά ισχυρές βάσεις</vt:lpstr>
      <vt:lpstr>Γουανιδίνες: πολύ ισχυρές βάσεις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natasakar new</cp:lastModifiedBy>
  <cp:revision>6</cp:revision>
  <dcterms:created xsi:type="dcterms:W3CDTF">2015-05-28T11:46:11Z</dcterms:created>
  <dcterms:modified xsi:type="dcterms:W3CDTF">2015-08-06T09:01:04Z</dcterms:modified>
</cp:coreProperties>
</file>