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67"/>
  </p:notesMasterIdLst>
  <p:handoutMasterIdLst>
    <p:handoutMasterId r:id="rId68"/>
  </p:handoutMasterIdLst>
  <p:sldIdLst>
    <p:sldId id="256" r:id="rId4"/>
    <p:sldId id="267" r:id="rId5"/>
    <p:sldId id="268" r:id="rId6"/>
    <p:sldId id="269" r:id="rId7"/>
    <p:sldId id="270" r:id="rId8"/>
    <p:sldId id="271" r:id="rId9"/>
    <p:sldId id="272" r:id="rId10"/>
    <p:sldId id="273" r:id="rId11"/>
    <p:sldId id="274" r:id="rId12"/>
    <p:sldId id="275" r:id="rId13"/>
    <p:sldId id="322" r:id="rId14"/>
    <p:sldId id="276" r:id="rId15"/>
    <p:sldId id="277" r:id="rId16"/>
    <p:sldId id="278" r:id="rId17"/>
    <p:sldId id="280" r:id="rId18"/>
    <p:sldId id="281" r:id="rId19"/>
    <p:sldId id="323" r:id="rId20"/>
    <p:sldId id="324" r:id="rId21"/>
    <p:sldId id="325" r:id="rId22"/>
    <p:sldId id="326" r:id="rId23"/>
    <p:sldId id="327"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6" r:id="rId54"/>
    <p:sldId id="317" r:id="rId55"/>
    <p:sldId id="318" r:id="rId56"/>
    <p:sldId id="319" r:id="rId57"/>
    <p:sldId id="320" r:id="rId58"/>
    <p:sldId id="321" r:id="rId59"/>
    <p:sldId id="257" r:id="rId60"/>
    <p:sldId id="262" r:id="rId61"/>
    <p:sldId id="264" r:id="rId62"/>
    <p:sldId id="328" r:id="rId63"/>
    <p:sldId id="329" r:id="rId64"/>
    <p:sldId id="266" r:id="rId65"/>
    <p:sldId id="261" r:id="rId66"/>
  </p:sldIdLst>
  <p:sldSz cx="9144000" cy="6858000" type="screen4x3"/>
  <p:notesSz cx="7104063" cy="10234613"/>
  <p:custDataLst>
    <p:tags r:id="rId6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442C28B6-E494-48FB-A662-EDB6D60AEC77}"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927B73CB-2DCD-469C-B21D-318FA2B5977F}" type="slidenum">
              <a:rPr lang="el-GR"/>
              <a:pPr>
                <a:defRPr/>
              </a:pPr>
              <a:t>‹#›</a:t>
            </a:fld>
            <a:endParaRPr lang="el-GR"/>
          </a:p>
        </p:txBody>
      </p:sp>
    </p:spTree>
    <p:extLst>
      <p:ext uri="{BB962C8B-B14F-4D97-AF65-F5344CB8AC3E}">
        <p14:creationId xmlns:p14="http://schemas.microsoft.com/office/powerpoint/2010/main" val="2839015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50E44702-B66C-4E5C-8B02-2123149A3767}"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9214A149-F4A2-4145-A003-B533CEFC482F}" type="slidenum">
              <a:rPr lang="el-GR"/>
              <a:pPr>
                <a:defRPr/>
              </a:pPr>
              <a:t>‹#›</a:t>
            </a:fld>
            <a:endParaRPr lang="el-GR"/>
          </a:p>
        </p:txBody>
      </p:sp>
    </p:spTree>
    <p:extLst>
      <p:ext uri="{BB962C8B-B14F-4D97-AF65-F5344CB8AC3E}">
        <p14:creationId xmlns:p14="http://schemas.microsoft.com/office/powerpoint/2010/main" val="17103424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7989A64-1914-4643-8977-150568A9CD98}"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1034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804C9BA-7BD9-4307-BB8A-57C433004BF5}" type="slidenum">
              <a:rPr lang="el-GR" altLang="el-GR" smtClean="0"/>
              <a:pPr/>
              <a:t>62</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6597599-6340-4B0F-A103-87CB2E785859}"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403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ECEB0EC-E831-4E0E-93C5-210EB756C05A}" type="slidenum">
              <a:rPr lang="el-GR" altLang="el-GR" smtClean="0">
                <a:solidFill>
                  <a:srgbClr val="000000"/>
                </a:solidFill>
              </a:rPr>
              <a:pPr/>
              <a:t>15</a:t>
            </a:fld>
            <a:endParaRPr lang="el-GR" altLang="el-G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246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3220263-3229-4232-8AB8-B01C246BC152}" type="slidenum">
              <a:rPr lang="el-GR" altLang="el-GR" smtClean="0">
                <a:solidFill>
                  <a:srgbClr val="000000"/>
                </a:solidFill>
              </a:rPr>
              <a:pPr/>
              <a:t>33</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318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74B5614-6EEB-44D7-BFA6-232345034A65}" type="slidenum">
              <a:rPr lang="el-GR" altLang="el-GR" smtClean="0"/>
              <a:pPr/>
              <a:t>56</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BB2F0720-887D-4413-A11B-7BAD084A70EE}" type="slidenum">
              <a:rPr lang="el-GR" altLang="el-GR" smtClean="0"/>
              <a:pPr/>
              <a:t>57</a:t>
            </a:fld>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71BB415-8308-4D71-A6B8-C8AFA40D7E7E}" type="slidenum">
              <a:rPr lang="el-GR" altLang="el-GR" smtClean="0"/>
              <a:pPr/>
              <a:t>58</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C55F12D-ADA3-43E8-8C76-1D63DE35D804}" type="slidenum">
              <a:rPr lang="el-GR" altLang="el-GR" smtClean="0"/>
              <a:pPr/>
              <a:t>61</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1B1C9F8-359E-4FBC-B634-E39C5FEA30E0}" type="slidenum">
              <a:rPr lang="el-GR"/>
              <a:pPr>
                <a:defRPr/>
              </a:pPr>
              <a:t>‹#›</a:t>
            </a:fld>
            <a:endParaRPr lang="el-GR"/>
          </a:p>
        </p:txBody>
      </p:sp>
    </p:spTree>
    <p:extLst>
      <p:ext uri="{BB962C8B-B14F-4D97-AF65-F5344CB8AC3E}">
        <p14:creationId xmlns:p14="http://schemas.microsoft.com/office/powerpoint/2010/main" val="163756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3AE8FA1-AF93-46E6-9F43-319214B65F48}" type="slidenum">
              <a:rPr lang="el-GR"/>
              <a:pPr>
                <a:defRPr/>
              </a:pPr>
              <a:t>‹#›</a:t>
            </a:fld>
            <a:endParaRPr lang="el-GR"/>
          </a:p>
        </p:txBody>
      </p:sp>
    </p:spTree>
    <p:extLst>
      <p:ext uri="{BB962C8B-B14F-4D97-AF65-F5344CB8AC3E}">
        <p14:creationId xmlns:p14="http://schemas.microsoft.com/office/powerpoint/2010/main" val="129416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8E346D4-C88C-47E3-B63A-A7C865177295}" type="slidenum">
              <a:rPr lang="el-GR"/>
              <a:pPr>
                <a:defRPr/>
              </a:pPr>
              <a:t>‹#›</a:t>
            </a:fld>
            <a:endParaRPr lang="el-GR"/>
          </a:p>
        </p:txBody>
      </p:sp>
    </p:spTree>
    <p:extLst>
      <p:ext uri="{BB962C8B-B14F-4D97-AF65-F5344CB8AC3E}">
        <p14:creationId xmlns:p14="http://schemas.microsoft.com/office/powerpoint/2010/main" val="198998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CB223F2-9542-4107-85B1-393611D1631E}" type="slidenum">
              <a:rPr lang="el-GR"/>
              <a:pPr>
                <a:defRPr/>
              </a:pPr>
              <a:t>‹#›</a:t>
            </a:fld>
            <a:endParaRPr lang="el-GR"/>
          </a:p>
        </p:txBody>
      </p:sp>
    </p:spTree>
    <p:extLst>
      <p:ext uri="{BB962C8B-B14F-4D97-AF65-F5344CB8AC3E}">
        <p14:creationId xmlns:p14="http://schemas.microsoft.com/office/powerpoint/2010/main" val="985406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776B464-5E6A-464D-8CD8-AF050FF16808}" type="slidenum">
              <a:rPr lang="el-GR"/>
              <a:pPr>
                <a:defRPr/>
              </a:pPr>
              <a:t>‹#›</a:t>
            </a:fld>
            <a:endParaRPr lang="el-GR"/>
          </a:p>
        </p:txBody>
      </p:sp>
    </p:spTree>
    <p:extLst>
      <p:ext uri="{BB962C8B-B14F-4D97-AF65-F5344CB8AC3E}">
        <p14:creationId xmlns:p14="http://schemas.microsoft.com/office/powerpoint/2010/main" val="267928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EFCEDFB-2CAB-45EE-822D-BE143FDC1B54}" type="slidenum">
              <a:rPr lang="el-GR"/>
              <a:pPr>
                <a:defRPr/>
              </a:pPr>
              <a:t>‹#›</a:t>
            </a:fld>
            <a:endParaRPr lang="el-GR"/>
          </a:p>
        </p:txBody>
      </p:sp>
    </p:spTree>
    <p:extLst>
      <p:ext uri="{BB962C8B-B14F-4D97-AF65-F5344CB8AC3E}">
        <p14:creationId xmlns:p14="http://schemas.microsoft.com/office/powerpoint/2010/main" val="107490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E39F787A-7568-4104-9E89-70AB2AB8A088}" type="slidenum">
              <a:rPr lang="el-GR"/>
              <a:pPr>
                <a:defRPr/>
              </a:pPr>
              <a:t>‹#›</a:t>
            </a:fld>
            <a:endParaRPr lang="el-GR"/>
          </a:p>
        </p:txBody>
      </p:sp>
    </p:spTree>
    <p:extLst>
      <p:ext uri="{BB962C8B-B14F-4D97-AF65-F5344CB8AC3E}">
        <p14:creationId xmlns:p14="http://schemas.microsoft.com/office/powerpoint/2010/main" val="926940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AA5A168F-5067-4F31-B98D-B99EE7B20A1C}" type="slidenum">
              <a:rPr lang="el-GR"/>
              <a:pPr>
                <a:defRPr/>
              </a:pPr>
              <a:t>‹#›</a:t>
            </a:fld>
            <a:endParaRPr lang="el-GR"/>
          </a:p>
        </p:txBody>
      </p:sp>
    </p:spTree>
    <p:extLst>
      <p:ext uri="{BB962C8B-B14F-4D97-AF65-F5344CB8AC3E}">
        <p14:creationId xmlns:p14="http://schemas.microsoft.com/office/powerpoint/2010/main" val="355307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8BB26758-01D5-426B-BF61-FA291F857847}" type="slidenum">
              <a:rPr lang="el-GR"/>
              <a:pPr>
                <a:defRPr/>
              </a:pPr>
              <a:t>‹#›</a:t>
            </a:fld>
            <a:endParaRPr lang="el-GR"/>
          </a:p>
        </p:txBody>
      </p:sp>
    </p:spTree>
    <p:extLst>
      <p:ext uri="{BB962C8B-B14F-4D97-AF65-F5344CB8AC3E}">
        <p14:creationId xmlns:p14="http://schemas.microsoft.com/office/powerpoint/2010/main" val="1700381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9A5406F-0331-4267-94E2-99D65E75147C}" type="slidenum">
              <a:rPr lang="el-GR"/>
              <a:pPr>
                <a:defRPr/>
              </a:pPr>
              <a:t>‹#›</a:t>
            </a:fld>
            <a:endParaRPr lang="el-GR"/>
          </a:p>
        </p:txBody>
      </p:sp>
    </p:spTree>
    <p:extLst>
      <p:ext uri="{BB962C8B-B14F-4D97-AF65-F5344CB8AC3E}">
        <p14:creationId xmlns:p14="http://schemas.microsoft.com/office/powerpoint/2010/main" val="369488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CA5CD77-9EF9-4A71-AA11-0F387FF56F9B}" type="slidenum">
              <a:rPr lang="el-GR"/>
              <a:pPr>
                <a:defRPr/>
              </a:pPr>
              <a:t>‹#›</a:t>
            </a:fld>
            <a:endParaRPr lang="el-GR"/>
          </a:p>
        </p:txBody>
      </p:sp>
    </p:spTree>
    <p:extLst>
      <p:ext uri="{BB962C8B-B14F-4D97-AF65-F5344CB8AC3E}">
        <p14:creationId xmlns:p14="http://schemas.microsoft.com/office/powerpoint/2010/main" val="426732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E00D442-C66D-4DD4-A472-BB6F4C408646}" type="slidenum">
              <a:rPr lang="el-GR"/>
              <a:pPr>
                <a:defRPr/>
              </a:pPr>
              <a:t>‹#›</a:t>
            </a:fld>
            <a:endParaRPr lang="el-GR"/>
          </a:p>
        </p:txBody>
      </p:sp>
    </p:spTree>
    <p:extLst>
      <p:ext uri="{BB962C8B-B14F-4D97-AF65-F5344CB8AC3E}">
        <p14:creationId xmlns:p14="http://schemas.microsoft.com/office/powerpoint/2010/main" val="740042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4C4652D-6944-4881-83A7-E2975E983DA4}" type="slidenum">
              <a:rPr lang="el-GR"/>
              <a:pPr>
                <a:defRPr/>
              </a:pPr>
              <a:t>‹#›</a:t>
            </a:fld>
            <a:endParaRPr lang="el-GR"/>
          </a:p>
        </p:txBody>
      </p:sp>
    </p:spTree>
    <p:extLst>
      <p:ext uri="{BB962C8B-B14F-4D97-AF65-F5344CB8AC3E}">
        <p14:creationId xmlns:p14="http://schemas.microsoft.com/office/powerpoint/2010/main" val="1475846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a:lvl1pPr>
          </a:lstStyle>
          <a:p>
            <a:pPr>
              <a:defRPr/>
            </a:pPr>
            <a:fld id="{F44D2D23-646C-4CA8-B4BC-173E10C92AA9}" type="slidenum">
              <a:rPr lang="el-GR"/>
              <a:pPr>
                <a:defRPr/>
              </a:pPr>
              <a:t>‹#›</a:t>
            </a:fld>
            <a:endParaRPr lang="el-GR"/>
          </a:p>
        </p:txBody>
      </p:sp>
    </p:spTree>
    <p:extLst>
      <p:ext uri="{BB962C8B-B14F-4D97-AF65-F5344CB8AC3E}">
        <p14:creationId xmlns:p14="http://schemas.microsoft.com/office/powerpoint/2010/main" val="3895460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BED3A15-4737-4A9F-BCA2-931EA3DDF69F}" type="slidenum">
              <a:rPr lang="el-GR"/>
              <a:pPr>
                <a:defRPr/>
              </a:pPr>
              <a:t>‹#›</a:t>
            </a:fld>
            <a:endParaRPr lang="el-GR"/>
          </a:p>
        </p:txBody>
      </p:sp>
    </p:spTree>
    <p:extLst>
      <p:ext uri="{BB962C8B-B14F-4D97-AF65-F5344CB8AC3E}">
        <p14:creationId xmlns:p14="http://schemas.microsoft.com/office/powerpoint/2010/main" val="2036797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077D7AE-979E-4957-B8AA-0C8038FE8473}" type="slidenum">
              <a:rPr lang="el-GR"/>
              <a:pPr>
                <a:defRPr/>
              </a:pPr>
              <a:t>‹#›</a:t>
            </a:fld>
            <a:endParaRPr lang="el-GR"/>
          </a:p>
        </p:txBody>
      </p:sp>
    </p:spTree>
    <p:extLst>
      <p:ext uri="{BB962C8B-B14F-4D97-AF65-F5344CB8AC3E}">
        <p14:creationId xmlns:p14="http://schemas.microsoft.com/office/powerpoint/2010/main" val="265409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C68D07DA-9683-4856-BEB9-8291C8F92048}" type="slidenum">
              <a:rPr lang="el-GR"/>
              <a:pPr>
                <a:defRPr/>
              </a:pPr>
              <a:t>‹#›</a:t>
            </a:fld>
            <a:endParaRPr lang="el-GR"/>
          </a:p>
        </p:txBody>
      </p:sp>
    </p:spTree>
    <p:extLst>
      <p:ext uri="{BB962C8B-B14F-4D97-AF65-F5344CB8AC3E}">
        <p14:creationId xmlns:p14="http://schemas.microsoft.com/office/powerpoint/2010/main" val="268344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2566E331-CD14-4E7B-9DCF-AB210DBB1859}" type="slidenum">
              <a:rPr lang="el-GR"/>
              <a:pPr>
                <a:defRPr/>
              </a:pPr>
              <a:t>‹#›</a:t>
            </a:fld>
            <a:endParaRPr lang="el-GR"/>
          </a:p>
        </p:txBody>
      </p:sp>
    </p:spTree>
    <p:extLst>
      <p:ext uri="{BB962C8B-B14F-4D97-AF65-F5344CB8AC3E}">
        <p14:creationId xmlns:p14="http://schemas.microsoft.com/office/powerpoint/2010/main" val="356605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EDBEBD8-D29E-463F-BDE1-ED6C8ADBF992}" type="slidenum">
              <a:rPr lang="el-GR"/>
              <a:pPr>
                <a:defRPr/>
              </a:pPr>
              <a:t>‹#›</a:t>
            </a:fld>
            <a:endParaRPr lang="el-GR"/>
          </a:p>
        </p:txBody>
      </p:sp>
    </p:spTree>
    <p:extLst>
      <p:ext uri="{BB962C8B-B14F-4D97-AF65-F5344CB8AC3E}">
        <p14:creationId xmlns:p14="http://schemas.microsoft.com/office/powerpoint/2010/main" val="162786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24B21AD-989C-4C35-A15A-FFCE3E802526}" type="slidenum">
              <a:rPr lang="el-GR"/>
              <a:pPr>
                <a:defRPr/>
              </a:pPr>
              <a:t>‹#›</a:t>
            </a:fld>
            <a:endParaRPr lang="el-GR"/>
          </a:p>
        </p:txBody>
      </p:sp>
    </p:spTree>
    <p:extLst>
      <p:ext uri="{BB962C8B-B14F-4D97-AF65-F5344CB8AC3E}">
        <p14:creationId xmlns:p14="http://schemas.microsoft.com/office/powerpoint/2010/main" val="24431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3D807BB-EC60-442F-829E-9394AB496035}" type="slidenum">
              <a:rPr lang="el-GR"/>
              <a:pPr>
                <a:defRPr/>
              </a:pPr>
              <a:t>‹#›</a:t>
            </a:fld>
            <a:endParaRPr lang="el-GR"/>
          </a:p>
        </p:txBody>
      </p:sp>
    </p:spTree>
    <p:extLst>
      <p:ext uri="{BB962C8B-B14F-4D97-AF65-F5344CB8AC3E}">
        <p14:creationId xmlns:p14="http://schemas.microsoft.com/office/powerpoint/2010/main" val="99457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522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310AFED9-6EC9-4601-A02D-9041DDD4402B}"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FC7135D1-2394-422D-9D95-2EB1B4B08D4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600" b="1" smtClean="0">
                <a:solidFill>
                  <a:srgbClr val="000000"/>
                </a:solidFill>
              </a:rPr>
              <a:t>Ενότητα 4</a:t>
            </a:r>
            <a:r>
              <a:rPr lang="el-GR" altLang="el-GR" sz="2600" smtClean="0">
                <a:solidFill>
                  <a:srgbClr val="000000"/>
                </a:solidFill>
              </a:rPr>
              <a:t>:</a:t>
            </a:r>
            <a:r>
              <a:rPr lang="en-US" altLang="el-GR" sz="2600" smtClean="0">
                <a:solidFill>
                  <a:srgbClr val="000000"/>
                </a:solidFill>
              </a:rPr>
              <a:t> </a:t>
            </a:r>
            <a:r>
              <a:rPr lang="el-GR" altLang="el-GR" sz="2600" smtClean="0"/>
              <a:t>Φορείς μελανιών εκτύπωσης </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909637"/>
          </a:xfrm>
        </p:spPr>
        <p:txBody>
          <a:bodyPr/>
          <a:lstStyle/>
          <a:p>
            <a:r>
              <a:rPr lang="el-GR" altLang="el-GR" smtClean="0"/>
              <a:t>Φορείς για υγρά μελάνια </a:t>
            </a:r>
            <a:r>
              <a:rPr lang="el-GR" altLang="el-GR" sz="3200" b="0" smtClean="0"/>
              <a:t>(2 από 2)</a:t>
            </a:r>
            <a:endParaRPr lang="el-GR" altLang="el-GR" smtClean="0"/>
          </a:p>
        </p:txBody>
      </p:sp>
      <p:sp>
        <p:nvSpPr>
          <p:cNvPr id="3" name="Θέση περιεχομένου 2"/>
          <p:cNvSpPr>
            <a:spLocks noGrp="1"/>
          </p:cNvSpPr>
          <p:nvPr>
            <p:ph idx="1"/>
          </p:nvPr>
        </p:nvSpPr>
        <p:spPr>
          <a:xfrm>
            <a:off x="457200" y="1196975"/>
            <a:ext cx="8229600" cy="5524500"/>
          </a:xfrm>
        </p:spPr>
        <p:txBody>
          <a:bodyPr>
            <a:normAutofit/>
          </a:bodyPr>
          <a:lstStyle/>
          <a:p>
            <a:pPr marL="0" indent="0">
              <a:lnSpc>
                <a:spcPct val="110000"/>
              </a:lnSpc>
              <a:spcBef>
                <a:spcPts val="1200"/>
              </a:spcBef>
              <a:buFont typeface="Arial" charset="0"/>
              <a:buNone/>
            </a:pPr>
            <a:r>
              <a:rPr lang="el-GR" altLang="el-GR" sz="2200" smtClean="0"/>
              <a:t>Σπουδαίο ρόλο για την </a:t>
            </a:r>
            <a:r>
              <a:rPr lang="el-GR" altLang="el-GR" sz="2200" b="1" smtClean="0"/>
              <a:t>επιλογή του διαλύτη </a:t>
            </a:r>
            <a:r>
              <a:rPr lang="el-GR" altLang="el-GR" sz="2200" smtClean="0"/>
              <a:t>παίζουν:</a:t>
            </a:r>
          </a:p>
          <a:p>
            <a:pPr marL="0" indent="0">
              <a:lnSpc>
                <a:spcPct val="110000"/>
              </a:lnSpc>
              <a:spcBef>
                <a:spcPts val="1200"/>
              </a:spcBef>
            </a:pPr>
            <a:r>
              <a:rPr lang="el-GR" altLang="el-GR" sz="2200" smtClean="0"/>
              <a:t>Η ταχύτητα έκλυσης του διαλύτη από το μελάνι, </a:t>
            </a:r>
          </a:p>
          <a:p>
            <a:pPr marL="0" indent="0">
              <a:lnSpc>
                <a:spcPct val="110000"/>
              </a:lnSpc>
              <a:spcBef>
                <a:spcPts val="1200"/>
              </a:spcBef>
            </a:pPr>
            <a:r>
              <a:rPr lang="el-GR" altLang="el-GR" sz="2200" smtClean="0"/>
              <a:t>Οι ιδιότητες της εκτύπωσης, και </a:t>
            </a:r>
          </a:p>
          <a:p>
            <a:pPr marL="0" indent="0">
              <a:lnSpc>
                <a:spcPct val="110000"/>
              </a:lnSpc>
              <a:spcBef>
                <a:spcPts val="1200"/>
              </a:spcBef>
            </a:pPr>
            <a:r>
              <a:rPr lang="el-GR" altLang="el-GR" sz="2200" smtClean="0"/>
              <a:t>Η συγκόλληση του φιλμ του μελανιού επάνω στο υλικό που τυπώθηκε. </a:t>
            </a:r>
          </a:p>
          <a:p>
            <a:pPr marL="0" indent="0">
              <a:lnSpc>
                <a:spcPct val="110000"/>
              </a:lnSpc>
              <a:spcBef>
                <a:spcPts val="1200"/>
              </a:spcBef>
            </a:pPr>
            <a:endParaRPr lang="el-GR" altLang="el-GR" sz="2200" smtClean="0"/>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1F8B430-7946-412C-8FBF-75B7889E8109}"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Τίτλος 1"/>
          <p:cNvSpPr>
            <a:spLocks noGrp="1"/>
          </p:cNvSpPr>
          <p:nvPr>
            <p:ph type="title" idx="4294967295"/>
          </p:nvPr>
        </p:nvSpPr>
        <p:spPr>
          <a:xfrm>
            <a:off x="0" y="0"/>
            <a:ext cx="9144000" cy="909638"/>
          </a:xfrm>
        </p:spPr>
        <p:txBody>
          <a:bodyPr/>
          <a:lstStyle/>
          <a:p>
            <a:r>
              <a:rPr lang="el-GR" altLang="el-GR" smtClean="0">
                <a:solidFill>
                  <a:srgbClr val="004A82"/>
                </a:solidFill>
              </a:rPr>
              <a:t>Πλαστικοποιητές</a:t>
            </a:r>
          </a:p>
        </p:txBody>
      </p:sp>
      <p:sp>
        <p:nvSpPr>
          <p:cNvPr id="3" name="Θέση περιεχομένου 2"/>
          <p:cNvSpPr>
            <a:spLocks noGrp="1"/>
          </p:cNvSpPr>
          <p:nvPr>
            <p:ph idx="4294967295"/>
          </p:nvPr>
        </p:nvSpPr>
        <p:spPr>
          <a:xfrm>
            <a:off x="457200" y="1196975"/>
            <a:ext cx="8229600" cy="5524500"/>
          </a:xfrm>
        </p:spPr>
        <p:txBody>
          <a:bodyPr>
            <a:normAutofit/>
          </a:bodyPr>
          <a:lstStyle/>
          <a:p>
            <a:pPr marL="0" indent="0">
              <a:lnSpc>
                <a:spcPct val="110000"/>
              </a:lnSpc>
              <a:spcBef>
                <a:spcPts val="1200"/>
              </a:spcBef>
            </a:pPr>
            <a:r>
              <a:rPr lang="el-GR" altLang="el-GR" sz="2200" smtClean="0"/>
              <a:t>Οι </a:t>
            </a:r>
            <a:r>
              <a:rPr lang="el-GR" altLang="el-GR" sz="2200" b="1" smtClean="0"/>
              <a:t>πλαστικοποιητές</a:t>
            </a:r>
            <a:r>
              <a:rPr lang="el-GR" altLang="el-GR" sz="2200" smtClean="0"/>
              <a:t> πρέπει να μπορούν να συνεργάζονται με τις επιλεγμένες ρητίνες και πρέπει να χρησιμοποιούνται σε ικανοποιητική ποσότητα, ώστε να παρέχεται ευκαμψία χωρίς όμως να μαλακώνει το φιλμ και να σταματάει τη μηχανή. </a:t>
            </a:r>
          </a:p>
          <a:p>
            <a:pPr marL="0" indent="0">
              <a:lnSpc>
                <a:spcPct val="110000"/>
              </a:lnSpc>
              <a:spcBef>
                <a:spcPts val="1200"/>
              </a:spcBef>
            </a:pPr>
            <a:r>
              <a:rPr lang="el-GR" altLang="el-GR" sz="2200" b="1" smtClean="0"/>
              <a:t>Παραδείγματα </a:t>
            </a:r>
            <a:r>
              <a:rPr lang="el-GR" altLang="el-GR" sz="2200" smtClean="0"/>
              <a:t>πλαστικοποιητών</a:t>
            </a:r>
            <a:r>
              <a:rPr lang="el-GR" altLang="el-GR" sz="2200" b="1" smtClean="0"/>
              <a:t> </a:t>
            </a:r>
            <a:r>
              <a:rPr lang="el-GR" altLang="el-GR" sz="2200" smtClean="0"/>
              <a:t>είναι ο φθαλικός διβουτυλεστέρας, ο φθαλικός διοκτυλεστέρας, ο φωσφορικός τρικρεζυλεστέρας, κτλ.</a:t>
            </a:r>
          </a:p>
        </p:txBody>
      </p:sp>
      <p:sp>
        <p:nvSpPr>
          <p:cNvPr id="10445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B968989-4D89-4053-AF61-45840A110EF6}" type="slidenum">
              <a:rPr lang="el-GR" altLang="el-GR" sz="1200">
                <a:solidFill>
                  <a:srgbClr val="000000"/>
                </a:solidFill>
              </a:rPr>
              <a:pPr algn="r"/>
              <a:t>10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normAutofit fontScale="90000"/>
          </a:bodyPr>
          <a:lstStyle/>
          <a:p>
            <a:r>
              <a:rPr lang="el-GR" altLang="el-GR" sz="3600" smtClean="0"/>
              <a:t>Συνδυασμοί ρητίνης-διαλύτη για υγρά μελάνια </a:t>
            </a:r>
            <a:r>
              <a:rPr lang="el-GR" altLang="el-GR" sz="2900" b="0" smtClean="0"/>
              <a:t>(1 από 3)</a:t>
            </a:r>
            <a:endParaRPr lang="el-GR" altLang="el-GR" sz="3600" smtClean="0"/>
          </a:p>
        </p:txBody>
      </p:sp>
      <p:sp>
        <p:nvSpPr>
          <p:cNvPr id="3" name="Θέση περιεχομένου 2"/>
          <p:cNvSpPr>
            <a:spLocks noGrp="1"/>
          </p:cNvSpPr>
          <p:nvPr>
            <p:ph idx="1"/>
          </p:nvPr>
        </p:nvSpPr>
        <p:spPr/>
        <p:txBody>
          <a:bodyPr>
            <a:normAutofit/>
          </a:bodyPr>
          <a:lstStyle/>
          <a:p>
            <a:pPr marL="0" indent="0">
              <a:lnSpc>
                <a:spcPct val="110000"/>
              </a:lnSpc>
              <a:spcBef>
                <a:spcPts val="1200"/>
              </a:spcBef>
              <a:buFont typeface="Arial" charset="0"/>
              <a:buNone/>
            </a:pPr>
            <a:r>
              <a:rPr lang="el-GR" altLang="el-GR" smtClean="0"/>
              <a:t>Κάποιοι συνδυασμοί ρητίνης-διαλύτη που χρησιμοποιούνται για τα υγρά μελάνια είναι οι παρακάτω:  </a:t>
            </a:r>
          </a:p>
          <a:p>
            <a:pPr marL="0" indent="0">
              <a:lnSpc>
                <a:spcPct val="110000"/>
              </a:lnSpc>
              <a:spcBef>
                <a:spcPts val="1200"/>
              </a:spcBef>
            </a:pPr>
            <a:r>
              <a:rPr lang="el-GR" altLang="el-GR" b="1" smtClean="0"/>
              <a:t>Νιτροκυτταρίνη διαλυμένη σε αιθανόλη και οξικό αιθυλεστέρα.  </a:t>
            </a:r>
            <a:r>
              <a:rPr lang="el-GR" altLang="el-GR" smtClean="0"/>
              <a:t>Ο συνδυασμός χρησιμοποιείται για εκτύπωση σελοφάν πολυεστέρα, κατεργασμένα φιλμ πολυολεφίνης και φύλλων αλουμινίου. Δημιουργεί ένα άοσμο φιλμ μελανιού, που είναι κατάλληλο για τη συσκευασία τροφίμων.</a:t>
            </a:r>
          </a:p>
        </p:txBody>
      </p:sp>
      <p:sp>
        <p:nvSpPr>
          <p:cNvPr id="378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9110BF7-DFF8-4120-8C7B-DDF28E663209}"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normAutofit fontScale="90000"/>
          </a:bodyPr>
          <a:lstStyle/>
          <a:p>
            <a:r>
              <a:rPr lang="el-GR" altLang="el-GR" sz="3600" smtClean="0"/>
              <a:t>Συνδυασμοί ρητίνης-διαλύτη για υγρά μελάνια </a:t>
            </a:r>
            <a:r>
              <a:rPr lang="el-GR" altLang="el-GR" sz="2900" b="0" smtClean="0"/>
              <a:t>(2 από 3)</a:t>
            </a:r>
            <a:endParaRPr lang="el-GR" altLang="el-GR" sz="3600" smtClean="0"/>
          </a:p>
        </p:txBody>
      </p:sp>
      <p:sp>
        <p:nvSpPr>
          <p:cNvPr id="3" name="Θέση περιεχομένου 2"/>
          <p:cNvSpPr>
            <a:spLocks noGrp="1"/>
          </p:cNvSpPr>
          <p:nvPr>
            <p:ph idx="1"/>
          </p:nvPr>
        </p:nvSpPr>
        <p:spPr>
          <a:xfrm>
            <a:off x="457200" y="1196975"/>
            <a:ext cx="8291513" cy="5400675"/>
          </a:xfrm>
        </p:spPr>
        <p:txBody>
          <a:bodyPr>
            <a:normAutofit/>
          </a:bodyPr>
          <a:lstStyle/>
          <a:p>
            <a:pPr>
              <a:lnSpc>
                <a:spcPct val="120000"/>
              </a:lnSpc>
              <a:spcBef>
                <a:spcPts val="1200"/>
              </a:spcBef>
            </a:pPr>
            <a:r>
              <a:rPr lang="el-GR" altLang="el-GR" sz="2200" b="1" smtClean="0"/>
              <a:t>Πολυαμίδιο σε αιθανόλη/οξικό αιθυλεστέρα. </a:t>
            </a:r>
            <a:r>
              <a:rPr lang="el-GR" altLang="el-GR" sz="2200" smtClean="0"/>
              <a:t>Χρησιμοποιείται σε φύλλα συσκευασίας από κατεργασμένη πολυολεφίνη και διαθέτει υψηλή συνδετική ικανότητα, μεγάλη στιλπνότητα, αντοχή στα λίπη και στη φθορά. Επίσης έχει μεγάλη αντοχή στις χαμηλές θερμοκρασίες, αλλά πρέπει να συνδυάζεται με νιτροκυτταρίνη για να αντέχει στη θερμότητα. Αυτές οι συνταγές φορέων είναι ιδιαίτερα κατάλληλες για χρήση σε χαμηλές θερμοκρασίες αλλά και στο ψήσιμο. </a:t>
            </a:r>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F2C754-9C54-42D4-A2CF-42F2F1173728}"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a:normAutofit fontScale="90000"/>
          </a:bodyPr>
          <a:lstStyle/>
          <a:p>
            <a:r>
              <a:rPr lang="el-GR" altLang="el-GR" sz="3600" smtClean="0"/>
              <a:t>Συνδυασμοί ρητίνης-διαλύτη για υγρά μελάνια </a:t>
            </a:r>
            <a:r>
              <a:rPr lang="el-GR" altLang="el-GR" sz="2900" b="0" smtClean="0"/>
              <a:t>(3 από 3)</a:t>
            </a:r>
            <a:endParaRPr lang="el-GR" altLang="el-GR" sz="3600" smtClean="0"/>
          </a:p>
        </p:txBody>
      </p:sp>
      <p:sp>
        <p:nvSpPr>
          <p:cNvPr id="39938" name="Θέση περιεχομένου 2"/>
          <p:cNvSpPr>
            <a:spLocks noGrp="1"/>
          </p:cNvSpPr>
          <p:nvPr>
            <p:ph idx="1"/>
          </p:nvPr>
        </p:nvSpPr>
        <p:spPr/>
        <p:txBody>
          <a:bodyPr/>
          <a:lstStyle/>
          <a:p>
            <a:pPr>
              <a:lnSpc>
                <a:spcPct val="120000"/>
              </a:lnSpc>
              <a:spcBef>
                <a:spcPts val="1200"/>
              </a:spcBef>
            </a:pPr>
            <a:r>
              <a:rPr lang="el-GR" altLang="el-GR" sz="2200" b="1" smtClean="0"/>
              <a:t>Ακρυλικά συμπολυμερή σε αιθανόλη και οξικό αιθυλεστέρα. </a:t>
            </a:r>
            <a:r>
              <a:rPr lang="el-GR" altLang="el-GR" sz="2200" smtClean="0"/>
              <a:t>Τροποποιημένα με άλλες ρητίνες, όπως με νιτροκυτταρίνη έχουν καλή αντίσταση στη θερμοκρασία, στιλπνότητα, αντίσταση στα λιπαρά υλικά και πρόσφυση σε φύλλα συσκευασίας από πολυολεφίνες.</a:t>
            </a:r>
          </a:p>
          <a:p>
            <a:pPr>
              <a:lnSpc>
                <a:spcPct val="110000"/>
              </a:lnSpc>
              <a:spcBef>
                <a:spcPts val="1200"/>
              </a:spcBef>
            </a:pPr>
            <a:r>
              <a:rPr lang="el-GR" altLang="el-GR" b="1" smtClean="0"/>
              <a:t>Ακρυλικές ρητίνες με υδατική βάση. </a:t>
            </a:r>
            <a:r>
              <a:rPr lang="el-GR" altLang="el-GR" smtClean="0"/>
              <a:t>Τα υδατικά ακρυλικά συμπολυμερή αντικαθιστούν τις παραδοσιακές ρητίνες μηλικού οξέος που διαλύονται σε αλκαλικά διαλύματα και έχουν καλύτερες ιδιότητες ως προς τη στιλπνότητα. Χρησιμοποιούνται κυρίως σε κουτιά, χαρτοσακούλες και σάκους.</a:t>
            </a:r>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77CB6BC-680B-4B07-A4E2-AC9E922EC4AC}"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0" y="115888"/>
            <a:ext cx="9144000" cy="909637"/>
          </a:xfrm>
        </p:spPr>
        <p:txBody>
          <a:bodyPr/>
          <a:lstStyle/>
          <a:p>
            <a:r>
              <a:rPr lang="el-GR" altLang="el-GR" smtClean="0"/>
              <a:t>Φορείς για μελάνια «πάστα»</a:t>
            </a:r>
          </a:p>
        </p:txBody>
      </p:sp>
      <p:sp>
        <p:nvSpPr>
          <p:cNvPr id="41986" name="Θέση περιεχομένου 2"/>
          <p:cNvSpPr>
            <a:spLocks noGrp="1"/>
          </p:cNvSpPr>
          <p:nvPr>
            <p:ph idx="1"/>
          </p:nvPr>
        </p:nvSpPr>
        <p:spPr/>
        <p:txBody>
          <a:bodyPr/>
          <a:lstStyle/>
          <a:p>
            <a:pPr>
              <a:lnSpc>
                <a:spcPct val="114000"/>
              </a:lnSpc>
            </a:pPr>
            <a:r>
              <a:rPr lang="el-GR" altLang="el-GR" smtClean="0"/>
              <a:t>Οι φορείς για </a:t>
            </a:r>
            <a:r>
              <a:rPr lang="el-GR" altLang="el-GR" b="1" smtClean="0"/>
              <a:t>ξήρανση με οξείδωση</a:t>
            </a:r>
            <a:r>
              <a:rPr lang="el-GR" altLang="el-GR" smtClean="0"/>
              <a:t> στο μελάνι της </a:t>
            </a:r>
            <a:r>
              <a:rPr lang="en-US" altLang="el-GR" smtClean="0"/>
              <a:t>offset </a:t>
            </a:r>
            <a:r>
              <a:rPr lang="el-GR" altLang="el-GR" smtClean="0"/>
              <a:t>και της υψιτυπίας δεν περιέχουν μόνο </a:t>
            </a:r>
            <a:r>
              <a:rPr lang="el-GR" altLang="el-GR" b="1" smtClean="0"/>
              <a:t>ρητίνες</a:t>
            </a:r>
            <a:r>
              <a:rPr lang="el-GR" altLang="el-GR" smtClean="0"/>
              <a:t> και </a:t>
            </a:r>
            <a:r>
              <a:rPr lang="el-GR" altLang="el-GR" b="1" smtClean="0"/>
              <a:t>διαλύτες</a:t>
            </a:r>
            <a:r>
              <a:rPr lang="es-ES" altLang="el-GR" b="1" smtClean="0"/>
              <a:t>,</a:t>
            </a:r>
            <a:r>
              <a:rPr lang="el-GR" altLang="el-GR" b="1" smtClean="0"/>
              <a:t> </a:t>
            </a:r>
            <a:r>
              <a:rPr lang="el-GR" altLang="el-GR" smtClean="0"/>
              <a:t>αλλά και </a:t>
            </a:r>
            <a:r>
              <a:rPr lang="el-GR" altLang="el-GR" b="1" smtClean="0"/>
              <a:t>έλαια</a:t>
            </a:r>
            <a:r>
              <a:rPr lang="el-GR" altLang="el-GR" smtClean="0"/>
              <a:t> κι έναν αριθμό </a:t>
            </a:r>
            <a:r>
              <a:rPr lang="el-GR" altLang="el-GR" b="1" smtClean="0"/>
              <a:t>προσθέτων</a:t>
            </a:r>
            <a:r>
              <a:rPr lang="el-GR" altLang="el-GR" smtClean="0"/>
              <a:t> που σχετίζονται με την ανάγκη ελέγχου των ρεολογικών ιδιοτήτων των μελανιών και την επιτάχυνση της ξήρανσης του μελανιού μέχρι να σχηματιστεί ένα σκληρό και στιλπνό φιλμ.</a:t>
            </a:r>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0201A91-48DD-4284-806F-211AE4F1A549}"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909637"/>
          </a:xfrm>
        </p:spPr>
        <p:txBody>
          <a:bodyPr/>
          <a:lstStyle/>
          <a:p>
            <a:r>
              <a:rPr lang="el-GR" altLang="el-GR" smtClean="0"/>
              <a:t>Σύνθεση του φορέα μελανιού</a:t>
            </a:r>
          </a:p>
        </p:txBody>
      </p:sp>
      <p:sp>
        <p:nvSpPr>
          <p:cNvPr id="3" name="Θέση περιεχομένου 2"/>
          <p:cNvSpPr>
            <a:spLocks noGrp="1"/>
          </p:cNvSpPr>
          <p:nvPr>
            <p:ph idx="1"/>
          </p:nvPr>
        </p:nvSpPr>
        <p:spPr>
          <a:xfrm>
            <a:off x="457200" y="1196975"/>
            <a:ext cx="8362950" cy="5327650"/>
          </a:xfrm>
        </p:spPr>
        <p:txBody>
          <a:bodyPr>
            <a:normAutofit/>
          </a:bodyPr>
          <a:lstStyle/>
          <a:p>
            <a:pPr marL="0" indent="0">
              <a:lnSpc>
                <a:spcPct val="114000"/>
              </a:lnSpc>
              <a:spcBef>
                <a:spcPts val="1200"/>
              </a:spcBef>
              <a:buFont typeface="Arial" charset="0"/>
              <a:buNone/>
            </a:pPr>
            <a:r>
              <a:rPr lang="el-GR" altLang="el-GR" smtClean="0"/>
              <a:t>Υπενθυμίζεται ότι ο φορέας ενός μελανιoύ μπορεί να περιέχει οποιοδήποτε, αλλά όχι και όλα τα ακόλουθα συστατικά ανάλογα με το μηχανισμό ξήρανσής του: </a:t>
            </a:r>
            <a:endParaRPr lang="el-GR" altLang="el-GR" b="1" smtClean="0"/>
          </a:p>
          <a:p>
            <a:pPr marL="0" indent="0">
              <a:lnSpc>
                <a:spcPct val="114000"/>
              </a:lnSpc>
              <a:spcBef>
                <a:spcPts val="1200"/>
              </a:spcBef>
            </a:pPr>
            <a:r>
              <a:rPr lang="el-GR" altLang="el-GR" b="1" smtClean="0"/>
              <a:t>Ρητίνες, </a:t>
            </a:r>
          </a:p>
          <a:p>
            <a:pPr marL="0" indent="0">
              <a:lnSpc>
                <a:spcPct val="114000"/>
              </a:lnSpc>
              <a:spcBef>
                <a:spcPts val="1200"/>
              </a:spcBef>
            </a:pPr>
            <a:r>
              <a:rPr lang="el-GR" altLang="el-GR" b="1" smtClean="0"/>
              <a:t>Διαλύτες, </a:t>
            </a:r>
          </a:p>
          <a:p>
            <a:pPr marL="0" indent="0">
              <a:lnSpc>
                <a:spcPct val="114000"/>
              </a:lnSpc>
              <a:spcBef>
                <a:spcPts val="1200"/>
              </a:spcBef>
            </a:pPr>
            <a:r>
              <a:rPr lang="el-GR" altLang="el-GR" b="1" smtClean="0"/>
              <a:t>Έλαια, </a:t>
            </a:r>
          </a:p>
          <a:p>
            <a:pPr marL="0" indent="0">
              <a:lnSpc>
                <a:spcPct val="114000"/>
              </a:lnSpc>
              <a:spcBef>
                <a:spcPts val="1200"/>
              </a:spcBef>
            </a:pPr>
            <a:r>
              <a:rPr lang="el-GR" altLang="el-GR" b="1" smtClean="0"/>
              <a:t>Πρόσθετα, όπως :</a:t>
            </a:r>
          </a:p>
          <a:p>
            <a:pPr marL="0" indent="0">
              <a:lnSpc>
                <a:spcPct val="114000"/>
              </a:lnSpc>
              <a:spcBef>
                <a:spcPts val="1200"/>
              </a:spcBef>
            </a:pPr>
            <a:r>
              <a:rPr lang="el-GR" altLang="el-GR" b="1" smtClean="0"/>
              <a:t>Πλαστικοποιητές, </a:t>
            </a:r>
          </a:p>
          <a:p>
            <a:pPr marL="0" indent="0">
              <a:lnSpc>
                <a:spcPct val="114000"/>
              </a:lnSpc>
              <a:spcBef>
                <a:spcPts val="1200"/>
              </a:spcBef>
            </a:pPr>
            <a:r>
              <a:rPr lang="el-GR" altLang="el-GR" b="1" smtClean="0"/>
              <a:t>Καταλύτες ξήρανσης κτλ.</a:t>
            </a:r>
          </a:p>
          <a:p>
            <a:pPr marL="0" indent="0">
              <a:lnSpc>
                <a:spcPct val="114000"/>
              </a:lnSpc>
              <a:spcBef>
                <a:spcPts val="1200"/>
              </a:spcBef>
            </a:pPr>
            <a:r>
              <a:rPr lang="el-GR" altLang="el-GR" b="1" smtClean="0"/>
              <a:t>Φωτοεκκινητές</a:t>
            </a:r>
            <a:r>
              <a:rPr lang="en-US" altLang="el-GR" b="1" smtClean="0"/>
              <a:t> </a:t>
            </a:r>
            <a:r>
              <a:rPr lang="el-GR" altLang="el-GR" smtClean="0"/>
              <a:t>(για ξήρανση με UV).</a:t>
            </a:r>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1DF65B2-D189-4F42-9244-EADF4EDE9C0C}"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Ρητίνες</a:t>
            </a:r>
          </a:p>
        </p:txBody>
      </p:sp>
      <p:sp>
        <p:nvSpPr>
          <p:cNvPr id="105475" name="Θέση περιεχομένου 2"/>
          <p:cNvSpPr>
            <a:spLocks noGrp="1"/>
          </p:cNvSpPr>
          <p:nvPr>
            <p:ph idx="4294967295"/>
          </p:nvPr>
        </p:nvSpPr>
        <p:spPr/>
        <p:txBody>
          <a:bodyPr/>
          <a:lstStyle/>
          <a:p>
            <a:pPr>
              <a:spcBef>
                <a:spcPts val="1800"/>
              </a:spcBef>
            </a:pPr>
            <a:r>
              <a:rPr lang="el-GR" altLang="el-GR" sz="2400" smtClean="0"/>
              <a:t>Τα είδη των ρητινών που διατίθενται για τη βιομηχανία μελανιών είναι πάρα πολλά. Εκτός από τις φυσικές ρητίνες υπάρχουν και πολλές συνθετικές ρητίνες. </a:t>
            </a:r>
          </a:p>
          <a:p>
            <a:pPr>
              <a:spcBef>
                <a:spcPts val="1800"/>
              </a:spcBef>
            </a:pPr>
            <a:r>
              <a:rPr lang="el-GR" altLang="el-GR" sz="2400" smtClean="0"/>
              <a:t>Οι ρητίνες, γενικά, χαρακτηρίζονται ως μη κρυσταλλικά υλικά, σκληρά ή ρευστά με μεγάλο μοριακό βάρος. </a:t>
            </a:r>
          </a:p>
          <a:p>
            <a:pPr>
              <a:spcBef>
                <a:spcPts val="1800"/>
              </a:spcBef>
            </a:pPr>
            <a:r>
              <a:rPr lang="el-GR" altLang="el-GR" sz="2400" smtClean="0"/>
              <a:t>Στα μελάνια εκτύπωσης εξασφαλίζουν σκληρότητα, καλή πρόσφυση, στιλπνότητα και ευκαμψία στο στεγνό στρώμα, αλλά αποτελούν και συνδετικό των κόκκων του χρώματος. </a:t>
            </a:r>
          </a:p>
          <a:p>
            <a:pPr>
              <a:spcBef>
                <a:spcPts val="1800"/>
              </a:spcBef>
            </a:pPr>
            <a:endParaRPr lang="el-GR" altLang="el-GR" sz="2400" smtClean="0"/>
          </a:p>
        </p:txBody>
      </p:sp>
      <p:sp>
        <p:nvSpPr>
          <p:cNvPr id="10547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A22BE77-D14C-4D71-BA6D-7DE90F01A39C}" type="slidenum">
              <a:rPr lang="el-GR" altLang="el-GR" sz="1200">
                <a:solidFill>
                  <a:srgbClr val="000000"/>
                </a:solidFill>
              </a:rPr>
              <a:pPr algn="r"/>
              <a:t>16</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Φυσικές ρητίνες</a:t>
            </a:r>
            <a:endParaRPr lang="el-GR" altLang="el-GR" sz="3200" b="0" smtClean="0">
              <a:solidFill>
                <a:srgbClr val="004A82"/>
              </a:solidFill>
            </a:endParaRPr>
          </a:p>
        </p:txBody>
      </p:sp>
      <p:sp>
        <p:nvSpPr>
          <p:cNvPr id="106499" name="Θέση περιεχομένου 2"/>
          <p:cNvSpPr>
            <a:spLocks noGrp="1"/>
          </p:cNvSpPr>
          <p:nvPr>
            <p:ph idx="4294967295"/>
          </p:nvPr>
        </p:nvSpPr>
        <p:spPr/>
        <p:txBody>
          <a:bodyPr/>
          <a:lstStyle/>
          <a:p>
            <a:pPr>
              <a:lnSpc>
                <a:spcPct val="150000"/>
              </a:lnSpc>
              <a:spcBef>
                <a:spcPts val="2400"/>
              </a:spcBef>
            </a:pPr>
            <a:r>
              <a:rPr lang="el-GR" altLang="el-GR" sz="2400" smtClean="0"/>
              <a:t>Οι ρητίνες που υπάρχουν στη φύση προέρχονται κυρίως από φυτά, όπως το </a:t>
            </a:r>
            <a:r>
              <a:rPr lang="el-GR" altLang="el-GR" sz="2400" b="1" smtClean="0">
                <a:solidFill>
                  <a:srgbClr val="004A82"/>
                </a:solidFill>
              </a:rPr>
              <a:t>ρετσίνι του πεύκου</a:t>
            </a:r>
            <a:r>
              <a:rPr lang="el-GR" altLang="el-GR" sz="2400" smtClean="0"/>
              <a:t>. </a:t>
            </a:r>
          </a:p>
          <a:p>
            <a:pPr>
              <a:lnSpc>
                <a:spcPct val="150000"/>
              </a:lnSpc>
              <a:spcBef>
                <a:spcPts val="2400"/>
              </a:spcBef>
            </a:pPr>
            <a:r>
              <a:rPr lang="el-GR" altLang="el-GR" sz="2400" smtClean="0"/>
              <a:t>Το </a:t>
            </a:r>
            <a:r>
              <a:rPr lang="el-GR" altLang="el-GR" sz="2400" b="1" smtClean="0">
                <a:solidFill>
                  <a:srgbClr val="004A82"/>
                </a:solidFill>
              </a:rPr>
              <a:t>Shellac (γομμαλάκκα) </a:t>
            </a:r>
            <a:r>
              <a:rPr lang="el-GR" altLang="el-GR" sz="2400" smtClean="0"/>
              <a:t>παράγεται σε δέντρα από έντομα.</a:t>
            </a:r>
          </a:p>
        </p:txBody>
      </p:sp>
      <p:sp>
        <p:nvSpPr>
          <p:cNvPr id="10650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7255496-2A0D-47A3-AD8A-C0E23F661E89}" type="slidenum">
              <a:rPr lang="el-GR" altLang="el-GR" sz="1200">
                <a:solidFill>
                  <a:srgbClr val="000000"/>
                </a:solidFill>
              </a:rPr>
              <a:pPr algn="r"/>
              <a:t>17</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Ρετσίνι του πεύκου - αβιετικό οξύ </a:t>
            </a:r>
          </a:p>
        </p:txBody>
      </p:sp>
      <p:sp>
        <p:nvSpPr>
          <p:cNvPr id="107523" name="Θέση περιεχομένου 2"/>
          <p:cNvSpPr>
            <a:spLocks noGrp="1"/>
          </p:cNvSpPr>
          <p:nvPr>
            <p:ph idx="4294967295"/>
          </p:nvPr>
        </p:nvSpPr>
        <p:spPr>
          <a:xfrm>
            <a:off x="457200" y="1196975"/>
            <a:ext cx="8435975" cy="5327650"/>
          </a:xfrm>
        </p:spPr>
        <p:txBody>
          <a:bodyPr/>
          <a:lstStyle/>
          <a:p>
            <a:pPr>
              <a:lnSpc>
                <a:spcPct val="114000"/>
              </a:lnSpc>
              <a:spcBef>
                <a:spcPts val="1200"/>
              </a:spcBef>
            </a:pPr>
            <a:r>
              <a:rPr lang="el-GR" altLang="el-GR" sz="2200" smtClean="0"/>
              <a:t>Το </a:t>
            </a:r>
            <a:r>
              <a:rPr lang="el-GR" altLang="el-GR" sz="2200" b="1" smtClean="0">
                <a:solidFill>
                  <a:srgbClr val="004A82"/>
                </a:solidFill>
              </a:rPr>
              <a:t>ρετσίνι</a:t>
            </a:r>
            <a:r>
              <a:rPr lang="el-GR" altLang="el-GR" sz="2200" smtClean="0"/>
              <a:t> προέρχεται από τα πεύκα και χρησιμοποιείται σε λάκκες αλκοολικής βάσης, σε συνδυασμό με έλαια για την βελτίωση της σύνδεσης του χρώματος σε μη ξηραινόμενα μελάνια εφημερίδων. </a:t>
            </a:r>
          </a:p>
          <a:p>
            <a:pPr>
              <a:lnSpc>
                <a:spcPct val="114000"/>
              </a:lnSpc>
              <a:spcBef>
                <a:spcPts val="1200"/>
              </a:spcBef>
            </a:pPr>
            <a:r>
              <a:rPr lang="el-GR" altLang="el-GR" sz="2200" smtClean="0"/>
              <a:t>Επίσης, χρησιμοποιείται σε συνδυασμό με το κοβάλτιο, τον μόλυβδο ή το μαγγάνιο (άλατα), που σαν </a:t>
            </a:r>
            <a:r>
              <a:rPr lang="el-GR" altLang="el-GR" sz="2200" b="1" smtClean="0">
                <a:solidFill>
                  <a:srgbClr val="004A82"/>
                </a:solidFill>
              </a:rPr>
              <a:t>καταλύτες οξείδωσης </a:t>
            </a:r>
            <a:r>
              <a:rPr lang="el-GR" altLang="el-GR" sz="2200" smtClean="0"/>
              <a:t>χρησιμοποιούνται σε μελάνια «πάστα». </a:t>
            </a:r>
          </a:p>
          <a:p>
            <a:pPr>
              <a:lnSpc>
                <a:spcPct val="114000"/>
              </a:lnSpc>
              <a:spcBef>
                <a:spcPts val="1200"/>
              </a:spcBef>
            </a:pPr>
            <a:r>
              <a:rPr lang="el-GR" altLang="el-GR" sz="2200" smtClean="0"/>
              <a:t>Το ρετσίνι του πεύκου περιέχει κυρίως (περίπου 90%) </a:t>
            </a:r>
            <a:r>
              <a:rPr lang="el-GR" altLang="el-GR" sz="2200" b="1" smtClean="0">
                <a:solidFill>
                  <a:srgbClr val="004A82"/>
                </a:solidFill>
              </a:rPr>
              <a:t>αβιετικό οξύ</a:t>
            </a:r>
            <a:r>
              <a:rPr lang="el-GR" altLang="el-GR" sz="2200" smtClean="0">
                <a:solidFill>
                  <a:srgbClr val="004A82"/>
                </a:solidFill>
              </a:rPr>
              <a:t> </a:t>
            </a:r>
            <a:r>
              <a:rPr lang="el-GR" altLang="el-GR" sz="2200" smtClean="0"/>
              <a:t>και χρησιμοποιείται πολύ σαν πρώτη ύλη μετά από τροποποίησή του για παραγωγή άλλων προϊόντων. Λόγω του καρβοξυλίου που περιέχει, ενώνεται με άλλα μόρια, για παράδειγμα με τη γλυκερίνη με την οποία παράγει εστέρες. Υπενθυμίζεται ότι αυτή η ρητίνη χρησιμοποιείται συνήθως σε φορείς των μελανιών σε πάστα.</a:t>
            </a:r>
          </a:p>
        </p:txBody>
      </p:sp>
      <p:sp>
        <p:nvSpPr>
          <p:cNvPr id="10752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CB7FA36-2E64-44BA-9BD6-D982476895D2}" type="slidenum">
              <a:rPr lang="el-GR" altLang="el-GR" sz="1200">
                <a:solidFill>
                  <a:srgbClr val="000000"/>
                </a:solidFill>
              </a:rPr>
              <a:pPr algn="r"/>
              <a:t>18</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mtClean="0"/>
              <a:t>Στόχος της ενότητας αυτής είναι η αναλυτική παρουσίαση των κυριότερων τύπων φορέων που περιέχονται στα μελάνια εκτυπώσεων, των συστατικών, των ιδιοτήτων τους και των τρόπων σκλήρυνσης αυτών.</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0FF308F-F66D-412D-A772-C889534A4FCB}"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Εστέρας του πενταερυθρίτη</a:t>
            </a:r>
          </a:p>
        </p:txBody>
      </p:sp>
      <p:sp>
        <p:nvSpPr>
          <p:cNvPr id="108547" name="Θέση περιεχομένου 2"/>
          <p:cNvSpPr>
            <a:spLocks noGrp="1"/>
          </p:cNvSpPr>
          <p:nvPr>
            <p:ph idx="4294967295"/>
          </p:nvPr>
        </p:nvSpPr>
        <p:spPr/>
        <p:txBody>
          <a:bodyPr/>
          <a:lstStyle/>
          <a:p>
            <a:pPr>
              <a:lnSpc>
                <a:spcPct val="114000"/>
              </a:lnSpc>
              <a:spcBef>
                <a:spcPts val="2400"/>
              </a:spcBef>
            </a:pPr>
            <a:r>
              <a:rPr lang="el-GR" altLang="el-GR" sz="2400" smtClean="0"/>
              <a:t>Ο </a:t>
            </a:r>
            <a:r>
              <a:rPr lang="el-GR" altLang="el-GR" sz="2400" b="1" smtClean="0">
                <a:solidFill>
                  <a:srgbClr val="004A82"/>
                </a:solidFill>
              </a:rPr>
              <a:t>εστέρας του πενταερυθρίτη</a:t>
            </a:r>
            <a:r>
              <a:rPr lang="el-GR" altLang="el-GR" sz="2400" smtClean="0"/>
              <a:t> παράγεται με την αντίδραση του αβιετικού οξέος με τον πενταερυθρίτη, που είναι μια τετρατομική αλκοόλη. </a:t>
            </a:r>
          </a:p>
          <a:p>
            <a:pPr>
              <a:lnSpc>
                <a:spcPct val="114000"/>
              </a:lnSpc>
              <a:spcBef>
                <a:spcPts val="2400"/>
              </a:spcBef>
            </a:pPr>
            <a:r>
              <a:rPr lang="el-GR" altLang="el-GR" sz="2400" smtClean="0"/>
              <a:t>Αν και αυτή η ρητίνη είναι πολύ ακριβή, προτιμάται διότι επιτρέπει τη γρήγορη έκλυση του διαλύτη και έτσι η ξήρανση του μελανιού είναι πιο γρήγορη, ενώ παρουσιάζει και μεγάλη αντίσταση στα αλκάλια και την υγρασία. </a:t>
            </a:r>
          </a:p>
        </p:txBody>
      </p:sp>
      <p:sp>
        <p:nvSpPr>
          <p:cNvPr id="10854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066EF62-A238-4F3A-8D21-7A57FEA9B0E9}" type="slidenum">
              <a:rPr lang="el-GR" altLang="el-GR" sz="1200">
                <a:solidFill>
                  <a:srgbClr val="000000"/>
                </a:solidFill>
              </a:rPr>
              <a:pPr algn="r"/>
              <a:t>19</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Συνθετικές ρητίνες</a:t>
            </a:r>
            <a:endParaRPr lang="el-GR" altLang="el-GR" sz="3200" b="0" smtClean="0">
              <a:solidFill>
                <a:srgbClr val="004A82"/>
              </a:solidFill>
            </a:endParaRPr>
          </a:p>
        </p:txBody>
      </p:sp>
      <p:sp>
        <p:nvSpPr>
          <p:cNvPr id="3" name="Θέση περιεχομένου 2"/>
          <p:cNvSpPr>
            <a:spLocks noGrp="1"/>
          </p:cNvSpPr>
          <p:nvPr>
            <p:ph idx="4294967295"/>
          </p:nvPr>
        </p:nvSpPr>
        <p:spPr>
          <a:xfrm>
            <a:off x="457200" y="1196975"/>
            <a:ext cx="8291513" cy="5256213"/>
          </a:xfrm>
        </p:spPr>
        <p:txBody>
          <a:bodyPr>
            <a:normAutofit/>
          </a:bodyPr>
          <a:lstStyle/>
          <a:p>
            <a:pPr>
              <a:lnSpc>
                <a:spcPct val="110000"/>
              </a:lnSpc>
              <a:spcBef>
                <a:spcPts val="1200"/>
              </a:spcBef>
            </a:pPr>
            <a:r>
              <a:rPr lang="el-GR" altLang="el-GR" sz="2400" smtClean="0"/>
              <a:t>Μεγάλος αριθμός αλκοολών και οργανικών οξέων μπορούν να αντιδράσουν με συμπύκνωση (αφαίρεση μορίων νερού), οπότε σχηματίζουν εστέρες κατάλληλους για την παραγωγή μελανιών. </a:t>
            </a:r>
          </a:p>
          <a:p>
            <a:pPr>
              <a:lnSpc>
                <a:spcPct val="110000"/>
              </a:lnSpc>
              <a:spcBef>
                <a:spcPts val="1200"/>
              </a:spcBef>
            </a:pPr>
            <a:r>
              <a:rPr lang="el-GR" altLang="el-GR" sz="2400" smtClean="0"/>
              <a:t>Στις ρητίνες αυτές υπάγονται οι φυσικές και οι τροποποιημένες φαινολικές και αλκυδικές ρητίνες. </a:t>
            </a:r>
          </a:p>
          <a:p>
            <a:pPr>
              <a:lnSpc>
                <a:spcPct val="110000"/>
              </a:lnSpc>
              <a:spcBef>
                <a:spcPts val="1200"/>
              </a:spcBef>
            </a:pPr>
            <a:r>
              <a:rPr lang="el-GR" altLang="el-GR" sz="2400" smtClean="0"/>
              <a:t>Ακόμη υπάρχουν πολλές πολυμερείς και συμπολυμερείς ρητίνες, όπως τα θερμοπλαστικά πολυστυρένια και οι θερμοσκληρυνόμενες ρητίνες, που βασίζονται στην αντίδραση ουρίας-φορμαλδεϋδης και μελαμίνης-φορμαλδεύδης για συστήματα που σκληραίνουν με ανάμιξη δύο συστατικών.</a:t>
            </a:r>
          </a:p>
        </p:txBody>
      </p:sp>
      <p:sp>
        <p:nvSpPr>
          <p:cNvPr id="10957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32ACAFE-AE50-4481-B9A7-BACB041E4A65}" type="slidenum">
              <a:rPr lang="el-GR" altLang="el-GR" sz="1200">
                <a:solidFill>
                  <a:srgbClr val="000000"/>
                </a:solidFill>
              </a:rPr>
              <a:pPr algn="r"/>
              <a:t>20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a:xfrm>
            <a:off x="0" y="115888"/>
            <a:ext cx="9144000" cy="909637"/>
          </a:xfrm>
        </p:spPr>
        <p:txBody>
          <a:bodyPr/>
          <a:lstStyle/>
          <a:p>
            <a:r>
              <a:rPr lang="el-GR" altLang="el-GR" smtClean="0"/>
              <a:t>Έλαια</a:t>
            </a:r>
            <a:endParaRPr lang="el-GR" altLang="el-GR" sz="3200" b="0" smtClean="0"/>
          </a:p>
        </p:txBody>
      </p:sp>
      <p:sp>
        <p:nvSpPr>
          <p:cNvPr id="45058" name="Θέση περιεχομένου 2"/>
          <p:cNvSpPr>
            <a:spLocks noGrp="1"/>
          </p:cNvSpPr>
          <p:nvPr>
            <p:ph idx="1"/>
          </p:nvPr>
        </p:nvSpPr>
        <p:spPr/>
        <p:txBody>
          <a:bodyPr/>
          <a:lstStyle/>
          <a:p>
            <a:pPr>
              <a:lnSpc>
                <a:spcPct val="150000"/>
              </a:lnSpc>
            </a:pPr>
            <a:r>
              <a:rPr lang="el-GR" altLang="el-GR" smtClean="0"/>
              <a:t>Τα έλαια μπορεί να είναι </a:t>
            </a:r>
            <a:r>
              <a:rPr lang="el-GR" altLang="el-GR" b="1" smtClean="0"/>
              <a:t>ζωικής, φυτικής ή ορυκτής προέλευσης</a:t>
            </a:r>
            <a:r>
              <a:rPr lang="el-GR" altLang="el-GR" smtClean="0"/>
              <a:t> και παίζουν σπουδαίο ρόλο στη σύνθεση των μελανιών και βερνικιών εκτύπωσης.</a:t>
            </a:r>
          </a:p>
        </p:txBody>
      </p:sp>
      <p:sp>
        <p:nvSpPr>
          <p:cNvPr id="450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6F5703F-085D-4AEA-AB88-F56C7018A5FD}" type="slidenum">
              <a:rPr lang="el-GR" altLang="el-GR">
                <a:solidFill>
                  <a:srgbClr val="000000"/>
                </a:solidFill>
              </a:rPr>
              <a:pPr/>
              <a:t>21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0" y="115888"/>
            <a:ext cx="9144000" cy="909637"/>
          </a:xfrm>
        </p:spPr>
        <p:txBody>
          <a:bodyPr/>
          <a:lstStyle/>
          <a:p>
            <a:r>
              <a:rPr lang="el-GR" altLang="el-GR" smtClean="0"/>
              <a:t>Κατηγορίες ελαίων</a:t>
            </a:r>
          </a:p>
        </p:txBody>
      </p:sp>
      <p:sp>
        <p:nvSpPr>
          <p:cNvPr id="3" name="Θέση περιεχομένου 2"/>
          <p:cNvSpPr>
            <a:spLocks noGrp="1"/>
          </p:cNvSpPr>
          <p:nvPr>
            <p:ph idx="1"/>
          </p:nvPr>
        </p:nvSpPr>
        <p:spPr/>
        <p:txBody>
          <a:bodyPr rtlCol="0">
            <a:normAutofit/>
          </a:bodyPr>
          <a:lstStyle/>
          <a:p>
            <a:pPr marL="0" indent="0" fontAlgn="auto">
              <a:spcAft>
                <a:spcPts val="0"/>
              </a:spcAft>
              <a:buFont typeface="Arial" pitchFamily="34" charset="0"/>
              <a:buNone/>
              <a:defRPr/>
            </a:pPr>
            <a:r>
              <a:rPr lang="el-GR" dirty="0"/>
              <a:t>Τα έλαια ταξινομούνται σε τρεις κατηγορίες:</a:t>
            </a:r>
          </a:p>
          <a:p>
            <a:pPr fontAlgn="auto">
              <a:spcBef>
                <a:spcPts val="2400"/>
              </a:spcBef>
              <a:spcAft>
                <a:spcPts val="0"/>
              </a:spcAft>
              <a:buFont typeface="Arial" pitchFamily="34" charset="0"/>
              <a:buChar char="•"/>
              <a:defRPr/>
            </a:pPr>
            <a:r>
              <a:rPr lang="el-GR" dirty="0" smtClean="0"/>
              <a:t>Στα </a:t>
            </a:r>
            <a:r>
              <a:rPr lang="el-GR" dirty="0" err="1" smtClean="0"/>
              <a:t>ξηραινόμενα</a:t>
            </a:r>
            <a:r>
              <a:rPr lang="el-GR" dirty="0"/>
              <a:t>, </a:t>
            </a:r>
          </a:p>
          <a:p>
            <a:pPr fontAlgn="auto">
              <a:spcBef>
                <a:spcPts val="2400"/>
              </a:spcBef>
              <a:spcAft>
                <a:spcPts val="0"/>
              </a:spcAft>
              <a:buFont typeface="Arial" pitchFamily="34" charset="0"/>
              <a:buChar char="•"/>
              <a:defRPr/>
            </a:pPr>
            <a:r>
              <a:rPr lang="el-GR" dirty="0" smtClean="0"/>
              <a:t>Στα </a:t>
            </a:r>
            <a:r>
              <a:rPr lang="el-GR" dirty="0" err="1" smtClean="0"/>
              <a:t>ημιξηραινόμενα</a:t>
            </a:r>
            <a:r>
              <a:rPr lang="el-GR" dirty="0" smtClean="0"/>
              <a:t> </a:t>
            </a:r>
            <a:r>
              <a:rPr lang="el-GR" dirty="0"/>
              <a:t>και </a:t>
            </a:r>
          </a:p>
          <a:p>
            <a:pPr fontAlgn="auto">
              <a:spcBef>
                <a:spcPts val="2400"/>
              </a:spcBef>
              <a:spcAft>
                <a:spcPts val="0"/>
              </a:spcAft>
              <a:buFont typeface="Arial" pitchFamily="34" charset="0"/>
              <a:buChar char="•"/>
              <a:defRPr/>
            </a:pPr>
            <a:r>
              <a:rPr lang="el-GR" dirty="0" smtClean="0"/>
              <a:t>Στα μη </a:t>
            </a:r>
            <a:r>
              <a:rPr lang="el-GR" dirty="0" err="1" smtClean="0"/>
              <a:t>ξηραινόμενα</a:t>
            </a:r>
            <a:r>
              <a:rPr lang="el-GR" dirty="0" smtClean="0"/>
              <a:t>.</a:t>
            </a:r>
            <a:endParaRPr lang="el-GR" dirty="0"/>
          </a:p>
        </p:txBody>
      </p:sp>
      <p:sp>
        <p:nvSpPr>
          <p:cNvPr id="460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26CDAB4-E941-41F5-9357-9935D545CD8E}" type="slidenum">
              <a:rPr lang="el-GR" altLang="el-GR">
                <a:solidFill>
                  <a:srgbClr val="000000"/>
                </a:solidFill>
              </a:rPr>
              <a:pPr/>
              <a:t>22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0" y="115888"/>
            <a:ext cx="9144000" cy="909637"/>
          </a:xfrm>
        </p:spPr>
        <p:txBody>
          <a:bodyPr/>
          <a:lstStyle/>
          <a:p>
            <a:r>
              <a:rPr lang="el-GR" altLang="el-GR" smtClean="0"/>
              <a:t>Ξηραινόμενα έλαια </a:t>
            </a:r>
            <a:r>
              <a:rPr lang="el-GR" altLang="el-GR" sz="3200" b="0" smtClean="0"/>
              <a:t>(1 από 2)</a:t>
            </a:r>
          </a:p>
        </p:txBody>
      </p:sp>
      <p:sp>
        <p:nvSpPr>
          <p:cNvPr id="47106" name="Θέση περιεχομένου 2"/>
          <p:cNvSpPr>
            <a:spLocks noGrp="1"/>
          </p:cNvSpPr>
          <p:nvPr>
            <p:ph idx="1"/>
          </p:nvPr>
        </p:nvSpPr>
        <p:spPr/>
        <p:txBody>
          <a:bodyPr/>
          <a:lstStyle/>
          <a:p>
            <a:pPr>
              <a:lnSpc>
                <a:spcPct val="114000"/>
              </a:lnSpc>
              <a:spcBef>
                <a:spcPts val="1200"/>
              </a:spcBef>
            </a:pPr>
            <a:r>
              <a:rPr lang="el-GR" altLang="el-GR" smtClean="0"/>
              <a:t>Τα </a:t>
            </a:r>
            <a:r>
              <a:rPr lang="el-GR" altLang="el-GR" b="1" smtClean="0">
                <a:solidFill>
                  <a:srgbClr val="004A82"/>
                </a:solidFill>
              </a:rPr>
              <a:t>ξηραινόμενα έλαια </a:t>
            </a:r>
            <a:r>
              <a:rPr lang="el-GR" altLang="el-GR" smtClean="0"/>
              <a:t>είναι συνήθως φυτικά έλαια, που λαμβάνονται από σπέρματα διαφόρων φυτών. </a:t>
            </a:r>
          </a:p>
          <a:p>
            <a:pPr>
              <a:lnSpc>
                <a:spcPct val="114000"/>
              </a:lnSpc>
              <a:spcBef>
                <a:spcPts val="1200"/>
              </a:spcBef>
            </a:pPr>
            <a:r>
              <a:rPr lang="el-GR" altLang="el-GR" smtClean="0"/>
              <a:t>Αποτελούνται από </a:t>
            </a:r>
            <a:r>
              <a:rPr lang="el-GR" altLang="el-GR" b="1" smtClean="0">
                <a:solidFill>
                  <a:srgbClr val="004A82"/>
                </a:solidFill>
              </a:rPr>
              <a:t>μίγματα γλυκεριδίων και τριγλυκεριδίων των λιπαρών οξέων</a:t>
            </a:r>
            <a:r>
              <a:rPr lang="el-GR" altLang="el-GR" smtClean="0"/>
              <a:t>. Ένα τέτοιο μίγμα μπορεί να περιέχει μια σειρά από λιπαρά οξέα, μερικά από τα οποία μπορεί να είναι πλήρως κορεσμένα, δηλαδή χωρίς διπλούς δεσμούς στην αλυσίδα του άνθρακα του μορίου τους, ενώ άλλα είναι ακόρεστα, δηλαδή περιέχουν έναν ή περισσότερους διπλούς δεσμούς.</a:t>
            </a:r>
          </a:p>
        </p:txBody>
      </p:sp>
      <p:sp>
        <p:nvSpPr>
          <p:cNvPr id="471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DD1411-C5C7-4FBE-98FA-A1EC27897B31}" type="slidenum">
              <a:rPr lang="el-GR" altLang="el-GR">
                <a:solidFill>
                  <a:srgbClr val="000000"/>
                </a:solidFill>
              </a:rPr>
              <a:pPr/>
              <a:t>23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0" y="115888"/>
            <a:ext cx="9144000" cy="909637"/>
          </a:xfrm>
        </p:spPr>
        <p:txBody>
          <a:bodyPr/>
          <a:lstStyle/>
          <a:p>
            <a:r>
              <a:rPr lang="el-GR" altLang="el-GR" smtClean="0"/>
              <a:t>Ξηραινόμενα έλαια </a:t>
            </a:r>
            <a:r>
              <a:rPr lang="el-GR" altLang="el-GR" sz="3200" b="0" smtClean="0"/>
              <a:t>(2 από 2)</a:t>
            </a:r>
            <a:endParaRPr lang="el-GR" altLang="el-GR" smtClean="0"/>
          </a:p>
        </p:txBody>
      </p:sp>
      <p:sp>
        <p:nvSpPr>
          <p:cNvPr id="3" name="Θέση περιεχομένου 2"/>
          <p:cNvSpPr>
            <a:spLocks noGrp="1"/>
          </p:cNvSpPr>
          <p:nvPr>
            <p:ph idx="1"/>
          </p:nvPr>
        </p:nvSpPr>
        <p:spPr>
          <a:xfrm>
            <a:off x="457200" y="1196975"/>
            <a:ext cx="8362950" cy="5256213"/>
          </a:xfrm>
        </p:spPr>
        <p:txBody>
          <a:bodyPr>
            <a:normAutofit/>
          </a:bodyPr>
          <a:lstStyle/>
          <a:p>
            <a:pPr marL="0" indent="0">
              <a:lnSpc>
                <a:spcPct val="120000"/>
              </a:lnSpc>
              <a:spcBef>
                <a:spcPts val="1200"/>
              </a:spcBef>
              <a:buFont typeface="Arial" charset="0"/>
              <a:buNone/>
            </a:pPr>
            <a:r>
              <a:rPr lang="el-GR" altLang="el-GR" b="1" smtClean="0"/>
              <a:t>Υπενθυμίζεται ότι:</a:t>
            </a:r>
          </a:p>
          <a:p>
            <a:pPr marL="0" indent="0">
              <a:lnSpc>
                <a:spcPct val="120000"/>
              </a:lnSpc>
              <a:spcBef>
                <a:spcPts val="1200"/>
              </a:spcBef>
            </a:pPr>
            <a:r>
              <a:rPr lang="el-GR" altLang="el-GR" smtClean="0"/>
              <a:t>Όταν διπλοί δεσμοί συνδέονται με γειτονικούς απλούς εναλλάξ δεσμούς (-CH=CH-CH=CH-) λέγονται </a:t>
            </a:r>
            <a:r>
              <a:rPr lang="el-GR" altLang="el-GR" b="1" smtClean="0">
                <a:solidFill>
                  <a:srgbClr val="004A82"/>
                </a:solidFill>
              </a:rPr>
              <a:t>συζυγιακοί διπλοί δεσμοί</a:t>
            </a:r>
            <a:r>
              <a:rPr lang="el-GR" altLang="el-GR" smtClean="0"/>
              <a:t>. </a:t>
            </a:r>
          </a:p>
          <a:p>
            <a:pPr marL="0" indent="0">
              <a:lnSpc>
                <a:spcPct val="120000"/>
              </a:lnSpc>
              <a:spcBef>
                <a:spcPts val="1200"/>
              </a:spcBef>
            </a:pPr>
            <a:endParaRPr lang="el-GR" altLang="el-GR" smtClean="0"/>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47AC3D2-FDA8-484F-83C1-7A6FA7381BCA}" type="slidenum">
              <a:rPr lang="el-GR" altLang="el-GR">
                <a:solidFill>
                  <a:srgbClr val="000000"/>
                </a:solidFill>
              </a:rPr>
              <a:pPr/>
              <a:t>24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a:xfrm>
            <a:off x="0" y="115888"/>
            <a:ext cx="9144000" cy="909637"/>
          </a:xfrm>
        </p:spPr>
        <p:txBody>
          <a:bodyPr/>
          <a:lstStyle/>
          <a:p>
            <a:r>
              <a:rPr lang="el-GR" altLang="el-GR" smtClean="0"/>
              <a:t>Η διαδικασία ξήρανσης </a:t>
            </a:r>
            <a:r>
              <a:rPr lang="el-GR" altLang="el-GR" sz="3200" b="0" smtClean="0"/>
              <a:t>(1 από 2)</a:t>
            </a:r>
          </a:p>
        </p:txBody>
      </p:sp>
      <p:sp>
        <p:nvSpPr>
          <p:cNvPr id="49154" name="Θέση περιεχομένου 2"/>
          <p:cNvSpPr>
            <a:spLocks noGrp="1"/>
          </p:cNvSpPr>
          <p:nvPr>
            <p:ph idx="1"/>
          </p:nvPr>
        </p:nvSpPr>
        <p:spPr/>
        <p:txBody>
          <a:bodyPr/>
          <a:lstStyle/>
          <a:p>
            <a:pPr>
              <a:lnSpc>
                <a:spcPct val="114000"/>
              </a:lnSpc>
              <a:spcBef>
                <a:spcPts val="1200"/>
              </a:spcBef>
            </a:pPr>
            <a:r>
              <a:rPr lang="el-GR" altLang="el-GR" smtClean="0"/>
              <a:t>Η </a:t>
            </a:r>
            <a:r>
              <a:rPr lang="el-GR" altLang="el-GR" b="1" smtClean="0">
                <a:solidFill>
                  <a:srgbClr val="004A82"/>
                </a:solidFill>
              </a:rPr>
              <a:t>διαδικασία ξήρανσης </a:t>
            </a:r>
            <a:r>
              <a:rPr lang="el-GR" altLang="el-GR" smtClean="0"/>
              <a:t>περιλαμβάνει </a:t>
            </a:r>
            <a:r>
              <a:rPr lang="el-GR" altLang="el-GR" b="1" smtClean="0">
                <a:solidFill>
                  <a:srgbClr val="004A82"/>
                </a:solidFill>
              </a:rPr>
              <a:t>απορρόφηση οξυγόνου</a:t>
            </a:r>
            <a:r>
              <a:rPr lang="el-GR" altLang="el-GR" smtClean="0"/>
              <a:t> από την ατμόσφαιρα μεταξύ των διπλών δεσμών γειτονικών μορίων και σύνδεση αυτών των μορίων υδρογονανθράκων. Όταν ολοκληρωθεί ο οξειδωτικός πολυμερισμός, σχηματίζεται ένα σκληρό, εύκαμπτο φιλμ. </a:t>
            </a:r>
          </a:p>
          <a:p>
            <a:pPr>
              <a:lnSpc>
                <a:spcPct val="114000"/>
              </a:lnSpc>
              <a:spcBef>
                <a:spcPts val="1200"/>
              </a:spcBef>
            </a:pPr>
            <a:r>
              <a:rPr lang="el-GR" altLang="el-GR" b="1" smtClean="0">
                <a:solidFill>
                  <a:srgbClr val="004A82"/>
                </a:solidFill>
              </a:rPr>
              <a:t>Η ικανότητα των ελαίων να ξηραίνονται εξαρτάται από τον αριθμό των ακόρεστων ομάδων των λιπαρών οξέων που περιλαμβάνουν</a:t>
            </a:r>
            <a:r>
              <a:rPr lang="el-GR" altLang="el-GR" smtClean="0"/>
              <a:t>. Τα συστατικά των κορεσμένων λιπαρών οξέων (όπως το παλμιτικό και το στεατικό) δε συμμετέχουν στην ξήρανση με οξειδωτικό πολυμερισμό.</a:t>
            </a:r>
          </a:p>
        </p:txBody>
      </p:sp>
      <p:sp>
        <p:nvSpPr>
          <p:cNvPr id="491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E019424-95FE-47A7-AE42-D77806809ECF}" type="slidenum">
              <a:rPr lang="el-GR" altLang="el-GR">
                <a:solidFill>
                  <a:srgbClr val="000000"/>
                </a:solidFill>
              </a:rPr>
              <a:pPr/>
              <a:t>25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0" y="115888"/>
            <a:ext cx="9144000" cy="909637"/>
          </a:xfrm>
        </p:spPr>
        <p:txBody>
          <a:bodyPr/>
          <a:lstStyle/>
          <a:p>
            <a:r>
              <a:rPr lang="el-GR" altLang="el-GR" smtClean="0"/>
              <a:t>Η διαδικασία ξήρανσης </a:t>
            </a:r>
            <a:r>
              <a:rPr lang="el-GR" altLang="el-GR" sz="3200" b="0" smtClean="0"/>
              <a:t>(2 από 2)</a:t>
            </a:r>
            <a:endParaRPr lang="el-GR" altLang="el-GR" smtClean="0"/>
          </a:p>
        </p:txBody>
      </p:sp>
      <p:sp>
        <p:nvSpPr>
          <p:cNvPr id="50178" name="Θέση περιεχομένου 2"/>
          <p:cNvSpPr>
            <a:spLocks noGrp="1"/>
          </p:cNvSpPr>
          <p:nvPr>
            <p:ph idx="1"/>
          </p:nvPr>
        </p:nvSpPr>
        <p:spPr/>
        <p:txBody>
          <a:bodyPr/>
          <a:lstStyle/>
          <a:p>
            <a:pPr>
              <a:lnSpc>
                <a:spcPct val="114000"/>
              </a:lnSpc>
              <a:spcBef>
                <a:spcPts val="1800"/>
              </a:spcBef>
            </a:pPr>
            <a:r>
              <a:rPr lang="el-GR" altLang="el-GR" smtClean="0"/>
              <a:t>Τα έλαια που ξηραίνονται με οξειδωτικό πολυμερισμό είναι τα ακόρεστα λιπαρά οξέα, όπως το λινελαϊκό και το λινολενικό οξύ. </a:t>
            </a:r>
            <a:r>
              <a:rPr lang="el-GR" altLang="el-GR" b="1" smtClean="0">
                <a:solidFill>
                  <a:srgbClr val="004A82"/>
                </a:solidFill>
              </a:rPr>
              <a:t>Κατά συνέπεια, η φύση των λιπαρών οξέων και οι αναλογίες τους μέσα στα φυτικά έλαια καθορίζουν την ικανότητά τους να ξηραίνονται</a:t>
            </a:r>
            <a:r>
              <a:rPr lang="el-GR" altLang="el-GR" smtClean="0"/>
              <a:t>. </a:t>
            </a:r>
          </a:p>
          <a:p>
            <a:pPr>
              <a:lnSpc>
                <a:spcPct val="114000"/>
              </a:lnSpc>
              <a:spcBef>
                <a:spcPts val="1800"/>
              </a:spcBef>
            </a:pPr>
            <a:r>
              <a:rPr lang="el-GR" altLang="el-GR" smtClean="0"/>
              <a:t>Τα </a:t>
            </a:r>
            <a:r>
              <a:rPr lang="el-GR" altLang="el-GR" b="1" smtClean="0">
                <a:solidFill>
                  <a:srgbClr val="004A82"/>
                </a:solidFill>
              </a:rPr>
              <a:t>γλυκερίδια</a:t>
            </a:r>
            <a:r>
              <a:rPr lang="el-GR" altLang="el-GR" smtClean="0"/>
              <a:t> που σχηματίζουν τα έλαια, λίπη και κεριά είναι χημικές ενώσεις (εστέρες) της γλυκερίνης και διαφόρων οργανικών λιπαρών οξέων.</a:t>
            </a:r>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225F00A-18ED-4BAA-AE09-DF9D2EA90345}" type="slidenum">
              <a:rPr lang="el-GR" altLang="el-GR">
                <a:solidFill>
                  <a:srgbClr val="000000"/>
                </a:solidFill>
              </a:rPr>
              <a:pPr/>
              <a:t>26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Τίτλος 1"/>
          <p:cNvSpPr>
            <a:spLocks noGrp="1"/>
          </p:cNvSpPr>
          <p:nvPr>
            <p:ph type="title"/>
          </p:nvPr>
        </p:nvSpPr>
        <p:spPr>
          <a:xfrm>
            <a:off x="0" y="115888"/>
            <a:ext cx="9144000" cy="909637"/>
          </a:xfrm>
        </p:spPr>
        <p:txBody>
          <a:bodyPr/>
          <a:lstStyle/>
          <a:p>
            <a:r>
              <a:rPr lang="el-GR" altLang="el-GR" smtClean="0"/>
              <a:t>Η γλυκερίνη</a:t>
            </a:r>
          </a:p>
        </p:txBody>
      </p:sp>
      <p:sp>
        <p:nvSpPr>
          <p:cNvPr id="1031" name="Θέση περιεχομένου 2"/>
          <p:cNvSpPr>
            <a:spLocks noGrp="1"/>
          </p:cNvSpPr>
          <p:nvPr>
            <p:ph idx="1"/>
          </p:nvPr>
        </p:nvSpPr>
        <p:spPr/>
        <p:txBody>
          <a:bodyPr/>
          <a:lstStyle/>
          <a:p>
            <a:r>
              <a:rPr lang="el-GR" altLang="el-GR" smtClean="0"/>
              <a:t>Η </a:t>
            </a:r>
            <a:r>
              <a:rPr lang="el-GR" altLang="el-GR" b="1" smtClean="0">
                <a:solidFill>
                  <a:srgbClr val="004A82"/>
                </a:solidFill>
              </a:rPr>
              <a:t>γλυκερίνη</a:t>
            </a:r>
            <a:r>
              <a:rPr lang="el-GR" altLang="el-GR" smtClean="0"/>
              <a:t> είναι μια αλκοόλη που το μόριό της περιλαμβάνει τρία υδροξύλια (τριόλη) :</a:t>
            </a:r>
          </a:p>
        </p:txBody>
      </p:sp>
      <p:graphicFrame>
        <p:nvGraphicFramePr>
          <p:cNvPr id="1029" name="Object 5"/>
          <p:cNvGraphicFramePr>
            <a:graphicFrameLocks noChangeAspect="1"/>
          </p:cNvGraphicFramePr>
          <p:nvPr/>
        </p:nvGraphicFramePr>
        <p:xfrm>
          <a:off x="3551238" y="2420938"/>
          <a:ext cx="2041525" cy="3438525"/>
        </p:xfrm>
        <a:graphic>
          <a:graphicData uri="http://schemas.openxmlformats.org/presentationml/2006/ole">
            <mc:AlternateContent xmlns:mc="http://schemas.openxmlformats.org/markup-compatibility/2006">
              <mc:Choice xmlns:v="urn:schemas-microsoft-com:vml" Requires="v">
                <p:oleObj spid="_x0000_s1035" name="CS ChemDraw Drawing" r:id="rId3" imgW="943920" imgH="1591560" progId="ChemDraw.Document.6.0">
                  <p:embed/>
                </p:oleObj>
              </mc:Choice>
              <mc:Fallback>
                <p:oleObj name="CS ChemDraw Drawing" r:id="rId3" imgW="943920" imgH="1591560" progId="ChemDraw.Document.6.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238" y="2420938"/>
                        <a:ext cx="20415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98AD91C-8F77-4B38-8768-70B8D4D5E348}" type="slidenum">
              <a:rPr lang="el-GR" altLang="el-GR">
                <a:solidFill>
                  <a:srgbClr val="000000"/>
                </a:solidFill>
              </a:rPr>
              <a:pPr/>
              <a:t>27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Τίτλος 1"/>
          <p:cNvSpPr>
            <a:spLocks noGrp="1"/>
          </p:cNvSpPr>
          <p:nvPr>
            <p:ph type="title"/>
          </p:nvPr>
        </p:nvSpPr>
        <p:spPr>
          <a:xfrm>
            <a:off x="0" y="115888"/>
            <a:ext cx="9144000" cy="909637"/>
          </a:xfrm>
        </p:spPr>
        <p:txBody>
          <a:bodyPr/>
          <a:lstStyle/>
          <a:p>
            <a:r>
              <a:rPr lang="el-GR" altLang="el-GR" smtClean="0"/>
              <a:t>Η αντίδραση εστεροποίησης</a:t>
            </a:r>
            <a:endParaRPr lang="el-GR" altLang="el-GR" sz="3200" b="0" smtClean="0"/>
          </a:p>
        </p:txBody>
      </p:sp>
      <p:sp>
        <p:nvSpPr>
          <p:cNvPr id="2055" name="Θέση περιεχομένου 2"/>
          <p:cNvSpPr>
            <a:spLocks noGrp="1"/>
          </p:cNvSpPr>
          <p:nvPr>
            <p:ph idx="1"/>
          </p:nvPr>
        </p:nvSpPr>
        <p:spPr/>
        <p:txBody>
          <a:bodyPr/>
          <a:lstStyle/>
          <a:p>
            <a:pPr>
              <a:lnSpc>
                <a:spcPct val="114000"/>
              </a:lnSpc>
            </a:pPr>
            <a:r>
              <a:rPr lang="el-GR" altLang="el-GR" smtClean="0"/>
              <a:t>Κατά την </a:t>
            </a:r>
            <a:r>
              <a:rPr lang="el-GR" altLang="el-GR" b="1" smtClean="0">
                <a:solidFill>
                  <a:srgbClr val="004A82"/>
                </a:solidFill>
              </a:rPr>
              <a:t>αντίδραση εστεροποίησης, </a:t>
            </a:r>
            <a:r>
              <a:rPr lang="el-GR" altLang="el-GR" smtClean="0"/>
              <a:t>αλκοόλη και λιπαρό οξύ σχηματίζουν έναν </a:t>
            </a:r>
            <a:r>
              <a:rPr lang="el-GR" altLang="el-GR" b="1" smtClean="0">
                <a:solidFill>
                  <a:srgbClr val="004A82"/>
                </a:solidFill>
              </a:rPr>
              <a:t>εστέρα</a:t>
            </a:r>
            <a:r>
              <a:rPr lang="el-GR" altLang="el-GR" smtClean="0"/>
              <a:t> (</a:t>
            </a:r>
            <a:r>
              <a:rPr lang="el-GR" altLang="el-GR" b="1" smtClean="0">
                <a:solidFill>
                  <a:srgbClr val="004A82"/>
                </a:solidFill>
              </a:rPr>
              <a:t>γλυκερίδιο </a:t>
            </a:r>
            <a:r>
              <a:rPr lang="el-GR" altLang="el-GR" smtClean="0"/>
              <a:t>στην περίπτωση της επόμενης αντίδρασης)</a:t>
            </a:r>
            <a:r>
              <a:rPr lang="el-GR" altLang="el-GR" b="1" smtClean="0">
                <a:solidFill>
                  <a:srgbClr val="004A82"/>
                </a:solidFill>
              </a:rPr>
              <a:t> </a:t>
            </a:r>
            <a:r>
              <a:rPr lang="el-GR" altLang="el-GR" smtClean="0"/>
              <a:t>με συμπύκνωση (δηλαδή με αφαίρεση ενός μορίου νερού) .</a:t>
            </a:r>
          </a:p>
        </p:txBody>
      </p:sp>
      <p:graphicFrame>
        <p:nvGraphicFramePr>
          <p:cNvPr id="2053" name="Object 5"/>
          <p:cNvGraphicFramePr>
            <a:graphicFrameLocks noChangeAspect="1"/>
          </p:cNvGraphicFramePr>
          <p:nvPr/>
        </p:nvGraphicFramePr>
        <p:xfrm>
          <a:off x="52388" y="3573463"/>
          <a:ext cx="9039225" cy="1792287"/>
        </p:xfrm>
        <a:graphic>
          <a:graphicData uri="http://schemas.openxmlformats.org/presentationml/2006/ole">
            <mc:AlternateContent xmlns:mc="http://schemas.openxmlformats.org/markup-compatibility/2006">
              <mc:Choice xmlns:v="urn:schemas-microsoft-com:vml" Requires="v">
                <p:oleObj spid="_x0000_s2059" name="CS ChemDraw Drawing" r:id="rId3" imgW="6373080" imgH="1268640" progId="ChemDraw.Document.6.0">
                  <p:embed/>
                </p:oleObj>
              </mc:Choice>
              <mc:Fallback>
                <p:oleObj name="CS ChemDraw Drawing" r:id="rId3" imgW="6373080" imgH="1268640" progId="ChemDraw.Document.6.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8" y="3573463"/>
                        <a:ext cx="90392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F1CFB23-8264-4437-A21A-A04114BA7DB7}" type="slidenum">
              <a:rPr lang="el-GR" altLang="el-GR">
                <a:solidFill>
                  <a:srgbClr val="000000"/>
                </a:solidFill>
              </a:rPr>
              <a:pPr/>
              <a:t>28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Εισαγωγή </a:t>
            </a:r>
            <a:endParaRPr lang="el-GR" altLang="el-GR" sz="3200" b="0" smtClean="0"/>
          </a:p>
        </p:txBody>
      </p:sp>
      <p:sp>
        <p:nvSpPr>
          <p:cNvPr id="29698" name="Θέση περιεχομένου 2"/>
          <p:cNvSpPr>
            <a:spLocks noGrp="1"/>
          </p:cNvSpPr>
          <p:nvPr>
            <p:ph idx="1"/>
          </p:nvPr>
        </p:nvSpPr>
        <p:spPr/>
        <p:txBody>
          <a:bodyPr/>
          <a:lstStyle/>
          <a:p>
            <a:pPr>
              <a:lnSpc>
                <a:spcPct val="114000"/>
              </a:lnSpc>
            </a:pPr>
            <a:r>
              <a:rPr lang="el-GR" altLang="el-GR" smtClean="0"/>
              <a:t>Οι διάφορες </a:t>
            </a:r>
            <a:r>
              <a:rPr lang="el-GR" altLang="el-GR" b="1" smtClean="0"/>
              <a:t>μέθοδοι εκτύπωσης </a:t>
            </a:r>
            <a:r>
              <a:rPr lang="el-GR" altLang="el-GR" smtClean="0"/>
              <a:t>χρειάζονται διαφορετικούς τύπους </a:t>
            </a:r>
            <a:r>
              <a:rPr lang="el-GR" altLang="el-GR" b="1" smtClean="0"/>
              <a:t>φορέων μελανιών</a:t>
            </a:r>
            <a:r>
              <a:rPr lang="el-GR" altLang="el-GR" smtClean="0"/>
              <a:t>, οι οποίοι σε συνδυασμό με τον τύπο του χαρτιού ή γενικά του </a:t>
            </a:r>
            <a:r>
              <a:rPr lang="el-GR" altLang="el-GR" b="1" smtClean="0"/>
              <a:t>υποστρώματος</a:t>
            </a:r>
            <a:r>
              <a:rPr lang="el-GR" altLang="el-GR" smtClean="0"/>
              <a:t> που εκτυπώνεται, καθορίζουν το μηχανισμό ξήρανσης των μελανιών.</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B633B82-287C-4B6D-AA07-076F1A4B71E5}"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Τίτλος 1"/>
          <p:cNvSpPr>
            <a:spLocks noGrp="1"/>
          </p:cNvSpPr>
          <p:nvPr>
            <p:ph type="title"/>
          </p:nvPr>
        </p:nvSpPr>
        <p:spPr>
          <a:xfrm>
            <a:off x="0" y="115888"/>
            <a:ext cx="9144000" cy="909637"/>
          </a:xfrm>
        </p:spPr>
        <p:txBody>
          <a:bodyPr/>
          <a:lstStyle/>
          <a:p>
            <a:r>
              <a:rPr lang="el-GR" altLang="el-GR" smtClean="0"/>
              <a:t>Τριστεαρίνη</a:t>
            </a:r>
          </a:p>
        </p:txBody>
      </p:sp>
      <p:sp>
        <p:nvSpPr>
          <p:cNvPr id="3079" name="Θέση περιεχομένου 2"/>
          <p:cNvSpPr>
            <a:spLocks noGrp="1"/>
          </p:cNvSpPr>
          <p:nvPr>
            <p:ph idx="1"/>
          </p:nvPr>
        </p:nvSpPr>
        <p:spPr/>
        <p:txBody>
          <a:bodyPr/>
          <a:lstStyle/>
          <a:p>
            <a:r>
              <a:rPr lang="el-GR" altLang="el-GR" smtClean="0"/>
              <a:t>Η εστεροποίηση</a:t>
            </a:r>
            <a:r>
              <a:rPr lang="el-GR" altLang="el-GR" b="1" smtClean="0"/>
              <a:t> </a:t>
            </a:r>
            <a:r>
              <a:rPr lang="el-GR" altLang="el-GR" smtClean="0"/>
              <a:t>τριών ίδιων μορίων οξέος με την γλυκερίνη δίνει ένα </a:t>
            </a:r>
            <a:r>
              <a:rPr lang="el-GR" altLang="el-GR" b="1" smtClean="0">
                <a:solidFill>
                  <a:srgbClr val="004A82"/>
                </a:solidFill>
              </a:rPr>
              <a:t>τριγλυκερίδιο, </a:t>
            </a:r>
            <a:r>
              <a:rPr lang="el-GR" altLang="el-GR" smtClean="0"/>
              <a:t>που λέγεται </a:t>
            </a:r>
            <a:r>
              <a:rPr lang="el-GR" altLang="el-GR" b="1" smtClean="0">
                <a:solidFill>
                  <a:srgbClr val="004A82"/>
                </a:solidFill>
              </a:rPr>
              <a:t>τριστεαρίνη</a:t>
            </a:r>
            <a:r>
              <a:rPr lang="el-GR" altLang="el-GR" smtClean="0"/>
              <a:t>.</a:t>
            </a:r>
          </a:p>
        </p:txBody>
      </p:sp>
      <p:graphicFrame>
        <p:nvGraphicFramePr>
          <p:cNvPr id="3077" name="Object 5"/>
          <p:cNvGraphicFramePr>
            <a:graphicFrameLocks noChangeAspect="1"/>
          </p:cNvGraphicFramePr>
          <p:nvPr/>
        </p:nvGraphicFramePr>
        <p:xfrm>
          <a:off x="2466975" y="3213100"/>
          <a:ext cx="4210050" cy="2044700"/>
        </p:xfrm>
        <a:graphic>
          <a:graphicData uri="http://schemas.openxmlformats.org/presentationml/2006/ole">
            <mc:AlternateContent xmlns:mc="http://schemas.openxmlformats.org/markup-compatibility/2006">
              <mc:Choice xmlns:v="urn:schemas-microsoft-com:vml" Requires="v">
                <p:oleObj spid="_x0000_s3083" name="CS ChemDraw Drawing" r:id="rId3" imgW="1889280" imgH="916560" progId="ChemDraw.Document.6.0">
                  <p:embed/>
                </p:oleObj>
              </mc:Choice>
              <mc:Fallback>
                <p:oleObj name="CS ChemDraw Drawing" r:id="rId3" imgW="1889280" imgH="916560" progId="ChemDraw.Document.6.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975" y="3213100"/>
                        <a:ext cx="4210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D89D97A-0539-42CA-A830-4D11E5E36717}" type="slidenum">
              <a:rPr lang="el-GR" altLang="el-GR">
                <a:solidFill>
                  <a:srgbClr val="000000"/>
                </a:solidFill>
              </a:rPr>
              <a:pPr/>
              <a:t>29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Τίτλος 1"/>
          <p:cNvSpPr>
            <a:spLocks noGrp="1"/>
          </p:cNvSpPr>
          <p:nvPr>
            <p:ph type="title"/>
          </p:nvPr>
        </p:nvSpPr>
        <p:spPr>
          <a:xfrm>
            <a:off x="0" y="115888"/>
            <a:ext cx="9144000" cy="909637"/>
          </a:xfrm>
        </p:spPr>
        <p:txBody>
          <a:bodyPr/>
          <a:lstStyle/>
          <a:p>
            <a:r>
              <a:rPr lang="el-GR" altLang="el-GR" smtClean="0"/>
              <a:t>Μικτά γλυκερίδια</a:t>
            </a:r>
          </a:p>
        </p:txBody>
      </p:sp>
      <p:sp>
        <p:nvSpPr>
          <p:cNvPr id="4103" name="Θέση περιεχομένου 2"/>
          <p:cNvSpPr>
            <a:spLocks noGrp="1"/>
          </p:cNvSpPr>
          <p:nvPr>
            <p:ph idx="1"/>
          </p:nvPr>
        </p:nvSpPr>
        <p:spPr/>
        <p:txBody>
          <a:bodyPr/>
          <a:lstStyle/>
          <a:p>
            <a:pPr>
              <a:spcBef>
                <a:spcPts val="1800"/>
              </a:spcBef>
            </a:pPr>
            <a:r>
              <a:rPr lang="el-GR" altLang="el-GR" smtClean="0"/>
              <a:t>Στη φύση υπάρχουν πιο σύνθετα, μικτά γλυκερίδια με αλυσίδες λιπαρών οξέων διαφορετικού μήκους και βαθμό κορεσμού στα μόρια των οξέων. </a:t>
            </a:r>
          </a:p>
          <a:p>
            <a:pPr>
              <a:spcBef>
                <a:spcPts val="1800"/>
              </a:spcBef>
            </a:pPr>
            <a:r>
              <a:rPr lang="el-GR" altLang="el-GR" b="1" smtClean="0">
                <a:solidFill>
                  <a:srgbClr val="004A82"/>
                </a:solidFill>
              </a:rPr>
              <a:t>Παράδειγμα</a:t>
            </a:r>
            <a:r>
              <a:rPr lang="el-GR" altLang="el-GR" smtClean="0"/>
              <a:t> ενός ακόρεστου τριγλυκεριδίου: α-παλμιτο-α, β- διολεϊνη: </a:t>
            </a:r>
          </a:p>
          <a:p>
            <a:endParaRPr lang="el-GR" altLang="el-GR" smtClean="0"/>
          </a:p>
        </p:txBody>
      </p:sp>
      <p:graphicFrame>
        <p:nvGraphicFramePr>
          <p:cNvPr id="4101" name="Object 5"/>
          <p:cNvGraphicFramePr>
            <a:graphicFrameLocks noChangeAspect="1"/>
          </p:cNvGraphicFramePr>
          <p:nvPr/>
        </p:nvGraphicFramePr>
        <p:xfrm>
          <a:off x="2133600" y="3657600"/>
          <a:ext cx="4895850" cy="2378075"/>
        </p:xfrm>
        <a:graphic>
          <a:graphicData uri="http://schemas.openxmlformats.org/presentationml/2006/ole">
            <mc:AlternateContent xmlns:mc="http://schemas.openxmlformats.org/markup-compatibility/2006">
              <mc:Choice xmlns:v="urn:schemas-microsoft-com:vml" Requires="v">
                <p:oleObj spid="_x0000_s4107" name="CS ChemDraw Drawing" r:id="rId3" imgW="1889280" imgH="916560" progId="ChemDraw.Document.6.0">
                  <p:embed/>
                </p:oleObj>
              </mc:Choice>
              <mc:Fallback>
                <p:oleObj name="CS ChemDraw Drawing" r:id="rId3" imgW="1889280" imgH="916560" progId="ChemDraw.Document.6.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657600"/>
                        <a:ext cx="48958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BA3451-310A-487B-A334-279D0F18381A}" type="slidenum">
              <a:rPr lang="el-GR" altLang="el-GR">
                <a:solidFill>
                  <a:srgbClr val="000000"/>
                </a:solidFill>
              </a:rPr>
              <a:pPr/>
              <a:t>30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Τίτλος 1"/>
          <p:cNvSpPr>
            <a:spLocks noGrp="1"/>
          </p:cNvSpPr>
          <p:nvPr>
            <p:ph type="title"/>
          </p:nvPr>
        </p:nvSpPr>
        <p:spPr>
          <a:xfrm>
            <a:off x="0" y="115888"/>
            <a:ext cx="9144000" cy="909637"/>
          </a:xfrm>
        </p:spPr>
        <p:txBody>
          <a:bodyPr/>
          <a:lstStyle/>
          <a:p>
            <a:r>
              <a:rPr lang="el-GR" altLang="el-GR" smtClean="0"/>
              <a:t>Έλαια και λίπη</a:t>
            </a:r>
          </a:p>
        </p:txBody>
      </p:sp>
      <p:sp>
        <p:nvSpPr>
          <p:cNvPr id="59394" name="Θέση περιεχομένου 2"/>
          <p:cNvSpPr>
            <a:spLocks noGrp="1"/>
          </p:cNvSpPr>
          <p:nvPr>
            <p:ph idx="1"/>
          </p:nvPr>
        </p:nvSpPr>
        <p:spPr/>
        <p:txBody>
          <a:bodyPr/>
          <a:lstStyle/>
          <a:p>
            <a:pPr>
              <a:lnSpc>
                <a:spcPct val="114000"/>
              </a:lnSpc>
              <a:spcBef>
                <a:spcPts val="1800"/>
              </a:spcBef>
            </a:pPr>
            <a:r>
              <a:rPr lang="el-GR" altLang="el-GR" smtClean="0"/>
              <a:t>Τα </a:t>
            </a:r>
            <a:r>
              <a:rPr lang="el-GR" altLang="el-GR" b="1" smtClean="0">
                <a:solidFill>
                  <a:srgbClr val="004A82"/>
                </a:solidFill>
              </a:rPr>
              <a:t>έλαια</a:t>
            </a:r>
            <a:r>
              <a:rPr lang="el-GR" altLang="el-GR" smtClean="0"/>
              <a:t>, που είναι σε ρευστή μορφή στη θερμοκρασία δωματίου, περιέχουν μεγάλο αριθμό ακόρεστων οξέων, ενώ αντίθετα τα </a:t>
            </a:r>
            <a:r>
              <a:rPr lang="el-GR" altLang="el-GR" b="1" smtClean="0">
                <a:solidFill>
                  <a:srgbClr val="004A82"/>
                </a:solidFill>
              </a:rPr>
              <a:t>λίπη</a:t>
            </a:r>
            <a:r>
              <a:rPr lang="el-GR" altLang="el-GR" smtClean="0"/>
              <a:t> είναι στερεά σε συνήθη θερμοκρασία. </a:t>
            </a:r>
          </a:p>
          <a:p>
            <a:pPr>
              <a:lnSpc>
                <a:spcPct val="114000"/>
              </a:lnSpc>
              <a:spcBef>
                <a:spcPts val="1800"/>
              </a:spcBef>
            </a:pPr>
            <a:r>
              <a:rPr lang="el-GR" altLang="el-GR" smtClean="0"/>
              <a:t>Τα οξέα περιέχουν σχεδόν αποκλειστικά ευθεία ανθρακική αλυσίδα και σχεδόν πάντα έχουν άρτιο αριθμό ατόμων άνθρακα.</a:t>
            </a:r>
          </a:p>
        </p:txBody>
      </p:sp>
      <p:sp>
        <p:nvSpPr>
          <p:cNvPr id="593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E39F302-D032-4ADF-AD34-43AA43BF0A97}" type="slidenum">
              <a:rPr lang="el-GR" altLang="el-GR">
                <a:solidFill>
                  <a:srgbClr val="000000"/>
                </a:solidFill>
              </a:rPr>
              <a:pPr/>
              <a:t>31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1"/>
          <p:cNvSpPr>
            <a:spLocks noGrp="1"/>
          </p:cNvSpPr>
          <p:nvPr>
            <p:ph type="title"/>
          </p:nvPr>
        </p:nvSpPr>
        <p:spPr>
          <a:xfrm>
            <a:off x="0" y="115888"/>
            <a:ext cx="9144000" cy="909637"/>
          </a:xfrm>
        </p:spPr>
        <p:txBody>
          <a:bodyPr/>
          <a:lstStyle/>
          <a:p>
            <a:pPr>
              <a:lnSpc>
                <a:spcPct val="134000"/>
              </a:lnSpc>
              <a:spcBef>
                <a:spcPts val="1200"/>
              </a:spcBef>
            </a:pPr>
            <a:r>
              <a:rPr lang="el-GR" altLang="el-GR" smtClean="0"/>
              <a:t>Παραδείγματα</a:t>
            </a:r>
          </a:p>
        </p:txBody>
      </p:sp>
      <p:sp>
        <p:nvSpPr>
          <p:cNvPr id="3" name="Θέση περιεχομένου 2"/>
          <p:cNvSpPr>
            <a:spLocks noGrp="1"/>
          </p:cNvSpPr>
          <p:nvPr>
            <p:ph idx="1"/>
          </p:nvPr>
        </p:nvSpPr>
        <p:spPr/>
        <p:txBody>
          <a:bodyPr rtlCol="0">
            <a:normAutofit fontScale="92500" lnSpcReduction="20000"/>
          </a:bodyPr>
          <a:lstStyle/>
          <a:p>
            <a:pPr fontAlgn="auto">
              <a:lnSpc>
                <a:spcPct val="134000"/>
              </a:lnSpc>
              <a:spcBef>
                <a:spcPts val="1200"/>
              </a:spcBef>
              <a:spcAft>
                <a:spcPts val="0"/>
              </a:spcAft>
              <a:buFont typeface="Arial" pitchFamily="34" charset="0"/>
              <a:buChar char="•"/>
              <a:defRPr/>
            </a:pPr>
            <a:r>
              <a:rPr lang="el-GR" sz="2600" dirty="0" smtClean="0"/>
              <a:t>Τα </a:t>
            </a:r>
            <a:r>
              <a:rPr lang="el-GR" sz="2600" dirty="0"/>
              <a:t>κύρια </a:t>
            </a:r>
            <a:r>
              <a:rPr lang="el-GR" sz="2600" dirty="0" smtClean="0"/>
              <a:t>κορεσμένα </a:t>
            </a:r>
            <a:r>
              <a:rPr lang="el-GR" sz="2600" dirty="0"/>
              <a:t>οργανικά οξέα είναι το </a:t>
            </a:r>
            <a:r>
              <a:rPr lang="el-GR" sz="2600" dirty="0" err="1"/>
              <a:t>δαφνικό</a:t>
            </a:r>
            <a:r>
              <a:rPr lang="el-GR" sz="2600" dirty="0"/>
              <a:t>, το </a:t>
            </a:r>
            <a:r>
              <a:rPr lang="el-GR" sz="2600" dirty="0" smtClean="0"/>
              <a:t>μυριστικό</a:t>
            </a:r>
            <a:r>
              <a:rPr lang="el-GR" sz="2600" dirty="0"/>
              <a:t>, το </a:t>
            </a:r>
            <a:r>
              <a:rPr lang="el-GR" sz="2600" dirty="0" err="1" smtClean="0"/>
              <a:t>παλμιτικό</a:t>
            </a:r>
            <a:r>
              <a:rPr lang="el-GR" sz="2600" dirty="0" smtClean="0"/>
              <a:t> </a:t>
            </a:r>
            <a:r>
              <a:rPr lang="el-GR" sz="2600" dirty="0"/>
              <a:t>και το στεατικό. </a:t>
            </a:r>
          </a:p>
          <a:p>
            <a:pPr fontAlgn="auto">
              <a:lnSpc>
                <a:spcPct val="134000"/>
              </a:lnSpc>
              <a:spcBef>
                <a:spcPts val="1200"/>
              </a:spcBef>
              <a:spcAft>
                <a:spcPts val="0"/>
              </a:spcAft>
              <a:buFont typeface="Arial" pitchFamily="34" charset="0"/>
              <a:buChar char="•"/>
              <a:defRPr/>
            </a:pPr>
            <a:r>
              <a:rPr lang="el-GR" sz="2600" dirty="0"/>
              <a:t>Τα κύρια ακόρεστα είναι το </a:t>
            </a:r>
            <a:r>
              <a:rPr lang="el-GR" sz="2600" dirty="0" err="1"/>
              <a:t>ελαϊκό</a:t>
            </a:r>
            <a:r>
              <a:rPr lang="el-GR" sz="2600" dirty="0"/>
              <a:t>, το </a:t>
            </a:r>
            <a:r>
              <a:rPr lang="el-GR" sz="2600" dirty="0" err="1"/>
              <a:t>λινελαϊκό</a:t>
            </a:r>
            <a:r>
              <a:rPr lang="el-GR" sz="2600" dirty="0"/>
              <a:t> και το </a:t>
            </a:r>
            <a:r>
              <a:rPr lang="el-GR" sz="2600" dirty="0" err="1"/>
              <a:t>λινολενικό</a:t>
            </a:r>
            <a:r>
              <a:rPr lang="el-GR" sz="2600" dirty="0"/>
              <a:t>. </a:t>
            </a:r>
          </a:p>
          <a:p>
            <a:pPr fontAlgn="auto">
              <a:lnSpc>
                <a:spcPct val="134000"/>
              </a:lnSpc>
              <a:spcBef>
                <a:spcPts val="1200"/>
              </a:spcBef>
              <a:spcAft>
                <a:spcPts val="0"/>
              </a:spcAft>
              <a:buFont typeface="Arial" pitchFamily="34" charset="0"/>
              <a:buChar char="•"/>
              <a:defRPr/>
            </a:pPr>
            <a:r>
              <a:rPr lang="el-GR" sz="2600" dirty="0"/>
              <a:t>Ελαϊκό οξύ </a:t>
            </a:r>
            <a:r>
              <a:rPr lang="el-GR" sz="2600" dirty="0" smtClean="0"/>
              <a:t>CH</a:t>
            </a:r>
            <a:r>
              <a:rPr lang="el-GR" sz="2600" baseline="-25000" dirty="0" smtClean="0"/>
              <a:t>3</a:t>
            </a:r>
            <a:r>
              <a:rPr lang="el-GR" sz="2600" dirty="0" smtClean="0"/>
              <a:t>(CH</a:t>
            </a:r>
            <a:r>
              <a:rPr lang="el-GR" sz="2600" baseline="-25000" dirty="0" smtClean="0"/>
              <a:t>2</a:t>
            </a:r>
            <a:r>
              <a:rPr lang="el-GR" sz="2600" dirty="0" smtClean="0"/>
              <a:t>)</a:t>
            </a:r>
            <a:r>
              <a:rPr lang="el-GR" sz="2600" baseline="-25000" dirty="0" smtClean="0"/>
              <a:t> 7</a:t>
            </a:r>
            <a:r>
              <a:rPr lang="el-GR" sz="2600" dirty="0" smtClean="0"/>
              <a:t>CH </a:t>
            </a:r>
            <a:r>
              <a:rPr lang="el-GR" sz="2600" dirty="0"/>
              <a:t>= </a:t>
            </a:r>
            <a:r>
              <a:rPr lang="el-GR" sz="2600" dirty="0" smtClean="0"/>
              <a:t>CH(CH</a:t>
            </a:r>
            <a:r>
              <a:rPr lang="el-GR" sz="2600" baseline="-25000" dirty="0" smtClean="0"/>
              <a:t>3</a:t>
            </a:r>
            <a:r>
              <a:rPr lang="el-GR" sz="2600" dirty="0" smtClean="0"/>
              <a:t>)</a:t>
            </a:r>
            <a:r>
              <a:rPr lang="el-GR" sz="2600" baseline="-25000" dirty="0" smtClean="0"/>
              <a:t> 7</a:t>
            </a:r>
            <a:r>
              <a:rPr lang="el-GR" sz="2600" dirty="0" smtClean="0"/>
              <a:t>CΟ</a:t>
            </a:r>
            <a:r>
              <a:rPr lang="el-GR" sz="2600" baseline="-25000" dirty="0" smtClean="0"/>
              <a:t>2</a:t>
            </a:r>
            <a:r>
              <a:rPr lang="el-GR" sz="2600" dirty="0" smtClean="0"/>
              <a:t>H </a:t>
            </a:r>
            <a:r>
              <a:rPr lang="el-GR" sz="2600" dirty="0"/>
              <a:t>(ένας διπλός </a:t>
            </a:r>
            <a:r>
              <a:rPr lang="el-GR" sz="2600" dirty="0" smtClean="0"/>
              <a:t>δεσμός). </a:t>
            </a:r>
            <a:endParaRPr lang="el-GR" sz="2600" dirty="0"/>
          </a:p>
          <a:p>
            <a:pPr fontAlgn="auto">
              <a:lnSpc>
                <a:spcPct val="134000"/>
              </a:lnSpc>
              <a:spcBef>
                <a:spcPts val="1200"/>
              </a:spcBef>
              <a:spcAft>
                <a:spcPts val="0"/>
              </a:spcAft>
              <a:buFont typeface="Arial" pitchFamily="34" charset="0"/>
              <a:buChar char="•"/>
              <a:defRPr/>
            </a:pPr>
            <a:r>
              <a:rPr lang="el-GR" sz="2600" dirty="0" err="1"/>
              <a:t>Λινελαϊκό</a:t>
            </a:r>
            <a:r>
              <a:rPr lang="el-GR" sz="2600" dirty="0"/>
              <a:t> οξύ </a:t>
            </a:r>
            <a:r>
              <a:rPr lang="el-GR" sz="2600" dirty="0" smtClean="0"/>
              <a:t>CH</a:t>
            </a:r>
            <a:r>
              <a:rPr lang="el-GR" sz="2600" baseline="-25000" dirty="0" smtClean="0"/>
              <a:t>3</a:t>
            </a:r>
            <a:r>
              <a:rPr lang="el-GR" sz="2600" dirty="0" smtClean="0"/>
              <a:t>(CH</a:t>
            </a:r>
            <a:r>
              <a:rPr lang="el-GR" sz="2600" baseline="-25000" dirty="0" smtClean="0"/>
              <a:t>2</a:t>
            </a:r>
            <a:r>
              <a:rPr lang="el-GR" sz="2600" dirty="0" smtClean="0"/>
              <a:t>)</a:t>
            </a:r>
            <a:r>
              <a:rPr lang="el-GR" sz="2600" baseline="-25000" dirty="0" smtClean="0"/>
              <a:t> 4</a:t>
            </a:r>
            <a:r>
              <a:rPr lang="el-GR" sz="2600" dirty="0" smtClean="0"/>
              <a:t>CH=CHCH</a:t>
            </a:r>
            <a:r>
              <a:rPr lang="el-GR" sz="2600" baseline="-25000" dirty="0" smtClean="0"/>
              <a:t>2</a:t>
            </a:r>
            <a:r>
              <a:rPr lang="el-GR" sz="2600" dirty="0" smtClean="0"/>
              <a:t>CH=CH(CH</a:t>
            </a:r>
            <a:r>
              <a:rPr lang="el-GR" sz="2600" baseline="-25000" dirty="0" smtClean="0"/>
              <a:t>2</a:t>
            </a:r>
            <a:r>
              <a:rPr lang="el-GR" sz="2600" dirty="0" smtClean="0"/>
              <a:t>)</a:t>
            </a:r>
            <a:r>
              <a:rPr lang="el-GR" sz="2600" baseline="-25000" dirty="0" smtClean="0"/>
              <a:t> 7</a:t>
            </a:r>
            <a:r>
              <a:rPr lang="el-GR" sz="2600" dirty="0" smtClean="0"/>
              <a:t>CΟ</a:t>
            </a:r>
            <a:r>
              <a:rPr lang="el-GR" sz="2600" baseline="-25000" dirty="0" smtClean="0"/>
              <a:t>2</a:t>
            </a:r>
            <a:r>
              <a:rPr lang="el-GR" sz="2600" dirty="0" smtClean="0"/>
              <a:t>H   </a:t>
            </a:r>
            <a:r>
              <a:rPr lang="el-GR" sz="2600" dirty="0"/>
              <a:t>(δύο </a:t>
            </a:r>
            <a:r>
              <a:rPr lang="el-GR" sz="2600" dirty="0" smtClean="0"/>
              <a:t>μεμονωμένοι </a:t>
            </a:r>
            <a:r>
              <a:rPr lang="el-GR" sz="2600" dirty="0"/>
              <a:t>διπλοί </a:t>
            </a:r>
            <a:r>
              <a:rPr lang="el-GR" sz="2600" dirty="0" smtClean="0"/>
              <a:t>δεσμοί).</a:t>
            </a:r>
            <a:endParaRPr lang="el-GR" sz="2600" dirty="0"/>
          </a:p>
          <a:p>
            <a:pPr fontAlgn="auto">
              <a:lnSpc>
                <a:spcPct val="134000"/>
              </a:lnSpc>
              <a:spcBef>
                <a:spcPts val="1200"/>
              </a:spcBef>
              <a:spcAft>
                <a:spcPts val="0"/>
              </a:spcAft>
              <a:buFont typeface="Arial" pitchFamily="34" charset="0"/>
              <a:buChar char="•"/>
              <a:defRPr/>
            </a:pPr>
            <a:r>
              <a:rPr lang="el-GR" sz="2600" dirty="0" err="1"/>
              <a:t>Λινολενικό</a:t>
            </a:r>
            <a:r>
              <a:rPr lang="el-GR" sz="2600" dirty="0"/>
              <a:t> οξύ </a:t>
            </a:r>
            <a:r>
              <a:rPr lang="el-GR" sz="2600" dirty="0" smtClean="0"/>
              <a:t>CH</a:t>
            </a:r>
            <a:r>
              <a:rPr lang="el-GR" sz="2600" baseline="-25000" dirty="0" smtClean="0"/>
              <a:t>3</a:t>
            </a:r>
            <a:r>
              <a:rPr lang="el-GR" sz="2600" dirty="0" smtClean="0"/>
              <a:t>CH</a:t>
            </a:r>
            <a:r>
              <a:rPr lang="el-GR" sz="2600" baseline="-25000" dirty="0" smtClean="0"/>
              <a:t>2</a:t>
            </a:r>
            <a:r>
              <a:rPr lang="el-GR" sz="2600" dirty="0" smtClean="0"/>
              <a:t>CH </a:t>
            </a:r>
            <a:r>
              <a:rPr lang="el-GR" sz="2600" dirty="0"/>
              <a:t>= </a:t>
            </a:r>
            <a:r>
              <a:rPr lang="el-GR" sz="2600" dirty="0" smtClean="0"/>
              <a:t>CHCH</a:t>
            </a:r>
            <a:r>
              <a:rPr lang="el-GR" sz="2600" baseline="-25000" dirty="0" smtClean="0"/>
              <a:t>2</a:t>
            </a:r>
            <a:r>
              <a:rPr lang="el-GR" sz="2600" dirty="0" smtClean="0"/>
              <a:t>CH </a:t>
            </a:r>
            <a:r>
              <a:rPr lang="el-GR" sz="2600" dirty="0"/>
              <a:t>= </a:t>
            </a:r>
            <a:r>
              <a:rPr lang="el-GR" sz="2600" dirty="0" smtClean="0"/>
              <a:t>CHCH</a:t>
            </a:r>
            <a:r>
              <a:rPr lang="el-GR" sz="2600" baseline="-25000" dirty="0" smtClean="0"/>
              <a:t>2</a:t>
            </a:r>
            <a:r>
              <a:rPr lang="el-GR" sz="2600" dirty="0" smtClean="0"/>
              <a:t>CH </a:t>
            </a:r>
            <a:r>
              <a:rPr lang="el-GR" sz="2600" dirty="0"/>
              <a:t>=</a:t>
            </a:r>
            <a:r>
              <a:rPr lang="el-GR" sz="2600" dirty="0" smtClean="0"/>
              <a:t>CH(CH</a:t>
            </a:r>
            <a:r>
              <a:rPr lang="el-GR" sz="2600" baseline="-25000" dirty="0" smtClean="0"/>
              <a:t>2</a:t>
            </a:r>
            <a:r>
              <a:rPr lang="el-GR" sz="2600" dirty="0" smtClean="0"/>
              <a:t>)</a:t>
            </a:r>
            <a:r>
              <a:rPr lang="el-GR" sz="2600" baseline="-25000" dirty="0" smtClean="0"/>
              <a:t> 7</a:t>
            </a:r>
            <a:r>
              <a:rPr lang="el-GR" sz="2600" dirty="0" smtClean="0"/>
              <a:t>-CΟ</a:t>
            </a:r>
            <a:r>
              <a:rPr lang="el-GR" sz="2600" baseline="-25000" dirty="0" smtClean="0"/>
              <a:t>2</a:t>
            </a:r>
            <a:r>
              <a:rPr lang="el-GR" sz="2600" dirty="0" smtClean="0"/>
              <a:t>H (</a:t>
            </a:r>
            <a:r>
              <a:rPr lang="el-GR" sz="2600" dirty="0"/>
              <a:t>τρεις </a:t>
            </a:r>
            <a:r>
              <a:rPr lang="el-GR" sz="2600" dirty="0" smtClean="0"/>
              <a:t>μεμονωμένοι </a:t>
            </a:r>
            <a:r>
              <a:rPr lang="el-GR" sz="2600" dirty="0"/>
              <a:t>διπλοί </a:t>
            </a:r>
            <a:r>
              <a:rPr lang="el-GR" sz="2600" dirty="0" smtClean="0"/>
              <a:t>δεσμοί).</a:t>
            </a:r>
            <a:endParaRPr lang="el-GR" b="1" dirty="0"/>
          </a:p>
        </p:txBody>
      </p:sp>
      <p:sp>
        <p:nvSpPr>
          <p:cNvPr id="604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19E304E-B67C-4FA9-8F6C-9D579B8B4026}" type="slidenum">
              <a:rPr lang="el-GR" altLang="el-GR">
                <a:solidFill>
                  <a:srgbClr val="000000"/>
                </a:solidFill>
              </a:rPr>
              <a:pPr/>
              <a:t>32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a:xfrm>
            <a:off x="0" y="115888"/>
            <a:ext cx="9144000" cy="909637"/>
          </a:xfrm>
        </p:spPr>
        <p:txBody>
          <a:bodyPr/>
          <a:lstStyle/>
          <a:p>
            <a:r>
              <a:rPr lang="el-GR" altLang="el-GR" smtClean="0"/>
              <a:t>Λινέλαιο </a:t>
            </a:r>
            <a:endParaRPr lang="el-GR" altLang="el-GR" sz="3200" b="0" smtClean="0"/>
          </a:p>
        </p:txBody>
      </p:sp>
      <p:sp>
        <p:nvSpPr>
          <p:cNvPr id="61442" name="Θέση περιεχομένου 2"/>
          <p:cNvSpPr>
            <a:spLocks noGrp="1"/>
          </p:cNvSpPr>
          <p:nvPr>
            <p:ph idx="1"/>
          </p:nvPr>
        </p:nvSpPr>
        <p:spPr/>
        <p:txBody>
          <a:bodyPr/>
          <a:lstStyle/>
          <a:p>
            <a:pPr>
              <a:lnSpc>
                <a:spcPct val="114000"/>
              </a:lnSpc>
              <a:spcBef>
                <a:spcPts val="1800"/>
              </a:spcBef>
            </a:pPr>
            <a:r>
              <a:rPr lang="el-GR" altLang="el-GR" smtClean="0"/>
              <a:t>Το πιο σπουδαίο από τα ξηραινόμενα έλαια είναι το </a:t>
            </a:r>
            <a:r>
              <a:rPr lang="el-GR" altLang="el-GR" b="1" smtClean="0">
                <a:solidFill>
                  <a:srgbClr val="004A82"/>
                </a:solidFill>
              </a:rPr>
              <a:t>λινέλαιο</a:t>
            </a:r>
            <a:r>
              <a:rPr lang="el-GR" altLang="el-GR" smtClean="0"/>
              <a:t> που λαμβάνεται από τα σπέρματα του λιναριού. </a:t>
            </a:r>
          </a:p>
          <a:p>
            <a:pPr>
              <a:lnSpc>
                <a:spcPct val="114000"/>
              </a:lnSpc>
              <a:spcBef>
                <a:spcPts val="1800"/>
              </a:spcBef>
            </a:pPr>
            <a:r>
              <a:rPr lang="el-GR" altLang="el-GR" smtClean="0"/>
              <a:t>Περιέχει ένα μείγμα εστέρων της γλυκερίνης με τα οργανικά οξέα λινελαϊκό και λινολενικό, με το πρώτο σε μεγαλύτερη αναλογία.</a:t>
            </a:r>
          </a:p>
          <a:p>
            <a:pPr>
              <a:lnSpc>
                <a:spcPct val="114000"/>
              </a:lnSpc>
              <a:spcBef>
                <a:spcPts val="1800"/>
              </a:spcBef>
            </a:pPr>
            <a:r>
              <a:rPr lang="el-GR" altLang="el-GR" smtClean="0"/>
              <a:t>Με εξαίρεση το λινέλαιο, τα φυτικά έλαια συνήθως χρησιμοποιούνται μετά από </a:t>
            </a:r>
            <a:r>
              <a:rPr lang="el-GR" altLang="el-GR" b="1" smtClean="0">
                <a:solidFill>
                  <a:srgbClr val="004A82"/>
                </a:solidFill>
              </a:rPr>
              <a:t>τροποποίηση</a:t>
            </a:r>
            <a:r>
              <a:rPr lang="el-GR" altLang="el-GR" smtClean="0"/>
              <a:t> ή κάποια άλλη κατεργασία. Με </a:t>
            </a:r>
            <a:r>
              <a:rPr lang="el-GR" altLang="el-GR" b="1" smtClean="0">
                <a:solidFill>
                  <a:srgbClr val="004A82"/>
                </a:solidFill>
              </a:rPr>
              <a:t>θέρμανση</a:t>
            </a:r>
            <a:r>
              <a:rPr lang="el-GR" altLang="el-GR" smtClean="0"/>
              <a:t> μπορούν να παράγουν βερνίκια ή σταθερά έλαια.</a:t>
            </a:r>
          </a:p>
        </p:txBody>
      </p:sp>
      <p:sp>
        <p:nvSpPr>
          <p:cNvPr id="614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640F908-76C6-4C86-B267-0E975CBA4864}" type="slidenum">
              <a:rPr lang="el-GR" altLang="el-GR">
                <a:solidFill>
                  <a:srgbClr val="000000"/>
                </a:solidFill>
              </a:rPr>
              <a:pPr/>
              <a:t>33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Τίτλος 1"/>
          <p:cNvSpPr>
            <a:spLocks noGrp="1"/>
          </p:cNvSpPr>
          <p:nvPr>
            <p:ph type="title"/>
          </p:nvPr>
        </p:nvSpPr>
        <p:spPr>
          <a:xfrm>
            <a:off x="0" y="115888"/>
            <a:ext cx="9144000" cy="909637"/>
          </a:xfrm>
        </p:spPr>
        <p:txBody>
          <a:bodyPr/>
          <a:lstStyle/>
          <a:p>
            <a:r>
              <a:rPr lang="el-GR" altLang="el-GR" smtClean="0"/>
              <a:t>Οξειδωτικός πολυμερισμός </a:t>
            </a:r>
          </a:p>
        </p:txBody>
      </p:sp>
      <p:sp>
        <p:nvSpPr>
          <p:cNvPr id="63490" name="Θέση περιεχομένου 2"/>
          <p:cNvSpPr>
            <a:spLocks noGrp="1"/>
          </p:cNvSpPr>
          <p:nvPr>
            <p:ph idx="1"/>
          </p:nvPr>
        </p:nvSpPr>
        <p:spPr>
          <a:xfrm>
            <a:off x="457200" y="1196975"/>
            <a:ext cx="8229600" cy="5524500"/>
          </a:xfrm>
        </p:spPr>
        <p:txBody>
          <a:bodyPr/>
          <a:lstStyle/>
          <a:p>
            <a:pPr>
              <a:lnSpc>
                <a:spcPct val="110000"/>
              </a:lnSpc>
              <a:spcBef>
                <a:spcPts val="1200"/>
              </a:spcBef>
            </a:pPr>
            <a:r>
              <a:rPr lang="el-GR" altLang="el-GR" sz="2200" smtClean="0"/>
              <a:t>Ένα λεπτό στρώμα λινέλαιου χωρίς </a:t>
            </a:r>
            <a:r>
              <a:rPr lang="el-GR" altLang="el-GR" sz="2200" b="1" smtClean="0">
                <a:solidFill>
                  <a:srgbClr val="004A82"/>
                </a:solidFill>
              </a:rPr>
              <a:t>στεγνωτικό (καταλύτη οξείδωσης)</a:t>
            </a:r>
            <a:r>
              <a:rPr lang="el-GR" altLang="el-GR" sz="2200" smtClean="0"/>
              <a:t> χρειάζεται περίπου μια εβδομάδα για να πολυμεριστεί στη συνήθη θερμοκρασία. </a:t>
            </a:r>
          </a:p>
          <a:p>
            <a:pPr>
              <a:lnSpc>
                <a:spcPct val="110000"/>
              </a:lnSpc>
              <a:spcBef>
                <a:spcPts val="1200"/>
              </a:spcBef>
            </a:pPr>
            <a:r>
              <a:rPr lang="el-GR" altLang="el-GR" sz="2200" smtClean="0"/>
              <a:t>Αν </a:t>
            </a:r>
            <a:r>
              <a:rPr lang="el-GR" altLang="el-GR" sz="2200" b="1" smtClean="0">
                <a:solidFill>
                  <a:srgbClr val="004A82"/>
                </a:solidFill>
              </a:rPr>
              <a:t>θερμανθεί</a:t>
            </a:r>
            <a:r>
              <a:rPr lang="el-GR" altLang="el-GR" sz="2200" smtClean="0"/>
              <a:t> σχηματίζει βερνίκι κι αν η κατεργασία αυτή συνοδεύεται από οξυγόνο (παροχή αέρα), συμβαίνει </a:t>
            </a:r>
            <a:r>
              <a:rPr lang="el-GR" altLang="el-GR" sz="2200" b="1" smtClean="0">
                <a:solidFill>
                  <a:srgbClr val="004A82"/>
                </a:solidFill>
              </a:rPr>
              <a:t>οξειδωτικός πολυμερισμός των ακόρεστων γλυκεριδίων</a:t>
            </a:r>
            <a:r>
              <a:rPr lang="el-GR" altLang="el-GR" sz="2200" smtClean="0"/>
              <a:t>. </a:t>
            </a:r>
          </a:p>
          <a:p>
            <a:pPr>
              <a:lnSpc>
                <a:spcPct val="110000"/>
              </a:lnSpc>
              <a:spcBef>
                <a:spcPts val="1200"/>
              </a:spcBef>
            </a:pPr>
            <a:r>
              <a:rPr lang="el-GR" altLang="el-GR" sz="2200" smtClean="0"/>
              <a:t>Όσο περισσότερο θερμαίνεται αυτό το λάδι, τόσο μεγαλύτερος είναι ο βαθμός πολυμερισμού του, μέχρι που τελικά θα αποκτήσει δομή </a:t>
            </a:r>
            <a:r>
              <a:rPr lang="el-GR" altLang="el-GR" sz="2200" b="1" smtClean="0">
                <a:solidFill>
                  <a:srgbClr val="004A82"/>
                </a:solidFill>
              </a:rPr>
              <a:t>πηκτής</a:t>
            </a:r>
            <a:r>
              <a:rPr lang="el-GR" altLang="el-GR" sz="2200" smtClean="0"/>
              <a:t> από τρισδιάστατα πολυμερισμένα μόρια, οπότε και δεν θα μπορεί να χρησιμοποιηθεί πλέον ως φορέας σε μελάνια, διότι θα έχει ήδη ξηρανθεί.</a:t>
            </a:r>
          </a:p>
        </p:txBody>
      </p:sp>
      <p:sp>
        <p:nvSpPr>
          <p:cNvPr id="634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E9CAA64-BDC4-4C64-8202-5F4D4DB83884}" type="slidenum">
              <a:rPr lang="el-GR" altLang="el-GR">
                <a:solidFill>
                  <a:srgbClr val="000000"/>
                </a:solidFill>
              </a:rPr>
              <a:pPr/>
              <a:t>34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a:xfrm>
            <a:off x="0" y="115888"/>
            <a:ext cx="9144000" cy="909637"/>
          </a:xfrm>
        </p:spPr>
        <p:txBody>
          <a:bodyPr/>
          <a:lstStyle/>
          <a:p>
            <a:r>
              <a:rPr lang="el-GR" altLang="el-GR" smtClean="0"/>
              <a:t>Βερνίκια από φυτικά έλαια</a:t>
            </a:r>
          </a:p>
        </p:txBody>
      </p:sp>
      <p:sp>
        <p:nvSpPr>
          <p:cNvPr id="64514" name="Θέση περιεχομένου 2"/>
          <p:cNvSpPr>
            <a:spLocks noGrp="1"/>
          </p:cNvSpPr>
          <p:nvPr>
            <p:ph idx="1"/>
          </p:nvPr>
        </p:nvSpPr>
        <p:spPr/>
        <p:txBody>
          <a:bodyPr/>
          <a:lstStyle/>
          <a:p>
            <a:pPr>
              <a:lnSpc>
                <a:spcPct val="114000"/>
              </a:lnSpc>
              <a:spcBef>
                <a:spcPts val="1200"/>
              </a:spcBef>
            </a:pPr>
            <a:r>
              <a:rPr lang="el-GR" altLang="el-GR" smtClean="0"/>
              <a:t>Τα </a:t>
            </a:r>
            <a:r>
              <a:rPr lang="el-GR" altLang="el-GR" b="1" smtClean="0">
                <a:solidFill>
                  <a:srgbClr val="004A82"/>
                </a:solidFill>
              </a:rPr>
              <a:t>βερνίκια</a:t>
            </a:r>
            <a:r>
              <a:rPr lang="el-GR" altLang="el-GR" smtClean="0"/>
              <a:t> είναι ιδιαίτερα χρήσιμα για τη διαβροχή των κόκκων του χρώματος και τη διασπορά του χρώματος κατά την παρασκευή μελανιών. </a:t>
            </a:r>
          </a:p>
          <a:p>
            <a:pPr>
              <a:lnSpc>
                <a:spcPct val="114000"/>
              </a:lnSpc>
              <a:spcBef>
                <a:spcPts val="1200"/>
              </a:spcBef>
            </a:pPr>
            <a:r>
              <a:rPr lang="el-GR" altLang="el-GR" smtClean="0"/>
              <a:t>Τα βερνίκια που παράγονται με θέρμανση ελαίων αποτελούν κι ένα μέσο για την αύξηση του ιξώδους, χωρίς να προστεθεί περισσότερο στερεό πρόσθετο και είναι επίσης ένα μέσον ρύθμισης της εκτυπωτικής ικανότητας των μελανιών. </a:t>
            </a:r>
          </a:p>
          <a:p>
            <a:pPr>
              <a:lnSpc>
                <a:spcPct val="114000"/>
              </a:lnSpc>
              <a:spcBef>
                <a:spcPts val="1200"/>
              </a:spcBef>
            </a:pPr>
            <a:r>
              <a:rPr lang="el-GR" altLang="el-GR" smtClean="0"/>
              <a:t>Τέλος, σε συνδυασμό με τις ρητίνες συνδέουν και «κολλούν» τη σκόνη του χρώματος στην επιφάνεια του εντύπου.</a:t>
            </a:r>
          </a:p>
        </p:txBody>
      </p:sp>
      <p:sp>
        <p:nvSpPr>
          <p:cNvPr id="645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405BF99-D36C-4373-BDD7-40895E10D2F3}" type="slidenum">
              <a:rPr lang="el-GR" altLang="el-GR">
                <a:solidFill>
                  <a:srgbClr val="000000"/>
                </a:solidFill>
              </a:rPr>
              <a:pPr/>
              <a:t>35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Έλαιο </a:t>
            </a:r>
            <a:r>
              <a:rPr lang="el-GR" sz="4400" dirty="0" err="1" smtClean="0"/>
              <a:t>κινεζόδενδρου</a:t>
            </a:r>
            <a:r>
              <a:rPr lang="el-GR" sz="4400" dirty="0" smtClean="0"/>
              <a:t> και </a:t>
            </a:r>
            <a:r>
              <a:rPr lang="el-GR" sz="4400" dirty="0"/>
              <a:t>έλαιο </a:t>
            </a:r>
            <a:r>
              <a:rPr lang="el-GR" sz="4400" dirty="0" err="1" smtClean="0"/>
              <a:t>oiticicα</a:t>
            </a:r>
            <a:endParaRPr lang="el-GR" sz="3600" b="0" dirty="0"/>
          </a:p>
        </p:txBody>
      </p:sp>
      <p:sp>
        <p:nvSpPr>
          <p:cNvPr id="65538" name="Θέση περιεχομένου 2"/>
          <p:cNvSpPr>
            <a:spLocks noGrp="1"/>
          </p:cNvSpPr>
          <p:nvPr>
            <p:ph idx="1"/>
          </p:nvPr>
        </p:nvSpPr>
        <p:spPr>
          <a:xfrm>
            <a:off x="457200" y="1628775"/>
            <a:ext cx="8229600" cy="4608513"/>
          </a:xfrm>
        </p:spPr>
        <p:txBody>
          <a:bodyPr/>
          <a:lstStyle/>
          <a:p>
            <a:pPr>
              <a:lnSpc>
                <a:spcPct val="114000"/>
              </a:lnSpc>
              <a:spcBef>
                <a:spcPts val="2400"/>
              </a:spcBef>
            </a:pPr>
            <a:r>
              <a:rPr lang="el-GR" altLang="el-GR" smtClean="0"/>
              <a:t>Άλλα παραδείγματα φυτικών ξηραινομένων ελαίων είναι το </a:t>
            </a:r>
            <a:r>
              <a:rPr lang="el-GR" altLang="el-GR" b="1" smtClean="0">
                <a:solidFill>
                  <a:srgbClr val="004A82"/>
                </a:solidFill>
              </a:rPr>
              <a:t>έλαιο του κινεζοδένδρου </a:t>
            </a:r>
            <a:r>
              <a:rPr lang="el-GR" altLang="el-GR" smtClean="0"/>
              <a:t>και </a:t>
            </a:r>
            <a:r>
              <a:rPr lang="el-GR" altLang="el-GR" b="1" smtClean="0">
                <a:solidFill>
                  <a:srgbClr val="004A82"/>
                </a:solidFill>
              </a:rPr>
              <a:t>το έλαιο oiticica</a:t>
            </a:r>
            <a:r>
              <a:rPr lang="el-GR" altLang="el-GR" smtClean="0"/>
              <a:t>. </a:t>
            </a:r>
          </a:p>
        </p:txBody>
      </p:sp>
      <p:sp>
        <p:nvSpPr>
          <p:cNvPr id="655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5579575-D294-47FF-B1D6-AC7318A6F67B}" type="slidenum">
              <a:rPr lang="el-GR" altLang="el-GR">
                <a:solidFill>
                  <a:srgbClr val="000000"/>
                </a:solidFill>
              </a:rPr>
              <a:pPr/>
              <a:t>36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Έλαιο </a:t>
            </a:r>
            <a:r>
              <a:rPr lang="el-GR" sz="4400" dirty="0" err="1" smtClean="0"/>
              <a:t>κινεζόδενδρου</a:t>
            </a:r>
            <a:r>
              <a:rPr lang="el-GR" sz="4400" dirty="0" smtClean="0"/>
              <a:t> </a:t>
            </a:r>
            <a:br>
              <a:rPr lang="el-GR" sz="4400"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rtlCol="0">
            <a:normAutofit/>
          </a:bodyPr>
          <a:lstStyle/>
          <a:p>
            <a:pPr fontAlgn="auto">
              <a:lnSpc>
                <a:spcPct val="114000"/>
              </a:lnSpc>
              <a:spcBef>
                <a:spcPts val="2400"/>
              </a:spcBef>
              <a:spcAft>
                <a:spcPts val="0"/>
              </a:spcAft>
              <a:buFont typeface="Arial" pitchFamily="34" charset="0"/>
              <a:buChar char="•"/>
              <a:defRPr/>
            </a:pPr>
            <a:r>
              <a:rPr lang="el-GR" dirty="0" smtClean="0"/>
              <a:t>Εξάγεται </a:t>
            </a:r>
            <a:r>
              <a:rPr lang="el-GR" dirty="0"/>
              <a:t>από τους καρπούς του </a:t>
            </a:r>
            <a:r>
              <a:rPr lang="el-GR" dirty="0" err="1" smtClean="0"/>
              <a:t>κινεζόδενδρου</a:t>
            </a:r>
            <a:r>
              <a:rPr lang="el-GR" dirty="0" smtClean="0"/>
              <a:t> </a:t>
            </a:r>
            <a:r>
              <a:rPr lang="el-GR" dirty="0"/>
              <a:t>και περιέχει </a:t>
            </a:r>
            <a:r>
              <a:rPr lang="el-GR" dirty="0" err="1"/>
              <a:t>τριγλυκερίδια</a:t>
            </a:r>
            <a:r>
              <a:rPr lang="el-GR" dirty="0"/>
              <a:t> </a:t>
            </a:r>
            <a:r>
              <a:rPr lang="el-GR" dirty="0" err="1"/>
              <a:t>λινολενικού</a:t>
            </a:r>
            <a:r>
              <a:rPr lang="el-GR" dirty="0"/>
              <a:t> οξέος που έχει τρεις συζυγείς διπλούς </a:t>
            </a:r>
            <a:r>
              <a:rPr lang="el-GR" dirty="0" smtClean="0"/>
              <a:t>δεσμούς </a:t>
            </a:r>
            <a:r>
              <a:rPr lang="el-GR" dirty="0"/>
              <a:t>και έχει </a:t>
            </a:r>
            <a:r>
              <a:rPr lang="el-GR" dirty="0" smtClean="0"/>
              <a:t>μεγάλη </a:t>
            </a:r>
            <a:r>
              <a:rPr lang="el-GR" dirty="0"/>
              <a:t>δραστικότητα στον </a:t>
            </a:r>
            <a:r>
              <a:rPr lang="el-GR" dirty="0" smtClean="0"/>
              <a:t>πολυμερισμό</a:t>
            </a:r>
            <a:r>
              <a:rPr lang="el-GR" dirty="0"/>
              <a:t>: </a:t>
            </a:r>
          </a:p>
          <a:p>
            <a:pPr marL="0" indent="0" algn="ctr" fontAlgn="auto">
              <a:lnSpc>
                <a:spcPct val="114000"/>
              </a:lnSpc>
              <a:spcBef>
                <a:spcPts val="2400"/>
              </a:spcBef>
              <a:spcAft>
                <a:spcPts val="0"/>
              </a:spcAft>
              <a:buFont typeface="Arial" pitchFamily="34" charset="0"/>
              <a:buNone/>
              <a:defRPr/>
            </a:pPr>
            <a:r>
              <a:rPr lang="el-GR" dirty="0" smtClean="0"/>
              <a:t>CH</a:t>
            </a:r>
            <a:r>
              <a:rPr lang="el-GR" baseline="-25000" dirty="0" smtClean="0"/>
              <a:t>3</a:t>
            </a:r>
            <a:r>
              <a:rPr lang="el-GR" dirty="0" smtClean="0"/>
              <a:t>(CH</a:t>
            </a:r>
            <a:r>
              <a:rPr lang="el-GR" baseline="-25000" dirty="0" smtClean="0"/>
              <a:t>2</a:t>
            </a:r>
            <a:r>
              <a:rPr lang="el-GR" dirty="0" smtClean="0"/>
              <a:t>)</a:t>
            </a:r>
            <a:r>
              <a:rPr lang="el-GR" baseline="-25000" dirty="0" smtClean="0"/>
              <a:t> 3</a:t>
            </a:r>
            <a:r>
              <a:rPr lang="el-GR" dirty="0" smtClean="0"/>
              <a:t>CH </a:t>
            </a:r>
            <a:r>
              <a:rPr lang="el-GR" dirty="0"/>
              <a:t>= CH-CH = CH-CH = </a:t>
            </a:r>
            <a:r>
              <a:rPr lang="el-GR" dirty="0" smtClean="0"/>
              <a:t>CH(CH</a:t>
            </a:r>
            <a:r>
              <a:rPr lang="el-GR" baseline="-25000" dirty="0" smtClean="0"/>
              <a:t>2</a:t>
            </a:r>
            <a:r>
              <a:rPr lang="el-GR" dirty="0" smtClean="0"/>
              <a:t>)</a:t>
            </a:r>
            <a:r>
              <a:rPr lang="el-GR" baseline="-25000" dirty="0" smtClean="0"/>
              <a:t> 7</a:t>
            </a:r>
            <a:r>
              <a:rPr lang="el-GR" dirty="0" smtClean="0"/>
              <a:t>COOH</a:t>
            </a:r>
          </a:p>
          <a:p>
            <a:pPr fontAlgn="auto">
              <a:lnSpc>
                <a:spcPct val="114000"/>
              </a:lnSpc>
              <a:spcBef>
                <a:spcPts val="1200"/>
              </a:spcBef>
              <a:spcAft>
                <a:spcPts val="0"/>
              </a:spcAft>
              <a:buFont typeface="Arial" pitchFamily="34" charset="0"/>
              <a:buChar char="•"/>
              <a:defRPr/>
            </a:pPr>
            <a:r>
              <a:rPr lang="el-GR" dirty="0" smtClean="0"/>
              <a:t>Περιέχει περίπου κατά 80% </a:t>
            </a:r>
            <a:r>
              <a:rPr lang="el-GR" dirty="0" err="1" smtClean="0"/>
              <a:t>λινολενικό</a:t>
            </a:r>
            <a:r>
              <a:rPr lang="el-GR" dirty="0" smtClean="0"/>
              <a:t> </a:t>
            </a:r>
            <a:r>
              <a:rPr lang="el-GR" dirty="0" err="1" smtClean="0"/>
              <a:t>γλυκερινεστέρα</a:t>
            </a:r>
            <a:r>
              <a:rPr lang="el-GR" dirty="0" smtClean="0"/>
              <a:t> και κατά 20% </a:t>
            </a:r>
            <a:r>
              <a:rPr lang="el-GR" dirty="0" err="1" smtClean="0"/>
              <a:t>ελαϊκό</a:t>
            </a:r>
            <a:r>
              <a:rPr lang="el-GR" dirty="0" smtClean="0"/>
              <a:t> </a:t>
            </a:r>
            <a:r>
              <a:rPr lang="el-GR" dirty="0" err="1" smtClean="0"/>
              <a:t>γλυκερινεστέρα</a:t>
            </a:r>
            <a:r>
              <a:rPr lang="el-GR" dirty="0" smtClean="0"/>
              <a:t>. </a:t>
            </a:r>
          </a:p>
          <a:p>
            <a:pPr fontAlgn="auto">
              <a:lnSpc>
                <a:spcPct val="114000"/>
              </a:lnSpc>
              <a:spcBef>
                <a:spcPts val="1200"/>
              </a:spcBef>
              <a:spcAft>
                <a:spcPts val="0"/>
              </a:spcAft>
              <a:buFont typeface="Arial" pitchFamily="34" charset="0"/>
              <a:buChar char="•"/>
              <a:defRPr/>
            </a:pPr>
            <a:r>
              <a:rPr lang="el-GR" dirty="0" smtClean="0"/>
              <a:t>Το έλαιο του </a:t>
            </a:r>
            <a:r>
              <a:rPr lang="el-GR" dirty="0" err="1" smtClean="0"/>
              <a:t>κινεζόδενδρου</a:t>
            </a:r>
            <a:r>
              <a:rPr lang="el-GR" dirty="0" smtClean="0"/>
              <a:t> δίνει σκληρό, γυαλιστερό φιλμ που ξηραίνεται γρήγορα. </a:t>
            </a:r>
          </a:p>
          <a:p>
            <a:pPr marL="0" indent="0" algn="ctr" fontAlgn="auto">
              <a:lnSpc>
                <a:spcPct val="114000"/>
              </a:lnSpc>
              <a:spcBef>
                <a:spcPts val="2400"/>
              </a:spcBef>
              <a:spcAft>
                <a:spcPts val="0"/>
              </a:spcAft>
              <a:buFont typeface="Arial" pitchFamily="34" charset="0"/>
              <a:buNone/>
              <a:defRPr/>
            </a:pPr>
            <a:endParaRPr lang="el-GR" dirty="0"/>
          </a:p>
        </p:txBody>
      </p:sp>
      <p:sp>
        <p:nvSpPr>
          <p:cNvPr id="665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DB674A1-F795-4557-BA2E-A4989027E8C3}" type="slidenum">
              <a:rPr lang="el-GR" altLang="el-GR">
                <a:solidFill>
                  <a:srgbClr val="000000"/>
                </a:solidFill>
              </a:rPr>
              <a:pPr/>
              <a:t>37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smtClean="0"/>
              <a:t>Έλαιο </a:t>
            </a:r>
            <a:r>
              <a:rPr lang="el-GR" sz="4400" dirty="0" err="1" smtClean="0"/>
              <a:t>κινεζόδενδρου</a:t>
            </a:r>
            <a:r>
              <a:rPr lang="el-GR" sz="4400" dirty="0" smtClean="0"/>
              <a:t> </a:t>
            </a:r>
            <a:br>
              <a:rPr lang="el-GR" sz="4400" dirty="0" smtClean="0"/>
            </a:br>
            <a:r>
              <a:rPr lang="el-GR" sz="3600" b="0" dirty="0" smtClean="0"/>
              <a:t>(2 από 2)</a:t>
            </a:r>
            <a:endParaRPr lang="el-GR" sz="3600" dirty="0"/>
          </a:p>
        </p:txBody>
      </p:sp>
      <p:sp>
        <p:nvSpPr>
          <p:cNvPr id="67586" name="Θέση περιεχομένου 2"/>
          <p:cNvSpPr>
            <a:spLocks noGrp="1"/>
          </p:cNvSpPr>
          <p:nvPr>
            <p:ph idx="1"/>
          </p:nvPr>
        </p:nvSpPr>
        <p:spPr>
          <a:xfrm>
            <a:off x="457200" y="1341438"/>
            <a:ext cx="8229600" cy="4895850"/>
          </a:xfrm>
        </p:spPr>
        <p:txBody>
          <a:bodyPr/>
          <a:lstStyle/>
          <a:p>
            <a:pPr>
              <a:lnSpc>
                <a:spcPct val="114000"/>
              </a:lnSpc>
              <a:spcBef>
                <a:spcPts val="1200"/>
              </a:spcBef>
            </a:pPr>
            <a:r>
              <a:rPr lang="el-GR" altLang="el-GR" smtClean="0"/>
              <a:t>Σε συνδυασμό με φαινολικές ή αλκυδικές ρητίνες δίνει φιλμ μελανιού με μεγάλη αντοχή στην τριβή, στην υγρασία, στα αλκάλια, στο σαπούνι και βρίσκει εφαρμογές στα λιθογραφικά μελάνια, για συσκευασίες σαπουνιών και απορρυπαντικών (είναι αλκαλικά) και δίνουν γυαλιστερή επιφάνεια όταν τυπώνεται επάνω από έντυπα σαν βερνίκι. </a:t>
            </a:r>
          </a:p>
          <a:p>
            <a:pPr>
              <a:lnSpc>
                <a:spcPct val="114000"/>
              </a:lnSpc>
              <a:spcBef>
                <a:spcPts val="1200"/>
              </a:spcBef>
            </a:pPr>
            <a:r>
              <a:rPr lang="el-GR" altLang="el-GR" smtClean="0"/>
              <a:t>Βρίσκει εφαρμογή και στην εκτύπωση μεταλλικών μελανιών.</a:t>
            </a:r>
          </a:p>
        </p:txBody>
      </p:sp>
      <p:sp>
        <p:nvSpPr>
          <p:cNvPr id="675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31165AF-F4DA-40B2-BFA7-234292848E0A}" type="slidenum">
              <a:rPr lang="el-GR" altLang="el-GR">
                <a:solidFill>
                  <a:srgbClr val="000000"/>
                </a:solidFill>
              </a:rPr>
              <a:pPr/>
              <a:t>38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0" y="115888"/>
            <a:ext cx="9144000" cy="1009650"/>
          </a:xfrm>
        </p:spPr>
        <p:txBody>
          <a:bodyPr/>
          <a:lstStyle/>
          <a:p>
            <a:r>
              <a:rPr lang="el-GR" altLang="el-GR" smtClean="0"/>
              <a:t>Τύποι φορέων μελανιών </a:t>
            </a:r>
            <a:r>
              <a:rPr lang="el-GR" altLang="el-GR" sz="3200" b="0" smtClean="0"/>
              <a:t>(1 από 2)</a:t>
            </a:r>
          </a:p>
        </p:txBody>
      </p:sp>
      <p:sp>
        <p:nvSpPr>
          <p:cNvPr id="3" name="Θέση περιεχομένου 2"/>
          <p:cNvSpPr>
            <a:spLocks noGrp="1"/>
          </p:cNvSpPr>
          <p:nvPr>
            <p:ph idx="1"/>
          </p:nvPr>
        </p:nvSpPr>
        <p:spPr>
          <a:xfrm>
            <a:off x="457200" y="1412875"/>
            <a:ext cx="8291513" cy="5111750"/>
          </a:xfrm>
        </p:spPr>
        <p:txBody>
          <a:bodyPr rtlCol="0">
            <a:normAutofit lnSpcReduction="10000"/>
          </a:bodyPr>
          <a:lstStyle/>
          <a:p>
            <a:pPr fontAlgn="auto">
              <a:lnSpc>
                <a:spcPct val="110000"/>
              </a:lnSpc>
              <a:spcAft>
                <a:spcPts val="0"/>
              </a:spcAft>
              <a:buFont typeface="Arial" pitchFamily="34" charset="0"/>
              <a:buChar char="•"/>
              <a:defRPr/>
            </a:pPr>
            <a:r>
              <a:rPr lang="el-GR" dirty="0" smtClean="0"/>
              <a:t>Τα μελάνια διακρίνονται στις </a:t>
            </a:r>
            <a:r>
              <a:rPr lang="el-GR" dirty="0"/>
              <a:t>κατηγορίες </a:t>
            </a:r>
            <a:r>
              <a:rPr lang="el-GR" b="1" dirty="0">
                <a:solidFill>
                  <a:srgbClr val="004A82"/>
                </a:solidFill>
              </a:rPr>
              <a:t>υγρού</a:t>
            </a:r>
            <a:r>
              <a:rPr lang="el-GR" dirty="0"/>
              <a:t> και </a:t>
            </a:r>
            <a:r>
              <a:rPr lang="el-GR" b="1" dirty="0">
                <a:solidFill>
                  <a:srgbClr val="004A82"/>
                </a:solidFill>
              </a:rPr>
              <a:t>πάστας</a:t>
            </a:r>
            <a:r>
              <a:rPr lang="el-GR" dirty="0">
                <a:solidFill>
                  <a:srgbClr val="004A82"/>
                </a:solidFill>
              </a:rPr>
              <a:t>,</a:t>
            </a:r>
            <a:r>
              <a:rPr lang="el-GR" dirty="0"/>
              <a:t> ανάλογα με τους </a:t>
            </a:r>
            <a:r>
              <a:rPr lang="el-GR" b="1" dirty="0">
                <a:solidFill>
                  <a:srgbClr val="004A82"/>
                </a:solidFill>
              </a:rPr>
              <a:t>τρόπους εφαρμογής</a:t>
            </a:r>
            <a:r>
              <a:rPr lang="el-GR" dirty="0">
                <a:solidFill>
                  <a:srgbClr val="004A82"/>
                </a:solidFill>
              </a:rPr>
              <a:t> </a:t>
            </a:r>
            <a:r>
              <a:rPr lang="el-GR" dirty="0"/>
              <a:t>και</a:t>
            </a:r>
            <a:r>
              <a:rPr lang="el-GR" dirty="0">
                <a:solidFill>
                  <a:srgbClr val="004A82"/>
                </a:solidFill>
              </a:rPr>
              <a:t> </a:t>
            </a:r>
            <a:r>
              <a:rPr lang="el-GR" b="1" dirty="0">
                <a:solidFill>
                  <a:srgbClr val="004A82"/>
                </a:solidFill>
              </a:rPr>
              <a:t>ξήρανσης</a:t>
            </a:r>
            <a:r>
              <a:rPr lang="el-GR" dirty="0">
                <a:solidFill>
                  <a:srgbClr val="004A82"/>
                </a:solidFill>
              </a:rPr>
              <a:t>, </a:t>
            </a:r>
            <a:r>
              <a:rPr lang="el-GR" dirty="0"/>
              <a:t>ενώ η </a:t>
            </a:r>
            <a:r>
              <a:rPr lang="el-GR" b="1" dirty="0">
                <a:solidFill>
                  <a:srgbClr val="004A82"/>
                </a:solidFill>
              </a:rPr>
              <a:t>σύνθεση</a:t>
            </a:r>
            <a:r>
              <a:rPr lang="el-GR" b="1" dirty="0"/>
              <a:t> </a:t>
            </a:r>
            <a:r>
              <a:rPr lang="el-GR" dirty="0"/>
              <a:t>του φορέα καθορίζεται από τις απαιτήσεις του </a:t>
            </a:r>
            <a:r>
              <a:rPr lang="el-GR" dirty="0" smtClean="0"/>
              <a:t>τελικού </a:t>
            </a:r>
            <a:r>
              <a:rPr lang="el-GR" dirty="0"/>
              <a:t>προϊόντος.</a:t>
            </a:r>
            <a:r>
              <a:rPr lang="el-GR" b="1" dirty="0"/>
              <a:t> </a:t>
            </a:r>
          </a:p>
          <a:p>
            <a:pPr fontAlgn="auto">
              <a:lnSpc>
                <a:spcPct val="110000"/>
              </a:lnSpc>
              <a:spcBef>
                <a:spcPts val="1800"/>
              </a:spcBef>
              <a:spcAft>
                <a:spcPts val="0"/>
              </a:spcAft>
              <a:buFont typeface="Arial" pitchFamily="34" charset="0"/>
              <a:buChar char="•"/>
              <a:defRPr/>
            </a:pPr>
            <a:r>
              <a:rPr lang="el-GR" dirty="0"/>
              <a:t>Για παράδειγμα, </a:t>
            </a:r>
            <a:r>
              <a:rPr lang="el-GR" dirty="0" smtClean="0"/>
              <a:t>το στρώμα του μελανιού πρέπει να είναι στιλπνό, εύκαμπτο και ανθεκτικό στην τριβή, πάνω σε </a:t>
            </a:r>
            <a:r>
              <a:rPr lang="el-GR" dirty="0"/>
              <a:t>ένα κάλυμμα </a:t>
            </a:r>
            <a:r>
              <a:rPr lang="el-GR" dirty="0" smtClean="0"/>
              <a:t>περιοδικού, για </a:t>
            </a:r>
            <a:r>
              <a:rPr lang="el-GR" dirty="0"/>
              <a:t>να μη γδέρνεται </a:t>
            </a:r>
            <a:r>
              <a:rPr lang="el-GR" dirty="0" smtClean="0"/>
              <a:t>κατά την χρήση του. </a:t>
            </a:r>
            <a:endParaRPr lang="el-GR" dirty="0"/>
          </a:p>
          <a:p>
            <a:pPr fontAlgn="auto">
              <a:lnSpc>
                <a:spcPct val="110000"/>
              </a:lnSpc>
              <a:spcBef>
                <a:spcPts val="1800"/>
              </a:spcBef>
              <a:spcAft>
                <a:spcPts val="0"/>
              </a:spcAft>
              <a:buFont typeface="Arial" pitchFamily="34" charset="0"/>
              <a:buChar char="•"/>
              <a:defRPr/>
            </a:pPr>
            <a:r>
              <a:rPr lang="el-GR" dirty="0" smtClean="0"/>
              <a:t>Αντίθετα, πάνω σε ένα φύλλο συσκευασίας ή σε ένα μεταλλικό φύλλο, το στρώμα του μελανιού πρέπει </a:t>
            </a:r>
            <a:r>
              <a:rPr lang="el-GR" dirty="0"/>
              <a:t>να </a:t>
            </a:r>
            <a:r>
              <a:rPr lang="el-GR" dirty="0" smtClean="0"/>
              <a:t>έχει πολύ καλή πρόσφυση και να είναι εύκαμπτο </a:t>
            </a:r>
            <a:r>
              <a:rPr lang="el-GR" dirty="0"/>
              <a:t>για να αντέχει </a:t>
            </a:r>
            <a:r>
              <a:rPr lang="el-GR" dirty="0" smtClean="0"/>
              <a:t>κατά την συσκευασία </a:t>
            </a:r>
            <a:r>
              <a:rPr lang="el-GR" dirty="0"/>
              <a:t>και </a:t>
            </a:r>
            <a:r>
              <a:rPr lang="el-GR" dirty="0" smtClean="0"/>
              <a:t>την μεταφορά.</a:t>
            </a:r>
            <a:endParaRPr lang="el-GR" dirty="0"/>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288771D-C76E-46C6-97B6-0B1D57BEC28D}"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Έλαιο </a:t>
            </a:r>
            <a:r>
              <a:rPr lang="el-GR" sz="4400" dirty="0" err="1" smtClean="0"/>
              <a:t>oiticicα</a:t>
            </a:r>
            <a:r>
              <a:rPr lang="el-GR" sz="4400" dirty="0"/>
              <a:t/>
            </a:r>
            <a:br>
              <a:rPr lang="el-GR" sz="4400" dirty="0"/>
            </a:br>
            <a:r>
              <a:rPr lang="el-GR" sz="3600" b="0" dirty="0" smtClean="0"/>
              <a:t>(1 </a:t>
            </a:r>
            <a:r>
              <a:rPr lang="el-GR" sz="3600" b="0" dirty="0"/>
              <a:t>από </a:t>
            </a:r>
            <a:r>
              <a:rPr lang="el-GR" sz="3600" b="0" dirty="0" smtClean="0"/>
              <a:t>2)</a:t>
            </a:r>
            <a:endParaRPr lang="el-GR" sz="3600" dirty="0"/>
          </a:p>
        </p:txBody>
      </p:sp>
      <p:sp>
        <p:nvSpPr>
          <p:cNvPr id="5127" name="Θέση περιεχομένου 2"/>
          <p:cNvSpPr>
            <a:spLocks noGrp="1"/>
          </p:cNvSpPr>
          <p:nvPr>
            <p:ph idx="1"/>
          </p:nvPr>
        </p:nvSpPr>
        <p:spPr>
          <a:xfrm>
            <a:off x="457200" y="1412875"/>
            <a:ext cx="8229600" cy="4824413"/>
          </a:xfrm>
        </p:spPr>
        <p:txBody>
          <a:bodyPr/>
          <a:lstStyle/>
          <a:p>
            <a:pPr>
              <a:lnSpc>
                <a:spcPct val="114000"/>
              </a:lnSpc>
            </a:pPr>
            <a:r>
              <a:rPr lang="el-GR" altLang="el-GR" smtClean="0"/>
              <a:t>Το </a:t>
            </a:r>
            <a:r>
              <a:rPr lang="el-GR" altLang="el-GR" b="1" smtClean="0">
                <a:solidFill>
                  <a:srgbClr val="004A82"/>
                </a:solidFill>
              </a:rPr>
              <a:t>έλαιο oiticica </a:t>
            </a:r>
            <a:r>
              <a:rPr lang="el-GR" altLang="el-GR" smtClean="0"/>
              <a:t>προέρχεται από τους καρπούς της Licania rigida και περιλαμβάνει λιπαρό οξύ το </a:t>
            </a:r>
            <a:r>
              <a:rPr lang="el-GR" altLang="el-GR" b="1" smtClean="0">
                <a:solidFill>
                  <a:srgbClr val="004A82"/>
                </a:solidFill>
              </a:rPr>
              <a:t>d-λικανικό οξύ </a:t>
            </a:r>
            <a:r>
              <a:rPr lang="el-GR" altLang="el-GR" smtClean="0"/>
              <a:t>που διαθέτει τρεις συζυγείς διπλούς δεσμούς αλλά και μια κετονομάδα (-C=O):</a:t>
            </a:r>
          </a:p>
        </p:txBody>
      </p:sp>
      <p:graphicFrame>
        <p:nvGraphicFramePr>
          <p:cNvPr id="5125" name="Object 5"/>
          <p:cNvGraphicFramePr>
            <a:graphicFrameLocks noChangeAspect="1"/>
          </p:cNvGraphicFramePr>
          <p:nvPr/>
        </p:nvGraphicFramePr>
        <p:xfrm>
          <a:off x="374650" y="3429000"/>
          <a:ext cx="8394700" cy="1439863"/>
        </p:xfrm>
        <a:graphic>
          <a:graphicData uri="http://schemas.openxmlformats.org/presentationml/2006/ole">
            <mc:AlternateContent xmlns:mc="http://schemas.openxmlformats.org/markup-compatibility/2006">
              <mc:Choice xmlns:v="urn:schemas-microsoft-com:vml" Requires="v">
                <p:oleObj spid="_x0000_s5131" name="CS ChemDraw Drawing" r:id="rId3" imgW="3618000" imgH="623160" progId="ChemDraw.Document.6.0">
                  <p:embed/>
                </p:oleObj>
              </mc:Choice>
              <mc:Fallback>
                <p:oleObj name="CS ChemDraw Drawing" r:id="rId3" imgW="3618000" imgH="623160" progId="ChemDraw.Document.6.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3429000"/>
                        <a:ext cx="83947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A5812C0-77E2-4657-8CD9-D902ABC77440}" type="slidenum">
              <a:rPr lang="el-GR" altLang="el-GR">
                <a:solidFill>
                  <a:srgbClr val="000000"/>
                </a:solidFill>
              </a:rPr>
              <a:pPr/>
              <a:t>39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Έλαιο </a:t>
            </a:r>
            <a:r>
              <a:rPr lang="el-GR" sz="4400" dirty="0" err="1" smtClean="0"/>
              <a:t>oiticicα</a:t>
            </a:r>
            <a:r>
              <a:rPr lang="el-GR" sz="4400" dirty="0"/>
              <a:t/>
            </a:r>
            <a:br>
              <a:rPr lang="el-GR" sz="4400" dirty="0"/>
            </a:br>
            <a:r>
              <a:rPr lang="el-GR" sz="3600" b="0" dirty="0" smtClean="0"/>
              <a:t>(2 </a:t>
            </a:r>
            <a:r>
              <a:rPr lang="el-GR" sz="3600" b="0" dirty="0"/>
              <a:t>από </a:t>
            </a:r>
            <a:r>
              <a:rPr lang="el-GR" sz="3600" b="0" dirty="0" smtClean="0"/>
              <a:t>2)</a:t>
            </a:r>
            <a:endParaRPr lang="el-GR" sz="3600" dirty="0"/>
          </a:p>
        </p:txBody>
      </p:sp>
      <p:sp>
        <p:nvSpPr>
          <p:cNvPr id="70658" name="Θέση περιεχομένου 2"/>
          <p:cNvSpPr>
            <a:spLocks noGrp="1"/>
          </p:cNvSpPr>
          <p:nvPr>
            <p:ph idx="1"/>
          </p:nvPr>
        </p:nvSpPr>
        <p:spPr>
          <a:xfrm>
            <a:off x="457200" y="1412875"/>
            <a:ext cx="8229600" cy="4824413"/>
          </a:xfrm>
        </p:spPr>
        <p:txBody>
          <a:bodyPr/>
          <a:lstStyle/>
          <a:p>
            <a:pPr>
              <a:lnSpc>
                <a:spcPct val="114000"/>
              </a:lnSpc>
              <a:spcBef>
                <a:spcPts val="1800"/>
              </a:spcBef>
            </a:pPr>
            <a:r>
              <a:rPr lang="el-GR" altLang="el-GR" smtClean="0"/>
              <a:t>Τα </a:t>
            </a:r>
            <a:r>
              <a:rPr lang="el-GR" altLang="el-GR" b="1" smtClean="0">
                <a:solidFill>
                  <a:srgbClr val="004A82"/>
                </a:solidFill>
              </a:rPr>
              <a:t>βερνίκια από το έλαιο oiticica </a:t>
            </a:r>
            <a:r>
              <a:rPr lang="el-GR" altLang="el-GR" smtClean="0"/>
              <a:t>στεγνώνουν γρήγορα και δίνουν φιλμ μεγάλης στιλπνότητας, με καλή πρόσφυση, αντοχή στη τριβή, αντίσταση στο νερό και τα αλκάλια. </a:t>
            </a:r>
          </a:p>
          <a:p>
            <a:pPr>
              <a:lnSpc>
                <a:spcPct val="114000"/>
              </a:lnSpc>
              <a:spcBef>
                <a:spcPts val="1800"/>
              </a:spcBef>
            </a:pPr>
            <a:r>
              <a:rPr lang="el-GR" altLang="el-GR" smtClean="0"/>
              <a:t>Στα λιθογραφικά μελάνια δημιουργούν ένα σκληρό φιλμ, ανθεκτικό στην τριβή χωρίς υγρασία σε μη απορροφητικές επιφάνειες, όπως πλαστικά και μεταλλικά φύλλα.</a:t>
            </a:r>
          </a:p>
        </p:txBody>
      </p:sp>
      <p:sp>
        <p:nvSpPr>
          <p:cNvPr id="706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D6B65BB-C760-4F69-8F7C-1655728F90DE}" type="slidenum">
              <a:rPr lang="el-GR" altLang="el-GR">
                <a:solidFill>
                  <a:srgbClr val="000000"/>
                </a:solidFill>
              </a:rPr>
              <a:pPr/>
              <a:t>40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err="1" smtClean="0"/>
              <a:t>Ημιξηραινόμενα</a:t>
            </a:r>
            <a:r>
              <a:rPr lang="el-GR" sz="4400" dirty="0" smtClean="0"/>
              <a:t> </a:t>
            </a:r>
            <a:r>
              <a:rPr lang="el-GR" sz="4400" dirty="0"/>
              <a:t>φυτικά </a:t>
            </a:r>
            <a:r>
              <a:rPr lang="el-GR" sz="4400" dirty="0" smtClean="0"/>
              <a:t>έλαια</a:t>
            </a:r>
            <a:r>
              <a:rPr lang="el-GR" dirty="0" smtClean="0"/>
              <a:t/>
            </a:r>
            <a:br>
              <a:rPr lang="el-GR" dirty="0" smtClean="0"/>
            </a:br>
            <a:r>
              <a:rPr lang="el-GR" sz="3600" b="0" dirty="0" smtClean="0"/>
              <a:t>(1 από 2)</a:t>
            </a:r>
            <a:endParaRPr lang="el-GR" sz="3600" b="0" dirty="0"/>
          </a:p>
        </p:txBody>
      </p:sp>
      <p:sp>
        <p:nvSpPr>
          <p:cNvPr id="71682" name="Θέση περιεχομένου 2"/>
          <p:cNvSpPr>
            <a:spLocks noGrp="1"/>
          </p:cNvSpPr>
          <p:nvPr>
            <p:ph idx="1"/>
          </p:nvPr>
        </p:nvSpPr>
        <p:spPr>
          <a:xfrm>
            <a:off x="457200" y="1412875"/>
            <a:ext cx="8229600" cy="5256213"/>
          </a:xfrm>
        </p:spPr>
        <p:txBody>
          <a:bodyPr/>
          <a:lstStyle/>
          <a:p>
            <a:pPr>
              <a:lnSpc>
                <a:spcPct val="114000"/>
              </a:lnSpc>
              <a:spcBef>
                <a:spcPts val="1200"/>
              </a:spcBef>
            </a:pPr>
            <a:r>
              <a:rPr lang="el-GR" altLang="el-GR" smtClean="0"/>
              <a:t>Στα </a:t>
            </a:r>
            <a:r>
              <a:rPr lang="el-GR" altLang="el-GR" b="1" smtClean="0">
                <a:solidFill>
                  <a:srgbClr val="004A82"/>
                </a:solidFill>
              </a:rPr>
              <a:t>ημιξηραινόμενα έλαια </a:t>
            </a:r>
            <a:r>
              <a:rPr lang="el-GR" altLang="el-GR" smtClean="0"/>
              <a:t>περιλαμβάνονται το ηλιέλαιο και το σογιέλαιο, που είναι το πιο σημαντικό για τα μελάνια. </a:t>
            </a:r>
          </a:p>
          <a:p>
            <a:pPr>
              <a:lnSpc>
                <a:spcPct val="114000"/>
              </a:lnSpc>
              <a:spcBef>
                <a:spcPts val="1200"/>
              </a:spcBef>
            </a:pPr>
            <a:r>
              <a:rPr lang="el-GR" altLang="el-GR" smtClean="0"/>
              <a:t>Το </a:t>
            </a:r>
            <a:r>
              <a:rPr lang="el-GR" altLang="el-GR" b="1" smtClean="0">
                <a:solidFill>
                  <a:srgbClr val="004A82"/>
                </a:solidFill>
              </a:rPr>
              <a:t>σογιέλαιο</a:t>
            </a:r>
            <a:r>
              <a:rPr lang="el-GR" altLang="el-GR" smtClean="0"/>
              <a:t> περιέχει λινελαϊκό οξύ και ελαϊκό οξύ σε μεγάλη αναλογία. Το πρώτο έχει μεμονωμένους διπλούς δεσμούς, ενώ το δεύτερο έναν διπλό δεσμό. Έτσι, δεν αντιδρούν σχεδόν καθόλου με το οξυγόνο και ο πολυμερισμός τους είναι αργός. </a:t>
            </a:r>
          </a:p>
        </p:txBody>
      </p:sp>
      <p:sp>
        <p:nvSpPr>
          <p:cNvPr id="716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F300251-13B4-40D5-B5F9-4988227D343C}" type="slidenum">
              <a:rPr lang="el-GR" altLang="el-GR">
                <a:solidFill>
                  <a:srgbClr val="000000"/>
                </a:solidFill>
              </a:rPr>
              <a:pPr/>
              <a:t>41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err="1" smtClean="0"/>
              <a:t>Ημιξηραινόμενα</a:t>
            </a:r>
            <a:r>
              <a:rPr lang="el-GR" sz="4400" dirty="0" smtClean="0"/>
              <a:t> </a:t>
            </a:r>
            <a:r>
              <a:rPr lang="el-GR" sz="4400" dirty="0"/>
              <a:t>φυτικά </a:t>
            </a:r>
            <a:r>
              <a:rPr lang="el-GR" sz="4400" dirty="0" smtClean="0"/>
              <a:t>έλαια</a:t>
            </a:r>
            <a:r>
              <a:rPr lang="el-GR" dirty="0" smtClean="0"/>
              <a:t/>
            </a:r>
            <a:br>
              <a:rPr lang="el-GR" dirty="0" smtClean="0"/>
            </a:br>
            <a:r>
              <a:rPr lang="el-GR" sz="3600" b="0" dirty="0" smtClean="0"/>
              <a:t>(2 από 2)</a:t>
            </a:r>
            <a:endParaRPr lang="el-GR" sz="3600" b="0" dirty="0"/>
          </a:p>
        </p:txBody>
      </p:sp>
      <p:sp>
        <p:nvSpPr>
          <p:cNvPr id="72706" name="Θέση περιεχομένου 2"/>
          <p:cNvSpPr>
            <a:spLocks noGrp="1"/>
          </p:cNvSpPr>
          <p:nvPr>
            <p:ph idx="1"/>
          </p:nvPr>
        </p:nvSpPr>
        <p:spPr>
          <a:xfrm>
            <a:off x="457200" y="1412875"/>
            <a:ext cx="8229600" cy="5256213"/>
          </a:xfrm>
        </p:spPr>
        <p:txBody>
          <a:bodyPr/>
          <a:lstStyle/>
          <a:p>
            <a:pPr>
              <a:lnSpc>
                <a:spcPct val="114000"/>
              </a:lnSpc>
              <a:spcBef>
                <a:spcPts val="1200"/>
              </a:spcBef>
            </a:pPr>
            <a:r>
              <a:rPr lang="el-GR" altLang="el-GR" smtClean="0"/>
              <a:t>Τα </a:t>
            </a:r>
            <a:r>
              <a:rPr lang="el-GR" altLang="el-GR" b="1" smtClean="0">
                <a:solidFill>
                  <a:srgbClr val="004A82"/>
                </a:solidFill>
              </a:rPr>
              <a:t>ημιξηραινόμενα έλαια </a:t>
            </a:r>
            <a:r>
              <a:rPr lang="el-GR" altLang="el-GR" smtClean="0"/>
              <a:t>συνήθως αντιδρούν με ρητίνες, όπως ρητίνες αλκυδίων και σχηματίζουν πιο εύκαμπτα φιλμ από αυτά των μη τροποποιημένων ξηραινόμενων ελαίων. </a:t>
            </a:r>
          </a:p>
          <a:p>
            <a:pPr>
              <a:lnSpc>
                <a:spcPct val="114000"/>
              </a:lnSpc>
              <a:spcBef>
                <a:spcPts val="1200"/>
              </a:spcBef>
            </a:pPr>
            <a:r>
              <a:rPr lang="el-GR" altLang="el-GR" smtClean="0"/>
              <a:t>Οι εξαιρετικές ιδιότητες πρόσφυσης που έχουν, τα καθιστούν χρήσιμα βερνίκια για εκτύπωση επάνω σε χαρτί φύλλα και σε ταινία, καθώς και σε μεταλλικές επιφάνειες με τη μέθοδο offset. </a:t>
            </a:r>
          </a:p>
        </p:txBody>
      </p:sp>
      <p:sp>
        <p:nvSpPr>
          <p:cNvPr id="727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06FF721-DDF5-4C92-AA81-37072A003590}" type="slidenum">
              <a:rPr lang="el-GR" altLang="el-GR">
                <a:solidFill>
                  <a:srgbClr val="000000"/>
                </a:solidFill>
              </a:rPr>
              <a:pPr/>
              <a:t>42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Τίτλος 1"/>
          <p:cNvSpPr>
            <a:spLocks noGrp="1"/>
          </p:cNvSpPr>
          <p:nvPr>
            <p:ph type="title"/>
          </p:nvPr>
        </p:nvSpPr>
        <p:spPr>
          <a:xfrm>
            <a:off x="0" y="115888"/>
            <a:ext cx="9144000" cy="1009650"/>
          </a:xfrm>
        </p:spPr>
        <p:txBody>
          <a:bodyPr/>
          <a:lstStyle/>
          <a:p>
            <a:r>
              <a:rPr lang="el-GR" altLang="el-GR" smtClean="0"/>
              <a:t>Καταλύτες ξήρανσης </a:t>
            </a:r>
            <a:r>
              <a:rPr lang="el-GR" altLang="el-GR" sz="3200" b="0" smtClean="0"/>
              <a:t>(1 από 5) </a:t>
            </a:r>
          </a:p>
        </p:txBody>
      </p:sp>
      <p:sp>
        <p:nvSpPr>
          <p:cNvPr id="3" name="Θέση περιεχομένου 2"/>
          <p:cNvSpPr>
            <a:spLocks noGrp="1"/>
          </p:cNvSpPr>
          <p:nvPr>
            <p:ph idx="1"/>
          </p:nvPr>
        </p:nvSpPr>
        <p:spPr>
          <a:xfrm>
            <a:off x="447675" y="1412875"/>
            <a:ext cx="8229600" cy="4824413"/>
          </a:xfrm>
        </p:spPr>
        <p:txBody>
          <a:bodyPr rtlCol="0">
            <a:normAutofit lnSpcReduction="10000"/>
          </a:bodyPr>
          <a:lstStyle/>
          <a:p>
            <a:pPr fontAlgn="auto">
              <a:lnSpc>
                <a:spcPct val="114000"/>
              </a:lnSpc>
              <a:spcBef>
                <a:spcPts val="1200"/>
              </a:spcBef>
              <a:spcAft>
                <a:spcPts val="0"/>
              </a:spcAft>
              <a:buFont typeface="Arial" pitchFamily="34" charset="0"/>
              <a:buChar char="•"/>
              <a:defRPr/>
            </a:pPr>
            <a:r>
              <a:rPr lang="el-GR" dirty="0" smtClean="0"/>
              <a:t>Η </a:t>
            </a:r>
            <a:r>
              <a:rPr lang="el-GR" dirty="0"/>
              <a:t>ξήρανση των </a:t>
            </a:r>
            <a:r>
              <a:rPr lang="el-GR" dirty="0" smtClean="0"/>
              <a:t>μελανιών με πολυμερισμό </a:t>
            </a:r>
            <a:r>
              <a:rPr lang="el-GR" dirty="0"/>
              <a:t>είναι πολύ αργή, </a:t>
            </a:r>
            <a:r>
              <a:rPr lang="el-GR" dirty="0" smtClean="0"/>
              <a:t>μόνο με την παρουσία του οξυγόνου, οπότε χρειάζεται τουλάχιστον μια εβδομάδα </a:t>
            </a:r>
            <a:r>
              <a:rPr lang="el-GR" dirty="0"/>
              <a:t>ή περισσότερο για να </a:t>
            </a:r>
            <a:r>
              <a:rPr lang="el-GR" dirty="0" err="1"/>
              <a:t>ξηρανθεί</a:t>
            </a:r>
            <a:r>
              <a:rPr lang="el-GR" dirty="0"/>
              <a:t> ένα λεπτό </a:t>
            </a:r>
            <a:r>
              <a:rPr lang="el-GR" dirty="0" smtClean="0"/>
              <a:t>στρώμα </a:t>
            </a:r>
            <a:r>
              <a:rPr lang="el-GR" dirty="0"/>
              <a:t>προς σκληρό </a:t>
            </a:r>
            <a:r>
              <a:rPr lang="el-GR" dirty="0" smtClean="0"/>
              <a:t>φιλμ. </a:t>
            </a:r>
          </a:p>
          <a:p>
            <a:pPr fontAlgn="auto">
              <a:lnSpc>
                <a:spcPct val="114000"/>
              </a:lnSpc>
              <a:spcBef>
                <a:spcPts val="1200"/>
              </a:spcBef>
              <a:spcAft>
                <a:spcPts val="0"/>
              </a:spcAft>
              <a:buFont typeface="Arial" pitchFamily="34" charset="0"/>
              <a:buChar char="•"/>
              <a:defRPr/>
            </a:pPr>
            <a:r>
              <a:rPr lang="el-GR" dirty="0" smtClean="0"/>
              <a:t>Προκειμένου </a:t>
            </a:r>
            <a:r>
              <a:rPr lang="el-GR" dirty="0"/>
              <a:t>να επιταχυνθεί ο </a:t>
            </a:r>
            <a:r>
              <a:rPr lang="el-GR" dirty="0" smtClean="0"/>
              <a:t>πολυμερισμός</a:t>
            </a:r>
            <a:r>
              <a:rPr lang="el-GR" dirty="0"/>
              <a:t>, πρέπει να προστεθούν </a:t>
            </a:r>
            <a:r>
              <a:rPr lang="el-GR" b="1" dirty="0"/>
              <a:t>καταλύτες ξήρανσης </a:t>
            </a:r>
            <a:r>
              <a:rPr lang="el-GR" dirty="0" smtClean="0"/>
              <a:t>μέσα </a:t>
            </a:r>
            <a:r>
              <a:rPr lang="el-GR" dirty="0"/>
              <a:t>στο φορέα του </a:t>
            </a:r>
            <a:r>
              <a:rPr lang="el-GR" dirty="0" smtClean="0"/>
              <a:t>μελανιού</a:t>
            </a:r>
            <a:r>
              <a:rPr lang="el-GR" dirty="0"/>
              <a:t>, για να ελαττωθεί ο χρόνος ξήρανσης σε </a:t>
            </a:r>
            <a:r>
              <a:rPr lang="el-GR" dirty="0" smtClean="0"/>
              <a:t>μερικές </a:t>
            </a:r>
            <a:r>
              <a:rPr lang="el-GR" dirty="0"/>
              <a:t>ώρες. </a:t>
            </a:r>
            <a:endParaRPr lang="el-GR" dirty="0" smtClean="0"/>
          </a:p>
          <a:p>
            <a:pPr fontAlgn="auto">
              <a:lnSpc>
                <a:spcPct val="114000"/>
              </a:lnSpc>
              <a:spcBef>
                <a:spcPts val="1200"/>
              </a:spcBef>
              <a:spcAft>
                <a:spcPts val="0"/>
              </a:spcAft>
              <a:buFont typeface="Arial" pitchFamily="34" charset="0"/>
              <a:buChar char="•"/>
              <a:defRPr/>
            </a:pPr>
            <a:r>
              <a:rPr lang="el-GR" dirty="0"/>
              <a:t>Αυτοί οι καταλύτες </a:t>
            </a:r>
            <a:r>
              <a:rPr lang="el-GR" dirty="0" smtClean="0"/>
              <a:t>έχουν </a:t>
            </a:r>
            <a:r>
              <a:rPr lang="el-GR" dirty="0"/>
              <a:t>τη </a:t>
            </a:r>
            <a:r>
              <a:rPr lang="el-GR" dirty="0" smtClean="0"/>
              <a:t>μορφή ανόργανων </a:t>
            </a:r>
            <a:r>
              <a:rPr lang="el-GR" dirty="0"/>
              <a:t>αλάτων ή οργανικών (σάπωνες) και </a:t>
            </a:r>
            <a:r>
              <a:rPr lang="el-GR" dirty="0" smtClean="0"/>
              <a:t>χρησιμοποιούνται </a:t>
            </a:r>
            <a:r>
              <a:rPr lang="el-GR" dirty="0"/>
              <a:t>σαν </a:t>
            </a:r>
            <a:r>
              <a:rPr lang="el-GR" dirty="0" smtClean="0"/>
              <a:t>διαλύματα </a:t>
            </a:r>
            <a:r>
              <a:rPr lang="el-GR" dirty="0"/>
              <a:t>ή σαν πάστες</a:t>
            </a:r>
            <a:r>
              <a:rPr lang="el-GR" dirty="0" smtClean="0"/>
              <a:t>.</a:t>
            </a:r>
            <a:endParaRPr lang="el-GR" dirty="0"/>
          </a:p>
        </p:txBody>
      </p:sp>
      <p:sp>
        <p:nvSpPr>
          <p:cNvPr id="737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551610A-F460-45D4-A1B4-CE19022E4F79}" type="slidenum">
              <a:rPr lang="el-GR" altLang="el-GR">
                <a:solidFill>
                  <a:srgbClr val="000000"/>
                </a:solidFill>
              </a:rPr>
              <a:pPr/>
              <a:t>43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a:xfrm>
            <a:off x="0" y="115888"/>
            <a:ext cx="9144000" cy="1009650"/>
          </a:xfrm>
        </p:spPr>
        <p:txBody>
          <a:bodyPr/>
          <a:lstStyle/>
          <a:p>
            <a:r>
              <a:rPr lang="el-GR" altLang="el-GR" smtClean="0"/>
              <a:t>Καταλύτες ξήρανσης </a:t>
            </a:r>
            <a:r>
              <a:rPr lang="el-GR" altLang="el-GR" sz="3600" b="0" smtClean="0"/>
              <a:t>(2 από 5) </a:t>
            </a:r>
            <a:endParaRPr lang="el-GR" altLang="el-GR" sz="3600" smtClean="0"/>
          </a:p>
        </p:txBody>
      </p:sp>
      <p:sp>
        <p:nvSpPr>
          <p:cNvPr id="3" name="Θέση περιεχομένου 2"/>
          <p:cNvSpPr>
            <a:spLocks noGrp="1"/>
          </p:cNvSpPr>
          <p:nvPr>
            <p:ph idx="1"/>
          </p:nvPr>
        </p:nvSpPr>
        <p:spPr>
          <a:xfrm>
            <a:off x="457200" y="1412875"/>
            <a:ext cx="8362950" cy="5256213"/>
          </a:xfrm>
        </p:spPr>
        <p:txBody>
          <a:bodyPr rtlCol="0">
            <a:normAutofit fontScale="92500"/>
          </a:bodyPr>
          <a:lstStyle/>
          <a:p>
            <a:pPr fontAlgn="auto">
              <a:lnSpc>
                <a:spcPct val="124000"/>
              </a:lnSpc>
              <a:spcBef>
                <a:spcPts val="1200"/>
              </a:spcBef>
              <a:spcAft>
                <a:spcPts val="0"/>
              </a:spcAft>
              <a:buFont typeface="Arial" pitchFamily="34" charset="0"/>
              <a:buChar char="•"/>
              <a:defRPr/>
            </a:pPr>
            <a:r>
              <a:rPr lang="el-GR" dirty="0" smtClean="0"/>
              <a:t>Οι </a:t>
            </a:r>
            <a:r>
              <a:rPr lang="el-GR" b="1" dirty="0">
                <a:solidFill>
                  <a:srgbClr val="004A82"/>
                </a:solidFill>
              </a:rPr>
              <a:t>καταλύτες</a:t>
            </a:r>
            <a:r>
              <a:rPr lang="el-GR" dirty="0"/>
              <a:t> αυτοί είναι </a:t>
            </a:r>
            <a:r>
              <a:rPr lang="el-GR" dirty="0" err="1" smtClean="0"/>
              <a:t>ελαιοδιαλυτοί</a:t>
            </a:r>
            <a:r>
              <a:rPr lang="el-GR" dirty="0" smtClean="0"/>
              <a:t> </a:t>
            </a:r>
            <a:r>
              <a:rPr lang="el-GR" b="1" dirty="0" smtClean="0">
                <a:solidFill>
                  <a:srgbClr val="004A82"/>
                </a:solidFill>
              </a:rPr>
              <a:t>σάπωνες</a:t>
            </a:r>
            <a:r>
              <a:rPr lang="el-GR" dirty="0" smtClean="0"/>
              <a:t> που </a:t>
            </a:r>
            <a:r>
              <a:rPr lang="el-GR" dirty="0"/>
              <a:t>παρασκευάζονται </a:t>
            </a:r>
            <a:r>
              <a:rPr lang="el-GR" dirty="0" smtClean="0"/>
              <a:t>με μετατροπή </a:t>
            </a:r>
            <a:r>
              <a:rPr lang="el-GR" dirty="0"/>
              <a:t>οργανικών οξέων σε άλατά τους </a:t>
            </a:r>
            <a:r>
              <a:rPr lang="el-GR" dirty="0" smtClean="0"/>
              <a:t>με </a:t>
            </a:r>
            <a:r>
              <a:rPr lang="el-GR" dirty="0"/>
              <a:t>βαρέα </a:t>
            </a:r>
            <a:r>
              <a:rPr lang="el-GR" dirty="0" smtClean="0"/>
              <a:t>μέταλλα </a:t>
            </a:r>
            <a:r>
              <a:rPr lang="el-GR" dirty="0"/>
              <a:t>ή σάπωνες που έπειτα διαλύονται σε έλαια για να δώσουν </a:t>
            </a:r>
            <a:r>
              <a:rPr lang="el-GR" dirty="0" smtClean="0"/>
              <a:t>μίγμα </a:t>
            </a:r>
            <a:r>
              <a:rPr lang="el-GR" dirty="0"/>
              <a:t>που εύκολα διασπείρεται </a:t>
            </a:r>
            <a:r>
              <a:rPr lang="el-GR" dirty="0" smtClean="0"/>
              <a:t>μέσα </a:t>
            </a:r>
            <a:r>
              <a:rPr lang="el-GR" dirty="0"/>
              <a:t>στο </a:t>
            </a:r>
            <a:r>
              <a:rPr lang="el-GR" dirty="0" smtClean="0"/>
              <a:t>μελάνι</a:t>
            </a:r>
            <a:r>
              <a:rPr lang="el-GR" dirty="0"/>
              <a:t>. </a:t>
            </a:r>
          </a:p>
          <a:p>
            <a:pPr fontAlgn="auto">
              <a:lnSpc>
                <a:spcPct val="124000"/>
              </a:lnSpc>
              <a:spcBef>
                <a:spcPts val="1200"/>
              </a:spcBef>
              <a:spcAft>
                <a:spcPts val="0"/>
              </a:spcAft>
              <a:buFont typeface="Arial" pitchFamily="34" charset="0"/>
              <a:buChar char="•"/>
              <a:defRPr/>
            </a:pPr>
            <a:r>
              <a:rPr lang="el-GR" dirty="0"/>
              <a:t>Για την παρασκευή αυτών των καταλυτών χρειάζονται </a:t>
            </a:r>
            <a:r>
              <a:rPr lang="el-GR" b="1" dirty="0">
                <a:solidFill>
                  <a:srgbClr val="004A82"/>
                </a:solidFill>
              </a:rPr>
              <a:t>λιπαρά οξέα </a:t>
            </a:r>
            <a:r>
              <a:rPr lang="el-GR" dirty="0" smtClean="0"/>
              <a:t>μεγάλου μήκους </a:t>
            </a:r>
            <a:r>
              <a:rPr lang="el-GR" dirty="0"/>
              <a:t>αλυσίδας, όπως το </a:t>
            </a:r>
            <a:r>
              <a:rPr lang="el-GR" dirty="0" err="1"/>
              <a:t>λινελαϊκό</a:t>
            </a:r>
            <a:r>
              <a:rPr lang="el-GR" dirty="0"/>
              <a:t> και το </a:t>
            </a:r>
            <a:r>
              <a:rPr lang="el-GR" dirty="0" err="1"/>
              <a:t>λινολενικό</a:t>
            </a:r>
            <a:r>
              <a:rPr lang="el-GR" dirty="0"/>
              <a:t> που βρίσκονται στο λινέλαιο, το </a:t>
            </a:r>
            <a:r>
              <a:rPr lang="el-GR" dirty="0" err="1"/>
              <a:t>καπρυλικό</a:t>
            </a:r>
            <a:r>
              <a:rPr lang="el-GR" dirty="0"/>
              <a:t> οξύ και τα </a:t>
            </a:r>
            <a:r>
              <a:rPr lang="el-GR" dirty="0" err="1"/>
              <a:t>ναφθενικά</a:t>
            </a:r>
            <a:r>
              <a:rPr lang="el-GR" dirty="0"/>
              <a:t> οξέα. Αυτά τα οξέα αντιδρούν έπειτα </a:t>
            </a:r>
            <a:r>
              <a:rPr lang="el-GR" dirty="0" smtClean="0"/>
              <a:t>με </a:t>
            </a:r>
            <a:r>
              <a:rPr lang="el-GR" b="1" dirty="0">
                <a:solidFill>
                  <a:srgbClr val="004A82"/>
                </a:solidFill>
              </a:rPr>
              <a:t>άλατα </a:t>
            </a:r>
            <a:r>
              <a:rPr lang="el-GR" b="1" dirty="0" smtClean="0">
                <a:solidFill>
                  <a:srgbClr val="004A82"/>
                </a:solidFill>
              </a:rPr>
              <a:t>μετάλλων </a:t>
            </a:r>
            <a:r>
              <a:rPr lang="el-GR" dirty="0"/>
              <a:t>(συνήθως </a:t>
            </a:r>
            <a:r>
              <a:rPr lang="el-GR" dirty="0" smtClean="0"/>
              <a:t>μετάλλων μετάπτωσης </a:t>
            </a:r>
            <a:r>
              <a:rPr lang="el-GR" dirty="0"/>
              <a:t>π.χ. </a:t>
            </a:r>
            <a:r>
              <a:rPr lang="el-GR" dirty="0" smtClean="0"/>
              <a:t>μαγγανίου </a:t>
            </a:r>
            <a:r>
              <a:rPr lang="el-GR" dirty="0"/>
              <a:t>και κοβαλτίου), οπότε </a:t>
            </a:r>
            <a:r>
              <a:rPr lang="el-GR" dirty="0" smtClean="0"/>
              <a:t>λαμβάνονται </a:t>
            </a:r>
            <a:r>
              <a:rPr lang="el-GR" dirty="0"/>
              <a:t>άλατα οργανικά βαρέων </a:t>
            </a:r>
            <a:r>
              <a:rPr lang="el-GR" dirty="0" smtClean="0"/>
              <a:t>μετάλλων </a:t>
            </a:r>
            <a:r>
              <a:rPr lang="el-GR" dirty="0"/>
              <a:t>όπως </a:t>
            </a:r>
            <a:r>
              <a:rPr lang="el-GR" dirty="0" err="1"/>
              <a:t>λινελαϊκό</a:t>
            </a:r>
            <a:r>
              <a:rPr lang="el-GR" dirty="0"/>
              <a:t> κοβάλτιο που </a:t>
            </a:r>
            <a:r>
              <a:rPr lang="el-GR" dirty="0" smtClean="0"/>
              <a:t>αναμιγνύεται με </a:t>
            </a:r>
            <a:r>
              <a:rPr lang="el-GR" dirty="0"/>
              <a:t>το λινέλαιο</a:t>
            </a:r>
            <a:r>
              <a:rPr lang="el-GR" dirty="0" smtClean="0"/>
              <a:t>.</a:t>
            </a:r>
            <a:endParaRPr lang="el-GR" dirty="0"/>
          </a:p>
        </p:txBody>
      </p:sp>
      <p:sp>
        <p:nvSpPr>
          <p:cNvPr id="747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B55AAFD-FCC0-4015-9522-7CB7B4A1F846}" type="slidenum">
              <a:rPr lang="el-GR" altLang="el-GR">
                <a:solidFill>
                  <a:srgbClr val="000000"/>
                </a:solidFill>
              </a:rPr>
              <a:pPr/>
              <a:t>44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Τίτλος 1"/>
          <p:cNvSpPr>
            <a:spLocks noGrp="1"/>
          </p:cNvSpPr>
          <p:nvPr>
            <p:ph type="title"/>
          </p:nvPr>
        </p:nvSpPr>
        <p:spPr>
          <a:xfrm>
            <a:off x="0" y="115888"/>
            <a:ext cx="9144000" cy="1009650"/>
          </a:xfrm>
        </p:spPr>
        <p:txBody>
          <a:bodyPr/>
          <a:lstStyle/>
          <a:p>
            <a:r>
              <a:rPr lang="el-GR" altLang="el-GR" smtClean="0"/>
              <a:t>Καταλύτες ξήρανσης </a:t>
            </a:r>
            <a:r>
              <a:rPr lang="el-GR" altLang="el-GR" sz="3600" b="0" smtClean="0"/>
              <a:t>(3 από 5) </a:t>
            </a:r>
            <a:endParaRPr lang="el-GR" altLang="el-GR" sz="3600" smtClean="0"/>
          </a:p>
        </p:txBody>
      </p:sp>
      <p:sp>
        <p:nvSpPr>
          <p:cNvPr id="75778"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mtClean="0"/>
              <a:t>Το αποτέλεσμα της κατάλυσης με ρευστούς καταλύτες στην </a:t>
            </a:r>
            <a:r>
              <a:rPr lang="el-GR" altLang="el-GR" b="1" smtClean="0">
                <a:solidFill>
                  <a:srgbClr val="004A82"/>
                </a:solidFill>
              </a:rPr>
              <a:t>ταχύτητα αντίδρασης </a:t>
            </a:r>
            <a:r>
              <a:rPr lang="el-GR" altLang="el-GR" smtClean="0"/>
              <a:t>εξαρτάται από τη συγκέντρωση που αυτοί χρησιμοποιούνται και από το μέταλλο που επιλέγεται για τη σύνθεση των λιπαρών αλάτων. Το κοβάλτιο προκαλεί πιο γρήγορη ξήρανση και ακολουθεί το μαγγάνιο, το δημήτριο, ζιρκόνιο και το λίθιο. </a:t>
            </a:r>
          </a:p>
          <a:p>
            <a:pPr>
              <a:lnSpc>
                <a:spcPct val="114000"/>
              </a:lnSpc>
              <a:spcBef>
                <a:spcPts val="1200"/>
              </a:spcBef>
            </a:pPr>
            <a:r>
              <a:rPr lang="el-GR" altLang="el-GR" smtClean="0"/>
              <a:t>Συχνά χρησιμοποιούνται μίγματα αυτών των αλάτων και με συνδυασμούς επιτυγχάνονται οι επιθυμητές ιδιότητες των καταλυτών.</a:t>
            </a:r>
          </a:p>
        </p:txBody>
      </p:sp>
      <p:sp>
        <p:nvSpPr>
          <p:cNvPr id="757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95C1F9-4DE4-4FD2-9FB9-6F3ED74152E0}" type="slidenum">
              <a:rPr lang="el-GR" altLang="el-GR">
                <a:solidFill>
                  <a:srgbClr val="000000"/>
                </a:solidFill>
              </a:rPr>
              <a:pPr/>
              <a:t>45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Τίτλος 1"/>
          <p:cNvSpPr>
            <a:spLocks noGrp="1"/>
          </p:cNvSpPr>
          <p:nvPr>
            <p:ph type="title"/>
          </p:nvPr>
        </p:nvSpPr>
        <p:spPr>
          <a:xfrm>
            <a:off x="0" y="115888"/>
            <a:ext cx="9144000" cy="1009650"/>
          </a:xfrm>
        </p:spPr>
        <p:txBody>
          <a:bodyPr/>
          <a:lstStyle/>
          <a:p>
            <a:r>
              <a:rPr lang="el-GR" altLang="el-GR" smtClean="0"/>
              <a:t>Καταλύτες ξήρανσης </a:t>
            </a:r>
            <a:r>
              <a:rPr lang="el-GR" altLang="el-GR" sz="3600" b="0" smtClean="0"/>
              <a:t>(4 από 5) </a:t>
            </a:r>
            <a:endParaRPr lang="el-GR" altLang="el-GR" sz="3600" smtClean="0"/>
          </a:p>
        </p:txBody>
      </p:sp>
      <p:sp>
        <p:nvSpPr>
          <p:cNvPr id="3" name="Θέση περιεχομένου 2"/>
          <p:cNvSpPr>
            <a:spLocks noGrp="1"/>
          </p:cNvSpPr>
          <p:nvPr>
            <p:ph idx="1"/>
          </p:nvPr>
        </p:nvSpPr>
        <p:spPr>
          <a:xfrm>
            <a:off x="457200" y="1557338"/>
            <a:ext cx="8229600" cy="1511300"/>
          </a:xfrm>
        </p:spPr>
        <p:txBody>
          <a:bodyPr>
            <a:normAutofit/>
          </a:bodyPr>
          <a:lstStyle/>
          <a:p>
            <a:pPr>
              <a:lnSpc>
                <a:spcPct val="114000"/>
              </a:lnSpc>
            </a:pPr>
            <a:r>
              <a:rPr lang="el-GR" altLang="el-GR" sz="2200" smtClean="0"/>
              <a:t>Το παρακάτω διάγραμμα δείχνει την </a:t>
            </a:r>
            <a:r>
              <a:rPr lang="el-GR" altLang="el-GR" sz="2200" b="1" smtClean="0">
                <a:solidFill>
                  <a:srgbClr val="004A82"/>
                </a:solidFill>
              </a:rPr>
              <a:t>επίδραση της συγκέντρωσης του καταλύτη κοβάλτιο στο χρόνο ξήρανσης</a:t>
            </a:r>
            <a:r>
              <a:rPr lang="el-GR" altLang="el-GR" sz="2200" smtClean="0"/>
              <a:t>. Η πιο αποτελεσματική επίδραση είναι στη συγκέντρωση περίπου 0,20% </a:t>
            </a:r>
          </a:p>
        </p:txBody>
      </p:sp>
      <p:grpSp>
        <p:nvGrpSpPr>
          <p:cNvPr id="76803" name="Ομάδα 42"/>
          <p:cNvGrpSpPr>
            <a:grpSpLocks/>
          </p:cNvGrpSpPr>
          <p:nvPr/>
        </p:nvGrpSpPr>
        <p:grpSpPr bwMode="auto">
          <a:xfrm>
            <a:off x="2411413" y="2967038"/>
            <a:ext cx="4441825" cy="2687637"/>
            <a:chOff x="1570392" y="2967375"/>
            <a:chExt cx="4441239" cy="2687639"/>
          </a:xfrm>
        </p:grpSpPr>
        <p:grpSp>
          <p:nvGrpSpPr>
            <p:cNvPr id="76805" name="Ομάδα 39"/>
            <p:cNvGrpSpPr>
              <a:grpSpLocks/>
            </p:cNvGrpSpPr>
            <p:nvPr/>
          </p:nvGrpSpPr>
          <p:grpSpPr bwMode="auto">
            <a:xfrm>
              <a:off x="2267180" y="3068960"/>
              <a:ext cx="3239064" cy="2064412"/>
              <a:chOff x="2267180" y="3068960"/>
              <a:chExt cx="3239064" cy="2064412"/>
            </a:xfrm>
          </p:grpSpPr>
          <p:cxnSp>
            <p:nvCxnSpPr>
              <p:cNvPr id="7" name="Ευθεία γραμμή σύνδεσης 6"/>
              <p:cNvCxnSpPr/>
              <p:nvPr/>
            </p:nvCxnSpPr>
            <p:spPr>
              <a:xfrm>
                <a:off x="2267212" y="3068975"/>
                <a:ext cx="0" cy="2063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2267212" y="5108914"/>
                <a:ext cx="3239661" cy="23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Ελεύθερη σχεδίαση 18"/>
              <p:cNvSpPr/>
              <p:nvPr/>
            </p:nvSpPr>
            <p:spPr>
              <a:xfrm>
                <a:off x="2411656" y="3089612"/>
                <a:ext cx="2557125" cy="1909765"/>
              </a:xfrm>
              <a:custGeom>
                <a:avLst/>
                <a:gdLst>
                  <a:gd name="connsiteX0" fmla="*/ 3564 w 2556344"/>
                  <a:gd name="connsiteY0" fmla="*/ 0 h 1909507"/>
                  <a:gd name="connsiteX1" fmla="*/ 3564 w 2556344"/>
                  <a:gd name="connsiteY1" fmla="*/ 394636 h 1909507"/>
                  <a:gd name="connsiteX2" fmla="*/ 3564 w 2556344"/>
                  <a:gd name="connsiteY2" fmla="*/ 789272 h 1909507"/>
                  <a:gd name="connsiteX3" fmla="*/ 51690 w 2556344"/>
                  <a:gd name="connsiteY3" fmla="*/ 1097280 h 1909507"/>
                  <a:gd name="connsiteX4" fmla="*/ 234570 w 2556344"/>
                  <a:gd name="connsiteY4" fmla="*/ 1386038 h 1909507"/>
                  <a:gd name="connsiteX5" fmla="*/ 590705 w 2556344"/>
                  <a:gd name="connsiteY5" fmla="*/ 1626670 h 1909507"/>
                  <a:gd name="connsiteX6" fmla="*/ 1043092 w 2556344"/>
                  <a:gd name="connsiteY6" fmla="*/ 1771049 h 1909507"/>
                  <a:gd name="connsiteX7" fmla="*/ 1591732 w 2556344"/>
                  <a:gd name="connsiteY7" fmla="*/ 1867302 h 1909507"/>
                  <a:gd name="connsiteX8" fmla="*/ 2448381 w 2556344"/>
                  <a:gd name="connsiteY8" fmla="*/ 1905803 h 1909507"/>
                  <a:gd name="connsiteX9" fmla="*/ 2515758 w 2556344"/>
                  <a:gd name="connsiteY9" fmla="*/ 1905803 h 19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6344" h="1909507">
                    <a:moveTo>
                      <a:pt x="3564" y="0"/>
                    </a:moveTo>
                    <a:lnTo>
                      <a:pt x="3564" y="394636"/>
                    </a:lnTo>
                    <a:cubicBezTo>
                      <a:pt x="3564" y="526181"/>
                      <a:pt x="-4457" y="672165"/>
                      <a:pt x="3564" y="789272"/>
                    </a:cubicBezTo>
                    <a:cubicBezTo>
                      <a:pt x="11585" y="906379"/>
                      <a:pt x="13189" y="997819"/>
                      <a:pt x="51690" y="1097280"/>
                    </a:cubicBezTo>
                    <a:cubicBezTo>
                      <a:pt x="90191" y="1196741"/>
                      <a:pt x="144734" y="1297806"/>
                      <a:pt x="234570" y="1386038"/>
                    </a:cubicBezTo>
                    <a:cubicBezTo>
                      <a:pt x="324406" y="1474270"/>
                      <a:pt x="455951" y="1562502"/>
                      <a:pt x="590705" y="1626670"/>
                    </a:cubicBezTo>
                    <a:cubicBezTo>
                      <a:pt x="725459" y="1690838"/>
                      <a:pt x="876254" y="1730944"/>
                      <a:pt x="1043092" y="1771049"/>
                    </a:cubicBezTo>
                    <a:cubicBezTo>
                      <a:pt x="1209930" y="1811154"/>
                      <a:pt x="1357517" y="1844843"/>
                      <a:pt x="1591732" y="1867302"/>
                    </a:cubicBezTo>
                    <a:cubicBezTo>
                      <a:pt x="1825947" y="1889761"/>
                      <a:pt x="2294377" y="1899386"/>
                      <a:pt x="2448381" y="1905803"/>
                    </a:cubicBezTo>
                    <a:cubicBezTo>
                      <a:pt x="2602385" y="1912220"/>
                      <a:pt x="2559071" y="1909011"/>
                      <a:pt x="2515758" y="190580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21" name="Ευθεία γραμμή σύνδεσης 20"/>
              <p:cNvCxnSpPr/>
              <p:nvPr/>
            </p:nvCxnSpPr>
            <p:spPr>
              <a:xfrm>
                <a:off x="2267212" y="3089612"/>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2268800" y="3284875"/>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2267212" y="3429337"/>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2281498" y="3645238"/>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2271974" y="3861138"/>
                <a:ext cx="71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a:off x="2281498" y="4043701"/>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2267212" y="4221501"/>
                <a:ext cx="714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2267212" y="4364376"/>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2267212" y="4580276"/>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267212" y="4724739"/>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267212" y="4940639"/>
                <a:ext cx="73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V="1">
                <a:off x="2916414" y="5048589"/>
                <a:ext cx="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V="1">
                <a:off x="3564029" y="5061289"/>
                <a:ext cx="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4211644" y="5048589"/>
                <a:ext cx="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flipV="1">
                <a:off x="4860845" y="5037477"/>
                <a:ext cx="0" cy="71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flipV="1">
                <a:off x="5505285" y="5037477"/>
                <a:ext cx="0" cy="71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806" name="Ορθογώνιο 40"/>
            <p:cNvSpPr>
              <a:spLocks noChangeArrowheads="1"/>
            </p:cNvSpPr>
            <p:nvPr/>
          </p:nvSpPr>
          <p:spPr bwMode="auto">
            <a:xfrm>
              <a:off x="1570392" y="2967375"/>
              <a:ext cx="6607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200">
                  <a:solidFill>
                    <a:srgbClr val="000000"/>
                  </a:solidFill>
                  <a:latin typeface="Calibri" pitchFamily="34" charset="0"/>
                </a:rPr>
                <a:t>t</a:t>
              </a:r>
              <a:r>
                <a:rPr lang="el-GR" altLang="el-GR" sz="2200">
                  <a:solidFill>
                    <a:srgbClr val="000000"/>
                  </a:solidFill>
                  <a:latin typeface="Calibri" pitchFamily="34" charset="0"/>
                </a:rPr>
                <a:t> (</a:t>
              </a:r>
              <a:r>
                <a:rPr lang="en-US" altLang="el-GR" sz="2200">
                  <a:solidFill>
                    <a:srgbClr val="000000"/>
                  </a:solidFill>
                  <a:latin typeface="Calibri" pitchFamily="34" charset="0"/>
                </a:rPr>
                <a:t>h)</a:t>
              </a:r>
              <a:endParaRPr lang="el-GR" altLang="el-GR" sz="2200">
                <a:solidFill>
                  <a:srgbClr val="000000"/>
                </a:solidFill>
                <a:latin typeface="Calibri" pitchFamily="34" charset="0"/>
              </a:endParaRPr>
            </a:p>
          </p:txBody>
        </p:sp>
        <p:sp>
          <p:nvSpPr>
            <p:cNvPr id="76807" name="Ορθογώνιο 41"/>
            <p:cNvSpPr>
              <a:spLocks noChangeArrowheads="1"/>
            </p:cNvSpPr>
            <p:nvPr/>
          </p:nvSpPr>
          <p:spPr bwMode="auto">
            <a:xfrm>
              <a:off x="1605312" y="5227976"/>
              <a:ext cx="4406319"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rPr>
                <a:t>Συγκέντρωση καταλύτη κοβάλτιο (%)</a:t>
              </a:r>
            </a:p>
          </p:txBody>
        </p:sp>
      </p:grpSp>
      <p:sp>
        <p:nvSpPr>
          <p:cNvPr id="768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B3B444B-7249-4869-BB9A-C090FC17F24C}" type="slidenum">
              <a:rPr lang="el-GR" altLang="el-GR">
                <a:solidFill>
                  <a:srgbClr val="000000"/>
                </a:solidFill>
              </a:rPr>
              <a:pPr/>
              <a:t>46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Τίτλος 1"/>
          <p:cNvSpPr>
            <a:spLocks noGrp="1"/>
          </p:cNvSpPr>
          <p:nvPr>
            <p:ph type="title"/>
          </p:nvPr>
        </p:nvSpPr>
        <p:spPr>
          <a:xfrm>
            <a:off x="0" y="115888"/>
            <a:ext cx="9144000" cy="1009650"/>
          </a:xfrm>
        </p:spPr>
        <p:txBody>
          <a:bodyPr/>
          <a:lstStyle/>
          <a:p>
            <a:r>
              <a:rPr lang="el-GR" altLang="el-GR" smtClean="0"/>
              <a:t>Καταλύτες ξήρανσης </a:t>
            </a:r>
            <a:r>
              <a:rPr lang="el-GR" altLang="el-GR" sz="3600" b="0" smtClean="0"/>
              <a:t>(5 από 5) </a:t>
            </a:r>
            <a:endParaRPr lang="el-GR" altLang="el-GR" sz="3600" smtClean="0"/>
          </a:p>
        </p:txBody>
      </p:sp>
      <p:sp>
        <p:nvSpPr>
          <p:cNvPr id="77826" name="Θέση περιεχομένου 2"/>
          <p:cNvSpPr>
            <a:spLocks noGrp="1"/>
          </p:cNvSpPr>
          <p:nvPr>
            <p:ph idx="1"/>
          </p:nvPr>
        </p:nvSpPr>
        <p:spPr>
          <a:xfrm>
            <a:off x="457200" y="1412875"/>
            <a:ext cx="8229600" cy="4824413"/>
          </a:xfrm>
        </p:spPr>
        <p:txBody>
          <a:bodyPr/>
          <a:lstStyle/>
          <a:p>
            <a:pPr>
              <a:lnSpc>
                <a:spcPct val="114000"/>
              </a:lnSpc>
              <a:spcBef>
                <a:spcPts val="1800"/>
              </a:spcBef>
            </a:pPr>
            <a:r>
              <a:rPr lang="el-GR" altLang="el-GR" smtClean="0"/>
              <a:t>Οι </a:t>
            </a:r>
            <a:r>
              <a:rPr lang="el-GR" altLang="el-GR" b="1" smtClean="0">
                <a:solidFill>
                  <a:srgbClr val="004A82"/>
                </a:solidFill>
              </a:rPr>
              <a:t>ρευστοί καταλύτες </a:t>
            </a:r>
            <a:r>
              <a:rPr lang="el-GR" altLang="el-GR" smtClean="0"/>
              <a:t>δίνουν γρήγορη αντίδραση για μερικές εφαρμογές για στιγμιαίες εκτυπώσεις πολυχρωμίας, σε εκτυπωτικές μηχανές διχρωμίας. </a:t>
            </a:r>
          </a:p>
          <a:p>
            <a:pPr>
              <a:lnSpc>
                <a:spcPct val="114000"/>
              </a:lnSpc>
              <a:spcBef>
                <a:spcPts val="1800"/>
              </a:spcBef>
            </a:pPr>
            <a:r>
              <a:rPr lang="el-GR" altLang="el-GR" smtClean="0"/>
              <a:t>Σε εφαρμογές που χρειάζονται αργή ξήρανση χρησιμοποιούνται </a:t>
            </a:r>
            <a:r>
              <a:rPr lang="el-GR" altLang="el-GR" b="1" smtClean="0">
                <a:solidFill>
                  <a:srgbClr val="004A82"/>
                </a:solidFill>
              </a:rPr>
              <a:t>καταλύτες σε μορφή πάστας</a:t>
            </a:r>
            <a:r>
              <a:rPr lang="el-GR" altLang="el-GR" smtClean="0"/>
              <a:t>. Αυτοί παρασκευάζονται με άλεση ανόργανων αλάτων, όπως βορικού μαγγανίου μέσα σε βερνίκι από λινέλαιο.</a:t>
            </a:r>
          </a:p>
        </p:txBody>
      </p:sp>
      <p:sp>
        <p:nvSpPr>
          <p:cNvPr id="778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3C2CBA0-C1A5-43A8-8FED-C5DB44F6B951}" type="slidenum">
              <a:rPr lang="el-GR" altLang="el-GR">
                <a:solidFill>
                  <a:srgbClr val="000000"/>
                </a:solidFill>
              </a:rPr>
              <a:pPr/>
              <a:t>47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Τίτλος 1"/>
          <p:cNvSpPr>
            <a:spLocks noGrp="1"/>
          </p:cNvSpPr>
          <p:nvPr>
            <p:ph type="title"/>
          </p:nvPr>
        </p:nvSpPr>
        <p:spPr>
          <a:xfrm>
            <a:off x="0" y="115888"/>
            <a:ext cx="9144000" cy="909637"/>
          </a:xfrm>
        </p:spPr>
        <p:txBody>
          <a:bodyPr/>
          <a:lstStyle/>
          <a:p>
            <a:r>
              <a:rPr lang="el-GR" altLang="el-GR" smtClean="0"/>
              <a:t>Μη ξηραινόμενα έλαια </a:t>
            </a:r>
            <a:r>
              <a:rPr lang="el-GR" altLang="el-GR" sz="3200" b="0" smtClean="0"/>
              <a:t>(1 από 2)</a:t>
            </a:r>
          </a:p>
        </p:txBody>
      </p:sp>
      <p:sp>
        <p:nvSpPr>
          <p:cNvPr id="78850" name="Θέση περιεχομένου 2"/>
          <p:cNvSpPr>
            <a:spLocks noGrp="1"/>
          </p:cNvSpPr>
          <p:nvPr>
            <p:ph idx="1"/>
          </p:nvPr>
        </p:nvSpPr>
        <p:spPr/>
        <p:txBody>
          <a:bodyPr/>
          <a:lstStyle/>
          <a:p>
            <a:pPr>
              <a:lnSpc>
                <a:spcPct val="114000"/>
              </a:lnSpc>
              <a:spcBef>
                <a:spcPts val="1200"/>
              </a:spcBef>
            </a:pPr>
            <a:r>
              <a:rPr lang="el-GR" altLang="el-GR" smtClean="0"/>
              <a:t>Τα μη ξηραινόμενα φυτικά έλαια βρίσκουν εφαρμογή σαν </a:t>
            </a:r>
            <a:r>
              <a:rPr lang="el-GR" altLang="el-GR" b="1" smtClean="0">
                <a:solidFill>
                  <a:srgbClr val="004A82"/>
                </a:solidFill>
              </a:rPr>
              <a:t>πλαστικοποιητές</a:t>
            </a:r>
            <a:r>
              <a:rPr lang="el-GR" altLang="el-GR" b="1" smtClean="0"/>
              <a:t> </a:t>
            </a:r>
            <a:r>
              <a:rPr lang="el-GR" altLang="el-GR" smtClean="0"/>
              <a:t>για να αυξήσουν την ευκαμψία των βερνικιών αλκυδίων που εκτυπώνονται επάνω σε φύλλα. </a:t>
            </a:r>
          </a:p>
          <a:p>
            <a:pPr>
              <a:lnSpc>
                <a:spcPct val="114000"/>
              </a:lnSpc>
              <a:spcBef>
                <a:spcPts val="1200"/>
              </a:spcBef>
            </a:pPr>
            <a:r>
              <a:rPr lang="el-GR" altLang="el-GR" smtClean="0"/>
              <a:t>Μη ξηραινόμενα έλαια είναι τα </a:t>
            </a:r>
            <a:r>
              <a:rPr lang="el-GR" altLang="el-GR" b="1" smtClean="0">
                <a:solidFill>
                  <a:srgbClr val="004A82"/>
                </a:solidFill>
              </a:rPr>
              <a:t>ορυκτέλαια,</a:t>
            </a:r>
            <a:r>
              <a:rPr lang="el-GR" altLang="el-GR" smtClean="0"/>
              <a:t> που προέρχονται από τα υψηλού σημείου βρασμού κλάσματα απόσταξης του πετρελαίου (&gt;360 </a:t>
            </a:r>
            <a:r>
              <a:rPr lang="el-GR" altLang="el-GR" smtClean="0">
                <a:sym typeface="Symbol" pitchFamily="18" charset="2"/>
              </a:rPr>
              <a:t></a:t>
            </a:r>
            <a:r>
              <a:rPr lang="el-GR" altLang="el-GR" smtClean="0"/>
              <a:t>C), όπως της Βόρειας Θάλασσας, που περιέχουν κορεσμένους υδρογονάνθρακες μεγάλης ανθρακικής αλυσίδας και αρωματικές ενώσεις.</a:t>
            </a:r>
          </a:p>
        </p:txBody>
      </p:sp>
      <p:sp>
        <p:nvSpPr>
          <p:cNvPr id="788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CBE86B1-AE37-459E-AC66-5940C3146AD7}" type="slidenum">
              <a:rPr lang="el-GR" altLang="el-GR">
                <a:solidFill>
                  <a:srgbClr val="000000"/>
                </a:solidFill>
              </a:rPr>
              <a:pPr/>
              <a:t>48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1009650"/>
          </a:xfrm>
        </p:spPr>
        <p:txBody>
          <a:bodyPr/>
          <a:lstStyle/>
          <a:p>
            <a:r>
              <a:rPr lang="el-GR" altLang="el-GR" smtClean="0"/>
              <a:t>Τύποι φορέων μελανιών </a:t>
            </a:r>
            <a:r>
              <a:rPr lang="el-GR" altLang="el-GR" sz="3200" b="0" smtClean="0"/>
              <a:t>(2 από 2)</a:t>
            </a:r>
          </a:p>
        </p:txBody>
      </p:sp>
      <p:sp>
        <p:nvSpPr>
          <p:cNvPr id="31746" name="Θέση περιεχομένου 2"/>
          <p:cNvSpPr>
            <a:spLocks noGrp="1"/>
          </p:cNvSpPr>
          <p:nvPr>
            <p:ph idx="1"/>
          </p:nvPr>
        </p:nvSpPr>
        <p:spPr>
          <a:xfrm>
            <a:off x="457200" y="1412875"/>
            <a:ext cx="8229600" cy="4824413"/>
          </a:xfrm>
        </p:spPr>
        <p:txBody>
          <a:bodyPr/>
          <a:lstStyle/>
          <a:p>
            <a:pPr>
              <a:lnSpc>
                <a:spcPct val="110000"/>
              </a:lnSpc>
              <a:spcBef>
                <a:spcPts val="1800"/>
              </a:spcBef>
            </a:pPr>
            <a:r>
              <a:rPr lang="el-GR" altLang="el-GR" smtClean="0"/>
              <a:t>Ακόμη, το στρώμα του μελανιού πρέπει να αντέχει στις δοκιμασίες της χρήσης του. Δεν πρέπει να προσβάλλεται από το περιεχόμενο του υλικού που συσκευάζει, δεν πρέπει να μολύνει το περιεχόμενό του, πρέπει να μπορεί να αντέχει σε χαμηλές θερμοκρασίες του καταψύκτη, στα μικροκύματα ή στο ζεστό νερό. </a:t>
            </a:r>
          </a:p>
          <a:p>
            <a:pPr>
              <a:lnSpc>
                <a:spcPct val="110000"/>
              </a:lnSpc>
              <a:spcBef>
                <a:spcPts val="1800"/>
              </a:spcBef>
            </a:pPr>
            <a:r>
              <a:rPr lang="el-GR" altLang="el-GR" smtClean="0"/>
              <a:t>Ο συνδυασμός μεταξύ του υποστρώματος προς εκτύπωση και των συστατικών του φορέα, θα πρέπει επίσης, να είναι κατάλληλος, με κριτήριο τις αντοχές στη θερμότητα, το φως και το νερό.</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3460FCE-AF21-49D4-B366-F7690A3463BB}"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Τίτλος 1"/>
          <p:cNvSpPr>
            <a:spLocks noGrp="1"/>
          </p:cNvSpPr>
          <p:nvPr>
            <p:ph type="title"/>
          </p:nvPr>
        </p:nvSpPr>
        <p:spPr>
          <a:xfrm>
            <a:off x="0" y="115888"/>
            <a:ext cx="9144000" cy="909637"/>
          </a:xfrm>
        </p:spPr>
        <p:txBody>
          <a:bodyPr/>
          <a:lstStyle/>
          <a:p>
            <a:r>
              <a:rPr lang="el-GR" altLang="el-GR" smtClean="0"/>
              <a:t>Μη ξηραινόμενα έλαια </a:t>
            </a:r>
            <a:r>
              <a:rPr lang="el-GR" altLang="el-GR" sz="3200" b="0" smtClean="0"/>
              <a:t>(2 από 2)</a:t>
            </a:r>
            <a:endParaRPr lang="el-GR" altLang="el-GR" smtClean="0"/>
          </a:p>
        </p:txBody>
      </p:sp>
      <p:sp>
        <p:nvSpPr>
          <p:cNvPr id="79874" name="Θέση περιεχομένου 2"/>
          <p:cNvSpPr>
            <a:spLocks noGrp="1"/>
          </p:cNvSpPr>
          <p:nvPr>
            <p:ph idx="1"/>
          </p:nvPr>
        </p:nvSpPr>
        <p:spPr/>
        <p:txBody>
          <a:bodyPr/>
          <a:lstStyle/>
          <a:p>
            <a:pPr>
              <a:lnSpc>
                <a:spcPct val="114000"/>
              </a:lnSpc>
              <a:spcBef>
                <a:spcPts val="2400"/>
              </a:spcBef>
            </a:pPr>
            <a:r>
              <a:rPr lang="el-GR" altLang="el-GR" smtClean="0"/>
              <a:t>Η </a:t>
            </a:r>
            <a:r>
              <a:rPr lang="el-GR" altLang="el-GR" b="1" smtClean="0">
                <a:solidFill>
                  <a:srgbClr val="004A82"/>
                </a:solidFill>
              </a:rPr>
              <a:t>κύρια χρήση </a:t>
            </a:r>
            <a:r>
              <a:rPr lang="el-GR" altLang="el-GR" smtClean="0"/>
              <a:t>τους αφορά την παραγωγή οικονομικών μελανιών για εκτύπωση εφημερίδων, σε χαρτί, σε ταινία από καρούλι με τη μέθοδο offset, όπου μπορεί να χρησιμοποιηθεί μόνο του με το μαύρο χρώμα του άνθρακα ή μαζί με ρητίνη πεύκου ή ρητίνες υδρογονανθράκων για την </a:t>
            </a:r>
            <a:r>
              <a:rPr lang="el-GR" altLang="el-GR" b="1" smtClean="0">
                <a:solidFill>
                  <a:srgbClr val="004A82"/>
                </a:solidFill>
              </a:rPr>
              <a:t>ελάττωση της αφαίρεσης του χρώματος με τριβή</a:t>
            </a:r>
            <a:r>
              <a:rPr lang="el-GR" altLang="el-GR" smtClean="0"/>
              <a:t> (δηλαδή το γνωστό μουτζούρωμα χεριών από εφημερίδες). </a:t>
            </a:r>
          </a:p>
          <a:p>
            <a:pPr>
              <a:lnSpc>
                <a:spcPct val="114000"/>
              </a:lnSpc>
              <a:spcBef>
                <a:spcPts val="2400"/>
              </a:spcBef>
            </a:pPr>
            <a:r>
              <a:rPr lang="el-GR" altLang="el-GR" b="1" smtClean="0">
                <a:solidFill>
                  <a:srgbClr val="820000"/>
                </a:solidFill>
              </a:rPr>
              <a:t>Ωστόσο, εάν το μαύρο του άνθρακα αναμειχθεί μόνο με ορυκτέλαιο, το μελάνι δε θα στεγνώσει ποτέ !!!</a:t>
            </a:r>
          </a:p>
        </p:txBody>
      </p:sp>
      <p:sp>
        <p:nvSpPr>
          <p:cNvPr id="798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9DAF79A-CB14-45DA-878B-FAA0CF2866F9}" type="slidenum">
              <a:rPr lang="el-GR" altLang="el-GR">
                <a:solidFill>
                  <a:srgbClr val="000000"/>
                </a:solidFill>
              </a:rPr>
              <a:pPr/>
              <a:t>49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Τίτλος 1"/>
          <p:cNvSpPr>
            <a:spLocks noGrp="1"/>
          </p:cNvSpPr>
          <p:nvPr>
            <p:ph type="title"/>
          </p:nvPr>
        </p:nvSpPr>
        <p:spPr>
          <a:xfrm>
            <a:off x="0" y="115888"/>
            <a:ext cx="9144000" cy="1009650"/>
          </a:xfrm>
        </p:spPr>
        <p:txBody>
          <a:bodyPr/>
          <a:lstStyle/>
          <a:p>
            <a:r>
              <a:rPr lang="el-GR" altLang="el-GR" smtClean="0"/>
              <a:t>Φορείς για </a:t>
            </a:r>
            <a:r>
              <a:rPr lang="en-US" altLang="el-GR" smtClean="0"/>
              <a:t>UV</a:t>
            </a:r>
            <a:r>
              <a:rPr lang="el-GR" altLang="el-GR" smtClean="0"/>
              <a:t> ακτινοβολία </a:t>
            </a:r>
            <a:r>
              <a:rPr lang="el-GR" altLang="el-GR" sz="3200" b="0" smtClean="0"/>
              <a:t>(1 από 2)</a:t>
            </a:r>
          </a:p>
        </p:txBody>
      </p:sp>
      <p:sp>
        <p:nvSpPr>
          <p:cNvPr id="3" name="Θέση περιεχομένου 2"/>
          <p:cNvSpPr>
            <a:spLocks noGrp="1"/>
          </p:cNvSpPr>
          <p:nvPr>
            <p:ph idx="1"/>
          </p:nvPr>
        </p:nvSpPr>
        <p:spPr>
          <a:xfrm>
            <a:off x="457200" y="1412875"/>
            <a:ext cx="8229600" cy="4824413"/>
          </a:xfrm>
        </p:spPr>
        <p:txBody>
          <a:bodyPr>
            <a:normAutofit/>
          </a:bodyPr>
          <a:lstStyle/>
          <a:p>
            <a:pPr>
              <a:lnSpc>
                <a:spcPct val="114000"/>
              </a:lnSpc>
              <a:spcBef>
                <a:spcPts val="2400"/>
              </a:spcBef>
            </a:pPr>
            <a:r>
              <a:rPr lang="el-GR" altLang="el-GR" sz="2200" smtClean="0"/>
              <a:t>Τα μελάνια και τα βερνίκια που σκληραίνουν με UV μπορούν να χρησιμοποιηθούν σε όλες τις εφαρμογές των εκτυπώσεων. </a:t>
            </a:r>
          </a:p>
          <a:p>
            <a:pPr>
              <a:lnSpc>
                <a:spcPct val="114000"/>
              </a:lnSpc>
              <a:spcBef>
                <a:spcPts val="2400"/>
              </a:spcBef>
            </a:pPr>
            <a:r>
              <a:rPr lang="el-GR" altLang="el-GR" sz="2200" smtClean="0"/>
              <a:t>Τα πρώτα χρησιμοποιήθηκαν στη δεκαετία του 1960 και χρησιμοποιήθηκαν ιδίως για εκτυπώσεις λιθογραφίας σε μη απορροφητικές επιφάνειες φύλλων συσκευασίας, όπως πλαστικά και μεταλλικά φύλλα για κονσέρβες. </a:t>
            </a:r>
          </a:p>
          <a:p>
            <a:pPr>
              <a:lnSpc>
                <a:spcPct val="114000"/>
              </a:lnSpc>
              <a:spcBef>
                <a:spcPts val="2400"/>
              </a:spcBef>
            </a:pPr>
            <a:r>
              <a:rPr lang="el-GR" altLang="el-GR" sz="2200" smtClean="0"/>
              <a:t>Η χρήση τους τώρα έχει εξαπλωθεί σε όλες τις μεθόδους εκτύπωσης και οι πρόσφατες εφαρμογές περιλαμβάνουν μελάνια μεταξοτυπίας που ξηραίνονται με UV ακτινοβολία.</a:t>
            </a:r>
          </a:p>
        </p:txBody>
      </p:sp>
      <p:sp>
        <p:nvSpPr>
          <p:cNvPr id="860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6F881E2-D8FC-4E9F-A427-091BF9BA07BA}" type="slidenum">
              <a:rPr lang="el-GR" altLang="el-GR">
                <a:solidFill>
                  <a:srgbClr val="000000"/>
                </a:solidFill>
              </a:rPr>
              <a:pPr/>
              <a:t>50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Τίτλος 1"/>
          <p:cNvSpPr>
            <a:spLocks noGrp="1"/>
          </p:cNvSpPr>
          <p:nvPr>
            <p:ph type="title"/>
          </p:nvPr>
        </p:nvSpPr>
        <p:spPr>
          <a:xfrm>
            <a:off x="0" y="115888"/>
            <a:ext cx="9144000" cy="1009650"/>
          </a:xfrm>
        </p:spPr>
        <p:txBody>
          <a:bodyPr/>
          <a:lstStyle/>
          <a:p>
            <a:r>
              <a:rPr lang="el-GR" altLang="el-GR" smtClean="0"/>
              <a:t>Φορείς για </a:t>
            </a:r>
            <a:r>
              <a:rPr lang="en-US" altLang="el-GR" smtClean="0"/>
              <a:t>UV</a:t>
            </a:r>
            <a:r>
              <a:rPr lang="el-GR" altLang="el-GR" smtClean="0"/>
              <a:t> ακτινοβολία </a:t>
            </a:r>
            <a:r>
              <a:rPr lang="el-GR" altLang="el-GR" sz="3200" b="0" smtClean="0"/>
              <a:t>(2 από 2)</a:t>
            </a:r>
            <a:endParaRPr lang="el-GR" altLang="el-GR" sz="3200" smtClean="0"/>
          </a:p>
        </p:txBody>
      </p:sp>
      <p:sp>
        <p:nvSpPr>
          <p:cNvPr id="3" name="Θέση περιεχομένου 2"/>
          <p:cNvSpPr>
            <a:spLocks noGrp="1"/>
          </p:cNvSpPr>
          <p:nvPr>
            <p:ph idx="1"/>
          </p:nvPr>
        </p:nvSpPr>
        <p:spPr>
          <a:xfrm>
            <a:off x="457200" y="1412875"/>
            <a:ext cx="8362950" cy="5111750"/>
          </a:xfrm>
        </p:spPr>
        <p:txBody>
          <a:bodyPr>
            <a:normAutofit/>
          </a:bodyPr>
          <a:lstStyle/>
          <a:p>
            <a:pPr>
              <a:lnSpc>
                <a:spcPct val="110000"/>
              </a:lnSpc>
              <a:spcBef>
                <a:spcPts val="1200"/>
              </a:spcBef>
            </a:pPr>
            <a:r>
              <a:rPr lang="el-GR" altLang="el-GR" sz="2200" smtClean="0"/>
              <a:t>Τα συγκεκριμένα μελάνια </a:t>
            </a:r>
            <a:r>
              <a:rPr lang="el-GR" altLang="el-GR" sz="2200" b="1" smtClean="0">
                <a:solidFill>
                  <a:srgbClr val="004A82"/>
                </a:solidFill>
              </a:rPr>
              <a:t>σκληραίνουν στιγμιαία με υπεριώδη ακτινοβολία</a:t>
            </a:r>
            <a:r>
              <a:rPr lang="el-GR" altLang="el-GR" sz="2200" smtClean="0"/>
              <a:t> με απορρόφηση φωτονίων μεγάλης ενέργειας από κατάλληλη φωτεινή πηγή (υπεριώδους ακτινοβολίας) και αντιδρούν χημικά σχηματίζοντας σκληρά φιλμ. </a:t>
            </a:r>
          </a:p>
          <a:p>
            <a:pPr>
              <a:lnSpc>
                <a:spcPct val="110000"/>
              </a:lnSpc>
              <a:spcBef>
                <a:spcPts val="1200"/>
              </a:spcBef>
            </a:pPr>
            <a:r>
              <a:rPr lang="el-GR" altLang="el-GR" sz="2200" smtClean="0"/>
              <a:t>Δεν περιέχουν τα παραδοσιακά έλαια, διαλύτες και ρητίνες και ο μηχανισμός ξήρανσής τους είναι αποκλειστικά φωτοχημικός (</a:t>
            </a:r>
            <a:r>
              <a:rPr lang="el-GR" altLang="el-GR" sz="2200" b="1" smtClean="0">
                <a:solidFill>
                  <a:srgbClr val="004A82"/>
                </a:solidFill>
              </a:rPr>
              <a:t>φωτοπολυμερισμός</a:t>
            </a:r>
            <a:r>
              <a:rPr lang="el-GR" altLang="el-GR" sz="2200" smtClean="0"/>
              <a:t>). </a:t>
            </a:r>
          </a:p>
          <a:p>
            <a:pPr>
              <a:lnSpc>
                <a:spcPct val="110000"/>
              </a:lnSpc>
              <a:spcBef>
                <a:spcPts val="1200"/>
              </a:spcBef>
            </a:pPr>
            <a:r>
              <a:rPr lang="el-GR" altLang="el-GR" sz="2200" smtClean="0"/>
              <a:t>Επειδή δεν περιέχουν διαλύτες που οι ατμοί τους θα μόλυναν το περιβάλλον, αυτά </a:t>
            </a:r>
            <a:r>
              <a:rPr lang="el-GR" altLang="el-GR" sz="2200" b="1" smtClean="0">
                <a:solidFill>
                  <a:srgbClr val="004A82"/>
                </a:solidFill>
              </a:rPr>
              <a:t>τα συστήματα θεωρούνται πιο φιλικά  στο περιβάλλον</a:t>
            </a:r>
            <a:r>
              <a:rPr lang="el-GR" altLang="el-GR" sz="2200" smtClean="0"/>
              <a:t>. Γενικότερα, μειώνουν τα προβλήματα ξήρανσης που σχετίζονται με τους συμβατικούς φορείς μελανιών.</a:t>
            </a:r>
          </a:p>
        </p:txBody>
      </p:sp>
      <p:sp>
        <p:nvSpPr>
          <p:cNvPr id="870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991C749-660E-4154-AA58-DFC93CE2438B}" type="slidenum">
              <a:rPr lang="el-GR" altLang="el-GR">
                <a:solidFill>
                  <a:srgbClr val="000000"/>
                </a:solidFill>
              </a:rPr>
              <a:pPr/>
              <a:t>51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Τίτλος 1"/>
          <p:cNvSpPr>
            <a:spLocks noGrp="1"/>
          </p:cNvSpPr>
          <p:nvPr>
            <p:ph type="title"/>
          </p:nvPr>
        </p:nvSpPr>
        <p:spPr>
          <a:xfrm>
            <a:off x="0" y="115888"/>
            <a:ext cx="9144000" cy="1009650"/>
          </a:xfrm>
        </p:spPr>
        <p:txBody>
          <a:bodyPr/>
          <a:lstStyle/>
          <a:p>
            <a:r>
              <a:rPr lang="el-GR" altLang="el-GR" smtClean="0"/>
              <a:t>Φωτοεκκινητές </a:t>
            </a:r>
            <a:endParaRPr lang="el-GR" altLang="el-GR" sz="3600" smtClean="0"/>
          </a:p>
        </p:txBody>
      </p:sp>
      <p:sp>
        <p:nvSpPr>
          <p:cNvPr id="88066"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mtClean="0"/>
              <a:t>Οι φορείς μελανιών που σκληραίνουν με UV, συνήθως περιέχουν ένα </a:t>
            </a:r>
            <a:r>
              <a:rPr lang="el-GR" altLang="el-GR" b="1" smtClean="0">
                <a:solidFill>
                  <a:srgbClr val="004A82"/>
                </a:solidFill>
              </a:rPr>
              <a:t>ακόρεστο προπολυμερές</a:t>
            </a:r>
            <a:r>
              <a:rPr lang="el-GR" altLang="el-GR" smtClean="0"/>
              <a:t> και </a:t>
            </a:r>
            <a:r>
              <a:rPr lang="el-GR" altLang="el-GR" b="1" smtClean="0">
                <a:solidFill>
                  <a:srgbClr val="004A82"/>
                </a:solidFill>
              </a:rPr>
              <a:t>μονομερή </a:t>
            </a:r>
            <a:r>
              <a:rPr lang="el-GR" altLang="el-GR" smtClean="0"/>
              <a:t>απλής και πολλαπλής δράσης που συνδέονται κατά την έκθεσή τους στην υπεριώδη ακτινοβολία. </a:t>
            </a:r>
          </a:p>
          <a:p>
            <a:pPr>
              <a:lnSpc>
                <a:spcPct val="114000"/>
              </a:lnSpc>
              <a:spcBef>
                <a:spcPts val="1200"/>
              </a:spcBef>
            </a:pPr>
            <a:r>
              <a:rPr lang="el-GR" altLang="el-GR" smtClean="0"/>
              <a:t>Στην περίπτωση αυτή, είναι απαραίτητος ένας </a:t>
            </a:r>
            <a:r>
              <a:rPr lang="el-GR" altLang="el-GR" b="1" smtClean="0">
                <a:solidFill>
                  <a:srgbClr val="004A82"/>
                </a:solidFill>
              </a:rPr>
              <a:t>καταλύτης φωτοεκκίνησης </a:t>
            </a:r>
            <a:r>
              <a:rPr lang="el-GR" altLang="el-GR" smtClean="0">
                <a:solidFill>
                  <a:srgbClr val="004A82"/>
                </a:solidFill>
              </a:rPr>
              <a:t>(</a:t>
            </a:r>
            <a:r>
              <a:rPr lang="el-GR" altLang="el-GR" b="1" smtClean="0">
                <a:solidFill>
                  <a:srgbClr val="004A82"/>
                </a:solidFill>
              </a:rPr>
              <a:t>φωτοεκκινητής</a:t>
            </a:r>
            <a:r>
              <a:rPr lang="el-GR" altLang="el-GR" smtClean="0">
                <a:solidFill>
                  <a:srgbClr val="004A82"/>
                </a:solidFill>
              </a:rPr>
              <a:t>), </a:t>
            </a:r>
            <a:r>
              <a:rPr lang="el-GR" altLang="el-GR" smtClean="0"/>
              <a:t>ο οποίος απορροφά ενέργεια και αποικοδομείται δίνοντας ελεύθερες ρίζες, που προκαλούν την αντίδραση του πολυμερισμού.</a:t>
            </a:r>
          </a:p>
        </p:txBody>
      </p:sp>
      <p:sp>
        <p:nvSpPr>
          <p:cNvPr id="880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48ED035-6625-481F-96A2-58E11889120B}" type="slidenum">
              <a:rPr lang="el-GR" altLang="el-GR">
                <a:solidFill>
                  <a:srgbClr val="000000"/>
                </a:solidFill>
              </a:rPr>
              <a:pPr/>
              <a:t>52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Τίτλος 1"/>
          <p:cNvSpPr>
            <a:spLocks noGrp="1"/>
          </p:cNvSpPr>
          <p:nvPr>
            <p:ph type="title"/>
          </p:nvPr>
        </p:nvSpPr>
        <p:spPr>
          <a:xfrm>
            <a:off x="0" y="115888"/>
            <a:ext cx="9144000" cy="1009650"/>
          </a:xfrm>
        </p:spPr>
        <p:txBody>
          <a:bodyPr/>
          <a:lstStyle/>
          <a:p>
            <a:r>
              <a:rPr lang="el-GR" altLang="el-GR" smtClean="0"/>
              <a:t>Προπολυμερή- μονομερή</a:t>
            </a:r>
            <a:endParaRPr lang="el-GR" altLang="el-GR" sz="3600" smtClean="0"/>
          </a:p>
        </p:txBody>
      </p:sp>
      <p:sp>
        <p:nvSpPr>
          <p:cNvPr id="89090" name="Θέση περιεχομένου 2"/>
          <p:cNvSpPr>
            <a:spLocks noGrp="1"/>
          </p:cNvSpPr>
          <p:nvPr>
            <p:ph idx="1"/>
          </p:nvPr>
        </p:nvSpPr>
        <p:spPr>
          <a:xfrm>
            <a:off x="457200" y="1412875"/>
            <a:ext cx="8229600" cy="4824413"/>
          </a:xfrm>
        </p:spPr>
        <p:txBody>
          <a:bodyPr/>
          <a:lstStyle/>
          <a:p>
            <a:pPr>
              <a:lnSpc>
                <a:spcPct val="114000"/>
              </a:lnSpc>
              <a:spcBef>
                <a:spcPts val="2400"/>
              </a:spcBef>
            </a:pPr>
            <a:r>
              <a:rPr lang="el-GR" altLang="el-GR" smtClean="0"/>
              <a:t>Τα υγρά </a:t>
            </a:r>
            <a:r>
              <a:rPr lang="el-GR" altLang="el-GR" b="1" smtClean="0">
                <a:solidFill>
                  <a:srgbClr val="004A82"/>
                </a:solidFill>
              </a:rPr>
              <a:t>προπολυμερή </a:t>
            </a:r>
            <a:r>
              <a:rPr lang="el-GR" altLang="el-GR" smtClean="0"/>
              <a:t>και</a:t>
            </a:r>
            <a:r>
              <a:rPr lang="el-GR" altLang="el-GR" b="1" smtClean="0">
                <a:solidFill>
                  <a:srgbClr val="004A82"/>
                </a:solidFill>
              </a:rPr>
              <a:t> μονομερή </a:t>
            </a:r>
            <a:r>
              <a:rPr lang="el-GR" altLang="el-GR" smtClean="0"/>
              <a:t>επιδρούν στη </a:t>
            </a:r>
            <a:r>
              <a:rPr lang="el-GR" altLang="el-GR" b="1" smtClean="0">
                <a:solidFill>
                  <a:srgbClr val="004A82"/>
                </a:solidFill>
              </a:rPr>
              <a:t>ταχύτητα σκλήρυνσης</a:t>
            </a:r>
            <a:r>
              <a:rPr lang="el-GR" altLang="el-GR" smtClean="0"/>
              <a:t> του συστήματος και επίσης ρυθμίζουν το </a:t>
            </a:r>
            <a:r>
              <a:rPr lang="el-GR" altLang="el-GR" b="1" smtClean="0">
                <a:solidFill>
                  <a:srgbClr val="004A82"/>
                </a:solidFill>
              </a:rPr>
              <a:t>ιξώδες</a:t>
            </a:r>
            <a:r>
              <a:rPr lang="el-GR" altLang="el-GR" smtClean="0"/>
              <a:t> των μελανιών καθόσον τα μελάνια αυτά δεν περιέχουν παραδοσιακά διαλυτικά.</a:t>
            </a:r>
          </a:p>
          <a:p>
            <a:pPr>
              <a:lnSpc>
                <a:spcPct val="114000"/>
              </a:lnSpc>
              <a:spcBef>
                <a:spcPts val="2400"/>
              </a:spcBef>
            </a:pPr>
            <a:r>
              <a:rPr lang="el-GR" altLang="el-GR" smtClean="0"/>
              <a:t>Σημειώνεται ότι η προσθήκη διαλυτών σε μελάνι, που σκληραίνει με UV ακτινοβολία για την ρύθμιση της ροής του, θα έχει ανεπιθύμητη επίδραση στο χρόνο ξήρανσης.</a:t>
            </a:r>
          </a:p>
        </p:txBody>
      </p:sp>
      <p:sp>
        <p:nvSpPr>
          <p:cNvPr id="890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3AE1BD8-C828-4B3B-B2D8-B7D78843208E}" type="slidenum">
              <a:rPr lang="el-GR" altLang="el-GR">
                <a:solidFill>
                  <a:srgbClr val="000000"/>
                </a:solidFill>
              </a:rPr>
              <a:pPr/>
              <a:t>53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Τίτλος 1"/>
          <p:cNvSpPr>
            <a:spLocks noGrp="1"/>
          </p:cNvSpPr>
          <p:nvPr>
            <p:ph type="title"/>
          </p:nvPr>
        </p:nvSpPr>
        <p:spPr>
          <a:xfrm>
            <a:off x="0" y="115888"/>
            <a:ext cx="9144000" cy="909637"/>
          </a:xfrm>
        </p:spPr>
        <p:txBody>
          <a:bodyPr/>
          <a:lstStyle/>
          <a:p>
            <a:r>
              <a:rPr lang="el-GR" altLang="el-GR" sz="4400" smtClean="0"/>
              <a:t>Αφρισμός </a:t>
            </a:r>
            <a:endParaRPr lang="el-GR" altLang="el-GR" sz="3600" smtClean="0"/>
          </a:p>
        </p:txBody>
      </p:sp>
      <p:sp>
        <p:nvSpPr>
          <p:cNvPr id="3" name="Θέση περιεχομένου 2"/>
          <p:cNvSpPr>
            <a:spLocks noGrp="1"/>
          </p:cNvSpPr>
          <p:nvPr>
            <p:ph idx="1"/>
          </p:nvPr>
        </p:nvSpPr>
        <p:spPr>
          <a:xfrm>
            <a:off x="457200" y="1196975"/>
            <a:ext cx="8291513" cy="5400675"/>
          </a:xfrm>
        </p:spPr>
        <p:txBody>
          <a:bodyPr>
            <a:normAutofit/>
          </a:bodyPr>
          <a:lstStyle/>
          <a:p>
            <a:pPr>
              <a:lnSpc>
                <a:spcPct val="104000"/>
              </a:lnSpc>
              <a:spcBef>
                <a:spcPts val="1800"/>
              </a:spcBef>
            </a:pPr>
            <a:r>
              <a:rPr lang="el-GR" altLang="el-GR" sz="2200" smtClean="0"/>
              <a:t>Τα μελάνια που σκληραίνουν με UV στην μέθοδο </a:t>
            </a:r>
            <a:r>
              <a:rPr lang="en-US" altLang="el-GR" sz="2200" smtClean="0"/>
              <a:t>offset </a:t>
            </a:r>
            <a:r>
              <a:rPr lang="el-GR" altLang="el-GR" sz="2200" smtClean="0"/>
              <a:t>είναι ιδιαίτερα ευπαθή στον </a:t>
            </a:r>
            <a:r>
              <a:rPr lang="el-GR" altLang="el-GR" sz="2200" b="1" smtClean="0">
                <a:solidFill>
                  <a:srgbClr val="004A82"/>
                </a:solidFill>
              </a:rPr>
              <a:t>αφρισμό</a:t>
            </a:r>
            <a:r>
              <a:rPr lang="el-GR" altLang="el-GR" sz="2200" smtClean="0"/>
              <a:t> και κατά συνέπεια βάφουν την επιφάνεια χωρίς «εικόνα». Ως αιτία θεωρείται η παρουσία πολικών μορίων μικρού μοριακού βάρους στο φορέα που σχηματίζουν </a:t>
            </a:r>
            <a:r>
              <a:rPr lang="el-GR" altLang="el-GR" sz="2200" b="1" smtClean="0">
                <a:solidFill>
                  <a:srgbClr val="004A82"/>
                </a:solidFill>
              </a:rPr>
              <a:t>γαλάκτωμα</a:t>
            </a:r>
            <a:r>
              <a:rPr lang="el-GR" altLang="el-GR" sz="2200" smtClean="0"/>
              <a:t> με το νερό. </a:t>
            </a:r>
          </a:p>
          <a:p>
            <a:pPr>
              <a:lnSpc>
                <a:spcPct val="104000"/>
              </a:lnSpc>
              <a:spcBef>
                <a:spcPts val="1800"/>
              </a:spcBef>
            </a:pPr>
            <a:r>
              <a:rPr lang="el-GR" altLang="el-GR" sz="2200" smtClean="0"/>
              <a:t>Σημειώνεται ότι η γαλακτωματοποίηση είναι επιθυμητή μόνο σε κάποιο μικρό βαθμό, προκειμένου να ψύχεται το μελάνι, ενώ η αυξημένη γαλακτωματοποίηση είναι ανεπιθύμητη γιατί προκαλεί αφρισμό.</a:t>
            </a:r>
          </a:p>
          <a:p>
            <a:pPr>
              <a:lnSpc>
                <a:spcPct val="104000"/>
              </a:lnSpc>
              <a:spcBef>
                <a:spcPts val="1800"/>
              </a:spcBef>
            </a:pPr>
            <a:r>
              <a:rPr lang="el-GR" altLang="el-GR" sz="2200" smtClean="0"/>
              <a:t>Το </a:t>
            </a:r>
            <a:r>
              <a:rPr lang="el-GR" altLang="el-GR" sz="2200" b="1" smtClean="0">
                <a:solidFill>
                  <a:srgbClr val="004A82"/>
                </a:solidFill>
              </a:rPr>
              <a:t>φαινόμενο του αφρισμού </a:t>
            </a:r>
            <a:r>
              <a:rPr lang="el-GR" altLang="el-GR" sz="2200" smtClean="0"/>
              <a:t>μπορεί να ελεγχθεί μέχρις ενός σημείου με προσεκτική επιλογή του χρώματος, καθόσον υδρόφοβα χρώματα (αυτά  που απωθούν το νερό), συνήθως μειώνουν τη γαλακτωματοποίηση. </a:t>
            </a:r>
          </a:p>
          <a:p>
            <a:pPr>
              <a:lnSpc>
                <a:spcPct val="104000"/>
              </a:lnSpc>
              <a:spcBef>
                <a:spcPts val="1800"/>
              </a:spcBef>
            </a:pPr>
            <a:endParaRPr lang="el-GR" altLang="el-GR" sz="2200" smtClean="0"/>
          </a:p>
        </p:txBody>
      </p:sp>
      <p:sp>
        <p:nvSpPr>
          <p:cNvPr id="901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3D2A18B-810C-415E-8A25-5B4EC6C4CE9F}" type="slidenum">
              <a:rPr lang="el-GR" altLang="el-GR">
                <a:solidFill>
                  <a:srgbClr val="000000"/>
                </a:solidFill>
              </a:rPr>
              <a:pPr/>
              <a:t>54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3" name="Θέση περιεχομένου 2"/>
          <p:cNvSpPr>
            <a:spLocks noGrp="1"/>
          </p:cNvSpPr>
          <p:nvPr>
            <p:ph idx="1"/>
          </p:nvPr>
        </p:nvSpPr>
        <p:spPr/>
        <p:txBody>
          <a:bodyPr rtlCol="0">
            <a:normAutofit fontScale="92500"/>
          </a:bodyPr>
          <a:lstStyle/>
          <a:p>
            <a:pPr fontAlgn="auto">
              <a:spcAft>
                <a:spcPts val="0"/>
              </a:spcAft>
              <a:buFont typeface="Arial" pitchFamily="34" charset="0"/>
              <a:buChar char="•"/>
              <a:defRPr/>
            </a:pPr>
            <a:r>
              <a:rPr lang="el-GR" dirty="0" smtClean="0"/>
              <a:t>Σημειώσεις για το θεωρητικό μάθημα «Μελάνια», Στ. Θεοχάρη, Σ.Γ.Τ.Κ.Σ., ΤΕΙ Αθήνας, 2008</a:t>
            </a:r>
            <a:r>
              <a:rPr lang="en-US" dirty="0" smtClean="0"/>
              <a:t>.</a:t>
            </a:r>
            <a:endParaRPr lang="el-GR" dirty="0" smtClean="0"/>
          </a:p>
          <a:p>
            <a:pPr fontAlgn="auto">
              <a:spcAft>
                <a:spcPts val="0"/>
              </a:spcAft>
              <a:buFont typeface="Arial" pitchFamily="34" charset="0"/>
              <a:buChar char="•"/>
              <a:defRPr/>
            </a:pPr>
            <a:r>
              <a:rPr lang="el-GR" dirty="0" smtClean="0"/>
              <a:t>Μελάνια και καλυπτικά εκτυπώσεων, </a:t>
            </a:r>
            <a:r>
              <a:rPr lang="en-GB" dirty="0" smtClean="0"/>
              <a:t>Thompson</a:t>
            </a:r>
            <a:r>
              <a:rPr lang="el-GR" dirty="0" smtClean="0"/>
              <a:t>, </a:t>
            </a:r>
            <a:r>
              <a:rPr lang="en-GB" dirty="0" smtClean="0"/>
              <a:t>B</a:t>
            </a:r>
            <a:r>
              <a:rPr lang="el-GR" dirty="0" smtClean="0"/>
              <a:t>, </a:t>
            </a:r>
            <a:r>
              <a:rPr lang="el-GR" dirty="0" err="1" smtClean="0"/>
              <a:t>Εκδ</a:t>
            </a:r>
            <a:r>
              <a:rPr lang="el-GR" dirty="0" smtClean="0"/>
              <a:t>. ΙΩΝ, 1998</a:t>
            </a:r>
            <a:r>
              <a:rPr lang="en-US" dirty="0" smtClean="0"/>
              <a:t>.</a:t>
            </a:r>
            <a:endParaRPr lang="el-GR" dirty="0" smtClean="0"/>
          </a:p>
          <a:p>
            <a:pPr fontAlgn="auto">
              <a:spcAft>
                <a:spcPts val="0"/>
              </a:spcAft>
              <a:buFont typeface="Arial" pitchFamily="34" charset="0"/>
              <a:buChar char="•"/>
              <a:defRPr/>
            </a:pPr>
            <a:r>
              <a:rPr lang="el-GR" dirty="0" smtClean="0"/>
              <a:t>Μελάνια Εκτυπώσεων, </a:t>
            </a:r>
            <a:r>
              <a:rPr lang="en-US" dirty="0" smtClean="0"/>
              <a:t>Todd R</a:t>
            </a:r>
            <a:r>
              <a:rPr lang="el-GR" dirty="0" smtClean="0"/>
              <a:t>., </a:t>
            </a:r>
            <a:r>
              <a:rPr lang="el-GR" dirty="0" err="1" smtClean="0"/>
              <a:t>Εκδ</a:t>
            </a:r>
            <a:r>
              <a:rPr lang="el-GR" dirty="0" smtClean="0"/>
              <a:t>. ΙΩΝ, 1999</a:t>
            </a:r>
            <a:r>
              <a:rPr lang="en-US" dirty="0" smtClean="0"/>
              <a:t>.</a:t>
            </a:r>
            <a:endParaRPr lang="el-GR" dirty="0" smtClean="0"/>
          </a:p>
          <a:p>
            <a:pPr fontAlgn="auto">
              <a:spcAft>
                <a:spcPts val="0"/>
              </a:spcAft>
              <a:buFont typeface="Arial" pitchFamily="34" charset="0"/>
              <a:buChar char="•"/>
              <a:defRPr/>
            </a:pPr>
            <a:r>
              <a:rPr lang="el-GR" dirty="0" smtClean="0"/>
              <a:t>Σημειώσεις Μελάνια – </a:t>
            </a:r>
            <a:r>
              <a:rPr lang="el-GR" dirty="0" err="1" smtClean="0"/>
              <a:t>Φωτοευαπαθείς</a:t>
            </a:r>
            <a:r>
              <a:rPr lang="el-GR" dirty="0" smtClean="0"/>
              <a:t> ενώσεις, Π. </a:t>
            </a:r>
            <a:r>
              <a:rPr lang="el-GR" dirty="0" err="1" smtClean="0"/>
              <a:t>Παπαδάκου</a:t>
            </a:r>
            <a:r>
              <a:rPr lang="el-GR" dirty="0" smtClean="0"/>
              <a:t>, ΤΕΙ Αθήνας, 2007</a:t>
            </a:r>
            <a:r>
              <a:rPr lang="en-US" dirty="0" smtClean="0"/>
              <a:t>.</a:t>
            </a:r>
            <a:endParaRPr lang="el-GR" dirty="0" smtClean="0"/>
          </a:p>
          <a:p>
            <a:pPr fontAlgn="auto">
              <a:spcAft>
                <a:spcPts val="0"/>
              </a:spcAft>
              <a:buFont typeface="Arial" pitchFamily="34" charset="0"/>
              <a:buChar char="•"/>
              <a:defRPr/>
            </a:pPr>
            <a:r>
              <a:rPr lang="el-GR" dirty="0" smtClean="0"/>
              <a:t>Χημεία και Τεχνολογία του Χρώματος, Ε. </a:t>
            </a:r>
            <a:r>
              <a:rPr lang="el-GR" dirty="0" err="1" smtClean="0"/>
              <a:t>Τσατσαρώνη</a:t>
            </a:r>
            <a:r>
              <a:rPr lang="el-GR" dirty="0" smtClean="0"/>
              <a:t> – Ι. Ελευθεριάδης, </a:t>
            </a:r>
            <a:r>
              <a:rPr lang="el-GR" dirty="0" err="1" smtClean="0"/>
              <a:t>Εκδ</a:t>
            </a:r>
            <a:r>
              <a:rPr lang="el-GR" dirty="0" smtClean="0"/>
              <a:t>. </a:t>
            </a:r>
            <a:r>
              <a:rPr lang="el-GR" dirty="0" err="1" smtClean="0"/>
              <a:t>Γαρταγάνη</a:t>
            </a:r>
            <a:r>
              <a:rPr lang="el-GR" dirty="0" smtClean="0"/>
              <a:t>, </a:t>
            </a:r>
            <a:r>
              <a:rPr lang="el-GR" dirty="0" err="1" smtClean="0"/>
              <a:t>Θεσ</a:t>
            </a:r>
            <a:r>
              <a:rPr lang="el-GR" dirty="0" smtClean="0"/>
              <a:t>/κη, 2013</a:t>
            </a:r>
            <a:r>
              <a:rPr lang="en-US" dirty="0" smtClean="0"/>
              <a:t>.</a:t>
            </a:r>
            <a:endParaRPr lang="el-GR" dirty="0" smtClean="0"/>
          </a:p>
          <a:p>
            <a:pPr fontAlgn="auto">
              <a:spcAft>
                <a:spcPts val="0"/>
              </a:spcAft>
              <a:buFont typeface="Arial" pitchFamily="34" charset="0"/>
              <a:buChar char="•"/>
              <a:defRPr/>
            </a:pPr>
            <a:r>
              <a:rPr lang="en-US" dirty="0" smtClean="0"/>
              <a:t>The Printing Ink Manual, Leach RH, Pierce RJ, 5</a:t>
            </a:r>
            <a:r>
              <a:rPr lang="en-US" baseline="30000" dirty="0" smtClean="0"/>
              <a:t>th</a:t>
            </a:r>
            <a:r>
              <a:rPr lang="en-US" dirty="0" smtClean="0"/>
              <a:t> Ed. Springer, 2007.</a:t>
            </a:r>
            <a:endParaRPr lang="el-GR" dirty="0" smtClean="0"/>
          </a:p>
          <a:p>
            <a:pPr fontAlgn="auto">
              <a:spcAft>
                <a:spcPts val="0"/>
              </a:spcAft>
              <a:buFont typeface="Arial" pitchFamily="34" charset="0"/>
              <a:buChar char="•"/>
              <a:defRPr/>
            </a:pPr>
            <a:r>
              <a:rPr lang="en-GB" dirty="0" smtClean="0"/>
              <a:t>Colour Chemistry, </a:t>
            </a:r>
            <a:r>
              <a:rPr lang="en-GB" dirty="0" err="1" smtClean="0"/>
              <a:t>Zollinger</a:t>
            </a:r>
            <a:r>
              <a:rPr lang="en-GB" dirty="0" smtClean="0"/>
              <a:t>, H, VCH, 1991 .</a:t>
            </a:r>
            <a:endParaRPr lang="el-GR" dirty="0" smtClean="0"/>
          </a:p>
          <a:p>
            <a:pPr fontAlgn="auto">
              <a:spcAft>
                <a:spcPts val="0"/>
              </a:spcAft>
              <a:buFont typeface="Arial" pitchFamily="34" charset="0"/>
              <a:buChar char="•"/>
              <a:defRPr/>
            </a:pPr>
            <a:r>
              <a:rPr lang="el-GR" dirty="0" smtClean="0"/>
              <a:t>Προστασία από τη διάβρωση – Χρώματα και βερνίκια, Ειρ. Τσαγκαράκη – </a:t>
            </a:r>
            <a:r>
              <a:rPr lang="el-GR" dirty="0" err="1" smtClean="0"/>
              <a:t>Καπλάνογλου</a:t>
            </a:r>
            <a:r>
              <a:rPr lang="el-GR" dirty="0" smtClean="0"/>
              <a:t>, ΟΕΔΒ, 1985</a:t>
            </a:r>
            <a:r>
              <a:rPr lang="en-US" dirty="0" smtClean="0"/>
              <a:t>.</a:t>
            </a:r>
            <a:endParaRPr lang="el-GR" dirty="0"/>
          </a:p>
        </p:txBody>
      </p:sp>
      <p:sp>
        <p:nvSpPr>
          <p:cNvPr id="911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6049A3C-B9D3-45BF-888B-A233B7331B65}" type="slidenum">
              <a:rPr lang="el-GR" altLang="el-GR">
                <a:solidFill>
                  <a:srgbClr val="000000"/>
                </a:solidFill>
              </a:rPr>
              <a:pPr/>
              <a:t>55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Τίτλος 6"/>
          <p:cNvSpPr>
            <a:spLocks noGrp="1"/>
          </p:cNvSpPr>
          <p:nvPr>
            <p:ph type="ctrTitle"/>
          </p:nvPr>
        </p:nvSpPr>
        <p:spPr/>
        <p:txBody>
          <a:bodyPr/>
          <a:lstStyle/>
          <a:p>
            <a:r>
              <a:rPr lang="el-GR" altLang="el-GR" smtClean="0"/>
              <a:t>Τέλος Ενότητας</a:t>
            </a:r>
          </a:p>
        </p:txBody>
      </p:sp>
      <p:sp>
        <p:nvSpPr>
          <p:cNvPr id="92162" name="Υπότιτλος 7"/>
          <p:cNvSpPr>
            <a:spLocks noGrp="1"/>
          </p:cNvSpPr>
          <p:nvPr>
            <p:ph type="subTitle" idx="1"/>
          </p:nvPr>
        </p:nvSpPr>
        <p:spPr/>
        <p:txBody>
          <a:bodyPr/>
          <a:lstStyle/>
          <a:p>
            <a:endParaRPr lang="el-GR" altLang="el-GR" smtClean="0"/>
          </a:p>
        </p:txBody>
      </p:sp>
      <p:grpSp>
        <p:nvGrpSpPr>
          <p:cNvPr id="92163" name="Ομάδα 8"/>
          <p:cNvGrpSpPr>
            <a:grpSpLocks/>
          </p:cNvGrpSpPr>
          <p:nvPr/>
        </p:nvGrpSpPr>
        <p:grpSpPr bwMode="auto">
          <a:xfrm>
            <a:off x="1766888" y="5930900"/>
            <a:ext cx="5829300" cy="768350"/>
            <a:chOff x="1767633" y="5931169"/>
            <a:chExt cx="5828703" cy="768532"/>
          </a:xfrm>
        </p:grpSpPr>
        <p:pic>
          <p:nvPicPr>
            <p:cNvPr id="921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p:cNvSpPr>
          <p:nvPr>
            <p:ph type="ctrTitle"/>
          </p:nvPr>
        </p:nvSpPr>
        <p:spPr/>
        <p:txBody>
          <a:bodyPr/>
          <a:lstStyle/>
          <a:p>
            <a:r>
              <a:rPr lang="el-GR" altLang="el-GR" sz="4400" smtClean="0"/>
              <a:t>Σημειώματα</a:t>
            </a:r>
          </a:p>
        </p:txBody>
      </p:sp>
      <p:sp>
        <p:nvSpPr>
          <p:cNvPr id="94210"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4</a:t>
            </a:r>
            <a:r>
              <a:rPr lang="en-US" sz="2000" dirty="0" smtClean="0"/>
              <a:t>:</a:t>
            </a:r>
            <a:r>
              <a:rPr lang="el-GR" sz="2000" dirty="0"/>
              <a:t> Φορείς μελανιών </a:t>
            </a:r>
            <a:r>
              <a:rPr lang="el-GR" sz="2000" dirty="0" smtClean="0"/>
              <a:t>εκτύπωσης».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1009650"/>
          </a:xfrm>
        </p:spPr>
        <p:txBody>
          <a:bodyPr/>
          <a:lstStyle/>
          <a:p>
            <a:r>
              <a:rPr lang="el-GR" altLang="el-GR" sz="4400" smtClean="0"/>
              <a:t>Ξήρανση μελανιών</a:t>
            </a:r>
            <a:r>
              <a:rPr lang="en-US" altLang="el-GR" sz="4400" smtClean="0"/>
              <a:t> </a:t>
            </a:r>
            <a:r>
              <a:rPr lang="en-US" altLang="el-GR" sz="3600" b="0" smtClean="0"/>
              <a:t>(</a:t>
            </a:r>
            <a:r>
              <a:rPr lang="el-GR" altLang="el-GR" sz="3600" b="0" smtClean="0"/>
              <a:t>1</a:t>
            </a:r>
            <a:r>
              <a:rPr lang="en-US" altLang="el-GR" sz="3600" b="0" smtClean="0"/>
              <a:t> </a:t>
            </a:r>
            <a:r>
              <a:rPr lang="el-GR" altLang="el-GR" sz="3600" b="0" smtClean="0"/>
              <a:t>από 2</a:t>
            </a:r>
            <a:r>
              <a:rPr lang="en-US" altLang="el-GR" sz="3600" b="0" smtClean="0"/>
              <a:t>)</a:t>
            </a:r>
            <a:endParaRPr lang="el-GR" altLang="el-GR" sz="3600" smtClean="0"/>
          </a:p>
        </p:txBody>
      </p:sp>
      <p:sp>
        <p:nvSpPr>
          <p:cNvPr id="3" name="Θέση περιεχομένου 2"/>
          <p:cNvSpPr>
            <a:spLocks noGrp="1"/>
          </p:cNvSpPr>
          <p:nvPr>
            <p:ph idx="1"/>
          </p:nvPr>
        </p:nvSpPr>
        <p:spPr>
          <a:xfrm>
            <a:off x="457200" y="1412875"/>
            <a:ext cx="8291513" cy="5184775"/>
          </a:xfrm>
        </p:spPr>
        <p:txBody>
          <a:bodyPr>
            <a:normAutofit/>
          </a:bodyPr>
          <a:lstStyle/>
          <a:p>
            <a:pPr>
              <a:lnSpc>
                <a:spcPct val="110000"/>
              </a:lnSpc>
              <a:spcBef>
                <a:spcPts val="1200"/>
              </a:spcBef>
            </a:pPr>
            <a:r>
              <a:rPr lang="el-GR" altLang="el-GR" sz="2200" b="1" smtClean="0">
                <a:solidFill>
                  <a:srgbClr val="004A82"/>
                </a:solidFill>
              </a:rPr>
              <a:t>Η τέλεια ξήρανση του μελανιού είναι από τις βασικές απαιτήσεις κατά την διαδικασία της εκτύπωσης. </a:t>
            </a:r>
          </a:p>
          <a:p>
            <a:pPr>
              <a:lnSpc>
                <a:spcPct val="110000"/>
              </a:lnSpc>
              <a:spcBef>
                <a:spcPts val="1200"/>
              </a:spcBef>
            </a:pPr>
            <a:r>
              <a:rPr lang="el-GR" altLang="el-GR" sz="2200" smtClean="0"/>
              <a:t>Μια αιτία της </a:t>
            </a:r>
            <a:r>
              <a:rPr lang="el-GR" altLang="el-GR" sz="2200" b="1" smtClean="0">
                <a:solidFill>
                  <a:srgbClr val="004A82"/>
                </a:solidFill>
              </a:rPr>
              <a:t>μόλυνσης προϊόντων </a:t>
            </a:r>
            <a:r>
              <a:rPr lang="el-GR" altLang="el-GR" sz="2200" smtClean="0"/>
              <a:t>σε μια συσκευασία μπορεί να είναι η οσμή των μελανιών που δεν στέγνωσαν τελείως. </a:t>
            </a:r>
          </a:p>
          <a:p>
            <a:pPr>
              <a:lnSpc>
                <a:spcPct val="110000"/>
              </a:lnSpc>
              <a:spcBef>
                <a:spcPts val="1200"/>
              </a:spcBef>
            </a:pPr>
            <a:r>
              <a:rPr lang="el-GR" altLang="el-GR" sz="2200" smtClean="0"/>
              <a:t>Ένα σημαντικό πρόβλημα που συμβαίνει όταν το στρώμα του μελανιού δεν είναι εντελώς στεγνό, είναι ότι το μελάνι μεταφέρεται στην πίσω όψη του επόμενου φύλλου </a:t>
            </a:r>
            <a:r>
              <a:rPr lang="el-GR" altLang="el-GR" sz="2200" b="1" smtClean="0">
                <a:solidFill>
                  <a:srgbClr val="004A82"/>
                </a:solidFill>
              </a:rPr>
              <a:t>(φαινόμενο set-off). </a:t>
            </a:r>
            <a:r>
              <a:rPr lang="el-GR" altLang="el-GR" sz="2200" smtClean="0"/>
              <a:t>Σε περίπτωση τροφοδοσίας με φύλλα αυτό το φαινόμενο έχει σαν αποτέλεσμα το φαινόμενο set- off στην πίσω όψη των εντύπων, ενώ όταν η τροφοδοσία γίνεται με χαρτί από ρολό τότε το φαινόμενο παρατηρείται μετά την εκτύπωση, όταν το χαρτί τυλίγεται.</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B581DFC-4A23-46ED-91CF-D600F1B967AE}"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l-GR" altLang="el-GR" smtClean="0"/>
              <a:t>Χρηματοδότηση</a:t>
            </a:r>
          </a:p>
        </p:txBody>
      </p:sp>
      <p:sp>
        <p:nvSpPr>
          <p:cNvPr id="102402"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02403"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1009650"/>
          </a:xfrm>
        </p:spPr>
        <p:txBody>
          <a:bodyPr/>
          <a:lstStyle/>
          <a:p>
            <a:r>
              <a:rPr lang="el-GR" altLang="el-GR" sz="4400" smtClean="0"/>
              <a:t>Ξήρανση μελανιών</a:t>
            </a:r>
            <a:r>
              <a:rPr lang="en-US" altLang="el-GR" sz="4400" smtClean="0"/>
              <a:t> </a:t>
            </a:r>
            <a:r>
              <a:rPr lang="en-US" altLang="el-GR" sz="3600" b="0" smtClean="0"/>
              <a:t>(</a:t>
            </a:r>
            <a:r>
              <a:rPr lang="el-GR" altLang="el-GR" sz="3600" b="0" smtClean="0"/>
              <a:t>2</a:t>
            </a:r>
            <a:r>
              <a:rPr lang="en-US" altLang="el-GR" sz="3600" b="0" smtClean="0"/>
              <a:t> </a:t>
            </a:r>
            <a:r>
              <a:rPr lang="el-GR" altLang="el-GR" sz="3600" b="0" smtClean="0"/>
              <a:t>από 2</a:t>
            </a:r>
            <a:r>
              <a:rPr lang="en-US" altLang="el-GR" sz="3600" b="0" smtClean="0"/>
              <a:t>)</a:t>
            </a:r>
            <a:endParaRPr lang="el-GR" altLang="el-GR" sz="3600" smtClean="0"/>
          </a:p>
        </p:txBody>
      </p:sp>
      <p:sp>
        <p:nvSpPr>
          <p:cNvPr id="33794" name="Θέση περιεχομένου 2"/>
          <p:cNvSpPr>
            <a:spLocks noGrp="1"/>
          </p:cNvSpPr>
          <p:nvPr>
            <p:ph idx="1"/>
          </p:nvPr>
        </p:nvSpPr>
        <p:spPr>
          <a:xfrm>
            <a:off x="457200" y="1412875"/>
            <a:ext cx="8229600" cy="4824413"/>
          </a:xfrm>
        </p:spPr>
        <p:txBody>
          <a:bodyPr/>
          <a:lstStyle/>
          <a:p>
            <a:pPr>
              <a:lnSpc>
                <a:spcPct val="110000"/>
              </a:lnSpc>
              <a:spcBef>
                <a:spcPts val="1200"/>
              </a:spcBef>
            </a:pPr>
            <a:r>
              <a:rPr lang="el-GR" altLang="el-GR" smtClean="0"/>
              <a:t>Κατά την εκτύπωση ευκάμπτων φύλλων με τη μέθοδο της φλεξογραφίας και της βαθυτυπίας χρησιμοποιείται </a:t>
            </a:r>
            <a:r>
              <a:rPr lang="el-GR" altLang="el-GR" b="1" smtClean="0">
                <a:solidFill>
                  <a:srgbClr val="004A82"/>
                </a:solidFill>
              </a:rPr>
              <a:t>εξαναγκασμένη ξήρανση </a:t>
            </a:r>
            <a:r>
              <a:rPr lang="el-GR" altLang="el-GR" smtClean="0"/>
              <a:t>του διαλύτη από το μείγμα χρώματος-ρητινών είτε με ζεστό αέρα μεγάλης ταχύτητας ή με υπέρυθρη ακτινοβολία. </a:t>
            </a:r>
          </a:p>
          <a:p>
            <a:pPr>
              <a:lnSpc>
                <a:spcPct val="110000"/>
              </a:lnSpc>
              <a:spcBef>
                <a:spcPts val="1200"/>
              </a:spcBef>
            </a:pPr>
            <a:r>
              <a:rPr lang="el-GR" altLang="el-GR" smtClean="0"/>
              <a:t>Το χαρτί μετά περνά από ψυχρούς κυλίνδρους για να φθάσει στη συνήθη θερμοκρασία, ώστε να μην τυλιχτεί θερμό και κολλήσουν οι ρητίνες. </a:t>
            </a:r>
          </a:p>
          <a:p>
            <a:pPr>
              <a:lnSpc>
                <a:spcPct val="110000"/>
              </a:lnSpc>
              <a:spcBef>
                <a:spcPts val="1200"/>
              </a:spcBef>
            </a:pPr>
            <a:r>
              <a:rPr lang="el-GR" altLang="el-GR" smtClean="0"/>
              <a:t>Ωστόσο, η υπερβολικά υψηλή θερμοκρασία μπορεί να δημιουργήσει καταστροφή του χαρτιού, κατσάρωμα, ζάρες στα πλαστικά φύλλα, κτλ.</a:t>
            </a:r>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41F2F46-7BA8-4B5F-9C4D-2276C95278CD}"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144000" cy="1009650"/>
          </a:xfrm>
        </p:spPr>
        <p:txBody>
          <a:bodyPr/>
          <a:lstStyle/>
          <a:p>
            <a:r>
              <a:rPr lang="el-GR" altLang="el-GR" sz="4400" smtClean="0"/>
              <a:t>Φορείς μελανιών</a:t>
            </a:r>
            <a:endParaRPr lang="el-GR" altLang="el-GR" sz="3600" smtClean="0"/>
          </a:p>
        </p:txBody>
      </p:sp>
      <p:sp>
        <p:nvSpPr>
          <p:cNvPr id="34818" name="Θέση περιεχομένου 2"/>
          <p:cNvSpPr>
            <a:spLocks noGrp="1"/>
          </p:cNvSpPr>
          <p:nvPr>
            <p:ph idx="1"/>
          </p:nvPr>
        </p:nvSpPr>
        <p:spPr>
          <a:xfrm>
            <a:off x="457200" y="1412875"/>
            <a:ext cx="8229600" cy="4824413"/>
          </a:xfrm>
        </p:spPr>
        <p:txBody>
          <a:bodyPr/>
          <a:lstStyle/>
          <a:p>
            <a:pPr>
              <a:lnSpc>
                <a:spcPct val="114000"/>
              </a:lnSpc>
              <a:spcBef>
                <a:spcPts val="1200"/>
              </a:spcBef>
            </a:pPr>
            <a:r>
              <a:rPr lang="el-GR" altLang="el-GR" smtClean="0"/>
              <a:t>Γενικά, ενώ υπάρχουν εντελώς τυποποιημένα μελάνια για </a:t>
            </a:r>
            <a:r>
              <a:rPr lang="el-GR" altLang="el-GR" b="1" smtClean="0">
                <a:solidFill>
                  <a:srgbClr val="004A82"/>
                </a:solidFill>
              </a:rPr>
              <a:t>γενική χρήση</a:t>
            </a:r>
            <a:r>
              <a:rPr lang="el-GR" altLang="el-GR" smtClean="0"/>
              <a:t>, υπάρχουν κι άλλα με κατάλληλη σύνθεση για ορισμένους τύπους εκτύπωσης, είδη χαρτιών και υλικών προς εκτύπωση και για κάλυψη ειδικών απαιτήσεων ανάλογα με το τελικό προϊόν. Υπάρχουν, επίσης, μελάνια διαφορετικών τύπων ανάλογα με τις</a:t>
            </a:r>
            <a:r>
              <a:rPr lang="el-GR" altLang="el-GR" b="1" smtClean="0">
                <a:solidFill>
                  <a:srgbClr val="004A82"/>
                </a:solidFill>
              </a:rPr>
              <a:t> εφαρμογές</a:t>
            </a:r>
            <a:r>
              <a:rPr lang="el-GR" altLang="el-GR" smtClean="0"/>
              <a:t>. </a:t>
            </a:r>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B4F607D-8D9D-41C6-A375-412607267E1C}"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0" y="115888"/>
            <a:ext cx="9144000" cy="909637"/>
          </a:xfrm>
        </p:spPr>
        <p:txBody>
          <a:bodyPr/>
          <a:lstStyle/>
          <a:p>
            <a:r>
              <a:rPr lang="el-GR" altLang="el-GR" smtClean="0"/>
              <a:t>Φορείς για υγρά μελάνια </a:t>
            </a:r>
            <a:r>
              <a:rPr lang="el-GR" altLang="el-GR" sz="3200" b="0" smtClean="0"/>
              <a:t>(1 από 2)</a:t>
            </a:r>
          </a:p>
        </p:txBody>
      </p:sp>
      <p:sp>
        <p:nvSpPr>
          <p:cNvPr id="3" name="Θέση περιεχομένου 2"/>
          <p:cNvSpPr>
            <a:spLocks noGrp="1"/>
          </p:cNvSpPr>
          <p:nvPr>
            <p:ph idx="1"/>
          </p:nvPr>
        </p:nvSpPr>
        <p:spPr/>
        <p:txBody>
          <a:bodyPr rtlCol="0">
            <a:normAutofit lnSpcReduction="10000"/>
          </a:bodyPr>
          <a:lstStyle/>
          <a:p>
            <a:pPr fontAlgn="auto">
              <a:lnSpc>
                <a:spcPct val="114000"/>
              </a:lnSpc>
              <a:spcBef>
                <a:spcPts val="1200"/>
              </a:spcBef>
              <a:spcAft>
                <a:spcPts val="0"/>
              </a:spcAft>
              <a:buFont typeface="Arial" pitchFamily="34" charset="0"/>
              <a:buChar char="•"/>
              <a:defRPr/>
            </a:pPr>
            <a:r>
              <a:rPr lang="el-GR" dirty="0" smtClean="0"/>
              <a:t>Τα </a:t>
            </a:r>
            <a:r>
              <a:rPr lang="el-GR" b="1" dirty="0" smtClean="0">
                <a:solidFill>
                  <a:srgbClr val="004A82"/>
                </a:solidFill>
              </a:rPr>
              <a:t>υγρά μελάνια </a:t>
            </a:r>
            <a:r>
              <a:rPr lang="el-GR" dirty="0" smtClean="0"/>
              <a:t>για εφαρμογές στην εύκαμπτη συσκευασία πρέπει να εξετάζονται ως προς το χρόνο ξήρανσης επάνω στα εκτυπωμένα φύλλα, μαζί με την ευκαμψία και την πρόσφυση ακόμη και σε μη πορώδη υλικά.</a:t>
            </a:r>
          </a:p>
          <a:p>
            <a:pPr fontAlgn="auto">
              <a:lnSpc>
                <a:spcPct val="114000"/>
              </a:lnSpc>
              <a:spcBef>
                <a:spcPts val="1200"/>
              </a:spcBef>
              <a:spcAft>
                <a:spcPts val="0"/>
              </a:spcAft>
              <a:buFont typeface="Arial" pitchFamily="34" charset="0"/>
              <a:buChar char="•"/>
              <a:defRPr/>
            </a:pPr>
            <a:r>
              <a:rPr lang="el-GR" dirty="0" smtClean="0"/>
              <a:t>Οι </a:t>
            </a:r>
            <a:r>
              <a:rPr lang="el-GR" dirty="0"/>
              <a:t>κύριες διαφορές </a:t>
            </a:r>
            <a:r>
              <a:rPr lang="el-GR" dirty="0" smtClean="0"/>
              <a:t>μεταξύ </a:t>
            </a:r>
            <a:r>
              <a:rPr lang="el-GR" dirty="0"/>
              <a:t>των φορέων για διάφορα υγρά </a:t>
            </a:r>
            <a:r>
              <a:rPr lang="el-GR" dirty="0" smtClean="0"/>
              <a:t>μελάνια </a:t>
            </a:r>
            <a:r>
              <a:rPr lang="el-GR" dirty="0"/>
              <a:t>είναι στην </a:t>
            </a:r>
            <a:r>
              <a:rPr lang="el-GR" b="1" dirty="0"/>
              <a:t>επιλογή ρητινών </a:t>
            </a:r>
            <a:r>
              <a:rPr lang="el-GR" dirty="0"/>
              <a:t>και κατά συνέπεια, στον </a:t>
            </a:r>
            <a:r>
              <a:rPr lang="el-GR" b="1" dirty="0"/>
              <a:t>τύπο του </a:t>
            </a:r>
            <a:r>
              <a:rPr lang="el-GR" b="1" dirty="0" smtClean="0"/>
              <a:t>διαλύτη </a:t>
            </a:r>
            <a:r>
              <a:rPr lang="el-GR" dirty="0"/>
              <a:t>που χρειάζεται για να τις διαλύσει. </a:t>
            </a:r>
          </a:p>
          <a:p>
            <a:pPr fontAlgn="auto">
              <a:lnSpc>
                <a:spcPct val="114000"/>
              </a:lnSpc>
              <a:spcBef>
                <a:spcPts val="1200"/>
              </a:spcBef>
              <a:spcAft>
                <a:spcPts val="0"/>
              </a:spcAft>
              <a:buFont typeface="Arial" pitchFamily="34" charset="0"/>
              <a:buChar char="•"/>
              <a:defRPr/>
            </a:pPr>
            <a:r>
              <a:rPr lang="el-GR" dirty="0"/>
              <a:t>Επειδή δίνεται </a:t>
            </a:r>
            <a:r>
              <a:rPr lang="el-GR" dirty="0" smtClean="0"/>
              <a:t>μεγάλη σημασία </a:t>
            </a:r>
            <a:r>
              <a:rPr lang="el-GR" dirty="0"/>
              <a:t>στις ιδιότητες του υλικού κατά την τελική χρήση, το </a:t>
            </a:r>
            <a:r>
              <a:rPr lang="el-GR" dirty="0" smtClean="0"/>
              <a:t>συνδετικό υλικό ή </a:t>
            </a:r>
            <a:r>
              <a:rPr lang="el-GR" dirty="0"/>
              <a:t>η ίδια η ρητίνη, παίζουν ένα σπουδαίο ρόλο στη διασπορά του </a:t>
            </a:r>
            <a:r>
              <a:rPr lang="el-GR" dirty="0" smtClean="0"/>
              <a:t>χρώματος μέσα </a:t>
            </a:r>
            <a:r>
              <a:rPr lang="el-GR" dirty="0"/>
              <a:t>στο </a:t>
            </a:r>
            <a:r>
              <a:rPr lang="el-GR" dirty="0" smtClean="0"/>
              <a:t>μελάνι </a:t>
            </a:r>
            <a:r>
              <a:rPr lang="el-GR" dirty="0"/>
              <a:t>και πρέπει να </a:t>
            </a:r>
            <a:r>
              <a:rPr lang="el-GR" dirty="0" smtClean="0"/>
              <a:t>μπορεί </a:t>
            </a:r>
            <a:r>
              <a:rPr lang="el-GR" dirty="0"/>
              <a:t>να συνεργάζονται </a:t>
            </a:r>
            <a:r>
              <a:rPr lang="el-GR" dirty="0" smtClean="0"/>
              <a:t>με </a:t>
            </a:r>
            <a:r>
              <a:rPr lang="el-GR" dirty="0"/>
              <a:t>το </a:t>
            </a:r>
            <a:r>
              <a:rPr lang="el-GR" dirty="0" smtClean="0"/>
              <a:t>χρώμα.</a:t>
            </a:r>
            <a:endParaRPr lang="el-GR" dirty="0"/>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343A86F-20BD-4116-9B6E-B66AADC7DA82}"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62</TotalTime>
  <Words>4269</Words>
  <Application>Microsoft Office PowerPoint</Application>
  <PresentationFormat>Προβολή στην οθόνη (4:3)</PresentationFormat>
  <Paragraphs>314</Paragraphs>
  <Slides>63</Slides>
  <Notes>10</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63</vt:i4>
      </vt:variant>
    </vt:vector>
  </HeadingPairs>
  <TitlesOfParts>
    <vt:vector size="67" baseType="lpstr">
      <vt:lpstr>TEMPLATE1</vt:lpstr>
      <vt:lpstr>OC_template_updated</vt:lpstr>
      <vt:lpstr>1_OC_template_updated</vt:lpstr>
      <vt:lpstr>CS ChemDraw Drawing</vt:lpstr>
      <vt:lpstr>Μελάνια και επικαλυπτικά (Θ)</vt:lpstr>
      <vt:lpstr>Στόχος ενότητας</vt:lpstr>
      <vt:lpstr>Εισαγωγή </vt:lpstr>
      <vt:lpstr>Τύποι φορέων μελανιών (1 από 2)</vt:lpstr>
      <vt:lpstr>Τύποι φορέων μελανιών (2 από 2)</vt:lpstr>
      <vt:lpstr>Ξήρανση μελανιών (1 από 2)</vt:lpstr>
      <vt:lpstr>Ξήρανση μελανιών (2 από 2)</vt:lpstr>
      <vt:lpstr>Φορείς μελανιών</vt:lpstr>
      <vt:lpstr>Φορείς για υγρά μελάνια (1 από 2)</vt:lpstr>
      <vt:lpstr>Φορείς για υγρά μελάνια (2 από 2)</vt:lpstr>
      <vt:lpstr>Πλαστικοποιητές</vt:lpstr>
      <vt:lpstr>Συνδυασμοί ρητίνης-διαλύτη για υγρά μελάνια (1 από 3)</vt:lpstr>
      <vt:lpstr>Συνδυασμοί ρητίνης-διαλύτη για υγρά μελάνια (2 από 3)</vt:lpstr>
      <vt:lpstr>Συνδυασμοί ρητίνης-διαλύτη για υγρά μελάνια (3 από 3)</vt:lpstr>
      <vt:lpstr>Φορείς για μελάνια «πάστα»</vt:lpstr>
      <vt:lpstr>Σύνθεση του φορέα μελανιού</vt:lpstr>
      <vt:lpstr>Ρητίνες</vt:lpstr>
      <vt:lpstr>Φυσικές ρητίνες</vt:lpstr>
      <vt:lpstr>Ρετσίνι του πεύκου - αβιετικό οξύ </vt:lpstr>
      <vt:lpstr>Εστέρας του πενταερυθρίτη</vt:lpstr>
      <vt:lpstr>Συνθετικές ρητίνες</vt:lpstr>
      <vt:lpstr>Έλαια</vt:lpstr>
      <vt:lpstr>Κατηγορίες ελαίων</vt:lpstr>
      <vt:lpstr>Ξηραινόμενα έλαια (1 από 2)</vt:lpstr>
      <vt:lpstr>Ξηραινόμενα έλαια (2 από 2)</vt:lpstr>
      <vt:lpstr>Η διαδικασία ξήρανσης (1 από 2)</vt:lpstr>
      <vt:lpstr>Η διαδικασία ξήρανσης (2 από 2)</vt:lpstr>
      <vt:lpstr>Η γλυκερίνη</vt:lpstr>
      <vt:lpstr>Η αντίδραση εστεροποίησης</vt:lpstr>
      <vt:lpstr>Τριστεαρίνη</vt:lpstr>
      <vt:lpstr>Μικτά γλυκερίδια</vt:lpstr>
      <vt:lpstr>Έλαια και λίπη</vt:lpstr>
      <vt:lpstr>Παραδείγματα</vt:lpstr>
      <vt:lpstr>Λινέλαιο </vt:lpstr>
      <vt:lpstr>Οξειδωτικός πολυμερισμός </vt:lpstr>
      <vt:lpstr>Βερνίκια από φυτικά έλαια</vt:lpstr>
      <vt:lpstr>Έλαιο κινεζόδενδρου και έλαιο oiticicα</vt:lpstr>
      <vt:lpstr>Έλαιο κινεζόδενδρου  (1 από 2)</vt:lpstr>
      <vt:lpstr>Έλαιο κινεζόδενδρου  (2 από 2)</vt:lpstr>
      <vt:lpstr>Έλαιο oiticicα (1 από 2)</vt:lpstr>
      <vt:lpstr>Έλαιο oiticicα (2 από 2)</vt:lpstr>
      <vt:lpstr>Ημιξηραινόμενα φυτικά έλαια (1 από 2)</vt:lpstr>
      <vt:lpstr>Ημιξηραινόμενα φυτικά έλαια (2 από 2)</vt:lpstr>
      <vt:lpstr>Καταλύτες ξήρανσης (1 από 5) </vt:lpstr>
      <vt:lpstr>Καταλύτες ξήρανσης (2 από 5) </vt:lpstr>
      <vt:lpstr>Καταλύτες ξήρανσης (3 από 5) </vt:lpstr>
      <vt:lpstr>Καταλύτες ξήρανσης (4 από 5) </vt:lpstr>
      <vt:lpstr>Καταλύτες ξήρανσης (5 από 5) </vt:lpstr>
      <vt:lpstr>Μη ξηραινόμενα έλαια (1 από 2)</vt:lpstr>
      <vt:lpstr>Μη ξηραινόμενα έλαια (2 από 2)</vt:lpstr>
      <vt:lpstr>Φορείς για UV ακτινοβολία (1 από 2)</vt:lpstr>
      <vt:lpstr>Φορείς για UV ακτινοβολία (2 από 2)</vt:lpstr>
      <vt:lpstr>Φωτοεκκινητές </vt:lpstr>
      <vt:lpstr>Προπολυμερή- μονομερή</vt:lpstr>
      <vt:lpstr>Αφρισμός </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14</cp:revision>
  <dcterms:created xsi:type="dcterms:W3CDTF">2014-09-25T12:24:20Z</dcterms:created>
  <dcterms:modified xsi:type="dcterms:W3CDTF">2015-07-02T07:11:00Z</dcterms:modified>
</cp:coreProperties>
</file>