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9"/>
  </p:notesMasterIdLst>
  <p:handoutMasterIdLst>
    <p:handoutMasterId r:id="rId30"/>
  </p:handoutMasterIdLst>
  <p:sldIdLst>
    <p:sldId id="25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57" r:id="rId22"/>
    <p:sldId id="262" r:id="rId23"/>
    <p:sldId id="264" r:id="rId24"/>
    <p:sldId id="285" r:id="rId25"/>
    <p:sldId id="286"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9460"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7A75B2FC-F8C4-41BA-BF3A-302F89D2F397}" type="slidenum">
              <a:rPr lang="el-GR" altLang="el-GR" smtClean="0">
                <a:solidFill>
                  <a:prstClr val="black"/>
                </a:solidFill>
              </a:rPr>
              <a:pPr eaLnBrk="1" hangingPunct="1">
                <a:defRPr/>
              </a:pPr>
              <a:t>1</a:t>
            </a:fld>
            <a:endParaRPr lang="el-GR" altLang="el-GR"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48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FC2C224A-F92A-4732-8A19-BA04590292B8}" type="slidenum">
              <a:rPr lang="el-GR" altLang="el-GR" smtClean="0">
                <a:solidFill>
                  <a:prstClr val="black"/>
                </a:solidFill>
              </a:rPr>
              <a:pPr eaLnBrk="1" hangingPunct="1">
                <a:defRPr/>
              </a:pPr>
              <a:t>3</a:t>
            </a:fld>
            <a:endParaRPr lang="el-GR" altLang="el-GR"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5D8130B2-BFB4-4141-8CC1-39A6F3E090C3}" type="slidenum">
              <a:rPr lang="el-GR">
                <a:solidFill>
                  <a:prstClr val="black"/>
                </a:solidFill>
              </a:rPr>
              <a:pPr>
                <a:defRPr/>
              </a:pPr>
              <a:t>10</a:t>
            </a:fld>
            <a:endParaRPr 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Slide Number Placeholder 3"/>
          <p:cNvSpPr>
            <a:spLocks noGrp="1"/>
          </p:cNvSpPr>
          <p:nvPr>
            <p:ph type="sldNum" sz="quarter" idx="5"/>
          </p:nvPr>
        </p:nvSpPr>
        <p:spPr/>
        <p:txBody>
          <a:bodyPr/>
          <a:lstStyle/>
          <a:p>
            <a:pPr>
              <a:defRPr/>
            </a:pPr>
            <a:fld id="{E1365D53-9AFE-4121-9152-A9B2EE55FBDF}" type="slidenum">
              <a:rPr lang="el-GR">
                <a:solidFill>
                  <a:prstClr val="black"/>
                </a:solidFill>
              </a:rPr>
              <a:pPr>
                <a:defRPr/>
              </a:pPr>
              <a:t>12</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93F2C4-00D7-49BC-9B9F-5C5768EFE72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057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9CBD1E-F039-49BE-B264-469D5505959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520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47A8FF-7FD5-42D3-9B9D-C5A1FC9A08C7}"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438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4EDA80-55BB-4632-8555-6AD2F0E68E2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137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F168126-4D9B-44FA-9462-22461CAFE61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496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2F003C4-9870-4851-A7AD-A63F5EC5055B}"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18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E28999-6DF9-4A36-A827-AEB33ABB3A7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869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E2ED73-C808-423B-8CB4-F8D56D6516A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3517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AD118C-B6C7-478A-A772-C10049125F3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9119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0066A4-AD69-4103-B82B-3F14BFC0C51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510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A6EE8D1C-1677-429A-8473-1F99FC385783}"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740961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creativecommons.org/licenses/by/2.5/deed.en" TargetMode="External"/><Relationship Id="rId13" Type="http://schemas.openxmlformats.org/officeDocument/2006/relationships/image" Target="../media/image7.png"/><Relationship Id="rId3" Type="http://schemas.openxmlformats.org/officeDocument/2006/relationships/hyperlink" Target="http://commons.wikimedia.org/w/index.php?title=User:Kamalakanta_Jena&amp;action=edit&amp;redlink=1" TargetMode="External"/><Relationship Id="rId7" Type="http://schemas.openxmlformats.org/officeDocument/2006/relationships/hyperlink" Target="http://commons.wikimedia.org/wiki/User:Beao" TargetMode="External"/><Relationship Id="rId12" Type="http://schemas.openxmlformats.org/officeDocument/2006/relationships/image" Target="../media/image6.jpeg"/><Relationship Id="rId2" Type="http://schemas.openxmlformats.org/officeDocument/2006/relationships/hyperlink" Target="http://commons.wikimedia.org/wiki/File:Sun01.jpg" TargetMode="External"/><Relationship Id="rId1" Type="http://schemas.openxmlformats.org/officeDocument/2006/relationships/slideLayout" Target="../slideLayouts/slideLayout12.xml"/><Relationship Id="rId6" Type="http://schemas.openxmlformats.org/officeDocument/2006/relationships/hyperlink" Target="http://commons.wikimedia.org/wiki/File:Human_head_and_brain_diagram.svg" TargetMode="External"/><Relationship Id="rId11" Type="http://schemas.openxmlformats.org/officeDocument/2006/relationships/image" Target="../media/image5.png"/><Relationship Id="rId5" Type="http://schemas.openxmlformats.org/officeDocument/2006/relationships/hyperlink" Target="http://pixabay.com/en/users/OpenClips/" TargetMode="External"/><Relationship Id="rId15" Type="http://schemas.openxmlformats.org/officeDocument/2006/relationships/image" Target="../media/image9.png"/><Relationship Id="rId10" Type="http://schemas.openxmlformats.org/officeDocument/2006/relationships/hyperlink" Target="http://commons.wikimedia.org/wiki/User:Benjah-bmm27" TargetMode="External"/><Relationship Id="rId4" Type="http://schemas.openxmlformats.org/officeDocument/2006/relationships/hyperlink" Target="http://creativecommons.org/licenses/by-sa/3.0/deed.en" TargetMode="External"/><Relationship Id="rId9" Type="http://schemas.openxmlformats.org/officeDocument/2006/relationships/hyperlink" Target="http://commons.wikimedia.org/wiki/File:Eight-colour-wheel-2D.png" TargetMode="External"/><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Χρώμα και </a:t>
            </a:r>
            <a:r>
              <a:rPr lang="el-GR" sz="2800" dirty="0" smtClean="0"/>
              <a:t>άνθρωπος</a:t>
            </a:r>
          </a:p>
          <a:p>
            <a:pPr>
              <a:spcBef>
                <a:spcPts val="1200"/>
              </a:spcBef>
              <a:spcAft>
                <a:spcPts val="600"/>
              </a:spcAft>
            </a:pPr>
            <a:r>
              <a:rPr lang="el-GR" altLang="el-GR" sz="2400" dirty="0" smtClean="0">
                <a:solidFill>
                  <a:prstClr val="black"/>
                </a:solidFill>
              </a:rPr>
              <a:t>Δρ</a:t>
            </a:r>
            <a:r>
              <a:rPr lang="el-GR" altLang="el-GR" sz="2400" dirty="0">
                <a:solidFill>
                  <a:prstClr val="black"/>
                </a:solidFill>
              </a:rPr>
              <a:t>. Αναστάσιος Ε.Πολίτης</a:t>
            </a:r>
          </a:p>
          <a:p>
            <a:pPr>
              <a:spcBef>
                <a:spcPts val="0"/>
              </a:spcBef>
            </a:pPr>
            <a:r>
              <a:rPr lang="en-US" sz="2400" dirty="0"/>
              <a:t> </a:t>
            </a:r>
            <a:r>
              <a:rPr lang="el-GR" sz="2400" dirty="0" smtClean="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dirty="0" smtClean="0"/>
              <a:t>Χρωματική εντύπωση </a:t>
            </a:r>
            <a:r>
              <a:rPr lang="el-GR" altLang="el-GR" sz="3200" b="0" dirty="0" smtClean="0"/>
              <a:t>(2 από 4)</a:t>
            </a:r>
          </a:p>
        </p:txBody>
      </p:sp>
      <p:sp>
        <p:nvSpPr>
          <p:cNvPr id="11267" name="Θέση περιεχομένου 2"/>
          <p:cNvSpPr>
            <a:spLocks noGrp="1"/>
          </p:cNvSpPr>
          <p:nvPr>
            <p:ph idx="1"/>
          </p:nvPr>
        </p:nvSpPr>
        <p:spPr>
          <a:xfrm>
            <a:off x="457200" y="1196975"/>
            <a:ext cx="8229600" cy="1223963"/>
          </a:xfrm>
        </p:spPr>
        <p:txBody>
          <a:bodyPr/>
          <a:lstStyle/>
          <a:p>
            <a:pPr marL="0" indent="0" eaLnBrk="1" hangingPunct="1">
              <a:spcBef>
                <a:spcPts val="1200"/>
              </a:spcBef>
              <a:buFont typeface="Arial" charset="0"/>
              <a:buNone/>
            </a:pPr>
            <a:r>
              <a:rPr lang="nl-NL" altLang="el-GR" sz="2400" smtClean="0"/>
              <a:t>Στην εικόνα απεικονίζεται η σχέση της φωτεινής πηγής, του αντικειμένου και του παρατηρητή για την πρόσληψη και αντίληψη μιας εικόνας από τον  άνθρωπο.</a:t>
            </a:r>
            <a:endParaRPr lang="el-GR" altLang="el-GR" sz="2400" dirty="0" smtClean="0"/>
          </a:p>
          <a:p>
            <a:pPr marL="0" indent="0" eaLnBrk="1" hangingPunct="1">
              <a:spcBef>
                <a:spcPts val="1200"/>
              </a:spcBef>
              <a:buFont typeface="Arial" charset="0"/>
              <a:buNone/>
            </a:pPr>
            <a:endParaRPr lang="el-GR" altLang="el-GR" sz="2400" dirty="0" smtClean="0"/>
          </a:p>
        </p:txBody>
      </p:sp>
      <p:sp>
        <p:nvSpPr>
          <p:cNvPr id="922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34F5426-E587-43CA-884B-8E1FB61FF2EA}" type="slidenum">
              <a:rPr lang="el-GR" altLang="el-GR" smtClean="0">
                <a:solidFill>
                  <a:prstClr val="black"/>
                </a:solidFill>
              </a:rPr>
              <a:pPr eaLnBrk="1" hangingPunct="1">
                <a:defRPr/>
              </a:pPr>
              <a:t>9</a:t>
            </a:fld>
            <a:endParaRPr lang="el-GR" altLang="el-GR" dirty="0" smtClean="0">
              <a:solidFill>
                <a:prstClr val="black"/>
              </a:solidFill>
            </a:endParaRPr>
          </a:p>
        </p:txBody>
      </p:sp>
      <p:sp>
        <p:nvSpPr>
          <p:cNvPr id="5" name="Ορθογώνιο 4"/>
          <p:cNvSpPr/>
          <p:nvPr/>
        </p:nvSpPr>
        <p:spPr>
          <a:xfrm>
            <a:off x="1258888" y="6007100"/>
            <a:ext cx="6626225" cy="822325"/>
          </a:xfrm>
          <a:prstGeom prst="rect">
            <a:avLst/>
          </a:prstGeom>
        </p:spPr>
        <p:txBody>
          <a:bodyPr>
            <a:spAutoFit/>
          </a:bodyPr>
          <a:lstStyle/>
          <a:p>
            <a:pPr>
              <a:defRPr/>
            </a:pPr>
            <a:r>
              <a:rPr lang="el-GR" sz="1200" dirty="0">
                <a:solidFill>
                  <a:prstClr val="black"/>
                </a:solidFill>
                <a:latin typeface="Calibri"/>
                <a:cs typeface="Arial" charset="0"/>
              </a:rPr>
              <a:t>Πηγή φωτός : </a:t>
            </a:r>
            <a:r>
              <a:rPr lang="en-US" sz="1200" dirty="0">
                <a:solidFill>
                  <a:prstClr val="black"/>
                </a:solidFill>
                <a:latin typeface="Calibri"/>
                <a:cs typeface="Arial" charset="0"/>
                <a:hlinkClick r:id="rId2"/>
              </a:rPr>
              <a:t>Sun01</a:t>
            </a:r>
            <a:r>
              <a:rPr lang="el-GR" sz="1200" dirty="0">
                <a:solidFill>
                  <a:prstClr val="black"/>
                </a:solidFill>
                <a:latin typeface="Calibri"/>
                <a:cs typeface="Arial" charset="0"/>
              </a:rPr>
              <a:t> </a:t>
            </a:r>
            <a:r>
              <a:rPr lang="en-US" sz="1200" dirty="0">
                <a:solidFill>
                  <a:prstClr val="black"/>
                </a:solidFill>
                <a:latin typeface="Calibri"/>
                <a:cs typeface="Arial" charset="0"/>
              </a:rPr>
              <a:t>by </a:t>
            </a:r>
            <a:r>
              <a:rPr lang="en-US" sz="1200" dirty="0">
                <a:solidFill>
                  <a:prstClr val="black"/>
                </a:solidFill>
                <a:latin typeface="Calibri"/>
                <a:cs typeface="Arial" charset="0"/>
                <a:hlinkClick r:id="rId3" tooltip="User:Kamalakanta Jena (page does not exist)"/>
              </a:rPr>
              <a:t>Kamalakanta Jena</a:t>
            </a:r>
            <a:r>
              <a:rPr lang="el-GR" sz="1200" dirty="0">
                <a:solidFill>
                  <a:prstClr val="black"/>
                </a:solidFill>
                <a:latin typeface="Calibri"/>
                <a:cs typeface="Arial" charset="0"/>
              </a:rPr>
              <a:t> , </a:t>
            </a:r>
            <a:r>
              <a:rPr lang="en-US" sz="1200" dirty="0">
                <a:solidFill>
                  <a:prstClr val="black"/>
                </a:solidFill>
                <a:latin typeface="Calibri"/>
                <a:cs typeface="Arial" charset="0"/>
              </a:rPr>
              <a:t>available under </a:t>
            </a:r>
            <a:r>
              <a:rPr lang="en-US" sz="1200" dirty="0">
                <a:solidFill>
                  <a:prstClr val="black"/>
                </a:solidFill>
                <a:latin typeface="Calibri"/>
                <a:cs typeface="Arial" charset="0"/>
                <a:hlinkClick r:id="rId4"/>
              </a:rPr>
              <a:t>CC BY-SA 3.0</a:t>
            </a:r>
            <a:r>
              <a:rPr lang="en-US" sz="1200" dirty="0">
                <a:solidFill>
                  <a:prstClr val="black"/>
                </a:solidFill>
                <a:latin typeface="Calibri"/>
                <a:cs typeface="Arial" charset="0"/>
              </a:rPr>
              <a:t> , </a:t>
            </a:r>
            <a:r>
              <a:rPr lang="el-GR" sz="1200" dirty="0">
                <a:solidFill>
                  <a:prstClr val="black"/>
                </a:solidFill>
                <a:latin typeface="Calibri"/>
                <a:cs typeface="Arial" charset="0"/>
              </a:rPr>
              <a:t>Αντικείμενο : </a:t>
            </a:r>
            <a:r>
              <a:rPr lang="en-US" sz="1200" dirty="0">
                <a:solidFill>
                  <a:prstClr val="black"/>
                </a:solidFill>
                <a:latin typeface="Calibri"/>
                <a:cs typeface="Arial" charset="0"/>
              </a:rPr>
              <a:t>Bus by </a:t>
            </a:r>
            <a:r>
              <a:rPr lang="en-US" sz="1200" dirty="0">
                <a:solidFill>
                  <a:prstClr val="black"/>
                </a:solidFill>
                <a:latin typeface="Calibri"/>
                <a:cs typeface="Arial" charset="0"/>
                <a:hlinkClick r:id="rId5"/>
              </a:rPr>
              <a:t>OpenClips</a:t>
            </a:r>
            <a:r>
              <a:rPr lang="en-US" sz="1200" dirty="0">
                <a:solidFill>
                  <a:prstClr val="black"/>
                </a:solidFill>
                <a:latin typeface="Calibri"/>
                <a:cs typeface="Arial" charset="0"/>
              </a:rPr>
              <a:t>, available under Public Domain, </a:t>
            </a:r>
            <a:r>
              <a:rPr lang="el-GR" sz="1200" dirty="0">
                <a:solidFill>
                  <a:prstClr val="black"/>
                </a:solidFill>
                <a:latin typeface="Calibri"/>
                <a:cs typeface="Arial" charset="0"/>
              </a:rPr>
              <a:t>Παρατηρητής : </a:t>
            </a:r>
            <a:r>
              <a:rPr lang="en-US" sz="1200" dirty="0">
                <a:solidFill>
                  <a:prstClr val="black"/>
                </a:solidFill>
                <a:latin typeface="Calibri"/>
                <a:cs typeface="Arial" charset="0"/>
                <a:hlinkClick r:id="rId6"/>
              </a:rPr>
              <a:t>Human head and brain diagram</a:t>
            </a:r>
            <a:r>
              <a:rPr lang="el-GR" sz="1200" dirty="0">
                <a:solidFill>
                  <a:prstClr val="black"/>
                </a:solidFill>
                <a:latin typeface="Calibri"/>
                <a:cs typeface="Arial" charset="0"/>
              </a:rPr>
              <a:t> </a:t>
            </a:r>
            <a:r>
              <a:rPr lang="en-US" sz="1200" dirty="0">
                <a:solidFill>
                  <a:prstClr val="black"/>
                </a:solidFill>
                <a:latin typeface="Calibri"/>
                <a:cs typeface="Arial" charset="0"/>
              </a:rPr>
              <a:t>by </a:t>
            </a:r>
            <a:r>
              <a:rPr lang="en-US" sz="1200" dirty="0">
                <a:solidFill>
                  <a:prstClr val="black"/>
                </a:solidFill>
                <a:latin typeface="Calibri"/>
                <a:cs typeface="Arial" charset="0"/>
                <a:hlinkClick r:id="rId7" tooltip="User:Beao"/>
              </a:rPr>
              <a:t>Beao</a:t>
            </a:r>
            <a:r>
              <a:rPr lang="en-US" sz="1200" dirty="0">
                <a:solidFill>
                  <a:prstClr val="black"/>
                </a:solidFill>
                <a:latin typeface="Calibri"/>
                <a:cs typeface="Arial" charset="0"/>
              </a:rPr>
              <a:t> , available under </a:t>
            </a:r>
            <a:r>
              <a:rPr lang="en-US" sz="1200" dirty="0">
                <a:solidFill>
                  <a:prstClr val="black"/>
                </a:solidFill>
                <a:latin typeface="Calibri"/>
                <a:cs typeface="Arial" charset="0"/>
                <a:hlinkClick r:id="rId8"/>
              </a:rPr>
              <a:t>CC BY 2.5</a:t>
            </a:r>
            <a:r>
              <a:rPr lang="en-US" sz="1200" dirty="0">
                <a:solidFill>
                  <a:prstClr val="black"/>
                </a:solidFill>
                <a:latin typeface="Calibri"/>
                <a:cs typeface="Arial" charset="0"/>
              </a:rPr>
              <a:t> , </a:t>
            </a:r>
            <a:r>
              <a:rPr lang="en-US" sz="1200" dirty="0">
                <a:solidFill>
                  <a:prstClr val="black"/>
                </a:solidFill>
                <a:latin typeface="Calibri"/>
                <a:cs typeface="Arial" charset="0"/>
                <a:hlinkClick r:id="rId9"/>
              </a:rPr>
              <a:t>Eight-colour-wheel-2D</a:t>
            </a:r>
            <a:r>
              <a:rPr lang="en-US" sz="1200" dirty="0">
                <a:solidFill>
                  <a:prstClr val="black"/>
                </a:solidFill>
                <a:latin typeface="Calibri"/>
                <a:cs typeface="Arial" charset="0"/>
              </a:rPr>
              <a:t> by </a:t>
            </a:r>
            <a:r>
              <a:rPr lang="en-US" sz="1200" dirty="0">
                <a:solidFill>
                  <a:prstClr val="black"/>
                </a:solidFill>
                <a:latin typeface="Calibri"/>
                <a:cs typeface="Arial" charset="0"/>
                <a:hlinkClick r:id="rId10" tooltip="User:Benjah-bmm27"/>
              </a:rPr>
              <a:t>Benjah-bmm27</a:t>
            </a:r>
            <a:r>
              <a:rPr lang="en-US" sz="1200" dirty="0">
                <a:solidFill>
                  <a:prstClr val="black"/>
                </a:solidFill>
                <a:latin typeface="Calibri"/>
                <a:cs typeface="Arial" charset="0"/>
              </a:rPr>
              <a:t> , available under Public Domain</a:t>
            </a:r>
          </a:p>
        </p:txBody>
      </p:sp>
      <p:grpSp>
        <p:nvGrpSpPr>
          <p:cNvPr id="11270" name="Ομάδα 19"/>
          <p:cNvGrpSpPr>
            <a:grpSpLocks/>
          </p:cNvGrpSpPr>
          <p:nvPr/>
        </p:nvGrpSpPr>
        <p:grpSpPr bwMode="auto">
          <a:xfrm>
            <a:off x="1327150" y="2320925"/>
            <a:ext cx="6443663" cy="3594100"/>
            <a:chOff x="1152434" y="2320715"/>
            <a:chExt cx="6443902" cy="3594584"/>
          </a:xfrm>
        </p:grpSpPr>
        <p:pic>
          <p:nvPicPr>
            <p:cNvPr id="11273" name="Picture 8" descr="File:Human head and brain diagram.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0072" y="2898284"/>
              <a:ext cx="2376264" cy="252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File:Sun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3398" y="2320715"/>
              <a:ext cx="1078630" cy="109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File:Eight-colour-wheel-2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0691" y="3974452"/>
              <a:ext cx="377513" cy="37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52434" y="2744635"/>
              <a:ext cx="1435153" cy="366761"/>
            </a:xfrm>
            <a:prstGeom prst="rect">
              <a:avLst/>
            </a:prstGeom>
            <a:noFill/>
          </p:spPr>
          <p:txBody>
            <a:bodyPr wrap="none">
              <a:spAutoFit/>
            </a:bodyPr>
            <a:lstStyle/>
            <a:p>
              <a:pPr algn="ctr">
                <a:defRPr/>
              </a:pPr>
              <a:r>
                <a:rPr lang="el-GR" dirty="0">
                  <a:solidFill>
                    <a:prstClr val="black"/>
                  </a:solidFill>
                  <a:latin typeface="Calibri"/>
                  <a:cs typeface="Arial" charset="0"/>
                </a:rPr>
                <a:t>Πηγή φωτός</a:t>
              </a:r>
            </a:p>
          </p:txBody>
        </p:sp>
        <p:sp>
          <p:nvSpPr>
            <p:cNvPr id="7" name="TextBox 6"/>
            <p:cNvSpPr txBox="1"/>
            <p:nvPr/>
          </p:nvSpPr>
          <p:spPr>
            <a:xfrm>
              <a:off x="2327228" y="5102390"/>
              <a:ext cx="1333549" cy="366762"/>
            </a:xfrm>
            <a:prstGeom prst="rect">
              <a:avLst/>
            </a:prstGeom>
            <a:noFill/>
          </p:spPr>
          <p:txBody>
            <a:bodyPr wrap="none">
              <a:spAutoFit/>
            </a:bodyPr>
            <a:lstStyle/>
            <a:p>
              <a:pPr algn="ctr">
                <a:defRPr/>
              </a:pPr>
              <a:r>
                <a:rPr lang="el-GR" dirty="0">
                  <a:solidFill>
                    <a:prstClr val="black"/>
                  </a:solidFill>
                  <a:latin typeface="Calibri"/>
                  <a:cs typeface="Arial" charset="0"/>
                </a:rPr>
                <a:t>Αντικείμενο</a:t>
              </a:r>
            </a:p>
          </p:txBody>
        </p:sp>
        <p:sp>
          <p:nvSpPr>
            <p:cNvPr id="8" name="TextBox 7"/>
            <p:cNvSpPr txBox="1"/>
            <p:nvPr/>
          </p:nvSpPr>
          <p:spPr>
            <a:xfrm>
              <a:off x="5756355" y="5548538"/>
              <a:ext cx="1546282" cy="366761"/>
            </a:xfrm>
            <a:prstGeom prst="rect">
              <a:avLst/>
            </a:prstGeom>
            <a:noFill/>
          </p:spPr>
          <p:txBody>
            <a:bodyPr wrap="none">
              <a:spAutoFit/>
            </a:bodyPr>
            <a:lstStyle/>
            <a:p>
              <a:pPr algn="ctr">
                <a:defRPr/>
              </a:pPr>
              <a:r>
                <a:rPr lang="el-GR" dirty="0">
                  <a:solidFill>
                    <a:prstClr val="black"/>
                  </a:solidFill>
                  <a:latin typeface="Calibri"/>
                  <a:cs typeface="Arial" charset="0"/>
                </a:rPr>
                <a:t>Παρατηρητής</a:t>
              </a:r>
            </a:p>
          </p:txBody>
        </p:sp>
        <p:cxnSp>
          <p:nvCxnSpPr>
            <p:cNvPr id="12" name="Ευθύγραμμο βέλος σύνδεσης 11"/>
            <p:cNvCxnSpPr/>
            <p:nvPr/>
          </p:nvCxnSpPr>
          <p:spPr>
            <a:xfrm>
              <a:off x="2994002" y="3360668"/>
              <a:ext cx="288936" cy="5763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3773494" y="4162463"/>
              <a:ext cx="1806642" cy="18893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038" name="Picture 14" descr="Bus, Yellow, Automobile, Transport, Transportation"/>
          <p:cNvPicPr>
            <a:picLocks noChangeAspect="1" noChangeArrowheads="1"/>
          </p:cNvPicPr>
          <p:nvPr/>
        </p:nvPicPr>
        <p:blipFill>
          <a:blip r:embed="rId14"/>
          <a:srcRect/>
          <a:stretch>
            <a:fillRect/>
          </a:stretch>
        </p:blipFill>
        <p:spPr bwMode="auto">
          <a:xfrm>
            <a:off x="1854200" y="3951288"/>
            <a:ext cx="2093913" cy="1046162"/>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Bus, Yellow, Automobile, Transport, Transportation"/>
          <p:cNvPicPr>
            <a:picLocks noChangeAspect="1" noChangeArrowheads="1"/>
          </p:cNvPicPr>
          <p:nvPr/>
        </p:nvPicPr>
        <p:blipFill>
          <a:blip r:embed="rId15"/>
          <a:srcRect/>
          <a:stretch>
            <a:fillRect/>
          </a:stretch>
        </p:blipFill>
        <p:spPr bwMode="auto">
          <a:xfrm>
            <a:off x="6205538" y="3213100"/>
            <a:ext cx="1209675" cy="604838"/>
          </a:xfrm>
          <a:prstGeom prst="rect">
            <a:avLst/>
          </a:prstGeom>
          <a:noFill/>
          <a:ln>
            <a:noFill/>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67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dirty="0" smtClean="0"/>
              <a:t>Χρωματική εντύπωση </a:t>
            </a:r>
            <a:r>
              <a:rPr lang="el-GR" altLang="el-GR" sz="3200" b="0" dirty="0" smtClean="0"/>
              <a:t>(</a:t>
            </a:r>
            <a:r>
              <a:rPr lang="en-US" altLang="el-GR" sz="3200" b="0" dirty="0" smtClean="0"/>
              <a:t>3</a:t>
            </a:r>
            <a:r>
              <a:rPr lang="el-GR" altLang="el-GR" sz="3200" b="0" dirty="0" smtClean="0"/>
              <a:t> από 4)</a:t>
            </a:r>
          </a:p>
        </p:txBody>
      </p:sp>
      <p:sp>
        <p:nvSpPr>
          <p:cNvPr id="12291"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nl-NL" altLang="el-GR" sz="2400" dirty="0" smtClean="0"/>
              <a:t>Kατά συνέπεια, το χρώμα</a:t>
            </a:r>
            <a:r>
              <a:rPr lang="el-GR" altLang="el-GR" sz="2400" dirty="0" smtClean="0"/>
              <a:t> παρατηρείται ως</a:t>
            </a:r>
            <a:r>
              <a:rPr lang="nl-NL" altLang="el-GR" sz="2400" dirty="0" smtClean="0"/>
              <a:t> φως - ακτινοβολία το οποίο προκύπτει από την ανάκλαση της ακτινοβολίας  σε κάποιο αντικείμενο, και την λήψη από τον οφθαλμό (στην περίπτωση της παρατήρησης ενός χρωματισμένου/τυπωμένου αντικειμένου/εντύπου), ή την απ’ ευθείας πρόσληψη της ακτινοβολίας από τον οφθαλμό (στην περίπτωση της παρατήρησης εικόνας στην τηλεόραση ή στον ηλεκτρονικό υπολογιστή). </a:t>
            </a:r>
            <a:endParaRPr lang="el-GR" altLang="el-GR" sz="2400" b="1" dirty="0" smtClean="0"/>
          </a:p>
        </p:txBody>
      </p:sp>
      <p:sp>
        <p:nvSpPr>
          <p:cNvPr id="1024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C255CC7-A472-4D98-B201-639938A0FEEB}" type="slidenum">
              <a:rPr lang="el-GR" altLang="el-GR" smtClean="0">
                <a:solidFill>
                  <a:prstClr val="black"/>
                </a:solidFill>
              </a:rPr>
              <a:pPr eaLnBrk="1" hangingPunct="1">
                <a:defRPr/>
              </a:pPr>
              <a:t>10</a:t>
            </a:fld>
            <a:endParaRPr lang="el-GR" altLang="el-GR" dirty="0" smtClean="0">
              <a:solidFill>
                <a:prstClr val="black"/>
              </a:solidFill>
            </a:endParaRPr>
          </a:p>
        </p:txBody>
      </p:sp>
    </p:spTree>
    <p:extLst>
      <p:ext uri="{BB962C8B-B14F-4D97-AF65-F5344CB8AC3E}">
        <p14:creationId xmlns:p14="http://schemas.microsoft.com/office/powerpoint/2010/main" val="3865440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dirty="0" smtClean="0"/>
              <a:t>Χρωματική εντύπωση </a:t>
            </a:r>
            <a:r>
              <a:rPr lang="el-GR" altLang="el-GR" sz="3200" b="0" dirty="0" smtClean="0"/>
              <a:t>(</a:t>
            </a:r>
            <a:r>
              <a:rPr lang="en-US" altLang="el-GR" sz="3200" b="0" dirty="0" smtClean="0"/>
              <a:t>4</a:t>
            </a:r>
            <a:r>
              <a:rPr lang="el-GR" altLang="el-GR" sz="3200" b="0" dirty="0" smtClean="0"/>
              <a:t> από 4)</a:t>
            </a:r>
          </a:p>
        </p:txBody>
      </p:sp>
      <p:sp>
        <p:nvSpPr>
          <p:cNvPr id="3" name="Θέση περιεχομένου 2"/>
          <p:cNvSpPr>
            <a:spLocks noGrp="1"/>
          </p:cNvSpPr>
          <p:nvPr>
            <p:ph idx="1"/>
          </p:nvPr>
        </p:nvSpPr>
        <p:spPr>
          <a:xfrm>
            <a:off x="250825" y="1196975"/>
            <a:ext cx="4405313" cy="5408613"/>
          </a:xfrm>
        </p:spPr>
        <p:txBody>
          <a:bodyPr rtlCol="0">
            <a:normAutofit lnSpcReduction="10000"/>
          </a:bodyPr>
          <a:lstStyle/>
          <a:p>
            <a:pPr marL="0" indent="0" eaLnBrk="1" fontAlgn="auto" hangingPunct="1">
              <a:lnSpc>
                <a:spcPct val="114000"/>
              </a:lnSpc>
              <a:spcBef>
                <a:spcPts val="1200"/>
              </a:spcBef>
              <a:spcAft>
                <a:spcPts val="0"/>
              </a:spcAft>
              <a:buFont typeface="Arial" pitchFamily="34" charset="0"/>
              <a:buNone/>
              <a:defRPr/>
            </a:pPr>
            <a:r>
              <a:rPr lang="nl-NL" sz="2200" dirty="0"/>
              <a:t>Δείτε στην </a:t>
            </a:r>
            <a:r>
              <a:rPr lang="nl-NL" sz="2200" dirty="0" smtClean="0"/>
              <a:t>εικόνα, </a:t>
            </a:r>
            <a:r>
              <a:rPr lang="nl-NL" sz="2200" dirty="0"/>
              <a:t>τη διαφορά στην παρατήρηση της εκπεμπόμενης ακτινοβολίας (όπου ο άνθρωπος – παρατηρητής βλέπει λευκό φως) και της ανακλώμενης από το χρωματισμένο – τυπωμένο αντικείμενο στο οποίο προσπίπτει και ανακλάται η ακτινοβολία. Ο άνθρωπος – παρατηρητής βλέπει το χρώμα του αντικειμένου, διότι μέρος της ακτινοβολίας αφαιρείται – απορροφάται και μέρος ανακλάται και φθάνει στον ανθρώπινο οφθαλμό. </a:t>
            </a:r>
            <a:endParaRPr lang="el-GR" sz="2200" dirty="0"/>
          </a:p>
        </p:txBody>
      </p:sp>
      <p:sp>
        <p:nvSpPr>
          <p:cNvPr id="1126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E213C64-E877-4C08-AE91-6D879BDB2744}" type="slidenum">
              <a:rPr lang="el-GR" altLang="el-GR" smtClean="0">
                <a:solidFill>
                  <a:prstClr val="black"/>
                </a:solidFill>
              </a:rPr>
              <a:pPr eaLnBrk="1" hangingPunct="1">
                <a:defRPr/>
              </a:pPr>
              <a:t>11</a:t>
            </a:fld>
            <a:endParaRPr lang="el-GR" altLang="el-GR" dirty="0" smtClean="0">
              <a:solidFill>
                <a:prstClr val="black"/>
              </a:solidFill>
            </a:endParaRPr>
          </a:p>
        </p:txBody>
      </p:sp>
      <p:grpSp>
        <p:nvGrpSpPr>
          <p:cNvPr id="13317" name="Ομάδα 2056"/>
          <p:cNvGrpSpPr>
            <a:grpSpLocks/>
          </p:cNvGrpSpPr>
          <p:nvPr/>
        </p:nvGrpSpPr>
        <p:grpSpPr bwMode="auto">
          <a:xfrm>
            <a:off x="4656138" y="2176463"/>
            <a:ext cx="4424362" cy="3192462"/>
            <a:chOff x="4656212" y="2996951"/>
            <a:chExt cx="4424950" cy="3192298"/>
          </a:xfrm>
        </p:grpSpPr>
        <p:sp>
          <p:nvSpPr>
            <p:cNvPr id="20" name="Ορθογώνιο 19"/>
            <p:cNvSpPr/>
            <p:nvPr/>
          </p:nvSpPr>
          <p:spPr>
            <a:xfrm>
              <a:off x="7138601" y="4006947"/>
              <a:ext cx="50165" cy="2178002"/>
            </a:xfrm>
            <a:prstGeom prst="rect">
              <a:avLst/>
            </a:prstGeom>
            <a:solidFill>
              <a:srgbClr val="004A82"/>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1" name="Ορθογώνιο 20"/>
            <p:cNvSpPr/>
            <p:nvPr/>
          </p:nvSpPr>
          <p:spPr>
            <a:xfrm>
              <a:off x="7188766" y="4004502"/>
              <a:ext cx="50165" cy="2178002"/>
            </a:xfrm>
            <a:prstGeom prst="rect">
              <a:avLst/>
            </a:prstGeom>
            <a:solidFill>
              <a:srgbClr val="1F852B"/>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2" name="Ορθογώνιο 21"/>
            <p:cNvSpPr/>
            <p:nvPr/>
          </p:nvSpPr>
          <p:spPr>
            <a:xfrm>
              <a:off x="7236296" y="4011247"/>
              <a:ext cx="50165" cy="2178002"/>
            </a:xfrm>
            <a:prstGeom prst="rect">
              <a:avLst/>
            </a:prstGeom>
            <a:solidFill>
              <a:srgbClr val="FF0000"/>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7" name="Ορθογώνιο 6"/>
            <p:cNvSpPr/>
            <p:nvPr/>
          </p:nvSpPr>
          <p:spPr>
            <a:xfrm>
              <a:off x="5192858" y="5830492"/>
              <a:ext cx="2287891" cy="7143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8" name="Ορθογώνιο 7"/>
            <p:cNvSpPr/>
            <p:nvPr/>
          </p:nvSpPr>
          <p:spPr>
            <a:xfrm>
              <a:off x="6316958" y="3650967"/>
              <a:ext cx="49219" cy="2179525"/>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9" name="Ορθογώνιο 8"/>
            <p:cNvSpPr/>
            <p:nvPr/>
          </p:nvSpPr>
          <p:spPr>
            <a:xfrm>
              <a:off x="6366176" y="3649379"/>
              <a:ext cx="50807" cy="2177938"/>
            </a:xfrm>
            <a:prstGeom prst="rect">
              <a:avLst/>
            </a:prstGeom>
            <a:solidFill>
              <a:srgbClr val="1F85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10" name="Ορθογώνιο 9"/>
            <p:cNvSpPr/>
            <p:nvPr/>
          </p:nvSpPr>
          <p:spPr>
            <a:xfrm>
              <a:off x="6413808" y="3655729"/>
              <a:ext cx="50807" cy="21779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pic>
          <p:nvPicPr>
            <p:cNvPr id="13325" name="Picture 2" descr="Bulb, Light, Lamp, Electric, Electric Bulb, Electri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179166" y="2996951"/>
              <a:ext cx="374844" cy="65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File:Human head and brain diagram.sv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656212" y="3948099"/>
              <a:ext cx="864745" cy="92040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3327" name="Picture 8" descr="File:Human head and brain diagram.svg"/>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8249292" y="4778752"/>
              <a:ext cx="831870" cy="88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Ισοσκελές τρίγωνο 25"/>
            <p:cNvSpPr/>
            <p:nvPr/>
          </p:nvSpPr>
          <p:spPr>
            <a:xfrm rot="1824108">
              <a:off x="5454153" y="4437765"/>
              <a:ext cx="1290715" cy="331829"/>
            </a:xfrm>
            <a:prstGeom prst="triangle">
              <a:avLst>
                <a:gd name="adj" fmla="val 100000"/>
              </a:avLst>
            </a:prstGeom>
            <a:solidFill>
              <a:schemeClr val="bg1"/>
            </a:solidFill>
            <a:ln w="19050">
              <a:gradFill flip="none" rotWithShape="1">
                <a:gsLst>
                  <a:gs pos="0">
                    <a:schemeClr val="tx1">
                      <a:lumMod val="65000"/>
                      <a:lumOff val="35000"/>
                    </a:schemeClr>
                  </a:gs>
                  <a:gs pos="100000">
                    <a:schemeClr val="tx1">
                      <a:lumMod val="65000"/>
                      <a:lumOff val="35000"/>
                    </a:schemeClr>
                  </a:gs>
                  <a:gs pos="100000">
                    <a:schemeClr val="accent1">
                      <a:tint val="23500"/>
                      <a:satMod val="160000"/>
                    </a:schemeClr>
                  </a:gs>
                </a:gsLst>
                <a:path path="rect">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8" name="Ισοσκελές τρίγωνο 27"/>
            <p:cNvSpPr/>
            <p:nvPr/>
          </p:nvSpPr>
          <p:spPr>
            <a:xfrm rot="12713739">
              <a:off x="7141826" y="4906441"/>
              <a:ext cx="1290715" cy="331829"/>
            </a:xfrm>
            <a:prstGeom prst="triangle">
              <a:avLst>
                <a:gd name="adj" fmla="val 100000"/>
              </a:avLst>
            </a:prstGeom>
            <a:solidFill>
              <a:schemeClr val="bg1"/>
            </a:solidFill>
            <a:ln w="19050">
              <a:gradFill flip="none" rotWithShape="1">
                <a:gsLst>
                  <a:gs pos="0">
                    <a:schemeClr val="tx1">
                      <a:lumMod val="65000"/>
                      <a:lumOff val="35000"/>
                    </a:schemeClr>
                  </a:gs>
                  <a:gs pos="100000">
                    <a:schemeClr val="tx1">
                      <a:lumMod val="65000"/>
                      <a:lumOff val="35000"/>
                    </a:schemeClr>
                  </a:gs>
                  <a:gs pos="100000">
                    <a:schemeClr val="accent1">
                      <a:tint val="23500"/>
                      <a:satMod val="160000"/>
                    </a:schemeClr>
                  </a:gs>
                </a:gsLst>
                <a:path path="rect">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7" name="Ορθογώνιο 26"/>
            <p:cNvSpPr/>
            <p:nvPr/>
          </p:nvSpPr>
          <p:spPr>
            <a:xfrm rot="18881696">
              <a:off x="7325183" y="4806596"/>
              <a:ext cx="311134" cy="12384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9" name="Έλλειψη 28"/>
            <p:cNvSpPr/>
            <p:nvPr/>
          </p:nvSpPr>
          <p:spPr>
            <a:xfrm>
              <a:off x="7188765" y="3288018"/>
              <a:ext cx="1547406" cy="1322842"/>
            </a:xfrm>
            <a:prstGeom prst="ellipse">
              <a:avLst/>
            </a:prstGeom>
            <a:solidFill>
              <a:schemeClr val="bg1"/>
            </a:solidFill>
            <a:ln>
              <a:solidFill>
                <a:schemeClr val="tx1">
                  <a:lumMod val="65000"/>
                  <a:lumOff val="35000"/>
                </a:schemeClr>
              </a:solidFill>
            </a:ln>
            <a:scene3d>
              <a:camera prst="orthographicFront">
                <a:rot lat="20967280" lon="3643715" rev="264042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0" name="Έλλειψη 29"/>
            <p:cNvSpPr/>
            <p:nvPr/>
          </p:nvSpPr>
          <p:spPr>
            <a:xfrm>
              <a:off x="7882967" y="3596564"/>
              <a:ext cx="395451" cy="352875"/>
            </a:xfrm>
            <a:prstGeom prst="ellipse">
              <a:avLst/>
            </a:prstGeom>
            <a:solidFill>
              <a:srgbClr val="004A82"/>
            </a:solidFill>
            <a:ln>
              <a:noFill/>
            </a:ln>
            <a:scene3d>
              <a:camera prst="orthographicFront">
                <a:rot lat="20967280" lon="3643715" rev="264042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3" name="Έλλειψη 32"/>
            <p:cNvSpPr/>
            <p:nvPr/>
          </p:nvSpPr>
          <p:spPr>
            <a:xfrm>
              <a:off x="7962468" y="4096807"/>
              <a:ext cx="395451" cy="352875"/>
            </a:xfrm>
            <a:prstGeom prst="ellipse">
              <a:avLst/>
            </a:prstGeom>
            <a:solidFill>
              <a:srgbClr val="FF0000"/>
            </a:solidFill>
            <a:ln>
              <a:noFill/>
            </a:ln>
            <a:scene3d>
              <a:camera prst="orthographicFront">
                <a:rot lat="20967280" lon="3643715" rev="264042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4" name="Έλλειψη 33"/>
            <p:cNvSpPr/>
            <p:nvPr/>
          </p:nvSpPr>
          <p:spPr>
            <a:xfrm>
              <a:off x="7438003" y="3596564"/>
              <a:ext cx="395451" cy="352875"/>
            </a:xfrm>
            <a:prstGeom prst="ellipse">
              <a:avLst/>
            </a:prstGeom>
            <a:solidFill>
              <a:srgbClr val="1F852B"/>
            </a:solidFill>
            <a:ln>
              <a:noFill/>
            </a:ln>
            <a:scene3d>
              <a:camera prst="orthographicFront">
                <a:rot lat="20967280" lon="3643715" rev="264042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54" name="Ευθύγραμμο βέλος σύνδεσης 53"/>
            <p:cNvCxnSpPr/>
            <p:nvPr/>
          </p:nvCxnSpPr>
          <p:spPr>
            <a:xfrm flipV="1">
              <a:off x="8160290" y="3584296"/>
              <a:ext cx="920872" cy="793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49" name="Ελεύθερη σχεδίαση 2048"/>
            <p:cNvSpPr/>
            <p:nvPr/>
          </p:nvSpPr>
          <p:spPr>
            <a:xfrm>
              <a:off x="7669687" y="3512861"/>
              <a:ext cx="308016" cy="107944"/>
            </a:xfrm>
            <a:custGeom>
              <a:avLst/>
              <a:gdLst>
                <a:gd name="connsiteX0" fmla="*/ 0 w 221638"/>
                <a:gd name="connsiteY0" fmla="*/ 72428 h 72428"/>
                <a:gd name="connsiteX1" fmla="*/ 27160 w 221638"/>
                <a:gd name="connsiteY1" fmla="*/ 18107 h 72428"/>
                <a:gd name="connsiteX2" fmla="*/ 108642 w 221638"/>
                <a:gd name="connsiteY2" fmla="*/ 0 h 72428"/>
                <a:gd name="connsiteX3" fmla="*/ 172016 w 221638"/>
                <a:gd name="connsiteY3" fmla="*/ 18107 h 72428"/>
                <a:gd name="connsiteX4" fmla="*/ 217283 w 221638"/>
                <a:gd name="connsiteY4" fmla="*/ 54321 h 72428"/>
                <a:gd name="connsiteX5" fmla="*/ 217283 w 221638"/>
                <a:gd name="connsiteY5" fmla="*/ 63375 h 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638" h="72428">
                  <a:moveTo>
                    <a:pt x="0" y="72428"/>
                  </a:moveTo>
                  <a:cubicBezTo>
                    <a:pt x="4526" y="51303"/>
                    <a:pt x="9053" y="30178"/>
                    <a:pt x="27160" y="18107"/>
                  </a:cubicBezTo>
                  <a:cubicBezTo>
                    <a:pt x="45267" y="6036"/>
                    <a:pt x="84499" y="0"/>
                    <a:pt x="108642" y="0"/>
                  </a:cubicBezTo>
                  <a:cubicBezTo>
                    <a:pt x="132785" y="0"/>
                    <a:pt x="153909" y="9054"/>
                    <a:pt x="172016" y="18107"/>
                  </a:cubicBezTo>
                  <a:cubicBezTo>
                    <a:pt x="190123" y="27160"/>
                    <a:pt x="209739" y="46776"/>
                    <a:pt x="217283" y="54321"/>
                  </a:cubicBezTo>
                  <a:cubicBezTo>
                    <a:pt x="224827" y="61866"/>
                    <a:pt x="221055" y="62620"/>
                    <a:pt x="217283" y="63375"/>
                  </a:cubicBezTo>
                </a:path>
              </a:pathLst>
            </a:custGeom>
            <a:noFill/>
            <a:ln w="15875">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7" name="Ελεύθερη σχεδίαση 66"/>
            <p:cNvSpPr/>
            <p:nvPr/>
          </p:nvSpPr>
          <p:spPr>
            <a:xfrm rot="12998828">
              <a:off x="7669687" y="4084332"/>
              <a:ext cx="308016" cy="107944"/>
            </a:xfrm>
            <a:custGeom>
              <a:avLst/>
              <a:gdLst>
                <a:gd name="connsiteX0" fmla="*/ 0 w 221638"/>
                <a:gd name="connsiteY0" fmla="*/ 72428 h 72428"/>
                <a:gd name="connsiteX1" fmla="*/ 27160 w 221638"/>
                <a:gd name="connsiteY1" fmla="*/ 18107 h 72428"/>
                <a:gd name="connsiteX2" fmla="*/ 108642 w 221638"/>
                <a:gd name="connsiteY2" fmla="*/ 0 h 72428"/>
                <a:gd name="connsiteX3" fmla="*/ 172016 w 221638"/>
                <a:gd name="connsiteY3" fmla="*/ 18107 h 72428"/>
                <a:gd name="connsiteX4" fmla="*/ 217283 w 221638"/>
                <a:gd name="connsiteY4" fmla="*/ 54321 h 72428"/>
                <a:gd name="connsiteX5" fmla="*/ 217283 w 221638"/>
                <a:gd name="connsiteY5" fmla="*/ 63375 h 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638" h="72428">
                  <a:moveTo>
                    <a:pt x="0" y="72428"/>
                  </a:moveTo>
                  <a:cubicBezTo>
                    <a:pt x="4526" y="51303"/>
                    <a:pt x="9053" y="30178"/>
                    <a:pt x="27160" y="18107"/>
                  </a:cubicBezTo>
                  <a:cubicBezTo>
                    <a:pt x="45267" y="6036"/>
                    <a:pt x="84499" y="0"/>
                    <a:pt x="108642" y="0"/>
                  </a:cubicBezTo>
                  <a:cubicBezTo>
                    <a:pt x="132785" y="0"/>
                    <a:pt x="153909" y="9054"/>
                    <a:pt x="172016" y="18107"/>
                  </a:cubicBezTo>
                  <a:cubicBezTo>
                    <a:pt x="190123" y="27160"/>
                    <a:pt x="209739" y="46776"/>
                    <a:pt x="217283" y="54321"/>
                  </a:cubicBezTo>
                  <a:cubicBezTo>
                    <a:pt x="224827" y="61866"/>
                    <a:pt x="221055" y="62620"/>
                    <a:pt x="217283" y="63375"/>
                  </a:cubicBezTo>
                </a:path>
              </a:pathLst>
            </a:custGeom>
            <a:noFill/>
            <a:ln w="15875">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8" name="Ελεύθερη σχεδίαση 67"/>
            <p:cNvSpPr/>
            <p:nvPr/>
          </p:nvSpPr>
          <p:spPr>
            <a:xfrm rot="4420010">
              <a:off x="8124594" y="4043844"/>
              <a:ext cx="307959" cy="106376"/>
            </a:xfrm>
            <a:custGeom>
              <a:avLst/>
              <a:gdLst>
                <a:gd name="connsiteX0" fmla="*/ 0 w 221638"/>
                <a:gd name="connsiteY0" fmla="*/ 72428 h 72428"/>
                <a:gd name="connsiteX1" fmla="*/ 27160 w 221638"/>
                <a:gd name="connsiteY1" fmla="*/ 18107 h 72428"/>
                <a:gd name="connsiteX2" fmla="*/ 108642 w 221638"/>
                <a:gd name="connsiteY2" fmla="*/ 0 h 72428"/>
                <a:gd name="connsiteX3" fmla="*/ 172016 w 221638"/>
                <a:gd name="connsiteY3" fmla="*/ 18107 h 72428"/>
                <a:gd name="connsiteX4" fmla="*/ 217283 w 221638"/>
                <a:gd name="connsiteY4" fmla="*/ 54321 h 72428"/>
                <a:gd name="connsiteX5" fmla="*/ 217283 w 221638"/>
                <a:gd name="connsiteY5" fmla="*/ 63375 h 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638" h="72428">
                  <a:moveTo>
                    <a:pt x="0" y="72428"/>
                  </a:moveTo>
                  <a:cubicBezTo>
                    <a:pt x="4526" y="51303"/>
                    <a:pt x="9053" y="30178"/>
                    <a:pt x="27160" y="18107"/>
                  </a:cubicBezTo>
                  <a:cubicBezTo>
                    <a:pt x="45267" y="6036"/>
                    <a:pt x="84499" y="0"/>
                    <a:pt x="108642" y="0"/>
                  </a:cubicBezTo>
                  <a:cubicBezTo>
                    <a:pt x="132785" y="0"/>
                    <a:pt x="153909" y="9054"/>
                    <a:pt x="172016" y="18107"/>
                  </a:cubicBezTo>
                  <a:cubicBezTo>
                    <a:pt x="190123" y="27160"/>
                    <a:pt x="209739" y="46776"/>
                    <a:pt x="217283" y="54321"/>
                  </a:cubicBezTo>
                  <a:cubicBezTo>
                    <a:pt x="224827" y="61866"/>
                    <a:pt x="221055" y="62620"/>
                    <a:pt x="217283" y="63375"/>
                  </a:cubicBezTo>
                </a:path>
              </a:pathLst>
            </a:custGeom>
            <a:noFill/>
            <a:ln w="15875">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2054" name="Ευθεία γραμμή σύνδεσης 2053"/>
            <p:cNvCxnSpPr/>
            <p:nvPr/>
          </p:nvCxnSpPr>
          <p:spPr>
            <a:xfrm>
              <a:off x="6316958" y="4611355"/>
              <a:ext cx="0" cy="33018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56" name="Ευθεία γραμμή σύνδεσης 2055"/>
            <p:cNvCxnSpPr/>
            <p:nvPr/>
          </p:nvCxnSpPr>
          <p:spPr>
            <a:xfrm>
              <a:off x="6464614" y="4714538"/>
              <a:ext cx="0" cy="30795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273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0" y="115888"/>
            <a:ext cx="9144000" cy="1081087"/>
          </a:xfrm>
        </p:spPr>
        <p:txBody>
          <a:bodyPr/>
          <a:lstStyle/>
          <a:p>
            <a:pPr eaLnBrk="1" hangingPunct="1"/>
            <a:r>
              <a:rPr lang="el-GR" altLang="el-GR" dirty="0" smtClean="0"/>
              <a:t>Πρόσληψη και αντίληψη του χρώματος από τον ανθρώπινο οφθαλμό </a:t>
            </a:r>
            <a:r>
              <a:rPr lang="el-GR" altLang="el-GR" sz="3200" b="0" dirty="0" smtClean="0"/>
              <a:t>(1 από 3) </a:t>
            </a:r>
          </a:p>
        </p:txBody>
      </p:sp>
      <p:sp>
        <p:nvSpPr>
          <p:cNvPr id="14339" name="Θέση περιεχομένου 2"/>
          <p:cNvSpPr>
            <a:spLocks noGrp="1"/>
          </p:cNvSpPr>
          <p:nvPr>
            <p:ph idx="1"/>
          </p:nvPr>
        </p:nvSpPr>
        <p:spPr>
          <a:xfrm>
            <a:off x="457200" y="1628775"/>
            <a:ext cx="8507413" cy="5113338"/>
          </a:xfrm>
        </p:spPr>
        <p:txBody>
          <a:bodyPr/>
          <a:lstStyle/>
          <a:p>
            <a:pPr marL="0" indent="0" eaLnBrk="1" hangingPunct="1">
              <a:lnSpc>
                <a:spcPct val="114000"/>
              </a:lnSpc>
              <a:spcBef>
                <a:spcPts val="800"/>
              </a:spcBef>
              <a:buFont typeface="Arial" charset="0"/>
              <a:buNone/>
            </a:pPr>
            <a:r>
              <a:rPr lang="el-GR" altLang="el-GR" sz="2400" dirty="0" smtClean="0"/>
              <a:t>Για να δει ο παρατηρητής – άνθρωπος χρώμα, είναι αναγκαίο να υπάρχει μια φωτεινή πηγή (π.χ. ο ήλιος) από όπου εκπέμπεται μία ακτινοβολία (π.χ. το λευκό φως της ημέρας) ή οποία προσπίπτει στο χρωματισμένο αντικείμενο. Το αντικείμενο, ανάλογα με τη σύστασή του, απορροφά (αφαιρεί) τμήμα της ακτινοβολίας του ορατού φάσματος και αντανακλά αυτό που δεν απορροφήθηκε, το οποίο τελικά δημιουργεί το χρωματικό αίσθημα του συγκεκριμένου χρώματος στον ανθρώπινο οφθαλμό. </a:t>
            </a:r>
          </a:p>
        </p:txBody>
      </p:sp>
      <p:sp>
        <p:nvSpPr>
          <p:cNvPr id="1229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3C82ABD-36EE-4F01-B29D-C727BBF0E09F}" type="slidenum">
              <a:rPr lang="el-GR" altLang="el-GR" smtClean="0">
                <a:solidFill>
                  <a:prstClr val="black"/>
                </a:solidFill>
              </a:rPr>
              <a:pPr eaLnBrk="1" hangingPunct="1">
                <a:defRPr/>
              </a:pPr>
              <a:t>12</a:t>
            </a:fld>
            <a:endParaRPr lang="el-GR" altLang="el-GR" dirty="0" smtClean="0">
              <a:solidFill>
                <a:prstClr val="black"/>
              </a:solidFill>
            </a:endParaRPr>
          </a:p>
        </p:txBody>
      </p:sp>
    </p:spTree>
    <p:extLst>
      <p:ext uri="{BB962C8B-B14F-4D97-AF65-F5344CB8AC3E}">
        <p14:creationId xmlns:p14="http://schemas.microsoft.com/office/powerpoint/2010/main" val="258498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0" y="115888"/>
            <a:ext cx="9144000" cy="1081087"/>
          </a:xfrm>
        </p:spPr>
        <p:txBody>
          <a:bodyPr/>
          <a:lstStyle/>
          <a:p>
            <a:pPr eaLnBrk="1" hangingPunct="1"/>
            <a:r>
              <a:rPr lang="el-GR" altLang="el-GR" dirty="0" smtClean="0"/>
              <a:t>Πρόσληψη και αντίληψη του χρώματος από τον ανθρώπινο οφθαλμό </a:t>
            </a:r>
            <a:r>
              <a:rPr lang="el-GR" altLang="el-GR" sz="3200" b="0" dirty="0" smtClean="0"/>
              <a:t>(2 από 3) </a:t>
            </a:r>
          </a:p>
        </p:txBody>
      </p:sp>
      <p:sp>
        <p:nvSpPr>
          <p:cNvPr id="3" name="Θέση περιεχομένου 2"/>
          <p:cNvSpPr>
            <a:spLocks noGrp="1"/>
          </p:cNvSpPr>
          <p:nvPr>
            <p:ph idx="1"/>
          </p:nvPr>
        </p:nvSpPr>
        <p:spPr>
          <a:xfrm>
            <a:off x="457200" y="1628775"/>
            <a:ext cx="8507413" cy="5113338"/>
          </a:xfrm>
        </p:spPr>
        <p:txBody>
          <a:bodyPr rtlCol="0">
            <a:normAutofit/>
          </a:bodyPr>
          <a:lstStyle/>
          <a:p>
            <a:pPr marL="0" indent="0" eaLnBrk="1" fontAlgn="auto" hangingPunct="1">
              <a:lnSpc>
                <a:spcPct val="114000"/>
              </a:lnSpc>
              <a:spcBef>
                <a:spcPts val="1200"/>
              </a:spcBef>
              <a:spcAft>
                <a:spcPts val="0"/>
              </a:spcAft>
              <a:buFont typeface="Arial" pitchFamily="34" charset="0"/>
              <a:buNone/>
              <a:defRPr/>
            </a:pPr>
            <a:r>
              <a:rPr lang="el-GR" sz="2400" dirty="0" smtClean="0"/>
              <a:t>Με </a:t>
            </a:r>
            <a:r>
              <a:rPr lang="el-GR" sz="2400" dirty="0"/>
              <a:t>βάση αυτή τη διαδικασία είναι φανερό ότι: </a:t>
            </a:r>
          </a:p>
          <a:p>
            <a:pPr eaLnBrk="1" fontAlgn="auto" hangingPunct="1">
              <a:lnSpc>
                <a:spcPct val="114000"/>
              </a:lnSpc>
              <a:spcBef>
                <a:spcPts val="1200"/>
              </a:spcBef>
              <a:spcAft>
                <a:spcPts val="0"/>
              </a:spcAft>
              <a:buClr>
                <a:srgbClr val="004A82"/>
              </a:buClr>
              <a:buFont typeface="Arial" pitchFamily="34" charset="0"/>
              <a:buChar char="•"/>
              <a:defRPr/>
            </a:pPr>
            <a:r>
              <a:rPr lang="el-GR" sz="2400" dirty="0" smtClean="0"/>
              <a:t>Εάν ανακλαστεί </a:t>
            </a:r>
            <a:r>
              <a:rPr lang="el-GR" sz="2400" dirty="0"/>
              <a:t>ολόκληρη η ακτινοβολία (του λευκού φυσικού ή τεχνητού φωτός) τότε το αντικείμενο παρουσιάζεται λευκό. </a:t>
            </a:r>
          </a:p>
          <a:p>
            <a:pPr eaLnBrk="1" fontAlgn="auto" hangingPunct="1">
              <a:lnSpc>
                <a:spcPct val="114000"/>
              </a:lnSpc>
              <a:spcBef>
                <a:spcPts val="1200"/>
              </a:spcBef>
              <a:spcAft>
                <a:spcPts val="0"/>
              </a:spcAft>
              <a:buClr>
                <a:srgbClr val="004A82"/>
              </a:buClr>
              <a:buFont typeface="Arial" pitchFamily="34" charset="0"/>
              <a:buChar char="•"/>
              <a:defRPr/>
            </a:pPr>
            <a:r>
              <a:rPr lang="el-GR" sz="2400" dirty="0" smtClean="0"/>
              <a:t>Εάν απορροφηθεί </a:t>
            </a:r>
            <a:r>
              <a:rPr lang="el-GR" sz="2400" dirty="0"/>
              <a:t>ολόκληρη η ακτινοβολία, τότε δε θα παρατηρηθεί κανένα χρώμα, δηλαδή το αντικείμενο παρουσιάζεται μαύρο</a:t>
            </a:r>
            <a:r>
              <a:rPr lang="el-GR" sz="2400" dirty="0" smtClean="0"/>
              <a:t>.</a:t>
            </a:r>
            <a:endParaRPr lang="el-GR" sz="2400" dirty="0"/>
          </a:p>
        </p:txBody>
      </p:sp>
      <p:sp>
        <p:nvSpPr>
          <p:cNvPr id="1229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8EF885E-D8C0-4A6A-8298-1385EC6F7CCD}" type="slidenum">
              <a:rPr lang="el-GR" altLang="el-GR" smtClean="0">
                <a:solidFill>
                  <a:prstClr val="black"/>
                </a:solidFill>
              </a:rPr>
              <a:pPr eaLnBrk="1" hangingPunct="1">
                <a:defRPr/>
              </a:pPr>
              <a:t>13</a:t>
            </a:fld>
            <a:endParaRPr lang="el-GR" altLang="el-GR" dirty="0" smtClean="0">
              <a:solidFill>
                <a:prstClr val="black"/>
              </a:solidFill>
            </a:endParaRPr>
          </a:p>
        </p:txBody>
      </p:sp>
    </p:spTree>
    <p:extLst>
      <p:ext uri="{BB962C8B-B14F-4D97-AF65-F5344CB8AC3E}">
        <p14:creationId xmlns:p14="http://schemas.microsoft.com/office/powerpoint/2010/main" val="355794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a:xfrm>
            <a:off x="0" y="115888"/>
            <a:ext cx="9144000" cy="1081087"/>
          </a:xfrm>
        </p:spPr>
        <p:txBody>
          <a:bodyPr/>
          <a:lstStyle/>
          <a:p>
            <a:pPr eaLnBrk="1" hangingPunct="1"/>
            <a:r>
              <a:rPr lang="el-GR" altLang="el-GR" dirty="0" smtClean="0"/>
              <a:t>Πρόσληψη και αντίληψη του χρώματος από τον ανθρώπινο οφθαλμό </a:t>
            </a:r>
            <a:r>
              <a:rPr lang="el-GR" altLang="el-GR" sz="3200" b="0" dirty="0" smtClean="0"/>
              <a:t>(3 από 3) </a:t>
            </a:r>
          </a:p>
        </p:txBody>
      </p:sp>
      <p:sp>
        <p:nvSpPr>
          <p:cNvPr id="16387" name="Θέση περιεχομένου 2"/>
          <p:cNvSpPr>
            <a:spLocks noGrp="1"/>
          </p:cNvSpPr>
          <p:nvPr>
            <p:ph idx="1"/>
          </p:nvPr>
        </p:nvSpPr>
        <p:spPr>
          <a:xfrm>
            <a:off x="468313" y="1341438"/>
            <a:ext cx="8505825" cy="935037"/>
          </a:xfrm>
        </p:spPr>
        <p:txBody>
          <a:bodyPr/>
          <a:lstStyle/>
          <a:p>
            <a:pPr marL="0" indent="0" eaLnBrk="1" hangingPunct="1">
              <a:lnSpc>
                <a:spcPct val="110000"/>
              </a:lnSpc>
              <a:spcBef>
                <a:spcPts val="800"/>
              </a:spcBef>
              <a:buFont typeface="Arial" charset="0"/>
              <a:buNone/>
            </a:pPr>
            <a:r>
              <a:rPr lang="el-GR" altLang="el-GR" sz="2400" dirty="0" smtClean="0"/>
              <a:t>Σύμφωνα με τα παραπάνω </a:t>
            </a:r>
            <a:r>
              <a:rPr lang="nl-NL" altLang="el-GR" sz="2400" smtClean="0"/>
              <a:t>προκύπτει η ακόλουθη σχέση που παρατίθεται στον πίνακα </a:t>
            </a:r>
            <a:r>
              <a:rPr lang="el-GR" altLang="el-GR" sz="2400" dirty="0" smtClean="0"/>
              <a:t>:</a:t>
            </a:r>
          </a:p>
        </p:txBody>
      </p:sp>
      <p:sp>
        <p:nvSpPr>
          <p:cNvPr id="13316" name="Θέση αριθμού διαφάνειας 3"/>
          <p:cNvSpPr>
            <a:spLocks noGrp="1"/>
          </p:cNvSpPr>
          <p:nvPr>
            <p:ph type="sldNum" sz="quarter" idx="12"/>
          </p:nvPr>
        </p:nvSpPr>
        <p:spPr bwMode="auto">
          <a:xfrm>
            <a:off x="6732588"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9299043-3FAC-4112-AA24-4F38F512A1EB}" type="slidenum">
              <a:rPr lang="el-GR" altLang="el-GR" smtClean="0">
                <a:solidFill>
                  <a:prstClr val="black"/>
                </a:solidFill>
              </a:rPr>
              <a:pPr eaLnBrk="1" hangingPunct="1">
                <a:defRPr/>
              </a:pPr>
              <a:t>14</a:t>
            </a:fld>
            <a:endParaRPr lang="el-GR" altLang="el-GR" dirty="0" smtClean="0">
              <a:solidFill>
                <a:prstClr val="black"/>
              </a:solidFill>
            </a:endParaRPr>
          </a:p>
        </p:txBody>
      </p:sp>
      <p:graphicFrame>
        <p:nvGraphicFramePr>
          <p:cNvPr id="5" name="Πίνακας 4"/>
          <p:cNvGraphicFramePr>
            <a:graphicFrameLocks noGrp="1"/>
          </p:cNvGraphicFramePr>
          <p:nvPr/>
        </p:nvGraphicFramePr>
        <p:xfrm>
          <a:off x="149225" y="2205038"/>
          <a:ext cx="8964612" cy="4356099"/>
        </p:xfrm>
        <a:graphic>
          <a:graphicData uri="http://schemas.openxmlformats.org/drawingml/2006/table">
            <a:tbl>
              <a:tblPr firstRow="1" bandRow="1">
                <a:tableStyleId>{5940675A-B579-460E-94D1-54222C63F5DA}</a:tableStyleId>
              </a:tblPr>
              <a:tblGrid>
                <a:gridCol w="2988204"/>
                <a:gridCol w="2988204"/>
                <a:gridCol w="2988204"/>
              </a:tblGrid>
              <a:tr h="936198">
                <a:tc>
                  <a:txBody>
                    <a:bodyPr/>
                    <a:lstStyle/>
                    <a:p>
                      <a:pPr algn="ctr"/>
                      <a:r>
                        <a:rPr lang="el-GR" sz="1700" dirty="0" smtClean="0"/>
                        <a:t>Φωτεινή πηγή</a:t>
                      </a:r>
                    </a:p>
                    <a:p>
                      <a:pPr algn="ctr"/>
                      <a:r>
                        <a:rPr lang="el-GR" sz="1700" dirty="0" smtClean="0"/>
                        <a:t>(για</a:t>
                      </a:r>
                      <a:r>
                        <a:rPr lang="el-GR" sz="1700" baseline="0" dirty="0" smtClean="0"/>
                        <a:t> παράδειγμα το λευκό φως του ήλιου)</a:t>
                      </a:r>
                      <a:endParaRPr lang="el-GR" sz="1700" dirty="0"/>
                    </a:p>
                  </a:txBody>
                  <a:tcPr marL="91441" marR="91441"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700" dirty="0" smtClean="0"/>
                        <a:t>Φωτεινή πηγή</a:t>
                      </a:r>
                    </a:p>
                    <a:p>
                      <a:pPr marL="0" marR="0" indent="0" algn="ctr" defTabSz="914400" rtl="0" eaLnBrk="1" fontAlgn="auto" latinLnBrk="0" hangingPunct="1">
                        <a:lnSpc>
                          <a:spcPct val="100000"/>
                        </a:lnSpc>
                        <a:spcBef>
                          <a:spcPts val="0"/>
                        </a:spcBef>
                        <a:spcAft>
                          <a:spcPts val="0"/>
                        </a:spcAft>
                        <a:buClrTx/>
                        <a:buSzTx/>
                        <a:buFontTx/>
                        <a:buNone/>
                        <a:tabLst/>
                        <a:defRPr/>
                      </a:pPr>
                      <a:r>
                        <a:rPr lang="el-GR" sz="1700" dirty="0" smtClean="0"/>
                        <a:t>(για</a:t>
                      </a:r>
                      <a:r>
                        <a:rPr lang="el-GR" sz="1700" baseline="0" dirty="0" smtClean="0"/>
                        <a:t> παράδειγμα το λευκό φως του ήλιου)</a:t>
                      </a:r>
                      <a:endParaRPr lang="el-GR" sz="1700" dirty="0" smtClean="0"/>
                    </a:p>
                  </a:txBody>
                  <a:tcPr marL="91441" marR="91441"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700" dirty="0" smtClean="0"/>
                        <a:t>Φωτεινή πηγή</a:t>
                      </a:r>
                    </a:p>
                    <a:p>
                      <a:pPr marL="0" marR="0" indent="0" algn="ctr" defTabSz="914400" rtl="0" eaLnBrk="1" fontAlgn="auto" latinLnBrk="0" hangingPunct="1">
                        <a:lnSpc>
                          <a:spcPct val="100000"/>
                        </a:lnSpc>
                        <a:spcBef>
                          <a:spcPts val="0"/>
                        </a:spcBef>
                        <a:spcAft>
                          <a:spcPts val="0"/>
                        </a:spcAft>
                        <a:buClrTx/>
                        <a:buSzTx/>
                        <a:buFontTx/>
                        <a:buNone/>
                        <a:tabLst/>
                        <a:defRPr/>
                      </a:pPr>
                      <a:r>
                        <a:rPr lang="el-GR" sz="1700" dirty="0" smtClean="0"/>
                        <a:t>(για</a:t>
                      </a:r>
                      <a:r>
                        <a:rPr lang="el-GR" sz="1700" baseline="0" dirty="0" smtClean="0"/>
                        <a:t> παράδειγμα το λευκό φως του ήλιου)</a:t>
                      </a:r>
                      <a:endParaRPr lang="el-GR" sz="1700" dirty="0" smtClean="0"/>
                    </a:p>
                  </a:txBody>
                  <a:tcPr marL="91441" marR="91441" marT="45725" marB="45725"/>
                </a:tc>
              </a:tr>
              <a:tr h="406800">
                <a:tc>
                  <a:txBody>
                    <a:bodyPr/>
                    <a:lstStyle/>
                    <a:p>
                      <a:r>
                        <a:rPr lang="el-GR" sz="1700" dirty="0" smtClean="0"/>
                        <a:t>Ακτινοβολία λευκού</a:t>
                      </a:r>
                      <a:r>
                        <a:rPr lang="el-GR" sz="1700" baseline="0" dirty="0" smtClean="0"/>
                        <a:t> φωτός</a:t>
                      </a:r>
                      <a:endParaRPr lang="el-GR" sz="1700" dirty="0"/>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Ακτινοβολία λευκού</a:t>
                      </a:r>
                      <a:r>
                        <a:rPr lang="el-GR" sz="1700" baseline="0" dirty="0" smtClean="0"/>
                        <a:t> φωτός</a:t>
                      </a:r>
                      <a:endParaRPr lang="el-GR" sz="1700" dirty="0" smtClean="0"/>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Ακτινοβολία λευκού</a:t>
                      </a:r>
                      <a:r>
                        <a:rPr lang="el-GR" sz="1700" baseline="0" dirty="0" smtClean="0"/>
                        <a:t> φωτός</a:t>
                      </a:r>
                      <a:endParaRPr lang="el-GR" sz="1700" dirty="0" smtClean="0"/>
                    </a:p>
                  </a:txBody>
                  <a:tcPr marL="91441" marR="91441" marT="45725" marB="45725"/>
                </a:tc>
              </a:tr>
              <a:tr h="609661">
                <a:tc>
                  <a:txBody>
                    <a:bodyPr/>
                    <a:lstStyle/>
                    <a:p>
                      <a:r>
                        <a:rPr lang="el-GR" sz="1700" dirty="0" smtClean="0"/>
                        <a:t>Λευκό αντικείμενο</a:t>
                      </a:r>
                      <a:endParaRPr lang="el-GR" sz="1700" dirty="0"/>
                    </a:p>
                  </a:txBody>
                  <a:tcPr marL="91441" marR="91441" marT="45725" marB="45725"/>
                </a:tc>
                <a:tc>
                  <a:txBody>
                    <a:bodyPr/>
                    <a:lstStyle/>
                    <a:p>
                      <a:r>
                        <a:rPr lang="el-GR" sz="1700" dirty="0" smtClean="0"/>
                        <a:t>Αντικείμενο χρωματισμένο με χρώμα</a:t>
                      </a:r>
                      <a:endParaRPr lang="el-GR" sz="1700" dirty="0"/>
                    </a:p>
                  </a:txBody>
                  <a:tcPr marL="91441" marR="91441" marT="45725" marB="45725"/>
                </a:tc>
                <a:tc>
                  <a:txBody>
                    <a:bodyPr/>
                    <a:lstStyle/>
                    <a:p>
                      <a:r>
                        <a:rPr lang="el-GR" sz="1700" dirty="0" smtClean="0"/>
                        <a:t>Μαύρο</a:t>
                      </a:r>
                      <a:r>
                        <a:rPr lang="el-GR" sz="1700" baseline="0" dirty="0" smtClean="0"/>
                        <a:t> </a:t>
                      </a:r>
                      <a:endParaRPr lang="el-GR" sz="1700" dirty="0"/>
                    </a:p>
                  </a:txBody>
                  <a:tcPr marL="91441" marR="91441" marT="45725" marB="45725"/>
                </a:tc>
              </a:tr>
              <a:tr h="1127873">
                <a:tc>
                  <a:txBody>
                    <a:bodyPr/>
                    <a:lstStyle/>
                    <a:p>
                      <a:r>
                        <a:rPr lang="el-GR" sz="1700" dirty="0" smtClean="0"/>
                        <a:t>Πλήρης ανάκλαση της ακτινοβολίας – Το σύνολο της ακτινοβολίας ανακλάται</a:t>
                      </a:r>
                      <a:endParaRPr lang="el-GR" sz="1700" dirty="0"/>
                    </a:p>
                  </a:txBody>
                  <a:tcPr marL="91441" marR="91441" marT="45725" marB="45725"/>
                </a:tc>
                <a:tc>
                  <a:txBody>
                    <a:bodyPr/>
                    <a:lstStyle/>
                    <a:p>
                      <a:r>
                        <a:rPr lang="el-GR" sz="1700" dirty="0" smtClean="0"/>
                        <a:t>Μερική ανάκλαση της ακτινοβολίας – Ένα μέρος απορροφάται και</a:t>
                      </a:r>
                      <a:r>
                        <a:rPr lang="el-GR" sz="1700" baseline="0" dirty="0" smtClean="0"/>
                        <a:t> ένα μέρος ανακλάται</a:t>
                      </a:r>
                      <a:endParaRPr lang="el-GR" sz="1700" dirty="0"/>
                    </a:p>
                  </a:txBody>
                  <a:tcPr marL="91441" marR="91441" marT="45725" marB="45725"/>
                </a:tc>
                <a:tc>
                  <a:txBody>
                    <a:bodyPr/>
                    <a:lstStyle/>
                    <a:p>
                      <a:r>
                        <a:rPr lang="el-GR" sz="1700" dirty="0" smtClean="0"/>
                        <a:t>Πλήρης απορρόφηση της ακτινοβολίας</a:t>
                      </a:r>
                      <a:r>
                        <a:rPr lang="el-GR" sz="1700" baseline="0" dirty="0" smtClean="0"/>
                        <a:t> – Το σύνολο της ακτινοβολίας απορροφάται</a:t>
                      </a:r>
                      <a:endParaRPr lang="el-GR" sz="1700" dirty="0"/>
                    </a:p>
                  </a:txBody>
                  <a:tcPr marL="91441" marR="91441" marT="45725" marB="45725"/>
                </a:tc>
              </a:tr>
              <a:tr h="868767">
                <a:tc>
                  <a:txBody>
                    <a:bodyPr/>
                    <a:lstStyle/>
                    <a:p>
                      <a:r>
                        <a:rPr lang="el-GR" sz="1700" dirty="0" smtClean="0"/>
                        <a:t>Πρόσληψη</a:t>
                      </a:r>
                      <a:r>
                        <a:rPr lang="el-GR" sz="1700" baseline="0" dirty="0" smtClean="0"/>
                        <a:t> και αντίληψη του χρώματος από τον ανθρώπινο οφθαλμό</a:t>
                      </a:r>
                      <a:endParaRPr lang="el-GR" sz="1700" dirty="0"/>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Πρόσληψη</a:t>
                      </a:r>
                      <a:r>
                        <a:rPr lang="el-GR" sz="1700" baseline="0" dirty="0" smtClean="0"/>
                        <a:t> και αντίληψη του χρώματος από τον ανθρώπινο οφθαλμό</a:t>
                      </a:r>
                      <a:endParaRPr lang="el-GR" sz="1700" dirty="0" smtClean="0"/>
                    </a:p>
                  </a:txBody>
                  <a:tcPr marL="91441" marR="9144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Πρόσληψη</a:t>
                      </a:r>
                      <a:r>
                        <a:rPr lang="el-GR" sz="1700" baseline="0" dirty="0" smtClean="0"/>
                        <a:t> και αντίληψη του χρώματος από τον ανθρώπινο οφθαλμό</a:t>
                      </a:r>
                      <a:endParaRPr lang="el-GR" sz="1700" dirty="0" smtClean="0"/>
                    </a:p>
                  </a:txBody>
                  <a:tcPr marL="91441" marR="91441" marT="45725" marB="45725"/>
                </a:tc>
              </a:tr>
              <a:tr h="406800">
                <a:tc>
                  <a:txBody>
                    <a:bodyPr/>
                    <a:lstStyle/>
                    <a:p>
                      <a:pPr algn="ctr"/>
                      <a:r>
                        <a:rPr lang="el-GR" sz="1700" b="0" dirty="0" smtClean="0"/>
                        <a:t>ΛΕΥΚΟ</a:t>
                      </a:r>
                      <a:r>
                        <a:rPr lang="el-GR" sz="1700" b="0" baseline="0" dirty="0" smtClean="0"/>
                        <a:t> ΧΡΩΜΑ</a:t>
                      </a:r>
                      <a:endParaRPr lang="el-GR" sz="1700" b="0" dirty="0"/>
                    </a:p>
                  </a:txBody>
                  <a:tcPr marL="91441" marR="91441" marT="45725" marB="45725"/>
                </a:tc>
                <a:tc>
                  <a:txBody>
                    <a:bodyPr/>
                    <a:lstStyle/>
                    <a:p>
                      <a:pPr algn="ctr"/>
                      <a:r>
                        <a:rPr lang="el-GR" sz="1700" dirty="0" smtClean="0">
                          <a:solidFill>
                            <a:schemeClr val="bg1"/>
                          </a:solidFill>
                        </a:rPr>
                        <a:t>ΚΟΚΚΙΝΟ</a:t>
                      </a:r>
                      <a:r>
                        <a:rPr lang="el-GR" sz="1700" baseline="0" dirty="0" smtClean="0">
                          <a:solidFill>
                            <a:schemeClr val="bg1"/>
                          </a:solidFill>
                        </a:rPr>
                        <a:t> ΧΡΩΜΑ</a:t>
                      </a:r>
                      <a:endParaRPr lang="el-GR" sz="1700" dirty="0">
                        <a:solidFill>
                          <a:schemeClr val="bg1"/>
                        </a:solidFill>
                      </a:endParaRPr>
                    </a:p>
                  </a:txBody>
                  <a:tcPr marL="91441" marR="91441" marT="45725" marB="45725">
                    <a:solidFill>
                      <a:srgbClr val="FF0000"/>
                    </a:solidFill>
                  </a:tcPr>
                </a:tc>
                <a:tc>
                  <a:txBody>
                    <a:bodyPr/>
                    <a:lstStyle/>
                    <a:p>
                      <a:pPr algn="ctr"/>
                      <a:r>
                        <a:rPr lang="el-GR" sz="1700" dirty="0" smtClean="0">
                          <a:solidFill>
                            <a:schemeClr val="bg1"/>
                          </a:solidFill>
                        </a:rPr>
                        <a:t>ΜΑΥΡΟ</a:t>
                      </a:r>
                      <a:r>
                        <a:rPr lang="el-GR" sz="1700" baseline="0" dirty="0" smtClean="0">
                          <a:solidFill>
                            <a:schemeClr val="bg1"/>
                          </a:solidFill>
                        </a:rPr>
                        <a:t> ΧΡΩΜΑ</a:t>
                      </a:r>
                      <a:endParaRPr lang="el-GR" sz="1700" dirty="0">
                        <a:solidFill>
                          <a:schemeClr val="bg1"/>
                        </a:solidFill>
                      </a:endParaRPr>
                    </a:p>
                  </a:txBody>
                  <a:tcPr marL="91441" marR="91441" marT="45725" marB="45725">
                    <a:solidFill>
                      <a:schemeClr val="tx1"/>
                    </a:solidFill>
                  </a:tcPr>
                </a:tc>
              </a:tr>
            </a:tbl>
          </a:graphicData>
        </a:graphic>
      </p:graphicFrame>
    </p:spTree>
    <p:extLst>
      <p:ext uri="{BB962C8B-B14F-4D97-AF65-F5344CB8AC3E}">
        <p14:creationId xmlns:p14="http://schemas.microsoft.com/office/powerpoint/2010/main" val="242094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pPr eaLnBrk="1" hangingPunct="1"/>
            <a:r>
              <a:rPr lang="el-GR" altLang="el-GR" dirty="0" smtClean="0"/>
              <a:t>Φως και χρώμα </a:t>
            </a:r>
            <a:r>
              <a:rPr lang="el-GR" altLang="el-GR" sz="3200" b="0" dirty="0" smtClean="0"/>
              <a:t>(1 από 3)</a:t>
            </a:r>
          </a:p>
        </p:txBody>
      </p:sp>
      <p:sp>
        <p:nvSpPr>
          <p:cNvPr id="17411"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dirty="0" smtClean="0"/>
              <a:t>Το χρώμα είναι φως. Χωρίς φως </a:t>
            </a:r>
            <a:r>
              <a:rPr lang="el-GR" altLang="el-GR" sz="2400" b="1" dirty="0" smtClean="0"/>
              <a:t>δεν</a:t>
            </a:r>
            <a:r>
              <a:rPr lang="el-GR" altLang="el-GR" sz="2400" dirty="0" smtClean="0"/>
              <a:t> υπάρχει χρώμα.  Αυτό προκύπτει από την δομή, και την φυσιολογία του ανθρώπινου οφθαλμού, με την δυνατότητα του οφθαλμού (δηλαδή του οπτικού κέντρου) να αντιλαμβάνεται τα χρώματα και να μπορεί να βλέπει στο σκοτάδι και γενικότερα  να λειτουργεί η αίσθηση της όραση σε συνθήκες απουσίας φωτισμού. </a:t>
            </a:r>
          </a:p>
          <a:p>
            <a:pPr marL="0" indent="0" eaLnBrk="1" hangingPunct="1">
              <a:lnSpc>
                <a:spcPct val="114000"/>
              </a:lnSpc>
              <a:spcBef>
                <a:spcPts val="1200"/>
              </a:spcBef>
              <a:buFont typeface="Arial" charset="0"/>
              <a:buNone/>
            </a:pPr>
            <a:endParaRPr lang="el-GR" altLang="el-GR" sz="2400" dirty="0" smtClean="0"/>
          </a:p>
        </p:txBody>
      </p:sp>
      <p:sp>
        <p:nvSpPr>
          <p:cNvPr id="1434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0EC2130-1BDF-42F7-99B6-73C83AA1F22A}" type="slidenum">
              <a:rPr lang="el-GR" altLang="el-GR" smtClean="0">
                <a:solidFill>
                  <a:prstClr val="black"/>
                </a:solidFill>
              </a:rPr>
              <a:pPr eaLnBrk="1" hangingPunct="1">
                <a:defRPr/>
              </a:pPr>
              <a:t>15</a:t>
            </a:fld>
            <a:endParaRPr lang="el-GR" altLang="el-GR" dirty="0" smtClean="0">
              <a:solidFill>
                <a:prstClr val="black"/>
              </a:solidFill>
            </a:endParaRPr>
          </a:p>
        </p:txBody>
      </p:sp>
    </p:spTree>
    <p:extLst>
      <p:ext uri="{BB962C8B-B14F-4D97-AF65-F5344CB8AC3E}">
        <p14:creationId xmlns:p14="http://schemas.microsoft.com/office/powerpoint/2010/main" val="45204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pPr eaLnBrk="1" hangingPunct="1"/>
            <a:r>
              <a:rPr lang="el-GR" altLang="el-GR" dirty="0" smtClean="0"/>
              <a:t>Φως και χρώμα </a:t>
            </a:r>
            <a:r>
              <a:rPr lang="el-GR" altLang="el-GR" sz="3200" b="0" dirty="0" smtClean="0"/>
              <a:t>(2 από 3)</a:t>
            </a:r>
            <a:endParaRPr lang="el-GR" altLang="el-GR" dirty="0" smtClean="0"/>
          </a:p>
        </p:txBody>
      </p:sp>
      <p:sp>
        <p:nvSpPr>
          <p:cNvPr id="18435" name="Θέση περιεχομένου 2"/>
          <p:cNvSpPr>
            <a:spLocks noGrp="1"/>
          </p:cNvSpPr>
          <p:nvPr>
            <p:ph idx="1"/>
          </p:nvPr>
        </p:nvSpPr>
        <p:spPr>
          <a:xfrm>
            <a:off x="457200" y="1196975"/>
            <a:ext cx="8507413" cy="5545138"/>
          </a:xfrm>
        </p:spPr>
        <p:txBody>
          <a:bodyPr/>
          <a:lstStyle/>
          <a:p>
            <a:pPr marL="0" indent="0" eaLnBrk="1" hangingPunct="1">
              <a:lnSpc>
                <a:spcPct val="114000"/>
              </a:lnSpc>
              <a:spcBef>
                <a:spcPts val="1200"/>
              </a:spcBef>
              <a:buFont typeface="Arial" charset="0"/>
              <a:buNone/>
            </a:pPr>
            <a:r>
              <a:rPr lang="el-GR" altLang="el-GR" sz="2400" dirty="0" smtClean="0"/>
              <a:t>Τα αντικείμενα που παρατηρούνται από τον άνθρωπο στο φως της ημέρας ή κάτω από κάποιο τεχνητό φωτισμό είναι χρωματιστά και το χρώμα που φέρουν έχει παραχθεί από χρωστικές, φυσικές ή τεχνητές (βαφές, μελάνες, χρωστικές). Ωστόσο, όταν ο άνθρωπος παρατηρεί τα ίδια αντικείμενα στο σκοτάδι τότε αυτά δεν του δημιουργούν το ίδιο οπτικό αίσθημα. Όσο μειώνεται το φως, παραμένει διακριτό το σχήμα των αντικειμένων αλλά τα αντικείμενα φαίνονται σκούρα ή/και μαύρα. </a:t>
            </a:r>
          </a:p>
        </p:txBody>
      </p:sp>
      <p:sp>
        <p:nvSpPr>
          <p:cNvPr id="1536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D450958-7E93-411B-A335-7AF667FE1A94}" type="slidenum">
              <a:rPr lang="el-GR" altLang="el-GR" smtClean="0">
                <a:solidFill>
                  <a:prstClr val="black"/>
                </a:solidFill>
              </a:rPr>
              <a:pPr eaLnBrk="1" hangingPunct="1">
                <a:defRPr/>
              </a:pPr>
              <a:t>16</a:t>
            </a:fld>
            <a:endParaRPr lang="el-GR" altLang="el-GR" dirty="0" smtClean="0">
              <a:solidFill>
                <a:prstClr val="black"/>
              </a:solidFill>
            </a:endParaRPr>
          </a:p>
        </p:txBody>
      </p:sp>
    </p:spTree>
    <p:extLst>
      <p:ext uri="{BB962C8B-B14F-4D97-AF65-F5344CB8AC3E}">
        <p14:creationId xmlns:p14="http://schemas.microsoft.com/office/powerpoint/2010/main" val="3263329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r>
              <a:rPr lang="el-GR" altLang="el-GR" dirty="0" smtClean="0"/>
              <a:t>Φως και χρώμα </a:t>
            </a:r>
            <a:r>
              <a:rPr lang="el-GR" altLang="el-GR" sz="3200" b="0" dirty="0" smtClean="0"/>
              <a:t>(3 από 3)</a:t>
            </a:r>
            <a:endParaRPr lang="el-GR" altLang="el-GR" dirty="0" smtClean="0"/>
          </a:p>
        </p:txBody>
      </p:sp>
      <p:sp>
        <p:nvSpPr>
          <p:cNvPr id="19459" name="Θέση περιεχομένου 2"/>
          <p:cNvSpPr>
            <a:spLocks noGrp="1"/>
          </p:cNvSpPr>
          <p:nvPr>
            <p:ph idx="1"/>
          </p:nvPr>
        </p:nvSpPr>
        <p:spPr>
          <a:xfrm>
            <a:off x="457200" y="1196975"/>
            <a:ext cx="8507413" cy="5545138"/>
          </a:xfrm>
        </p:spPr>
        <p:txBody>
          <a:bodyPr/>
          <a:lstStyle/>
          <a:p>
            <a:pPr marL="0" indent="0" eaLnBrk="1" hangingPunct="1">
              <a:lnSpc>
                <a:spcPct val="114000"/>
              </a:lnSpc>
              <a:spcBef>
                <a:spcPts val="1200"/>
              </a:spcBef>
              <a:buFont typeface="Arial" charset="0"/>
              <a:buNone/>
            </a:pPr>
            <a:r>
              <a:rPr lang="el-GR" altLang="el-GR" sz="2400" dirty="0" smtClean="0"/>
              <a:t>Για παράδειγμα, ένα αντικείμενο κόκκινου χρώματος φαίνεται κόκκινο στο φως της ημέρας, ενώ τη νύχτα είναι δύσκολο να προσδιοριστεί το χρώμα του και γενικότερα φαίνεται σκούρο ή μαύρο. Ουσιαστικά, η απουσία φωτός, δηλαδή η απουσία φωτεινής πηγής και της αντίστοιχης ακτινοβολίας που εκπέμπεται από αυτήν, οδηγεί στην απώλεια της αίσθησης του χρώματος. Συνεπώς, ισχύει το αξίωμα ότι </a:t>
            </a:r>
            <a:r>
              <a:rPr lang="el-GR" altLang="el-GR" sz="2400" b="1" dirty="0" smtClean="0"/>
              <a:t>χωρίς φως δεν υπάρχει χρώμα</a:t>
            </a:r>
            <a:r>
              <a:rPr lang="el-GR" altLang="el-GR" sz="2400" dirty="0" smtClean="0"/>
              <a:t>. </a:t>
            </a:r>
          </a:p>
        </p:txBody>
      </p:sp>
      <p:sp>
        <p:nvSpPr>
          <p:cNvPr id="1536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9F41FD0-9355-461C-A330-389099880B6F}" type="slidenum">
              <a:rPr lang="el-GR" altLang="el-GR" smtClean="0">
                <a:solidFill>
                  <a:prstClr val="black"/>
                </a:solidFill>
              </a:rPr>
              <a:pPr eaLnBrk="1" hangingPunct="1">
                <a:defRPr/>
              </a:pPr>
              <a:t>17</a:t>
            </a:fld>
            <a:endParaRPr lang="el-GR" altLang="el-GR" dirty="0" smtClean="0">
              <a:solidFill>
                <a:prstClr val="black"/>
              </a:solidFill>
            </a:endParaRPr>
          </a:p>
        </p:txBody>
      </p:sp>
    </p:spTree>
    <p:extLst>
      <p:ext uri="{BB962C8B-B14F-4D97-AF65-F5344CB8AC3E}">
        <p14:creationId xmlns:p14="http://schemas.microsoft.com/office/powerpoint/2010/main" val="4128701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a:xfrm>
            <a:off x="468313" y="115888"/>
            <a:ext cx="8229600" cy="1008856"/>
          </a:xfrm>
        </p:spPr>
        <p:txBody>
          <a:bodyPr/>
          <a:lstStyle/>
          <a:p>
            <a:pPr eaLnBrk="1" hangingPunct="1"/>
            <a:r>
              <a:rPr lang="el-GR" altLang="el-GR" dirty="0" smtClean="0"/>
              <a:t>Χρώμα</a:t>
            </a:r>
            <a:br>
              <a:rPr lang="el-GR" altLang="el-GR" dirty="0" smtClean="0"/>
            </a:br>
            <a:r>
              <a:rPr lang="el-GR" altLang="el-GR" sz="3200" b="0" dirty="0" smtClean="0"/>
              <a:t>εισαγωγή (1 από 3)</a:t>
            </a:r>
          </a:p>
        </p:txBody>
      </p:sp>
      <p:sp>
        <p:nvSpPr>
          <p:cNvPr id="3075" name="Θέση περιεχομένου 2"/>
          <p:cNvSpPr>
            <a:spLocks noGrp="1"/>
          </p:cNvSpPr>
          <p:nvPr>
            <p:ph idx="1"/>
          </p:nvPr>
        </p:nvSpPr>
        <p:spPr>
          <a:xfrm>
            <a:off x="457200" y="1412776"/>
            <a:ext cx="8229600" cy="4824512"/>
          </a:xfrm>
        </p:spPr>
        <p:txBody>
          <a:bodyPr/>
          <a:lstStyle/>
          <a:p>
            <a:pPr marL="0" indent="0" eaLnBrk="1" hangingPunct="1">
              <a:lnSpc>
                <a:spcPct val="114000"/>
              </a:lnSpc>
              <a:spcBef>
                <a:spcPts val="1200"/>
              </a:spcBef>
              <a:buFont typeface="Arial" charset="0"/>
              <a:buNone/>
            </a:pPr>
            <a:r>
              <a:rPr lang="el-GR" altLang="el-GR" sz="2400" dirty="0" smtClean="0"/>
              <a:t>Το χρώμα βρίσκεται παντού, σε κάθε δραστηριότητα, επηρεάζοντας άμεσα και ουσιαστικά την ανθρώπινη συμπεριφορά. Κάτω από το φως του ήλιου κατά την διάρκεια της ημέρας, ή κάτω από ένα τεχνητό φως σε ένα εσωτερικό χώρο, τα αντικείμενα που παρατηρούνται στον περιβάλλοντα χώρο από τον άνθρωπο – παρατηρητή και δέκτη της αίσθησης της όρασης μέσω του ανθρώπινου οφθαλμού προσδιορίζονται με ένα πλήθος χρωμάτων: κόκκινα, μπλε, πορτοκαλί, πράσινα, μοβ, θαλασσί, ροζ, κίτρινα κ.ά.</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1DE7C27-C4AF-419B-B595-FCEDE29105F8}" type="slidenum">
              <a:rPr lang="el-GR" altLang="el-GR" smtClean="0">
                <a:solidFill>
                  <a:prstClr val="black"/>
                </a:solidFill>
              </a:rPr>
              <a:pPr eaLnBrk="1" hangingPunct="1">
                <a:defRPr/>
              </a:pPr>
              <a:t>1</a:t>
            </a:fld>
            <a:endParaRPr lang="el-GR" altLang="el-GR" dirty="0" smtClean="0">
              <a:solidFill>
                <a:prstClr val="black"/>
              </a:solidFill>
            </a:endParaRPr>
          </a:p>
        </p:txBody>
      </p:sp>
    </p:spTree>
    <p:extLst>
      <p:ext uri="{BB962C8B-B14F-4D97-AF65-F5344CB8AC3E}">
        <p14:creationId xmlns:p14="http://schemas.microsoft.com/office/powerpoint/2010/main" val="3444610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Ε.Πολίτης 2014. </a:t>
            </a:r>
            <a:r>
              <a:rPr lang="el-GR" sz="2000" dirty="0"/>
              <a:t>Αναστάσιος Ε.Πολίτης. </a:t>
            </a:r>
            <a:r>
              <a:rPr lang="el-GR" sz="2000" dirty="0" smtClean="0"/>
              <a:t>«Χρώμα Γραφικών Τεχνών. Ενότητα 1</a:t>
            </a:r>
            <a:r>
              <a:rPr lang="en-US" sz="2000" dirty="0" smtClean="0"/>
              <a:t>:</a:t>
            </a:r>
            <a:r>
              <a:rPr lang="el-GR" sz="2000" dirty="0" smtClean="0"/>
              <a:t> </a:t>
            </a:r>
            <a:r>
              <a:rPr lang="el-GR" sz="2000" dirty="0"/>
              <a:t>Χρώμα και άνθρωπος».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Θέση περιεχομένου 2"/>
          <p:cNvSpPr>
            <a:spLocks noGrp="1"/>
          </p:cNvSpPr>
          <p:nvPr>
            <p:ph idx="1"/>
          </p:nvPr>
        </p:nvSpPr>
        <p:spPr>
          <a:xfrm>
            <a:off x="457200" y="1412776"/>
            <a:ext cx="8229600" cy="4824512"/>
          </a:xfrm>
        </p:spPr>
        <p:txBody>
          <a:bodyPr/>
          <a:lstStyle/>
          <a:p>
            <a:pPr marL="0" indent="0" eaLnBrk="1" hangingPunct="1">
              <a:lnSpc>
                <a:spcPct val="114000"/>
              </a:lnSpc>
              <a:buFont typeface="Arial" charset="0"/>
              <a:buNone/>
            </a:pPr>
            <a:r>
              <a:rPr lang="nl-NL" altLang="el-GR" sz="2400" dirty="0" smtClean="0"/>
              <a:t>H έγχρωμη όραση βασίζεται στην φυσική διαδικασία της οπτικής αντίληψης του χρώματος η οποία εκφράζεται για τον άνθρωπο, με την αυτόματη κατάταξη του χρώματος σε μία από τις αποχρώσεις που ο άνθρωπος από εμπειρία γνωρίζει. Ωστόσο, για να γίνει κατανοητό το πώς βλέπουμε και κατατάσσουμε ένα χρώμα είναι αναγκαίο να αναφερθούμε στο πώς αντιλαμβάνεται το χρώμα ο άνθρωπος μέσω του οργάνου της αίσθησης της όρασης, δηλαδή του ανθρώπινου οφθαλμού.</a:t>
            </a:r>
            <a:endParaRPr lang="el-GR" altLang="el-GR" sz="2400" dirty="0" smtClean="0"/>
          </a:p>
        </p:txBody>
      </p:sp>
      <p:sp>
        <p:nvSpPr>
          <p:cNvPr id="410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CC3905B-58C2-4EA7-9518-3EFFFB68027D}" type="slidenum">
              <a:rPr lang="el-GR" altLang="el-GR" smtClean="0">
                <a:solidFill>
                  <a:prstClr val="black"/>
                </a:solidFill>
              </a:rPr>
              <a:pPr eaLnBrk="1" hangingPunct="1">
                <a:defRPr/>
              </a:pPr>
              <a:t>2</a:t>
            </a:fld>
            <a:endParaRPr lang="el-GR" altLang="el-GR" dirty="0" smtClean="0">
              <a:solidFill>
                <a:prstClr val="black"/>
              </a:solidFill>
            </a:endParaRPr>
          </a:p>
        </p:txBody>
      </p:sp>
      <p:sp>
        <p:nvSpPr>
          <p:cNvPr id="5" name="Τίτλος 1"/>
          <p:cNvSpPr>
            <a:spLocks noGrp="1"/>
          </p:cNvSpPr>
          <p:nvPr>
            <p:ph type="title"/>
          </p:nvPr>
        </p:nvSpPr>
        <p:spPr>
          <a:xfrm>
            <a:off x="468313" y="115888"/>
            <a:ext cx="8229600" cy="1008856"/>
          </a:xfrm>
        </p:spPr>
        <p:txBody>
          <a:bodyPr/>
          <a:lstStyle/>
          <a:p>
            <a:pPr eaLnBrk="1" hangingPunct="1"/>
            <a:r>
              <a:rPr lang="el-GR" altLang="el-GR" dirty="0" smtClean="0"/>
              <a:t>Χρώμα</a:t>
            </a:r>
            <a:br>
              <a:rPr lang="el-GR" altLang="el-GR" dirty="0" smtClean="0"/>
            </a:br>
            <a:r>
              <a:rPr lang="el-GR" altLang="el-GR" sz="3200" b="0" dirty="0" smtClean="0"/>
              <a:t>εισαγωγή (2 από 3)</a:t>
            </a:r>
          </a:p>
        </p:txBody>
      </p:sp>
    </p:spTree>
    <p:extLst>
      <p:ext uri="{BB962C8B-B14F-4D97-AF65-F5344CB8AC3E}">
        <p14:creationId xmlns:p14="http://schemas.microsoft.com/office/powerpoint/2010/main" val="166044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Θέση περιεχομένου 2"/>
          <p:cNvSpPr>
            <a:spLocks noGrp="1"/>
          </p:cNvSpPr>
          <p:nvPr>
            <p:ph idx="1"/>
          </p:nvPr>
        </p:nvSpPr>
        <p:spPr>
          <a:xfrm>
            <a:off x="457200" y="1412776"/>
            <a:ext cx="8229600" cy="4824512"/>
          </a:xfrm>
        </p:spPr>
        <p:txBody>
          <a:bodyPr/>
          <a:lstStyle/>
          <a:p>
            <a:pPr marL="0" indent="0" eaLnBrk="1" hangingPunct="1">
              <a:lnSpc>
                <a:spcPct val="114000"/>
              </a:lnSpc>
              <a:spcBef>
                <a:spcPts val="1200"/>
              </a:spcBef>
              <a:buFont typeface="Arial" charset="0"/>
              <a:buNone/>
            </a:pPr>
            <a:r>
              <a:rPr lang="el-GR" altLang="el-GR" sz="2400" dirty="0" smtClean="0"/>
              <a:t>Ο παρατηρητής είναι ο οπτικός δέκτης και λήπτης των ακτινοβολιών που φθάνουν στο όργανο της όρασης, δηλαδή τον ανθρώπινο οφθαλμό. Το αντικείμενο παρεμβάλλεται μεταξύ της φωτεινής πηγής και του παρατηρητή, δέχεται την προσπίπτουσα και ανακλά την ακτινοβολία, διαμορφώνοντας τη φασματική κατανομή της ακτινοβολίας που εκπέμπει η φωτεινή πηγή. Άρα, </a:t>
            </a:r>
            <a:r>
              <a:rPr lang="el-GR" altLang="el-GR" sz="2400" b="1" dirty="0" smtClean="0"/>
              <a:t>το χρώμα είναι η αίσθηση που δημιουργείται όταν το φως (η ακτινοβολία) ανακλάται από ένα αντικείμενο και εισέρχεται στον οφθαλμό του παρατηρητή.</a:t>
            </a:r>
          </a:p>
        </p:txBody>
      </p:sp>
      <p:sp>
        <p:nvSpPr>
          <p:cNvPr id="5124"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5A574DC-ED60-4C60-AB31-E4591C05ADD5}" type="slidenum">
              <a:rPr lang="el-GR" altLang="el-GR" smtClean="0">
                <a:solidFill>
                  <a:prstClr val="black"/>
                </a:solidFill>
              </a:rPr>
              <a:pPr eaLnBrk="1" hangingPunct="1">
                <a:defRPr/>
              </a:pPr>
              <a:t>3</a:t>
            </a:fld>
            <a:endParaRPr lang="el-GR" altLang="el-GR" dirty="0" smtClean="0">
              <a:solidFill>
                <a:prstClr val="black"/>
              </a:solidFill>
            </a:endParaRPr>
          </a:p>
        </p:txBody>
      </p:sp>
      <p:sp>
        <p:nvSpPr>
          <p:cNvPr id="5" name="Τίτλος 1"/>
          <p:cNvSpPr>
            <a:spLocks noGrp="1"/>
          </p:cNvSpPr>
          <p:nvPr>
            <p:ph type="title"/>
          </p:nvPr>
        </p:nvSpPr>
        <p:spPr>
          <a:xfrm>
            <a:off x="468313" y="115888"/>
            <a:ext cx="8229600" cy="1008856"/>
          </a:xfrm>
        </p:spPr>
        <p:txBody>
          <a:bodyPr/>
          <a:lstStyle/>
          <a:p>
            <a:pPr eaLnBrk="1" hangingPunct="1"/>
            <a:r>
              <a:rPr lang="el-GR" altLang="el-GR" dirty="0" smtClean="0"/>
              <a:t>Χρώμα</a:t>
            </a:r>
            <a:br>
              <a:rPr lang="el-GR" altLang="el-GR" dirty="0" smtClean="0"/>
            </a:br>
            <a:r>
              <a:rPr lang="el-GR" altLang="el-GR" sz="3200" b="0" dirty="0" smtClean="0"/>
              <a:t>εισαγωγή (3 από 3)</a:t>
            </a:r>
          </a:p>
        </p:txBody>
      </p:sp>
    </p:spTree>
    <p:extLst>
      <p:ext uri="{BB962C8B-B14F-4D97-AF65-F5344CB8AC3E}">
        <p14:creationId xmlns:p14="http://schemas.microsoft.com/office/powerpoint/2010/main" val="4196485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dirty="0" smtClean="0"/>
              <a:t>Τι είναι χρώμα; </a:t>
            </a:r>
            <a:r>
              <a:rPr lang="el-GR" altLang="el-GR" sz="3200" b="0" dirty="0" smtClean="0"/>
              <a:t>(1 από 4)</a:t>
            </a:r>
          </a:p>
        </p:txBody>
      </p:sp>
      <p:sp>
        <p:nvSpPr>
          <p:cNvPr id="6147" name="Θέση περιεχομένου 2"/>
          <p:cNvSpPr>
            <a:spLocks noGrp="1"/>
          </p:cNvSpPr>
          <p:nvPr>
            <p:ph idx="1"/>
          </p:nvPr>
        </p:nvSpPr>
        <p:spPr>
          <a:xfrm>
            <a:off x="457200" y="1196975"/>
            <a:ext cx="8362950" cy="5472113"/>
          </a:xfrm>
        </p:spPr>
        <p:txBody>
          <a:bodyPr/>
          <a:lstStyle/>
          <a:p>
            <a:pPr marL="0" indent="0" eaLnBrk="1" hangingPunct="1">
              <a:lnSpc>
                <a:spcPct val="114000"/>
              </a:lnSpc>
              <a:buFont typeface="Arial" charset="0"/>
              <a:buNone/>
            </a:pPr>
            <a:r>
              <a:rPr lang="el-GR" altLang="el-GR" sz="2400" dirty="0" smtClean="0"/>
              <a:t>Δεν υπάρχει μόνο ένας ορισμός που να προσδιορίζει πλήρως το τι είναι χρώμα. Από τη στιγμή που η αντίληψη του χρώματος γίνεται από τον άνθρωπο μέσω του οφθαλμού του, τότε μία πρώτη ερμηνεία είναι ότι το χρώμα είναι ένα υποκειμενικό συναίσθημα που δημιουργείται μέσω της αίσθησης της όρασης. </a:t>
            </a:r>
          </a:p>
        </p:txBody>
      </p:sp>
      <p:sp>
        <p:nvSpPr>
          <p:cNvPr id="614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D2B7FC1-44D0-47EF-AC1E-EAE2A9E18DA7}" type="slidenum">
              <a:rPr lang="el-GR" altLang="el-GR" smtClean="0">
                <a:solidFill>
                  <a:prstClr val="black"/>
                </a:solidFill>
              </a:rPr>
              <a:pPr eaLnBrk="1" hangingPunct="1">
                <a:defRPr/>
              </a:pPr>
              <a:t>4</a:t>
            </a:fld>
            <a:endParaRPr lang="el-GR" altLang="el-GR" dirty="0" smtClean="0">
              <a:solidFill>
                <a:prstClr val="black"/>
              </a:solidFill>
            </a:endParaRPr>
          </a:p>
        </p:txBody>
      </p:sp>
    </p:spTree>
    <p:extLst>
      <p:ext uri="{BB962C8B-B14F-4D97-AF65-F5344CB8AC3E}">
        <p14:creationId xmlns:p14="http://schemas.microsoft.com/office/powerpoint/2010/main" val="188332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dirty="0" smtClean="0"/>
              <a:t>Τι είναι χρώμα; </a:t>
            </a:r>
            <a:r>
              <a:rPr lang="el-GR" altLang="el-GR" sz="3200" b="0" dirty="0" smtClean="0"/>
              <a:t>(2 από 4)</a:t>
            </a:r>
          </a:p>
        </p:txBody>
      </p:sp>
      <p:sp>
        <p:nvSpPr>
          <p:cNvPr id="7171" name="Θέση περιεχομένου 2"/>
          <p:cNvSpPr>
            <a:spLocks noGrp="1"/>
          </p:cNvSpPr>
          <p:nvPr>
            <p:ph idx="1"/>
          </p:nvPr>
        </p:nvSpPr>
        <p:spPr>
          <a:xfrm>
            <a:off x="457200" y="1196975"/>
            <a:ext cx="8362950" cy="5472113"/>
          </a:xfrm>
        </p:spPr>
        <p:txBody>
          <a:bodyPr/>
          <a:lstStyle/>
          <a:p>
            <a:pPr marL="0" indent="0" eaLnBrk="1" hangingPunct="1">
              <a:lnSpc>
                <a:spcPct val="114000"/>
              </a:lnSpc>
              <a:buFont typeface="Arial" charset="0"/>
              <a:buNone/>
            </a:pPr>
            <a:r>
              <a:rPr lang="el-GR" altLang="el-GR" sz="2400" dirty="0" smtClean="0"/>
              <a:t>Η αντίληψη του χρώματος δημιουργείται μέσω μιας σειράς φυσικών φαινομένων, φυσιολογικών διαδικασιών στον άνθρωπο, με την παρατήρηση αντικειμένων και την ύπαρξη ακτινοβολιών. Συνεπώς το χρώμα – η αίσθηση του χρώματος στον άνθρωπο -  προκύπτει από τον συνδυασμό ακτινοβολιών, χρωματισμένων αντικειμένων του φωτός και γενικότερα των συνθηκών παρατήρησης που τελικά οδηγούν τον άνθρωπο  παρατηρητή να προσδιορίσει ένα χρώμα.</a:t>
            </a:r>
          </a:p>
        </p:txBody>
      </p:sp>
      <p:sp>
        <p:nvSpPr>
          <p:cNvPr id="614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963FA2A-3CD9-423D-BB23-1E7EE8DCC43E}" type="slidenum">
              <a:rPr lang="el-GR" altLang="el-GR" smtClean="0">
                <a:solidFill>
                  <a:prstClr val="black"/>
                </a:solidFill>
              </a:rPr>
              <a:pPr eaLnBrk="1" hangingPunct="1">
                <a:defRPr/>
              </a:pPr>
              <a:t>5</a:t>
            </a:fld>
            <a:endParaRPr lang="el-GR" altLang="el-GR" dirty="0" smtClean="0">
              <a:solidFill>
                <a:prstClr val="black"/>
              </a:solidFill>
            </a:endParaRPr>
          </a:p>
        </p:txBody>
      </p:sp>
    </p:spTree>
    <p:extLst>
      <p:ext uri="{BB962C8B-B14F-4D97-AF65-F5344CB8AC3E}">
        <p14:creationId xmlns:p14="http://schemas.microsoft.com/office/powerpoint/2010/main" val="66215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smtClean="0"/>
              <a:t>Τι είναι χρώμα; </a:t>
            </a:r>
            <a:r>
              <a:rPr lang="el-GR" altLang="el-GR" sz="3200" b="0" dirty="0" smtClean="0"/>
              <a:t>(3 από 4)</a:t>
            </a:r>
          </a:p>
        </p:txBody>
      </p:sp>
      <p:sp>
        <p:nvSpPr>
          <p:cNvPr id="3" name="Θέση περιεχομένου 2"/>
          <p:cNvSpPr>
            <a:spLocks noGrp="1"/>
          </p:cNvSpPr>
          <p:nvPr>
            <p:ph idx="1"/>
          </p:nvPr>
        </p:nvSpPr>
        <p:spPr>
          <a:xfrm>
            <a:off x="457200" y="1196975"/>
            <a:ext cx="8362950" cy="5472113"/>
          </a:xfrm>
        </p:spPr>
        <p:txBody>
          <a:bodyPr rtlCol="0">
            <a:noAutofit/>
          </a:bodyPr>
          <a:lstStyle/>
          <a:p>
            <a:pPr marL="0" indent="0" eaLnBrk="1" fontAlgn="auto" hangingPunct="1">
              <a:lnSpc>
                <a:spcPct val="114000"/>
              </a:lnSpc>
              <a:spcBef>
                <a:spcPts val="1200"/>
              </a:spcBef>
              <a:spcAft>
                <a:spcPts val="0"/>
              </a:spcAft>
              <a:buFont typeface="Arial" pitchFamily="34" charset="0"/>
              <a:buNone/>
              <a:defRPr/>
            </a:pPr>
            <a:r>
              <a:rPr lang="el-GR" sz="2400" dirty="0"/>
              <a:t>Με </a:t>
            </a:r>
            <a:r>
              <a:rPr lang="el-GR" sz="2400" dirty="0" smtClean="0"/>
              <a:t>βάση </a:t>
            </a:r>
            <a:r>
              <a:rPr lang="el-GR" sz="2400" dirty="0"/>
              <a:t>τα ανωτέρω το χρώμα μπορεί να προσδιοριστεί με διαφορετικούς ορισμούς όπως </a:t>
            </a:r>
            <a:r>
              <a:rPr lang="el-GR" sz="2400" dirty="0" smtClean="0"/>
              <a:t>κατωτέρω:</a:t>
            </a:r>
            <a:endParaRPr lang="el-GR" sz="2400" dirty="0"/>
          </a:p>
          <a:p>
            <a:pPr eaLnBrk="1" fontAlgn="auto" hangingPunct="1">
              <a:lnSpc>
                <a:spcPct val="114000"/>
              </a:lnSpc>
              <a:spcBef>
                <a:spcPts val="1200"/>
              </a:spcBef>
              <a:spcAft>
                <a:spcPts val="0"/>
              </a:spcAft>
              <a:buClr>
                <a:srgbClr val="004A82"/>
              </a:buClr>
              <a:buFont typeface="Arial" pitchFamily="34" charset="0"/>
              <a:buChar char="•"/>
              <a:defRPr/>
            </a:pPr>
            <a:r>
              <a:rPr lang="en-US" sz="2400" dirty="0"/>
              <a:t>To</a:t>
            </a:r>
            <a:r>
              <a:rPr lang="el-GR" sz="2400" dirty="0"/>
              <a:t> Χρώμα ως Ερέθισμα – Ένα εξωτερικό ερέθισμα στον </a:t>
            </a:r>
            <a:r>
              <a:rPr lang="el-GR" sz="2400" dirty="0" smtClean="0"/>
              <a:t>οφθαλμό,</a:t>
            </a:r>
            <a:endParaRPr lang="el-GR" sz="2400" dirty="0"/>
          </a:p>
          <a:p>
            <a:pPr eaLnBrk="1" fontAlgn="auto" hangingPunct="1">
              <a:lnSpc>
                <a:spcPct val="114000"/>
              </a:lnSpc>
              <a:spcBef>
                <a:spcPts val="1200"/>
              </a:spcBef>
              <a:spcAft>
                <a:spcPts val="0"/>
              </a:spcAft>
              <a:buClr>
                <a:srgbClr val="004A82"/>
              </a:buClr>
              <a:buFont typeface="Arial" pitchFamily="34" charset="0"/>
              <a:buChar char="•"/>
              <a:defRPr/>
            </a:pPr>
            <a:r>
              <a:rPr lang="en-US" sz="2400" dirty="0"/>
              <a:t>To</a:t>
            </a:r>
            <a:r>
              <a:rPr lang="el-GR" sz="2400" dirty="0"/>
              <a:t> Χρώμα ως Αίσθημα – Η δημιουργία χρωματικού </a:t>
            </a:r>
            <a:r>
              <a:rPr lang="el-GR" sz="2400" dirty="0" smtClean="0"/>
              <a:t>αισθήματος,</a:t>
            </a:r>
            <a:endParaRPr lang="el-GR" sz="2400" dirty="0"/>
          </a:p>
          <a:p>
            <a:pPr eaLnBrk="1" fontAlgn="auto" hangingPunct="1">
              <a:lnSpc>
                <a:spcPct val="114000"/>
              </a:lnSpc>
              <a:spcBef>
                <a:spcPts val="1200"/>
              </a:spcBef>
              <a:spcAft>
                <a:spcPts val="0"/>
              </a:spcAft>
              <a:buClr>
                <a:srgbClr val="004A82"/>
              </a:buClr>
              <a:buFont typeface="Arial" pitchFamily="34" charset="0"/>
              <a:buChar char="•"/>
              <a:defRPr/>
            </a:pPr>
            <a:r>
              <a:rPr lang="en-US" sz="2400" dirty="0"/>
              <a:t>To</a:t>
            </a:r>
            <a:r>
              <a:rPr lang="el-GR" sz="2400" dirty="0"/>
              <a:t> Χρώμα ως ηλεκτρομαγνητική ακτινοβολία στο ορατό </a:t>
            </a:r>
            <a:r>
              <a:rPr lang="el-GR" sz="2400" dirty="0" smtClean="0"/>
              <a:t>φάσμα.</a:t>
            </a:r>
            <a:endParaRPr lang="el-GR" sz="2400" dirty="0"/>
          </a:p>
        </p:txBody>
      </p:sp>
      <p:sp>
        <p:nvSpPr>
          <p:cNvPr id="717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B9F716B-29AE-4209-8125-4969E14AC09A}" type="slidenum">
              <a:rPr lang="el-GR" altLang="el-GR" smtClean="0">
                <a:solidFill>
                  <a:prstClr val="black"/>
                </a:solidFill>
              </a:rPr>
              <a:pPr eaLnBrk="1" hangingPunct="1">
                <a:defRPr/>
              </a:pPr>
              <a:t>6</a:t>
            </a:fld>
            <a:endParaRPr lang="el-GR" altLang="el-GR" dirty="0" smtClean="0">
              <a:solidFill>
                <a:prstClr val="black"/>
              </a:solidFill>
            </a:endParaRPr>
          </a:p>
        </p:txBody>
      </p:sp>
    </p:spTree>
    <p:extLst>
      <p:ext uri="{BB962C8B-B14F-4D97-AF65-F5344CB8AC3E}">
        <p14:creationId xmlns:p14="http://schemas.microsoft.com/office/powerpoint/2010/main" val="35045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dirty="0" smtClean="0"/>
              <a:t>Τι είναι χρώμα; </a:t>
            </a:r>
            <a:r>
              <a:rPr lang="el-GR" altLang="el-GR" sz="3200" b="0" dirty="0" smtClean="0"/>
              <a:t>(4 από 4)</a:t>
            </a:r>
          </a:p>
        </p:txBody>
      </p:sp>
      <p:sp>
        <p:nvSpPr>
          <p:cNvPr id="9219" name="Θέση περιεχομένου 2"/>
          <p:cNvSpPr>
            <a:spLocks noGrp="1"/>
          </p:cNvSpPr>
          <p:nvPr>
            <p:ph idx="1"/>
          </p:nvPr>
        </p:nvSpPr>
        <p:spPr>
          <a:xfrm>
            <a:off x="457200" y="1196975"/>
            <a:ext cx="8362950" cy="5472113"/>
          </a:xfrm>
        </p:spPr>
        <p:txBody>
          <a:bodyPr/>
          <a:lstStyle/>
          <a:p>
            <a:pPr marL="0" indent="0" eaLnBrk="1" hangingPunct="1">
              <a:lnSpc>
                <a:spcPct val="114000"/>
              </a:lnSpc>
              <a:buFont typeface="Arial" charset="0"/>
              <a:buNone/>
            </a:pPr>
            <a:r>
              <a:rPr lang="el-GR" altLang="el-GR" sz="2400" dirty="0" smtClean="0"/>
              <a:t>Ένας περισσότερο πλήρης ορισμός του χρώματος δίδεται στο πρότυπο DIN 5033 : Σύμφωνα με τον ορισμό αυτό «Χρώμα είναι η οπτική εντύπωση μιας περιοχής του ορατού φάσματος της ηλεκτρομαγνητικής ακτινοβολίας που δημιουργείται χωρίς κάποια  δομή στο μάτι».</a:t>
            </a:r>
          </a:p>
        </p:txBody>
      </p:sp>
      <p:sp>
        <p:nvSpPr>
          <p:cNvPr id="717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0749BF5-5CFD-4A24-8E2C-A0559F2C6B33}" type="slidenum">
              <a:rPr lang="el-GR" altLang="el-GR" smtClean="0">
                <a:solidFill>
                  <a:prstClr val="black"/>
                </a:solidFill>
              </a:rPr>
              <a:pPr eaLnBrk="1" hangingPunct="1">
                <a:defRPr/>
              </a:pPr>
              <a:t>7</a:t>
            </a:fld>
            <a:endParaRPr lang="el-GR" altLang="el-GR" dirty="0" smtClean="0">
              <a:solidFill>
                <a:prstClr val="black"/>
              </a:solidFill>
            </a:endParaRPr>
          </a:p>
        </p:txBody>
      </p:sp>
    </p:spTree>
    <p:extLst>
      <p:ext uri="{BB962C8B-B14F-4D97-AF65-F5344CB8AC3E}">
        <p14:creationId xmlns:p14="http://schemas.microsoft.com/office/powerpoint/2010/main" val="263884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dirty="0" smtClean="0"/>
              <a:t>Χρωματική εντύπωση </a:t>
            </a:r>
            <a:r>
              <a:rPr lang="el-GR" altLang="el-GR" sz="3200" b="0" dirty="0" smtClean="0"/>
              <a:t>(1 από 4)</a:t>
            </a:r>
          </a:p>
        </p:txBody>
      </p:sp>
      <p:sp>
        <p:nvSpPr>
          <p:cNvPr id="3" name="Θέση περιεχομένου 2"/>
          <p:cNvSpPr>
            <a:spLocks noGrp="1"/>
          </p:cNvSpPr>
          <p:nvPr>
            <p:ph idx="1"/>
          </p:nvPr>
        </p:nvSpPr>
        <p:spPr/>
        <p:txBody>
          <a:bodyPr rtlCol="0">
            <a:normAutofit fontScale="92500"/>
          </a:bodyPr>
          <a:lstStyle/>
          <a:p>
            <a:pPr marL="0" indent="0" eaLnBrk="1" fontAlgn="auto" hangingPunct="1">
              <a:spcBef>
                <a:spcPts val="1200"/>
              </a:spcBef>
              <a:spcAft>
                <a:spcPts val="0"/>
              </a:spcAft>
              <a:buFont typeface="Arial" pitchFamily="34" charset="0"/>
              <a:buNone/>
              <a:defRPr/>
            </a:pPr>
            <a:r>
              <a:rPr lang="el-GR" sz="2400" dirty="0"/>
              <a:t>Για να υπάρξει ή να δημιουργηθεί η χρωματική εντύπωση και να προσδιορισθεί ένα χρώμα – ενός αντικειμένου που παρατηρείται </a:t>
            </a:r>
            <a:r>
              <a:rPr lang="el-GR" sz="2400" dirty="0" smtClean="0"/>
              <a:t>από </a:t>
            </a:r>
            <a:r>
              <a:rPr lang="el-GR" sz="2400" dirty="0"/>
              <a:t>τον άνθρωπο  - απαιτείται η πλήρωση τριών βασικών </a:t>
            </a:r>
            <a:r>
              <a:rPr lang="el-GR" sz="2400" dirty="0" smtClean="0"/>
              <a:t>προϋποθέσεων:</a:t>
            </a:r>
            <a:endParaRPr lang="el-GR" sz="2400" dirty="0"/>
          </a:p>
          <a:p>
            <a:pPr eaLnBrk="1" fontAlgn="auto" hangingPunct="1">
              <a:spcBef>
                <a:spcPts val="1200"/>
              </a:spcBef>
              <a:spcAft>
                <a:spcPts val="0"/>
              </a:spcAft>
              <a:buClr>
                <a:srgbClr val="004A82"/>
              </a:buClr>
              <a:buFont typeface="Arial" pitchFamily="34" charset="0"/>
              <a:buChar char="•"/>
              <a:defRPr/>
            </a:pPr>
            <a:r>
              <a:rPr lang="el-GR" sz="2400" dirty="0" smtClean="0"/>
              <a:t>Η </a:t>
            </a:r>
            <a:r>
              <a:rPr lang="el-GR" sz="2400" dirty="0"/>
              <a:t>ύπαρξη μιας φωτεινής πηγής – </a:t>
            </a:r>
            <a:r>
              <a:rPr lang="el-GR" sz="2400" dirty="0" smtClean="0"/>
              <a:t>μιας </a:t>
            </a:r>
            <a:r>
              <a:rPr lang="el-GR" sz="2400" dirty="0"/>
              <a:t>πηγής φωτός από την οποία εκπέμπεται μία ακτινοβολία. Για παράδειγμα το φως του ηλίου - η ηλιακή ακτινοβολία , ο </a:t>
            </a:r>
            <a:r>
              <a:rPr lang="el-GR" sz="2400" dirty="0" smtClean="0"/>
              <a:t>λαμπτήρας </a:t>
            </a:r>
            <a:r>
              <a:rPr lang="el-GR" sz="2400" dirty="0"/>
              <a:t>πυρακτώσεως,  ή γενικότερα το φυσικό ή τεχνητό φως που δημιουργείται με διάφορα μέσα. Η φωτεινή πηγή εκπέμπει την ακτινοβολία σύμφωνα με τους νόμους της οπτικής (ανάκλαση, διαφάνεια, απορρόφηση, σκέδαση).</a:t>
            </a:r>
          </a:p>
          <a:p>
            <a:pPr eaLnBrk="1" fontAlgn="auto" hangingPunct="1">
              <a:spcBef>
                <a:spcPts val="1200"/>
              </a:spcBef>
              <a:spcAft>
                <a:spcPts val="0"/>
              </a:spcAft>
              <a:buClr>
                <a:srgbClr val="004A82"/>
              </a:buClr>
              <a:buFont typeface="Arial" pitchFamily="34" charset="0"/>
              <a:buChar char="•"/>
              <a:defRPr/>
            </a:pPr>
            <a:r>
              <a:rPr lang="el-GR" sz="2400" dirty="0" smtClean="0"/>
              <a:t>Το </a:t>
            </a:r>
            <a:r>
              <a:rPr lang="el-GR" sz="2400" dirty="0"/>
              <a:t>αντικείμενο το οποίο παρατηρούμε και το οποίο είναι χρωματισμένο με κάποιο χρώμα.</a:t>
            </a:r>
          </a:p>
          <a:p>
            <a:pPr eaLnBrk="1" fontAlgn="auto" hangingPunct="1">
              <a:spcBef>
                <a:spcPts val="1200"/>
              </a:spcBef>
              <a:spcAft>
                <a:spcPts val="0"/>
              </a:spcAft>
              <a:buClr>
                <a:srgbClr val="004A82"/>
              </a:buClr>
              <a:buFont typeface="Arial" pitchFamily="34" charset="0"/>
              <a:buChar char="•"/>
              <a:defRPr/>
            </a:pPr>
            <a:r>
              <a:rPr lang="el-GR" sz="2400" dirty="0" smtClean="0"/>
              <a:t>Ο </a:t>
            </a:r>
            <a:r>
              <a:rPr lang="el-GR" sz="2400" dirty="0"/>
              <a:t>ανθρώπινος οφθαλμός, ο οποίος λειτουργεί ως δέκτης - λήπτης της ακτινοβολίας</a:t>
            </a:r>
            <a:r>
              <a:rPr lang="el-GR" sz="2400" dirty="0" smtClean="0"/>
              <a:t>.</a:t>
            </a:r>
            <a:endParaRPr lang="el-GR" sz="2400" dirty="0"/>
          </a:p>
        </p:txBody>
      </p:sp>
      <p:sp>
        <p:nvSpPr>
          <p:cNvPr id="819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137848B-CF8F-485A-976F-A7AA37AC385A}" type="slidenum">
              <a:rPr lang="el-GR" altLang="el-GR" smtClean="0">
                <a:solidFill>
                  <a:prstClr val="black"/>
                </a:solidFill>
              </a:rPr>
              <a:pPr eaLnBrk="1" hangingPunct="1">
                <a:defRPr/>
              </a:pPr>
              <a:t>8</a:t>
            </a:fld>
            <a:endParaRPr lang="el-GR" altLang="el-GR" dirty="0" smtClean="0">
              <a:solidFill>
                <a:prstClr val="black"/>
              </a:solidFill>
            </a:endParaRPr>
          </a:p>
        </p:txBody>
      </p:sp>
    </p:spTree>
    <p:extLst>
      <p:ext uri="{BB962C8B-B14F-4D97-AF65-F5344CB8AC3E}">
        <p14:creationId xmlns:p14="http://schemas.microsoft.com/office/powerpoint/2010/main" val="35593473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1972</Words>
  <Application>Microsoft Office PowerPoint</Application>
  <PresentationFormat>Προβολή στην οθόνη (4:3)</PresentationFormat>
  <Paragraphs>153</Paragraphs>
  <Slides>25</Slides>
  <Notes>11</Notes>
  <HiddenSlides>0</HiddenSlides>
  <MMClips>0</MMClips>
  <ScaleCrop>false</ScaleCrop>
  <HeadingPairs>
    <vt:vector size="4" baseType="variant">
      <vt:variant>
        <vt:lpstr>Θέμα</vt:lpstr>
      </vt:variant>
      <vt:variant>
        <vt:i4>3</vt:i4>
      </vt:variant>
      <vt:variant>
        <vt:lpstr>Τίτλοι διαφανειών</vt:lpstr>
      </vt:variant>
      <vt:variant>
        <vt:i4>25</vt:i4>
      </vt:variant>
    </vt:vector>
  </HeadingPairs>
  <TitlesOfParts>
    <vt:vector size="28" baseType="lpstr">
      <vt:lpstr>OC_template_updated</vt:lpstr>
      <vt:lpstr>OC_template</vt:lpstr>
      <vt:lpstr>1_OC_template_updated</vt:lpstr>
      <vt:lpstr>Χρώμα Γραφικών Τεχνών</vt:lpstr>
      <vt:lpstr>Χρώμα εισαγωγή (1 από 3)</vt:lpstr>
      <vt:lpstr>Χρώμα εισαγωγή (2 από 3)</vt:lpstr>
      <vt:lpstr>Χρώμα εισαγωγή (3 από 3)</vt:lpstr>
      <vt:lpstr>Τι είναι χρώμα; (1 από 4)</vt:lpstr>
      <vt:lpstr>Τι είναι χρώμα; (2 από 4)</vt:lpstr>
      <vt:lpstr>Τι είναι χρώμα; (3 από 4)</vt:lpstr>
      <vt:lpstr>Τι είναι χρώμα; (4 από 4)</vt:lpstr>
      <vt:lpstr>Χρωματική εντύπωση (1 από 4)</vt:lpstr>
      <vt:lpstr>Χρωματική εντύπωση (2 από 4)</vt:lpstr>
      <vt:lpstr>Χρωματική εντύπωση (3 από 4)</vt:lpstr>
      <vt:lpstr>Χρωματική εντύπωση (4 από 4)</vt:lpstr>
      <vt:lpstr>Πρόσληψη και αντίληψη του χρώματος από τον ανθρώπινο οφθαλμό (1 από 3) </vt:lpstr>
      <vt:lpstr>Πρόσληψη και αντίληψη του χρώματος από τον ανθρώπινο οφθαλμό (2 από 3) </vt:lpstr>
      <vt:lpstr>Πρόσληψη και αντίληψη του χρώματος από τον ανθρώπινο οφθαλμό (3 από 3) </vt:lpstr>
      <vt:lpstr>Φως και χρώμα (1 από 3)</vt:lpstr>
      <vt:lpstr>Φως και χρώμα (2 από 3)</vt:lpstr>
      <vt:lpstr>Φως και χρώμα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41</cp:revision>
  <dcterms:created xsi:type="dcterms:W3CDTF">2013-03-04T13:35:19Z</dcterms:created>
  <dcterms:modified xsi:type="dcterms:W3CDTF">2015-06-26T11:24:41Z</dcterms:modified>
</cp:coreProperties>
</file>