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2" r:id="rId14"/>
    <p:sldId id="264" r:id="rId15"/>
    <p:sldId id="267" r:id="rId16"/>
    <p:sldId id="26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1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9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Προσδιορισμός της ελαστικότητας δέρματος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n-US" sz="2000" dirty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9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της ελαστικότητας δέρματος».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Αναρροφάται κάθετα το δέρμα με την εφαρμογή υποπίεσης που δημιουργείται μέσω αντλίας κενού για ορισμένα δευτερόλεπτα. </a:t>
            </a:r>
          </a:p>
          <a:p>
            <a:r>
              <a:rPr lang="el-GR" sz="2400" dirty="0" smtClean="0"/>
              <a:t>Διακόπτεται η υποπίεση και ακολουθεί διάστημα αποκατάστασης-χάλασης. </a:t>
            </a:r>
          </a:p>
          <a:p>
            <a:r>
              <a:rPr lang="el-GR" sz="2400" dirty="0" smtClean="0"/>
              <a:t>Η κάθετη επιμήκυνση του δέρματος κατά την αναρρόφηση ανιχνεύεται μέσω οπτικού συστήματος. </a:t>
            </a:r>
          </a:p>
          <a:p>
            <a:r>
              <a:rPr lang="el-GR" sz="2400" dirty="0" smtClean="0"/>
              <a:t>Η επιμήκυνση του δέρματος και ο χρόνος αποκατάστασης εξαρτώνται από την ελαστικότητα του δέρματος.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Αρχή της μεθόδου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0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Cutometer SEM</a:t>
            </a:r>
            <a:r>
              <a:rPr lang="el-GR" sz="2400" dirty="0" smtClean="0"/>
              <a:t> 474 με στέλεχος οπής 2 (</a:t>
            </a:r>
            <a:r>
              <a:rPr lang="en-US" sz="2400" dirty="0" smtClean="0"/>
              <a:t>Courage and Khazaka</a:t>
            </a:r>
            <a:r>
              <a:rPr lang="el-GR" sz="2400" dirty="0" smtClean="0"/>
              <a:t>, </a:t>
            </a:r>
            <a:r>
              <a:rPr lang="en-US" sz="2400" dirty="0" smtClean="0"/>
              <a:t>Germany</a:t>
            </a:r>
            <a:r>
              <a:rPr lang="el-GR" sz="2400" dirty="0" smtClean="0"/>
              <a:t>).</a:t>
            </a:r>
          </a:p>
          <a:p>
            <a:pPr lvl="0"/>
            <a:r>
              <a:rPr lang="en-US" sz="2400" dirty="0" smtClean="0"/>
              <a:t>H</a:t>
            </a:r>
            <a:r>
              <a:rPr lang="el-GR" sz="2400" dirty="0" smtClean="0"/>
              <a:t>λεκτρονικός υπολογιστής με οθόνη.</a:t>
            </a:r>
          </a:p>
          <a:p>
            <a:pPr lvl="0"/>
            <a:r>
              <a:rPr lang="el-GR" sz="2400" dirty="0" smtClean="0"/>
              <a:t>Εκτυπωτής.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Όργανα και συσκευές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χώρος πρέπει να είναι κλιματιζόμενος για να εξασφαλισθούν σταθερές περιβαλλοντικές συνθήκες.</a:t>
            </a:r>
          </a:p>
          <a:p>
            <a:r>
              <a:rPr lang="el-GR" sz="2400" dirty="0" smtClean="0"/>
              <a:t>Η θερμοκρασία και η σχετική υγρασία πρέπει να είναι 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  <a:r>
              <a:rPr lang="el-GR" sz="2400" dirty="0" smtClean="0"/>
              <a:t> και 40-60 %, αντίστοιχα.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χώρου μέτρησης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Αφήνεται 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 smtClean="0"/>
              <a:t>Η περιοχή που θα μετρηθεί δεν πρέπει να καλύπτεται από ρούχα. </a:t>
            </a:r>
          </a:p>
          <a:p>
            <a:r>
              <a:rPr lang="el-GR" dirty="0" smtClean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μέτρηση. </a:t>
            </a:r>
          </a:p>
          <a:p>
            <a:r>
              <a:rPr lang="el-GR" dirty="0" smtClean="0"/>
              <a:t>Η 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εθελοντή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aRtqDEDxaRukPTGm29EnpfhrrpEOyDrMLuOAIjdNFMQDjTzW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 bwMode="auto">
          <a:xfrm>
            <a:off x="2831133" y="2348880"/>
            <a:ext cx="3481735" cy="3016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της άσκησης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8587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Επιλέγεται η τεχνική με εφαρμογή σταθερής υποπίεσης και απότομης διακοπής της υποπίεσης.</a:t>
            </a:r>
          </a:p>
          <a:p>
            <a:r>
              <a:rPr lang="el-GR" dirty="0" smtClean="0"/>
              <a:t>Το δέρμα αναρροφάται από την οπή του στελέχους λόγω σταθερής υποπίεσης  και απελευθερώνεται με τη διακοπή της υποπίεσης. </a:t>
            </a:r>
          </a:p>
          <a:p>
            <a:r>
              <a:rPr lang="el-GR" dirty="0" smtClean="0"/>
              <a:t>Η υποπίεση κυμαίνεται από 50 μέχρι 500 </a:t>
            </a:r>
            <a:r>
              <a:rPr lang="en-US" dirty="0" smtClean="0"/>
              <a:t>mbar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Αν χρησιμοποιηθεί από 100 έως 200 </a:t>
            </a:r>
            <a:r>
              <a:rPr lang="en-US" dirty="0" smtClean="0"/>
              <a:t>mbar</a:t>
            </a:r>
            <a:r>
              <a:rPr lang="el-GR" dirty="0" smtClean="0"/>
              <a:t>, η καμπύλη που θα προκύψει θα είναι σχετικά χαμηλή. </a:t>
            </a:r>
          </a:p>
          <a:p>
            <a:r>
              <a:rPr lang="el-GR" dirty="0" smtClean="0"/>
              <a:t>Η τιμή που προτείνεται είναι από 400 έως 500.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της άσκησης </a:t>
            </a:r>
            <a:r>
              <a:rPr lang="el-GR" sz="32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7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67119" y="5040312"/>
            <a:ext cx="8784976" cy="137004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K</a:t>
            </a:r>
            <a:r>
              <a:rPr lang="el-GR" dirty="0" smtClean="0">
                <a:cs typeface="Times New Roman" pitchFamily="18" charset="0"/>
              </a:rPr>
              <a:t>αμπύλη </a:t>
            </a:r>
            <a:r>
              <a:rPr lang="el-GR" b="1" dirty="0" smtClean="0">
                <a:cs typeface="Times New Roman" pitchFamily="18" charset="0"/>
              </a:rPr>
              <a:t>επιμήκυνσης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n-US" dirty="0" smtClean="0">
                <a:cs typeface="Times New Roman" pitchFamily="18" charset="0"/>
              </a:rPr>
              <a:t>mm</a:t>
            </a:r>
            <a:r>
              <a:rPr lang="el-GR" dirty="0" smtClean="0">
                <a:cs typeface="Times New Roman" pitchFamily="18" charset="0"/>
              </a:rPr>
              <a:t>)-</a:t>
            </a:r>
            <a:r>
              <a:rPr lang="el-GR" b="1" dirty="0" smtClean="0">
                <a:cs typeface="Times New Roman" pitchFamily="18" charset="0"/>
              </a:rPr>
              <a:t>χρόνου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n-US" dirty="0" smtClean="0">
                <a:cs typeface="Times New Roman" pitchFamily="18" charset="0"/>
              </a:rPr>
              <a:t>second</a:t>
            </a:r>
            <a:r>
              <a:rPr lang="el-GR" dirty="0" smtClean="0">
                <a:cs typeface="Times New Roman" pitchFamily="18" charset="0"/>
              </a:rPr>
              <a:t>) για σταθερή υποπίεση 500 </a:t>
            </a:r>
            <a:r>
              <a:rPr lang="en-US" dirty="0" smtClean="0">
                <a:cs typeface="Times New Roman" pitchFamily="18" charset="0"/>
              </a:rPr>
              <a:t>mbar</a:t>
            </a:r>
            <a:r>
              <a:rPr lang="el-GR" dirty="0" smtClean="0">
                <a:cs typeface="Times New Roman" pitchFamily="18" charset="0"/>
              </a:rPr>
              <a:t>, διάστημα αναρρόφησης 10 δευτερόλεπτα και διάστημα αποκατάστασης 10 δευτερόλεπτα.</a:t>
            </a:r>
          </a:p>
          <a:p>
            <a:pPr eaLnBrk="1" hangingPunct="1">
              <a:lnSpc>
                <a:spcPct val="90000"/>
              </a:lnSpc>
            </a:pPr>
            <a:endParaRPr lang="el-GR" dirty="0" smtClean="0">
              <a:solidFill>
                <a:srgbClr val="FFFF00"/>
              </a:solidFill>
            </a:endParaRPr>
          </a:p>
        </p:txBody>
      </p:sp>
      <p:pic>
        <p:nvPicPr>
          <p:cNvPr id="23556" name="Picture 4" descr="C:\my documents1\my old documents\tei\eidiki\elasticity.jpg"/>
          <p:cNvPicPr>
            <a:picLocks noChangeAspect="1" noChangeArrowheads="1"/>
          </p:cNvPicPr>
          <p:nvPr/>
        </p:nvPicPr>
        <p:blipFill rotWithShape="1">
          <a:blip r:embed="rId2"/>
          <a:srcRect t="9060" b="3717"/>
          <a:stretch/>
        </p:blipFill>
        <p:spPr bwMode="auto">
          <a:xfrm>
            <a:off x="179512" y="1582689"/>
            <a:ext cx="877258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7898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Υπολογίζονται οι παράμετροι ελαστικότητας </a:t>
            </a:r>
            <a:r>
              <a:rPr lang="en-US" sz="2400" dirty="0" smtClean="0"/>
              <a:t>Ro</a:t>
            </a:r>
            <a:r>
              <a:rPr lang="el-GR" sz="2400" dirty="0" smtClean="0"/>
              <a:t> (</a:t>
            </a:r>
            <a:r>
              <a:rPr lang="en-US" sz="2400" dirty="0" smtClean="0"/>
              <a:t>Uf</a:t>
            </a:r>
            <a:r>
              <a:rPr lang="el-GR" sz="2400" dirty="0" smtClean="0"/>
              <a:t>), </a:t>
            </a:r>
            <a:r>
              <a:rPr lang="en-US" sz="2400" dirty="0" smtClean="0"/>
              <a:t>R</a:t>
            </a:r>
            <a:r>
              <a:rPr lang="el-GR" sz="2400" dirty="0" smtClean="0"/>
              <a:t>1 (</a:t>
            </a:r>
            <a:r>
              <a:rPr lang="en-US" sz="2400" dirty="0" smtClean="0"/>
              <a:t>Ua</a:t>
            </a:r>
            <a:r>
              <a:rPr lang="el-GR" sz="2400" dirty="0" smtClean="0"/>
              <a:t>), </a:t>
            </a:r>
            <a:r>
              <a:rPr lang="en-US" sz="2400" dirty="0" smtClean="0"/>
              <a:t>R</a:t>
            </a:r>
            <a:r>
              <a:rPr lang="el-GR" sz="2400" dirty="0" smtClean="0"/>
              <a:t>2 [(</a:t>
            </a:r>
            <a:r>
              <a:rPr lang="en-US" sz="2400" dirty="0" smtClean="0"/>
              <a:t>Uf</a:t>
            </a:r>
            <a:r>
              <a:rPr lang="el-GR" sz="2400" dirty="0" smtClean="0"/>
              <a:t>-</a:t>
            </a:r>
            <a:r>
              <a:rPr lang="en-US" sz="2400" dirty="0" smtClean="0"/>
              <a:t>Ua</a:t>
            </a:r>
            <a:r>
              <a:rPr lang="el-GR" sz="2400" dirty="0" smtClean="0"/>
              <a:t>)/</a:t>
            </a:r>
            <a:r>
              <a:rPr lang="en-US" sz="2400" dirty="0" smtClean="0"/>
              <a:t>Ua</a:t>
            </a:r>
            <a:r>
              <a:rPr lang="el-GR" sz="2400" dirty="0" smtClean="0"/>
              <a:t>], </a:t>
            </a:r>
            <a:r>
              <a:rPr lang="en-US" sz="2400" dirty="0" smtClean="0"/>
              <a:t>R</a:t>
            </a:r>
            <a:r>
              <a:rPr lang="el-GR" sz="2400" dirty="0" smtClean="0"/>
              <a:t>5 (</a:t>
            </a:r>
            <a:r>
              <a:rPr lang="en-US" sz="2400" dirty="0" smtClean="0"/>
              <a:t>Ur</a:t>
            </a:r>
            <a:r>
              <a:rPr lang="el-GR" sz="2400" dirty="0" smtClean="0"/>
              <a:t>/</a:t>
            </a:r>
            <a:r>
              <a:rPr lang="en-US" sz="2400" dirty="0" err="1" smtClean="0"/>
              <a:t>Ue</a:t>
            </a:r>
            <a:r>
              <a:rPr lang="el-GR" sz="2400" dirty="0" smtClean="0"/>
              <a:t> ), </a:t>
            </a:r>
            <a:r>
              <a:rPr lang="en-US" sz="2400" dirty="0" smtClean="0"/>
              <a:t>R</a:t>
            </a:r>
            <a:r>
              <a:rPr lang="el-GR" sz="2400" dirty="0" smtClean="0"/>
              <a:t>6 (</a:t>
            </a:r>
            <a:r>
              <a:rPr lang="en-US" sz="2400" dirty="0" err="1" smtClean="0"/>
              <a:t>Uv</a:t>
            </a:r>
            <a:r>
              <a:rPr lang="el-GR" sz="2400" dirty="0" smtClean="0"/>
              <a:t>/</a:t>
            </a:r>
            <a:r>
              <a:rPr lang="en-US" sz="2400" dirty="0" smtClean="0"/>
              <a:t>Ue</a:t>
            </a:r>
            <a:r>
              <a:rPr lang="el-GR" sz="2400" dirty="0" smtClean="0"/>
              <a:t>)  και </a:t>
            </a:r>
            <a:r>
              <a:rPr lang="en-US" sz="2400" dirty="0" smtClean="0"/>
              <a:t>R</a:t>
            </a:r>
            <a:r>
              <a:rPr lang="el-GR" sz="2400" dirty="0" smtClean="0"/>
              <a:t>7 (</a:t>
            </a:r>
            <a:r>
              <a:rPr lang="en-US" sz="2400" dirty="0" smtClean="0"/>
              <a:t>Ur</a:t>
            </a:r>
            <a:r>
              <a:rPr lang="el-GR" sz="2400" dirty="0" smtClean="0"/>
              <a:t>/</a:t>
            </a:r>
            <a:r>
              <a:rPr lang="en-US" sz="2400" dirty="0" smtClean="0"/>
              <a:t>Uf</a:t>
            </a:r>
            <a:r>
              <a:rPr lang="el-GR" sz="2400" dirty="0" smtClean="0"/>
              <a:t> ). </a:t>
            </a:r>
          </a:p>
          <a:p>
            <a:r>
              <a:rPr lang="el-GR" sz="2400" dirty="0" smtClean="0"/>
              <a:t>Συγκρίνονται οι τιμές των παραμέτρων μεταξύ των εξεταζόμενων περιοχών και των εθελοντών.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</a:t>
            </a:r>
            <a:r>
              <a:rPr lang="el-GR" sz="32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8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Προσαρμοσμένο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19</TotalTime>
  <Words>995</Words>
  <Application>Microsoft Office PowerPoint</Application>
  <PresentationFormat>Προβολή στην οθόνη (4:3)</PresentationFormat>
  <Paragraphs>103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1_temlate1</vt:lpstr>
      <vt:lpstr>temlate1</vt:lpstr>
      <vt:lpstr>OC_template_updated</vt:lpstr>
      <vt:lpstr>Ειδική Κοσμητολογία (Ε)</vt:lpstr>
      <vt:lpstr>Αρχή της μεθόδου</vt:lpstr>
      <vt:lpstr>Όργανα και συσκευές</vt:lpstr>
      <vt:lpstr>Προετοιμασία του χώρου μέτρησης</vt:lpstr>
      <vt:lpstr>Προετοιμασία του εθελοντή</vt:lpstr>
      <vt:lpstr>Εκτέλεση της άσκησης 1/2</vt:lpstr>
      <vt:lpstr>Εκτέλεση της άσκησης 2/2</vt:lpstr>
      <vt:lpstr>Αποτελέσματα 1/2</vt:lpstr>
      <vt:lpstr>Αποτελέσματα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(Ε)</dc:title>
  <dc:creator>opencourses@teiath.gr</dc:creator>
  <cp:lastModifiedBy>natasakar new</cp:lastModifiedBy>
  <cp:revision>3</cp:revision>
  <dcterms:created xsi:type="dcterms:W3CDTF">2015-03-04T07:42:45Z</dcterms:created>
  <dcterms:modified xsi:type="dcterms:W3CDTF">2015-04-15T12:28:13Z</dcterms:modified>
</cp:coreProperties>
</file>