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7" r:id="rId3"/>
  </p:sldMasterIdLst>
  <p:notesMasterIdLst>
    <p:notesMasterId r:id="rId43"/>
  </p:notesMasterIdLst>
  <p:handoutMasterIdLst>
    <p:handoutMasterId r:id="rId44"/>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57" r:id="rId36"/>
    <p:sldId id="262" r:id="rId37"/>
    <p:sldId id="264" r:id="rId38"/>
    <p:sldId id="298" r:id="rId39"/>
    <p:sldId id="299" r:id="rId40"/>
    <p:sldId id="266" r:id="rId41"/>
    <p:sldId id="261" r:id="rId42"/>
  </p:sldIdLst>
  <p:sldSz cx="9144000" cy="6858000" type="screen4x3"/>
  <p:notesSz cx="7104063" cy="10234613"/>
  <p:custDataLst>
    <p:tags r:id="rId4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150A27F0-9A87-43F2-9402-4BED4514D7DB}" type="datetimeFigureOut">
              <a:rPr lang="el-GR"/>
              <a:pPr>
                <a:defRPr/>
              </a:pPr>
              <a:t>2/7/2015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F5AF2E6-9E28-4E1A-92E4-CEE5E362C390}" type="slidenum">
              <a:rPr lang="el-GR"/>
              <a:pPr>
                <a:defRPr/>
              </a:pPr>
              <a:t>‹#›</a:t>
            </a:fld>
            <a:endParaRPr lang="el-GR"/>
          </a:p>
        </p:txBody>
      </p:sp>
    </p:spTree>
    <p:extLst>
      <p:ext uri="{BB962C8B-B14F-4D97-AF65-F5344CB8AC3E}">
        <p14:creationId xmlns:p14="http://schemas.microsoft.com/office/powerpoint/2010/main" val="1538736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285AB340-35FD-462D-8D65-37B74B9BFD5B}" type="datetimeFigureOut">
              <a:rPr lang="el-GR"/>
              <a:pPr>
                <a:defRPr/>
              </a:pPr>
              <a:t>2/7/2015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37FECC05-FE6C-4602-8E6F-43F3194D0356}" type="slidenum">
              <a:rPr lang="el-GR"/>
              <a:pPr>
                <a:defRPr/>
              </a:pPr>
              <a:t>‹#›</a:t>
            </a:fld>
            <a:endParaRPr lang="el-GR"/>
          </a:p>
        </p:txBody>
      </p:sp>
    </p:spTree>
    <p:extLst>
      <p:ext uri="{BB962C8B-B14F-4D97-AF65-F5344CB8AC3E}">
        <p14:creationId xmlns:p14="http://schemas.microsoft.com/office/powerpoint/2010/main" val="38069719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8D5DFE24-77F7-4CA5-9D85-AC39EC756744}" type="slidenum">
              <a:rPr lang="el-GR" altLang="el-GR" smtClean="0"/>
              <a:pPr/>
              <a:t>0</a:t>
            </a:fld>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D2D623CF-73BA-4EB2-B4E6-7E44DC9FAAAC}" type="slidenum">
              <a:rPr lang="el-GR" altLang="el-GR" smtClean="0"/>
              <a:pPr/>
              <a:t>33</a:t>
            </a:fld>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1C4CD704-4584-4511-B81D-878676EBAC60}" type="slidenum">
              <a:rPr lang="el-GR" altLang="el-GR" smtClean="0"/>
              <a:pPr/>
              <a:t>34</a:t>
            </a:fld>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EA7690C3-DE52-4146-AAD2-29ECCBBF74B3}" type="slidenum">
              <a:rPr lang="el-GR" altLang="el-GR" smtClean="0"/>
              <a:pPr/>
              <a:t>37</a:t>
            </a:fld>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778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F830D89E-8E86-4518-974F-991E39E96A6B}" type="slidenum">
              <a:rPr lang="el-GR" altLang="el-GR" smtClean="0"/>
              <a:pPr/>
              <a:t>38</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867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AFFA283-7A4B-4510-894F-5E3614DD4DBD}" type="slidenum">
              <a:rPr lang="el-GR" altLang="el-GR" smtClean="0">
                <a:solidFill>
                  <a:srgbClr val="000000"/>
                </a:solidFill>
              </a:rPr>
              <a:pPr/>
              <a:t>1</a:t>
            </a:fld>
            <a:endParaRPr lang="el-GR" altLang="el-G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072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F4974C80-909E-4350-BD55-477919E57DFA}" type="slidenum">
              <a:rPr lang="el-GR" altLang="el-GR" smtClean="0">
                <a:solidFill>
                  <a:srgbClr val="000000"/>
                </a:solidFill>
              </a:rPr>
              <a:pPr/>
              <a:t>2</a:t>
            </a:fld>
            <a:endParaRPr lang="el-GR" altLang="el-GR"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379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DBC093B0-1011-489A-ADF9-5444A14FB5E6}" type="slidenum">
              <a:rPr lang="el-GR" altLang="el-GR" smtClean="0">
                <a:solidFill>
                  <a:srgbClr val="000000"/>
                </a:solidFill>
              </a:rPr>
              <a:pPr/>
              <a:t>4</a:t>
            </a:fld>
            <a:endParaRPr lang="el-GR" altLang="el-GR"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789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921B510-2073-4886-96DA-99A17D49EF1E}" type="slidenum">
              <a:rPr lang="el-GR" altLang="el-GR" smtClean="0">
                <a:solidFill>
                  <a:srgbClr val="000000"/>
                </a:solidFill>
              </a:rPr>
              <a:pPr/>
              <a:t>7</a:t>
            </a:fld>
            <a:endParaRPr lang="el-GR" altLang="el-GR"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993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549AF92C-D4C9-4A72-88B3-CC7569DCAF7D}" type="slidenum">
              <a:rPr lang="el-GR" altLang="el-GR" smtClean="0">
                <a:solidFill>
                  <a:srgbClr val="000000"/>
                </a:solidFill>
              </a:rPr>
              <a:pPr/>
              <a:t>8</a:t>
            </a:fld>
            <a:endParaRPr lang="el-GR" altLang="el-GR"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301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49DE4735-6C30-425A-8544-35233E7FD5E2}" type="slidenum">
              <a:rPr lang="el-GR" altLang="el-GR" smtClean="0">
                <a:solidFill>
                  <a:srgbClr val="000000"/>
                </a:solidFill>
              </a:rPr>
              <a:pPr/>
              <a:t>10</a:t>
            </a:fld>
            <a:endParaRPr lang="el-GR" altLang="el-GR"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505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614DE1E9-35D0-4CE9-9021-63672BCF78F0}" type="slidenum">
              <a:rPr lang="el-GR" altLang="el-GR" smtClean="0">
                <a:solidFill>
                  <a:srgbClr val="000000"/>
                </a:solidFill>
              </a:rPr>
              <a:pPr/>
              <a:t>11</a:t>
            </a:fld>
            <a:endParaRPr lang="el-GR" altLang="el-GR"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758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B4694F3A-8702-4D02-8E81-2844E34B6663}" type="slidenum">
              <a:rPr lang="el-GR" altLang="el-GR" smtClean="0"/>
              <a:pPr/>
              <a:t>32</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DC928B0-69AF-4E73-96C9-81D8A3176AF2}" type="slidenum">
              <a:rPr lang="el-GR"/>
              <a:pPr>
                <a:defRPr/>
              </a:pPr>
              <a:t>‹#›</a:t>
            </a:fld>
            <a:endParaRPr lang="el-GR"/>
          </a:p>
        </p:txBody>
      </p:sp>
    </p:spTree>
    <p:extLst>
      <p:ext uri="{BB962C8B-B14F-4D97-AF65-F5344CB8AC3E}">
        <p14:creationId xmlns:p14="http://schemas.microsoft.com/office/powerpoint/2010/main" val="332945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5A4EF9B-27F8-4CE2-8E12-FB40126CD027}" type="slidenum">
              <a:rPr lang="el-GR"/>
              <a:pPr>
                <a:defRPr/>
              </a:pPr>
              <a:t>‹#›</a:t>
            </a:fld>
            <a:endParaRPr lang="el-GR"/>
          </a:p>
        </p:txBody>
      </p:sp>
    </p:spTree>
    <p:extLst>
      <p:ext uri="{BB962C8B-B14F-4D97-AF65-F5344CB8AC3E}">
        <p14:creationId xmlns:p14="http://schemas.microsoft.com/office/powerpoint/2010/main" val="37773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32C43415-E97B-44ED-BD17-B4AF4C1F2AF0}" type="slidenum">
              <a:rPr lang="el-GR"/>
              <a:pPr>
                <a:defRPr/>
              </a:pPr>
              <a:t>‹#›</a:t>
            </a:fld>
            <a:endParaRPr lang="el-GR"/>
          </a:p>
        </p:txBody>
      </p:sp>
    </p:spTree>
    <p:extLst>
      <p:ext uri="{BB962C8B-B14F-4D97-AF65-F5344CB8AC3E}">
        <p14:creationId xmlns:p14="http://schemas.microsoft.com/office/powerpoint/2010/main" val="1012523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D4AF896-C3C9-4B88-9656-35608BF392B8}" type="slidenum">
              <a:rPr lang="el-GR"/>
              <a:pPr>
                <a:defRPr/>
              </a:pPr>
              <a:t>‹#›</a:t>
            </a:fld>
            <a:endParaRPr lang="el-GR"/>
          </a:p>
        </p:txBody>
      </p:sp>
    </p:spTree>
    <p:extLst>
      <p:ext uri="{BB962C8B-B14F-4D97-AF65-F5344CB8AC3E}">
        <p14:creationId xmlns:p14="http://schemas.microsoft.com/office/powerpoint/2010/main" val="3415411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619788F-269A-4A90-B6D7-C80936FEF055}" type="slidenum">
              <a:rPr lang="el-GR"/>
              <a:pPr>
                <a:defRPr/>
              </a:pPr>
              <a:t>‹#›</a:t>
            </a:fld>
            <a:endParaRPr lang="el-GR"/>
          </a:p>
        </p:txBody>
      </p:sp>
    </p:spTree>
    <p:extLst>
      <p:ext uri="{BB962C8B-B14F-4D97-AF65-F5344CB8AC3E}">
        <p14:creationId xmlns:p14="http://schemas.microsoft.com/office/powerpoint/2010/main" val="2277893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70F66A16-0484-4932-9185-4B0D6605C12E}" type="slidenum">
              <a:rPr lang="el-GR"/>
              <a:pPr>
                <a:defRPr/>
              </a:pPr>
              <a:t>‹#›</a:t>
            </a:fld>
            <a:endParaRPr lang="el-GR"/>
          </a:p>
        </p:txBody>
      </p:sp>
    </p:spTree>
    <p:extLst>
      <p:ext uri="{BB962C8B-B14F-4D97-AF65-F5344CB8AC3E}">
        <p14:creationId xmlns:p14="http://schemas.microsoft.com/office/powerpoint/2010/main" val="2944970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C7A8361C-E957-4181-AF5E-0346EF9071C4}" type="slidenum">
              <a:rPr lang="el-GR"/>
              <a:pPr>
                <a:defRPr/>
              </a:pPr>
              <a:t>‹#›</a:t>
            </a:fld>
            <a:endParaRPr lang="el-GR"/>
          </a:p>
        </p:txBody>
      </p:sp>
    </p:spTree>
    <p:extLst>
      <p:ext uri="{BB962C8B-B14F-4D97-AF65-F5344CB8AC3E}">
        <p14:creationId xmlns:p14="http://schemas.microsoft.com/office/powerpoint/2010/main" val="380358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753ED427-811B-49BC-B679-CEDE8F98FAFC}" type="slidenum">
              <a:rPr lang="el-GR"/>
              <a:pPr>
                <a:defRPr/>
              </a:pPr>
              <a:t>‹#›</a:t>
            </a:fld>
            <a:endParaRPr lang="el-GR"/>
          </a:p>
        </p:txBody>
      </p:sp>
    </p:spTree>
    <p:extLst>
      <p:ext uri="{BB962C8B-B14F-4D97-AF65-F5344CB8AC3E}">
        <p14:creationId xmlns:p14="http://schemas.microsoft.com/office/powerpoint/2010/main" val="450340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EBCC3F15-3D25-40A0-BC5E-2BA05942DED2}" type="slidenum">
              <a:rPr lang="el-GR"/>
              <a:pPr>
                <a:defRPr/>
              </a:pPr>
              <a:t>‹#›</a:t>
            </a:fld>
            <a:endParaRPr lang="el-GR"/>
          </a:p>
        </p:txBody>
      </p:sp>
    </p:spTree>
    <p:extLst>
      <p:ext uri="{BB962C8B-B14F-4D97-AF65-F5344CB8AC3E}">
        <p14:creationId xmlns:p14="http://schemas.microsoft.com/office/powerpoint/2010/main" val="485819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1118B59B-4327-4632-BA18-EBC17B620C31}" type="slidenum">
              <a:rPr lang="el-GR"/>
              <a:pPr>
                <a:defRPr/>
              </a:pPr>
              <a:t>‹#›</a:t>
            </a:fld>
            <a:endParaRPr lang="el-GR"/>
          </a:p>
        </p:txBody>
      </p:sp>
    </p:spTree>
    <p:extLst>
      <p:ext uri="{BB962C8B-B14F-4D97-AF65-F5344CB8AC3E}">
        <p14:creationId xmlns:p14="http://schemas.microsoft.com/office/powerpoint/2010/main" val="2008483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EA4C241-D813-4145-9A35-396FB6EB3E30}" type="slidenum">
              <a:rPr lang="el-GR"/>
              <a:pPr>
                <a:defRPr/>
              </a:pPr>
              <a:t>‹#›</a:t>
            </a:fld>
            <a:endParaRPr lang="el-GR"/>
          </a:p>
        </p:txBody>
      </p:sp>
    </p:spTree>
    <p:extLst>
      <p:ext uri="{BB962C8B-B14F-4D97-AF65-F5344CB8AC3E}">
        <p14:creationId xmlns:p14="http://schemas.microsoft.com/office/powerpoint/2010/main" val="395776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FF8CFE9-889B-47C9-ABC0-21FCB0CAF629}" type="slidenum">
              <a:rPr lang="el-GR"/>
              <a:pPr>
                <a:defRPr/>
              </a:pPr>
              <a:t>‹#›</a:t>
            </a:fld>
            <a:endParaRPr lang="el-GR"/>
          </a:p>
        </p:txBody>
      </p:sp>
    </p:spTree>
    <p:extLst>
      <p:ext uri="{BB962C8B-B14F-4D97-AF65-F5344CB8AC3E}">
        <p14:creationId xmlns:p14="http://schemas.microsoft.com/office/powerpoint/2010/main" val="1539957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3847BA75-0FE8-4E4B-A73C-7E2ACDE8D902}" type="slidenum">
              <a:rPr lang="el-GR"/>
              <a:pPr>
                <a:defRPr/>
              </a:pPr>
              <a:t>‹#›</a:t>
            </a:fld>
            <a:endParaRPr lang="el-GR"/>
          </a:p>
        </p:txBody>
      </p:sp>
    </p:spTree>
    <p:extLst>
      <p:ext uri="{BB962C8B-B14F-4D97-AF65-F5344CB8AC3E}">
        <p14:creationId xmlns:p14="http://schemas.microsoft.com/office/powerpoint/2010/main" val="239147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73971FE-6063-4282-B19F-44807626497F}" type="slidenum">
              <a:rPr lang="el-GR"/>
              <a:pPr>
                <a:defRPr/>
              </a:pPr>
              <a:t>‹#›</a:t>
            </a:fld>
            <a:endParaRPr lang="el-GR"/>
          </a:p>
        </p:txBody>
      </p:sp>
    </p:spTree>
    <p:extLst>
      <p:ext uri="{BB962C8B-B14F-4D97-AF65-F5344CB8AC3E}">
        <p14:creationId xmlns:p14="http://schemas.microsoft.com/office/powerpoint/2010/main" val="3311742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DD621AF-BB35-433F-8945-DA2D43415F19}" type="slidenum">
              <a:rPr lang="el-GR"/>
              <a:pPr>
                <a:defRPr/>
              </a:pPr>
              <a:t>‹#›</a:t>
            </a:fld>
            <a:endParaRPr lang="el-GR"/>
          </a:p>
        </p:txBody>
      </p:sp>
    </p:spTree>
    <p:extLst>
      <p:ext uri="{BB962C8B-B14F-4D97-AF65-F5344CB8AC3E}">
        <p14:creationId xmlns:p14="http://schemas.microsoft.com/office/powerpoint/2010/main" val="330901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FD7A0817-52C1-4AA6-B9FD-453A9BBFEDDF}" type="slidenum">
              <a:rPr lang="el-GR"/>
              <a:pPr>
                <a:defRPr/>
              </a:pPr>
              <a:t>‹#›</a:t>
            </a:fld>
            <a:endParaRPr lang="el-GR"/>
          </a:p>
        </p:txBody>
      </p:sp>
    </p:spTree>
    <p:extLst>
      <p:ext uri="{BB962C8B-B14F-4D97-AF65-F5344CB8AC3E}">
        <p14:creationId xmlns:p14="http://schemas.microsoft.com/office/powerpoint/2010/main" val="3928567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39900DA9-20B1-4384-8ECE-DFBC39B6AD8C}" type="slidenum">
              <a:rPr lang="el-GR"/>
              <a:pPr>
                <a:defRPr/>
              </a:pPr>
              <a:t>‹#›</a:t>
            </a:fld>
            <a:endParaRPr lang="el-GR"/>
          </a:p>
        </p:txBody>
      </p:sp>
    </p:spTree>
    <p:extLst>
      <p:ext uri="{BB962C8B-B14F-4D97-AF65-F5344CB8AC3E}">
        <p14:creationId xmlns:p14="http://schemas.microsoft.com/office/powerpoint/2010/main" val="313350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D0169C7D-99F2-43B0-87FA-1CF396AC9C21}" type="slidenum">
              <a:rPr lang="el-GR"/>
              <a:pPr>
                <a:defRPr/>
              </a:pPr>
              <a:t>‹#›</a:t>
            </a:fld>
            <a:endParaRPr lang="el-GR"/>
          </a:p>
        </p:txBody>
      </p:sp>
    </p:spTree>
    <p:extLst>
      <p:ext uri="{BB962C8B-B14F-4D97-AF65-F5344CB8AC3E}">
        <p14:creationId xmlns:p14="http://schemas.microsoft.com/office/powerpoint/2010/main" val="203238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C26199D-19BF-45B3-8F7C-2AADF229E99C}" type="slidenum">
              <a:rPr lang="el-GR"/>
              <a:pPr>
                <a:defRPr/>
              </a:pPr>
              <a:t>‹#›</a:t>
            </a:fld>
            <a:endParaRPr lang="el-GR"/>
          </a:p>
        </p:txBody>
      </p:sp>
    </p:spTree>
    <p:extLst>
      <p:ext uri="{BB962C8B-B14F-4D97-AF65-F5344CB8AC3E}">
        <p14:creationId xmlns:p14="http://schemas.microsoft.com/office/powerpoint/2010/main" val="197529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083378F-7064-4E0D-ACDF-3A6174E12830}" type="slidenum">
              <a:rPr lang="el-GR"/>
              <a:pPr>
                <a:defRPr/>
              </a:pPr>
              <a:t>‹#›</a:t>
            </a:fld>
            <a:endParaRPr lang="el-GR"/>
          </a:p>
        </p:txBody>
      </p:sp>
    </p:spTree>
    <p:extLst>
      <p:ext uri="{BB962C8B-B14F-4D97-AF65-F5344CB8AC3E}">
        <p14:creationId xmlns:p14="http://schemas.microsoft.com/office/powerpoint/2010/main" val="97576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B825E8D1-266C-4DAF-8F77-3E5DC6021FC3}"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cs typeface="+mn-cs"/>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solidFill>
                <a:cs typeface="+mn-cs"/>
              </a:defRPr>
            </a:lvl1pPr>
          </a:lstStyle>
          <a:p>
            <a:pPr>
              <a:defRPr/>
            </a:pPr>
            <a:fld id="{21CDF637-77B4-4215-B030-90FA68F6D0CC}"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rgbClr val="004A82"/>
          </a:solidFill>
          <a:latin typeface="+mj-lt"/>
          <a:ea typeface="+mj-ea"/>
          <a:cs typeface="+mj-cs"/>
        </a:defRPr>
      </a:lvl1pPr>
      <a:lvl2pPr algn="ctr" rtl="0" fontAlgn="base">
        <a:spcBef>
          <a:spcPct val="0"/>
        </a:spcBef>
        <a:spcAft>
          <a:spcPct val="0"/>
        </a:spcAft>
        <a:defRPr sz="4000" b="1">
          <a:solidFill>
            <a:srgbClr val="004A82"/>
          </a:solidFill>
          <a:latin typeface="Calibri" pitchFamily="34" charset="0"/>
        </a:defRPr>
      </a:lvl2pPr>
      <a:lvl3pPr algn="ctr" rtl="0" fontAlgn="base">
        <a:spcBef>
          <a:spcPct val="0"/>
        </a:spcBef>
        <a:spcAft>
          <a:spcPct val="0"/>
        </a:spcAft>
        <a:defRPr sz="4000" b="1">
          <a:solidFill>
            <a:srgbClr val="004A82"/>
          </a:solidFill>
          <a:latin typeface="Calibri" pitchFamily="34" charset="0"/>
        </a:defRPr>
      </a:lvl3pPr>
      <a:lvl4pPr algn="ctr" rtl="0" fontAlgn="base">
        <a:spcBef>
          <a:spcPct val="0"/>
        </a:spcBef>
        <a:spcAft>
          <a:spcPct val="0"/>
        </a:spcAft>
        <a:defRPr sz="4000" b="1">
          <a:solidFill>
            <a:srgbClr val="004A82"/>
          </a:solidFill>
          <a:latin typeface="Calibri" pitchFamily="34" charset="0"/>
        </a:defRPr>
      </a:lvl4pPr>
      <a:lvl5pPr algn="ctr" rtl="0" fontAlgn="base">
        <a:spcBef>
          <a:spcPct val="0"/>
        </a:spcBef>
        <a:spcAft>
          <a:spcPct val="0"/>
        </a:spcAft>
        <a:defRPr sz="4000" b="1">
          <a:solidFill>
            <a:srgbClr val="004A82"/>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commons.wikimedia.org/wiki/User:H005" TargetMode="External"/><Relationship Id="rId4" Type="http://schemas.openxmlformats.org/officeDocument/2006/relationships/hyperlink" Target="http://commons.wikimedia.org/wiki/File:Paper_recycling_in_Ponte_a_Serraglio.JP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(Θ)</a:t>
            </a:r>
            <a:endParaRPr lang="el-GR" sz="3600" dirty="0">
              <a:latin typeface="+mn-lt"/>
            </a:endParaRPr>
          </a:p>
        </p:txBody>
      </p:sp>
      <p:sp>
        <p:nvSpPr>
          <p:cNvPr id="25602" name="Υπότιτλος 2"/>
          <p:cNvSpPr>
            <a:spLocks noGrp="1"/>
          </p:cNvSpPr>
          <p:nvPr>
            <p:ph type="subTitle" idx="1"/>
          </p:nvPr>
        </p:nvSpPr>
        <p:spPr>
          <a:xfrm>
            <a:off x="0" y="3097213"/>
            <a:ext cx="9144000" cy="2060575"/>
          </a:xfrm>
        </p:spPr>
        <p:txBody>
          <a:bodyPr/>
          <a:lstStyle/>
          <a:p>
            <a:r>
              <a:rPr lang="el-GR" altLang="el-GR" sz="2600" b="1" smtClean="0">
                <a:solidFill>
                  <a:srgbClr val="000000"/>
                </a:solidFill>
              </a:rPr>
              <a:t>Ενότητα </a:t>
            </a:r>
            <a:r>
              <a:rPr lang="en-US" altLang="el-GR" sz="2600" b="1" smtClean="0">
                <a:solidFill>
                  <a:srgbClr val="000000"/>
                </a:solidFill>
              </a:rPr>
              <a:t>1</a:t>
            </a:r>
            <a:r>
              <a:rPr lang="el-GR" altLang="el-GR" sz="2600" b="1" smtClean="0">
                <a:solidFill>
                  <a:srgbClr val="000000"/>
                </a:solidFill>
              </a:rPr>
              <a:t>5</a:t>
            </a:r>
            <a:r>
              <a:rPr lang="el-GR" altLang="el-GR" sz="2600" smtClean="0">
                <a:solidFill>
                  <a:srgbClr val="000000"/>
                </a:solidFill>
              </a:rPr>
              <a:t>:</a:t>
            </a:r>
            <a:r>
              <a:rPr lang="en-US" altLang="el-GR" sz="2600" smtClean="0">
                <a:solidFill>
                  <a:srgbClr val="000000"/>
                </a:solidFill>
              </a:rPr>
              <a:t> </a:t>
            </a:r>
            <a:r>
              <a:rPr lang="el-GR" altLang="el-GR" sz="2600" smtClean="0"/>
              <a:t>Η διαδικασία της απομελάνωσης κατά την ανακύκλωση του χαρτιού</a:t>
            </a:r>
            <a:endParaRPr lang="en-US" altLang="el-GR" sz="2600" smtClean="0">
              <a:solidFill>
                <a:srgbClr val="000000"/>
              </a:solidFill>
            </a:endParaRPr>
          </a:p>
          <a:p>
            <a:endParaRPr lang="en-US" altLang="el-GR" sz="2200" smtClean="0">
              <a:solidFill>
                <a:srgbClr val="000000"/>
              </a:solidFill>
            </a:endParaRPr>
          </a:p>
          <a:p>
            <a:r>
              <a:rPr lang="el-GR" altLang="el-GR" sz="2200" smtClean="0">
                <a:solidFill>
                  <a:srgbClr val="000000"/>
                </a:solidFill>
              </a:rPr>
              <a:t>Δρ. Σταματίνα Θεοχάρη Καθηγήτρια Εφαρμογών</a:t>
            </a:r>
          </a:p>
          <a:p>
            <a:r>
              <a:rPr lang="el-GR" altLang="el-GR" sz="2200" smtClean="0">
                <a:solidFill>
                  <a:srgbClr val="000000"/>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1"/>
          <p:cNvSpPr>
            <a:spLocks noGrp="1"/>
          </p:cNvSpPr>
          <p:nvPr>
            <p:ph type="title"/>
          </p:nvPr>
        </p:nvSpPr>
        <p:spPr>
          <a:xfrm>
            <a:off x="250825" y="115888"/>
            <a:ext cx="8642350" cy="1081087"/>
          </a:xfrm>
        </p:spPr>
        <p:txBody>
          <a:bodyPr/>
          <a:lstStyle/>
          <a:p>
            <a:r>
              <a:rPr lang="el-GR" altLang="el-GR" smtClean="0"/>
              <a:t>Τεχνικές καθαρισμού του χαρτοπολτού</a:t>
            </a:r>
            <a:endParaRPr lang="el-GR" altLang="el-GR" sz="3200" b="0" smtClean="0"/>
          </a:p>
        </p:txBody>
      </p:sp>
      <p:sp>
        <p:nvSpPr>
          <p:cNvPr id="40962" name="Θέση περιεχομένου 2"/>
          <p:cNvSpPr>
            <a:spLocks noGrp="1"/>
          </p:cNvSpPr>
          <p:nvPr>
            <p:ph idx="1"/>
          </p:nvPr>
        </p:nvSpPr>
        <p:spPr>
          <a:xfrm>
            <a:off x="457200" y="1557338"/>
            <a:ext cx="8229600" cy="4679950"/>
          </a:xfrm>
        </p:spPr>
        <p:txBody>
          <a:bodyPr/>
          <a:lstStyle/>
          <a:p>
            <a:pPr>
              <a:lnSpc>
                <a:spcPct val="112000"/>
              </a:lnSpc>
              <a:spcBef>
                <a:spcPts val="1200"/>
              </a:spcBef>
            </a:pPr>
            <a:r>
              <a:rPr lang="el-GR" altLang="el-GR" sz="2400" b="1" smtClean="0"/>
              <a:t>Κοσκίνισμα.  </a:t>
            </a:r>
            <a:r>
              <a:rPr lang="el-GR" altLang="el-GR" sz="2400" smtClean="0"/>
              <a:t>Οι μεγαλύτερες σε μέγεθος ξένες προσμίξεις (150-450 μ</a:t>
            </a:r>
            <a:r>
              <a:rPr lang="en-US" altLang="el-GR" sz="2400" smtClean="0"/>
              <a:t>m</a:t>
            </a:r>
            <a:r>
              <a:rPr lang="el-GR" altLang="el-GR" sz="2400" smtClean="0"/>
              <a:t>) απομακρύνονται με κοσκίνισμα, μέσα από συρμάτινα κόσκινα, που φέρουν οπές κατάλληλης διαμέτρου. Τα σωματίδια των μελανιών είναι συνήθως μικρότερα και δεν μπορούν να απομακρυνθούν με το κοσκίνισμα.   </a:t>
            </a:r>
          </a:p>
          <a:p>
            <a:pPr>
              <a:lnSpc>
                <a:spcPct val="112000"/>
              </a:lnSpc>
              <a:spcBef>
                <a:spcPts val="1200"/>
              </a:spcBef>
            </a:pPr>
            <a:r>
              <a:rPr lang="el-GR" altLang="el-GR" sz="2400" b="1" smtClean="0"/>
              <a:t>Καθαρισμός με φυγοκέντριση. </a:t>
            </a:r>
            <a:r>
              <a:rPr lang="el-GR" altLang="el-GR" sz="2400" smtClean="0"/>
              <a:t>Μικρότερα σωματίδια με μέγεθος 100-350 μ</a:t>
            </a:r>
            <a:r>
              <a:rPr lang="en-US" altLang="el-GR" sz="2400" smtClean="0"/>
              <a:t>m</a:t>
            </a:r>
            <a:r>
              <a:rPr lang="el-GR" altLang="el-GR" sz="2400" smtClean="0"/>
              <a:t>, που προέρχονται από μελάνια και βερνίκια (</a:t>
            </a:r>
            <a:r>
              <a:rPr lang="en-US" altLang="el-GR" sz="2400" smtClean="0"/>
              <a:t>UV</a:t>
            </a:r>
            <a:r>
              <a:rPr lang="el-GR" altLang="el-GR" sz="2400" smtClean="0"/>
              <a:t>), με μεγαλύτερη σχετική πυκνότητα από το νερό, είναι λίγο βαρύτερα από αυτό και έτσι, μπορούν να απομακρυνθούν με φυγοκέντριση, σε κατάλληλες κωνικές περιστροφικές συσκευές.</a:t>
            </a:r>
          </a:p>
        </p:txBody>
      </p:sp>
      <p:sp>
        <p:nvSpPr>
          <p:cNvPr id="409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9F0019A-9D21-47D2-975E-C3BEB6CA7242}" type="slidenum">
              <a:rPr lang="el-GR" altLang="el-GR" smtClean="0">
                <a:solidFill>
                  <a:srgbClr val="000000"/>
                </a:solidFill>
              </a:rPr>
              <a:pPr/>
              <a:t>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a:xfrm>
            <a:off x="468313" y="115888"/>
            <a:ext cx="8424862" cy="1081087"/>
          </a:xfrm>
        </p:spPr>
        <p:txBody>
          <a:bodyPr/>
          <a:lstStyle/>
          <a:p>
            <a:r>
              <a:rPr lang="el-GR" altLang="el-GR" smtClean="0"/>
              <a:t>Μέθοδοι απομελάνωσης του χαρτοπολτού </a:t>
            </a:r>
            <a:r>
              <a:rPr lang="el-GR" altLang="el-GR" sz="3200" b="0" smtClean="0"/>
              <a:t>(1 από 2)</a:t>
            </a:r>
          </a:p>
        </p:txBody>
      </p:sp>
      <p:sp>
        <p:nvSpPr>
          <p:cNvPr id="41986" name="Θέση περιεχομένου 2"/>
          <p:cNvSpPr>
            <a:spLocks noGrp="1"/>
          </p:cNvSpPr>
          <p:nvPr>
            <p:ph idx="1"/>
          </p:nvPr>
        </p:nvSpPr>
        <p:spPr>
          <a:xfrm>
            <a:off x="457200" y="1412875"/>
            <a:ext cx="8362950" cy="5040313"/>
          </a:xfrm>
        </p:spPr>
        <p:txBody>
          <a:bodyPr/>
          <a:lstStyle/>
          <a:p>
            <a:pPr>
              <a:lnSpc>
                <a:spcPct val="110000"/>
              </a:lnSpc>
              <a:spcBef>
                <a:spcPts val="1200"/>
              </a:spcBef>
            </a:pPr>
            <a:r>
              <a:rPr lang="el-GR" altLang="el-GR" sz="2200" b="1" smtClean="0"/>
              <a:t>Έκπλυση: </a:t>
            </a:r>
            <a:r>
              <a:rPr lang="el-GR" altLang="el-GR" sz="2200" smtClean="0"/>
              <a:t>Οι διαδοχικές εκπλύσεις του χαρτοπολτού πραγματοποιούνται για την απομάκρυνση σωματιδίων με μέγεθος 1- 10μ</a:t>
            </a:r>
            <a:r>
              <a:rPr lang="en-US" altLang="el-GR" sz="2200" smtClean="0"/>
              <a:t>m </a:t>
            </a:r>
            <a:r>
              <a:rPr lang="el-GR" altLang="el-GR" sz="2200" smtClean="0"/>
              <a:t>που δεν μπορούν να διαχωριστούν με άλλες μεθόδους. </a:t>
            </a:r>
          </a:p>
          <a:p>
            <a:pPr>
              <a:lnSpc>
                <a:spcPct val="110000"/>
              </a:lnSpc>
              <a:spcBef>
                <a:spcPts val="1200"/>
              </a:spcBef>
            </a:pPr>
            <a:r>
              <a:rPr lang="el-GR" altLang="el-GR" sz="2200" smtClean="0"/>
              <a:t>Η μέθοδος είναι αποτελεσματική για μελάνια υδατικής βάσης, καθώς αυτά είναι εξ ορισμού υδατοδιαλυτά. Ως μέθοδος είναι αντιοικονομική και όχι συμφέρουσα για το περιβάλλον, καθώς απαιτεί μεγάλες ποσότητες νερού, οπότε δημιουργούνται υγρά απόβλητα μεγάλου όγκου, με υψηλό ρυπαντικό φορτίο (σωματίδια μελανιού, πληρωτικά υλικά και άλλα πρόσθετα). </a:t>
            </a:r>
          </a:p>
          <a:p>
            <a:pPr>
              <a:lnSpc>
                <a:spcPct val="110000"/>
              </a:lnSpc>
              <a:spcBef>
                <a:spcPts val="1200"/>
              </a:spcBef>
            </a:pPr>
            <a:r>
              <a:rPr lang="el-GR" altLang="el-GR" sz="2200" smtClean="0"/>
              <a:t>Αντί της μεθόδου αυτής, επιχειρείται η συσσωμάτωση των σωματιδίων, που στη συνέχεια απομακρύνονται με επίπλευση. Άλλοτε, η μέθοδος συνδυάζεται με κοχλίες και κόσκινα.</a:t>
            </a:r>
          </a:p>
        </p:txBody>
      </p:sp>
      <p:sp>
        <p:nvSpPr>
          <p:cNvPr id="419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9AF40F6-1E65-4E12-A9ED-83C7005088D9}" type="slidenum">
              <a:rPr lang="el-GR" altLang="el-GR" smtClean="0">
                <a:solidFill>
                  <a:srgbClr val="000000"/>
                </a:solidFill>
              </a:rPr>
              <a:pPr/>
              <a:t>10</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Τίτλος 1"/>
          <p:cNvSpPr>
            <a:spLocks noGrp="1"/>
          </p:cNvSpPr>
          <p:nvPr>
            <p:ph type="title"/>
          </p:nvPr>
        </p:nvSpPr>
        <p:spPr>
          <a:xfrm>
            <a:off x="468313" y="115888"/>
            <a:ext cx="8424862" cy="1081087"/>
          </a:xfrm>
        </p:spPr>
        <p:txBody>
          <a:bodyPr/>
          <a:lstStyle/>
          <a:p>
            <a:r>
              <a:rPr lang="el-GR" altLang="el-GR" smtClean="0"/>
              <a:t>Μέθοδοι απομελάνωσης του χαρτοπολτού </a:t>
            </a:r>
            <a:r>
              <a:rPr lang="el-GR" altLang="el-GR" sz="3200" b="0" smtClean="0"/>
              <a:t>(2 από 2)</a:t>
            </a:r>
          </a:p>
        </p:txBody>
      </p:sp>
      <p:sp>
        <p:nvSpPr>
          <p:cNvPr id="44034" name="Θέση περιεχομένου 2"/>
          <p:cNvSpPr>
            <a:spLocks noGrp="1"/>
          </p:cNvSpPr>
          <p:nvPr>
            <p:ph idx="1"/>
          </p:nvPr>
        </p:nvSpPr>
        <p:spPr>
          <a:xfrm>
            <a:off x="457200" y="1412875"/>
            <a:ext cx="8362950" cy="5040313"/>
          </a:xfrm>
        </p:spPr>
        <p:txBody>
          <a:bodyPr/>
          <a:lstStyle/>
          <a:p>
            <a:pPr>
              <a:lnSpc>
                <a:spcPct val="112000"/>
              </a:lnSpc>
              <a:spcBef>
                <a:spcPts val="1200"/>
              </a:spcBef>
            </a:pPr>
            <a:r>
              <a:rPr lang="el-GR" altLang="el-GR" sz="2400" b="1" smtClean="0"/>
              <a:t>Επίπλευση: </a:t>
            </a:r>
            <a:r>
              <a:rPr lang="el-GR" altLang="el-GR" sz="2400" smtClean="0"/>
              <a:t>Η βασική αρχή περιλαμβάνει την διοχέτευση αέρα στον χαρτοπολτό, οπότε τα σωματίδια του μελανιού, με τη βοήθεια κατάλληλων προσθέτων, προσκολλώνται στις φυσαλίδες αέρα και μεταφέρονται στην επιφάνεια, απ’ όπου και αφαιρούνται ως αφρός. </a:t>
            </a:r>
          </a:p>
          <a:p>
            <a:pPr>
              <a:lnSpc>
                <a:spcPct val="112000"/>
              </a:lnSpc>
              <a:spcBef>
                <a:spcPts val="1200"/>
              </a:spcBef>
            </a:pPr>
            <a:r>
              <a:rPr lang="el-GR" altLang="el-GR" sz="2400" smtClean="0"/>
              <a:t>Η επίπλευση βοηθά στην απομάκρυνση σωματιδίων με μεγέθη 50 - 150 μ</a:t>
            </a:r>
            <a:r>
              <a:rPr lang="en-US" altLang="el-GR" sz="2400" smtClean="0"/>
              <a:t>m</a:t>
            </a:r>
            <a:r>
              <a:rPr lang="el-GR" altLang="el-GR" sz="2400" smtClean="0"/>
              <a:t>. </a:t>
            </a:r>
          </a:p>
          <a:p>
            <a:pPr>
              <a:lnSpc>
                <a:spcPct val="112000"/>
              </a:lnSpc>
              <a:spcBef>
                <a:spcPts val="1200"/>
              </a:spcBef>
            </a:pPr>
            <a:r>
              <a:rPr lang="el-GR" altLang="el-GR" sz="2400" smtClean="0"/>
              <a:t>Όταν έχουν ολοκληρωθεί όλα τα προηγούμενα στάδια επεξεργασίας, ο χαρτοπολτός συμπυκνώνεται και οδηγείται στις συμβατικές μηχανές κατασκευής χαρτιού &amp; χαρτονιού.</a:t>
            </a:r>
          </a:p>
        </p:txBody>
      </p:sp>
      <p:sp>
        <p:nvSpPr>
          <p:cNvPr id="4403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4931BF0-0A39-48A2-8682-D8E1BFEEE39F}" type="slidenum">
              <a:rPr lang="el-GR" altLang="el-GR" smtClean="0">
                <a:solidFill>
                  <a:srgbClr val="000000"/>
                </a:solidFill>
              </a:rPr>
              <a:pPr/>
              <a:t>11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1"/>
          <p:cNvSpPr>
            <a:spLocks noGrp="1"/>
          </p:cNvSpPr>
          <p:nvPr>
            <p:ph type="title"/>
          </p:nvPr>
        </p:nvSpPr>
        <p:spPr/>
        <p:txBody>
          <a:bodyPr/>
          <a:lstStyle/>
          <a:p>
            <a:r>
              <a:rPr lang="el-GR" altLang="el-GR" smtClean="0"/>
              <a:t>Ο ρόλος της Χημείας</a:t>
            </a:r>
          </a:p>
        </p:txBody>
      </p:sp>
      <p:sp>
        <p:nvSpPr>
          <p:cNvPr id="46082" name="Θέση περιεχομένου 2"/>
          <p:cNvSpPr>
            <a:spLocks noGrp="1"/>
          </p:cNvSpPr>
          <p:nvPr>
            <p:ph idx="1"/>
          </p:nvPr>
        </p:nvSpPr>
        <p:spPr>
          <a:xfrm>
            <a:off x="457200" y="1196975"/>
            <a:ext cx="8362950" cy="5256213"/>
          </a:xfrm>
        </p:spPr>
        <p:txBody>
          <a:bodyPr/>
          <a:lstStyle/>
          <a:p>
            <a:r>
              <a:rPr lang="el-GR" altLang="el-GR" sz="2400" smtClean="0"/>
              <a:t>Φαίνεται λοιπόν, ότι σε όλα τα στάδια της πολτοποίησης, επίπλευσης, έκπλυσης, ελέγχου της καθίζησης των στερεών αποβλήτων του χαρτοπολτού, καθώς και της διαύγασης &amp; καθαρισμού του νερού, ο ρόλος της Χημείας είναι πολύ σημαντικός. </a:t>
            </a:r>
          </a:p>
          <a:p>
            <a:r>
              <a:rPr lang="el-GR" altLang="el-GR" sz="2400" smtClean="0"/>
              <a:t>Κατά την διαδικασία της απομελάνωσης, η ρύθμιση των συγκεντρώσεων των αντιδραστηρίων, του </a:t>
            </a:r>
            <a:r>
              <a:rPr lang="en-US" altLang="el-GR" sz="2400" smtClean="0"/>
              <a:t>pH</a:t>
            </a:r>
            <a:r>
              <a:rPr lang="el-GR" altLang="el-GR" sz="2400" smtClean="0"/>
              <a:t>, της θερμοκρασίας και γενικά των συνθηκών επεξεργασίας πρέπει να γίνει με σωστό τρόπο για να υπάρξει το επιθυμητό αποτέλεσμα. </a:t>
            </a:r>
          </a:p>
          <a:p>
            <a:r>
              <a:rPr lang="el-GR" altLang="el-GR" sz="2400" smtClean="0"/>
              <a:t>Ο </a:t>
            </a:r>
            <a:r>
              <a:rPr lang="el-GR" altLang="el-GR" sz="2400" b="1" smtClean="0"/>
              <a:t>«χρυσός εμπειρικός κανόνας» </a:t>
            </a:r>
            <a:r>
              <a:rPr lang="el-GR" altLang="el-GR" sz="2400" smtClean="0"/>
              <a:t>συμβουλεύει: </a:t>
            </a:r>
            <a:r>
              <a:rPr lang="el-GR" altLang="el-GR" sz="2400" b="1" smtClean="0"/>
              <a:t>«δεν πρέπει να προστίθεται κάποιο χημικό, αν δεν είναι τελείως απαραίτητο»</a:t>
            </a:r>
            <a:r>
              <a:rPr lang="el-GR" altLang="el-GR" sz="2400" smtClean="0"/>
              <a:t>, καθώς το αντίθετο μπορεί να περιπλέξει την διαδικασία. </a:t>
            </a:r>
          </a:p>
        </p:txBody>
      </p:sp>
      <p:sp>
        <p:nvSpPr>
          <p:cNvPr id="4608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F449053-3246-4801-95C8-07326483B23A}" type="slidenum">
              <a:rPr lang="el-GR" altLang="el-GR" smtClean="0">
                <a:solidFill>
                  <a:srgbClr val="000000"/>
                </a:solidFill>
              </a:rPr>
              <a:pPr/>
              <a:t>12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1"/>
          <p:cNvSpPr>
            <a:spLocks noGrp="1"/>
          </p:cNvSpPr>
          <p:nvPr>
            <p:ph type="title"/>
          </p:nvPr>
        </p:nvSpPr>
        <p:spPr>
          <a:xfrm>
            <a:off x="468313" y="115888"/>
            <a:ext cx="8229600" cy="1009650"/>
          </a:xfrm>
        </p:spPr>
        <p:txBody>
          <a:bodyPr/>
          <a:lstStyle/>
          <a:p>
            <a:r>
              <a:rPr lang="el-GR" altLang="el-GR" smtClean="0"/>
              <a:t>Τα χημικά μέσα της ανακύκλωσης &amp; απομελάνωσης </a:t>
            </a:r>
            <a:r>
              <a:rPr lang="el-GR" altLang="el-GR" sz="3200" b="0" smtClean="0"/>
              <a:t>(1 από 3)</a:t>
            </a:r>
          </a:p>
        </p:txBody>
      </p:sp>
      <p:sp>
        <p:nvSpPr>
          <p:cNvPr id="47106" name="Θέση περιεχομένου 2"/>
          <p:cNvSpPr>
            <a:spLocks noGrp="1"/>
          </p:cNvSpPr>
          <p:nvPr>
            <p:ph idx="1"/>
          </p:nvPr>
        </p:nvSpPr>
        <p:spPr>
          <a:xfrm>
            <a:off x="457200" y="1341438"/>
            <a:ext cx="8229600" cy="5040312"/>
          </a:xfrm>
        </p:spPr>
        <p:txBody>
          <a:bodyPr/>
          <a:lstStyle/>
          <a:p>
            <a:r>
              <a:rPr lang="el-GR" altLang="el-GR" sz="2400" smtClean="0"/>
              <a:t>Τα χημικά πρόσθετα που χρησιμοποιούνται κατά την διαδικασία πολτοποίησης, συντελούν στη διόγκωση των ινών, στην απομάκρυνση του μελανιού, στη διαβροχή των σωματιδίων του μελανιού, στην παρεμπόδιση της επανακαθίζησής τους πάνω στην ίνα, στη θρόμβωση, στη συσσώρευση και στις αντιδράσεις οξειδοαναγωγής των χρωμοφόρων ομάδων. </a:t>
            </a:r>
          </a:p>
          <a:p>
            <a:r>
              <a:rPr lang="el-GR" altLang="el-GR" sz="2400" smtClean="0"/>
              <a:t>Τα περισσότερα πρόσθετα είναι απλά και κοινά στη χρήση, όπως το υδροξείδιο του νατρίου (</a:t>
            </a:r>
            <a:r>
              <a:rPr lang="en-US" altLang="el-GR" sz="2400" smtClean="0"/>
              <a:t>N</a:t>
            </a:r>
            <a:r>
              <a:rPr lang="el-GR" altLang="el-GR" sz="2400" smtClean="0"/>
              <a:t>α</a:t>
            </a:r>
            <a:r>
              <a:rPr lang="en-US" altLang="el-GR" sz="2400" smtClean="0"/>
              <a:t>OH</a:t>
            </a:r>
            <a:r>
              <a:rPr lang="el-GR" altLang="el-GR" sz="2400" smtClean="0"/>
              <a:t>), το οποίο διογκώνει τις ίνες και αυξάνει την ευκαμψία τους, οπότε διευκολύνει την απομάκρυνση του μελανιού, αλλά ταυτόχρονα προκαλεί κιτρίνισμα του μηχανικού ξυλοπολτού (από εφημερίδες), λόγω της περιεχόμενης λιγνίνης (αλκαλική αμαύρωση). </a:t>
            </a:r>
          </a:p>
        </p:txBody>
      </p:sp>
      <p:sp>
        <p:nvSpPr>
          <p:cNvPr id="4710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44263EE-30EA-4589-B0D7-917433FFF36B}" type="slidenum">
              <a:rPr lang="el-GR" altLang="el-GR" smtClean="0">
                <a:solidFill>
                  <a:srgbClr val="000000"/>
                </a:solidFill>
              </a:rPr>
              <a:pPr/>
              <a:t>13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Τίτλος 1"/>
          <p:cNvSpPr>
            <a:spLocks noGrp="1"/>
          </p:cNvSpPr>
          <p:nvPr>
            <p:ph type="title"/>
          </p:nvPr>
        </p:nvSpPr>
        <p:spPr>
          <a:xfrm>
            <a:off x="468313" y="115888"/>
            <a:ext cx="8229600" cy="1009650"/>
          </a:xfrm>
        </p:spPr>
        <p:txBody>
          <a:bodyPr/>
          <a:lstStyle/>
          <a:p>
            <a:r>
              <a:rPr lang="el-GR" altLang="el-GR" smtClean="0"/>
              <a:t>Τα χημικά μέσα της ανακύκλωσης &amp; απομελάνωσης </a:t>
            </a:r>
            <a:r>
              <a:rPr lang="el-GR" altLang="el-GR" sz="3200" b="0" smtClean="0"/>
              <a:t>(2 από 3)</a:t>
            </a:r>
          </a:p>
        </p:txBody>
      </p:sp>
      <p:sp>
        <p:nvSpPr>
          <p:cNvPr id="48130" name="Θέση περιεχομένου 2"/>
          <p:cNvSpPr>
            <a:spLocks noGrp="1"/>
          </p:cNvSpPr>
          <p:nvPr>
            <p:ph idx="1"/>
          </p:nvPr>
        </p:nvSpPr>
        <p:spPr>
          <a:xfrm>
            <a:off x="457200" y="1412875"/>
            <a:ext cx="8229600" cy="5040313"/>
          </a:xfrm>
        </p:spPr>
        <p:txBody>
          <a:bodyPr/>
          <a:lstStyle/>
          <a:p>
            <a:pPr>
              <a:spcBef>
                <a:spcPts val="1200"/>
              </a:spcBef>
            </a:pPr>
            <a:r>
              <a:rPr lang="el-GR" altLang="el-GR" sz="2400" smtClean="0"/>
              <a:t>Άλλα χημικά πρόσθετα είναι πιο περίπλοκα, όπως συμβαίνει με τα τασενεργά και τα πολυμερή διαύγασης του νερού. </a:t>
            </a:r>
          </a:p>
          <a:p>
            <a:pPr>
              <a:spcBef>
                <a:spcPts val="1200"/>
              </a:spcBef>
            </a:pPr>
            <a:r>
              <a:rPr lang="el-GR" altLang="el-GR" sz="2400" smtClean="0"/>
              <a:t>Αυτά έχουν την δική τους ειδική δράση, ενώ μερικά ενισχύουν την δράση άλλων. </a:t>
            </a:r>
          </a:p>
          <a:p>
            <a:pPr>
              <a:spcBef>
                <a:spcPts val="1200"/>
              </a:spcBef>
            </a:pPr>
            <a:r>
              <a:rPr lang="el-GR" altLang="el-GR" sz="2400" smtClean="0"/>
              <a:t>Το πυριτικό νάτριο, χρησιμοποιείται για να σταθεροποιεί το περιβάλλον του υπεροξειδίου του υδρογόνου, και δρα ως λευκαντικό. Επίσης, εμποδίζει την επανακαθίζηση των σωματιδίων μελανιού και διατηρεί υψηλό το </a:t>
            </a:r>
            <a:r>
              <a:rPr lang="en-US" altLang="el-GR" sz="2400" smtClean="0"/>
              <a:t>pH</a:t>
            </a:r>
            <a:r>
              <a:rPr lang="el-GR" altLang="el-GR" sz="2400" smtClean="0"/>
              <a:t>, κάτι που ενισχύει τον ρόλο του υδροξειδίου του νατρίου. </a:t>
            </a:r>
          </a:p>
          <a:p>
            <a:pPr>
              <a:spcBef>
                <a:spcPts val="1200"/>
              </a:spcBef>
            </a:pPr>
            <a:r>
              <a:rPr lang="el-GR" altLang="el-GR" sz="2400" smtClean="0"/>
              <a:t>Ορισμένα πρόσθετα έχουν περισσότερες από μια δράσεις, που δυστυχώς κάποιες είναι ανεπιθύμητες. </a:t>
            </a:r>
          </a:p>
        </p:txBody>
      </p:sp>
      <p:sp>
        <p:nvSpPr>
          <p:cNvPr id="4813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FAC1597-C6FE-4237-A2CB-2C6F4B0237F9}" type="slidenum">
              <a:rPr lang="el-GR" altLang="el-GR" smtClean="0">
                <a:solidFill>
                  <a:srgbClr val="000000"/>
                </a:solidFill>
              </a:rPr>
              <a:pPr/>
              <a:t>14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Τίτλος 1"/>
          <p:cNvSpPr>
            <a:spLocks noGrp="1"/>
          </p:cNvSpPr>
          <p:nvPr>
            <p:ph type="title"/>
          </p:nvPr>
        </p:nvSpPr>
        <p:spPr>
          <a:xfrm>
            <a:off x="468313" y="115888"/>
            <a:ext cx="8229600" cy="1009650"/>
          </a:xfrm>
        </p:spPr>
        <p:txBody>
          <a:bodyPr/>
          <a:lstStyle/>
          <a:p>
            <a:r>
              <a:rPr lang="el-GR" altLang="el-GR" smtClean="0"/>
              <a:t>Τα χημικά μέσα της ανακύκλωσης &amp; απομελάνωσης </a:t>
            </a:r>
            <a:r>
              <a:rPr lang="el-GR" altLang="el-GR" sz="3200" b="0" smtClean="0"/>
              <a:t>(3 από 3)</a:t>
            </a:r>
          </a:p>
        </p:txBody>
      </p:sp>
      <p:sp>
        <p:nvSpPr>
          <p:cNvPr id="49154" name="Θέση περιεχομένου 2"/>
          <p:cNvSpPr>
            <a:spLocks noGrp="1"/>
          </p:cNvSpPr>
          <p:nvPr>
            <p:ph idx="1"/>
          </p:nvPr>
        </p:nvSpPr>
        <p:spPr>
          <a:xfrm>
            <a:off x="457200" y="1341438"/>
            <a:ext cx="8229600" cy="5040312"/>
          </a:xfrm>
        </p:spPr>
        <p:txBody>
          <a:bodyPr/>
          <a:lstStyle/>
          <a:p>
            <a:pPr>
              <a:lnSpc>
                <a:spcPct val="110000"/>
              </a:lnSpc>
              <a:spcBef>
                <a:spcPts val="1200"/>
              </a:spcBef>
            </a:pPr>
            <a:r>
              <a:rPr lang="el-GR" altLang="el-GR" sz="2400" smtClean="0"/>
              <a:t>Ανάλογα με τα χαρτιά της πολτοποίησης, η δεξαμενή του χαρτοπολτού μπορεί να περιέχει όλα ή κάποια από τα παρακάτω χημικά, όπως: υδροξείδιο του νατρίου, πυριτικό νάτριο, χηλικές ενώσεις, υπεροξείδιο του υδρογόνου, τασενεργά, χημικά συσσωμάτωσης κτλ., οπότε θα ακολουθήσει παρουσίαση των πιο σημαντικών από αυτά: </a:t>
            </a:r>
          </a:p>
          <a:p>
            <a:pPr>
              <a:lnSpc>
                <a:spcPct val="110000"/>
              </a:lnSpc>
              <a:spcBef>
                <a:spcPts val="1200"/>
              </a:spcBef>
            </a:pPr>
            <a:r>
              <a:rPr lang="el-GR" altLang="el-GR" sz="2400" b="1" smtClean="0"/>
              <a:t>Υδροξείδιο του νατρίου </a:t>
            </a:r>
            <a:endParaRPr lang="el-GR" altLang="el-GR" sz="2400" smtClean="0"/>
          </a:p>
          <a:p>
            <a:pPr>
              <a:lnSpc>
                <a:spcPct val="110000"/>
              </a:lnSpc>
              <a:spcBef>
                <a:spcPts val="1200"/>
              </a:spcBef>
            </a:pPr>
            <a:r>
              <a:rPr lang="el-GR" altLang="el-GR" sz="2400" b="1" smtClean="0"/>
              <a:t>Λευκαντικά μέσα</a:t>
            </a:r>
            <a:endParaRPr lang="el-GR" altLang="el-GR" sz="2400" smtClean="0"/>
          </a:p>
          <a:p>
            <a:pPr>
              <a:lnSpc>
                <a:spcPct val="110000"/>
              </a:lnSpc>
              <a:spcBef>
                <a:spcPts val="1200"/>
              </a:spcBef>
            </a:pPr>
            <a:r>
              <a:rPr lang="el-GR" altLang="el-GR" sz="2400" b="1" smtClean="0"/>
              <a:t>Χημικά πρόσθετα</a:t>
            </a:r>
            <a:endParaRPr lang="el-GR" altLang="el-GR" sz="2400" smtClean="0"/>
          </a:p>
        </p:txBody>
      </p:sp>
      <p:sp>
        <p:nvSpPr>
          <p:cNvPr id="4915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85CEE60-87E9-4492-909B-FBEF15FA6AA1}" type="slidenum">
              <a:rPr lang="el-GR" altLang="el-GR" smtClean="0">
                <a:solidFill>
                  <a:srgbClr val="000000"/>
                </a:solidFill>
              </a:rPr>
              <a:pPr/>
              <a:t>15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p:txBody>
          <a:bodyPr/>
          <a:lstStyle/>
          <a:p>
            <a:r>
              <a:rPr lang="el-GR" altLang="el-GR" smtClean="0"/>
              <a:t>Υδροξείδιο του νατρίου</a:t>
            </a:r>
          </a:p>
        </p:txBody>
      </p:sp>
      <p:sp>
        <p:nvSpPr>
          <p:cNvPr id="50178" name="Θέση περιεχομένου 2"/>
          <p:cNvSpPr>
            <a:spLocks noGrp="1"/>
          </p:cNvSpPr>
          <p:nvPr>
            <p:ph idx="1"/>
          </p:nvPr>
        </p:nvSpPr>
        <p:spPr/>
        <p:txBody>
          <a:bodyPr/>
          <a:lstStyle/>
          <a:p>
            <a:r>
              <a:rPr lang="el-GR" altLang="el-GR" sz="2400" smtClean="0"/>
              <a:t>Ρυθμίζει το </a:t>
            </a:r>
            <a:r>
              <a:rPr lang="en-US" altLang="el-GR" sz="2400" smtClean="0"/>
              <a:t>pH</a:t>
            </a:r>
            <a:r>
              <a:rPr lang="el-GR" altLang="el-GR" sz="2400" smtClean="0"/>
              <a:t> του υλικού πολτοποίησης μεταξύ 9</a:t>
            </a:r>
            <a:r>
              <a:rPr lang="en-US" altLang="el-GR" sz="2400" smtClean="0"/>
              <a:t>.</a:t>
            </a:r>
            <a:r>
              <a:rPr lang="el-GR" altLang="el-GR" sz="2400" smtClean="0"/>
              <a:t>5 και 11</a:t>
            </a:r>
            <a:r>
              <a:rPr lang="en-US" altLang="el-GR" sz="2400" smtClean="0"/>
              <a:t>.</a:t>
            </a:r>
            <a:r>
              <a:rPr lang="el-GR" altLang="el-GR" sz="2400" smtClean="0"/>
              <a:t>0 ώστε οι ίνες κυτταρίνης να απορροφούν νερό και να διογκώνονται, να γίνονται πιο ελαστικές και έτσι, με την δόνηση που γίνεται ταυτόχρονα με την πολτοποίηση να διευκολύνεται η αφαίρεση του μελανιού. </a:t>
            </a:r>
          </a:p>
          <a:p>
            <a:r>
              <a:rPr lang="el-GR" altLang="el-GR" sz="2400" smtClean="0"/>
              <a:t>Επίσης, βοηθά στην σαπωνοποίηση ή υδρόλυση των ρητινών (βασικού συστατικού του φορέα των μελανιών), άρα και στην απομάκρυνση του μελανιού από τις ίνες. </a:t>
            </a:r>
          </a:p>
          <a:p>
            <a:r>
              <a:rPr lang="el-GR" altLang="el-GR" sz="2400" smtClean="0"/>
              <a:t>Τέλος, το υδροξείδιο του νατρίου χρησιμοποιείται σε συνδυασμό με το υπεροξείδιο του υδρογόνου για την βελτίωση της λεύκανσης των ινών. Ωστόσο, η προσθήκη του χρειάζεται να γίνεται με προσοχή </a:t>
            </a:r>
            <a:r>
              <a:rPr lang="el-GR" altLang="el-GR" sz="2400" b="1" smtClean="0"/>
              <a:t>(κίνδυνος αλκαλικής αμαύρωσης).</a:t>
            </a:r>
          </a:p>
        </p:txBody>
      </p:sp>
      <p:sp>
        <p:nvSpPr>
          <p:cNvPr id="5017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BC0AB72-D8A1-4114-8703-C0E57C30EE74}" type="slidenum">
              <a:rPr lang="el-GR" altLang="el-GR" smtClean="0">
                <a:solidFill>
                  <a:srgbClr val="000000"/>
                </a:solidFill>
              </a:rPr>
              <a:pPr/>
              <a:t>16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Τίτλος 1"/>
          <p:cNvSpPr>
            <a:spLocks noGrp="1"/>
          </p:cNvSpPr>
          <p:nvPr>
            <p:ph type="title"/>
          </p:nvPr>
        </p:nvSpPr>
        <p:spPr/>
        <p:txBody>
          <a:bodyPr/>
          <a:lstStyle/>
          <a:p>
            <a:r>
              <a:rPr lang="el-GR" altLang="el-GR" smtClean="0"/>
              <a:t>Λευκαντικά μέσα </a:t>
            </a:r>
          </a:p>
        </p:txBody>
      </p:sp>
      <p:sp>
        <p:nvSpPr>
          <p:cNvPr id="51202" name="Θέση περιεχομένου 2"/>
          <p:cNvSpPr>
            <a:spLocks noGrp="1"/>
          </p:cNvSpPr>
          <p:nvPr>
            <p:ph idx="1"/>
          </p:nvPr>
        </p:nvSpPr>
        <p:spPr/>
        <p:txBody>
          <a:bodyPr/>
          <a:lstStyle/>
          <a:p>
            <a:pPr>
              <a:lnSpc>
                <a:spcPct val="112000"/>
              </a:lnSpc>
              <a:spcBef>
                <a:spcPts val="1200"/>
              </a:spcBef>
            </a:pPr>
            <a:r>
              <a:rPr lang="el-GR" altLang="el-GR" sz="2400" smtClean="0"/>
              <a:t>Κατά τη λεύκανση του χαρτοπολτού απομακρύνεται ή τροποποιείται η λιγνίνη, χωρίς να προκαλείται χημική αλλοίωση στην κυτταρίνη. </a:t>
            </a:r>
          </a:p>
          <a:p>
            <a:pPr>
              <a:lnSpc>
                <a:spcPct val="112000"/>
              </a:lnSpc>
              <a:spcBef>
                <a:spcPts val="1200"/>
              </a:spcBef>
            </a:pPr>
            <a:r>
              <a:rPr lang="el-GR" altLang="el-GR" sz="2400" smtClean="0"/>
              <a:t>Καθώς η χρήση του χλωρίου και των προϊόντων του έχουν περιοριστεί/απαγορευτεί για περιβαλλοντικούς λόγους, τα λευκαντικά μέσα που χρησιμοποιούνται κυρίως είναι το υπεροξείδιο του υδρογόνου(Η</a:t>
            </a:r>
            <a:r>
              <a:rPr lang="el-GR" altLang="el-GR" sz="2400" baseline="-25000" smtClean="0"/>
              <a:t>2</a:t>
            </a:r>
            <a:r>
              <a:rPr lang="el-GR" altLang="el-GR" sz="2400" smtClean="0"/>
              <a:t>Ο</a:t>
            </a:r>
            <a:r>
              <a:rPr lang="el-GR" altLang="el-GR" sz="2400" baseline="-25000" smtClean="0"/>
              <a:t>2</a:t>
            </a:r>
            <a:r>
              <a:rPr lang="el-GR" altLang="el-GR" sz="2400" smtClean="0"/>
              <a:t>), το οξυγόνο, το όζον και ορισμένα αναγωγικά λευκαντικά αντιδραστήρια.   </a:t>
            </a:r>
          </a:p>
        </p:txBody>
      </p:sp>
      <p:sp>
        <p:nvSpPr>
          <p:cNvPr id="5120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DD7A972-5900-4C98-84B2-E6E78376ED06}" type="slidenum">
              <a:rPr lang="el-GR" altLang="el-GR" smtClean="0">
                <a:solidFill>
                  <a:srgbClr val="000000"/>
                </a:solidFill>
              </a:rPr>
              <a:pPr/>
              <a:t>17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Τίτλος 1"/>
          <p:cNvSpPr>
            <a:spLocks noGrp="1"/>
          </p:cNvSpPr>
          <p:nvPr>
            <p:ph type="title"/>
          </p:nvPr>
        </p:nvSpPr>
        <p:spPr/>
        <p:txBody>
          <a:bodyPr/>
          <a:lstStyle/>
          <a:p>
            <a:r>
              <a:rPr lang="el-GR" altLang="el-GR" smtClean="0"/>
              <a:t>Τα χημικά πρόσθετα </a:t>
            </a:r>
            <a:r>
              <a:rPr lang="el-GR" altLang="el-GR" sz="3200" b="0" smtClean="0"/>
              <a:t>(1 από 3)</a:t>
            </a:r>
          </a:p>
        </p:txBody>
      </p:sp>
      <p:sp>
        <p:nvSpPr>
          <p:cNvPr id="52226" name="Θέση περιεχομένου 2"/>
          <p:cNvSpPr>
            <a:spLocks noGrp="1"/>
          </p:cNvSpPr>
          <p:nvPr>
            <p:ph idx="1"/>
          </p:nvPr>
        </p:nvSpPr>
        <p:spPr/>
        <p:txBody>
          <a:bodyPr/>
          <a:lstStyle/>
          <a:p>
            <a:pPr>
              <a:lnSpc>
                <a:spcPct val="110000"/>
              </a:lnSpc>
              <a:spcBef>
                <a:spcPts val="1200"/>
              </a:spcBef>
            </a:pPr>
            <a:r>
              <a:rPr lang="el-GR" altLang="el-GR" sz="2400" smtClean="0"/>
              <a:t>Μπορούν να χρησιμοποιηθούν τασενεργά - διασπορείς, θρομβωτικά, χημικά δέσμευσης μελανιών.</a:t>
            </a:r>
            <a:r>
              <a:rPr lang="el-GR" altLang="el-GR" sz="2400" b="1" smtClean="0"/>
              <a:t> </a:t>
            </a:r>
          </a:p>
          <a:p>
            <a:pPr>
              <a:lnSpc>
                <a:spcPct val="110000"/>
              </a:lnSpc>
              <a:spcBef>
                <a:spcPts val="1200"/>
              </a:spcBef>
            </a:pPr>
            <a:r>
              <a:rPr lang="el-GR" altLang="el-GR" sz="2400" smtClean="0"/>
              <a:t>Σημειώνεται ότι η επιτυχής απομελάνωση του χαρτιού δεν οφείλεται μόνο στην αφαίρεση του μελανιού από τις ίνες, αλλά και στη σωστή διαβροχή των σωματιδίων του μελανιού και στην διατήρηση των σωματιδίων του μελανιού σε διασπορά, ώστε να μπορούν να απομακρυνθούν κατά το πλύσιμο και τέλος, στην παρεμπόδιση της εναπόθεσής τους ξανά πάνω στην ίνα του χαρτιού, ώστε τελικά να μπορούν να συλλεχθούν και να απομακρυνθούν εύκολα. </a:t>
            </a:r>
          </a:p>
        </p:txBody>
      </p:sp>
      <p:sp>
        <p:nvSpPr>
          <p:cNvPr id="5222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EED8462-71A7-415D-AD0E-1749CB53BC28}" type="slidenum">
              <a:rPr lang="el-GR" altLang="el-GR" smtClean="0">
                <a:solidFill>
                  <a:srgbClr val="000000"/>
                </a:solidFill>
              </a:rPr>
              <a:pPr/>
              <a:t>18</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p:txBody>
          <a:bodyPr/>
          <a:lstStyle/>
          <a:p>
            <a:r>
              <a:rPr lang="el-GR" altLang="el-GR" smtClean="0"/>
              <a:t>Στόχος ενότητας</a:t>
            </a:r>
          </a:p>
        </p:txBody>
      </p:sp>
      <p:sp>
        <p:nvSpPr>
          <p:cNvPr id="27650" name="Θέση περιεχομένου 2"/>
          <p:cNvSpPr>
            <a:spLocks noGrp="1"/>
          </p:cNvSpPr>
          <p:nvPr>
            <p:ph idx="1"/>
          </p:nvPr>
        </p:nvSpPr>
        <p:spPr>
          <a:xfrm>
            <a:off x="457200" y="1196975"/>
            <a:ext cx="8229600" cy="3311525"/>
          </a:xfrm>
        </p:spPr>
        <p:txBody>
          <a:bodyPr/>
          <a:lstStyle/>
          <a:p>
            <a:pPr>
              <a:lnSpc>
                <a:spcPct val="114000"/>
              </a:lnSpc>
              <a:spcBef>
                <a:spcPts val="1200"/>
              </a:spcBef>
            </a:pPr>
            <a:r>
              <a:rPr lang="el-GR" altLang="el-GR" sz="2400" smtClean="0"/>
              <a:t>Στόχος της ενότητας αυτής είναι η παρουσίαση των βασικών αρχών της βιομηχανικής διεργασίας της αφαίρεσης του μελανιού από τις ίνες και τη μάζα του χαρτοπολτού κατά την διαδικασία της ανακύκλωσης του χαρτιού. </a:t>
            </a:r>
          </a:p>
          <a:p>
            <a:pPr>
              <a:lnSpc>
                <a:spcPct val="114000"/>
              </a:lnSpc>
              <a:spcBef>
                <a:spcPts val="1200"/>
              </a:spcBef>
            </a:pPr>
            <a:endParaRPr lang="el-GR" altLang="el-GR" sz="2400" smtClean="0"/>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9B93397-7139-4803-B87A-FDCF661044D0}" type="slidenum">
              <a:rPr lang="el-GR" altLang="el-GR" smtClean="0">
                <a:solidFill>
                  <a:srgbClr val="000000"/>
                </a:solidFill>
              </a:rPr>
              <a:pPr/>
              <a:t>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Τίτλος 1"/>
          <p:cNvSpPr>
            <a:spLocks noGrp="1"/>
          </p:cNvSpPr>
          <p:nvPr>
            <p:ph type="title"/>
          </p:nvPr>
        </p:nvSpPr>
        <p:spPr/>
        <p:txBody>
          <a:bodyPr/>
          <a:lstStyle/>
          <a:p>
            <a:r>
              <a:rPr lang="el-GR" altLang="el-GR" smtClean="0"/>
              <a:t>Τα χημικά πρόσθετα </a:t>
            </a:r>
            <a:r>
              <a:rPr lang="el-GR" altLang="el-GR" sz="3200" b="0" smtClean="0"/>
              <a:t>(2 από 3)</a:t>
            </a:r>
          </a:p>
        </p:txBody>
      </p:sp>
      <p:sp>
        <p:nvSpPr>
          <p:cNvPr id="53250" name="Θέση περιεχομένου 2"/>
          <p:cNvSpPr>
            <a:spLocks noGrp="1"/>
          </p:cNvSpPr>
          <p:nvPr>
            <p:ph idx="1"/>
          </p:nvPr>
        </p:nvSpPr>
        <p:spPr/>
        <p:txBody>
          <a:bodyPr/>
          <a:lstStyle/>
          <a:p>
            <a:pPr>
              <a:lnSpc>
                <a:spcPct val="110000"/>
              </a:lnSpc>
              <a:spcBef>
                <a:spcPts val="1200"/>
              </a:spcBef>
            </a:pPr>
            <a:r>
              <a:rPr lang="el-GR" altLang="el-GR" sz="2400" smtClean="0"/>
              <a:t>Όλες οι προηγούμενες διαδικασίες υποβοηθούνται από τη χρήση των κατάλληλων προσθέτων, όπως αναφέρθηκαν για παράδειγμα οι </a:t>
            </a:r>
            <a:r>
              <a:rPr lang="el-GR" altLang="el-GR" sz="2400" b="1" smtClean="0"/>
              <a:t>διασπορείς</a:t>
            </a:r>
            <a:r>
              <a:rPr lang="el-GR" altLang="el-GR" sz="2400" smtClean="0"/>
              <a:t>, που κρατούν τα σωματίδια του μελανιού σε αιώρηση, ώστε να μπορούν να απομακρυνθούν εύκολα με την έκπλυση (σήμερα, μάλιστα, κάποια σύγχρονα βιοαποικοδομήσιμα υλικά αντικαθιστούν τα τασενεργά, γιατί η χρήση τους επιβαρύνει το περιβάλλον). </a:t>
            </a:r>
          </a:p>
          <a:p>
            <a:pPr>
              <a:lnSpc>
                <a:spcPct val="110000"/>
              </a:lnSpc>
              <a:spcBef>
                <a:spcPts val="1200"/>
              </a:spcBef>
            </a:pPr>
            <a:r>
              <a:rPr lang="el-GR" altLang="el-GR" sz="2400" smtClean="0"/>
              <a:t>Τα πρόσθετα δέσμευσης των μελανιών (</a:t>
            </a:r>
            <a:r>
              <a:rPr lang="el-GR" altLang="el-GR" sz="2400" b="1" smtClean="0"/>
              <a:t>συλλέκτες</a:t>
            </a:r>
            <a:r>
              <a:rPr lang="el-GR" altLang="el-GR" sz="2400" smtClean="0"/>
              <a:t>) βοηθούν στην αποτελεσματική λειτουργία της διαδικασίας της επίπλευσης, μιας τεχνικής που εφαρμόστηκε για πρώτη φορά για τον καθαρισμό των ορυκτών. </a:t>
            </a:r>
          </a:p>
        </p:txBody>
      </p:sp>
      <p:sp>
        <p:nvSpPr>
          <p:cNvPr id="532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3D233E1-667F-4E97-876A-35A740FC743D}" type="slidenum">
              <a:rPr lang="el-GR" altLang="el-GR" smtClean="0">
                <a:solidFill>
                  <a:srgbClr val="000000"/>
                </a:solidFill>
              </a:rPr>
              <a:pPr/>
              <a:t>19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Τίτλος 1"/>
          <p:cNvSpPr>
            <a:spLocks noGrp="1"/>
          </p:cNvSpPr>
          <p:nvPr>
            <p:ph type="title"/>
          </p:nvPr>
        </p:nvSpPr>
        <p:spPr/>
        <p:txBody>
          <a:bodyPr/>
          <a:lstStyle/>
          <a:p>
            <a:r>
              <a:rPr lang="el-GR" altLang="el-GR" smtClean="0"/>
              <a:t>Τα χημικά πρόσθετα </a:t>
            </a:r>
            <a:r>
              <a:rPr lang="el-GR" altLang="el-GR" sz="3200" b="0" smtClean="0"/>
              <a:t>(3 από 3)</a:t>
            </a:r>
          </a:p>
        </p:txBody>
      </p:sp>
      <p:sp>
        <p:nvSpPr>
          <p:cNvPr id="54274" name="Θέση περιεχομένου 2"/>
          <p:cNvSpPr>
            <a:spLocks noGrp="1"/>
          </p:cNvSpPr>
          <p:nvPr>
            <p:ph idx="1"/>
          </p:nvPr>
        </p:nvSpPr>
        <p:spPr>
          <a:xfrm>
            <a:off x="457200" y="1196975"/>
            <a:ext cx="8362950" cy="5327650"/>
          </a:xfrm>
        </p:spPr>
        <p:txBody>
          <a:bodyPr/>
          <a:lstStyle/>
          <a:p>
            <a:pPr>
              <a:spcBef>
                <a:spcPts val="1200"/>
              </a:spcBef>
            </a:pPr>
            <a:r>
              <a:rPr lang="el-GR" altLang="el-GR" sz="2400" smtClean="0"/>
              <a:t>Τα υδρόφοβα σωματίδια του μελανιού προσκολλώνται στα μόρια του προσθέτου, και όλα μαζί στις φυσαλίδες αέρα στη συσκευή επίπλευσης, οπότε οδηγούνται στην επιφάνεια από την οποία και συλλέγονται ως </a:t>
            </a:r>
            <a:r>
              <a:rPr lang="el-GR" altLang="el-GR" sz="2400" b="1" smtClean="0"/>
              <a:t>αφρός</a:t>
            </a:r>
            <a:r>
              <a:rPr lang="el-GR" altLang="el-GR" sz="2400" smtClean="0"/>
              <a:t>. Για το σκοπό αυτό, μπορούν να χρησιμοποιηθούν αδιάλυτα </a:t>
            </a:r>
            <a:r>
              <a:rPr lang="el-GR" altLang="el-GR" sz="2400" b="1" smtClean="0"/>
              <a:t>άλατα σαπώνων </a:t>
            </a:r>
            <a:r>
              <a:rPr lang="el-GR" altLang="el-GR" sz="2400" smtClean="0"/>
              <a:t>λιπαρών οξέων με μεγάλη ανθρακική αλυσίδα, όπως το στεατικό, το ελαϊκό, ή το λινολεϊκό οξύ, κά. </a:t>
            </a:r>
          </a:p>
          <a:p>
            <a:pPr>
              <a:spcBef>
                <a:spcPts val="1200"/>
              </a:spcBef>
            </a:pPr>
            <a:r>
              <a:rPr lang="el-GR" altLang="el-GR" sz="2400" smtClean="0"/>
              <a:t>Ορισμένες φορές, χρησιμοποιούνται πρόσθετα που προκαλούν τη θρόμβωση των μεγαλύτερων σωματιδίων, που απομακρύνονται με φυγοκέντριση. </a:t>
            </a:r>
          </a:p>
          <a:p>
            <a:pPr>
              <a:spcBef>
                <a:spcPts val="1200"/>
              </a:spcBef>
            </a:pPr>
            <a:r>
              <a:rPr lang="el-GR" altLang="el-GR" sz="2400" smtClean="0"/>
              <a:t>Τέλος, σε κάποιες περιπτώσεις χρησιμοποιείται συνδυασμός διασπορέων και συλλεκτών (</a:t>
            </a:r>
            <a:r>
              <a:rPr lang="el-GR" altLang="el-GR" sz="2400" b="1" smtClean="0"/>
              <a:t>διασκορποσυλλέκτες</a:t>
            </a:r>
            <a:r>
              <a:rPr lang="el-GR" altLang="el-GR" sz="2400" smtClean="0"/>
              <a:t>), που επιτελούν και τις δυο δράσεις ταυτόχρονα. </a:t>
            </a:r>
          </a:p>
        </p:txBody>
      </p:sp>
      <p:sp>
        <p:nvSpPr>
          <p:cNvPr id="5427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1BADD33-379E-4FB8-87A5-F7E469870220}" type="slidenum">
              <a:rPr lang="el-GR" altLang="el-GR" smtClean="0">
                <a:solidFill>
                  <a:srgbClr val="000000"/>
                </a:solidFill>
              </a:rPr>
              <a:pPr/>
              <a:t>20</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Τίτλος 1"/>
          <p:cNvSpPr>
            <a:spLocks noGrp="1"/>
          </p:cNvSpPr>
          <p:nvPr>
            <p:ph type="title"/>
          </p:nvPr>
        </p:nvSpPr>
        <p:spPr/>
        <p:txBody>
          <a:bodyPr/>
          <a:lstStyle/>
          <a:p>
            <a:r>
              <a:rPr lang="el-GR" altLang="el-GR" smtClean="0"/>
              <a:t>Προβλήματα στην απομελάνωση </a:t>
            </a:r>
            <a:r>
              <a:rPr lang="el-GR" altLang="el-GR" sz="3200" b="0" smtClean="0"/>
              <a:t>1/5</a:t>
            </a:r>
          </a:p>
        </p:txBody>
      </p:sp>
      <p:sp>
        <p:nvSpPr>
          <p:cNvPr id="55298" name="Θέση περιεχομένου 2"/>
          <p:cNvSpPr>
            <a:spLocks noGrp="1"/>
          </p:cNvSpPr>
          <p:nvPr>
            <p:ph idx="1"/>
          </p:nvPr>
        </p:nvSpPr>
        <p:spPr/>
        <p:txBody>
          <a:bodyPr/>
          <a:lstStyle/>
          <a:p>
            <a:pPr>
              <a:lnSpc>
                <a:spcPct val="112000"/>
              </a:lnSpc>
              <a:spcBef>
                <a:spcPts val="1200"/>
              </a:spcBef>
            </a:pPr>
            <a:r>
              <a:rPr lang="el-GR" altLang="el-GR" sz="2400" smtClean="0"/>
              <a:t>Ορισμένα ανακυκλούμενα χαρτιά παρουσιάζουν ειδικά προβλήματα, ανάλογα με το είδος των μελανιών με τα οποία εκτυπώθηκαν:  </a:t>
            </a:r>
          </a:p>
          <a:p>
            <a:pPr>
              <a:lnSpc>
                <a:spcPct val="112000"/>
              </a:lnSpc>
              <a:spcBef>
                <a:spcPts val="1200"/>
              </a:spcBef>
            </a:pPr>
            <a:r>
              <a:rPr lang="el-GR" altLang="el-GR" sz="2400" smtClean="0"/>
              <a:t>Τα </a:t>
            </a:r>
            <a:r>
              <a:rPr lang="el-GR" altLang="el-GR" sz="2400" b="1" smtClean="0"/>
              <a:t>μελάνια ψεκασμού (</a:t>
            </a:r>
            <a:r>
              <a:rPr lang="en-US" altLang="el-GR" sz="2400" b="1" smtClean="0"/>
              <a:t>ink</a:t>
            </a:r>
            <a:r>
              <a:rPr lang="el-GR" altLang="el-GR" sz="2400" b="1" smtClean="0"/>
              <a:t>-</a:t>
            </a:r>
            <a:r>
              <a:rPr lang="en-US" altLang="el-GR" sz="2400" b="1" smtClean="0"/>
              <a:t>jet</a:t>
            </a:r>
            <a:r>
              <a:rPr lang="el-GR" altLang="el-GR" sz="2400" b="1" smtClean="0"/>
              <a:t>) </a:t>
            </a:r>
            <a:r>
              <a:rPr lang="el-GR" altLang="el-GR" sz="2400" smtClean="0"/>
              <a:t>που χρησιμοποιούνται στους εκτυπωτές γραφείου, είναι συνήθως υδατικά διαλύματα με αλκοόλη, ενώ περιέχουν μικρές ποσότητες συνθετικών αζωχρωστικών. Τα μελάνια αυτού του είδους μπορούν να αφαιρεθούν μόνο με έκπλυση. </a:t>
            </a:r>
          </a:p>
        </p:txBody>
      </p:sp>
      <p:sp>
        <p:nvSpPr>
          <p:cNvPr id="552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C93B6CC-F36E-47D8-A2D5-C3712751A094}" type="slidenum">
              <a:rPr lang="el-GR" altLang="el-GR" smtClean="0">
                <a:solidFill>
                  <a:srgbClr val="000000"/>
                </a:solidFill>
              </a:rPr>
              <a:pPr/>
              <a:t>21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Τίτλος 1"/>
          <p:cNvSpPr>
            <a:spLocks noGrp="1"/>
          </p:cNvSpPr>
          <p:nvPr>
            <p:ph type="title"/>
          </p:nvPr>
        </p:nvSpPr>
        <p:spPr/>
        <p:txBody>
          <a:bodyPr/>
          <a:lstStyle/>
          <a:p>
            <a:r>
              <a:rPr lang="el-GR" altLang="el-GR" smtClean="0"/>
              <a:t>Προβλήματα στην απομελάνωση </a:t>
            </a:r>
            <a:r>
              <a:rPr lang="el-GR" altLang="el-GR" sz="3200" b="0" smtClean="0"/>
              <a:t>2/5</a:t>
            </a:r>
            <a:endParaRPr lang="el-GR" altLang="el-GR" smtClean="0"/>
          </a:p>
        </p:txBody>
      </p:sp>
      <p:sp>
        <p:nvSpPr>
          <p:cNvPr id="56322" name="Θέση περιεχομένου 2"/>
          <p:cNvSpPr>
            <a:spLocks noGrp="1"/>
          </p:cNvSpPr>
          <p:nvPr>
            <p:ph idx="1"/>
          </p:nvPr>
        </p:nvSpPr>
        <p:spPr>
          <a:xfrm>
            <a:off x="457200" y="1196975"/>
            <a:ext cx="8435975" cy="5327650"/>
          </a:xfrm>
        </p:spPr>
        <p:txBody>
          <a:bodyPr/>
          <a:lstStyle/>
          <a:p>
            <a:pPr>
              <a:spcBef>
                <a:spcPts val="1200"/>
              </a:spcBef>
            </a:pPr>
            <a:r>
              <a:rPr lang="el-GR" altLang="el-GR" sz="2400" smtClean="0"/>
              <a:t>Ένα άλλο παράδειγμα είναι τα </a:t>
            </a:r>
            <a:r>
              <a:rPr lang="en-US" altLang="el-GR" sz="2400" b="1" smtClean="0"/>
              <a:t>toner</a:t>
            </a:r>
            <a:r>
              <a:rPr lang="el-GR" altLang="el-GR" sz="2400" b="1" smtClean="0"/>
              <a:t> </a:t>
            </a:r>
            <a:r>
              <a:rPr lang="el-GR" altLang="el-GR" sz="2400" smtClean="0"/>
              <a:t>(μελάνια σε σκόνη) των εκτυπωτών. Αυτά περιέχουν ρητίνες, έλαια και πρόσθετα για σταθεροποίηση και έλεγχο φορτίου. </a:t>
            </a:r>
          </a:p>
          <a:p>
            <a:pPr>
              <a:spcBef>
                <a:spcPts val="1200"/>
              </a:spcBef>
            </a:pPr>
            <a:r>
              <a:rPr lang="el-GR" altLang="el-GR" sz="2400" smtClean="0"/>
              <a:t>Κατά την χρήση τους θερμαίνονται και λιώνουν πάνω στο χαρτί, οπότε κατά την πολτοποίηση αποσπώνται με την μορφή θραυσμάτων και έτσι, είναι πολύ μεγάλα για να αφαιρεθούν με επίπλευση ή πλύσιμο και ταυτόχρονα πολύ μικρά για να απομακρυνθούν με κοσκίνισμα. </a:t>
            </a:r>
          </a:p>
          <a:p>
            <a:pPr>
              <a:spcBef>
                <a:spcPts val="1200"/>
              </a:spcBef>
            </a:pPr>
            <a:r>
              <a:rPr lang="el-GR" altLang="el-GR" sz="2400" smtClean="0"/>
              <a:t>Έτσι, πολλές φορές χρησιμοποιούνται είτε διασπορείς, που βοηθούν στην απομάκρυνσή τους με νέα επίπλευση είτε πρόσθετα συσσωμάτωσης, που εισάγονται στο νερό της πολτοποίησης, ώστε μετά την θρόμβωση να απομακρυνθούν με κόσκινα σε συστήματα φυγοκεντρικού καθαρισμού κτλ.</a:t>
            </a:r>
          </a:p>
        </p:txBody>
      </p:sp>
      <p:sp>
        <p:nvSpPr>
          <p:cNvPr id="563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7271B3B-6B15-418E-85B0-FB1B24401601}" type="slidenum">
              <a:rPr lang="el-GR" altLang="el-GR" smtClean="0">
                <a:solidFill>
                  <a:srgbClr val="000000"/>
                </a:solidFill>
              </a:rPr>
              <a:pPr/>
              <a:t>22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Θέση περιεχομένου 2"/>
          <p:cNvSpPr>
            <a:spLocks noGrp="1"/>
          </p:cNvSpPr>
          <p:nvPr>
            <p:ph idx="1"/>
          </p:nvPr>
        </p:nvSpPr>
        <p:spPr/>
        <p:txBody>
          <a:bodyPr/>
          <a:lstStyle/>
          <a:p>
            <a:pPr>
              <a:lnSpc>
                <a:spcPct val="105000"/>
              </a:lnSpc>
              <a:spcBef>
                <a:spcPts val="1200"/>
              </a:spcBef>
            </a:pPr>
            <a:r>
              <a:rPr lang="el-GR" altLang="el-GR" sz="2200" smtClean="0"/>
              <a:t>Χαρτιά που εκτυπώθηκαν με </a:t>
            </a:r>
            <a:r>
              <a:rPr lang="el-GR" altLang="el-GR" sz="2200" b="1" smtClean="0"/>
              <a:t>μελάνια φλεξογραφίας </a:t>
            </a:r>
            <a:r>
              <a:rPr lang="el-GR" altLang="el-GR" sz="2200" smtClean="0"/>
              <a:t>υδατικής βάσης, παρουσιάζουν ιδιαίτερες δυσκολίες στην αφαίρεσή τους. Αυτά, δίνουν πολύ μικρά σωματίδια (0,2 έως 1,0 μ</a:t>
            </a:r>
            <a:r>
              <a:rPr lang="en-US" altLang="el-GR" sz="2200" smtClean="0"/>
              <a:t>m</a:t>
            </a:r>
            <a:r>
              <a:rPr lang="el-GR" altLang="el-GR" sz="2200" smtClean="0"/>
              <a:t>), που δεν μπορούν να απομακρυνθούν με επίπλευση, παρά μόνο με έκπλυση, η οποία απαιτεί μεγάλες ποσότητες νερού (αντιοικονομική - αντιοικολογική μέθοδος). </a:t>
            </a:r>
          </a:p>
          <a:p>
            <a:pPr>
              <a:lnSpc>
                <a:spcPct val="105000"/>
              </a:lnSpc>
              <a:spcBef>
                <a:spcPts val="1200"/>
              </a:spcBef>
            </a:pPr>
            <a:r>
              <a:rPr lang="el-GR" altLang="el-GR" sz="2200" smtClean="0"/>
              <a:t>Τότε εφαρμόζεται μια άλλη τεχνική, που βασίζεται στα χαρακτηριστικά των ρητινών που περιέχουν (ακρυλικής βάσης), που είναι διαλυτές σε αλκαλικό και αδιάλυτες σε όξινο περιβάλλον: Αρχικά στον χαρτοπολτό επιβάλλονται αλκαλικές συνθήκες για την απομάκρυνση των συμβατικών μελανιών, ενώ σε επόμενο στάδιο, ο πολτός γίνεται ελαφρά όξινος, οπότε οι ρητίνες ως αδιάλυτες, σχηματίζουν στερεά σωματίδια και απομακρύνονται με επίπλευση.</a:t>
            </a:r>
          </a:p>
        </p:txBody>
      </p:sp>
      <p:sp>
        <p:nvSpPr>
          <p:cNvPr id="5734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4A28C9B-A810-4C2D-B54E-16ABC8166C24}" type="slidenum">
              <a:rPr lang="el-GR" altLang="el-GR" smtClean="0">
                <a:solidFill>
                  <a:srgbClr val="000000"/>
                </a:solidFill>
              </a:rPr>
              <a:pPr/>
              <a:t>23</a:t>
            </a:fld>
            <a:endParaRPr lang="el-GR" altLang="el-GR" smtClean="0">
              <a:solidFill>
                <a:srgbClr val="000000"/>
              </a:solidFill>
            </a:endParaRPr>
          </a:p>
        </p:txBody>
      </p:sp>
      <p:sp>
        <p:nvSpPr>
          <p:cNvPr id="57347" name="Τίτλος 1"/>
          <p:cNvSpPr>
            <a:spLocks noGrp="1"/>
          </p:cNvSpPr>
          <p:nvPr>
            <p:ph type="title"/>
          </p:nvPr>
        </p:nvSpPr>
        <p:spPr/>
        <p:txBody>
          <a:bodyPr/>
          <a:lstStyle/>
          <a:p>
            <a:r>
              <a:rPr lang="el-GR" altLang="el-GR" smtClean="0"/>
              <a:t>Προβλήματα στην απομελάνωση </a:t>
            </a:r>
            <a:r>
              <a:rPr lang="el-GR" altLang="el-GR" sz="3200" b="0" smtClean="0"/>
              <a:t>3/5</a:t>
            </a:r>
            <a:endParaRPr lang="el-GR" altLang="el-G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Τίτλος 1"/>
          <p:cNvSpPr>
            <a:spLocks noGrp="1"/>
          </p:cNvSpPr>
          <p:nvPr>
            <p:ph type="title"/>
          </p:nvPr>
        </p:nvSpPr>
        <p:spPr/>
        <p:txBody>
          <a:bodyPr/>
          <a:lstStyle/>
          <a:p>
            <a:r>
              <a:rPr lang="el-GR" altLang="el-GR" smtClean="0"/>
              <a:t>Προβλήματα στην απομελάνωση </a:t>
            </a:r>
            <a:r>
              <a:rPr lang="el-GR" altLang="el-GR" sz="3200" b="0" smtClean="0"/>
              <a:t>4/5</a:t>
            </a:r>
            <a:endParaRPr lang="el-GR" altLang="el-GR" smtClean="0"/>
          </a:p>
        </p:txBody>
      </p:sp>
      <p:sp>
        <p:nvSpPr>
          <p:cNvPr id="58370" name="Θέση περιεχομένου 2"/>
          <p:cNvSpPr>
            <a:spLocks noGrp="1"/>
          </p:cNvSpPr>
          <p:nvPr>
            <p:ph idx="1"/>
          </p:nvPr>
        </p:nvSpPr>
        <p:spPr/>
        <p:txBody>
          <a:bodyPr/>
          <a:lstStyle/>
          <a:p>
            <a:pPr>
              <a:lnSpc>
                <a:spcPct val="110000"/>
              </a:lnSpc>
              <a:spcBef>
                <a:spcPts val="1200"/>
              </a:spcBef>
            </a:pPr>
            <a:r>
              <a:rPr lang="el-GR" altLang="el-GR" sz="2400" smtClean="0"/>
              <a:t>Τα </a:t>
            </a:r>
            <a:r>
              <a:rPr lang="el-GR" altLang="el-GR" sz="2400" b="1" smtClean="0"/>
              <a:t>μελάνια και τα βερνίκια υπεριώδους ακτινοβολίας (</a:t>
            </a:r>
            <a:r>
              <a:rPr lang="en-US" altLang="el-GR" sz="2400" b="1" smtClean="0"/>
              <a:t>UV</a:t>
            </a:r>
            <a:r>
              <a:rPr lang="el-GR" altLang="el-GR" sz="2400" b="1" smtClean="0"/>
              <a:t>) </a:t>
            </a:r>
            <a:r>
              <a:rPr lang="el-GR" altLang="el-GR" sz="2400" smtClean="0"/>
              <a:t>σχηματίζουν σκληρά πολυμερή, που είναι δύσκολο να διασπαστούν κατά την πολτοποίηση και παράγουν σωματίδια με μέγεθος 50-250μ</a:t>
            </a:r>
            <a:r>
              <a:rPr lang="en-US" altLang="el-GR" sz="2400" smtClean="0"/>
              <a:t>m</a:t>
            </a:r>
            <a:r>
              <a:rPr lang="el-GR" altLang="el-GR" sz="2400" smtClean="0"/>
              <a:t>, που είναι πολύ μεγάλα για να επιπλεύσουν και ταυτόχρονα, πολύ μικρά για να αφαιρεθούν με τα κόσκινα, ενώ μπορεί να παραμορφωθούν και να εισχωρήσουν διαμέσου των οπών του κόσκινου.</a:t>
            </a:r>
          </a:p>
        </p:txBody>
      </p:sp>
      <p:sp>
        <p:nvSpPr>
          <p:cNvPr id="583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2A5C6DF-93B2-4FD7-ACB7-5EEDB9E409C9}" type="slidenum">
              <a:rPr lang="el-GR" altLang="el-GR" smtClean="0">
                <a:solidFill>
                  <a:srgbClr val="000000"/>
                </a:solidFill>
              </a:rPr>
              <a:pPr/>
              <a:t>24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Τίτλος 1"/>
          <p:cNvSpPr>
            <a:spLocks noGrp="1"/>
          </p:cNvSpPr>
          <p:nvPr>
            <p:ph type="title"/>
          </p:nvPr>
        </p:nvSpPr>
        <p:spPr/>
        <p:txBody>
          <a:bodyPr/>
          <a:lstStyle/>
          <a:p>
            <a:r>
              <a:rPr lang="el-GR" altLang="el-GR" smtClean="0"/>
              <a:t>Προβλήματα στην απομελάνωση </a:t>
            </a:r>
            <a:r>
              <a:rPr lang="el-GR" altLang="el-GR" sz="3200" b="0" smtClean="0"/>
              <a:t>5/5</a:t>
            </a:r>
            <a:endParaRPr lang="el-GR" altLang="el-GR" smtClean="0"/>
          </a:p>
        </p:txBody>
      </p:sp>
      <p:sp>
        <p:nvSpPr>
          <p:cNvPr id="59394" name="Θέση περιεχομένου 2"/>
          <p:cNvSpPr>
            <a:spLocks noGrp="1"/>
          </p:cNvSpPr>
          <p:nvPr>
            <p:ph idx="1"/>
          </p:nvPr>
        </p:nvSpPr>
        <p:spPr>
          <a:xfrm>
            <a:off x="457200" y="1196975"/>
            <a:ext cx="8362950" cy="5327650"/>
          </a:xfrm>
        </p:spPr>
        <p:txBody>
          <a:bodyPr/>
          <a:lstStyle/>
          <a:p>
            <a:pPr>
              <a:spcBef>
                <a:spcPts val="1200"/>
              </a:spcBef>
            </a:pPr>
            <a:r>
              <a:rPr lang="el-GR" altLang="el-GR" sz="2400" smtClean="0"/>
              <a:t>Η σχετική πυκνότητα των </a:t>
            </a:r>
            <a:r>
              <a:rPr lang="el-GR" altLang="el-GR" sz="2400" b="1" smtClean="0"/>
              <a:t>μελανιών </a:t>
            </a:r>
            <a:r>
              <a:rPr lang="en-US" altLang="el-GR" sz="2400" b="1" smtClean="0"/>
              <a:t>UV </a:t>
            </a:r>
            <a:r>
              <a:rPr lang="el-GR" altLang="el-GR" sz="2400" smtClean="0"/>
              <a:t>πλησιάζει την αντίστοιχη του νερού, οπότε δεν μπορούν να απομακρυνθούν με φυγοκέντριση, ενώ η χημική δομή τους τα κάνει να αντιστέκονται και στην προσκόλληση στους χημικούς συλλέκτες. </a:t>
            </a:r>
          </a:p>
          <a:p>
            <a:pPr>
              <a:spcBef>
                <a:spcPts val="1200"/>
              </a:spcBef>
            </a:pPr>
            <a:r>
              <a:rPr lang="el-GR" altLang="el-GR" sz="2400" smtClean="0"/>
              <a:t>Ανάλογα προβλήματα προκύπτουν και από τις ρητίνες των συμβατικών βερνικιών, που βασίζονται σε ρητίνες φαινόλης-φορμαλδεΰδης, τροποποιημένες αλκυδικές ρητίνες, ρητίνες νιτροκυτταρίνης και πολυουρεθάνης. </a:t>
            </a:r>
          </a:p>
          <a:p>
            <a:pPr>
              <a:spcBef>
                <a:spcPts val="1200"/>
              </a:spcBef>
            </a:pPr>
            <a:r>
              <a:rPr lang="el-GR" altLang="el-GR" sz="2400" smtClean="0"/>
              <a:t>Για το λόγο αυτό, στα σύγχρονα εργοστάσια ανακύκλωσης χρησιμοποιούνται </a:t>
            </a:r>
            <a:r>
              <a:rPr lang="el-GR" altLang="el-GR" sz="2400" b="1" smtClean="0"/>
              <a:t>συσκευές διασποράς</a:t>
            </a:r>
            <a:r>
              <a:rPr lang="el-GR" altLang="el-GR" sz="2400" smtClean="0"/>
              <a:t>, που φέρουν λεπίδες που διασπούν τα σωματίδια, αλλά ταυτόχρονα μειώνουν το μήκος των ινών του χαρτοπολτού.</a:t>
            </a:r>
          </a:p>
        </p:txBody>
      </p:sp>
      <p:sp>
        <p:nvSpPr>
          <p:cNvPr id="5939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2615BAA-8001-41CF-B7C7-66C371A199E1}" type="slidenum">
              <a:rPr lang="el-GR" altLang="el-GR" smtClean="0">
                <a:solidFill>
                  <a:srgbClr val="000000"/>
                </a:solidFill>
              </a:rPr>
              <a:pPr/>
              <a:t>25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Τίτλος 1"/>
          <p:cNvSpPr>
            <a:spLocks noGrp="1"/>
          </p:cNvSpPr>
          <p:nvPr>
            <p:ph type="title"/>
          </p:nvPr>
        </p:nvSpPr>
        <p:spPr/>
        <p:txBody>
          <a:bodyPr/>
          <a:lstStyle/>
          <a:p>
            <a:r>
              <a:rPr lang="el-GR" altLang="el-GR" smtClean="0"/>
              <a:t>Κόλλες και συγκολλητικά </a:t>
            </a:r>
            <a:r>
              <a:rPr lang="el-GR" altLang="el-GR" sz="3200" b="0" smtClean="0"/>
              <a:t>1/4</a:t>
            </a:r>
          </a:p>
        </p:txBody>
      </p:sp>
      <p:sp>
        <p:nvSpPr>
          <p:cNvPr id="60418" name="Θέση περιεχομένου 2"/>
          <p:cNvSpPr>
            <a:spLocks noGrp="1"/>
          </p:cNvSpPr>
          <p:nvPr>
            <p:ph idx="1"/>
          </p:nvPr>
        </p:nvSpPr>
        <p:spPr/>
        <p:txBody>
          <a:bodyPr/>
          <a:lstStyle/>
          <a:p>
            <a:pPr>
              <a:lnSpc>
                <a:spcPct val="112000"/>
              </a:lnSpc>
              <a:spcBef>
                <a:spcPts val="1200"/>
              </a:spcBef>
            </a:pPr>
            <a:r>
              <a:rPr lang="el-GR" altLang="el-GR" sz="2400" smtClean="0"/>
              <a:t>Οι πιο δύσκολες ξένες προσμίξεις που μπορούν να εμφανιστούν στον ανακυκλωμένο χαρτοπολτό είναι οι κόλλες και τα σωματίδια από συγκολλητικές ουσίες, που προέρχονται από αυτοκόλλητους φακέλους, ετικέτες, κόλλες βιβλίων, τηλεφωνικών καταλόγων, κτλ. </a:t>
            </a:r>
          </a:p>
          <a:p>
            <a:pPr>
              <a:lnSpc>
                <a:spcPct val="112000"/>
              </a:lnSpc>
              <a:spcBef>
                <a:spcPts val="1200"/>
              </a:spcBef>
            </a:pPr>
            <a:r>
              <a:rPr lang="el-GR" altLang="el-GR" sz="2400" smtClean="0"/>
              <a:t>Υπάρχουν πολλοί τύποι κόλλας με κυριότερους τις κόλλες που είναι ευαίσθητες στην πίεση και τις κόλλες θερμής τήξης (</a:t>
            </a:r>
            <a:r>
              <a:rPr lang="en-US" altLang="el-GR" sz="2400" smtClean="0"/>
              <a:t>hot melt</a:t>
            </a:r>
            <a:r>
              <a:rPr lang="el-GR" altLang="el-GR" sz="2400" smtClean="0"/>
              <a:t>), που περιλαμβάνουν διάφορα πολυμερή και ρητίνες, πρόσθετα, πληρωτικά κα. Για την αφαίρεση της κόλλας εφαρμόζεται το κοσκίνισμα και ο φυγοκεντρικός καθαρισμός, αλλά όχι πάντα με επιτυχία. </a:t>
            </a:r>
          </a:p>
        </p:txBody>
      </p:sp>
      <p:sp>
        <p:nvSpPr>
          <p:cNvPr id="604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0AB58E3-1905-4A86-AE79-5ADC478CAABA}" type="slidenum">
              <a:rPr lang="el-GR" altLang="el-GR" smtClean="0">
                <a:solidFill>
                  <a:srgbClr val="000000"/>
                </a:solidFill>
              </a:rPr>
              <a:pPr/>
              <a:t>26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Τίτλος 1"/>
          <p:cNvSpPr>
            <a:spLocks noGrp="1"/>
          </p:cNvSpPr>
          <p:nvPr>
            <p:ph type="title"/>
          </p:nvPr>
        </p:nvSpPr>
        <p:spPr/>
        <p:txBody>
          <a:bodyPr/>
          <a:lstStyle/>
          <a:p>
            <a:r>
              <a:rPr lang="el-GR" altLang="el-GR" smtClean="0"/>
              <a:t>Κόλλες και συγκολλητικά </a:t>
            </a:r>
            <a:r>
              <a:rPr lang="el-GR" altLang="el-GR" sz="3200" b="0" smtClean="0"/>
              <a:t>2/4</a:t>
            </a:r>
            <a:endParaRPr lang="el-GR" altLang="el-GR" smtClean="0"/>
          </a:p>
        </p:txBody>
      </p:sp>
      <p:sp>
        <p:nvSpPr>
          <p:cNvPr id="61442" name="Θέση περιεχομένου 2"/>
          <p:cNvSpPr>
            <a:spLocks noGrp="1"/>
          </p:cNvSpPr>
          <p:nvPr>
            <p:ph idx="1"/>
          </p:nvPr>
        </p:nvSpPr>
        <p:spPr/>
        <p:txBody>
          <a:bodyPr/>
          <a:lstStyle/>
          <a:p>
            <a:pPr>
              <a:lnSpc>
                <a:spcPct val="112000"/>
              </a:lnSpc>
              <a:spcBef>
                <a:spcPts val="1200"/>
              </a:spcBef>
            </a:pPr>
            <a:r>
              <a:rPr lang="el-GR" altLang="el-GR" sz="2400" smtClean="0"/>
              <a:t>Κάποια σωματίδια από κόλλες ευαίσθητες στην πίεση κολλούν στα κόσκινα, ενώ κάποια υλικά είναι δύσκολο να αφαιρεθούν με φυγ</a:t>
            </a:r>
            <a:r>
              <a:rPr lang="en-US" altLang="el-GR" sz="2400" smtClean="0"/>
              <a:t>o</a:t>
            </a:r>
            <a:r>
              <a:rPr lang="el-GR" altLang="el-GR" sz="2400" smtClean="0"/>
              <a:t>κεντρικό διαχωρισμό ή επίπλευση γιατί έχουν πυκνότητες πολύ κοντά με εκείνες του νερού, οπότε για την απομάκρυνσή τους χρησιμοποιούνται </a:t>
            </a:r>
            <a:r>
              <a:rPr lang="el-GR" altLang="el-GR" sz="2400" b="1" smtClean="0"/>
              <a:t>χημικά μέσα</a:t>
            </a:r>
            <a:r>
              <a:rPr lang="el-GR" altLang="el-GR" sz="2400" smtClean="0"/>
              <a:t>. </a:t>
            </a:r>
          </a:p>
          <a:p>
            <a:pPr>
              <a:lnSpc>
                <a:spcPct val="112000"/>
              </a:lnSpc>
              <a:spcBef>
                <a:spcPts val="1200"/>
              </a:spcBef>
            </a:pPr>
            <a:r>
              <a:rPr lang="el-GR" altLang="el-GR" sz="2400" smtClean="0"/>
              <a:t>Ο σκοπός τους δεν είναι μόνο να αφαιρέσουν τις κόλλες, αλλά και να τις δεσμεύσουν, ώστε να βοηθήσουν στην αποκόλληση, την διασπορά και την «αδρανοποίηση» των σωματιδίων τους. </a:t>
            </a:r>
          </a:p>
        </p:txBody>
      </p:sp>
      <p:sp>
        <p:nvSpPr>
          <p:cNvPr id="6144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EB284C6-51A3-45BA-B3CE-10DE3274FCD8}" type="slidenum">
              <a:rPr lang="el-GR" altLang="el-GR" smtClean="0">
                <a:solidFill>
                  <a:srgbClr val="000000"/>
                </a:solidFill>
              </a:rPr>
              <a:pPr/>
              <a:t>27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Τίτλος 1"/>
          <p:cNvSpPr>
            <a:spLocks noGrp="1"/>
          </p:cNvSpPr>
          <p:nvPr>
            <p:ph type="title"/>
          </p:nvPr>
        </p:nvSpPr>
        <p:spPr/>
        <p:txBody>
          <a:bodyPr/>
          <a:lstStyle/>
          <a:p>
            <a:r>
              <a:rPr lang="el-GR" altLang="el-GR" smtClean="0"/>
              <a:t>Κόλλες και συγκολλητικά </a:t>
            </a:r>
            <a:r>
              <a:rPr lang="el-GR" altLang="el-GR" sz="3200" b="0" smtClean="0"/>
              <a:t>3/4</a:t>
            </a:r>
            <a:endParaRPr lang="el-GR" altLang="el-GR" smtClean="0"/>
          </a:p>
        </p:txBody>
      </p:sp>
      <p:sp>
        <p:nvSpPr>
          <p:cNvPr id="62466" name="Θέση περιεχομένου 2"/>
          <p:cNvSpPr>
            <a:spLocks noGrp="1"/>
          </p:cNvSpPr>
          <p:nvPr>
            <p:ph idx="1"/>
          </p:nvPr>
        </p:nvSpPr>
        <p:spPr/>
        <p:txBody>
          <a:bodyPr/>
          <a:lstStyle/>
          <a:p>
            <a:r>
              <a:rPr lang="el-GR" altLang="el-GR" sz="2400" smtClean="0"/>
              <a:t>Συνήθως χρησιμοποιούνται λεπτόκοκκα ανόργανα υλικά, όπως ο </a:t>
            </a:r>
            <a:r>
              <a:rPr lang="el-GR" altLang="el-GR" sz="2400" b="1" smtClean="0"/>
              <a:t>τάλκης</a:t>
            </a:r>
            <a:r>
              <a:rPr lang="el-GR" altLang="el-GR" sz="2400" smtClean="0"/>
              <a:t>, που είναι ένα μαλακό ορυκτό με «διαστρωματική» δομή, που περιλαμβάνει δηλαδή ένα μοριακό στρώμα από μαγνήσιο (</a:t>
            </a:r>
            <a:r>
              <a:rPr lang="en-US" altLang="el-GR" sz="2400" smtClean="0"/>
              <a:t>Mg</a:t>
            </a:r>
            <a:r>
              <a:rPr lang="el-GR" altLang="el-GR" sz="2400" smtClean="0"/>
              <a:t>) ανάμεσα σε δύο λεπτά στρώματα διοξειδίου του πυριτίου (</a:t>
            </a:r>
            <a:r>
              <a:rPr lang="en-US" altLang="el-GR" sz="2400" smtClean="0"/>
              <a:t>SiO</a:t>
            </a:r>
            <a:r>
              <a:rPr lang="el-GR" altLang="el-GR" sz="2400" baseline="-25000" smtClean="0"/>
              <a:t>2</a:t>
            </a:r>
            <a:r>
              <a:rPr lang="el-GR" altLang="el-GR" sz="2400" smtClean="0"/>
              <a:t>)  σχηματίζοντας μία «πλάκα». </a:t>
            </a:r>
          </a:p>
          <a:p>
            <a:r>
              <a:rPr lang="el-GR" altLang="el-GR" sz="2400" smtClean="0"/>
              <a:t>Η δράση του οφείλεται στο ότι οι επίπεδες όψεις αυτής της «πλάκας» είναι υδρόφοβες (και διευκολύνουν την προσκόλληση της κόλλας πάνω τους), ενώ οι άκρες- αιχμές είναι υδρόφιλες (και διευκολύνουν την διασπορά στο νερό). </a:t>
            </a:r>
          </a:p>
          <a:p>
            <a:r>
              <a:rPr lang="el-GR" altLang="el-GR" sz="2400" smtClean="0"/>
              <a:t>Πλεονέκτημα της μεθόδου είναι το γεγονός ότι ο τάλκης δρα ως λευκό πληρωτικό υλικό, οπότε βελτιώνει την λαμπρότητα και την φωτεινότητα του ανακυκλωμένου χαρτιού. </a:t>
            </a:r>
          </a:p>
        </p:txBody>
      </p:sp>
      <p:sp>
        <p:nvSpPr>
          <p:cNvPr id="624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0CA4E2E-F609-4A3F-AD71-23AE240ECBF1}" type="slidenum">
              <a:rPr lang="el-GR" altLang="el-GR" smtClean="0">
                <a:solidFill>
                  <a:srgbClr val="000000"/>
                </a:solidFill>
              </a:rPr>
              <a:pPr/>
              <a:t>28</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p:txBody>
          <a:bodyPr/>
          <a:lstStyle/>
          <a:p>
            <a:r>
              <a:rPr lang="el-GR" altLang="el-GR" smtClean="0"/>
              <a:t>Περίληψη</a:t>
            </a:r>
          </a:p>
        </p:txBody>
      </p:sp>
      <p:sp>
        <p:nvSpPr>
          <p:cNvPr id="29698" name="Θέση περιεχομένου 2"/>
          <p:cNvSpPr>
            <a:spLocks noGrp="1"/>
          </p:cNvSpPr>
          <p:nvPr>
            <p:ph idx="1"/>
          </p:nvPr>
        </p:nvSpPr>
        <p:spPr>
          <a:xfrm>
            <a:off x="385763" y="1196975"/>
            <a:ext cx="4618037" cy="5040313"/>
          </a:xfrm>
        </p:spPr>
        <p:txBody>
          <a:bodyPr/>
          <a:lstStyle/>
          <a:p>
            <a:pPr marL="0" indent="0">
              <a:lnSpc>
                <a:spcPct val="110000"/>
              </a:lnSpc>
              <a:buFont typeface="Arial" charset="0"/>
              <a:buNone/>
            </a:pPr>
            <a:r>
              <a:rPr lang="el-GR" altLang="el-GR" sz="2400" smtClean="0"/>
              <a:t>Κατά την βιομηχανική διαδικασία της ανακύκλωσης του χαρτιού, η οποία περιλαμβάνει την μετατροπή του χρησιμοποιημένου χαρτιού σε χαρτοπολτό, τον διαχωρισμό και την αφαίρεση του μελανιού από τις ίνες και τη μάζα του χαρτοπολτού και τελικά την παραγωγή χαρτιού &amp; χαρτονιού με τη χρήση των μηχανών χαρτοποιίας, φαίνεται ότι ο ρόλος της Χημείας είναι πολύ σημαντικός. </a:t>
            </a:r>
          </a:p>
        </p:txBody>
      </p:sp>
      <p:pic>
        <p:nvPicPr>
          <p:cNvPr id="29699" name="Picture 2" descr="File:Paper recycling in Ponte a Serragl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063" y="1484313"/>
            <a:ext cx="4090987" cy="2716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0" name="Rectangle 11"/>
          <p:cNvSpPr>
            <a:spLocks noChangeArrowheads="1"/>
          </p:cNvSpPr>
          <p:nvPr/>
        </p:nvSpPr>
        <p:spPr bwMode="auto">
          <a:xfrm>
            <a:off x="5465763" y="4292600"/>
            <a:ext cx="3049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404040"/>
                </a:solidFill>
                <a:latin typeface="Calibri" pitchFamily="34" charset="0"/>
                <a:cs typeface="Arial" charset="0"/>
              </a:rPr>
              <a:t>“</a:t>
            </a:r>
            <a:r>
              <a:rPr lang="it-IT" altLang="el-GR" sz="1200">
                <a:solidFill>
                  <a:srgbClr val="000000"/>
                </a:solidFill>
                <a:latin typeface="Calibri" pitchFamily="34" charset="0"/>
                <a:cs typeface="Arial" charset="0"/>
                <a:hlinkClick r:id="rId4"/>
              </a:rPr>
              <a:t>Paper recycling in Ponte a Serraglio</a:t>
            </a:r>
            <a:r>
              <a:rPr lang="en-US" altLang="el-GR" sz="1200">
                <a:solidFill>
                  <a:srgbClr val="404040"/>
                </a:solidFill>
                <a:latin typeface="Calibri" pitchFamily="34" charset="0"/>
                <a:cs typeface="Arial" charset="0"/>
              </a:rPr>
              <a:t>”,  </a:t>
            </a:r>
            <a:r>
              <a:rPr lang="el-GR" altLang="el-GR" sz="1200">
                <a:solidFill>
                  <a:srgbClr val="404040"/>
                </a:solidFill>
                <a:latin typeface="Calibri" pitchFamily="34" charset="0"/>
                <a:cs typeface="Arial" charset="0"/>
              </a:rPr>
              <a:t>από </a:t>
            </a:r>
            <a:r>
              <a:rPr lang="en-US" altLang="el-GR" sz="1200">
                <a:solidFill>
                  <a:srgbClr val="000000"/>
                </a:solidFill>
                <a:latin typeface="Calibri" pitchFamily="34" charset="0"/>
                <a:cs typeface="Arial" charset="0"/>
                <a:hlinkClick r:id="rId5" tooltip="User:H005"/>
              </a:rPr>
              <a:t>H005</a:t>
            </a:r>
            <a:r>
              <a:rPr lang="el-GR" altLang="el-GR" sz="1200">
                <a:solidFill>
                  <a:srgbClr val="404040"/>
                </a:solidFill>
                <a:latin typeface="Calibri" pitchFamily="34" charset="0"/>
                <a:cs typeface="Arial" charset="0"/>
              </a:rPr>
              <a:t> διαθέσιμο ως κοινό κτήμα</a:t>
            </a:r>
            <a:endParaRPr lang="en-US" altLang="el-GR" sz="1200">
              <a:solidFill>
                <a:srgbClr val="404040"/>
              </a:solidFill>
              <a:latin typeface="Calibri" pitchFamily="34" charset="0"/>
              <a:cs typeface="Arial" charset="0"/>
            </a:endParaRPr>
          </a:p>
        </p:txBody>
      </p:sp>
      <p:sp>
        <p:nvSpPr>
          <p:cNvPr id="2970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1AEB116-DA1D-400E-A136-2117C0936A00}" type="slidenum">
              <a:rPr lang="el-GR" altLang="el-GR" smtClean="0">
                <a:solidFill>
                  <a:srgbClr val="000000"/>
                </a:solidFill>
              </a:rPr>
              <a:pPr/>
              <a:t>2</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Τίτλος 1"/>
          <p:cNvSpPr>
            <a:spLocks noGrp="1"/>
          </p:cNvSpPr>
          <p:nvPr>
            <p:ph type="title"/>
          </p:nvPr>
        </p:nvSpPr>
        <p:spPr/>
        <p:txBody>
          <a:bodyPr/>
          <a:lstStyle/>
          <a:p>
            <a:r>
              <a:rPr lang="el-GR" altLang="el-GR" smtClean="0"/>
              <a:t>Κόλλες και συγκολλητικά </a:t>
            </a:r>
            <a:r>
              <a:rPr lang="el-GR" altLang="el-GR" sz="3200" b="0" smtClean="0"/>
              <a:t>4/4</a:t>
            </a:r>
            <a:endParaRPr lang="el-GR" altLang="el-GR" smtClean="0"/>
          </a:p>
        </p:txBody>
      </p:sp>
      <p:sp>
        <p:nvSpPr>
          <p:cNvPr id="63490" name="Θέση περιεχομένου 2"/>
          <p:cNvSpPr>
            <a:spLocks noGrp="1"/>
          </p:cNvSpPr>
          <p:nvPr>
            <p:ph idx="1"/>
          </p:nvPr>
        </p:nvSpPr>
        <p:spPr/>
        <p:txBody>
          <a:bodyPr/>
          <a:lstStyle/>
          <a:p>
            <a:r>
              <a:rPr lang="el-GR" altLang="el-GR" sz="2400" smtClean="0"/>
              <a:t>Άλλοτε χρησιμοποιούνται πρόσθετα διασποράς, που προσκολλώνται στις κολλώδεις ουσίες και τις εμποδίζουν να συσσωματώνονται. </a:t>
            </a:r>
          </a:p>
          <a:p>
            <a:r>
              <a:rPr lang="el-GR" altLang="el-GR" sz="2400" smtClean="0"/>
              <a:t>Επίσης, οι κόλλες μπορούν να «αδρανοποιηθούν» με την προσθήκη συνθετικών ινών (όπως ινίδια πολυπροπυλενίου), που λόγω της υψηλής συνάφειας, τις καλύπτουν και μειώνουν την τάση τους να κολλούν στο σύρμα των κοσκίνων. </a:t>
            </a:r>
          </a:p>
          <a:p>
            <a:r>
              <a:rPr lang="el-GR" altLang="el-GR" sz="2400" smtClean="0"/>
              <a:t>Γενικά, τα προβλήματα σχετικά με τις κόλλες είναι σοβαρά και για τον λόγο αυτό, γίνεται εκτεταμένη έρευνα για αναζήτηση σύγχρονων λύσεων, που θα βρεθούν μόνον εάν αναπτυχθεί η συνεργασία μεταξύ των επιστημόνων συναφών κλάδων (χαρτί &amp; χαρτόνι, συσκευασία, κόλλες, εκτύπωση, κτλ)  για την ανάπτυξη νέων και λειτουργικών προϊόντων.</a:t>
            </a:r>
          </a:p>
        </p:txBody>
      </p:sp>
      <p:sp>
        <p:nvSpPr>
          <p:cNvPr id="6349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B71C448-B0AF-4889-A7EA-5596F85048AF}" type="slidenum">
              <a:rPr lang="el-GR" altLang="el-GR" smtClean="0">
                <a:solidFill>
                  <a:srgbClr val="000000"/>
                </a:solidFill>
              </a:rPr>
              <a:pPr/>
              <a:t>29</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Τίτλος 1"/>
          <p:cNvSpPr>
            <a:spLocks noGrp="1"/>
          </p:cNvSpPr>
          <p:nvPr>
            <p:ph type="title"/>
          </p:nvPr>
        </p:nvSpPr>
        <p:spPr/>
        <p:txBody>
          <a:bodyPr/>
          <a:lstStyle/>
          <a:p>
            <a:r>
              <a:rPr lang="el-GR" altLang="el-GR" smtClean="0"/>
              <a:t>Επίλογος</a:t>
            </a:r>
          </a:p>
        </p:txBody>
      </p:sp>
      <p:sp>
        <p:nvSpPr>
          <p:cNvPr id="64514" name="Θέση περιεχομένου 2"/>
          <p:cNvSpPr>
            <a:spLocks noGrp="1"/>
          </p:cNvSpPr>
          <p:nvPr>
            <p:ph idx="1"/>
          </p:nvPr>
        </p:nvSpPr>
        <p:spPr/>
        <p:txBody>
          <a:bodyPr/>
          <a:lstStyle/>
          <a:p>
            <a:pPr>
              <a:lnSpc>
                <a:spcPct val="105000"/>
              </a:lnSpc>
              <a:spcBef>
                <a:spcPts val="1200"/>
              </a:spcBef>
            </a:pPr>
            <a:r>
              <a:rPr lang="el-GR" altLang="el-GR" sz="2400" smtClean="0"/>
              <a:t>Από την σύντομη αυτή παρουσίαση, φάνηκε ότι ο ρόλος της Χημείας είναι καθοριστικής σημασίας για όλα τα στάδια της διαδικασία της απομελάνωσης &amp; ανακύκλωσης του χαρτιού, η οποία περιλαμβάνει διαδικασίες αρκετά σύνθετες και συγχρόνως απαραίτητες, καθώς η επιλογή της ανακύκλωσης είναι πραγματικά, ζωτικής σημασίας από την άποψη της προστασίας του ανθρώπου και του περιβάλλοντος. </a:t>
            </a:r>
          </a:p>
          <a:p>
            <a:pPr>
              <a:lnSpc>
                <a:spcPct val="105000"/>
              </a:lnSpc>
              <a:spcBef>
                <a:spcPts val="1200"/>
              </a:spcBef>
            </a:pPr>
            <a:r>
              <a:rPr lang="el-GR" altLang="el-GR" sz="2400" smtClean="0"/>
              <a:t>Ταυτόχρονα, και η βιομηχανία μπορεί να ωφεληθεί πολλαπλά, τόσο από την εξοικονόμηση πρώτων υλών και την βελτίωση των περιβαλλοντικών επιδόσεων κατά την λειτουργία της, όσο κι από τη βελτίωση της ποιότητας των προϊόντων της.</a:t>
            </a:r>
          </a:p>
        </p:txBody>
      </p:sp>
      <p:sp>
        <p:nvSpPr>
          <p:cNvPr id="645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6255996-460D-4F30-AF28-09430DFFBA77}" type="slidenum">
              <a:rPr lang="el-GR" altLang="el-GR" smtClean="0">
                <a:solidFill>
                  <a:srgbClr val="000000"/>
                </a:solidFill>
              </a:rPr>
              <a:pPr/>
              <a:t>30</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Τίτλος 1"/>
          <p:cNvSpPr>
            <a:spLocks noGrp="1"/>
          </p:cNvSpPr>
          <p:nvPr>
            <p:ph type="title"/>
          </p:nvPr>
        </p:nvSpPr>
        <p:spPr/>
        <p:txBody>
          <a:bodyPr/>
          <a:lstStyle/>
          <a:p>
            <a:r>
              <a:rPr lang="el-GR" altLang="el-GR" sz="4400" smtClean="0"/>
              <a:t>Βιβλιογραφία </a:t>
            </a:r>
          </a:p>
        </p:txBody>
      </p:sp>
      <p:sp>
        <p:nvSpPr>
          <p:cNvPr id="65538" name="Θέση περιεχομένου 2"/>
          <p:cNvSpPr>
            <a:spLocks noGrp="1"/>
          </p:cNvSpPr>
          <p:nvPr>
            <p:ph idx="1"/>
          </p:nvPr>
        </p:nvSpPr>
        <p:spPr/>
        <p:txBody>
          <a:bodyPr/>
          <a:lstStyle/>
          <a:p>
            <a:r>
              <a:rPr lang="el-GR" altLang="el-GR" sz="2200" smtClean="0"/>
              <a:t>Σημειώσεις για το θεωρητικό μάθημα «Μελάνια», Στ. Θεοχάρη, Σ.Γ.Τ.Κ.Σ., ΤΕΙ Αθήνας, 2008.</a:t>
            </a:r>
          </a:p>
          <a:p>
            <a:r>
              <a:rPr lang="el-GR" altLang="el-GR" sz="2200" smtClean="0"/>
              <a:t>Μελάνια και καλυπτικά εκτυπώσεων, </a:t>
            </a:r>
            <a:r>
              <a:rPr lang="en-GB" altLang="el-GR" sz="2200" smtClean="0"/>
              <a:t>Thompson</a:t>
            </a:r>
            <a:r>
              <a:rPr lang="el-GR" altLang="el-GR" sz="2200" smtClean="0"/>
              <a:t> </a:t>
            </a:r>
            <a:r>
              <a:rPr lang="en-GB" altLang="el-GR" sz="2200" smtClean="0"/>
              <a:t>B</a:t>
            </a:r>
            <a:r>
              <a:rPr lang="el-GR" altLang="el-GR" sz="2200" smtClean="0"/>
              <a:t>., Εκδ. ΙΩΝ, Αθήνα 1998.</a:t>
            </a:r>
          </a:p>
          <a:p>
            <a:r>
              <a:rPr lang="el-GR" altLang="el-GR" sz="2200" smtClean="0"/>
              <a:t>Υλικά εκτυπώσεων, Επιστήμη &amp; Τεχνολογία,  Β. </a:t>
            </a:r>
            <a:r>
              <a:rPr lang="en-US" altLang="el-GR" sz="2200" smtClean="0"/>
              <a:t>Thompson</a:t>
            </a:r>
            <a:r>
              <a:rPr lang="el-GR" altLang="el-GR" sz="2200" smtClean="0"/>
              <a:t>, Εκδ. ΙΩΝ, Αθήνα 2002.</a:t>
            </a:r>
          </a:p>
          <a:p>
            <a:r>
              <a:rPr lang="en-US" altLang="el-GR" sz="2200" smtClean="0"/>
              <a:t>The Printing Ink Manual, Leach RH, Pierce RJ, 5</a:t>
            </a:r>
            <a:r>
              <a:rPr lang="en-US" altLang="el-GR" sz="2200" baseline="30000" smtClean="0"/>
              <a:t>th</a:t>
            </a:r>
            <a:r>
              <a:rPr lang="en-US" altLang="el-GR" sz="2200" smtClean="0"/>
              <a:t> Ed. Springer, 2007</a:t>
            </a:r>
            <a:r>
              <a:rPr lang="el-GR" altLang="el-GR" sz="2200" smtClean="0"/>
              <a:t>.</a:t>
            </a:r>
          </a:p>
          <a:p>
            <a:r>
              <a:rPr lang="en-US" altLang="el-GR" sz="2200" smtClean="0"/>
              <a:t>The Chemistry of Paper, J.C. Roberts, pp. 153-160, RSC Paperbacks, UK, 1996</a:t>
            </a:r>
            <a:r>
              <a:rPr lang="el-GR" altLang="el-GR" sz="2200" smtClean="0"/>
              <a:t>.</a:t>
            </a:r>
          </a:p>
          <a:p>
            <a:r>
              <a:rPr lang="en-US" altLang="el-GR" sz="2200" smtClean="0"/>
              <a:t>Paper chemistry, J.C. Roberts, pp. 1-9, Blackie A &amp; P, UK, 1997</a:t>
            </a:r>
            <a:r>
              <a:rPr lang="el-GR" altLang="el-GR" sz="2200" smtClean="0"/>
              <a:t>.</a:t>
            </a:r>
          </a:p>
          <a:p>
            <a:r>
              <a:rPr lang="en-US" altLang="el-GR" sz="2200" smtClean="0"/>
              <a:t>Pulp, Paper and Board, I.F. Hendry and W.J.H. Hanssens, pp. 60—130, Elsevier Applied Science Publishers Ltd., UK, 1987</a:t>
            </a:r>
            <a:r>
              <a:rPr lang="el-GR" altLang="el-GR" sz="2200" smtClean="0"/>
              <a:t>.</a:t>
            </a:r>
          </a:p>
        </p:txBody>
      </p:sp>
      <p:sp>
        <p:nvSpPr>
          <p:cNvPr id="655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26B1344-5043-4E74-BBA5-AB8636D643C1}" type="slidenum">
              <a:rPr lang="el-GR" altLang="el-GR" smtClean="0">
                <a:solidFill>
                  <a:srgbClr val="000000"/>
                </a:solidFill>
              </a:rPr>
              <a:pPr/>
              <a:t>31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Τίτλος 6"/>
          <p:cNvSpPr>
            <a:spLocks noGrp="1"/>
          </p:cNvSpPr>
          <p:nvPr>
            <p:ph type="ctrTitle"/>
          </p:nvPr>
        </p:nvSpPr>
        <p:spPr/>
        <p:txBody>
          <a:bodyPr/>
          <a:lstStyle/>
          <a:p>
            <a:r>
              <a:rPr lang="el-GR" altLang="el-GR" smtClean="0"/>
              <a:t>Τέλος Ενότητας</a:t>
            </a:r>
          </a:p>
        </p:txBody>
      </p:sp>
      <p:sp>
        <p:nvSpPr>
          <p:cNvPr id="66562" name="Υπότιτλος 7"/>
          <p:cNvSpPr>
            <a:spLocks noGrp="1"/>
          </p:cNvSpPr>
          <p:nvPr>
            <p:ph type="subTitle" idx="1"/>
          </p:nvPr>
        </p:nvSpPr>
        <p:spPr/>
        <p:txBody>
          <a:bodyPr/>
          <a:lstStyle/>
          <a:p>
            <a:endParaRPr lang="el-GR" altLang="el-GR" smtClean="0"/>
          </a:p>
        </p:txBody>
      </p:sp>
      <p:grpSp>
        <p:nvGrpSpPr>
          <p:cNvPr id="66563" name="Ομάδα 8"/>
          <p:cNvGrpSpPr>
            <a:grpSpLocks/>
          </p:cNvGrpSpPr>
          <p:nvPr/>
        </p:nvGrpSpPr>
        <p:grpSpPr bwMode="auto">
          <a:xfrm>
            <a:off x="1766888" y="5930900"/>
            <a:ext cx="5829300" cy="768350"/>
            <a:chOff x="1767633" y="5931169"/>
            <a:chExt cx="5828703" cy="768532"/>
          </a:xfrm>
        </p:grpSpPr>
        <p:pic>
          <p:nvPicPr>
            <p:cNvPr id="665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3"/>
          <p:cNvSpPr>
            <a:spLocks noGrp="1"/>
          </p:cNvSpPr>
          <p:nvPr>
            <p:ph type="ctrTitle"/>
          </p:nvPr>
        </p:nvSpPr>
        <p:spPr/>
        <p:txBody>
          <a:bodyPr/>
          <a:lstStyle/>
          <a:p>
            <a:r>
              <a:rPr lang="el-GR" altLang="el-GR" sz="4400" smtClean="0"/>
              <a:t>Σημειώματα</a:t>
            </a:r>
          </a:p>
        </p:txBody>
      </p:sp>
      <p:sp>
        <p:nvSpPr>
          <p:cNvPr id="68610"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(Θ). </a:t>
            </a:r>
            <a:r>
              <a:rPr lang="el-GR" sz="2000" dirty="0" smtClean="0"/>
              <a:t>Ενότητα 15</a:t>
            </a:r>
            <a:r>
              <a:rPr lang="en-US" sz="2000" dirty="0" smtClean="0"/>
              <a:t>:</a:t>
            </a:r>
            <a:r>
              <a:rPr lang="el-GR" sz="2000" dirty="0" smtClean="0"/>
              <a:t> </a:t>
            </a:r>
            <a:r>
              <a:rPr lang="el-GR" altLang="el-GR" sz="2000" dirty="0"/>
              <a:t>Η διαδικασία της </a:t>
            </a:r>
            <a:r>
              <a:rPr lang="el-GR" altLang="el-GR" sz="2000" dirty="0" err="1"/>
              <a:t>απομελάνωσης</a:t>
            </a:r>
            <a:r>
              <a:rPr lang="el-GR" altLang="el-GR" sz="2000" dirty="0"/>
              <a:t> κατά την ανακύκλωση του </a:t>
            </a:r>
            <a:r>
              <a:rPr lang="el-GR" altLang="el-GR" sz="2000" dirty="0" smtClean="0"/>
              <a:t>χαρτιού</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l-GR" altLang="el-GR" smtClean="0"/>
              <a:t>Χρηματοδότηση</a:t>
            </a:r>
          </a:p>
        </p:txBody>
      </p:sp>
      <p:sp>
        <p:nvSpPr>
          <p:cNvPr id="76802"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6803"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a:xfrm>
            <a:off x="468313" y="115888"/>
            <a:ext cx="8229600" cy="1081087"/>
          </a:xfrm>
        </p:spPr>
        <p:txBody>
          <a:bodyPr/>
          <a:lstStyle/>
          <a:p>
            <a:r>
              <a:rPr lang="el-GR" altLang="el-GR" smtClean="0"/>
              <a:t>Ανακύκλωση χαρτιού </a:t>
            </a:r>
          </a:p>
        </p:txBody>
      </p:sp>
      <p:sp>
        <p:nvSpPr>
          <p:cNvPr id="31746" name="Θέση περιεχομένου 2"/>
          <p:cNvSpPr>
            <a:spLocks noGrp="1"/>
          </p:cNvSpPr>
          <p:nvPr>
            <p:ph idx="1"/>
          </p:nvPr>
        </p:nvSpPr>
        <p:spPr>
          <a:xfrm>
            <a:off x="468313" y="1412875"/>
            <a:ext cx="8351837" cy="5184775"/>
          </a:xfrm>
        </p:spPr>
        <p:txBody>
          <a:bodyPr/>
          <a:lstStyle/>
          <a:p>
            <a:r>
              <a:rPr lang="el-GR" altLang="el-GR" sz="2400" smtClean="0"/>
              <a:t>Παλαιότερα, η ανακύκλωση του χαρτιού στηριζόταν στην ικανοποίηση των βιοποριστικών αναγκών μεμονωμένων ανθρώπων.</a:t>
            </a:r>
          </a:p>
          <a:p>
            <a:r>
              <a:rPr lang="el-GR" altLang="el-GR" sz="2400" smtClean="0"/>
              <a:t>Σήμερα, η ανάγκη διαχείρισης των απορριμμάτων από την οργανωμένη κοινωνία είναι ζωτικής σημασίας για την επιβίωση του συνόλου των ανθρώπων και γενικά για την διατήρηση της ζωής στον πλανήτη μας. </a:t>
            </a:r>
          </a:p>
          <a:p>
            <a:r>
              <a:rPr lang="el-GR" altLang="el-GR" sz="2400" smtClean="0"/>
              <a:t>Με την ανακύκλωση του χαρτιού μπορούμε να μειώσουμε τα στερεά απορρίμματα και ταυτόχρονα, το κόστος των πρώτων υλών της βιομηχανίας του χαρτιού. </a:t>
            </a:r>
          </a:p>
          <a:p>
            <a:r>
              <a:rPr lang="el-GR" altLang="el-GR" sz="2400" smtClean="0"/>
              <a:t>Χαρτόνι συσκευασίας, δημοσιογραφικό χαρτί, χαρτί γραφής κα. κατασκευάζονται σήμερα από ανακυκλωμένο χαρτί.</a:t>
            </a:r>
          </a:p>
        </p:txBody>
      </p:sp>
      <p:sp>
        <p:nvSpPr>
          <p:cNvPr id="317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BCA9AD1-9CFA-44BD-AB3F-91CFA5D47EE4}" type="slidenum">
              <a:rPr lang="el-GR" altLang="el-GR" smtClean="0">
                <a:solidFill>
                  <a:srgbClr val="000000"/>
                </a:solidFill>
              </a:rPr>
              <a:pPr/>
              <a:t>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p:txBody>
          <a:bodyPr/>
          <a:lstStyle/>
          <a:p>
            <a:r>
              <a:rPr lang="el-GR" altLang="el-GR" smtClean="0"/>
              <a:t>Η ανάγκη της ανακύκλωσης</a:t>
            </a:r>
          </a:p>
        </p:txBody>
      </p:sp>
      <p:sp>
        <p:nvSpPr>
          <p:cNvPr id="32770" name="Θέση περιεχομένου 2"/>
          <p:cNvSpPr>
            <a:spLocks noGrp="1"/>
          </p:cNvSpPr>
          <p:nvPr>
            <p:ph idx="1"/>
          </p:nvPr>
        </p:nvSpPr>
        <p:spPr/>
        <p:txBody>
          <a:bodyPr/>
          <a:lstStyle/>
          <a:p>
            <a:pPr>
              <a:spcBef>
                <a:spcPts val="1200"/>
              </a:spcBef>
            </a:pPr>
            <a:r>
              <a:rPr lang="el-GR" altLang="el-GR" sz="2400" smtClean="0"/>
              <a:t>Βασική πρώτη ύλη για την παραγωγή χαρτοπολτού είναι το ξύλο. Μπορούν, επίσης, να χρησιμοποιηθούν και άλλα υλικά μη ξυλώδη, όπως άχυρο, καλάμια, φύκια, κουρέλια, παλιά άχρηστα χαρτόνια &amp; χαρτιά κ.α. </a:t>
            </a:r>
          </a:p>
          <a:p>
            <a:pPr>
              <a:spcBef>
                <a:spcPts val="1200"/>
              </a:spcBef>
            </a:pPr>
            <a:r>
              <a:rPr lang="el-GR" altLang="el-GR" sz="2400" smtClean="0"/>
              <a:t>Ενώ όλα αυτά τα υλικά είναι απολύτως φυσικά, η παραγωγή του χαρτιού και πολύ περισσότερο η υπερκατανάλωσή του επιβαρύνει σοβαρά το περιβάλλον. </a:t>
            </a:r>
          </a:p>
          <a:p>
            <a:pPr>
              <a:spcBef>
                <a:spcPts val="1200"/>
              </a:spcBef>
            </a:pPr>
            <a:r>
              <a:rPr lang="el-GR" altLang="el-GR" sz="2400" smtClean="0"/>
              <a:t>Απαιτείται λοιπόν, μείωση της περιττής κατανάλωσης χαρτιού και την ανακύκλωσή του, ώστε να περιοριστούν οι αρνητικές επιπτώσεις της ανθρώπινης δραστηριότητας, να αντιμετωπιστεί το πρόβλημα της ρύπανσης και να εξοικονομηθούν υλικά και ενέργεια.</a:t>
            </a:r>
          </a:p>
        </p:txBody>
      </p:sp>
      <p:sp>
        <p:nvSpPr>
          <p:cNvPr id="327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226D5D3-A348-4252-9F1A-29311EE15419}" type="slidenum">
              <a:rPr lang="el-GR" altLang="el-GR" smtClean="0">
                <a:solidFill>
                  <a:srgbClr val="000000"/>
                </a:solidFill>
              </a:rPr>
              <a:pPr/>
              <a:t>4</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Τίτλος"/>
          <p:cNvSpPr>
            <a:spLocks noGrp="1"/>
          </p:cNvSpPr>
          <p:nvPr>
            <p:ph type="title"/>
          </p:nvPr>
        </p:nvSpPr>
        <p:spPr/>
        <p:txBody>
          <a:bodyPr/>
          <a:lstStyle/>
          <a:p>
            <a:r>
              <a:rPr lang="el-GR" altLang="el-GR" smtClean="0"/>
              <a:t>Πρώτες ύλες </a:t>
            </a:r>
            <a:r>
              <a:rPr lang="el-GR" altLang="el-GR" sz="3200" b="0" smtClean="0"/>
              <a:t>(1 από 2)</a:t>
            </a:r>
          </a:p>
        </p:txBody>
      </p:sp>
      <p:sp>
        <p:nvSpPr>
          <p:cNvPr id="34818" name="2 - Θέση περιεχομένου"/>
          <p:cNvSpPr>
            <a:spLocks noGrp="1"/>
          </p:cNvSpPr>
          <p:nvPr>
            <p:ph idx="1"/>
          </p:nvPr>
        </p:nvSpPr>
        <p:spPr/>
        <p:txBody>
          <a:bodyPr/>
          <a:lstStyle/>
          <a:p>
            <a:pPr>
              <a:lnSpc>
                <a:spcPct val="110000"/>
              </a:lnSpc>
              <a:spcBef>
                <a:spcPts val="1200"/>
              </a:spcBef>
            </a:pPr>
            <a:r>
              <a:rPr lang="el-GR" altLang="el-GR" sz="2400" smtClean="0"/>
              <a:t>Παραδοσιακές πηγές του ανακυκλωμένου χαρτιού είναι παλιές εφημερίδες, περιοδικά, χαρτιά γραφείου, χάρτινα είδη συσκευασίας, χαρτοκιβώτια κτλ. </a:t>
            </a:r>
          </a:p>
          <a:p>
            <a:pPr>
              <a:lnSpc>
                <a:spcPct val="110000"/>
              </a:lnSpc>
              <a:spcBef>
                <a:spcPts val="1200"/>
              </a:spcBef>
            </a:pPr>
            <a:r>
              <a:rPr lang="el-GR" altLang="el-GR" sz="2400" smtClean="0"/>
              <a:t>Κάποια από αυτά τα υλικά είναι εκτυπωμένα, επομένως μετά την ανάμειξή τους, πρέπει να απαλλαγούν από το μελάνι και στη συνέχεια, να γίνει ο κατάλληλος συνδυασμός των υλικών, όπως για παράδειγμα χαρτί από περιοδικά (χημικός πολτός - μακριές ίνες) να αναμειχθεί στην κατάλληλη αναλογία με χαρτί εφημερίδων (μηχανικός πολτός - κοντές ίνες), ώστε να παραχθεί χαρτοπολτός ικανός να δώσει χαρτί αποδεκτής ποιότητας, όσον αφορά την αντοχή του και την ποιότητα εκτύπωσής του.  </a:t>
            </a:r>
          </a:p>
        </p:txBody>
      </p:sp>
      <p:sp>
        <p:nvSpPr>
          <p:cNvPr id="34819" name="3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F75042D-6ABA-4ABB-96E0-99031A7BADD2}" type="slidenum">
              <a:rPr lang="el-GR" altLang="el-GR" smtClean="0">
                <a:solidFill>
                  <a:srgbClr val="000000"/>
                </a:solidFill>
              </a:rPr>
              <a:pPr/>
              <a:t>5</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Τίτλος"/>
          <p:cNvSpPr>
            <a:spLocks noGrp="1"/>
          </p:cNvSpPr>
          <p:nvPr>
            <p:ph type="title"/>
          </p:nvPr>
        </p:nvSpPr>
        <p:spPr/>
        <p:txBody>
          <a:bodyPr/>
          <a:lstStyle/>
          <a:p>
            <a:r>
              <a:rPr lang="el-GR" altLang="el-GR" smtClean="0"/>
              <a:t>Πρώτες ύλες </a:t>
            </a:r>
            <a:r>
              <a:rPr lang="el-GR" altLang="el-GR" sz="3200" b="0" smtClean="0"/>
              <a:t>(2 από 2)</a:t>
            </a:r>
          </a:p>
        </p:txBody>
      </p:sp>
      <p:sp>
        <p:nvSpPr>
          <p:cNvPr id="35842" name="2 - Θέση περιεχομένου"/>
          <p:cNvSpPr>
            <a:spLocks noGrp="1"/>
          </p:cNvSpPr>
          <p:nvPr>
            <p:ph idx="1"/>
          </p:nvPr>
        </p:nvSpPr>
        <p:spPr/>
        <p:txBody>
          <a:bodyPr/>
          <a:lstStyle/>
          <a:p>
            <a:pPr>
              <a:lnSpc>
                <a:spcPct val="112000"/>
              </a:lnSpc>
              <a:spcBef>
                <a:spcPts val="1200"/>
              </a:spcBef>
            </a:pPr>
            <a:r>
              <a:rPr lang="el-GR" altLang="el-GR" sz="2400" smtClean="0"/>
              <a:t>Η διαδικασία της ανακύκλωσης, υποβαθμίζει γενικά τις ίνες του χαρτιού, τόσο λόγω των χημικών προσθέτων, που ελαττώνουν την ευλυγισία τους, όσο και εξαιτίας της θραύσης των ινών, κατά τη διαδικασία της πολτοποίησης, με αποτέλεσμα την παραγωγή λιγότερο ανθεκτικού χαρτιού. </a:t>
            </a:r>
          </a:p>
          <a:p>
            <a:pPr>
              <a:lnSpc>
                <a:spcPct val="112000"/>
              </a:lnSpc>
              <a:spcBef>
                <a:spcPts val="1200"/>
              </a:spcBef>
            </a:pPr>
            <a:r>
              <a:rPr lang="el-GR" altLang="el-GR" sz="2400" smtClean="0"/>
              <a:t>Επειδή, η απόδοση σε χαρτί μειώνεται, ενώ αυξάνεται το κόστος παραγωγής, λόγω της απώλειας των μικρότερων και λεπτότερων ινών, που μπορούν να περάσουν και να χαθούν μέσα από τα συρμάτινα πλέγματα των μηχανών, συχνά γίνεται ανάμειξη ανακυκλωμένου με πρωτογενή χαρτοπολτό.</a:t>
            </a:r>
          </a:p>
        </p:txBody>
      </p:sp>
      <p:sp>
        <p:nvSpPr>
          <p:cNvPr id="35843" name="3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7058644-FEDB-42A8-9CD7-D40C82ABD863}" type="slidenum">
              <a:rPr lang="el-GR" altLang="el-GR" smtClean="0">
                <a:solidFill>
                  <a:srgbClr val="000000"/>
                </a:solidFill>
              </a:rPr>
              <a:pPr/>
              <a:t>6</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a:xfrm>
            <a:off x="468313" y="115888"/>
            <a:ext cx="8229600" cy="1081087"/>
          </a:xfrm>
        </p:spPr>
        <p:txBody>
          <a:bodyPr/>
          <a:lstStyle/>
          <a:p>
            <a:r>
              <a:rPr lang="el-GR" altLang="el-GR" smtClean="0"/>
              <a:t>Η  βιομηχανική διαδικασία </a:t>
            </a:r>
            <a:r>
              <a:rPr lang="el-GR" altLang="el-GR" sz="3200" b="0" smtClean="0"/>
              <a:t>(1 από 2)</a:t>
            </a:r>
          </a:p>
        </p:txBody>
      </p:sp>
      <p:sp>
        <p:nvSpPr>
          <p:cNvPr id="36866" name="Θέση περιεχομένου 2"/>
          <p:cNvSpPr>
            <a:spLocks noGrp="1"/>
          </p:cNvSpPr>
          <p:nvPr>
            <p:ph idx="1"/>
          </p:nvPr>
        </p:nvSpPr>
        <p:spPr>
          <a:xfrm>
            <a:off x="457200" y="1484313"/>
            <a:ext cx="8435975" cy="4752975"/>
          </a:xfrm>
        </p:spPr>
        <p:txBody>
          <a:bodyPr/>
          <a:lstStyle/>
          <a:p>
            <a:pPr>
              <a:lnSpc>
                <a:spcPct val="112000"/>
              </a:lnSpc>
              <a:spcBef>
                <a:spcPts val="1200"/>
              </a:spcBef>
            </a:pPr>
            <a:r>
              <a:rPr lang="el-GR" altLang="el-GR" sz="2400" smtClean="0"/>
              <a:t>Η βιομηχανική διαδικασία της ανακύκλωσης του χαρτιού περιλαμβάνει την πολτοποίηση του ανακυκλούμενου υλικού με μεγάλες ποσότητες νερού και τα κατάλληλα χημικά μέσα, σε μεγάλες δεξαμενές, οπότε οι ίνες υποβάλλονται σε ανάδευση και θραύση. </a:t>
            </a:r>
          </a:p>
          <a:p>
            <a:pPr>
              <a:lnSpc>
                <a:spcPct val="112000"/>
              </a:lnSpc>
              <a:spcBef>
                <a:spcPts val="1200"/>
              </a:spcBef>
            </a:pPr>
            <a:r>
              <a:rPr lang="el-GR" altLang="el-GR" sz="2400" smtClean="0"/>
              <a:t>Ακολουθούν τεχνικές καθαρισμού, με σκοπό την απομάκρυνση και τον διαχωρισμό των ξένων σωμάτων (μεταλλικοί συνδετήρες, πλαστικά, κόλλες, σκόνη, άμμος κτλ.) από το χαρτοπολτό.</a:t>
            </a:r>
          </a:p>
        </p:txBody>
      </p:sp>
      <p:sp>
        <p:nvSpPr>
          <p:cNvPr id="368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B963D55-2896-4BC8-B812-0FCF12E3C3CD}" type="slidenum">
              <a:rPr lang="el-GR" altLang="el-GR" smtClean="0">
                <a:solidFill>
                  <a:srgbClr val="000000"/>
                </a:solidFill>
              </a:rPr>
              <a:pPr/>
              <a:t>7</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1"/>
          <p:cNvSpPr>
            <a:spLocks noGrp="1"/>
          </p:cNvSpPr>
          <p:nvPr>
            <p:ph type="title"/>
          </p:nvPr>
        </p:nvSpPr>
        <p:spPr>
          <a:xfrm>
            <a:off x="468313" y="115888"/>
            <a:ext cx="8229600" cy="1081087"/>
          </a:xfrm>
        </p:spPr>
        <p:txBody>
          <a:bodyPr/>
          <a:lstStyle/>
          <a:p>
            <a:r>
              <a:rPr lang="el-GR" altLang="el-GR" smtClean="0"/>
              <a:t>Η  βιομηχανική διαδικασία </a:t>
            </a:r>
            <a:r>
              <a:rPr lang="el-GR" altLang="el-GR" sz="3200" b="0" smtClean="0"/>
              <a:t>(2 από 2)</a:t>
            </a:r>
          </a:p>
        </p:txBody>
      </p:sp>
      <p:sp>
        <p:nvSpPr>
          <p:cNvPr id="38914" name="Θέση περιεχομένου 2"/>
          <p:cNvSpPr>
            <a:spLocks noGrp="1"/>
          </p:cNvSpPr>
          <p:nvPr>
            <p:ph idx="1"/>
          </p:nvPr>
        </p:nvSpPr>
        <p:spPr>
          <a:xfrm>
            <a:off x="457200" y="1484313"/>
            <a:ext cx="8435975" cy="4752975"/>
          </a:xfrm>
        </p:spPr>
        <p:txBody>
          <a:bodyPr/>
          <a:lstStyle/>
          <a:p>
            <a:pPr>
              <a:lnSpc>
                <a:spcPct val="112000"/>
              </a:lnSpc>
              <a:spcBef>
                <a:spcPts val="1200"/>
              </a:spcBef>
            </a:pPr>
            <a:r>
              <a:rPr lang="el-GR" altLang="el-GR" sz="2400" smtClean="0"/>
              <a:t>Ακολουθεί η διαδικασία της απομελάνωσης του χαρτοπολτού, καθώς μεγάλο ποσοστό του ανακυκλούμενου υλικού προέρχεται από εκτυπωμένα χαρτιά. </a:t>
            </a:r>
          </a:p>
          <a:p>
            <a:pPr>
              <a:lnSpc>
                <a:spcPct val="112000"/>
              </a:lnSpc>
              <a:spcBef>
                <a:spcPts val="1200"/>
              </a:spcBef>
            </a:pPr>
            <a:r>
              <a:rPr lang="el-GR" altLang="el-GR" sz="2400" smtClean="0"/>
              <a:t>Τα μελάνια τους αποτελούνται κατά κύριο λόγο από μαύρο του άνθρακα, που αφού δεν μπορεί να αποχρωματιστεί, πρέπει να διαχωριστεί από τις ίνες του χαρτιού και κατόπιν να αφαιρεθεί από το μείγμα του χαρτοπολτού με την μέθοδο της επίπλευσης ή της έκπλυσης (πλυσίματος). </a:t>
            </a:r>
          </a:p>
        </p:txBody>
      </p:sp>
      <p:sp>
        <p:nvSpPr>
          <p:cNvPr id="389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F2C9EF1-8D47-4F4F-A73B-A233F502E1E1}" type="slidenum">
              <a:rPr lang="el-GR" altLang="el-GR" smtClean="0">
                <a:solidFill>
                  <a:srgbClr val="000000"/>
                </a:solidFill>
              </a:rPr>
              <a:pPr/>
              <a:t>8</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93cbf3f43d2ce77bb0b2afb0f6f60342c5943"/>
</p:tagLst>
</file>

<file path=ppt/theme/theme1.xml><?xml version="1.0" encoding="utf-8"?>
<a:theme xmlns:a="http://schemas.openxmlformats.org/drawingml/2006/main" name="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1">
  <a:themeElements>
    <a:clrScheme name="Προσαρμοσμένο 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Template>
  <TotalTime>29</TotalTime>
  <Words>3599</Words>
  <Application>Microsoft Office PowerPoint</Application>
  <PresentationFormat>Προβολή στην οθόνη (4:3)</PresentationFormat>
  <Paragraphs>216</Paragraphs>
  <Slides>39</Slides>
  <Notes>14</Notes>
  <HiddenSlides>0</HiddenSlides>
  <MMClips>0</MMClips>
  <ScaleCrop>false</ScaleCrop>
  <HeadingPairs>
    <vt:vector size="4" baseType="variant">
      <vt:variant>
        <vt:lpstr>Θέμα</vt:lpstr>
      </vt:variant>
      <vt:variant>
        <vt:i4>3</vt:i4>
      </vt:variant>
      <vt:variant>
        <vt:lpstr>Τίτλοι διαφανειών</vt:lpstr>
      </vt:variant>
      <vt:variant>
        <vt:i4>39</vt:i4>
      </vt:variant>
    </vt:vector>
  </HeadingPairs>
  <TitlesOfParts>
    <vt:vector size="42" baseType="lpstr">
      <vt:lpstr>TEMPLATE1</vt:lpstr>
      <vt:lpstr>1_TEMPLATE1</vt:lpstr>
      <vt:lpstr>OC_template_updated</vt:lpstr>
      <vt:lpstr>Μελάνια και επικαλυπτικά (Θ)</vt:lpstr>
      <vt:lpstr>Στόχος ενότητας</vt:lpstr>
      <vt:lpstr>Περίληψη</vt:lpstr>
      <vt:lpstr>Ανακύκλωση χαρτιού </vt:lpstr>
      <vt:lpstr>Η ανάγκη της ανακύκλωσης</vt:lpstr>
      <vt:lpstr>Πρώτες ύλες (1 από 2)</vt:lpstr>
      <vt:lpstr>Πρώτες ύλες (2 από 2)</vt:lpstr>
      <vt:lpstr>Η  βιομηχανική διαδικασία (1 από 2)</vt:lpstr>
      <vt:lpstr>Η  βιομηχανική διαδικασία (2 από 2)</vt:lpstr>
      <vt:lpstr>Τεχνικές καθαρισμού του χαρτοπολτού</vt:lpstr>
      <vt:lpstr>Μέθοδοι απομελάνωσης του χαρτοπολτού (1 από 2)</vt:lpstr>
      <vt:lpstr>Μέθοδοι απομελάνωσης του χαρτοπολτού (2 από 2)</vt:lpstr>
      <vt:lpstr>Ο ρόλος της Χημείας</vt:lpstr>
      <vt:lpstr>Τα χημικά μέσα της ανακύκλωσης &amp; απομελάνωσης (1 από 3)</vt:lpstr>
      <vt:lpstr>Τα χημικά μέσα της ανακύκλωσης &amp; απομελάνωσης (2 από 3)</vt:lpstr>
      <vt:lpstr>Τα χημικά μέσα της ανακύκλωσης &amp; απομελάνωσης (3 από 3)</vt:lpstr>
      <vt:lpstr>Υδροξείδιο του νατρίου</vt:lpstr>
      <vt:lpstr>Λευκαντικά μέσα </vt:lpstr>
      <vt:lpstr>Τα χημικά πρόσθετα (1 από 3)</vt:lpstr>
      <vt:lpstr>Τα χημικά πρόσθετα (2 από 3)</vt:lpstr>
      <vt:lpstr>Τα χημικά πρόσθετα (3 από 3)</vt:lpstr>
      <vt:lpstr>Προβλήματα στην απομελάνωση 1/5</vt:lpstr>
      <vt:lpstr>Προβλήματα στην απομελάνωση 2/5</vt:lpstr>
      <vt:lpstr>Προβλήματα στην απομελάνωση 3/5</vt:lpstr>
      <vt:lpstr>Προβλήματα στην απομελάνωση 4/5</vt:lpstr>
      <vt:lpstr>Προβλήματα στην απομελάνωση 5/5</vt:lpstr>
      <vt:lpstr>Κόλλες και συγκολλητικά 1/4</vt:lpstr>
      <vt:lpstr>Κόλλες και συγκολλητικά 2/4</vt:lpstr>
      <vt:lpstr>Κόλλες και συγκολλητικά 3/4</vt:lpstr>
      <vt:lpstr>Κόλλες και συγκολλητικά 4/4</vt:lpstr>
      <vt:lpstr>Επίλογος</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(Θ)</dc:title>
  <dc:creator>opencourses@teiath.gr</dc:creator>
  <cp:lastModifiedBy>fkaram2</cp:lastModifiedBy>
  <cp:revision>12</cp:revision>
  <dcterms:created xsi:type="dcterms:W3CDTF">2014-09-26T06:51:40Z</dcterms:created>
  <dcterms:modified xsi:type="dcterms:W3CDTF">2015-07-02T07:14:08Z</dcterms:modified>
</cp:coreProperties>
</file>