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Default Extension="doc" ContentType="application/msword"/>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31"/>
  </p:notesMasterIdLst>
  <p:handoutMasterIdLst>
    <p:handoutMasterId r:id="rId32"/>
  </p:handoutMasterIdLst>
  <p:sldIdLst>
    <p:sldId id="256" r:id="rId2"/>
    <p:sldId id="287"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10" r:id="rId23"/>
    <p:sldId id="257" r:id="rId24"/>
    <p:sldId id="262" r:id="rId25"/>
    <p:sldId id="264" r:id="rId26"/>
    <p:sldId id="265" r:id="rId27"/>
    <p:sldId id="266" r:id="rId28"/>
    <p:sldId id="267" r:id="rId29"/>
    <p:sldId id="261" r:id="rId30"/>
  </p:sldIdLst>
  <p:sldSz cx="9144000" cy="6858000" type="screen4x3"/>
  <p:notesSz cx="7104063" cy="10234613"/>
  <p:custDataLst>
    <p:tags r:id="rId33"/>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820000"/>
    <a:srgbClr val="004B82"/>
    <a:srgbClr val="333399"/>
    <a:srgbClr val="4545C3"/>
    <a:srgbClr val="C00000"/>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2135" autoAdjust="0"/>
    <p:restoredTop sz="94660"/>
  </p:normalViewPr>
  <p:slideViewPr>
    <p:cSldViewPr>
      <p:cViewPr varScale="1">
        <p:scale>
          <a:sx n="72" d="100"/>
          <a:sy n="72" d="100"/>
        </p:scale>
        <p:origin x="-123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026"/>
    </p:cViewPr>
  </p:sorterViewPr>
  <p:notesViewPr>
    <p:cSldViewPr>
      <p:cViewPr varScale="1">
        <p:scale>
          <a:sx n="76" d="100"/>
          <a:sy n="76" d="100"/>
        </p:scale>
        <p:origin x="-3978" y="-108"/>
      </p:cViewPr>
      <p:guideLst>
        <p:guide orient="horz" pos="3223"/>
        <p:guide pos="2237"/>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24/8/2015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xmlns=""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24/8/2015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xmlns=""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xmlns=""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p14="http://schemas.microsoft.com/office/powerpoint/2010/main" xmlns=""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7754485-2984-48E6-ABE2-CC162A580489}" type="slidenum">
              <a:rPr lang="el-GR"/>
              <a:pPr/>
              <a:t>12</a:t>
            </a:fld>
            <a:endParaRPr lang="el-GR"/>
          </a:p>
        </p:txBody>
      </p:sp>
      <p:sp>
        <p:nvSpPr>
          <p:cNvPr id="59395" name="Rectangle 2"/>
          <p:cNvSpPr>
            <a:spLocks noGrp="1" noRot="1" noChangeAspect="1" noChangeArrowheads="1" noTextEdit="1"/>
          </p:cNvSpPr>
          <p:nvPr>
            <p:ph type="sldImg"/>
          </p:nvPr>
        </p:nvSpPr>
        <p:spPr bwMode="auto">
          <a:xfrm>
            <a:off x="1144588" y="714375"/>
            <a:ext cx="4576762" cy="3432175"/>
          </a:xfrm>
          <a:noFill/>
          <a:ln>
            <a:solidFill>
              <a:srgbClr val="000000"/>
            </a:solidFill>
            <a:miter lim="800000"/>
            <a:headEnd/>
            <a:tailEnd/>
          </a:ln>
        </p:spPr>
      </p:sp>
      <p:sp>
        <p:nvSpPr>
          <p:cNvPr id="59396" name="Rectangle 3"/>
          <p:cNvSpPr>
            <a:spLocks noGrp="1" noChangeArrowheads="1"/>
          </p:cNvSpPr>
          <p:nvPr>
            <p:ph type="body" idx="1"/>
          </p:nvPr>
        </p:nvSpPr>
        <p:spPr bwMode="auto">
          <a:xfrm>
            <a:off x="915988" y="4360863"/>
            <a:ext cx="5032375" cy="4073525"/>
          </a:xfrm>
          <a:noFill/>
        </p:spPr>
        <p:txBody>
          <a:bodyPr wrap="square" numCol="1" anchor="t" anchorCtr="0" compatLnSpc="1">
            <a:prstTxWarp prst="textNoShape">
              <a:avLst/>
            </a:prstTxWarp>
          </a:bodyPr>
          <a:lstStyle/>
          <a:p>
            <a:pPr>
              <a:spcBef>
                <a:spcPct val="0"/>
              </a:spcBef>
            </a:pPr>
            <a:endParaRPr lang="el-GR" smtClean="0"/>
          </a:p>
        </p:txBody>
      </p:sp>
    </p:spTree>
    <p:extLst>
      <p:ext uri="{BB962C8B-B14F-4D97-AF65-F5344CB8AC3E}">
        <p14:creationId xmlns:p14="http://schemas.microsoft.com/office/powerpoint/2010/main" xmlns="" val="227542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10698F-E08A-41C4-93D4-38DE4016F626}" type="slidenum">
              <a:rPr lang="el-GR"/>
              <a:pPr/>
              <a:t>13</a:t>
            </a:fld>
            <a:endParaRPr lang="el-GR"/>
          </a:p>
        </p:txBody>
      </p:sp>
      <p:sp>
        <p:nvSpPr>
          <p:cNvPr id="60419" name="Rectangle 2"/>
          <p:cNvSpPr>
            <a:spLocks noGrp="1" noRot="1" noChangeAspect="1" noChangeArrowheads="1" noTextEdit="1"/>
          </p:cNvSpPr>
          <p:nvPr>
            <p:ph type="sldImg"/>
          </p:nvPr>
        </p:nvSpPr>
        <p:spPr bwMode="auto">
          <a:xfrm>
            <a:off x="1144588" y="714375"/>
            <a:ext cx="4576762" cy="3432175"/>
          </a:xfrm>
          <a:noFill/>
          <a:ln>
            <a:solidFill>
              <a:srgbClr val="000000"/>
            </a:solidFill>
            <a:miter lim="800000"/>
            <a:headEnd/>
            <a:tailEnd/>
          </a:ln>
        </p:spPr>
      </p:sp>
      <p:sp>
        <p:nvSpPr>
          <p:cNvPr id="60420" name="Rectangle 3"/>
          <p:cNvSpPr>
            <a:spLocks noGrp="1" noChangeArrowheads="1"/>
          </p:cNvSpPr>
          <p:nvPr>
            <p:ph type="body" idx="1"/>
          </p:nvPr>
        </p:nvSpPr>
        <p:spPr bwMode="auto">
          <a:xfrm>
            <a:off x="915988" y="4360863"/>
            <a:ext cx="5032375" cy="4073525"/>
          </a:xfrm>
          <a:noFill/>
        </p:spPr>
        <p:txBody>
          <a:bodyPr wrap="square" numCol="1" anchor="t" anchorCtr="0" compatLnSpc="1">
            <a:prstTxWarp prst="textNoShape">
              <a:avLst/>
            </a:prstTxWarp>
          </a:bodyPr>
          <a:lstStyle/>
          <a:p>
            <a:pPr>
              <a:spcBef>
                <a:spcPct val="0"/>
              </a:spcBef>
            </a:pPr>
            <a:endParaRPr lang="el-GR" smtClean="0"/>
          </a:p>
        </p:txBody>
      </p:sp>
    </p:spTree>
    <p:extLst>
      <p:ext uri="{BB962C8B-B14F-4D97-AF65-F5344CB8AC3E}">
        <p14:creationId xmlns:p14="http://schemas.microsoft.com/office/powerpoint/2010/main" xmlns="" val="2549539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22</a:t>
            </a:fld>
            <a:endParaRPr lang="el-GR" dirty="0"/>
          </a:p>
        </p:txBody>
      </p:sp>
    </p:spTree>
    <p:extLst>
      <p:ext uri="{BB962C8B-B14F-4D97-AF65-F5344CB8AC3E}">
        <p14:creationId xmlns:p14="http://schemas.microsoft.com/office/powerpoint/2010/main" xmlns=""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23</a:t>
            </a:fld>
            <a:endParaRPr lang="el-GR" dirty="0"/>
          </a:p>
        </p:txBody>
      </p:sp>
    </p:spTree>
    <p:extLst>
      <p:ext uri="{BB962C8B-B14F-4D97-AF65-F5344CB8AC3E}">
        <p14:creationId xmlns:p14="http://schemas.microsoft.com/office/powerpoint/2010/main" xmlns="" val="27497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24</a:t>
            </a:fld>
            <a:endParaRPr lang="el-GR" dirty="0"/>
          </a:p>
        </p:txBody>
      </p:sp>
    </p:spTree>
    <p:extLst>
      <p:ext uri="{BB962C8B-B14F-4D97-AF65-F5344CB8AC3E}">
        <p14:creationId xmlns:p14="http://schemas.microsoft.com/office/powerpoint/2010/main" xmlns="" val="153750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25</a:t>
            </a:fld>
            <a:endParaRPr lang="el-GR" dirty="0"/>
          </a:p>
        </p:txBody>
      </p:sp>
    </p:spTree>
    <p:extLst>
      <p:ext uri="{BB962C8B-B14F-4D97-AF65-F5344CB8AC3E}">
        <p14:creationId xmlns:p14="http://schemas.microsoft.com/office/powerpoint/2010/main" xmlns="" val="331016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26</a:t>
            </a:fld>
            <a:endParaRPr lang="el-GR"/>
          </a:p>
        </p:txBody>
      </p:sp>
    </p:spTree>
    <p:extLst>
      <p:ext uri="{BB962C8B-B14F-4D97-AF65-F5344CB8AC3E}">
        <p14:creationId xmlns:p14="http://schemas.microsoft.com/office/powerpoint/2010/main" xmlns="" val="40753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p14="http://schemas.microsoft.com/office/powerpoint/2010/main" xmlns=""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18020766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7679694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41236224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CDB15FE7-8427-4C62-A258-B1714939A39D}" type="slidenum">
              <a:rPr lang="el-GR"/>
              <a:pPr>
                <a:defRPr/>
              </a:pPr>
              <a:t>‹#›</a:t>
            </a:fld>
            <a:endParaRPr lang="el-GR"/>
          </a:p>
        </p:txBody>
      </p:sp>
    </p:spTree>
    <p:extLst>
      <p:ext uri="{BB962C8B-B14F-4D97-AF65-F5344CB8AC3E}">
        <p14:creationId xmlns:p14="http://schemas.microsoft.com/office/powerpoint/2010/main" xmlns="" val="391575618"/>
      </p:ext>
    </p:extLst>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5C584C5F-5F2C-41A3-9D1A-E0489692A036}" type="slidenum">
              <a:rPr lang="el-GR"/>
              <a:pPr>
                <a:defRPr/>
              </a:pPr>
              <a:t>‹#›</a:t>
            </a:fld>
            <a:endParaRPr lang="el-GR"/>
          </a:p>
        </p:txBody>
      </p:sp>
    </p:spTree>
    <p:extLst>
      <p:ext uri="{BB962C8B-B14F-4D97-AF65-F5344CB8AC3E}">
        <p14:creationId xmlns:p14="http://schemas.microsoft.com/office/powerpoint/2010/main" xmlns="" val="39452019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B433D25F-FCEA-42FF-B1A2-3C343A05CE22}" type="slidenum">
              <a:rPr lang="el-GR"/>
              <a:pPr>
                <a:defRPr/>
              </a:pPr>
              <a:t>‹#›</a:t>
            </a:fld>
            <a:endParaRPr lang="el-GR"/>
          </a:p>
        </p:txBody>
      </p:sp>
    </p:spTree>
    <p:extLst>
      <p:ext uri="{BB962C8B-B14F-4D97-AF65-F5344CB8AC3E}">
        <p14:creationId xmlns:p14="http://schemas.microsoft.com/office/powerpoint/2010/main" xmlns="" val="2423537615"/>
      </p:ext>
    </p:extLst>
  </p:cSld>
  <p:clrMapOvr>
    <a:masterClrMapping/>
  </p:clrMapOvr>
  <p:transition>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a:lstStyle/>
          <a:p>
            <a:pPr lvl="0"/>
            <a:endParaRPr lang="el-GR" noProof="0" smtClean="0"/>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033ED3D4-E0A6-400F-84F7-AD9523CE9EF3}" type="slidenum">
              <a:rPr lang="el-GR"/>
              <a:pPr>
                <a:defRPr/>
              </a:pPr>
              <a:t>‹#›</a:t>
            </a:fld>
            <a:endParaRPr lang="el-GR"/>
          </a:p>
        </p:txBody>
      </p:sp>
    </p:spTree>
    <p:extLst>
      <p:ext uri="{BB962C8B-B14F-4D97-AF65-F5344CB8AC3E}">
        <p14:creationId xmlns:p14="http://schemas.microsoft.com/office/powerpoint/2010/main" xmlns="" val="29703562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4A6843-009A-4793-96B6-D33E7C14F177}" type="slidenum">
              <a:rPr lang="el-GR"/>
              <a:pPr>
                <a:defRPr/>
              </a:pPr>
              <a:t>‹#›</a:t>
            </a:fld>
            <a:endParaRPr lang="el-GR"/>
          </a:p>
        </p:txBody>
      </p:sp>
    </p:spTree>
    <p:extLst>
      <p:ext uri="{BB962C8B-B14F-4D97-AF65-F5344CB8AC3E}">
        <p14:creationId xmlns:p14="http://schemas.microsoft.com/office/powerpoint/2010/main" xmlns="" val="37425116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a:ext>
            </a:extLst>
          </a:blip>
          <a:stretch>
            <a:fillRect/>
          </a:stretch>
        </p:blipFill>
        <p:spPr>
          <a:xfrm>
            <a:off x="0" y="0"/>
            <a:ext cx="9144000" cy="6858000"/>
          </a:xfrm>
          <a:prstGeom prst="rect">
            <a:avLst/>
          </a:prstGeom>
          <a:solidFill>
            <a:schemeClr val="bg1"/>
          </a:solidFill>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708044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20464160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25981750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6453610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41384025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847345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8613680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28271341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2846972494"/>
      </p:ext>
    </p:extLst>
  </p:cSld>
  <p:clrMap bg1="lt1" tx1="dk1" bg2="lt2" tx2="dk2" accent1="accent1" accent2="accent2" accent3="accent3" accent4="accent4" accent5="accent5" accent6="accent6" hlink="hlink" folHlink="folHlink"/>
  <p:sldLayoutIdLst>
    <p:sldLayoutId id="2147483685" r:id="rId1"/>
    <p:sldLayoutId id="2147483702" r:id="rId2"/>
    <p:sldLayoutId id="2147483686" r:id="rId3"/>
    <p:sldLayoutId id="2147483701" r:id="rId4"/>
    <p:sldLayoutId id="2147483687" r:id="rId5"/>
    <p:sldLayoutId id="2147483688" r:id="rId6"/>
    <p:sldLayoutId id="2147483689" r:id="rId7"/>
    <p:sldLayoutId id="2147483690"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____________Microsoft_Office_Word_97_-_20033.doc"/><Relationship Id="rId5" Type="http://schemas.openxmlformats.org/officeDocument/2006/relationships/oleObject" Target="../embeddings/____________Microsoft_Office_Word_97_-_20032.doc"/><Relationship Id="rId4" Type="http://schemas.openxmlformats.org/officeDocument/2006/relationships/oleObject" Target="../embeddings/____________Microsoft_Office_Word_97_-_20031.doc"/></Relationships>
</file>

<file path=ppt/slides/_rels/slide14.xml.rels><?xml version="1.0" encoding="UTF-8" standalone="yes"?>
<Relationships xmlns="http://schemas.openxmlformats.org/package/2006/relationships"><Relationship Id="rId8" Type="http://schemas.openxmlformats.org/officeDocument/2006/relationships/oleObject" Target="../embeddings/____________Microsoft_Office_Word_97_-_20038.doc"/><Relationship Id="rId3" Type="http://schemas.openxmlformats.org/officeDocument/2006/relationships/notesSlide" Target="../notesSlides/notesSlide3.xml"/><Relationship Id="rId7" Type="http://schemas.openxmlformats.org/officeDocument/2006/relationships/oleObject" Target="../embeddings/____________Microsoft_Office_Word_97_-_20037.doc"/><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____________Microsoft_Office_Word_97_-_20036.doc"/><Relationship Id="rId5" Type="http://schemas.openxmlformats.org/officeDocument/2006/relationships/oleObject" Target="../embeddings/____________Microsoft_Office_Word_97_-_20035.doc"/><Relationship Id="rId4" Type="http://schemas.openxmlformats.org/officeDocument/2006/relationships/oleObject" Target="../embeddings/____________Microsoft_Office_Word_97_-_20034.doc"/><Relationship Id="rId9" Type="http://schemas.openxmlformats.org/officeDocument/2006/relationships/oleObject" Target="../embeddings/____________Microsoft_Office_Word_97_-_20039.doc"/></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Φυσικοθεραπεία σε ειδικές πληθυσμιακές μονάδες</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fontScale="92500" lnSpcReduction="10000"/>
          </a:bodyPr>
          <a:lstStyle/>
          <a:p>
            <a:pPr>
              <a:spcBef>
                <a:spcPts val="0"/>
              </a:spcBef>
              <a:spcAft>
                <a:spcPts val="1200"/>
              </a:spcAft>
            </a:pPr>
            <a:r>
              <a:rPr lang="el-GR" sz="2800" b="1" dirty="0" smtClean="0"/>
              <a:t>Ενότητα </a:t>
            </a:r>
            <a:r>
              <a:rPr lang="en-US" sz="2800" b="1" dirty="0" smtClean="0"/>
              <a:t>2</a:t>
            </a:r>
            <a:r>
              <a:rPr lang="el-GR" sz="2800" dirty="0" smtClean="0"/>
              <a:t>:</a:t>
            </a:r>
            <a:r>
              <a:rPr lang="en-US" sz="2800" dirty="0" smtClean="0"/>
              <a:t> </a:t>
            </a:r>
            <a:r>
              <a:rPr lang="el-GR" sz="2800" dirty="0" smtClean="0"/>
              <a:t>Θεραπευτική Άσκηση</a:t>
            </a:r>
            <a:endParaRPr lang="en-US" sz="2800" dirty="0" smtClean="0"/>
          </a:p>
          <a:p>
            <a:pPr>
              <a:spcBef>
                <a:spcPts val="0"/>
              </a:spcBef>
              <a:spcAft>
                <a:spcPts val="1200"/>
              </a:spcAft>
            </a:pPr>
            <a:r>
              <a:rPr lang="el-GR" sz="2800" dirty="0" smtClean="0"/>
              <a:t>ΦΥΣΙΟΛΟΓΙΑ ΚΑΙ ΕΙΔΙΚΑ ΘΕΜΑΤΑ </a:t>
            </a:r>
            <a:endParaRPr lang="en-US" sz="2800" dirty="0" smtClean="0"/>
          </a:p>
          <a:p>
            <a:pPr>
              <a:spcBef>
                <a:spcPts val="0"/>
              </a:spcBef>
            </a:pPr>
            <a:r>
              <a:rPr lang="el-GR" sz="2400" dirty="0" smtClean="0"/>
              <a:t>Γεωργία </a:t>
            </a:r>
            <a:r>
              <a:rPr lang="el-GR" sz="2400" dirty="0" err="1" smtClean="0"/>
              <a:t>Πέττα</a:t>
            </a:r>
            <a:endParaRPr lang="el-GR" sz="2400" dirty="0"/>
          </a:p>
          <a:p>
            <a:pPr>
              <a:spcBef>
                <a:spcPts val="0"/>
              </a:spcBef>
            </a:pPr>
            <a:r>
              <a:rPr lang="el-GR" sz="2400" dirty="0"/>
              <a:t>Τμήμα </a:t>
            </a:r>
            <a:r>
              <a:rPr lang="el-GR" sz="2400" dirty="0" smtClean="0"/>
              <a:t>Φυσικοθεραπείας</a:t>
            </a:r>
            <a:endParaRPr lang="el-GR" sz="2400" dirty="0"/>
          </a:p>
        </p:txBody>
      </p:sp>
      <p:pic>
        <p:nvPicPr>
          <p:cNvPr id="6" name="Picture 5" descr="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xmlns=""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xmlns=""/>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err="1" smtClean="0"/>
              <a:t>Πλειομετρική</a:t>
            </a:r>
            <a:r>
              <a:rPr lang="el-GR" dirty="0" smtClean="0"/>
              <a:t> Επανεκπαίδευση</a:t>
            </a:r>
          </a:p>
        </p:txBody>
      </p:sp>
      <p:sp>
        <p:nvSpPr>
          <p:cNvPr id="41987" name="Rectangle 3"/>
          <p:cNvSpPr>
            <a:spLocks noGrp="1" noChangeArrowheads="1"/>
          </p:cNvSpPr>
          <p:nvPr>
            <p:ph idx="1"/>
          </p:nvPr>
        </p:nvSpPr>
        <p:spPr/>
        <p:txBody>
          <a:bodyPr>
            <a:normAutofit/>
          </a:bodyPr>
          <a:lstStyle/>
          <a:p>
            <a:pPr eaLnBrk="1" hangingPunct="1"/>
            <a:r>
              <a:rPr lang="el-GR" sz="2800" dirty="0" smtClean="0"/>
              <a:t>Εννοείται το ιδιαίτερο πρόγραμμα για τη βελτίωση της </a:t>
            </a:r>
            <a:r>
              <a:rPr lang="el-GR" sz="2800" dirty="0"/>
              <a:t>Έ</a:t>
            </a:r>
            <a:r>
              <a:rPr lang="el-GR" sz="2800" dirty="0" smtClean="0"/>
              <a:t>κκεντρης (</a:t>
            </a:r>
            <a:r>
              <a:rPr lang="el-GR" sz="2800" dirty="0" err="1" smtClean="0"/>
              <a:t>Πλειομετρικής</a:t>
            </a:r>
            <a:r>
              <a:rPr lang="el-GR" sz="2800" dirty="0" smtClean="0"/>
              <a:t>) Συστολής.</a:t>
            </a:r>
          </a:p>
          <a:p>
            <a:pPr eaLnBrk="1" hangingPunct="1"/>
            <a:r>
              <a:rPr lang="el-GR" sz="2800" dirty="0" smtClean="0"/>
              <a:t>Περιλαμβάνει το Κύκλο Βράχυνσης - Διάτασης</a:t>
            </a:r>
          </a:p>
        </p:txBody>
      </p:sp>
    </p:spTree>
    <p:extLst>
      <p:ext uri="{BB962C8B-B14F-4D97-AF65-F5344CB8AC3E}">
        <p14:creationId xmlns:p14="http://schemas.microsoft.com/office/powerpoint/2010/main" xmlns="" val="23646034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marL="342900" lvl="0" indent="-342900" fontAlgn="base">
              <a:spcAft>
                <a:spcPct val="0"/>
              </a:spcAft>
            </a:pPr>
            <a:r>
              <a:rPr lang="el-GR" dirty="0" smtClean="0"/>
              <a:t>Θεραπευτική Άσκηση </a:t>
            </a:r>
            <a:br>
              <a:rPr lang="el-GR" dirty="0" smtClean="0"/>
            </a:br>
            <a:r>
              <a:rPr lang="el-GR" dirty="0" smtClean="0"/>
              <a:t>Όγκος </a:t>
            </a:r>
            <a:r>
              <a:rPr lang="el-GR" dirty="0" err="1"/>
              <a:t>πλειομετρικής</a:t>
            </a:r>
            <a:r>
              <a:rPr lang="el-GR" dirty="0"/>
              <a:t> άσκησης</a:t>
            </a:r>
            <a:endParaRPr lang="el-GR" b="0" dirty="0">
              <a:latin typeface="MgModernStyle UC" pitchFamily="2" charset="-95"/>
              <a:ea typeface="Batang" pitchFamily="18" charset="-127"/>
              <a:cs typeface="Times New Roman" pitchFamily="18" charset="0"/>
            </a:endParaRPr>
          </a:p>
        </p:txBody>
      </p:sp>
      <p:graphicFrame>
        <p:nvGraphicFramePr>
          <p:cNvPr id="129068" name="Group 44"/>
          <p:cNvGraphicFramePr>
            <a:graphicFrameLocks noGrp="1"/>
          </p:cNvGraphicFramePr>
          <p:nvPr>
            <p:ph idx="1"/>
            <p:extLst>
              <p:ext uri="{D42A27DB-BD31-4B8C-83A1-F6EECF244321}">
                <p14:modId xmlns:p14="http://schemas.microsoft.com/office/powerpoint/2010/main" xmlns="" val="421280001"/>
              </p:ext>
            </p:extLst>
          </p:nvPr>
        </p:nvGraphicFramePr>
        <p:xfrm>
          <a:off x="467544" y="1484785"/>
          <a:ext cx="8229600" cy="5112568"/>
        </p:xfrm>
        <a:graphic>
          <a:graphicData uri="http://schemas.openxmlformats.org/drawingml/2006/table">
            <a:tbl>
              <a:tblPr firstRow="1" bandRow="1">
                <a:tableStyleId>{5C22544A-7EE6-4342-B048-85BDC9FD1C3A}</a:tableStyleId>
              </a:tblPr>
              <a:tblGrid>
                <a:gridCol w="5691395"/>
                <a:gridCol w="2538205"/>
              </a:tblGrid>
              <a:tr h="10075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ko-KR" sz="2400" u="none" strike="noStrike" cap="none" normalizeH="0" baseline="0" dirty="0" smtClean="0">
                          <a:ln>
                            <a:noFill/>
                          </a:ln>
                          <a:effectLst/>
                        </a:rPr>
                        <a:t>Εμπειρία στη </a:t>
                      </a:r>
                      <a:r>
                        <a:rPr kumimoji="0" lang="el-GR" altLang="ko-KR" sz="2400" u="none" strike="noStrike" cap="none" normalizeH="0" baseline="0" dirty="0" err="1" smtClean="0">
                          <a:ln>
                            <a:noFill/>
                          </a:ln>
                          <a:effectLst/>
                        </a:rPr>
                        <a:t>πλειομετρική</a:t>
                      </a:r>
                      <a:r>
                        <a:rPr kumimoji="0" lang="el-GR" altLang="ko-KR" sz="2400" u="none" strike="noStrike" cap="none" normalizeH="0" baseline="0" dirty="0" smtClean="0">
                          <a:ln>
                            <a:noFill/>
                          </a:ln>
                          <a:effectLst/>
                        </a:rPr>
                        <a:t> προπόνηση</a:t>
                      </a:r>
                      <a:endParaRPr kumimoji="0" lang="el-GR" altLang="ko-KR" sz="2400" b="0" i="0" u="none" strike="noStrike" cap="none" normalizeH="0" baseline="0" dirty="0" smtClean="0">
                        <a:ln>
                          <a:noFill/>
                        </a:ln>
                        <a:solidFill>
                          <a:schemeClr val="tx1"/>
                        </a:solidFill>
                        <a:effectLst/>
                        <a:latin typeface="MgModernStyle UC" pitchFamily="2" charset="-95"/>
                        <a:ea typeface="Arial Unicode MS" pitchFamily="34" charset="-128"/>
                        <a:cs typeface="Times New Roman" pitchFamily="18" charset="0"/>
                      </a:endParaRPr>
                    </a:p>
                  </a:txBody>
                  <a:tcPr marL="107343" marR="107343"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ko-KR" sz="2400" u="none" strike="noStrike" cap="none" normalizeH="0" baseline="0" smtClean="0">
                          <a:ln>
                            <a:noFill/>
                          </a:ln>
                          <a:effectLst/>
                        </a:rPr>
                        <a:t>Όγκος έναρξης άσκησης</a:t>
                      </a:r>
                      <a:endParaRPr kumimoji="0" lang="el-GR" altLang="ko-KR" sz="2400" b="0" i="0" u="none" strike="noStrike" cap="none" normalizeH="0" baseline="0" smtClean="0">
                        <a:ln>
                          <a:noFill/>
                        </a:ln>
                        <a:solidFill>
                          <a:schemeClr val="tx1"/>
                        </a:solidFill>
                        <a:effectLst/>
                        <a:latin typeface="MgModernStyle UC" pitchFamily="2" charset="-95"/>
                        <a:ea typeface="Arial Unicode MS" pitchFamily="34" charset="-128"/>
                        <a:cs typeface="Times New Roman" pitchFamily="18" charset="0"/>
                      </a:endParaRPr>
                    </a:p>
                  </a:txBody>
                  <a:tcPr marL="107343" marR="107343" anchor="ctr" horzOverflow="overflow"/>
                </a:tc>
              </a:tr>
              <a:tr h="136835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400" u="none" strike="noStrike" cap="none" normalizeH="0" baseline="0" dirty="0" smtClean="0">
                          <a:ln>
                            <a:noFill/>
                          </a:ln>
                          <a:effectLst/>
                        </a:rPr>
                        <a:t>Αρχάριος (χωρίς προηγούμενη εμπειρία)</a:t>
                      </a:r>
                    </a:p>
                  </a:txBody>
                  <a:tcPr marL="107343" marR="107343"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400" u="none" strike="noStrike" cap="none" normalizeH="0" baseline="0" dirty="0" smtClean="0">
                          <a:ln>
                            <a:noFill/>
                          </a:ln>
                          <a:effectLst/>
                        </a:rPr>
                        <a:t>80 </a:t>
                      </a:r>
                      <a:r>
                        <a:rPr kumimoji="0" lang="el-GR" sz="2400" u="none" strike="noStrike" cap="none" normalizeH="0" baseline="0" smtClean="0">
                          <a:ln>
                            <a:noFill/>
                          </a:ln>
                          <a:effectLst/>
                        </a:rPr>
                        <a:t>– 100</a:t>
                      </a:r>
                      <a:endParaRPr kumimoji="0" lang="el-GR" sz="2400" u="none" strike="noStrike" cap="none" normalizeH="0" baseline="0" dirty="0" smtClean="0">
                        <a:ln>
                          <a:noFill/>
                        </a:ln>
                        <a:effectLst/>
                      </a:endParaRPr>
                    </a:p>
                  </a:txBody>
                  <a:tcPr marL="107343" marR="107343" anchor="ctr" horzOverflow="overflow"/>
                </a:tc>
              </a:tr>
              <a:tr h="1368356">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l-GR" sz="2400" u="none" strike="noStrike" cap="none" normalizeH="0" baseline="0" dirty="0" smtClean="0">
                          <a:ln>
                            <a:noFill/>
                          </a:ln>
                          <a:effectLst/>
                        </a:rPr>
                        <a:t>Μέσος (προηγούμενη εμπειρία)</a:t>
                      </a:r>
                      <a:endParaRPr kumimoji="0" lang="el-GR" sz="2400" b="0" i="0" u="none" strike="noStrike" cap="none" normalizeH="0" baseline="0" dirty="0" smtClean="0">
                        <a:ln>
                          <a:noFill/>
                        </a:ln>
                        <a:solidFill>
                          <a:schemeClr val="tx1"/>
                        </a:solidFill>
                        <a:effectLst/>
                        <a:latin typeface="MgModernStyle UC" pitchFamily="2" charset="-95"/>
                        <a:ea typeface="SimSun" pitchFamily="2" charset="-122"/>
                        <a:cs typeface="Times New Roman" pitchFamily="18" charset="0"/>
                      </a:endParaRPr>
                    </a:p>
                  </a:txBody>
                  <a:tcPr marL="107343" marR="107343" anchor="ctr"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l-GR" sz="2400" u="none" strike="noStrike" cap="none" normalizeH="0" baseline="0" dirty="0" smtClean="0">
                          <a:ln>
                            <a:noFill/>
                          </a:ln>
                          <a:effectLst/>
                        </a:rPr>
                        <a:t>100 – 120</a:t>
                      </a:r>
                      <a:endParaRPr kumimoji="0" lang="el-GR" sz="2400" b="0" i="0" u="none" strike="noStrike" cap="none" normalizeH="0" baseline="0" dirty="0" smtClean="0">
                        <a:ln>
                          <a:noFill/>
                        </a:ln>
                        <a:solidFill>
                          <a:schemeClr val="tx1"/>
                        </a:solidFill>
                        <a:effectLst/>
                        <a:latin typeface="MgModernStyle UC" pitchFamily="2" charset="-95"/>
                        <a:ea typeface="SimSun" pitchFamily="2" charset="-122"/>
                        <a:cs typeface="Times New Roman" pitchFamily="18" charset="0"/>
                      </a:endParaRPr>
                    </a:p>
                  </a:txBody>
                  <a:tcPr marL="107343" marR="107343" anchor="ctr" horzOverflow="overflow"/>
                </a:tc>
              </a:tr>
              <a:tr h="1368356">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l-GR" sz="2400" u="none" strike="noStrike" cap="none" normalizeH="0" baseline="0" dirty="0" smtClean="0">
                          <a:ln>
                            <a:noFill/>
                          </a:ln>
                          <a:effectLst/>
                        </a:rPr>
                        <a:t>Προχωρημένος (σημαντική προηγούμενη εμπειρία, συνήθως αθλητές)</a:t>
                      </a:r>
                      <a:endParaRPr kumimoji="0" lang="el-GR" sz="2400" b="0" i="0" u="none" strike="noStrike" cap="none" normalizeH="0" baseline="0" dirty="0" smtClean="0">
                        <a:ln>
                          <a:noFill/>
                        </a:ln>
                        <a:solidFill>
                          <a:schemeClr val="tx1"/>
                        </a:solidFill>
                        <a:effectLst/>
                        <a:latin typeface="MgModernStyle UC" pitchFamily="2" charset="-95"/>
                        <a:ea typeface="SimSun" pitchFamily="2" charset="-122"/>
                        <a:cs typeface="Times New Roman" pitchFamily="18" charset="0"/>
                      </a:endParaRPr>
                    </a:p>
                  </a:txBody>
                  <a:tcPr marL="107343" marR="107343" anchor="ctr"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l-GR" sz="2400" u="none" strike="noStrike" cap="none" normalizeH="0" baseline="0" dirty="0" smtClean="0">
                          <a:ln>
                            <a:noFill/>
                          </a:ln>
                          <a:effectLst/>
                        </a:rPr>
                        <a:t>120 -140</a:t>
                      </a:r>
                      <a:endParaRPr kumimoji="0" lang="el-GR" sz="2400" b="0" i="0" u="none" strike="noStrike" cap="none" normalizeH="0" baseline="0" dirty="0" smtClean="0">
                        <a:ln>
                          <a:noFill/>
                        </a:ln>
                        <a:solidFill>
                          <a:schemeClr val="tx1"/>
                        </a:solidFill>
                        <a:effectLst/>
                        <a:latin typeface="MgModernStyle UC" pitchFamily="2" charset="-95"/>
                        <a:ea typeface="SimSun" pitchFamily="2" charset="-122"/>
                        <a:cs typeface="Times New Roman" pitchFamily="18" charset="0"/>
                      </a:endParaRPr>
                    </a:p>
                  </a:txBody>
                  <a:tcPr marL="107343" marR="107343" anchor="ctr" horzOverflow="overflow"/>
                </a:tc>
              </a:tr>
            </a:tbl>
          </a:graphicData>
        </a:graphic>
      </p:graphicFrame>
    </p:spTree>
    <p:extLst>
      <p:ext uri="{BB962C8B-B14F-4D97-AF65-F5344CB8AC3E}">
        <p14:creationId xmlns:p14="http://schemas.microsoft.com/office/powerpoint/2010/main" xmlns="" val="27867038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Ελαστικοί Ιμάντες</a:t>
            </a:r>
          </a:p>
        </p:txBody>
      </p:sp>
      <p:pic>
        <p:nvPicPr>
          <p:cNvPr id="44035" name="Picture 4"/>
          <p:cNvPicPr>
            <a:picLocks noChangeAspect="1" noChangeArrowheads="1"/>
          </p:cNvPicPr>
          <p:nvPr/>
        </p:nvPicPr>
        <p:blipFill>
          <a:blip r:embed="rId2" cstate="print"/>
          <a:srcRect/>
          <a:stretch>
            <a:fillRect/>
          </a:stretch>
        </p:blipFill>
        <p:spPr bwMode="auto">
          <a:xfrm>
            <a:off x="1691680" y="2492896"/>
            <a:ext cx="6143625" cy="3228975"/>
          </a:xfrm>
          <a:prstGeom prst="rect">
            <a:avLst/>
          </a:prstGeom>
          <a:noFill/>
          <a:ln w="9525">
            <a:noFill/>
            <a:miter lim="800000"/>
            <a:headEnd/>
            <a:tailEnd/>
          </a:ln>
        </p:spPr>
      </p:pic>
    </p:spTree>
    <p:extLst>
      <p:ext uri="{BB962C8B-B14F-4D97-AF65-F5344CB8AC3E}">
        <p14:creationId xmlns:p14="http://schemas.microsoft.com/office/powerpoint/2010/main" xmlns="" val="37782653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b="1" dirty="0" smtClean="0"/>
              <a:t>Αξιολόγηση</a:t>
            </a:r>
            <a:r>
              <a:rPr lang="en-US" b="1" dirty="0" smtClean="0"/>
              <a:t> </a:t>
            </a:r>
            <a:r>
              <a:rPr lang="el-GR" b="1" dirty="0" smtClean="0"/>
              <a:t>-</a:t>
            </a:r>
            <a:r>
              <a:rPr lang="en-US" b="1" dirty="0" smtClean="0"/>
              <a:t> </a:t>
            </a:r>
            <a:r>
              <a:rPr lang="el-GR" b="1" dirty="0" smtClean="0"/>
              <a:t>1η μέτρηση</a:t>
            </a:r>
            <a:endParaRPr lang="el-GR" dirty="0" smtClean="0"/>
          </a:p>
        </p:txBody>
      </p:sp>
      <p:graphicFrame>
        <p:nvGraphicFramePr>
          <p:cNvPr id="4098" name="Object 4"/>
          <p:cNvGraphicFramePr>
            <a:graphicFrameLocks noGrp="1" noChangeAspect="1"/>
          </p:cNvGraphicFramePr>
          <p:nvPr>
            <p:ph idx="1"/>
            <p:extLst>
              <p:ext uri="{D42A27DB-BD31-4B8C-83A1-F6EECF244321}">
                <p14:modId xmlns:p14="http://schemas.microsoft.com/office/powerpoint/2010/main" xmlns="" val="932022803"/>
              </p:ext>
            </p:extLst>
          </p:nvPr>
        </p:nvGraphicFramePr>
        <p:xfrm>
          <a:off x="467544" y="1484784"/>
          <a:ext cx="2971800" cy="1813468"/>
        </p:xfrm>
        <a:graphic>
          <a:graphicData uri="http://schemas.openxmlformats.org/presentationml/2006/ole">
            <p:oleObj spid="_x0000_s4137" name="Έγγραφο " r:id="rId4" imgW="2392680" imgH="1459992" progId="Word.Document.8">
              <p:embed/>
            </p:oleObj>
          </a:graphicData>
        </a:graphic>
      </p:graphicFrame>
      <p:sp>
        <p:nvSpPr>
          <p:cNvPr id="17414" name="Rectangle 3"/>
          <p:cNvSpPr>
            <a:spLocks noGrp="1" noChangeArrowheads="1"/>
          </p:cNvSpPr>
          <p:nvPr>
            <p:ph type="body" sz="half" idx="4294967295"/>
          </p:nvPr>
        </p:nvSpPr>
        <p:spPr>
          <a:xfrm>
            <a:off x="4139952" y="1484784"/>
            <a:ext cx="4419631" cy="4724400"/>
          </a:xfrm>
        </p:spPr>
        <p:txBody>
          <a:bodyPr>
            <a:normAutofit/>
          </a:bodyPr>
          <a:lstStyle/>
          <a:p>
            <a:pPr marL="0" indent="0">
              <a:buNone/>
              <a:defRPr/>
            </a:pPr>
            <a:r>
              <a:rPr lang="el-GR" sz="2800" dirty="0" smtClean="0"/>
              <a:t>Τυποποιημένες θέσεις &amp; οδηγίες</a:t>
            </a:r>
          </a:p>
          <a:p>
            <a:pPr>
              <a:defRPr/>
            </a:pPr>
            <a:r>
              <a:rPr lang="el-GR" sz="2800" dirty="0" smtClean="0"/>
              <a:t>American </a:t>
            </a:r>
            <a:r>
              <a:rPr lang="el-GR" sz="2800" dirty="0" err="1" smtClean="0"/>
              <a:t>society</a:t>
            </a:r>
            <a:r>
              <a:rPr lang="el-GR" sz="2800" dirty="0" smtClean="0"/>
              <a:t>  </a:t>
            </a:r>
            <a:r>
              <a:rPr lang="el-GR" sz="2800" dirty="0" err="1" smtClean="0"/>
              <a:t>ht</a:t>
            </a:r>
            <a:r>
              <a:rPr lang="el-GR" sz="2800" dirty="0" smtClean="0"/>
              <a:t> 1981</a:t>
            </a:r>
          </a:p>
          <a:p>
            <a:pPr>
              <a:defRPr/>
            </a:pPr>
            <a:r>
              <a:rPr lang="el-GR" sz="2800" dirty="0" err="1" smtClean="0"/>
              <a:t>Mathiowetz</a:t>
            </a:r>
            <a:r>
              <a:rPr lang="el-GR" sz="2800" dirty="0" smtClean="0"/>
              <a:t> 1984,5,6</a:t>
            </a:r>
          </a:p>
          <a:p>
            <a:pPr>
              <a:defRPr/>
            </a:pPr>
            <a:r>
              <a:rPr lang="el-GR" sz="2800" dirty="0" err="1" smtClean="0"/>
              <a:t>Apfel</a:t>
            </a:r>
            <a:r>
              <a:rPr lang="el-GR" sz="2800" dirty="0" smtClean="0"/>
              <a:t>  1994</a:t>
            </a:r>
          </a:p>
          <a:p>
            <a:pPr>
              <a:defRPr/>
            </a:pPr>
            <a:r>
              <a:rPr lang="el-GR" sz="2800" dirty="0" err="1" smtClean="0"/>
              <a:t>Su</a:t>
            </a:r>
            <a:r>
              <a:rPr lang="el-GR" sz="2800" dirty="0" smtClean="0"/>
              <a:t> </a:t>
            </a:r>
            <a:r>
              <a:rPr lang="el-GR" sz="2800" dirty="0" err="1" smtClean="0"/>
              <a:t>c.Y</a:t>
            </a:r>
            <a:r>
              <a:rPr lang="el-GR" sz="2800" dirty="0" smtClean="0"/>
              <a:t> 1995</a:t>
            </a:r>
          </a:p>
          <a:p>
            <a:pPr>
              <a:defRPr/>
            </a:pPr>
            <a:r>
              <a:rPr lang="el-GR" sz="2800" dirty="0" err="1" smtClean="0"/>
              <a:t>Hanten</a:t>
            </a:r>
            <a:r>
              <a:rPr lang="el-GR" sz="2800" dirty="0" smtClean="0"/>
              <a:t> 1999</a:t>
            </a:r>
          </a:p>
        </p:txBody>
      </p:sp>
      <p:graphicFrame>
        <p:nvGraphicFramePr>
          <p:cNvPr id="4099" name="Object 5"/>
          <p:cNvGraphicFramePr>
            <a:graphicFrameLocks noChangeAspect="1"/>
          </p:cNvGraphicFramePr>
          <p:nvPr>
            <p:extLst>
              <p:ext uri="{D42A27DB-BD31-4B8C-83A1-F6EECF244321}">
                <p14:modId xmlns:p14="http://schemas.microsoft.com/office/powerpoint/2010/main" xmlns="" val="4201159509"/>
              </p:ext>
            </p:extLst>
          </p:nvPr>
        </p:nvGraphicFramePr>
        <p:xfrm>
          <a:off x="467544" y="3279221"/>
          <a:ext cx="2971800" cy="1828800"/>
        </p:xfrm>
        <a:graphic>
          <a:graphicData uri="http://schemas.openxmlformats.org/presentationml/2006/ole">
            <p:oleObj spid="_x0000_s4138" name="Έγγραφο " r:id="rId5" imgW="3142488" imgH="2264664" progId="Word.Document.8">
              <p:embed/>
            </p:oleObj>
          </a:graphicData>
        </a:graphic>
      </p:graphicFrame>
      <p:graphicFrame>
        <p:nvGraphicFramePr>
          <p:cNvPr id="4100" name="Object 6"/>
          <p:cNvGraphicFramePr>
            <a:graphicFrameLocks noChangeAspect="1"/>
          </p:cNvGraphicFramePr>
          <p:nvPr>
            <p:extLst>
              <p:ext uri="{D42A27DB-BD31-4B8C-83A1-F6EECF244321}">
                <p14:modId xmlns:p14="http://schemas.microsoft.com/office/powerpoint/2010/main" xmlns="" val="1231501087"/>
              </p:ext>
            </p:extLst>
          </p:nvPr>
        </p:nvGraphicFramePr>
        <p:xfrm>
          <a:off x="467544" y="5136292"/>
          <a:ext cx="2971800" cy="1474187"/>
        </p:xfrm>
        <a:graphic>
          <a:graphicData uri="http://schemas.openxmlformats.org/presentationml/2006/ole">
            <p:oleObj spid="_x0000_s4139" name="Έγγραφο " r:id="rId6" imgW="2392680" imgH="1399032" progId="Word.Document.8">
              <p:embed/>
            </p:oleObj>
          </a:graphicData>
        </a:graphic>
      </p:graphicFrame>
    </p:spTree>
    <p:extLst>
      <p:ext uri="{BB962C8B-B14F-4D97-AF65-F5344CB8AC3E}">
        <p14:creationId xmlns:p14="http://schemas.microsoft.com/office/powerpoint/2010/main" xmlns="" val="2832053994"/>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2"/>
          <p:cNvSpPr>
            <a:spLocks noGrp="1" noChangeArrowheads="1"/>
          </p:cNvSpPr>
          <p:nvPr>
            <p:ph type="title"/>
          </p:nvPr>
        </p:nvSpPr>
        <p:spPr/>
        <p:txBody>
          <a:bodyPr>
            <a:normAutofit fontScale="90000"/>
          </a:bodyPr>
          <a:lstStyle/>
          <a:p>
            <a:r>
              <a:rPr lang="el-GR" dirty="0" smtClean="0"/>
              <a:t>Θεραπευτική Άσκηση </a:t>
            </a:r>
            <a:r>
              <a:rPr lang="el-GR" b="1" dirty="0" smtClean="0">
                <a:solidFill>
                  <a:srgbClr val="800000"/>
                </a:solidFill>
              </a:rPr>
              <a:t/>
            </a:r>
            <a:br>
              <a:rPr lang="el-GR" b="1" dirty="0" smtClean="0">
                <a:solidFill>
                  <a:srgbClr val="800000"/>
                </a:solidFill>
              </a:rPr>
            </a:br>
            <a:r>
              <a:rPr lang="el-GR" b="1" dirty="0" smtClean="0">
                <a:solidFill>
                  <a:srgbClr val="800000"/>
                </a:solidFill>
              </a:rPr>
              <a:t>Πρόγραμμα ασκήσεων</a:t>
            </a:r>
            <a:endParaRPr lang="el-GR" dirty="0" smtClean="0"/>
          </a:p>
        </p:txBody>
      </p:sp>
      <p:sp>
        <p:nvSpPr>
          <p:cNvPr id="5129" name="Rectangle 3"/>
          <p:cNvSpPr>
            <a:spLocks noGrp="1" noChangeArrowheads="1"/>
          </p:cNvSpPr>
          <p:nvPr>
            <p:ph idx="1"/>
          </p:nvPr>
        </p:nvSpPr>
        <p:spPr>
          <a:xfrm>
            <a:off x="457200" y="1484784"/>
            <a:ext cx="8229600" cy="2356048"/>
          </a:xfrm>
        </p:spPr>
        <p:txBody>
          <a:bodyPr/>
          <a:lstStyle/>
          <a:p>
            <a:r>
              <a:rPr lang="el-GR" sz="2400" dirty="0" smtClean="0"/>
              <a:t>Προθέρμανση</a:t>
            </a:r>
          </a:p>
          <a:p>
            <a:r>
              <a:rPr lang="el-GR" sz="2400" dirty="0" err="1" smtClean="0"/>
              <a:t>Αυτοδιάταση</a:t>
            </a:r>
            <a:endParaRPr lang="el-GR" sz="2400" dirty="0" smtClean="0"/>
          </a:p>
          <a:p>
            <a:r>
              <a:rPr lang="el-GR" sz="2400" dirty="0" smtClean="0"/>
              <a:t>Βασικό πρόγραμμα 1</a:t>
            </a:r>
          </a:p>
          <a:p>
            <a:r>
              <a:rPr lang="el-GR" sz="2400" dirty="0" smtClean="0"/>
              <a:t>Βασικό πρόγραμμα 2</a:t>
            </a:r>
          </a:p>
          <a:p>
            <a:r>
              <a:rPr lang="el-GR" sz="2400" dirty="0" err="1" smtClean="0"/>
              <a:t>Αυτοδιάταση</a:t>
            </a:r>
            <a:endParaRPr lang="el-GR" sz="2400" dirty="0" smtClean="0"/>
          </a:p>
        </p:txBody>
      </p:sp>
      <p:graphicFrame>
        <p:nvGraphicFramePr>
          <p:cNvPr id="5122" name="Object 4"/>
          <p:cNvGraphicFramePr>
            <a:graphicFrameLocks noGrp="1" noChangeAspect="1"/>
          </p:cNvGraphicFramePr>
          <p:nvPr>
            <p:ph type="clipArt" sz="half" idx="4294967295"/>
            <p:extLst>
              <p:ext uri="{D42A27DB-BD31-4B8C-83A1-F6EECF244321}">
                <p14:modId xmlns:p14="http://schemas.microsoft.com/office/powerpoint/2010/main" xmlns="" val="2526833390"/>
              </p:ext>
            </p:extLst>
          </p:nvPr>
        </p:nvGraphicFramePr>
        <p:xfrm>
          <a:off x="3849445" y="1481556"/>
          <a:ext cx="2214483" cy="1527175"/>
        </p:xfrm>
        <a:graphic>
          <a:graphicData uri="http://schemas.openxmlformats.org/presentationml/2006/ole">
            <p:oleObj spid="_x0000_s5206" name="Έγγραφο " r:id="rId4" imgW="2164080" imgH="1548384" progId="Word.Document.8">
              <p:embed/>
            </p:oleObj>
          </a:graphicData>
        </a:graphic>
      </p:graphicFrame>
      <p:graphicFrame>
        <p:nvGraphicFramePr>
          <p:cNvPr id="5123" name="Object 5"/>
          <p:cNvGraphicFramePr>
            <a:graphicFrameLocks noChangeAspect="1"/>
          </p:cNvGraphicFramePr>
          <p:nvPr>
            <p:extLst>
              <p:ext uri="{D42A27DB-BD31-4B8C-83A1-F6EECF244321}">
                <p14:modId xmlns:p14="http://schemas.microsoft.com/office/powerpoint/2010/main" xmlns="" val="3009349407"/>
              </p:ext>
            </p:extLst>
          </p:nvPr>
        </p:nvGraphicFramePr>
        <p:xfrm>
          <a:off x="6382839" y="1628800"/>
          <a:ext cx="2149600" cy="1485000"/>
        </p:xfrm>
        <a:graphic>
          <a:graphicData uri="http://schemas.openxmlformats.org/presentationml/2006/ole">
            <p:oleObj spid="_x0000_s5207" name="Έγγραφο " r:id="rId5" imgW="2505456" imgH="1402080" progId="Word.Document.8">
              <p:embed/>
            </p:oleObj>
          </a:graphicData>
        </a:graphic>
      </p:graphicFrame>
      <p:graphicFrame>
        <p:nvGraphicFramePr>
          <p:cNvPr id="5124" name="Object 6"/>
          <p:cNvGraphicFramePr>
            <a:graphicFrameLocks noChangeAspect="1"/>
          </p:cNvGraphicFramePr>
          <p:nvPr>
            <p:extLst>
              <p:ext uri="{D42A27DB-BD31-4B8C-83A1-F6EECF244321}">
                <p14:modId xmlns:p14="http://schemas.microsoft.com/office/powerpoint/2010/main" xmlns="" val="1514117976"/>
              </p:ext>
            </p:extLst>
          </p:nvPr>
        </p:nvGraphicFramePr>
        <p:xfrm>
          <a:off x="3854129" y="3124200"/>
          <a:ext cx="2209800" cy="1525588"/>
        </p:xfrm>
        <a:graphic>
          <a:graphicData uri="http://schemas.openxmlformats.org/presentationml/2006/ole">
            <p:oleObj spid="_x0000_s5208" name="Έγγραφο " r:id="rId6" imgW="2505456" imgH="1527048" progId="Word.Document.8">
              <p:embed/>
            </p:oleObj>
          </a:graphicData>
        </a:graphic>
      </p:graphicFrame>
      <p:graphicFrame>
        <p:nvGraphicFramePr>
          <p:cNvPr id="5125" name="Object 7"/>
          <p:cNvGraphicFramePr>
            <a:graphicFrameLocks noChangeAspect="1"/>
          </p:cNvGraphicFramePr>
          <p:nvPr>
            <p:extLst>
              <p:ext uri="{D42A27DB-BD31-4B8C-83A1-F6EECF244321}">
                <p14:modId xmlns:p14="http://schemas.microsoft.com/office/powerpoint/2010/main" xmlns="" val="3204300043"/>
              </p:ext>
            </p:extLst>
          </p:nvPr>
        </p:nvGraphicFramePr>
        <p:xfrm>
          <a:off x="6378545" y="3241257"/>
          <a:ext cx="2153895" cy="1524000"/>
        </p:xfrm>
        <a:graphic>
          <a:graphicData uri="http://schemas.openxmlformats.org/presentationml/2006/ole">
            <p:oleObj spid="_x0000_s5209" name="Έγγραφο " r:id="rId7" imgW="2505456" imgH="1901952" progId="Word.Document.8">
              <p:embed/>
            </p:oleObj>
          </a:graphicData>
        </a:graphic>
      </p:graphicFrame>
      <p:graphicFrame>
        <p:nvGraphicFramePr>
          <p:cNvPr id="5126" name="Object 8"/>
          <p:cNvGraphicFramePr>
            <a:graphicFrameLocks noChangeAspect="1"/>
          </p:cNvGraphicFramePr>
          <p:nvPr>
            <p:extLst>
              <p:ext uri="{D42A27DB-BD31-4B8C-83A1-F6EECF244321}">
                <p14:modId xmlns:p14="http://schemas.microsoft.com/office/powerpoint/2010/main" xmlns="" val="3201856867"/>
              </p:ext>
            </p:extLst>
          </p:nvPr>
        </p:nvGraphicFramePr>
        <p:xfrm>
          <a:off x="3860909" y="4765257"/>
          <a:ext cx="2203019" cy="1523947"/>
        </p:xfrm>
        <a:graphic>
          <a:graphicData uri="http://schemas.openxmlformats.org/presentationml/2006/ole">
            <p:oleObj spid="_x0000_s5210" name="Έγγραφο " r:id="rId8" imgW="1706880" imgH="1011936" progId="Word.Document.8">
              <p:embed/>
            </p:oleObj>
          </a:graphicData>
        </a:graphic>
      </p:graphicFrame>
      <p:graphicFrame>
        <p:nvGraphicFramePr>
          <p:cNvPr id="5127" name="Object 9"/>
          <p:cNvGraphicFramePr>
            <a:graphicFrameLocks noChangeAspect="1"/>
          </p:cNvGraphicFramePr>
          <p:nvPr>
            <p:extLst>
              <p:ext uri="{D42A27DB-BD31-4B8C-83A1-F6EECF244321}">
                <p14:modId xmlns:p14="http://schemas.microsoft.com/office/powerpoint/2010/main" xmlns="" val="2247358092"/>
              </p:ext>
            </p:extLst>
          </p:nvPr>
        </p:nvGraphicFramePr>
        <p:xfrm>
          <a:off x="6378544" y="4902318"/>
          <a:ext cx="2153895" cy="1520659"/>
        </p:xfrm>
        <a:graphic>
          <a:graphicData uri="http://schemas.openxmlformats.org/presentationml/2006/ole">
            <p:oleObj spid="_x0000_s5211" name="Έγγραφο " r:id="rId9" imgW="2487168" imgH="1380744" progId="Word.Document.8">
              <p:embed/>
            </p:oleObj>
          </a:graphicData>
        </a:graphic>
      </p:graphicFrame>
      <p:sp>
        <p:nvSpPr>
          <p:cNvPr id="2" name="Ορθογώνιο 1"/>
          <p:cNvSpPr/>
          <p:nvPr/>
        </p:nvSpPr>
        <p:spPr>
          <a:xfrm>
            <a:off x="1045373" y="3725243"/>
            <a:ext cx="2626568" cy="646331"/>
          </a:xfrm>
          <a:prstGeom prst="rect">
            <a:avLst/>
          </a:prstGeom>
        </p:spPr>
        <p:txBody>
          <a:bodyPr wrap="square">
            <a:spAutoFit/>
          </a:bodyPr>
          <a:lstStyle/>
          <a:p>
            <a:pPr>
              <a:buFontTx/>
              <a:buNone/>
            </a:pPr>
            <a:r>
              <a:rPr lang="en-US" dirty="0">
                <a:latin typeface="+mn-lt"/>
              </a:rPr>
              <a:t>Medical school University of </a:t>
            </a:r>
            <a:r>
              <a:rPr lang="en-US" dirty="0" err="1">
                <a:latin typeface="+mn-lt"/>
              </a:rPr>
              <a:t>Ohaio</a:t>
            </a:r>
            <a:r>
              <a:rPr lang="en-US" dirty="0">
                <a:latin typeface="+mn-lt"/>
              </a:rPr>
              <a:t> 2004                               </a:t>
            </a:r>
            <a:endParaRPr lang="el-GR" dirty="0">
              <a:latin typeface="+mn-lt"/>
            </a:endParaRPr>
          </a:p>
        </p:txBody>
      </p:sp>
    </p:spTree>
    <p:extLst>
      <p:ext uri="{BB962C8B-B14F-4D97-AF65-F5344CB8AC3E}">
        <p14:creationId xmlns:p14="http://schemas.microsoft.com/office/powerpoint/2010/main" xmlns="" val="2514014847"/>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1696"/>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15048241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01697"/>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588"/>
            <a:ext cx="9144000" cy="6859588"/>
          </a:xfrm>
          <a:prstGeom prst="rect">
            <a:avLst/>
          </a:prstGeom>
          <a:noFill/>
          <a:ln w="9525">
            <a:noFill/>
            <a:miter lim="800000"/>
            <a:headEnd/>
            <a:tailEnd/>
          </a:ln>
        </p:spPr>
      </p:pic>
    </p:spTree>
    <p:extLst>
      <p:ext uri="{BB962C8B-B14F-4D97-AF65-F5344CB8AC3E}">
        <p14:creationId xmlns:p14="http://schemas.microsoft.com/office/powerpoint/2010/main" xmlns="" val="30925177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Users\ΓΕΩΡΓΙΑ\Documents\αρθριτιδες\αρθεικον\88340003.jp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4741614" y="3933056"/>
            <a:ext cx="3096345" cy="2194444"/>
          </a:xfrm>
          <a:prstGeom prst="rect">
            <a:avLst/>
          </a:prstGeom>
          <a:noFill/>
          <a:ln w="9525">
            <a:noFill/>
            <a:miter lim="800000"/>
            <a:headEnd/>
            <a:tailEnd/>
          </a:ln>
        </p:spPr>
      </p:pic>
      <p:pic>
        <p:nvPicPr>
          <p:cNvPr id="47107" name="Picture 5" descr="C:\Users\ΓΕΩΡΓΙΑ\Documents\αρθριτιδες\αρθεικον\88340004.jpg"/>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403648" y="1540874"/>
            <a:ext cx="3167342" cy="2196445"/>
          </a:xfrm>
          <a:prstGeom prst="rect">
            <a:avLst/>
          </a:prstGeom>
          <a:noFill/>
          <a:ln w="9525">
            <a:noFill/>
            <a:miter lim="800000"/>
            <a:headEnd/>
            <a:tailEnd/>
          </a:ln>
        </p:spPr>
      </p:pic>
      <p:sp>
        <p:nvSpPr>
          <p:cNvPr id="2" name="Τίτλος 1"/>
          <p:cNvSpPr>
            <a:spLocks noGrp="1"/>
          </p:cNvSpPr>
          <p:nvPr>
            <p:ph type="title"/>
          </p:nvPr>
        </p:nvSpPr>
        <p:spPr/>
        <p:txBody>
          <a:bodyPr>
            <a:normAutofit/>
          </a:bodyPr>
          <a:lstStyle/>
          <a:p>
            <a:r>
              <a:rPr lang="el-GR" dirty="0" smtClean="0"/>
              <a:t>Θεραπευτική Άσκηση</a:t>
            </a:r>
            <a:br>
              <a:rPr lang="el-GR" dirty="0" smtClean="0"/>
            </a:br>
            <a:r>
              <a:rPr lang="el-GR" sz="1800" dirty="0" smtClean="0"/>
              <a:t>δεν είναι αυτό που βλέπει ο </a:t>
            </a:r>
            <a:r>
              <a:rPr lang="el-GR" sz="1800" dirty="0" err="1" smtClean="0"/>
              <a:t>φυσ</a:t>
            </a:r>
            <a:r>
              <a:rPr lang="el-GR" sz="1800" dirty="0" smtClean="0"/>
              <a:t>/ης, αλλά αυτό που νοιώθει ο εξασκούμενος</a:t>
            </a:r>
            <a:endParaRPr lang="el-GR" sz="1800" dirty="0"/>
          </a:p>
        </p:txBody>
      </p:sp>
      <p:pic>
        <p:nvPicPr>
          <p:cNvPr id="47108" name="Picture 3" descr="C:\Users\ΓΕΩΡΓΙΑ\Documents\αρθριτιδες\αρθεικον\88340002.jpg"/>
          <p:cNvPicPr>
            <a:picLocks noGrp="1" noChangeAspect="1" noChangeArrowheads="1"/>
          </p:cNvPicPr>
          <p:nvPr>
            <p:ph idx="1"/>
          </p:nvPr>
        </p:nvPicPr>
        <p:blipFill rotWithShape="1">
          <a:blip r:embed="rId4" cstate="email">
            <a:extLst>
              <a:ext uri="{28A0092B-C50C-407E-A947-70E740481C1C}">
                <a14:useLocalDpi xmlns:a14="http://schemas.microsoft.com/office/drawing/2010/main" xmlns=""/>
              </a:ext>
            </a:extLst>
          </a:blip>
          <a:srcRect/>
          <a:stretch/>
        </p:blipFill>
        <p:spPr>
          <a:xfrm>
            <a:off x="1403648" y="3933056"/>
            <a:ext cx="3169362" cy="2194444"/>
          </a:xfrm>
        </p:spPr>
      </p:pic>
      <p:pic>
        <p:nvPicPr>
          <p:cNvPr id="47109" name="Picture 2" descr="C:\Users\ΓΕΩΡΓΙΑ\Documents\αρθριτιδες\αρθεικον\88340001.jpg"/>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4741615" y="1540874"/>
            <a:ext cx="3096345" cy="2196445"/>
          </a:xfrm>
          <a:prstGeom prst="rect">
            <a:avLst/>
          </a:prstGeom>
          <a:noFill/>
          <a:ln w="9525">
            <a:noFill/>
            <a:miter lim="800000"/>
            <a:headEnd/>
            <a:tailEnd/>
          </a:ln>
        </p:spPr>
      </p:pic>
    </p:spTree>
    <p:extLst>
      <p:ext uri="{BB962C8B-B14F-4D97-AF65-F5344CB8AC3E}">
        <p14:creationId xmlns:p14="http://schemas.microsoft.com/office/powerpoint/2010/main" xmlns="" val="26454215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Θεραπευτική Άσκηση</a:t>
            </a:r>
            <a:br>
              <a:rPr lang="el-GR" dirty="0" smtClean="0"/>
            </a:br>
            <a:r>
              <a:rPr lang="el-GR" dirty="0" smtClean="0"/>
              <a:t>&amp; λειτουργική αποκατάσταση</a:t>
            </a:r>
            <a:endParaRPr lang="en-US" dirty="0"/>
          </a:p>
        </p:txBody>
      </p:sp>
      <p:pic>
        <p:nvPicPr>
          <p:cNvPr id="48131" name="Picture 8" descr="hilton 008"/>
          <p:cNvPicPr>
            <a:picLocks noGrp="1" noChangeAspect="1" noChangeArrowheads="1"/>
          </p:cNvPicPr>
          <p:nvPr>
            <p:ph idx="1"/>
          </p:nvPr>
        </p:nvPicPr>
        <p:blipFill>
          <a:blip r:embed="rId2" cstate="email">
            <a:extLst>
              <a:ext uri="{28A0092B-C50C-407E-A947-70E740481C1C}">
                <a14:useLocalDpi xmlns:a14="http://schemas.microsoft.com/office/drawing/2010/main" xmlns=""/>
              </a:ext>
            </a:extLst>
          </a:blip>
          <a:stretch>
            <a:fillRect/>
          </a:stretch>
        </p:blipFill>
        <p:spPr>
          <a:xfrm>
            <a:off x="5539809" y="4149080"/>
            <a:ext cx="2913611" cy="2186247"/>
          </a:xfrm>
        </p:spPr>
      </p:pic>
      <p:sp>
        <p:nvSpPr>
          <p:cNvPr id="48130" name="Rectangle 5"/>
          <p:cNvSpPr>
            <a:spLocks noGrp="1" noChangeArrowheads="1"/>
          </p:cNvSpPr>
          <p:nvPr>
            <p:ph type="body" sz="half" idx="4294967295"/>
          </p:nvPr>
        </p:nvSpPr>
        <p:spPr>
          <a:xfrm>
            <a:off x="543744" y="1700808"/>
            <a:ext cx="4038600" cy="4525963"/>
          </a:xfrm>
        </p:spPr>
        <p:txBody>
          <a:bodyPr/>
          <a:lstStyle/>
          <a:p>
            <a:r>
              <a:rPr lang="en-US" sz="2400" dirty="0" smtClean="0"/>
              <a:t>Functional exercises for neuromuscular coordination</a:t>
            </a:r>
          </a:p>
          <a:p>
            <a:r>
              <a:rPr lang="en-US" sz="2400" dirty="0" smtClean="0"/>
              <a:t>The taping is not necessary </a:t>
            </a:r>
          </a:p>
          <a:p>
            <a:endParaRPr lang="en-US" sz="2400" dirty="0" smtClean="0"/>
          </a:p>
          <a:p>
            <a:endParaRPr lang="en-US" sz="2400" dirty="0" smtClean="0"/>
          </a:p>
          <a:p>
            <a:pPr>
              <a:buFontTx/>
              <a:buNone/>
            </a:pPr>
            <a:r>
              <a:rPr lang="en-US" sz="2400" dirty="0" smtClean="0"/>
              <a:t>“overuse syndromes hand therapy approach” </a:t>
            </a:r>
            <a:r>
              <a:rPr lang="en-US" sz="2400" dirty="0" err="1" smtClean="0"/>
              <a:t>G.Petta</a:t>
            </a:r>
            <a:r>
              <a:rPr lang="en-US" sz="2400" dirty="0" smtClean="0"/>
              <a:t> Samos 2005 </a:t>
            </a:r>
            <a:endParaRPr lang="el-GR" sz="2400" dirty="0" smtClean="0"/>
          </a:p>
          <a:p>
            <a:pPr>
              <a:buFontTx/>
              <a:buNone/>
            </a:pPr>
            <a:endParaRPr lang="el-GR" sz="2400" dirty="0" smtClean="0"/>
          </a:p>
        </p:txBody>
      </p:sp>
      <p:pic>
        <p:nvPicPr>
          <p:cNvPr id="48132" name="Picture 9" descr="hilton 009"/>
          <p:cNvPicPr>
            <a:picLocks noGrp="1" noChangeAspect="1" noChangeArrowheads="1"/>
          </p:cNvPicPr>
          <p:nvPr>
            <p:ph sz="quarter" idx="4294967295"/>
          </p:nvPr>
        </p:nvPicPr>
        <p:blipFill>
          <a:blip r:embed="rId3" cstate="email">
            <a:extLst>
              <a:ext uri="{28A0092B-C50C-407E-A947-70E740481C1C}">
                <a14:useLocalDpi xmlns:a14="http://schemas.microsoft.com/office/drawing/2010/main" xmlns=""/>
              </a:ext>
            </a:extLst>
          </a:blip>
          <a:srcRect/>
          <a:stretch>
            <a:fillRect/>
          </a:stretch>
        </p:blipFill>
        <p:spPr>
          <a:xfrm>
            <a:off x="5549155" y="1776214"/>
            <a:ext cx="2916237" cy="2187575"/>
          </a:xfrm>
        </p:spPr>
      </p:pic>
    </p:spTree>
    <p:extLst>
      <p:ext uri="{BB962C8B-B14F-4D97-AF65-F5344CB8AC3E}">
        <p14:creationId xmlns:p14="http://schemas.microsoft.com/office/powerpoint/2010/main" xmlns="" val="4238162864"/>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Εφαρμογές ανά ηλικία-προσαρμογές</a:t>
            </a:r>
          </a:p>
        </p:txBody>
      </p:sp>
      <p:graphicFrame>
        <p:nvGraphicFramePr>
          <p:cNvPr id="6146" name="Object 3"/>
          <p:cNvGraphicFramePr>
            <a:graphicFrameLocks noGrp="1" noChangeAspect="1"/>
          </p:cNvGraphicFramePr>
          <p:nvPr>
            <p:ph idx="1"/>
            <p:extLst>
              <p:ext uri="{D42A27DB-BD31-4B8C-83A1-F6EECF244321}">
                <p14:modId xmlns:p14="http://schemas.microsoft.com/office/powerpoint/2010/main" xmlns="" val="1030931771"/>
              </p:ext>
            </p:extLst>
          </p:nvPr>
        </p:nvGraphicFramePr>
        <p:xfrm>
          <a:off x="581043" y="2132856"/>
          <a:ext cx="3558909" cy="2809875"/>
        </p:xfrm>
        <a:graphic>
          <a:graphicData uri="http://schemas.openxmlformats.org/presentationml/2006/ole">
            <p:oleObj spid="_x0000_s6172" name="Εικόνα bitmap" r:id="rId3" imgW="4742857" imgH="3704762" progId="PBrush">
              <p:embed/>
            </p:oleObj>
          </a:graphicData>
        </a:graphic>
      </p:graphicFrame>
      <p:graphicFrame>
        <p:nvGraphicFramePr>
          <p:cNvPr id="6147" name="Object 4"/>
          <p:cNvGraphicFramePr>
            <a:graphicFrameLocks noGrp="1" noChangeAspect="1"/>
          </p:cNvGraphicFramePr>
          <p:nvPr>
            <p:ph type="clipArt" sz="half" idx="4294967295"/>
            <p:extLst>
              <p:ext uri="{D42A27DB-BD31-4B8C-83A1-F6EECF244321}">
                <p14:modId xmlns:p14="http://schemas.microsoft.com/office/powerpoint/2010/main" xmlns="" val="486588028"/>
              </p:ext>
            </p:extLst>
          </p:nvPr>
        </p:nvGraphicFramePr>
        <p:xfrm>
          <a:off x="4594813" y="2132856"/>
          <a:ext cx="4013200" cy="2809875"/>
        </p:xfrm>
        <a:graphic>
          <a:graphicData uri="http://schemas.openxmlformats.org/presentationml/2006/ole">
            <p:oleObj spid="_x0000_s6173" name="Εικόνα bitmap" r:id="rId4" imgW="2857899" imgH="2000000" progId="PBrush">
              <p:embed/>
            </p:oleObj>
          </a:graphicData>
        </a:graphic>
      </p:graphicFrame>
    </p:spTree>
    <p:extLst>
      <p:ext uri="{BB962C8B-B14F-4D97-AF65-F5344CB8AC3E}">
        <p14:creationId xmlns:p14="http://schemas.microsoft.com/office/powerpoint/2010/main" xmlns="" val="804684788"/>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solidFill>
            <a:schemeClr val="bg1"/>
          </a:solidFill>
          <a:ln>
            <a:solidFill>
              <a:schemeClr val="accent1">
                <a:lumMod val="50000"/>
              </a:schemeClr>
            </a:solidFill>
          </a:ln>
        </p:spPr>
        <p:txBody>
          <a:bodyPr/>
          <a:lstStyle/>
          <a:p>
            <a:r>
              <a:rPr lang="el-GR" dirty="0" smtClean="0"/>
              <a:t>Θεραπευτική Άσκηση </a:t>
            </a:r>
            <a:br>
              <a:rPr lang="el-GR" dirty="0" smtClean="0"/>
            </a:br>
            <a:r>
              <a:rPr lang="el-GR" dirty="0" smtClean="0"/>
              <a:t>Φυσιολογία της Άσκησης </a:t>
            </a:r>
          </a:p>
        </p:txBody>
      </p:sp>
      <p:sp>
        <p:nvSpPr>
          <p:cNvPr id="5" name="Υπότιτλος 4"/>
          <p:cNvSpPr>
            <a:spLocks noGrp="1"/>
          </p:cNvSpPr>
          <p:nvPr>
            <p:ph type="subTitle" idx="1"/>
          </p:nvPr>
        </p:nvSpPr>
        <p:spPr/>
        <p:txBody>
          <a:bodyPr/>
          <a:lstStyle/>
          <a:p>
            <a:r>
              <a:rPr lang="el-GR" dirty="0"/>
              <a:t>Πλεονεκτήματα </a:t>
            </a:r>
            <a:r>
              <a:rPr lang="el-GR" dirty="0" err="1"/>
              <a:t>vs</a:t>
            </a:r>
            <a:r>
              <a:rPr lang="el-GR" dirty="0"/>
              <a:t> Μειονεκτήματα Διαφορετικών Τύπων Συστολής  Άσκησης Αντίστασης</a:t>
            </a:r>
          </a:p>
        </p:txBody>
      </p:sp>
    </p:spTree>
    <p:extLst>
      <p:ext uri="{BB962C8B-B14F-4D97-AF65-F5344CB8AC3E}">
        <p14:creationId xmlns:p14="http://schemas.microsoft.com/office/powerpoint/2010/main" xmlns="" val="8105480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Εφαρμογές ανά ηλικία-προσαρμογές</a:t>
            </a:r>
          </a:p>
        </p:txBody>
      </p:sp>
      <p:graphicFrame>
        <p:nvGraphicFramePr>
          <p:cNvPr id="7170" name="Object 3"/>
          <p:cNvGraphicFramePr>
            <a:graphicFrameLocks noGrp="1" noChangeAspect="1"/>
          </p:cNvGraphicFramePr>
          <p:nvPr>
            <p:ph idx="1"/>
            <p:extLst>
              <p:ext uri="{D42A27DB-BD31-4B8C-83A1-F6EECF244321}">
                <p14:modId xmlns:p14="http://schemas.microsoft.com/office/powerpoint/2010/main" xmlns="" val="3517101973"/>
              </p:ext>
            </p:extLst>
          </p:nvPr>
        </p:nvGraphicFramePr>
        <p:xfrm>
          <a:off x="1133940" y="1916832"/>
          <a:ext cx="3174634" cy="4171950"/>
        </p:xfrm>
        <a:graphic>
          <a:graphicData uri="http://schemas.openxmlformats.org/presentationml/2006/ole">
            <p:oleObj spid="_x0000_s7196" name="Photo Editor Photo" r:id="rId3" imgW="4915586" imgH="6458852" progId="">
              <p:embed/>
            </p:oleObj>
          </a:graphicData>
        </a:graphic>
      </p:graphicFrame>
      <p:graphicFrame>
        <p:nvGraphicFramePr>
          <p:cNvPr id="7171" name="Object 4"/>
          <p:cNvGraphicFramePr>
            <a:graphicFrameLocks noGrp="1" noChangeAspect="1"/>
          </p:cNvGraphicFramePr>
          <p:nvPr>
            <p:ph type="clipArt" sz="half" idx="4294967295"/>
            <p:extLst>
              <p:ext uri="{D42A27DB-BD31-4B8C-83A1-F6EECF244321}">
                <p14:modId xmlns:p14="http://schemas.microsoft.com/office/powerpoint/2010/main" xmlns="" val="1627296198"/>
              </p:ext>
            </p:extLst>
          </p:nvPr>
        </p:nvGraphicFramePr>
        <p:xfrm>
          <a:off x="4499992" y="1916832"/>
          <a:ext cx="3402012" cy="4171950"/>
        </p:xfrm>
        <a:graphic>
          <a:graphicData uri="http://schemas.openxmlformats.org/presentationml/2006/ole">
            <p:oleObj spid="_x0000_s7197" name="Photo Editor Photo" r:id="rId4" imgW="5800000" imgH="7114286" progId="">
              <p:embed/>
            </p:oleObj>
          </a:graphicData>
        </a:graphic>
      </p:graphicFrame>
    </p:spTree>
    <p:extLst>
      <p:ext uri="{BB962C8B-B14F-4D97-AF65-F5344CB8AC3E}">
        <p14:creationId xmlns:p14="http://schemas.microsoft.com/office/powerpoint/2010/main" xmlns="" val="553880919"/>
      </p:ext>
    </p:extLst>
  </p:cSld>
  <p:clrMapOvr>
    <a:masterClrMapping/>
  </p:clrMapOvr>
  <p:transition spd="med">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Εφαρμογές ανά ηλικία-προσαρμογές</a:t>
            </a:r>
            <a:endParaRPr lang="el-GR" dirty="0"/>
          </a:p>
        </p:txBody>
      </p:sp>
      <p:pic>
        <p:nvPicPr>
          <p:cNvPr id="44034" name="Picture 2" descr="C:\Users\ΓΕΩΡΓΙΑ\Documents\αρθριτιδες\αρθεικον\88340008.jpg"/>
          <p:cNvPicPr>
            <a:picLocks noChangeAspect="1" noChangeArrowheads="1"/>
          </p:cNvPicPr>
          <p:nvPr/>
        </p:nvPicPr>
        <p:blipFill>
          <a:blip r:embed="rId2" cstate="email">
            <a:extLst>
              <a:ext uri="{28A0092B-C50C-407E-A947-70E740481C1C}">
                <a14:useLocalDpi xmlns:a14="http://schemas.microsoft.com/office/drawing/2010/main" xmlns=""/>
              </a:ext>
            </a:extLst>
          </a:blip>
          <a:stretch>
            <a:fillRect/>
          </a:stretch>
        </p:blipFill>
        <p:spPr bwMode="auto">
          <a:xfrm>
            <a:off x="5868144" y="1772816"/>
            <a:ext cx="2531546" cy="4335066"/>
          </a:xfrm>
          <a:prstGeom prst="rect">
            <a:avLst/>
          </a:prstGeom>
          <a:noFill/>
          <a:ln>
            <a:noFill/>
          </a:ln>
        </p:spPr>
      </p:pic>
      <p:pic>
        <p:nvPicPr>
          <p:cNvPr id="44035" name="Picture 3" descr="C:\Users\ΓΕΩΡΓΙΑ\Documents\αρθριτιδες\αρθεικον\88340006.jpg"/>
          <p:cNvPicPr>
            <a:picLocks noChangeAspect="1" noChangeArrowheads="1"/>
          </p:cNvPicPr>
          <p:nvPr/>
        </p:nvPicPr>
        <p:blipFill>
          <a:blip r:embed="rId3" cstate="email">
            <a:extLst>
              <a:ext uri="{28A0092B-C50C-407E-A947-70E740481C1C}">
                <a14:useLocalDpi xmlns:a14="http://schemas.microsoft.com/office/drawing/2010/main" xmlns=""/>
              </a:ext>
            </a:extLst>
          </a:blip>
          <a:stretch>
            <a:fillRect/>
          </a:stretch>
        </p:blipFill>
        <p:spPr bwMode="auto">
          <a:xfrm>
            <a:off x="611560" y="1772816"/>
            <a:ext cx="3744416" cy="4354711"/>
          </a:xfrm>
          <a:prstGeom prst="rect">
            <a:avLst/>
          </a:prstGeom>
          <a:noFill/>
          <a:ln>
            <a:noFill/>
          </a:ln>
        </p:spPr>
      </p:pic>
    </p:spTree>
    <p:extLst>
      <p:ext uri="{BB962C8B-B14F-4D97-AF65-F5344CB8AC3E}">
        <p14:creationId xmlns:p14="http://schemas.microsoft.com/office/powerpoint/2010/main" xmlns="" val="2163449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500" fill="hold"/>
                                        <p:tgtEl>
                                          <p:spTgt spid="44035"/>
                                        </p:tgtEl>
                                        <p:attrNameLst>
                                          <p:attrName>ppt_x</p:attrName>
                                        </p:attrNameLst>
                                      </p:cBhvr>
                                      <p:tavLst>
                                        <p:tav tm="0">
                                          <p:val>
                                            <p:strVal val="#ppt_x"/>
                                          </p:val>
                                        </p:tav>
                                        <p:tav tm="100000">
                                          <p:val>
                                            <p:strVal val="#ppt_x"/>
                                          </p:val>
                                        </p:tav>
                                      </p:tavLst>
                                    </p:anim>
                                    <p:anim calcmode="lin" valueType="num">
                                      <p:cBhvr additive="base">
                                        <p:cTn id="8"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44034"/>
                                        </p:tgtEl>
                                        <p:attrNameLst>
                                          <p:attrName>style.visibility</p:attrName>
                                        </p:attrNameLst>
                                      </p:cBhvr>
                                      <p:to>
                                        <p:strVal val="visible"/>
                                      </p:to>
                                    </p:set>
                                    <p:anim calcmode="lin" valueType="num">
                                      <p:cBhvr>
                                        <p:cTn id="13" dur="500" fill="hold"/>
                                        <p:tgtEl>
                                          <p:spTgt spid="44034"/>
                                        </p:tgtEl>
                                        <p:attrNameLst>
                                          <p:attrName>ppt_w</p:attrName>
                                        </p:attrNameLst>
                                      </p:cBhvr>
                                      <p:tavLst>
                                        <p:tav tm="0">
                                          <p:val>
                                            <p:fltVal val="0"/>
                                          </p:val>
                                        </p:tav>
                                        <p:tav tm="100000">
                                          <p:val>
                                            <p:strVal val="#ppt_w"/>
                                          </p:val>
                                        </p:tav>
                                      </p:tavLst>
                                    </p:anim>
                                    <p:anim calcmode="lin" valueType="num">
                                      <p:cBhvr>
                                        <p:cTn id="14" dur="500" fill="hold"/>
                                        <p:tgtEl>
                                          <p:spTgt spid="44034"/>
                                        </p:tgtEl>
                                        <p:attrNameLst>
                                          <p:attrName>ppt_h</p:attrName>
                                        </p:attrNameLst>
                                      </p:cBhvr>
                                      <p:tavLst>
                                        <p:tav tm="0">
                                          <p:val>
                                            <p:fltVal val="0"/>
                                          </p:val>
                                        </p:tav>
                                        <p:tav tm="100000">
                                          <p:val>
                                            <p:strVal val="#ppt_h"/>
                                          </p:val>
                                        </p:tav>
                                      </p:tavLst>
                                    </p:anim>
                                    <p:animEffect transition="in" filter="fade">
                                      <p:cBhvr>
                                        <p:cTn id="15"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31"/>
          <p:cNvGraphicFramePr>
            <a:graphicFrameLocks noGrp="1"/>
          </p:cNvGraphicFramePr>
          <p:nvPr>
            <p:extLst>
              <p:ext uri="{D42A27DB-BD31-4B8C-83A1-F6EECF244321}">
                <p14:modId xmlns:p14="http://schemas.microsoft.com/office/powerpoint/2010/main" xmlns="" val="2656770047"/>
              </p:ext>
            </p:extLst>
          </p:nvPr>
        </p:nvGraphicFramePr>
        <p:xfrm>
          <a:off x="683568" y="1412777"/>
          <a:ext cx="7776864" cy="5184576"/>
        </p:xfrm>
        <a:graphic>
          <a:graphicData uri="http://schemas.openxmlformats.org/drawingml/2006/table">
            <a:tbl>
              <a:tblPr firstRow="1" bandRow="1">
                <a:tableStyleId>{073A0DAA-6AF3-43AB-8588-CEC1D06C72B9}</a:tableStyleId>
              </a:tblPr>
              <a:tblGrid>
                <a:gridCol w="1553064"/>
                <a:gridCol w="3191860"/>
                <a:gridCol w="3031940"/>
              </a:tblGrid>
              <a:tr h="8426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Χρώμα</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Δύναμη σε 100% διάταση</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Δύναμη σε 200% διάταση</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anchor="ctr" horzOverflow="overflow">
                    <a:solidFill>
                      <a:schemeClr val="bg1">
                        <a:lumMod val="95000"/>
                      </a:schemeClr>
                    </a:solidFill>
                  </a:tcPr>
                </a:tc>
              </a:tr>
              <a:tr h="499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κίτρινο</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anchor="ctr" horzOverflow="overflow">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3,78 Ν ~ 0,378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anchor="ctr" horzOverflow="overflow">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6,0 </a:t>
                      </a:r>
                      <a:r>
                        <a:rPr kumimoji="0" lang="en-US" sz="2000" u="none" strike="noStrike" cap="none" normalizeH="0" baseline="0" dirty="0" smtClean="0">
                          <a:ln>
                            <a:noFill/>
                          </a:ln>
                          <a:effectLst/>
                        </a:rPr>
                        <a:t>N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0.6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anchor="ctr" horzOverflow="overflow">
                    <a:solidFill>
                      <a:srgbClr val="FFFF99"/>
                    </a:solidFill>
                  </a:tcPr>
                </a:tc>
              </a:tr>
              <a:tr h="9478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κόκκινο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anchor="ctr" horzOverflow="overflow">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13,22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1.322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2">
                        <a:lumMod val="60000"/>
                        <a:lumOff val="40000"/>
                      </a:schemeClr>
                    </a:solidFill>
                  </a:tcPr>
                </a:tc>
              </a:tr>
              <a:tr h="499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πράσινο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20,87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2.087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rPr>
                        <a:t>31.8 N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3.18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3">
                        <a:lumMod val="20000"/>
                        <a:lumOff val="80000"/>
                      </a:schemeClr>
                    </a:solidFill>
                  </a:tcPr>
                </a:tc>
              </a:tr>
              <a:tr h="9478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μπλε</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anchor="ct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27,19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2.719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1">
                        <a:lumMod val="40000"/>
                        <a:lumOff val="60000"/>
                      </a:schemeClr>
                    </a:solidFill>
                  </a:tcPr>
                </a:tc>
              </a:tr>
              <a:tr h="499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bg1"/>
                          </a:solidFill>
                          <a:effectLst/>
                        </a:rPr>
                        <a:t>μαύρο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anchor="ctr"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bg1"/>
                          </a:solidFill>
                          <a:effectLst/>
                        </a:rPr>
                        <a:t>29,55 Ν</a:t>
                      </a:r>
                      <a:r>
                        <a:rPr kumimoji="0" lang="en-US" sz="2000" u="none" strike="noStrike" cap="none" normalizeH="0" baseline="0" dirty="0" smtClean="0">
                          <a:ln>
                            <a:noFill/>
                          </a:ln>
                          <a:solidFill>
                            <a:schemeClr val="bg1"/>
                          </a:solidFill>
                          <a:effectLst/>
                        </a:rPr>
                        <a:t> </a:t>
                      </a:r>
                      <a:r>
                        <a:rPr kumimoji="0" lang="el-GR" sz="2000" u="none" strike="noStrike" cap="none" normalizeH="0" baseline="0" dirty="0" smtClean="0">
                          <a:ln>
                            <a:noFill/>
                          </a:ln>
                          <a:solidFill>
                            <a:schemeClr val="bg1"/>
                          </a:solidFill>
                          <a:effectLst/>
                        </a:rPr>
                        <a:t>~</a:t>
                      </a:r>
                      <a:r>
                        <a:rPr kumimoji="0" lang="en-US" sz="2000" u="none" strike="noStrike" cap="none" normalizeH="0" baseline="0" dirty="0" smtClean="0">
                          <a:ln>
                            <a:noFill/>
                          </a:ln>
                          <a:solidFill>
                            <a:schemeClr val="bg1"/>
                          </a:solidFill>
                          <a:effectLst/>
                        </a:rPr>
                        <a:t> 2.955 </a:t>
                      </a:r>
                      <a:r>
                        <a:rPr kumimoji="0" lang="en-US" sz="2000" u="none" strike="noStrike" cap="none" normalizeH="0" baseline="0" dirty="0" err="1" smtClean="0">
                          <a:ln>
                            <a:noFill/>
                          </a:ln>
                          <a:solidFill>
                            <a:schemeClr val="bg1"/>
                          </a:solidFill>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rPr>
                        <a:t>46.9 N </a:t>
                      </a:r>
                      <a:r>
                        <a:rPr kumimoji="0" lang="el-GR" sz="2000" u="none" strike="noStrike" cap="none" normalizeH="0" baseline="0" dirty="0" smtClean="0">
                          <a:ln>
                            <a:noFill/>
                          </a:ln>
                          <a:solidFill>
                            <a:schemeClr val="bg1"/>
                          </a:solidFill>
                          <a:effectLst/>
                        </a:rPr>
                        <a:t>~</a:t>
                      </a:r>
                      <a:r>
                        <a:rPr kumimoji="0" lang="en-US" sz="2000" u="none" strike="noStrike" cap="none" normalizeH="0" baseline="0" dirty="0" smtClean="0">
                          <a:ln>
                            <a:noFill/>
                          </a:ln>
                          <a:solidFill>
                            <a:schemeClr val="bg1"/>
                          </a:solidFill>
                          <a:effectLst/>
                        </a:rPr>
                        <a:t>4.69 </a:t>
                      </a:r>
                      <a:r>
                        <a:rPr kumimoji="0" lang="en-US" sz="2000" u="none" strike="noStrike" cap="none" normalizeH="0" baseline="0" dirty="0" err="1" smtClean="0">
                          <a:ln>
                            <a:noFill/>
                          </a:ln>
                          <a:solidFill>
                            <a:schemeClr val="bg1"/>
                          </a:solidFill>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tx1">
                        <a:lumMod val="65000"/>
                        <a:lumOff val="35000"/>
                      </a:schemeClr>
                    </a:solidFill>
                  </a:tcPr>
                </a:tc>
              </a:tr>
              <a:tr h="9478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smtClean="0">
                          <a:ln>
                            <a:noFill/>
                          </a:ln>
                          <a:effectLst/>
                        </a:rPr>
                        <a:t>ασημί</a:t>
                      </a:r>
                      <a:endParaRPr kumimoji="0" lang="el-GR" sz="2000" b="0" i="0" u="none" strike="noStrike" cap="none" normalizeH="0" baseline="0" smtClean="0">
                        <a:ln>
                          <a:noFill/>
                        </a:ln>
                        <a:solidFill>
                          <a:schemeClr val="tx1"/>
                        </a:solidFill>
                        <a:effectLst/>
                        <a:latin typeface="Georgia" pitchFamily="18" charset="0"/>
                        <a:ea typeface="Times New Roman" charset="0"/>
                        <a:cs typeface="Tahoma"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45,35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4.535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Georgia" pitchFamily="18" charset="0"/>
                      </a:endParaRPr>
                    </a:p>
                  </a:txBody>
                  <a:tcPr anchor="ctr" horzOverflow="overflow"/>
                </a:tc>
              </a:tr>
            </a:tbl>
          </a:graphicData>
        </a:graphic>
      </p:graphicFrame>
      <p:sp>
        <p:nvSpPr>
          <p:cNvPr id="3" name="Τίτλος 2"/>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Εφαρμογές ανά ηλικία-προσαρμογές</a:t>
            </a:r>
            <a:endParaRPr lang="el-GR" dirty="0"/>
          </a:p>
        </p:txBody>
      </p:sp>
    </p:spTree>
    <p:extLst>
      <p:ext uri="{BB962C8B-B14F-4D97-AF65-F5344CB8AC3E}">
        <p14:creationId xmlns:p14="http://schemas.microsoft.com/office/powerpoint/2010/main" xmlns="" val="42755163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086791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xmlns="" val="1181336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Γεωργία </a:t>
            </a:r>
            <a:r>
              <a:rPr lang="el-GR" sz="2000" dirty="0" err="1" smtClean="0"/>
              <a:t>Πέττα</a:t>
            </a:r>
            <a:r>
              <a:rPr lang="el-GR" sz="2000" dirty="0" smtClean="0"/>
              <a:t> 2014. Γεωργία </a:t>
            </a:r>
            <a:r>
              <a:rPr lang="el-GR" sz="2000" dirty="0" err="1" smtClean="0"/>
              <a:t>Πέττα</a:t>
            </a:r>
            <a:r>
              <a:rPr lang="el-GR" sz="2000" dirty="0" smtClean="0"/>
              <a:t>. «Φυσικοθεραπεία σε ειδικές πληθυσμιακές μονάδες. </a:t>
            </a:r>
            <a:r>
              <a:rPr lang="el-GR" sz="2000" dirty="0"/>
              <a:t>Ενότητα </a:t>
            </a:r>
            <a:r>
              <a:rPr lang="en-US" sz="2000" dirty="0" smtClean="0"/>
              <a:t>2</a:t>
            </a:r>
            <a:r>
              <a:rPr lang="el-GR" sz="2000" dirty="0" smtClean="0"/>
              <a:t>: </a:t>
            </a:r>
            <a:r>
              <a:rPr lang="el-GR" sz="2000" dirty="0"/>
              <a:t>Θεραπευτική </a:t>
            </a:r>
            <a:r>
              <a:rPr lang="el-GR" sz="2000" dirty="0" smtClean="0"/>
              <a:t>Άσκηση</a:t>
            </a:r>
            <a:r>
              <a:rPr lang="en-US" sz="2000" dirty="0" smtClean="0"/>
              <a:t>, </a:t>
            </a:r>
            <a:r>
              <a:rPr lang="el-GR" sz="2000" dirty="0" smtClean="0"/>
              <a:t>Φυσιολογία και Ειδικά Θέματα».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xmlns="" val="2766653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467544" y="1052736"/>
            <a:ext cx="8229600" cy="4896544"/>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http://creativecommons.org/licenses/by-nc-sa/4.0/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xmlns="" val="493715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xmlns="" val="4171927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(1/2)</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457200" indent="-457200">
              <a:buFont typeface="+mj-lt"/>
              <a:buAutoNum type="arabicPeriod"/>
            </a:pPr>
            <a:endParaRPr lang="el-GR" sz="2000" dirty="0"/>
          </a:p>
        </p:txBody>
      </p:sp>
    </p:spTree>
    <p:extLst>
      <p:ext uri="{BB962C8B-B14F-4D97-AF65-F5344CB8AC3E}">
        <p14:creationId xmlns:p14="http://schemas.microsoft.com/office/powerpoint/2010/main" xmlns="" val="12926215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xmlns="" val="2139565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Ισομετρική συστολή</a:t>
            </a:r>
          </a:p>
        </p:txBody>
      </p:sp>
      <p:sp>
        <p:nvSpPr>
          <p:cNvPr id="33795" name="Rectangle 5"/>
          <p:cNvSpPr>
            <a:spLocks noGrp="1" noChangeArrowheads="1"/>
          </p:cNvSpPr>
          <p:nvPr>
            <p:ph idx="1"/>
          </p:nvPr>
        </p:nvSpPr>
        <p:spPr>
          <a:xfrm>
            <a:off x="430591" y="1484784"/>
            <a:ext cx="3997393" cy="4548188"/>
          </a:xfrm>
          <a:solidFill>
            <a:schemeClr val="accent1">
              <a:lumMod val="20000"/>
              <a:lumOff val="80000"/>
            </a:schemeClr>
          </a:solidFill>
          <a:ln>
            <a:noFill/>
          </a:ln>
        </p:spPr>
        <p:txBody>
          <a:bodyPr/>
          <a:lstStyle/>
          <a:p>
            <a:pPr eaLnBrk="1" hangingPunct="1"/>
            <a:r>
              <a:rPr lang="el-GR" sz="2200" dirty="0" smtClean="0"/>
              <a:t>Άσκηση χωρίς κίνηση </a:t>
            </a:r>
            <a:r>
              <a:rPr lang="el-GR" sz="1800" dirty="0" smtClean="0"/>
              <a:t>(όταν αυτή υποχρεωτικά δεν επιτρέπεται)</a:t>
            </a:r>
          </a:p>
          <a:p>
            <a:pPr eaLnBrk="1" hangingPunct="1"/>
            <a:r>
              <a:rPr lang="el-GR" sz="2200" dirty="0" smtClean="0"/>
              <a:t>Δεν Απαιτούνται Εργαλεία</a:t>
            </a:r>
          </a:p>
          <a:p>
            <a:pPr eaLnBrk="1" hangingPunct="1"/>
            <a:r>
              <a:rPr lang="el-GR" sz="2200" dirty="0" smtClean="0"/>
              <a:t>Υψηλή Ενεργοποίηση των Μυών</a:t>
            </a:r>
          </a:p>
          <a:p>
            <a:pPr eaLnBrk="1" hangingPunct="1"/>
            <a:r>
              <a:rPr lang="el-GR" sz="2200" dirty="0" smtClean="0"/>
              <a:t>Μέγιστη Ισομετρική Προσπάθεια </a:t>
            </a:r>
          </a:p>
          <a:p>
            <a:pPr eaLnBrk="1" hangingPunct="1"/>
            <a:r>
              <a:rPr lang="el-GR" sz="2200" dirty="0" smtClean="0"/>
              <a:t>Έντονη Αναλγητική Επίδραση</a:t>
            </a:r>
          </a:p>
          <a:p>
            <a:pPr eaLnBrk="1" hangingPunct="1"/>
            <a:endParaRPr lang="el-GR" sz="2200" dirty="0" smtClean="0"/>
          </a:p>
        </p:txBody>
      </p:sp>
      <p:sp>
        <p:nvSpPr>
          <p:cNvPr id="33796" name="Rectangle 6"/>
          <p:cNvSpPr>
            <a:spLocks noGrp="1" noChangeArrowheads="1"/>
          </p:cNvSpPr>
          <p:nvPr>
            <p:ph sz="half" idx="4294967295"/>
          </p:nvPr>
        </p:nvSpPr>
        <p:spPr>
          <a:xfrm>
            <a:off x="4716016" y="1484784"/>
            <a:ext cx="3950078" cy="4548188"/>
          </a:xfrm>
          <a:solidFill>
            <a:schemeClr val="accent2">
              <a:lumMod val="20000"/>
              <a:lumOff val="80000"/>
            </a:schemeClr>
          </a:solidFill>
          <a:ln>
            <a:noFill/>
          </a:ln>
        </p:spPr>
        <p:txBody>
          <a:bodyPr/>
          <a:lstStyle/>
          <a:p>
            <a:pPr eaLnBrk="1" hangingPunct="1"/>
            <a:r>
              <a:rPr lang="el-GR" sz="2200" dirty="0" smtClean="0"/>
              <a:t>Η Αύξηση της Δύναμης Πραγματοποιείται μόνο στη Γωνία που Εφαρμόζεται</a:t>
            </a:r>
          </a:p>
          <a:p>
            <a:pPr eaLnBrk="1" hangingPunct="1"/>
            <a:r>
              <a:rPr lang="el-GR" sz="2200" dirty="0" smtClean="0"/>
              <a:t>Πρόγραμμα Αποκατάστασης μόνο με Ισομετρικές Ασκήσεις δεν Νοείται</a:t>
            </a:r>
          </a:p>
          <a:p>
            <a:pPr eaLnBrk="1" hangingPunct="1"/>
            <a:endParaRPr lang="el-GR" sz="2200" dirty="0" smtClean="0"/>
          </a:p>
        </p:txBody>
      </p:sp>
    </p:spTree>
    <p:extLst>
      <p:ext uri="{BB962C8B-B14F-4D97-AF65-F5344CB8AC3E}">
        <p14:creationId xmlns:p14="http://schemas.microsoft.com/office/powerpoint/2010/main" xmlns="" val="27490614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Ισοτονική συστολή</a:t>
            </a:r>
          </a:p>
        </p:txBody>
      </p:sp>
      <p:sp>
        <p:nvSpPr>
          <p:cNvPr id="34819" name="Rectangle 3"/>
          <p:cNvSpPr>
            <a:spLocks noGrp="1" noChangeArrowheads="1"/>
          </p:cNvSpPr>
          <p:nvPr>
            <p:ph idx="1"/>
          </p:nvPr>
        </p:nvSpPr>
        <p:spPr>
          <a:xfrm>
            <a:off x="457200" y="1484784"/>
            <a:ext cx="3970784" cy="4752528"/>
          </a:xfrm>
          <a:solidFill>
            <a:schemeClr val="accent1">
              <a:lumMod val="20000"/>
              <a:lumOff val="80000"/>
            </a:schemeClr>
          </a:solidFill>
          <a:ln cap="flat" algn="ctr">
            <a:noFill/>
          </a:ln>
        </p:spPr>
        <p:txBody>
          <a:bodyPr/>
          <a:lstStyle/>
          <a:p>
            <a:pPr eaLnBrk="1" hangingPunct="1">
              <a:lnSpc>
                <a:spcPct val="90000"/>
              </a:lnSpc>
            </a:pPr>
            <a:r>
              <a:rPr lang="el-GR" sz="2200" dirty="0" smtClean="0"/>
              <a:t>Άσκηση που Απαιτεί Κίνηση</a:t>
            </a:r>
          </a:p>
          <a:p>
            <a:pPr eaLnBrk="1" hangingPunct="1">
              <a:lnSpc>
                <a:spcPct val="90000"/>
              </a:lnSpc>
            </a:pPr>
            <a:r>
              <a:rPr lang="el-GR" sz="2200" dirty="0" smtClean="0"/>
              <a:t>Εκτελείται με Αλτήρες, Όργανα, Ελαστικούς Ιμάντες</a:t>
            </a:r>
          </a:p>
          <a:p>
            <a:pPr eaLnBrk="1" hangingPunct="1">
              <a:lnSpc>
                <a:spcPct val="90000"/>
              </a:lnSpc>
            </a:pPr>
            <a:r>
              <a:rPr lang="el-GR" sz="2200" dirty="0" smtClean="0"/>
              <a:t>Μετάπτωση Του Τύπου των Μυϊκών Ινών</a:t>
            </a:r>
          </a:p>
          <a:p>
            <a:pPr eaLnBrk="1" hangingPunct="1">
              <a:lnSpc>
                <a:spcPct val="90000"/>
              </a:lnSpc>
            </a:pPr>
            <a:r>
              <a:rPr lang="el-GR" sz="2200" dirty="0" smtClean="0"/>
              <a:t>Αναλγητική Δράση (&lt;της ισομετρικής)</a:t>
            </a:r>
          </a:p>
          <a:p>
            <a:pPr eaLnBrk="1" hangingPunct="1">
              <a:lnSpc>
                <a:spcPct val="90000"/>
              </a:lnSpc>
            </a:pPr>
            <a:r>
              <a:rPr lang="el-GR" sz="2200" dirty="0" smtClean="0"/>
              <a:t>Περιλαμβάνει τη </a:t>
            </a:r>
            <a:r>
              <a:rPr lang="el-GR" sz="2200" dirty="0" err="1" smtClean="0"/>
              <a:t>Σύγκεντρη</a:t>
            </a:r>
            <a:r>
              <a:rPr lang="el-GR" sz="2200" dirty="0" smtClean="0"/>
              <a:t> και Έκκεντρη Συστολή</a:t>
            </a:r>
          </a:p>
          <a:p>
            <a:pPr eaLnBrk="1" hangingPunct="1">
              <a:lnSpc>
                <a:spcPct val="90000"/>
              </a:lnSpc>
            </a:pPr>
            <a:r>
              <a:rPr lang="el-GR" sz="2200" dirty="0" smtClean="0"/>
              <a:t>Άσκηση σε πολλές Αρθρώσεις Ταυτόχρονα</a:t>
            </a:r>
          </a:p>
          <a:p>
            <a:pPr eaLnBrk="1" hangingPunct="1">
              <a:lnSpc>
                <a:spcPct val="90000"/>
              </a:lnSpc>
            </a:pPr>
            <a:r>
              <a:rPr lang="el-GR" sz="2200" dirty="0" smtClean="0"/>
              <a:t>Κ.Κ.Α. και Α.Κ.Α.</a:t>
            </a:r>
          </a:p>
        </p:txBody>
      </p:sp>
      <p:sp>
        <p:nvSpPr>
          <p:cNvPr id="34820" name="Rectangle 4"/>
          <p:cNvSpPr>
            <a:spLocks noGrp="1" noChangeArrowheads="1"/>
          </p:cNvSpPr>
          <p:nvPr>
            <p:ph sz="half" idx="4294967295"/>
          </p:nvPr>
        </p:nvSpPr>
        <p:spPr>
          <a:xfrm>
            <a:off x="4716016" y="1484784"/>
            <a:ext cx="3981128" cy="4752528"/>
          </a:xfrm>
          <a:solidFill>
            <a:schemeClr val="accent2">
              <a:lumMod val="20000"/>
              <a:lumOff val="80000"/>
            </a:schemeClr>
          </a:solidFill>
          <a:ln cap="flat" algn="ctr">
            <a:noFill/>
          </a:ln>
        </p:spPr>
        <p:txBody>
          <a:bodyPr/>
          <a:lstStyle/>
          <a:p>
            <a:pPr eaLnBrk="1" hangingPunct="1"/>
            <a:r>
              <a:rPr lang="el-GR" sz="2200" dirty="0" smtClean="0"/>
              <a:t>Άσκηση με βάση το Ασθενέστερο Σημείο της Τροχιάς Κίνησης</a:t>
            </a:r>
          </a:p>
          <a:p>
            <a:pPr eaLnBrk="1" hangingPunct="1"/>
            <a:r>
              <a:rPr lang="el-GR" sz="2200" dirty="0" smtClean="0"/>
              <a:t>Οι Δυνατοί Μύες Συμπαρασύρουν τους Αδύνατους</a:t>
            </a:r>
          </a:p>
          <a:p>
            <a:pPr eaLnBrk="1" hangingPunct="1"/>
            <a:r>
              <a:rPr lang="el-GR" sz="2200" dirty="0" smtClean="0"/>
              <a:t>Αδυναμία Μέτρησης Έργου και Ισχύος</a:t>
            </a:r>
          </a:p>
        </p:txBody>
      </p:sp>
    </p:spTree>
    <p:extLst>
      <p:ext uri="{BB962C8B-B14F-4D97-AF65-F5344CB8AC3E}">
        <p14:creationId xmlns:p14="http://schemas.microsoft.com/office/powerpoint/2010/main" xmlns="" val="36770960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err="1" smtClean="0"/>
              <a:t>Ισοκινητική</a:t>
            </a:r>
            <a:r>
              <a:rPr lang="el-GR" dirty="0" smtClean="0"/>
              <a:t> συστολή</a:t>
            </a:r>
          </a:p>
        </p:txBody>
      </p:sp>
      <p:sp>
        <p:nvSpPr>
          <p:cNvPr id="35843" name="Rectangle 3"/>
          <p:cNvSpPr>
            <a:spLocks noGrp="1" noChangeArrowheads="1"/>
          </p:cNvSpPr>
          <p:nvPr>
            <p:ph idx="1"/>
          </p:nvPr>
        </p:nvSpPr>
        <p:spPr>
          <a:xfrm>
            <a:off x="457201" y="1484784"/>
            <a:ext cx="3754760" cy="4752528"/>
          </a:xfrm>
          <a:solidFill>
            <a:schemeClr val="accent1">
              <a:lumMod val="20000"/>
              <a:lumOff val="80000"/>
            </a:schemeClr>
          </a:solidFill>
          <a:ln cap="flat" algn="ctr">
            <a:noFill/>
          </a:ln>
        </p:spPr>
        <p:txBody>
          <a:bodyPr/>
          <a:lstStyle/>
          <a:p>
            <a:pPr eaLnBrk="1" hangingPunct="1">
              <a:lnSpc>
                <a:spcPct val="90000"/>
              </a:lnSpc>
            </a:pPr>
            <a:r>
              <a:rPr lang="el-GR" sz="2200" dirty="0" smtClean="0"/>
              <a:t>Ειδικευμένη Άσκηση</a:t>
            </a:r>
          </a:p>
          <a:p>
            <a:pPr eaLnBrk="1" hangingPunct="1">
              <a:lnSpc>
                <a:spcPct val="90000"/>
              </a:lnSpc>
            </a:pPr>
            <a:r>
              <a:rPr lang="el-GR" sz="2200" dirty="0" smtClean="0"/>
              <a:t>Προσαρμοσμένη Αντίσταση</a:t>
            </a:r>
          </a:p>
          <a:p>
            <a:pPr lvl="1" eaLnBrk="1" hangingPunct="1">
              <a:lnSpc>
                <a:spcPct val="90000"/>
              </a:lnSpc>
              <a:buClr>
                <a:schemeClr val="tx1"/>
              </a:buClr>
              <a:buSzPct val="70000"/>
              <a:buFont typeface="Wingdings" pitchFamily="2" charset="2"/>
              <a:buChar char="¢"/>
            </a:pPr>
            <a:r>
              <a:rPr lang="el-GR" sz="2200" dirty="0" smtClean="0"/>
              <a:t>Ασφάλεια</a:t>
            </a:r>
          </a:p>
          <a:p>
            <a:pPr lvl="1" eaLnBrk="1" hangingPunct="1">
              <a:lnSpc>
                <a:spcPct val="90000"/>
              </a:lnSpc>
              <a:buClr>
                <a:schemeClr val="tx1"/>
              </a:buClr>
              <a:buSzPct val="70000"/>
              <a:buFont typeface="Wingdings" pitchFamily="2" charset="2"/>
              <a:buChar char="¢"/>
            </a:pPr>
            <a:r>
              <a:rPr lang="el-GR" sz="2200" dirty="0" smtClean="0"/>
              <a:t>Μέτρηση της Δύναμης</a:t>
            </a:r>
          </a:p>
          <a:p>
            <a:pPr eaLnBrk="1" hangingPunct="1">
              <a:lnSpc>
                <a:spcPct val="90000"/>
              </a:lnSpc>
            </a:pPr>
            <a:r>
              <a:rPr lang="el-GR" sz="2200" dirty="0" smtClean="0"/>
              <a:t>Άσκηση Ασθενών Μυών</a:t>
            </a:r>
          </a:p>
          <a:p>
            <a:pPr eaLnBrk="1" hangingPunct="1">
              <a:lnSpc>
                <a:spcPct val="90000"/>
              </a:lnSpc>
            </a:pPr>
            <a:r>
              <a:rPr lang="el-GR" sz="2200" dirty="0" smtClean="0"/>
              <a:t>Περιλαμβάνει τη </a:t>
            </a:r>
            <a:r>
              <a:rPr lang="el-GR" sz="2200" dirty="0" err="1" smtClean="0"/>
              <a:t>Σύγκεντρη</a:t>
            </a:r>
            <a:r>
              <a:rPr lang="el-GR" sz="2200" dirty="0" smtClean="0"/>
              <a:t> και Έκκεντρη Συστολή</a:t>
            </a:r>
          </a:p>
          <a:p>
            <a:pPr eaLnBrk="1" hangingPunct="1">
              <a:lnSpc>
                <a:spcPct val="90000"/>
              </a:lnSpc>
            </a:pPr>
            <a:r>
              <a:rPr lang="el-GR" sz="2200" dirty="0" smtClean="0"/>
              <a:t>Μέτρηση Ροπής, Έργου και Ισχύος</a:t>
            </a:r>
          </a:p>
          <a:p>
            <a:pPr eaLnBrk="1" hangingPunct="1">
              <a:lnSpc>
                <a:spcPct val="90000"/>
              </a:lnSpc>
            </a:pPr>
            <a:endParaRPr lang="el-GR" sz="2200" dirty="0" smtClean="0"/>
          </a:p>
        </p:txBody>
      </p:sp>
      <p:sp>
        <p:nvSpPr>
          <p:cNvPr id="35844" name="Rectangle 4"/>
          <p:cNvSpPr>
            <a:spLocks noGrp="1" noChangeArrowheads="1"/>
          </p:cNvSpPr>
          <p:nvPr>
            <p:ph sz="half" idx="4294967295"/>
          </p:nvPr>
        </p:nvSpPr>
        <p:spPr>
          <a:xfrm>
            <a:off x="4572000" y="1484784"/>
            <a:ext cx="4087526" cy="4752528"/>
          </a:xfrm>
          <a:solidFill>
            <a:schemeClr val="accent2">
              <a:lumMod val="20000"/>
              <a:lumOff val="80000"/>
            </a:schemeClr>
          </a:solidFill>
          <a:ln cap="flat" algn="ctr">
            <a:noFill/>
          </a:ln>
        </p:spPr>
        <p:txBody>
          <a:bodyPr/>
          <a:lstStyle/>
          <a:p>
            <a:pPr eaLnBrk="1" hangingPunct="1"/>
            <a:r>
              <a:rPr lang="el-GR" sz="2200" smtClean="0"/>
              <a:t>Μέτρηση σε ένα επίπεδο και ένα άξονα</a:t>
            </a:r>
          </a:p>
          <a:p>
            <a:pPr eaLnBrk="1" hangingPunct="1"/>
            <a:r>
              <a:rPr lang="el-GR" sz="2200" smtClean="0"/>
              <a:t>Άσκηση σε Α.Κ.Α. κυρίως</a:t>
            </a:r>
          </a:p>
          <a:p>
            <a:pPr eaLnBrk="1" hangingPunct="1"/>
            <a:r>
              <a:rPr lang="el-GR" sz="2200" smtClean="0"/>
              <a:t>Κόστος</a:t>
            </a:r>
          </a:p>
        </p:txBody>
      </p:sp>
    </p:spTree>
    <p:extLst>
      <p:ext uri="{BB962C8B-B14F-4D97-AF65-F5344CB8AC3E}">
        <p14:creationId xmlns:p14="http://schemas.microsoft.com/office/powerpoint/2010/main" xmlns="" val="42792894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a:xfrm>
            <a:off x="685800" y="1484785"/>
            <a:ext cx="7772400" cy="3528392"/>
          </a:xfrm>
          <a:solidFill>
            <a:schemeClr val="bg1"/>
          </a:solidFill>
        </p:spPr>
        <p:txBody>
          <a:bodyPr rtlCol="0">
            <a:normAutofit/>
          </a:bodyPr>
          <a:lstStyle/>
          <a:p>
            <a:pPr>
              <a:defRPr/>
            </a:pPr>
            <a:r>
              <a:rPr lang="el-GR" dirty="0" smtClean="0"/>
              <a:t>Θεραπευτική Άσκηση </a:t>
            </a: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Αδροί κανόνες στην εκτέλεση των ασκήσεων</a:t>
            </a:r>
          </a:p>
        </p:txBody>
      </p:sp>
    </p:spTree>
    <p:extLst>
      <p:ext uri="{BB962C8B-B14F-4D97-AF65-F5344CB8AC3E}">
        <p14:creationId xmlns:p14="http://schemas.microsoft.com/office/powerpoint/2010/main" xmlns="" val="18575956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p:txBody>
          <a:bodyPr>
            <a:normAutofit fontScale="90000"/>
          </a:bodyPr>
          <a:lstStyle/>
          <a:p>
            <a:r>
              <a:rPr lang="el-GR" sz="3200" dirty="0" smtClean="0"/>
              <a:t>Θεραπευτική Άσκηση </a:t>
            </a:r>
            <a:r>
              <a:rPr lang="el-GR" sz="3600" b="1" dirty="0" smtClean="0"/>
              <a:t/>
            </a:r>
            <a:br>
              <a:rPr lang="el-GR" sz="3600" b="1" dirty="0" smtClean="0"/>
            </a:br>
            <a:r>
              <a:rPr lang="el-GR" sz="3600" b="1" dirty="0" smtClean="0"/>
              <a:t>Πρόληψη για την αποφυγή επιπλοκών</a:t>
            </a:r>
            <a:endParaRPr lang="el-GR" sz="4000" dirty="0" smtClean="0"/>
          </a:p>
        </p:txBody>
      </p:sp>
      <p:sp>
        <p:nvSpPr>
          <p:cNvPr id="220163" name="Rectangle 3"/>
          <p:cNvSpPr>
            <a:spLocks noGrp="1" noRot="1" noChangeArrowheads="1"/>
          </p:cNvSpPr>
          <p:nvPr>
            <p:ph idx="1"/>
          </p:nvPr>
        </p:nvSpPr>
        <p:spPr/>
        <p:txBody>
          <a:bodyPr/>
          <a:lstStyle/>
          <a:p>
            <a:pPr eaLnBrk="1" hangingPunct="1">
              <a:buFont typeface="Arial" charset="0"/>
              <a:buNone/>
            </a:pPr>
            <a:r>
              <a:rPr lang="el-GR" sz="2800" b="1" dirty="0" smtClean="0">
                <a:solidFill>
                  <a:srgbClr val="820000"/>
                </a:solidFill>
              </a:rPr>
              <a:t>Κάθε πρόγραμμα άσκησης θα πρέπει να ξεκινά με:</a:t>
            </a:r>
          </a:p>
          <a:p>
            <a:pPr eaLnBrk="1" hangingPunct="1">
              <a:buFont typeface="Arial" charset="0"/>
              <a:buNone/>
            </a:pPr>
            <a:endParaRPr lang="el-GR" sz="1400" b="1" dirty="0" smtClean="0">
              <a:solidFill>
                <a:srgbClr val="97D1A9"/>
              </a:solidFill>
            </a:endParaRPr>
          </a:p>
          <a:p>
            <a:pPr eaLnBrk="1" hangingPunct="1">
              <a:lnSpc>
                <a:spcPct val="130000"/>
              </a:lnSpc>
              <a:buFont typeface="Arial" charset="0"/>
              <a:buNone/>
            </a:pPr>
            <a:r>
              <a:rPr lang="el-GR" sz="2800" b="1" dirty="0" smtClean="0"/>
              <a:t>α)</a:t>
            </a:r>
            <a:r>
              <a:rPr lang="el-GR" sz="2800" b="1" dirty="0" smtClean="0">
                <a:solidFill>
                  <a:srgbClr val="97D1A9"/>
                </a:solidFill>
              </a:rPr>
              <a:t> </a:t>
            </a:r>
            <a:r>
              <a:rPr lang="el-GR" sz="2800" b="1" dirty="0" smtClean="0">
                <a:solidFill>
                  <a:srgbClr val="820000"/>
                </a:solidFill>
              </a:rPr>
              <a:t>την προθέρμανση</a:t>
            </a:r>
          </a:p>
          <a:p>
            <a:pPr eaLnBrk="1" hangingPunct="1">
              <a:lnSpc>
                <a:spcPct val="130000"/>
              </a:lnSpc>
              <a:buFont typeface="Arial" charset="0"/>
              <a:buNone/>
            </a:pPr>
            <a:r>
              <a:rPr lang="el-GR" sz="2800" b="1" dirty="0" smtClean="0"/>
              <a:t>β) να συνεχίζει με </a:t>
            </a:r>
            <a:r>
              <a:rPr lang="el-GR" sz="2800" b="1" dirty="0" smtClean="0">
                <a:solidFill>
                  <a:srgbClr val="820000"/>
                </a:solidFill>
              </a:rPr>
              <a:t>την τεχνική </a:t>
            </a:r>
            <a:r>
              <a:rPr lang="el-GR" sz="2800" b="1" dirty="0" smtClean="0"/>
              <a:t>και </a:t>
            </a:r>
          </a:p>
          <a:p>
            <a:pPr eaLnBrk="1" hangingPunct="1">
              <a:lnSpc>
                <a:spcPct val="130000"/>
              </a:lnSpc>
              <a:buFont typeface="Arial" charset="0"/>
              <a:buNone/>
            </a:pPr>
            <a:r>
              <a:rPr lang="el-GR" sz="2800" b="1" dirty="0" smtClean="0"/>
              <a:t>γ) να τελειώνει με </a:t>
            </a:r>
            <a:r>
              <a:rPr lang="el-GR" sz="2800" b="1" dirty="0" smtClean="0">
                <a:solidFill>
                  <a:srgbClr val="820000"/>
                </a:solidFill>
              </a:rPr>
              <a:t>την αποθέρμανση</a:t>
            </a:r>
          </a:p>
          <a:p>
            <a:pPr eaLnBrk="1" hangingPunct="1">
              <a:lnSpc>
                <a:spcPct val="130000"/>
              </a:lnSpc>
              <a:buFont typeface="Arial" charset="0"/>
              <a:buNone/>
            </a:pPr>
            <a:r>
              <a:rPr lang="el-GR" sz="2800" dirty="0" smtClean="0">
                <a:solidFill>
                  <a:srgbClr val="97D1A9"/>
                </a:solidFill>
              </a:rPr>
              <a:t>                                                       </a:t>
            </a:r>
            <a:r>
              <a:rPr lang="el-GR" sz="1600" dirty="0" smtClean="0"/>
              <a:t>(</a:t>
            </a:r>
            <a:r>
              <a:rPr lang="en-US" sz="1600" dirty="0" smtClean="0"/>
              <a:t>Roy S</a:t>
            </a:r>
            <a:r>
              <a:rPr lang="el-GR" sz="1600" dirty="0" smtClean="0"/>
              <a:t>., </a:t>
            </a:r>
            <a:r>
              <a:rPr lang="en-US" sz="1600" dirty="0" smtClean="0"/>
              <a:t>Irvin R</a:t>
            </a:r>
            <a:r>
              <a:rPr lang="el-GR" sz="1600" dirty="0" smtClean="0"/>
              <a:t>., 1983)</a:t>
            </a:r>
          </a:p>
        </p:txBody>
      </p:sp>
    </p:spTree>
    <p:extLst>
      <p:ext uri="{BB962C8B-B14F-4D97-AF65-F5344CB8AC3E}">
        <p14:creationId xmlns:p14="http://schemas.microsoft.com/office/powerpoint/2010/main" xmlns="" val="21532050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p:cTn id="7" dur="500" fill="hold"/>
                                        <p:tgtEl>
                                          <p:spTgt spid="220162"/>
                                        </p:tgtEl>
                                        <p:attrNameLst>
                                          <p:attrName>ppt_w</p:attrName>
                                        </p:attrNameLst>
                                      </p:cBhvr>
                                      <p:tavLst>
                                        <p:tav tm="0">
                                          <p:val>
                                            <p:fltVal val="0"/>
                                          </p:val>
                                        </p:tav>
                                        <p:tav tm="100000">
                                          <p:val>
                                            <p:strVal val="#ppt_w"/>
                                          </p:val>
                                        </p:tav>
                                      </p:tavLst>
                                    </p:anim>
                                    <p:anim calcmode="lin" valueType="num">
                                      <p:cBhvr>
                                        <p:cTn id="8" dur="500" fill="hold"/>
                                        <p:tgtEl>
                                          <p:spTgt spid="220162"/>
                                        </p:tgtEl>
                                        <p:attrNameLst>
                                          <p:attrName>ppt_h</p:attrName>
                                        </p:attrNameLst>
                                      </p:cBhvr>
                                      <p:tavLst>
                                        <p:tav tm="0">
                                          <p:val>
                                            <p:fltVal val="0"/>
                                          </p:val>
                                        </p:tav>
                                        <p:tav tm="100000">
                                          <p:val>
                                            <p:strVal val="#ppt_h"/>
                                          </p:val>
                                        </p:tav>
                                      </p:tavLst>
                                    </p:anim>
                                    <p:animEffect transition="in" filter="fade">
                                      <p:cBhvr>
                                        <p:cTn id="9" dur="500"/>
                                        <p:tgtEl>
                                          <p:spTgt spid="22016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0163">
                                            <p:txEl>
                                              <p:pRg st="0" end="0"/>
                                            </p:txEl>
                                          </p:spTgt>
                                        </p:tgtEl>
                                        <p:attrNameLst>
                                          <p:attrName>style.visibility</p:attrName>
                                        </p:attrNameLst>
                                      </p:cBhvr>
                                      <p:to>
                                        <p:strVal val="visible"/>
                                      </p:to>
                                    </p:set>
                                    <p:animEffect transition="in" filter="fade">
                                      <p:cBhvr>
                                        <p:cTn id="14" dur="1000">
                                          <p:stCondLst>
                                            <p:cond delay="0"/>
                                          </p:stCondLst>
                                        </p:cTn>
                                        <p:tgtEl>
                                          <p:spTgt spid="22016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0163">
                                            <p:txEl>
                                              <p:pRg st="2" end="2"/>
                                            </p:txEl>
                                          </p:spTgt>
                                        </p:tgtEl>
                                        <p:attrNameLst>
                                          <p:attrName>style.visibility</p:attrName>
                                        </p:attrNameLst>
                                      </p:cBhvr>
                                      <p:to>
                                        <p:strVal val="visible"/>
                                      </p:to>
                                    </p:set>
                                    <p:animEffect transition="in" filter="fade">
                                      <p:cBhvr>
                                        <p:cTn id="19" dur="1000">
                                          <p:stCondLst>
                                            <p:cond delay="0"/>
                                          </p:stCondLst>
                                        </p:cTn>
                                        <p:tgtEl>
                                          <p:spTgt spid="22016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0163">
                                            <p:txEl>
                                              <p:pRg st="3" end="3"/>
                                            </p:txEl>
                                          </p:spTgt>
                                        </p:tgtEl>
                                        <p:attrNameLst>
                                          <p:attrName>style.visibility</p:attrName>
                                        </p:attrNameLst>
                                      </p:cBhvr>
                                      <p:to>
                                        <p:strVal val="visible"/>
                                      </p:to>
                                    </p:set>
                                    <p:animEffect transition="in" filter="fade">
                                      <p:cBhvr>
                                        <p:cTn id="24" dur="1000">
                                          <p:stCondLst>
                                            <p:cond delay="0"/>
                                          </p:stCondLst>
                                        </p:cTn>
                                        <p:tgtEl>
                                          <p:spTgt spid="22016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0163">
                                            <p:txEl>
                                              <p:pRg st="4" end="4"/>
                                            </p:txEl>
                                          </p:spTgt>
                                        </p:tgtEl>
                                        <p:attrNameLst>
                                          <p:attrName>style.visibility</p:attrName>
                                        </p:attrNameLst>
                                      </p:cBhvr>
                                      <p:to>
                                        <p:strVal val="visible"/>
                                      </p:to>
                                    </p:set>
                                    <p:animEffect transition="in" filter="fade">
                                      <p:cBhvr>
                                        <p:cTn id="29" dur="1000">
                                          <p:stCondLst>
                                            <p:cond delay="0"/>
                                          </p:stCondLst>
                                        </p:cTn>
                                        <p:tgtEl>
                                          <p:spTgt spid="22016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0163">
                                            <p:txEl>
                                              <p:pRg st="5" end="5"/>
                                            </p:txEl>
                                          </p:spTgt>
                                        </p:tgtEl>
                                        <p:attrNameLst>
                                          <p:attrName>style.visibility</p:attrName>
                                        </p:attrNameLst>
                                      </p:cBhvr>
                                      <p:to>
                                        <p:strVal val="visible"/>
                                      </p:to>
                                    </p:set>
                                    <p:animEffect transition="in" filter="fade">
                                      <p:cBhvr>
                                        <p:cTn id="34" dur="1000">
                                          <p:stCondLst>
                                            <p:cond delay="0"/>
                                          </p:stCondLst>
                                        </p:cTn>
                                        <p:tgtEl>
                                          <p:spTgt spid="2201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P spid="22016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Ισομετρική Άσκηση</a:t>
            </a:r>
          </a:p>
        </p:txBody>
      </p:sp>
      <p:sp>
        <p:nvSpPr>
          <p:cNvPr id="39939" name="Rectangle 3"/>
          <p:cNvSpPr>
            <a:spLocks noGrp="1" noChangeArrowheads="1"/>
          </p:cNvSpPr>
          <p:nvPr>
            <p:ph idx="1"/>
          </p:nvPr>
        </p:nvSpPr>
        <p:spPr/>
        <p:txBody>
          <a:bodyPr>
            <a:normAutofit/>
          </a:bodyPr>
          <a:lstStyle/>
          <a:p>
            <a:pPr eaLnBrk="1" hangingPunct="1"/>
            <a:r>
              <a:rPr lang="el-GR" sz="2800" dirty="0" smtClean="0"/>
              <a:t>Ζητάμε από τον Ασθενή τη Μέγιστη Δύναμη</a:t>
            </a:r>
          </a:p>
          <a:p>
            <a:pPr eaLnBrk="1" hangingPunct="1"/>
            <a:r>
              <a:rPr lang="el-GR" sz="2800" dirty="0" smtClean="0"/>
              <a:t>Ασκούμε σε πολλές γωνίες</a:t>
            </a:r>
          </a:p>
          <a:p>
            <a:pPr eaLnBrk="1" hangingPunct="1"/>
            <a:r>
              <a:rPr lang="el-GR" sz="2800" dirty="0" smtClean="0"/>
              <a:t>Διατηρούμε κάθε Συστολή Τουλάχιστον για 5 δευτερόλεπτα με μέγιστο τα 10</a:t>
            </a:r>
          </a:p>
          <a:p>
            <a:pPr eaLnBrk="1" hangingPunct="1"/>
            <a:r>
              <a:rPr lang="el-GR" sz="2800" dirty="0" smtClean="0"/>
              <a:t>Ανάμεσα στις Συστολές Παύση για χρονικό διάστημα Διπλό του Χρόνου που Αναλώθηκε στην Άσκηση</a:t>
            </a:r>
          </a:p>
        </p:txBody>
      </p:sp>
    </p:spTree>
    <p:extLst>
      <p:ext uri="{BB962C8B-B14F-4D97-AF65-F5344CB8AC3E}">
        <p14:creationId xmlns:p14="http://schemas.microsoft.com/office/powerpoint/2010/main" xmlns="" val="25312322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l-GR" dirty="0" smtClean="0"/>
              <a:t>Θεραπευτική Άσκηση -Ισοτονική Άσκηση</a:t>
            </a:r>
          </a:p>
        </p:txBody>
      </p:sp>
      <p:sp>
        <p:nvSpPr>
          <p:cNvPr id="40963" name="Rectangle 3"/>
          <p:cNvSpPr>
            <a:spLocks noGrp="1" noChangeArrowheads="1"/>
          </p:cNvSpPr>
          <p:nvPr>
            <p:ph idx="1"/>
          </p:nvPr>
        </p:nvSpPr>
        <p:spPr/>
        <p:txBody>
          <a:bodyPr>
            <a:normAutofit/>
          </a:bodyPr>
          <a:lstStyle/>
          <a:p>
            <a:pPr eaLnBrk="1" hangingPunct="1"/>
            <a:r>
              <a:rPr lang="el-GR" sz="2800" dirty="0" smtClean="0"/>
              <a:t>Αξιολόγηση της Υπάρχουσας Μυϊκής Δύναμης με βάση τα 10 Μ.Α.Ε. (Μέγιστος Αριθμός Επαναλήψεων)</a:t>
            </a:r>
          </a:p>
          <a:p>
            <a:pPr eaLnBrk="1" hangingPunct="1"/>
            <a:r>
              <a:rPr lang="el-GR" sz="2800" dirty="0" smtClean="0"/>
              <a:t>Επιλογή Προγράμματος Άσκησης (</a:t>
            </a:r>
            <a:r>
              <a:rPr lang="en-US" sz="2800" dirty="0" smtClean="0"/>
              <a:t>Delorme, Oxford </a:t>
            </a:r>
            <a:r>
              <a:rPr lang="el-GR" sz="2800" dirty="0" smtClean="0"/>
              <a:t>κ.ά.)</a:t>
            </a:r>
          </a:p>
          <a:p>
            <a:pPr eaLnBrk="1" hangingPunct="1"/>
            <a:r>
              <a:rPr lang="el-GR" sz="2800" dirty="0" smtClean="0"/>
              <a:t>Χρόνος Παύσης ο Διπλός της Άσκησης</a:t>
            </a:r>
          </a:p>
          <a:p>
            <a:pPr eaLnBrk="1" hangingPunct="1"/>
            <a:r>
              <a:rPr lang="el-GR" sz="2800" dirty="0" smtClean="0"/>
              <a:t>Επαναλήψεις στην Προαποφασισμένη Τροχιά Κίνησης</a:t>
            </a:r>
          </a:p>
        </p:txBody>
      </p:sp>
    </p:spTree>
    <p:extLst>
      <p:ext uri="{BB962C8B-B14F-4D97-AF65-F5344CB8AC3E}">
        <p14:creationId xmlns:p14="http://schemas.microsoft.com/office/powerpoint/2010/main" xmlns="" val="1047610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d6213e22b0557aaf34de41591720f96d12416f"/>
  <p:tag name="ISPRING_RESOURCE_PATHS_HASH_PRESENTER" val="de652c51d140bb6759e354d47245b2ea3da97"/>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TotalTime>
  <Words>825</Words>
  <Application>Microsoft Office PowerPoint</Application>
  <PresentationFormat>Προβολή στην οθόνη (4:3)</PresentationFormat>
  <Paragraphs>151</Paragraphs>
  <Slides>29</Slides>
  <Notes>10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29</vt:i4>
      </vt:variant>
    </vt:vector>
  </HeadingPairs>
  <TitlesOfParts>
    <vt:vector size="33" baseType="lpstr">
      <vt:lpstr>OC_template_updated</vt:lpstr>
      <vt:lpstr>Έγγραφο </vt:lpstr>
      <vt:lpstr>Εικόνα bitmap</vt:lpstr>
      <vt:lpstr>Photo Editor Photo</vt:lpstr>
      <vt:lpstr>Φυσικοθεραπεία σε ειδικές πληθυσμιακές μονάδες</vt:lpstr>
      <vt:lpstr>Θεραπευτική Άσκηση  Φυσιολογία της Άσκησης </vt:lpstr>
      <vt:lpstr>Θεραπευτική Άσκηση  Ισομετρική συστολή</vt:lpstr>
      <vt:lpstr>Θεραπευτική Άσκηση  Ισοτονική συστολή</vt:lpstr>
      <vt:lpstr>Θεραπευτική Άσκηση  Ισοκινητική συστολή</vt:lpstr>
      <vt:lpstr>Θεραπευτική Άσκηση    Αδροί κανόνες στην εκτέλεση των ασκήσεων</vt:lpstr>
      <vt:lpstr>Θεραπευτική Άσκηση  Πρόληψη για την αποφυγή επιπλοκών</vt:lpstr>
      <vt:lpstr>Θεραπευτική Άσκηση  Ισομετρική Άσκηση</vt:lpstr>
      <vt:lpstr>Θεραπευτική Άσκηση -Ισοτονική Άσκηση</vt:lpstr>
      <vt:lpstr>Θεραπευτική Άσκηση  Πλειομετρική Επανεκπαίδευση</vt:lpstr>
      <vt:lpstr>Θεραπευτική Άσκηση  Όγκος πλειομετρικής άσκησης</vt:lpstr>
      <vt:lpstr>Θεραπευτική Άσκηση  Ελαστικοί Ιμάντες</vt:lpstr>
      <vt:lpstr>Θεραπευτική Άσκηση  Αξιολόγηση - 1η μέτρηση</vt:lpstr>
      <vt:lpstr>Θεραπευτική Άσκηση  Πρόγραμμα ασκήσεων</vt:lpstr>
      <vt:lpstr>Διαφάνεια 14</vt:lpstr>
      <vt:lpstr>Διαφάνεια 15</vt:lpstr>
      <vt:lpstr>Θεραπευτική Άσκηση δεν είναι αυτό που βλέπει ο φυσ/ης, αλλά αυτό που νοιώθει ο εξασκούμενος</vt:lpstr>
      <vt:lpstr>Θεραπευτική Άσκηση &amp; λειτουργική αποκατάσταση</vt:lpstr>
      <vt:lpstr>Θεραπευτική Άσκηση  Εφαρμογές ανά ηλικία-προσαρμογές</vt:lpstr>
      <vt:lpstr>Θεραπευτική Άσκηση  Εφαρμογές ανά ηλικία-προσαρμογές</vt:lpstr>
      <vt:lpstr>Θεραπευτική Άσκηση  Εφαρμογές ανά ηλικία-προσαρμογές</vt:lpstr>
      <vt:lpstr>Θεραπευτική Άσκηση  Εφαρμογές ανά ηλικία-προσαρμογές</vt:lpstr>
      <vt:lpstr>Τέλος Ενότητας</vt:lpstr>
      <vt:lpstr>Σημειώματα</vt:lpstr>
      <vt:lpstr>Σημείωμα Αναφοράς</vt:lpstr>
      <vt:lpstr>Σημείωμα Αδειοδότησης</vt:lpstr>
      <vt:lpstr>Διατήρηση Σημειωμάτων</vt:lpstr>
      <vt:lpstr>Σημείωμα Χρήσης Έργων Τρίτων (1/2)</vt:lpstr>
      <vt:lpstr>Χρηματοδότηση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Tagoulis Alexandros</dc:creator>
  <cp:lastModifiedBy>default</cp:lastModifiedBy>
  <cp:revision>59</cp:revision>
  <dcterms:created xsi:type="dcterms:W3CDTF">2013-03-04T13:35:19Z</dcterms:created>
  <dcterms:modified xsi:type="dcterms:W3CDTF">2015-08-24T11:09:23Z</dcterms:modified>
</cp:coreProperties>
</file>