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 id="2147483719" r:id="rId4"/>
  </p:sldMasterIdLst>
  <p:notesMasterIdLst>
    <p:notesMasterId r:id="rId51"/>
  </p:notesMasterIdLst>
  <p:handoutMasterIdLst>
    <p:handoutMasterId r:id="rId52"/>
  </p:handoutMasterIdLst>
  <p:sldIdLst>
    <p:sldId id="256"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257" r:id="rId44"/>
    <p:sldId id="262" r:id="rId45"/>
    <p:sldId id="264" r:id="rId46"/>
    <p:sldId id="269" r:id="rId47"/>
    <p:sldId id="270" r:id="rId48"/>
    <p:sldId id="266" r:id="rId49"/>
    <p:sldId id="261" r:id="rId50"/>
  </p:sldIdLst>
  <p:sldSz cx="9144000" cy="6858000" type="screen4x3"/>
  <p:notesSz cx="7104063" cy="10234613"/>
  <p:custDataLst>
    <p:tags r:id="rId53"/>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333399"/>
    <a:srgbClr val="4545C3"/>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gs" Target="tags/tag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42</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EDAA47E-A84D-4CA7-A1FA-46744DA8082D}"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A58FE5-EADD-4A7A-9008-64BE59479E93}"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ECDD6D0C-8528-4C9D-B5AB-4FBED8B9DEAB}"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0CF1B086-7999-46CE-AF0F-D368BF06933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6F7A9B4F-2541-48DC-A359-379577793874}"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58F247FE-8324-46FF-8FDF-297AD0B8C188}"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E1BB4415-E1BD-4E78-8FF1-C61D44D8A3B6}"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651851AE-2743-4BE6-AB5C-9C329DAD7A59}"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A85CCC2D-FFF3-400C-8731-48FE8076F26E}"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BF3A48E8-3B70-43DC-9A83-5AA47C699592}"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C355B29-6AE2-45C4-B2A7-20955352EE23}"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029F342D-503D-4EE4-AB0B-2804A3CF0F9C}"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6E4EDC28-1EBD-45BE-8474-30CC9B5B22B5}"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71ACCD14-ABE8-477C-887A-683ED424717B}"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749D0F22-295F-4DDA-83F0-41EC066E0B3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1B968497-57C0-48B4-8872-FC70E3989016}"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FD01C61-DE83-4FD6-A63A-448DF782E00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8BD16CE4-9502-4089-BF29-EFC37C4C462B}"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14FCCFEE-4B18-466F-8163-29BA9DEEA9B3}"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B02E3684-EE8F-4CB0-8C84-CB94175483AD}"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F2FAD2B-4EA8-402B-A3BA-0996288ACDFC}"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EF982AB-1F13-40F6-9B79-D2322FDE4605}"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B4FB899C-F0B0-44FD-B4A9-EAFEEB43B318}"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B4BCF3D0-E3EE-4054-AAAC-6A520D07E30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E9C80D1C-4FB3-4859-8785-3C49C9353004}"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DC7E0E3-3B3F-4862-AA6C-9F12B3C1FBCC}"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AD5363C4-DBC8-47C0-9173-E1CB81E4AC29}"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2137293159"/>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lvl1pPr>
          </a:lstStyle>
          <a:p>
            <a:r>
              <a:rPr kumimoji="0" lang="el-GR" dirty="0" err="1" smtClean="0"/>
              <a:t>Kλικ</a:t>
            </a:r>
            <a:r>
              <a:rPr kumimoji="0" lang="el-GR" dirty="0" smtClean="0"/>
              <a:t> για επεξεργασία του τίτλου</a:t>
            </a:r>
            <a:endParaRPr kumimoji="0" lang="en-US" dirty="0"/>
          </a:p>
        </p:txBody>
      </p:sp>
      <p:sp>
        <p:nvSpPr>
          <p:cNvPr id="4" name="3 - Θέση ημερομηνίας"/>
          <p:cNvSpPr>
            <a:spLocks noGrp="1"/>
          </p:cNvSpPr>
          <p:nvPr>
            <p:ph type="dt" sz="half" idx="10"/>
          </p:nvPr>
        </p:nvSpPr>
        <p:spPr/>
        <p:txBody>
          <a:bodyPr/>
          <a:lstStyle/>
          <a:p>
            <a:fld id="{889FE0AE-3A52-49D1-B746-1DAB43430004}"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AD5363C4-DBC8-47C0-9173-E1CB81E4AC29}"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600"/>
            </a:lvl1pPr>
            <a:lvl2pPr>
              <a:lnSpc>
                <a:spcPct val="110000"/>
              </a:lnSpc>
              <a:spcBef>
                <a:spcPts val="1200"/>
              </a:spcBef>
              <a:defRPr sz="2600"/>
            </a:lvl2pPr>
            <a:lvl3pPr>
              <a:lnSpc>
                <a:spcPct val="110000"/>
              </a:lnSpc>
              <a:spcBef>
                <a:spcPts val="1200"/>
              </a:spcBef>
              <a:defRPr sz="2600"/>
            </a:lvl3pPr>
            <a:lvl4pPr>
              <a:lnSpc>
                <a:spcPct val="110000"/>
              </a:lnSpc>
              <a:spcBef>
                <a:spcPts val="1200"/>
              </a:spcBef>
              <a:defRPr sz="2600"/>
            </a:lvl4pPr>
            <a:lvl5pPr>
              <a:lnSpc>
                <a:spcPct val="110000"/>
              </a:lnSpc>
              <a:spcBef>
                <a:spcPts val="1200"/>
              </a:spcBef>
              <a:defRPr sz="2600"/>
            </a:lvl5pPr>
          </a:lstStyle>
          <a:p>
            <a:pPr lvl="0" eaLnBrk="1" latinLnBrk="0" hangingPunct="1"/>
            <a:r>
              <a:rPr lang="el-GR" dirty="0" smtClean="0"/>
              <a:t>Kλικ για επεξεργασία των στυλ του υποδείγματος</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Tree>
    <p:extLst>
      <p:ext uri="{BB962C8B-B14F-4D97-AF65-F5344CB8AC3E}">
        <p14:creationId xmlns:p14="http://schemas.microsoft.com/office/powerpoint/2010/main" val="31852981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B2ED5A8B-66B7-4CD1-A6B0-E81D5623DA34}"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D5363C4-DBC8-47C0-9173-E1CB81E4AC29}"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480379805"/>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EF2091FA-9568-4BC7-8024-94EC58138E58}"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AD5363C4-DBC8-47C0-9173-E1CB81E4AC29}"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6870848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EF7ACA2F-7BF9-4B19-94C5-FFF5B9FEFF26}"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AD5363C4-DBC8-47C0-9173-E1CB81E4AC29}"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extLst>
      <p:ext uri="{BB962C8B-B14F-4D97-AF65-F5344CB8AC3E}">
        <p14:creationId xmlns:p14="http://schemas.microsoft.com/office/powerpoint/2010/main" val="34264241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80355B1-7F8B-41F6-9C7E-B25AD82ECD65}"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AD5363C4-DBC8-47C0-9173-E1CB81E4AC29}" type="slidenum">
              <a:rPr lang="el-GR" smtClean="0"/>
              <a:pPr/>
              <a:t>‹#›</a:t>
            </a:fld>
            <a:endParaRPr lang="el-GR"/>
          </a:p>
        </p:txBody>
      </p:sp>
    </p:spTree>
    <p:extLst>
      <p:ext uri="{BB962C8B-B14F-4D97-AF65-F5344CB8AC3E}">
        <p14:creationId xmlns:p14="http://schemas.microsoft.com/office/powerpoint/2010/main" val="31243129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53D51B-B5D6-4D4E-B445-877D99FB1DC0}"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AD5363C4-DBC8-47C0-9173-E1CB81E4AC29}"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8018098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DCA1559-8970-47F5-AFA8-C4AF0251AC60}"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AD5363C4-DBC8-47C0-9173-E1CB81E4AC29}"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5036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FD1BACA8-7252-4FC3-899A-98276DC81E93}"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D44F2350-49DC-44EE-90FE-5023B995EF87}"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AD5363C4-DBC8-47C0-9173-E1CB81E4AC29}"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3997256648"/>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CA8831F-E442-4D2E-84C5-1723BB3297A8}"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AD5363C4-DBC8-47C0-9173-E1CB81E4AC29}" type="slidenum">
              <a:rPr lang="el-GR" smtClean="0"/>
              <a:pPr/>
              <a:t>‹#›</a:t>
            </a:fld>
            <a:endParaRPr lang="el-GR"/>
          </a:p>
        </p:txBody>
      </p:sp>
    </p:spTree>
    <p:extLst>
      <p:ext uri="{BB962C8B-B14F-4D97-AF65-F5344CB8AC3E}">
        <p14:creationId xmlns:p14="http://schemas.microsoft.com/office/powerpoint/2010/main" val="29177039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4B58CB09-89DF-4F69-9CCD-06A701033DAB}"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AD5363C4-DBC8-47C0-9173-E1CB81E4AC29}" type="slidenum">
              <a:rPr lang="el-GR" smtClean="0"/>
              <a:pPr/>
              <a:t>‹#›</a:t>
            </a:fld>
            <a:endParaRPr lang="el-GR"/>
          </a:p>
        </p:txBody>
      </p:sp>
    </p:spTree>
    <p:extLst>
      <p:ext uri="{BB962C8B-B14F-4D97-AF65-F5344CB8AC3E}">
        <p14:creationId xmlns:p14="http://schemas.microsoft.com/office/powerpoint/2010/main" val="419389527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459B7ED8-97B0-44BA-BED1-7CBDF0268925}"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4F18B161-5528-4B1E-B0AA-207EDD3F9438}"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20EBF0-3A3B-4EE8-9FF2-40D853985D1D}"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C1CADFB2-6554-4830-B43C-C0345547DFA8}"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9400D630-5748-4712-955D-66279DBCF403}"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F40863B4-6A3E-44A8-B5CD-02090D0C53C6}"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F39B8BC-600A-46CC-ABBC-0F810B78DA6F}"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1A2DAE7-B68B-4813-8042-8CE72CCD9711}"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80D1054B-3C4D-4D7E-BA8C-1AF1EA83857B}"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AD5363C4-DBC8-47C0-9173-E1CB81E4AC29}"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272183104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3</a:t>
            </a:r>
            <a:r>
              <a:rPr lang="el-GR" sz="2600" dirty="0" smtClean="0"/>
              <a:t>:</a:t>
            </a:r>
            <a:r>
              <a:rPr lang="en-US" sz="2600" dirty="0" smtClean="0"/>
              <a:t> </a:t>
            </a:r>
            <a:r>
              <a:rPr lang="el-GR" sz="2600" dirty="0" smtClean="0"/>
              <a:t>Ψυχιατρικός ιδρυματισμός και ιδρυματική κακοποίηση</a:t>
            </a:r>
            <a:endParaRPr lang="en-US" sz="2600" dirty="0" smtClean="0"/>
          </a:p>
          <a:p>
            <a:pPr>
              <a:spcBef>
                <a:spcPts val="0"/>
              </a:spcBef>
            </a:pPr>
            <a:r>
              <a:rPr lang="el-GR" sz="2200" dirty="0" smtClean="0"/>
              <a:t>Χάρης</a:t>
            </a:r>
            <a:r>
              <a:rPr lang="en-US" sz="2200" smtClean="0"/>
              <a:t> </a:t>
            </a:r>
            <a:r>
              <a:rPr lang="el-GR" sz="2200"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Το φυσικό περιβάλλον </a:t>
            </a:r>
            <a:r>
              <a:rPr lang="el-GR" sz="2800" b="0" dirty="0" smtClean="0">
                <a:solidFill>
                  <a:srgbClr val="775F55"/>
                </a:solidFill>
              </a:rPr>
              <a:t>2/4</a:t>
            </a:r>
            <a:endParaRPr lang="el-GR" dirty="0"/>
          </a:p>
        </p:txBody>
      </p:sp>
      <p:sp>
        <p:nvSpPr>
          <p:cNvPr id="3" name="2 - Θέση περιεχομένου"/>
          <p:cNvSpPr>
            <a:spLocks noGrp="1"/>
          </p:cNvSpPr>
          <p:nvPr>
            <p:ph sz="quarter" idx="1"/>
          </p:nvPr>
        </p:nvSpPr>
        <p:spPr/>
        <p:txBody>
          <a:bodyPr>
            <a:normAutofit fontScale="92500"/>
          </a:bodyPr>
          <a:lstStyle/>
          <a:p>
            <a:r>
              <a:rPr lang="el-GR" sz="2800" b="1" dirty="0" smtClean="0"/>
              <a:t>Νοσοκόμος: «Μέσα εδώ οι άρρωστοι δεν μπορούν να είναι λειτουργικοί. Είναι ο ένας πάνω στον άλλον. Δεν έχουν δικό τους δωμάτιο, δεν έχουν ντουλάπια, δεν έχουν τουαλέτες. Άντε του μαθαίνεις να βάζει το </a:t>
            </a:r>
            <a:r>
              <a:rPr lang="el-GR" sz="2800" b="1" dirty="0" err="1" smtClean="0"/>
              <a:t>βρακί</a:t>
            </a:r>
            <a:r>
              <a:rPr lang="el-GR" sz="2800" b="1" dirty="0" smtClean="0"/>
              <a:t> του. Αλλά δεν φτάνει μόνο αυτό. Που θα το πλύνει; Που θα το απλώσει; Δεν έχει σαπούνια, δεν έχει απορρυπαντικά, δεν έχει τίποτα. Μεγάλη εξαθλίωση. Τι μπορεί να κάνει ο άρρωστος μέσα εδώ. Αφού δεν μας έχουν αυτοκτονήσει οι μισοί, πάλι καλά. Δεν ξέρω. Πρόβατα είναι ή τα έχουν παρατήσει τελείως».</a:t>
            </a:r>
          </a:p>
          <a:p>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9</a:t>
            </a:fld>
            <a:endParaRPr lang="el-GR"/>
          </a:p>
        </p:txBody>
      </p:sp>
    </p:spTree>
    <p:extLst>
      <p:ext uri="{BB962C8B-B14F-4D97-AF65-F5344CB8AC3E}">
        <p14:creationId xmlns:p14="http://schemas.microsoft.com/office/powerpoint/2010/main" val="4286606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Το φυσικό περιβάλλον </a:t>
            </a:r>
            <a:r>
              <a:rPr lang="el-GR" sz="2800" b="0" dirty="0" smtClean="0">
                <a:solidFill>
                  <a:srgbClr val="775F55"/>
                </a:solidFill>
              </a:rPr>
              <a:t>3/4</a:t>
            </a:r>
            <a:endParaRPr lang="el-GR" dirty="0"/>
          </a:p>
        </p:txBody>
      </p:sp>
      <p:sp>
        <p:nvSpPr>
          <p:cNvPr id="3" name="2 - Θέση περιεχομένου"/>
          <p:cNvSpPr>
            <a:spLocks noGrp="1"/>
          </p:cNvSpPr>
          <p:nvPr>
            <p:ph sz="quarter" idx="1"/>
          </p:nvPr>
        </p:nvSpPr>
        <p:spPr/>
        <p:txBody>
          <a:bodyPr>
            <a:normAutofit/>
          </a:bodyPr>
          <a:lstStyle/>
          <a:p>
            <a:r>
              <a:rPr lang="el-GR" sz="2400" dirty="0" smtClean="0"/>
              <a:t>Ειδικότερα, στην πτέρυγα συγκροτείται ένα περιβάλλον εξαθλίωσης: κλειδωμένες πόρτες, σιδερένια κάγκελα στα παράθυρα, δυσοσμία, σκουπίδια, έρποντα έντομα και ποντίκια. </a:t>
            </a:r>
          </a:p>
          <a:p>
            <a:r>
              <a:rPr lang="el-GR" sz="2400" dirty="0" smtClean="0"/>
              <a:t>Το περιβάλλον υποβάλει τους ανθρώπους σε υψηλό βαθμό περιβαλλοντικού άγχους, ψυχολογική εξασθένιση, αρνητική κοινωνική ατμόσφαιρα και απρόσφορες διαπροσωπικές αλληλεπιδράσεις. </a:t>
            </a:r>
          </a:p>
          <a:p>
            <a:endParaRPr lang="el-GR" sz="24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10</a:t>
            </a:fld>
            <a:endParaRPr lang="el-GR"/>
          </a:p>
        </p:txBody>
      </p:sp>
    </p:spTree>
    <p:extLst>
      <p:ext uri="{BB962C8B-B14F-4D97-AF65-F5344CB8AC3E}">
        <p14:creationId xmlns:p14="http://schemas.microsoft.com/office/powerpoint/2010/main" val="1314273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Το φυσικό περιβάλλον </a:t>
            </a:r>
            <a:r>
              <a:rPr lang="el-GR" sz="2800" b="0" dirty="0" smtClean="0">
                <a:solidFill>
                  <a:srgbClr val="775F55"/>
                </a:solidFill>
              </a:rPr>
              <a:t>4/4</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Ασθενής: «Εδώ με κουράζουν όλοι. Όλο φασαρίες είναι. Έρχονται συνέχεια και θέλουν τσιγάρα και καφέδες. Το βράδυ κοιτάνε να μου τα παίρνουν. Ο ύπνος είναι δύσκολος. Βάζω το παντελόνι ανάποδα, με τις τσέπες από μέσα, για να μη μου τα παίρνουν».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11</a:t>
            </a:fld>
            <a:endParaRPr lang="el-GR"/>
          </a:p>
        </p:txBody>
      </p:sp>
    </p:spTree>
    <p:extLst>
      <p:ext uri="{BB962C8B-B14F-4D97-AF65-F5344CB8AC3E}">
        <p14:creationId xmlns:p14="http://schemas.microsoft.com/office/powerpoint/2010/main" val="4017792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Κοινωνικό περιβάλλον: Ο εγκλεισμός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Η εισαγωγή των ψυχικά ασθενών στο ψυχιατρείο φαίνεται να συνιστά για τους ίδιους έναν εγκλεισμό σε μια φυλακή. </a:t>
            </a:r>
          </a:p>
          <a:p>
            <a:r>
              <a:rPr lang="el-GR" sz="2400" dirty="0" smtClean="0"/>
              <a:t>Καταργείται η ελευθερία τους και εξουσιάζονται από άλλους. </a:t>
            </a:r>
          </a:p>
          <a:p>
            <a:r>
              <a:rPr lang="el-GR" sz="2400" dirty="0" smtClean="0"/>
              <a:t>Ο εγκλεισμός λειτουργεί ενισχυτικά ως προς τις διαδικασίες ενσωμάτωσής τους σε μια ομάδα ανθρώπων που μοναδικό τους ρόλο έχουν αυτόν του πειθήνιου ψυχιατρικού ασθενή.</a:t>
            </a:r>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12</a:t>
            </a:fld>
            <a:endParaRPr lang="el-GR"/>
          </a:p>
        </p:txBody>
      </p:sp>
    </p:spTree>
    <p:extLst>
      <p:ext uri="{BB962C8B-B14F-4D97-AF65-F5344CB8AC3E}">
        <p14:creationId xmlns:p14="http://schemas.microsoft.com/office/powerpoint/2010/main" val="3354680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Κοινωνικό περιβάλλον: Ο εγκλεισμός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Ασθενής: «Δεν πρόκειται να βγω ποτέ από εδώ. Το βλέπω από το τρόπο που μου συμπεριφέρονται όλοι. Ο ένας δεν είσαι καλά, ο άλλος δεν είσαι καλά. Ο διευθυντής τις προάλλες μου είπε είσαι τεμπελόσκυλο. Θα’ θελα να’ </a:t>
            </a:r>
            <a:r>
              <a:rPr lang="el-GR" b="1" dirty="0" err="1" smtClean="0"/>
              <a:t>φευγα</a:t>
            </a:r>
            <a:r>
              <a:rPr lang="el-GR" b="1" dirty="0" smtClean="0"/>
              <a:t> για πάντα από εδώ και να μην ξανάμπαινα ποτέ. Δεν γίνεται όμως. Δεν έχω μέσα μου καμιά δύναμη. Άλλο τι θα ήθελα κι άλλο τι γίνεται».</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13</a:t>
            </a:fld>
            <a:endParaRPr lang="el-GR"/>
          </a:p>
        </p:txBody>
      </p:sp>
    </p:spTree>
    <p:extLst>
      <p:ext uri="{BB962C8B-B14F-4D97-AF65-F5344CB8AC3E}">
        <p14:creationId xmlns:p14="http://schemas.microsoft.com/office/powerpoint/2010/main" val="2193706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Ψυχιατρική προσαρμογή με </a:t>
            </a:r>
            <a:br>
              <a:rPr lang="el-GR" sz="3200" b="1" dirty="0" smtClean="0"/>
            </a:br>
            <a:r>
              <a:rPr lang="el-GR" sz="3200" b="1" dirty="0" smtClean="0"/>
              <a:t>κοινωνική κατάρρευση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351840" cy="4997152"/>
          </a:xfrm>
        </p:spPr>
        <p:txBody>
          <a:bodyPr>
            <a:noAutofit/>
          </a:bodyPr>
          <a:lstStyle/>
          <a:p>
            <a:pPr>
              <a:lnSpc>
                <a:spcPct val="105000"/>
              </a:lnSpc>
            </a:pPr>
            <a:r>
              <a:rPr lang="el-GR" sz="2400" dirty="0" smtClean="0"/>
              <a:t>Η ενσωμάτωση των ασθενών στον κόσμο της πτέρυγας προσδιορίζεται από μια σειρά ψυχοκοινωνικών  διεργασιών, η οποία καταλήγει στον συναισθηματικό και κοινωνικό τους μαρασμό. </a:t>
            </a:r>
          </a:p>
          <a:p>
            <a:pPr>
              <a:lnSpc>
                <a:spcPct val="105000"/>
              </a:lnSpc>
            </a:pPr>
            <a:r>
              <a:rPr lang="el-GR" sz="2400" dirty="0" smtClean="0"/>
              <a:t>Η χειραγώγηση του καθημερινού κύκλου της ζωής τους πίσω από τις κλειδωμένες πόρτες της πτέρυγας τούς κλονίζει. Χάνουν το αίσθημα της ελευθερίας και της προσωπικής τους αξίας. </a:t>
            </a:r>
          </a:p>
          <a:p>
            <a:pPr>
              <a:lnSpc>
                <a:spcPct val="105000"/>
              </a:lnSpc>
            </a:pPr>
            <a:r>
              <a:rPr lang="el-GR" sz="2400" dirty="0" smtClean="0"/>
              <a:t>Το γεγονός αυτό επισφραγίζει την κοινωνική τους κατάρρευση. </a:t>
            </a:r>
          </a:p>
          <a:p>
            <a:pPr>
              <a:lnSpc>
                <a:spcPct val="105000"/>
              </a:lnSpc>
            </a:pPr>
            <a:r>
              <a:rPr lang="el-GR" sz="2400" dirty="0" smtClean="0"/>
              <a:t>Σταδιακά </a:t>
            </a:r>
            <a:r>
              <a:rPr lang="el-GR" sz="2400" dirty="0" err="1" smtClean="0"/>
              <a:t>παθητικοποιούνται</a:t>
            </a:r>
            <a:r>
              <a:rPr lang="el-GR" sz="2400" dirty="0" smtClean="0"/>
              <a:t> σαν να συμμετέχουν σε κάτι μη πραγματικό. </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14</a:t>
            </a:fld>
            <a:endParaRPr lang="el-GR"/>
          </a:p>
        </p:txBody>
      </p:sp>
    </p:spTree>
    <p:extLst>
      <p:ext uri="{BB962C8B-B14F-4D97-AF65-F5344CB8AC3E}">
        <p14:creationId xmlns:p14="http://schemas.microsoft.com/office/powerpoint/2010/main" val="290300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solidFill>
                  <a:srgbClr val="775F55"/>
                </a:solidFill>
              </a:rPr>
              <a:t>Ψυχιατρική προσαρμογή με </a:t>
            </a:r>
            <a:br>
              <a:rPr lang="el-GR" sz="3600" dirty="0">
                <a:solidFill>
                  <a:srgbClr val="775F55"/>
                </a:solidFill>
              </a:rPr>
            </a:br>
            <a:r>
              <a:rPr lang="el-GR" sz="3600" dirty="0">
                <a:solidFill>
                  <a:srgbClr val="775F55"/>
                </a:solidFill>
              </a:rPr>
              <a:t>κοινωνική κατάρρευση </a:t>
            </a:r>
            <a:r>
              <a:rPr lang="el-GR" sz="3100" b="0" dirty="0">
                <a:solidFill>
                  <a:srgbClr val="775F55"/>
                </a:solidFill>
              </a:rPr>
              <a:t>2</a:t>
            </a:r>
            <a:r>
              <a:rPr lang="el-GR" sz="3100" b="0" dirty="0" smtClean="0">
                <a:solidFill>
                  <a:srgbClr val="775F55"/>
                </a:solidFill>
              </a:rPr>
              <a:t>/2</a:t>
            </a:r>
            <a:endParaRPr lang="el-GR" sz="3100" dirty="0"/>
          </a:p>
        </p:txBody>
      </p:sp>
      <p:sp>
        <p:nvSpPr>
          <p:cNvPr id="3" name="2 - Θέση περιεχομένου"/>
          <p:cNvSpPr>
            <a:spLocks noGrp="1"/>
          </p:cNvSpPr>
          <p:nvPr>
            <p:ph sz="quarter" idx="1"/>
          </p:nvPr>
        </p:nvSpPr>
        <p:spPr/>
        <p:txBody>
          <a:bodyPr>
            <a:normAutofit/>
          </a:bodyPr>
          <a:lstStyle/>
          <a:p>
            <a:r>
              <a:rPr lang="el-GR" b="1" dirty="0" smtClean="0"/>
              <a:t>Ασθενής: «Είμαι σαν το πουλάκι στο κλουβί. Το κεφάλι μου είναι καλά αλλά έχει αδρανήσει το σώμα μου. Έχει τεμπελιάσει. Παραπάνω από μίση ώρα δεν μπορώ να κάτσω όρθιος. Τόσα σίδερα εδώ σε λυγάνε. Σου δημιουργούν μέσα σου ότι δεν αξίζεις να ζεις έξω. Δεν νοιώθω καμιά δύναμη».</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15</a:t>
            </a:fld>
            <a:endParaRPr lang="el-GR"/>
          </a:p>
        </p:txBody>
      </p:sp>
    </p:spTree>
    <p:extLst>
      <p:ext uri="{BB962C8B-B14F-4D97-AF65-F5344CB8AC3E}">
        <p14:creationId xmlns:p14="http://schemas.microsoft.com/office/powerpoint/2010/main" val="304040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116632"/>
            <a:ext cx="8153400" cy="1102568"/>
          </a:xfrm>
        </p:spPr>
        <p:txBody>
          <a:bodyPr>
            <a:noAutofit/>
          </a:bodyPr>
          <a:lstStyle/>
          <a:p>
            <a:r>
              <a:rPr lang="el-GR" sz="3200" b="1" dirty="0" smtClean="0"/>
              <a:t>Η κοινωνική διαστρωμάτωση της ψυχιατρικής πτέρυγας και οι αντιθέσεις της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Στην πτέρυγα υπάρχει μία υποβιβασμένη πλειονότητα, αυτή των ασθενών και μια υπερέχουσα μειονότητα, η οποία συγκροτείται από τα μέλη του προσωπικού και από ελάχιστους ασθενείς που τους αποδίδεται ρόλος του επιστάτη. </a:t>
            </a:r>
          </a:p>
          <a:p>
            <a:r>
              <a:rPr lang="el-GR" sz="2400" dirty="0" smtClean="0"/>
              <a:t>Διαπιστώθηκε ότι η πλειονότητα των ασθενών γίνονται αποδέκτες διαρκών παρενοχλήσεων, προκλήσεων, εκμετάλλευσης, ακόμα και συναισθηματικής και σωματικής κακοποίησης από την υπερέχουσα μειονότητα του κόσμου της πτέρυγας.</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16</a:t>
            </a:fld>
            <a:endParaRPr lang="el-GR"/>
          </a:p>
        </p:txBody>
      </p:sp>
    </p:spTree>
    <p:extLst>
      <p:ext uri="{BB962C8B-B14F-4D97-AF65-F5344CB8AC3E}">
        <p14:creationId xmlns:p14="http://schemas.microsoft.com/office/powerpoint/2010/main" val="3167109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612648" y="116632"/>
            <a:ext cx="8153400" cy="1102568"/>
          </a:xfrm>
        </p:spPr>
        <p:txBody>
          <a:bodyPr>
            <a:normAutofit/>
          </a:bodyPr>
          <a:lstStyle/>
          <a:p>
            <a:r>
              <a:rPr lang="el-GR" dirty="0">
                <a:solidFill>
                  <a:srgbClr val="775F55"/>
                </a:solidFill>
              </a:rPr>
              <a:t>Η κοινωνική διαστρωμάτωση της ψυχιατρικής πτέρυγας και οι αντιθέσεις της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Φύλακας: «Αυτός ο Λ. (ασθενής) είναι ρεμάλι. Δεν είναι να του έχεις μπέσα. Έχω πλακωθεί μαζί του τρεις φορές. Αλλά τι να του κάνω εγώ; Αυτός είναι σαν γομάρι. Μόνο τον Κ. (φύλακας) φοβάται. Τον έχει πλακώσει στο ξύλο για τα καλά και γι' αυτό τον τρέμει. Μια μέρα πήγαμε μαζί και ο Κ. του πέταξε ένα ποτήρι νερό στα μούτρα και τον έβριζε . . . . Ο Λ. κιχ δεν έβγαλε, σούζα στεκόταν, μόνο παρακάλαγε μη και  μη».  </a:t>
            </a:r>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17</a:t>
            </a:fld>
            <a:endParaRPr lang="el-GR"/>
          </a:p>
        </p:txBody>
      </p:sp>
    </p:spTree>
    <p:extLst>
      <p:ext uri="{BB962C8B-B14F-4D97-AF65-F5344CB8AC3E}">
        <p14:creationId xmlns:p14="http://schemas.microsoft.com/office/powerpoint/2010/main" val="2995316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116632"/>
            <a:ext cx="8153400" cy="1102568"/>
          </a:xfrm>
        </p:spPr>
        <p:txBody>
          <a:bodyPr>
            <a:noAutofit/>
          </a:bodyPr>
          <a:lstStyle/>
          <a:p>
            <a:r>
              <a:rPr lang="el-GR" sz="3200" b="1" dirty="0" smtClean="0"/>
              <a:t>Το σύστημα των κυρίαρχων ιδεών για την αντιμετώπιση των ασθενών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Ο ιδεολογικός μηχανισμός συγκρότησης της πραγματικότητας στο ψυχιατρείο αφορά στο σύστημα των κυρίαρχων πεποιθήσεων με τις οποίες αντιμετωπίζονται οι ψυχικά ασθενείς. </a:t>
            </a:r>
          </a:p>
          <a:p>
            <a:r>
              <a:rPr lang="el-GR" sz="2400" dirty="0" smtClean="0"/>
              <a:t>Προσδιορίζει συγκεκριμένες μεθόδους που υιοθετούν το προσωπικό πρώτης γραμμής, οι νοσοκόμοι και οι φύλακες, και ο ψυχίατρος, αποτελώντας το υπόβαθρο λειτουργίας του ψυχιατρείου.</a:t>
            </a:r>
          </a:p>
          <a:p>
            <a:r>
              <a:rPr lang="el-GR" sz="2400" dirty="0" smtClean="0"/>
              <a:t> Αντιμετωπίζουν τους ψυχικά ασθενείς ως πρόσωπα, για τους οποίους ο έλεγχος με σκληρότητα είναι επιβεβλημένος. </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18</a:t>
            </a:fld>
            <a:endParaRPr lang="el-GR"/>
          </a:p>
        </p:txBody>
      </p:sp>
    </p:spTree>
    <p:extLst>
      <p:ext uri="{BB962C8B-B14F-4D97-AF65-F5344CB8AC3E}">
        <p14:creationId xmlns:p14="http://schemas.microsoft.com/office/powerpoint/2010/main" val="1397498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a:noAutofit/>
          </a:bodyPr>
          <a:lstStyle/>
          <a:p>
            <a:r>
              <a:rPr lang="el-GR" sz="2400" dirty="0" smtClean="0"/>
              <a:t>Σκοπός της συγκεκριμένης μελέτης ήταν να απαντηθούν ερωτήματα σχετικά με</a:t>
            </a:r>
            <a:r>
              <a:rPr lang="en-US" sz="2400" dirty="0" smtClean="0"/>
              <a:t> </a:t>
            </a:r>
            <a:r>
              <a:rPr lang="el-GR" sz="2400" dirty="0" smtClean="0"/>
              <a:t>το: </a:t>
            </a:r>
          </a:p>
          <a:p>
            <a:pPr>
              <a:buFont typeface="Wingdings" pitchFamily="2" charset="2"/>
              <a:buChar char="ü"/>
            </a:pPr>
            <a:r>
              <a:rPr lang="el-GR" sz="2400" dirty="0" smtClean="0"/>
              <a:t>ποιος είναι ο κόσμος της καθημερινής ζωής στο Ψυχιατρείο στην Ελλάδα, </a:t>
            </a:r>
          </a:p>
          <a:p>
            <a:pPr>
              <a:buFont typeface="Wingdings" pitchFamily="2" charset="2"/>
              <a:buChar char="ü"/>
            </a:pPr>
            <a:r>
              <a:rPr lang="el-GR" sz="2400" dirty="0" smtClean="0"/>
              <a:t>πως βιώνεται από τους ασθενείς, και</a:t>
            </a:r>
          </a:p>
          <a:p>
            <a:pPr>
              <a:buFont typeface="Wingdings" pitchFamily="2" charset="2"/>
              <a:buChar char="ü"/>
            </a:pPr>
            <a:r>
              <a:rPr lang="el-GR" sz="2400" dirty="0" smtClean="0"/>
              <a:t>πως βιώνεται από αυτούς στους οποίους έχει ανατεθεί η φροντίδα τους, τους εργαζόμενους της πρώτης γραμμής. </a:t>
            </a:r>
          </a:p>
          <a:p>
            <a:r>
              <a:rPr lang="el-GR" sz="2400" dirty="0" smtClean="0"/>
              <a:t>Πραγματοποιήθηκε  με επιτόπια έρευνα, συμμετοχική παρατήρηση και ατομικές συνεντεύξεις, σε ένα μεγάλο δημόσιο ψυχιατρείο της Αθήνας. </a:t>
            </a:r>
            <a:endParaRPr lang="el-GR" sz="2400" dirty="0"/>
          </a:p>
        </p:txBody>
      </p:sp>
      <p:sp>
        <p:nvSpPr>
          <p:cNvPr id="4" name="Τίτλος 3"/>
          <p:cNvSpPr>
            <a:spLocks noGrp="1"/>
          </p:cNvSpPr>
          <p:nvPr>
            <p:ph type="title"/>
          </p:nvPr>
        </p:nvSpPr>
        <p:spPr/>
        <p:txBody>
          <a:bodyPr>
            <a:noAutofit/>
          </a:bodyPr>
          <a:lstStyle/>
          <a:p>
            <a:r>
              <a:rPr lang="el-GR" dirty="0" smtClean="0"/>
              <a:t>Ιδρυματική ψυχιατρική κακοποίηση: </a:t>
            </a:r>
            <a:br>
              <a:rPr lang="el-GR" dirty="0" smtClean="0"/>
            </a:br>
            <a:r>
              <a:rPr lang="el-GR" dirty="0" smtClean="0"/>
              <a:t>Μελέτη για την κατάσταση στην Ελλάδα</a:t>
            </a:r>
            <a:r>
              <a:rPr lang="el-GR" dirty="0"/>
              <a:t> </a:t>
            </a:r>
            <a:r>
              <a:rPr lang="el-GR" sz="2800" b="0" dirty="0" smtClean="0"/>
              <a:t>1/2</a:t>
            </a:r>
            <a:endParaRPr lang="el-GR" sz="2800" b="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a:t>
            </a:fld>
            <a:endParaRPr lang="el-GR"/>
          </a:p>
        </p:txBody>
      </p:sp>
    </p:spTree>
    <p:extLst>
      <p:ext uri="{BB962C8B-B14F-4D97-AF65-F5344CB8AC3E}">
        <p14:creationId xmlns:p14="http://schemas.microsoft.com/office/powerpoint/2010/main" val="11414594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612648" y="116632"/>
            <a:ext cx="8153400" cy="1102568"/>
          </a:xfrm>
        </p:spPr>
        <p:txBody>
          <a:bodyPr>
            <a:normAutofit/>
          </a:bodyPr>
          <a:lstStyle/>
          <a:p>
            <a:r>
              <a:rPr lang="el-GR" dirty="0">
                <a:solidFill>
                  <a:srgbClr val="775F55"/>
                </a:solidFill>
              </a:rPr>
              <a:t>Το σύστημα των κυρίαρχων ιδεών για την αντιμετώπιση των ασθενών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pPr>
              <a:lnSpc>
                <a:spcPct val="100000"/>
              </a:lnSpc>
            </a:pPr>
            <a:r>
              <a:rPr lang="el-GR" b="1" dirty="0" smtClean="0"/>
              <a:t>Φύλακας ασθενών: «Είναι επικίνδυνα. Τις προάλλες είχαμε ένα πρεζόνι. Ένα απόγευμα μπήκε στο γραφείο να κλέψει χάπια. Όταν τον πήρα χαμπάρι αυτός αντέδρασε. Πιαστήκαμε στα χέρια. Άρχισαν να πέφτουν καρεκλιές. Μού </a:t>
            </a:r>
            <a:r>
              <a:rPr lang="el-GR" b="1" dirty="0" err="1" smtClean="0"/>
              <a:t>΄ριξε</a:t>
            </a:r>
            <a:r>
              <a:rPr lang="el-GR" b="1" dirty="0" smtClean="0"/>
              <a:t>, αλλά του </a:t>
            </a:r>
            <a:r>
              <a:rPr lang="el-GR" b="1" dirty="0" err="1" smtClean="0"/>
              <a:t>΄ριξα</a:t>
            </a:r>
            <a:r>
              <a:rPr lang="el-GR" b="1" dirty="0" smtClean="0"/>
              <a:t> κι εγώ και κατάλαβε. Φοβήθηκε και έτρεξε και μπήκε στο θάλαμο. Μετά σκέφτηκα τι έπρεπε να του είχα κάνει. Έπρεπε να κρατήσω τη μπετούγια έτσι και να του τη χώσω στο στομάχι. Να ξέρεις, ο μουρλός φοβέρα θέλει. Καλύτερα στη φυλακή παρά στο χώμα». </a:t>
            </a:r>
            <a:r>
              <a:rPr lang="el-GR" dirty="0" smtClean="0"/>
              <a:t>(Μιλάει κραδαίνοντας τη μπετούγια στη γροθιά του με το αιχμηρό μέταλλο προς τα έξω).</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19</a:t>
            </a:fld>
            <a:endParaRPr lang="el-GR"/>
          </a:p>
        </p:txBody>
      </p:sp>
    </p:spTree>
    <p:extLst>
      <p:ext uri="{BB962C8B-B14F-4D97-AF65-F5344CB8AC3E}">
        <p14:creationId xmlns:p14="http://schemas.microsoft.com/office/powerpoint/2010/main" val="2866126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28600"/>
            <a:ext cx="8748464" cy="990600"/>
          </a:xfrm>
        </p:spPr>
        <p:txBody>
          <a:bodyPr>
            <a:normAutofit/>
          </a:bodyPr>
          <a:lstStyle/>
          <a:p>
            <a:r>
              <a:rPr lang="el-GR" sz="3200" b="1" dirty="0" smtClean="0"/>
              <a:t>Οι στερεοτυπικές στάσεις προς τους ασθενείς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Οι στάσεις του προσωπικού προς τους ασθενείς φάνηκε να απαρτίζονται από στάσεις κατηγοριοποίησης, αποπροσωποποίησης και υποβάθμισης. </a:t>
            </a:r>
          </a:p>
          <a:p>
            <a:r>
              <a:rPr lang="el-GR" sz="2400" dirty="0" smtClean="0"/>
              <a:t>Αντιλαμβάνονται τους ασθενείς: </a:t>
            </a:r>
          </a:p>
          <a:p>
            <a:pPr>
              <a:buFont typeface="Wingdings" pitchFamily="2" charset="2"/>
              <a:buChar char="ü"/>
            </a:pPr>
            <a:r>
              <a:rPr lang="el-GR" sz="2400" dirty="0" smtClean="0"/>
              <a:t>σαν να έχουν ομοιογενή χαρακτηριστικά, αγνοώντας εντελώς τις ατομικές τους ιδιότητες, </a:t>
            </a:r>
          </a:p>
          <a:p>
            <a:pPr>
              <a:buFont typeface="Wingdings" pitchFamily="2" charset="2"/>
              <a:buChar char="ü"/>
            </a:pPr>
            <a:r>
              <a:rPr lang="el-GR" sz="2400" dirty="0" smtClean="0"/>
              <a:t>σαν να μην έχουν τα συναισθηματικά, ηθικά και κοινωνικά χαρακτηριστικά που προσδιορίζουν έναν άνθρωπο, </a:t>
            </a:r>
          </a:p>
          <a:p>
            <a:pPr>
              <a:buFont typeface="Wingdings" pitchFamily="2" charset="2"/>
              <a:buChar char="ü"/>
            </a:pPr>
            <a:r>
              <a:rPr lang="el-GR" sz="2400" dirty="0" smtClean="0"/>
              <a:t>σαν να είναι κατώτεροι από τους άλλους ανθρώπους.</a:t>
            </a:r>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20</a:t>
            </a:fld>
            <a:endParaRPr lang="el-GR"/>
          </a:p>
        </p:txBody>
      </p:sp>
    </p:spTree>
    <p:extLst>
      <p:ext uri="{BB962C8B-B14F-4D97-AF65-F5344CB8AC3E}">
        <p14:creationId xmlns:p14="http://schemas.microsoft.com/office/powerpoint/2010/main" val="35284641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395536" y="228600"/>
            <a:ext cx="8748464" cy="990600"/>
          </a:xfrm>
        </p:spPr>
        <p:txBody>
          <a:bodyPr/>
          <a:lstStyle/>
          <a:p>
            <a:r>
              <a:rPr lang="el-GR" dirty="0">
                <a:solidFill>
                  <a:srgbClr val="775F55"/>
                </a:solidFill>
              </a:rPr>
              <a:t>Οι στερεοτυπικές στάσεις προς τους ασθενείς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Νοσηλευτής: «</a:t>
            </a:r>
            <a:r>
              <a:rPr lang="el-GR" b="1" dirty="0" err="1" smtClean="0"/>
              <a:t>Θα’πρεπε</a:t>
            </a:r>
            <a:r>
              <a:rPr lang="el-GR" b="1" dirty="0" smtClean="0"/>
              <a:t> να υπάρχει μία συστηματική εκπαίδευση για εμάς και μία εκπαίδευση για όλο το προσωπικό που προσλαμβάνουν πριν πιάσει δουλειά στα περίπτερα. Να μη στηρίζονται στις γνώσεις των παλιών, γιατί έτσι γίνονται σαν κι αυτούς. Τους μαθαίνουν να κάνουν τα χοντρά πράγματα που έχουν συνηθίσει να κάνουν στους αρρώστους». </a:t>
            </a:r>
            <a:endParaRPr lang="el-GR" b="1"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21</a:t>
            </a:fld>
            <a:endParaRPr lang="el-GR"/>
          </a:p>
        </p:txBody>
      </p:sp>
    </p:spTree>
    <p:extLst>
      <p:ext uri="{BB962C8B-B14F-4D97-AF65-F5344CB8AC3E}">
        <p14:creationId xmlns:p14="http://schemas.microsoft.com/office/powerpoint/2010/main" val="1763035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531352" cy="990600"/>
          </a:xfrm>
        </p:spPr>
        <p:txBody>
          <a:bodyPr>
            <a:normAutofit/>
          </a:bodyPr>
          <a:lstStyle/>
          <a:p>
            <a:r>
              <a:rPr lang="el-GR" sz="3200" b="1" dirty="0" smtClean="0"/>
              <a:t>Ο φόβος της απώλειας του ίδιου του εαυτού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Ο διχασμός, το άγχος και η σύγχυση των ασθενών φαίνεται να προκαλούν τεράστιες ανησυχίες, όχι μόνο στους ίδιους, αλλά και σε αυτούς που τάσσονται να τους φροντίζουν. </a:t>
            </a:r>
          </a:p>
          <a:p>
            <a:r>
              <a:rPr lang="el-GR" sz="2400" dirty="0" smtClean="0"/>
              <a:t>Τα μέλη του προσωπικού αισθάνονται ότι κάτι από τον εαυτό τους δέχεται επίθεση από τους ψυχικά ασθενείς, με βλαπτικές επιπτώσεις στην ψυχική τους ισορροπία. </a:t>
            </a:r>
          </a:p>
          <a:p>
            <a:r>
              <a:rPr lang="el-GR" sz="2400" dirty="0" smtClean="0"/>
              <a:t>Βιώνουν οξύ φόβο μόλυνσης από την ψυχική ασθένεια και φόβο απώλειας του έλεγχου του εαυτού τους.</a:t>
            </a:r>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22</a:t>
            </a:fld>
            <a:endParaRPr lang="el-GR"/>
          </a:p>
        </p:txBody>
      </p:sp>
    </p:spTree>
    <p:extLst>
      <p:ext uri="{BB962C8B-B14F-4D97-AF65-F5344CB8AC3E}">
        <p14:creationId xmlns:p14="http://schemas.microsoft.com/office/powerpoint/2010/main" val="970281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612648" y="228600"/>
            <a:ext cx="8531352" cy="990600"/>
          </a:xfrm>
        </p:spPr>
        <p:txBody>
          <a:bodyPr/>
          <a:lstStyle/>
          <a:p>
            <a:r>
              <a:rPr lang="el-GR" dirty="0">
                <a:solidFill>
                  <a:srgbClr val="775F55"/>
                </a:solidFill>
              </a:rPr>
              <a:t>Ο φόβος της απώλειας του ίδιου του εαυτού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a:xfrm>
            <a:off x="612648" y="1600200"/>
            <a:ext cx="8153400" cy="4997152"/>
          </a:xfrm>
        </p:spPr>
        <p:txBody>
          <a:bodyPr>
            <a:normAutofit fontScale="92500"/>
          </a:bodyPr>
          <a:lstStyle/>
          <a:p>
            <a:r>
              <a:rPr lang="el-GR" sz="2800" b="1" dirty="0" smtClean="0"/>
              <a:t>Φύλακας ασθενών: «Μήπως εδώ μέσα τρελαινόμαστε κι εμείς; Ξέρεις ότι ο Γ. που πήρε σύνταξη πριν τρεις μήνες από το περίπτερο δεν ήταν καλά; Δούλευε χρόνια στο ψυχιατρείο, ήταν από τους παλιούς. Ήταν εξήντα τριών χρονών. Έπαιρνε </a:t>
            </a:r>
            <a:r>
              <a:rPr lang="el-GR" sz="2800" b="1" dirty="0" err="1" smtClean="0"/>
              <a:t>αλοπεριντίν</a:t>
            </a:r>
            <a:r>
              <a:rPr lang="el-GR" sz="2800" b="1" dirty="0" smtClean="0"/>
              <a:t> και φάρμακα. Στιγμές- στιγμές έκανε σαν κι αυτούς. Δεν ήθελε να φύγει από το περίπτερο. Η διευθύνουσα έλεγε να μην του δίνουμε σημασία. Να τον βάζουμε έτσι στις βάρδιες για να πάρει τη σύνταξη. Μπας και μας επηρεάζει κι εμάς εδώ που δουλεύουμε μ’ αυτούς. Λες να μας τρελαίνουνε»; </a:t>
            </a:r>
          </a:p>
          <a:p>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23</a:t>
            </a:fld>
            <a:endParaRPr lang="el-GR"/>
          </a:p>
        </p:txBody>
      </p:sp>
    </p:spTree>
    <p:extLst>
      <p:ext uri="{BB962C8B-B14F-4D97-AF65-F5344CB8AC3E}">
        <p14:creationId xmlns:p14="http://schemas.microsoft.com/office/powerpoint/2010/main" val="24973753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Αντιμετώπιση με βία</a:t>
            </a:r>
            <a:endParaRPr lang="el-GR" sz="3200" b="1" dirty="0"/>
          </a:p>
        </p:txBody>
      </p:sp>
      <p:sp>
        <p:nvSpPr>
          <p:cNvPr id="3" name="2 - Θέση περιεχομένου"/>
          <p:cNvSpPr>
            <a:spLocks noGrp="1"/>
          </p:cNvSpPr>
          <p:nvPr>
            <p:ph sz="quarter" idx="1"/>
          </p:nvPr>
        </p:nvSpPr>
        <p:spPr/>
        <p:txBody>
          <a:bodyPr>
            <a:normAutofit/>
          </a:bodyPr>
          <a:lstStyle/>
          <a:p>
            <a:r>
              <a:rPr lang="el-GR" sz="2400" dirty="0" smtClean="0"/>
              <a:t>Οι ανησυχίες και οι φόβοι που βιώνουν τροφοδοτούν τη δυσαρέσκειά τους για τους ασθενείς. </a:t>
            </a:r>
          </a:p>
          <a:p>
            <a:r>
              <a:rPr lang="el-GR" sz="2400" dirty="0" smtClean="0"/>
              <a:t>Για να κρατήσουν σε απόσταση και να εκμηδενίσουν τα αφόρητα συναισθήματα που τους προκαλεί η ψυχική ασθένεια προσφεύγουν αμυντικά σε πράξεις εκμηδένισης των ίδιων των φορέων της, των ασθενών.</a:t>
            </a:r>
          </a:p>
          <a:p>
            <a:r>
              <a:rPr lang="el-GR" sz="2400" dirty="0" smtClean="0"/>
              <a:t>Το κύριο χαρακτηριστικό που βρέθηκε να καθορίζει την ψυχιατρική ζωή είναι η ακραία και ανοιχτή βία που δέχονται οι ασθενείς.</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24</a:t>
            </a:fld>
            <a:endParaRPr lang="el-GR"/>
          </a:p>
        </p:txBody>
      </p:sp>
    </p:spTree>
    <p:extLst>
      <p:ext uri="{BB962C8B-B14F-4D97-AF65-F5344CB8AC3E}">
        <p14:creationId xmlns:p14="http://schemas.microsoft.com/office/powerpoint/2010/main" val="13196247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Παραμέληση και κακοποίηση </a:t>
            </a:r>
            <a:r>
              <a:rPr lang="el-GR" sz="2800" b="0" dirty="0" smtClean="0"/>
              <a:t>1/7</a:t>
            </a:r>
            <a:endParaRPr lang="el-GR" sz="2800" b="0" dirty="0"/>
          </a:p>
        </p:txBody>
      </p:sp>
      <p:sp>
        <p:nvSpPr>
          <p:cNvPr id="3" name="2 - Θέση περιεχομένου"/>
          <p:cNvSpPr>
            <a:spLocks noGrp="1"/>
          </p:cNvSpPr>
          <p:nvPr>
            <p:ph sz="quarter" idx="1"/>
          </p:nvPr>
        </p:nvSpPr>
        <p:spPr>
          <a:xfrm>
            <a:off x="612648" y="1600200"/>
            <a:ext cx="8153400" cy="5213176"/>
          </a:xfrm>
        </p:spPr>
        <p:txBody>
          <a:bodyPr>
            <a:noAutofit/>
          </a:bodyPr>
          <a:lstStyle/>
          <a:p>
            <a:r>
              <a:rPr lang="el-GR" sz="2300" dirty="0" smtClean="0"/>
              <a:t>Η παραμέληση και η κακοποίηση των ψυχικά ασθενών φαίνεται να συγκροτεί ένα γενικευμένο φαινόμενο στη λειτουργία του ψυχιατρείου. Εκδηλώνεται με διάφορες μορφές, με:</a:t>
            </a:r>
          </a:p>
          <a:p>
            <a:pPr>
              <a:buFont typeface="Wingdings" pitchFamily="2" charset="2"/>
              <a:buChar char="ü"/>
            </a:pPr>
            <a:r>
              <a:rPr lang="el-GR" sz="2300" dirty="0" smtClean="0"/>
              <a:t>παραμέληση των αναγκών φροντίδας, </a:t>
            </a:r>
          </a:p>
          <a:p>
            <a:pPr>
              <a:buFont typeface="Wingdings" pitchFamily="2" charset="2"/>
              <a:buChar char="ü"/>
            </a:pPr>
            <a:r>
              <a:rPr lang="el-GR" sz="2300" dirty="0" smtClean="0"/>
              <a:t>μη τήρηση βασικών κανόνων υγιεινής,</a:t>
            </a:r>
          </a:p>
          <a:p>
            <a:pPr>
              <a:buFont typeface="Wingdings" pitchFamily="2" charset="2"/>
              <a:buChar char="ü"/>
            </a:pPr>
            <a:r>
              <a:rPr lang="el-GR" sz="2300" dirty="0" smtClean="0"/>
              <a:t>κατάχρηση εξουσίας, </a:t>
            </a:r>
          </a:p>
          <a:p>
            <a:pPr>
              <a:buFont typeface="Wingdings" pitchFamily="2" charset="2"/>
              <a:buChar char="ü"/>
            </a:pPr>
            <a:r>
              <a:rPr lang="el-GR" sz="2300" dirty="0" smtClean="0"/>
              <a:t>εκμετάλλευση των ασθενών, κάθε είδους,</a:t>
            </a:r>
          </a:p>
          <a:p>
            <a:pPr>
              <a:buFont typeface="Wingdings" pitchFamily="2" charset="2"/>
              <a:buChar char="ü"/>
            </a:pPr>
            <a:r>
              <a:rPr lang="el-GR" sz="2300" dirty="0" smtClean="0"/>
              <a:t>καθήλωση με </a:t>
            </a:r>
            <a:r>
              <a:rPr lang="el-GR" sz="2300" i="1" dirty="0" smtClean="0"/>
              <a:t>δέσιμο</a:t>
            </a:r>
            <a:r>
              <a:rPr lang="el-GR" sz="2300" dirty="0" smtClean="0"/>
              <a:t>, δίχως εντολή ιατρού</a:t>
            </a:r>
          </a:p>
          <a:p>
            <a:pPr>
              <a:buFont typeface="Wingdings" pitchFamily="2" charset="2"/>
              <a:buChar char="ü"/>
            </a:pPr>
            <a:r>
              <a:rPr lang="el-GR" sz="2300" dirty="0" smtClean="0"/>
              <a:t>χημική καθήλωση, με</a:t>
            </a:r>
            <a:r>
              <a:rPr lang="el-GR" sz="2300" i="1" dirty="0" smtClean="0"/>
              <a:t> πολυφαρμακία</a:t>
            </a:r>
            <a:r>
              <a:rPr lang="el-GR" sz="2300" dirty="0" smtClean="0"/>
              <a:t>, και </a:t>
            </a:r>
          </a:p>
          <a:p>
            <a:pPr>
              <a:buFont typeface="Wingdings" pitchFamily="2" charset="2"/>
              <a:buChar char="ü"/>
            </a:pPr>
            <a:r>
              <a:rPr lang="el-GR" sz="2300" dirty="0" smtClean="0"/>
              <a:t>κακοποίηση.  </a:t>
            </a:r>
          </a:p>
          <a:p>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25</a:t>
            </a:fld>
            <a:endParaRPr lang="el-GR"/>
          </a:p>
        </p:txBody>
      </p:sp>
    </p:spTree>
    <p:extLst>
      <p:ext uri="{BB962C8B-B14F-4D97-AF65-F5344CB8AC3E}">
        <p14:creationId xmlns:p14="http://schemas.microsoft.com/office/powerpoint/2010/main" val="7362670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2/7</a:t>
            </a:r>
            <a:endParaRPr lang="el-GR" dirty="0"/>
          </a:p>
        </p:txBody>
      </p:sp>
      <p:sp>
        <p:nvSpPr>
          <p:cNvPr id="3" name="2 - Θέση περιεχομένου"/>
          <p:cNvSpPr>
            <a:spLocks noGrp="1"/>
          </p:cNvSpPr>
          <p:nvPr>
            <p:ph sz="quarter" idx="1"/>
          </p:nvPr>
        </p:nvSpPr>
        <p:spPr>
          <a:xfrm>
            <a:off x="612648" y="1600200"/>
            <a:ext cx="8153400" cy="5141168"/>
          </a:xfrm>
        </p:spPr>
        <p:txBody>
          <a:bodyPr>
            <a:normAutofit fontScale="92500"/>
          </a:bodyPr>
          <a:lstStyle/>
          <a:p>
            <a:r>
              <a:rPr lang="el-GR" sz="2800" b="1" dirty="0" smtClean="0"/>
              <a:t>Πρακτικός νοσοκόμος: «Τους ρωτάς: Την έκανες την ένεση στον άρρωστο; Σου απαντάει: Ναι, την έκανα. Εγώ από πριν έχω μετρήσει τις ενέσεις και ο αριθμός τους μένει ο ίδιος….. Αυτά πρέπει να κοιτάμε, τα βασικά. Γίνονται αυτά γιατί βαριούνται. Ξέρουν ότι ο άρρωστος έχει πρόβλημα, ότι είναι με 39,5 πυρετό. Προτιμούν να γράψουν ψέματα ότι έχει 37,5 πυρετό για να μην ασχοληθούν και κάνουν τίποτα. Έχουν άγνοια και από την άλλη τεμπελιάζουν. Σου λέει τι με νοιάζει, δεν με κουνάει τίποτα από τη δουλειά, είμαι δημόσιος υπάλληλος». </a:t>
            </a:r>
          </a:p>
          <a:p>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26</a:t>
            </a:fld>
            <a:endParaRPr lang="el-GR"/>
          </a:p>
        </p:txBody>
      </p:sp>
    </p:spTree>
    <p:extLst>
      <p:ext uri="{BB962C8B-B14F-4D97-AF65-F5344CB8AC3E}">
        <p14:creationId xmlns:p14="http://schemas.microsoft.com/office/powerpoint/2010/main" val="592900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3/7</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Ασθενής: «Αυτοί ψάχνουνε για </a:t>
            </a:r>
            <a:r>
              <a:rPr lang="el-GR" b="1" dirty="0" err="1" smtClean="0"/>
              <a:t>κοροΐδα</a:t>
            </a:r>
            <a:r>
              <a:rPr lang="el-GR" b="1" dirty="0" smtClean="0"/>
              <a:t>. Θέλουν να κάνουν τις δουλείες του ψυχιατρείου οι άρρωστοι. Ο Μ. (ασθενής) κάθεται όλη τη μέρα και τρώγεται με τις λαμαρίνες.  Με παγωμένο νερό, </a:t>
            </a:r>
            <a:r>
              <a:rPr lang="el-GR" b="1" dirty="0" err="1" smtClean="0"/>
              <a:t>τράγκα</a:t>
            </a:r>
            <a:r>
              <a:rPr lang="el-GR" b="1" dirty="0" smtClean="0"/>
              <a:t>-</a:t>
            </a:r>
            <a:r>
              <a:rPr lang="el-GR" b="1" dirty="0" err="1" smtClean="0"/>
              <a:t>τρούγκα</a:t>
            </a:r>
            <a:r>
              <a:rPr lang="el-GR" b="1" dirty="0" smtClean="0"/>
              <a:t> συνέχεια. Τη μια φορά έκοψε το χέρι του και την άλλη φορά έσπασε το πόδι του όταν κατέβαζε το καζάνι στις σκάλες».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27</a:t>
            </a:fld>
            <a:endParaRPr lang="el-GR"/>
          </a:p>
        </p:txBody>
      </p:sp>
    </p:spTree>
    <p:extLst>
      <p:ext uri="{BB962C8B-B14F-4D97-AF65-F5344CB8AC3E}">
        <p14:creationId xmlns:p14="http://schemas.microsoft.com/office/powerpoint/2010/main" val="2899290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4/7</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Νοσηλευτής: «Εδώ έχουμε και δύο περίπτερα. Όταν είχα πρωτοέρθει το κατάγγειλα. Δεν έγινε τίποτα. Στο τέλος πήγα να βρω και το μπελά μου. Έκανα αναφορά, αλλά θα μου κάνανε κι εμένα αναφορά. Πήγα να βρεθώ μπλεγμένος. Σήμερα γι’ αυτό δεν έδωσα χρήματα στους αρρώστους. Ένας απ’ αυτούς (μέλη προσωπικού) είναι πρωινός. Είπα να  μείνει και στους αρρώστους κανένα κατοστάρικο. Θα τους πληρώσω αύριο που δεν θα είναι υπηρεσία κανένας τους».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28</a:t>
            </a:fld>
            <a:endParaRPr lang="el-GR"/>
          </a:p>
        </p:txBody>
      </p:sp>
    </p:spTree>
    <p:extLst>
      <p:ext uri="{BB962C8B-B14F-4D97-AF65-F5344CB8AC3E}">
        <p14:creationId xmlns:p14="http://schemas.microsoft.com/office/powerpoint/2010/main" val="14687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solidFill>
                  <a:srgbClr val="775F55"/>
                </a:solidFill>
              </a:rPr>
              <a:t>Ιδρυματική ψυχιατρική κακοποίηση: </a:t>
            </a:r>
            <a:br>
              <a:rPr lang="el-GR" sz="3600" dirty="0">
                <a:solidFill>
                  <a:srgbClr val="775F55"/>
                </a:solidFill>
              </a:rPr>
            </a:br>
            <a:r>
              <a:rPr lang="el-GR" sz="3600" dirty="0">
                <a:solidFill>
                  <a:srgbClr val="775F55"/>
                </a:solidFill>
              </a:rPr>
              <a:t>Μελέτη για την κατάσταση στην Ελλάδα </a:t>
            </a:r>
            <a:r>
              <a:rPr lang="el-GR" sz="3100" b="0" dirty="0" smtClean="0">
                <a:solidFill>
                  <a:srgbClr val="775F55"/>
                </a:solidFill>
              </a:rPr>
              <a:t>2/2</a:t>
            </a:r>
            <a:endParaRPr lang="el-GR" sz="3100" dirty="0"/>
          </a:p>
        </p:txBody>
      </p:sp>
      <p:sp>
        <p:nvSpPr>
          <p:cNvPr id="3" name="2 - Θέση περιεχομένου"/>
          <p:cNvSpPr>
            <a:spLocks noGrp="1"/>
          </p:cNvSpPr>
          <p:nvPr>
            <p:ph sz="quarter" idx="1"/>
          </p:nvPr>
        </p:nvSpPr>
        <p:spPr/>
        <p:txBody>
          <a:bodyPr>
            <a:normAutofit/>
          </a:bodyPr>
          <a:lstStyle/>
          <a:p>
            <a:r>
              <a:rPr lang="el-GR" sz="2400" dirty="0" smtClean="0"/>
              <a:t>Εστίασε σε μία ψυχιατρική πτέρυγα «</a:t>
            </a:r>
            <a:r>
              <a:rPr lang="el-GR" sz="2400" dirty="0" err="1" smtClean="0"/>
              <a:t>χρονίων</a:t>
            </a:r>
            <a:r>
              <a:rPr lang="el-GR" sz="2400" dirty="0" smtClean="0"/>
              <a:t>», 75 ψυχικά ασθενών ανδρών και ομάδας προσωπικού 19 μελών. </a:t>
            </a:r>
          </a:p>
          <a:p>
            <a:r>
              <a:rPr lang="el-GR" sz="2400" dirty="0" smtClean="0"/>
              <a:t>Ήταν  μία πτέρυγα από τις επονομαζόμενες «αποθήκες» του ψυχιατρείου, ένας από τους σκληρούς </a:t>
            </a:r>
            <a:r>
              <a:rPr lang="el-GR" sz="2400" dirty="0" err="1" smtClean="0"/>
              <a:t>ασυλικούς</a:t>
            </a:r>
            <a:r>
              <a:rPr lang="el-GR" sz="2400" dirty="0" smtClean="0"/>
              <a:t> πυρήνες του. </a:t>
            </a:r>
          </a:p>
          <a:p>
            <a:r>
              <a:rPr lang="el-GR" sz="2400" dirty="0" smtClean="0"/>
              <a:t>Σε αυτήν πραγματοποιήθηκε συμμετοχική παρατήρηση διάρκειας οκτώ μηνών, με πολύωρη καθημερινή παρουσία του ερευνητή: πρωινά, απογεύματα και βράδια. </a:t>
            </a:r>
          </a:p>
          <a:p>
            <a:endParaRPr lang="el-GR" sz="24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a:t>
            </a:fld>
            <a:endParaRPr lang="el-GR"/>
          </a:p>
        </p:txBody>
      </p:sp>
    </p:spTree>
    <p:extLst>
      <p:ext uri="{BB962C8B-B14F-4D97-AF65-F5344CB8AC3E}">
        <p14:creationId xmlns:p14="http://schemas.microsoft.com/office/powerpoint/2010/main" val="1289486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5/7</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Ασθενής: «Είμαι τρελός εγώ; Τριανταπέντε χρόνια δεν κατάπια ένα χάπι. Άμα με ζορίζανε και το κατάπινα, έβαζα το χέρι μου και το έκανα εμετό. Ένεση μου κάνανε. Ένεση τη δέχομαι. Τα χάπια δεν τα θέλω. Με πειράζουν. Τι να κάνω; Να μαλώσω με τους νοσοκόμους; Δώσε ένα-δύο χιλιάρικα να μη παίρνεις χάπια. Εγώ τους τα δίνω. Και τους κερνάω συνέχεια και τσιγάρα».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29</a:t>
            </a:fld>
            <a:endParaRPr lang="el-GR"/>
          </a:p>
        </p:txBody>
      </p:sp>
    </p:spTree>
    <p:extLst>
      <p:ext uri="{BB962C8B-B14F-4D97-AF65-F5344CB8AC3E}">
        <p14:creationId xmlns:p14="http://schemas.microsoft.com/office/powerpoint/2010/main" val="24568802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6/7</a:t>
            </a:r>
            <a:endParaRPr lang="el-GR" dirty="0"/>
          </a:p>
        </p:txBody>
      </p:sp>
      <p:sp>
        <p:nvSpPr>
          <p:cNvPr id="3" name="2 - Θέση περιεχομένου"/>
          <p:cNvSpPr>
            <a:spLocks noGrp="1"/>
          </p:cNvSpPr>
          <p:nvPr>
            <p:ph sz="quarter" idx="1"/>
          </p:nvPr>
        </p:nvSpPr>
        <p:spPr>
          <a:xfrm>
            <a:off x="612648" y="1600200"/>
            <a:ext cx="8153400" cy="5141168"/>
          </a:xfrm>
        </p:spPr>
        <p:txBody>
          <a:bodyPr>
            <a:normAutofit fontScale="92500" lnSpcReduction="10000"/>
          </a:bodyPr>
          <a:lstStyle/>
          <a:p>
            <a:r>
              <a:rPr lang="el-GR" sz="2800" b="1" dirty="0" smtClean="0"/>
              <a:t>Ασθενής: Άτυχος είμαι. Το 'χω πάρει απόφαση πια. Εγώ εδώ θα μείνω. Δεν μ' αφήνουνε. Μόνο οι καινούργιοι φεύγουνε. Ένας γέρος εκεί έξω μου 'πε ότι έχει σαράντα χρόνια εδώ. Οι παλιοί μένουν γιατί είναι άρρωστοι. Δεν τους παίρνουνε. Φοβούνται μη χτυπήσουν κανέναν. Εγώ θα  'μουν τίμιος άνθρωπος. Είμαι καλός άνθρωπος εγώ. Ούτε βρίζω, ούτε πειράζω κανέναν. Άμα τσακωθείς και χτυπήσεις, δίκιο έχουν και αυτοί.... Ξέρεις .... Άμα κάνεις τίποτα οι νοσοκόμοι δένουν. Στενοχώρια είναι το ψυχιατρείο. Κάνω υπομονή. Τα βράδια κοιμάμαι βαριά και σηκώνομαι το πρωί σαν πεθαμένος». </a:t>
            </a:r>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30</a:t>
            </a:fld>
            <a:endParaRPr lang="el-GR"/>
          </a:p>
        </p:txBody>
      </p:sp>
    </p:spTree>
    <p:extLst>
      <p:ext uri="{BB962C8B-B14F-4D97-AF65-F5344CB8AC3E}">
        <p14:creationId xmlns:p14="http://schemas.microsoft.com/office/powerpoint/2010/main" val="2271593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Παραμέληση και κακοποίηση </a:t>
            </a:r>
            <a:r>
              <a:rPr lang="el-GR" sz="2800" b="0" dirty="0" smtClean="0">
                <a:solidFill>
                  <a:srgbClr val="775F55"/>
                </a:solidFill>
              </a:rPr>
              <a:t>7/7</a:t>
            </a:r>
            <a:endParaRPr lang="el-GR" dirty="0"/>
          </a:p>
        </p:txBody>
      </p:sp>
      <p:sp>
        <p:nvSpPr>
          <p:cNvPr id="3" name="2 - Θέση περιεχομένου"/>
          <p:cNvSpPr>
            <a:spLocks noGrp="1"/>
          </p:cNvSpPr>
          <p:nvPr>
            <p:ph sz="quarter" idx="1"/>
          </p:nvPr>
        </p:nvSpPr>
        <p:spPr>
          <a:xfrm>
            <a:off x="612648" y="1600200"/>
            <a:ext cx="8153400" cy="5069160"/>
          </a:xfrm>
        </p:spPr>
        <p:txBody>
          <a:bodyPr>
            <a:normAutofit fontScale="92500" lnSpcReduction="10000"/>
          </a:bodyPr>
          <a:lstStyle/>
          <a:p>
            <a:r>
              <a:rPr lang="el-GR" sz="2800" b="1" dirty="0" smtClean="0"/>
              <a:t>Ασθενής: «Με χτυπάνε. Πιο πολύ το βράδυ. Μου ρίχνουνε μπουνιές εδώ (δείχνει το στήθος). Για πλάκα το κάνουν ε; Ξέρω κι εγώ; Λένε κόλα του και ρίχνουνε χαστούκια και σφαλιάρες. Φοβάμαι μη με χτυπήσει κανένας δυνατά στην καρδιά και δεν κάνει. Μπορεί να πεθάνω. Η ιδιωτική (κλινική) είναι πιο καλά, ε; Πληρώνεις λεφτά εκεί και σε προσέχουνε. Έχει και δωμάτιο δικό σου, και τηλεόραση και πιο καλούς νοσοκόμους. Δεν βαράνε, ούτε έχει κλωτσιές. Εδώ δεν προσέχουν καλά. Πέφτουν κλωτσιές, μπουνιές. Κάνουν αστεία ότι ξέρουν καράτε. Αυτά δεν είναι καλά». </a:t>
            </a:r>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31</a:t>
            </a:fld>
            <a:endParaRPr lang="el-GR"/>
          </a:p>
        </p:txBody>
      </p:sp>
    </p:spTree>
    <p:extLst>
      <p:ext uri="{BB962C8B-B14F-4D97-AF65-F5344CB8AC3E}">
        <p14:creationId xmlns:p14="http://schemas.microsoft.com/office/powerpoint/2010/main" val="19437993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Η ψυχιατρική ρουτίνα της βίας</a:t>
            </a:r>
            <a:endParaRPr lang="el-GR" sz="3200" b="1" dirty="0"/>
          </a:p>
        </p:txBody>
      </p:sp>
      <p:sp>
        <p:nvSpPr>
          <p:cNvPr id="3" name="2 - Θέση περιεχομένου"/>
          <p:cNvSpPr>
            <a:spLocks noGrp="1"/>
          </p:cNvSpPr>
          <p:nvPr>
            <p:ph sz="quarter" idx="1"/>
          </p:nvPr>
        </p:nvSpPr>
        <p:spPr/>
        <p:txBody>
          <a:bodyPr>
            <a:normAutofit/>
          </a:bodyPr>
          <a:lstStyle/>
          <a:p>
            <a:r>
              <a:rPr lang="el-GR" sz="2400" dirty="0" smtClean="0"/>
              <a:t>Η παραμέληση και η κακοποίηση των ασθενών καταλήγει να αποτελεί κανονικότητα, ρουτίνα στη καθημερινή ζωή στο ψυχιατρείο. </a:t>
            </a:r>
          </a:p>
          <a:p>
            <a:r>
              <a:rPr lang="el-GR" sz="2400" dirty="0" smtClean="0"/>
              <a:t>Εκδηλώνεται ως παράγωγο και σύμπτωμα της ίδιας της φύσης λειτουργίας των ψυχιατρείων και γενικότερα των ιδρυμάτων. </a:t>
            </a:r>
          </a:p>
          <a:p>
            <a:r>
              <a:rPr lang="el-GR" sz="2400" dirty="0" smtClean="0"/>
              <a:t>Προκύπτει ως αποτέλεσμα περιβαλλοντικών και ψυχοκοινωνικών παραγόντων, καθώς και ορισμένων χαρακτηριστικών αυτών των οργανισμών. </a:t>
            </a:r>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32</a:t>
            </a:fld>
            <a:endParaRPr lang="el-GR"/>
          </a:p>
        </p:txBody>
      </p:sp>
    </p:spTree>
    <p:extLst>
      <p:ext uri="{BB962C8B-B14F-4D97-AF65-F5344CB8AC3E}">
        <p14:creationId xmlns:p14="http://schemas.microsoft.com/office/powerpoint/2010/main" val="23400913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Περιβαλλοντικοί παράγοντες </a:t>
            </a:r>
            <a:br>
              <a:rPr lang="el-GR" sz="3200" b="1" dirty="0" smtClean="0"/>
            </a:br>
            <a:r>
              <a:rPr lang="el-GR" sz="3200" b="1" dirty="0" smtClean="0"/>
              <a:t>ιδρυματικής παραμέλησης και κακοποίησης</a:t>
            </a:r>
            <a:endParaRPr lang="el-GR" sz="3200" b="1" dirty="0"/>
          </a:p>
        </p:txBody>
      </p:sp>
      <p:sp>
        <p:nvSpPr>
          <p:cNvPr id="3" name="2 - Θέση περιεχομένου"/>
          <p:cNvSpPr>
            <a:spLocks noGrp="1"/>
          </p:cNvSpPr>
          <p:nvPr>
            <p:ph sz="quarter" idx="1"/>
          </p:nvPr>
        </p:nvSpPr>
        <p:spPr/>
        <p:txBody>
          <a:bodyPr>
            <a:normAutofit/>
          </a:bodyPr>
          <a:lstStyle/>
          <a:p>
            <a:r>
              <a:rPr lang="el-GR" sz="2400" dirty="0" smtClean="0"/>
              <a:t>Αφορούν σε φτώχεια, επισφαλή και ανθυγιεινή διαβίωση, ελλείψεις βασικών αγαθών, ανικανοποίητες βασικές ανθρώπινες ανάγκες, ασφυκτικές κοινές συνθήκες διαβίωσης, αποκλεισμό και έναν ασυμβίβαστο συνδυασμό πρωτόγονων μεθόδων για την αντιμετώπιση των θεραπευτικών αναγκών των ασθενών. </a:t>
            </a:r>
          </a:p>
          <a:p>
            <a:r>
              <a:rPr lang="el-GR" sz="2400" dirty="0" smtClean="0"/>
              <a:t>Οι παράγοντες αυτοί αποδυναμώνουν τους μηχανισμούς αυτοελέγχου των μελών του προσωπικού. </a:t>
            </a:r>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33</a:t>
            </a:fld>
            <a:endParaRPr lang="el-GR"/>
          </a:p>
        </p:txBody>
      </p:sp>
    </p:spTree>
    <p:extLst>
      <p:ext uri="{BB962C8B-B14F-4D97-AF65-F5344CB8AC3E}">
        <p14:creationId xmlns:p14="http://schemas.microsoft.com/office/powerpoint/2010/main" val="11422067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Ψυχοκοινωνικοί παράγοντες ιδρυματικής παραμέλησης και κακοποίησης</a:t>
            </a:r>
            <a:endParaRPr lang="el-GR" sz="3200" b="1" dirty="0"/>
          </a:p>
        </p:txBody>
      </p:sp>
      <p:sp>
        <p:nvSpPr>
          <p:cNvPr id="3" name="2 - Θέση περιεχομένου"/>
          <p:cNvSpPr>
            <a:spLocks noGrp="1"/>
          </p:cNvSpPr>
          <p:nvPr>
            <p:ph sz="quarter" idx="1"/>
          </p:nvPr>
        </p:nvSpPr>
        <p:spPr/>
        <p:txBody>
          <a:bodyPr>
            <a:normAutofit/>
          </a:bodyPr>
          <a:lstStyle/>
          <a:p>
            <a:r>
              <a:rPr lang="el-GR" sz="2400" dirty="0" smtClean="0"/>
              <a:t>Αφορούν στις στάσεις και την ιδεολογία του προσωπικού που υποστηρίζει την ιδέα ότι η σκληρότητα είναι απαραίτητη. </a:t>
            </a:r>
          </a:p>
          <a:p>
            <a:r>
              <a:rPr lang="el-GR" sz="2400" dirty="0" smtClean="0"/>
              <a:t>Μεταξύ των μελών του προσωπικού η εκδήλωση ευαισθησίας και ενδιαφέροντος θεωρείται επικίνδυνη για την απώλεια του ελέγχου και κατακρίνεται σαν παθητική στάση. Την φροντίδα των ψυχικά ασθενών την προσλαμβάνουν σαν κάτι το επικίνδυνο για την ψυχική τους ισορροπία. </a:t>
            </a:r>
          </a:p>
          <a:p>
            <a:r>
              <a:rPr lang="el-GR" sz="2400" dirty="0" smtClean="0"/>
              <a:t>Αντίθετα, επιβραβεύεται η σκληρότητα.</a:t>
            </a:r>
          </a:p>
          <a:p>
            <a:endParaRPr lang="el-GR" sz="2400" dirty="0" smtClean="0"/>
          </a:p>
          <a:p>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34</a:t>
            </a:fld>
            <a:endParaRPr lang="el-GR"/>
          </a:p>
        </p:txBody>
      </p:sp>
    </p:spTree>
    <p:extLst>
      <p:ext uri="{BB962C8B-B14F-4D97-AF65-F5344CB8AC3E}">
        <p14:creationId xmlns:p14="http://schemas.microsoft.com/office/powerpoint/2010/main" val="20369508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Άλλα χαρακτηριστικά των οργανισμών  που οδηγούν σε ιδρυματική κακοποίηση</a:t>
            </a:r>
            <a:endParaRPr lang="el-GR" sz="3200" dirty="0"/>
          </a:p>
        </p:txBody>
      </p:sp>
      <p:sp>
        <p:nvSpPr>
          <p:cNvPr id="3" name="2 - Θέση περιεχομένου"/>
          <p:cNvSpPr>
            <a:spLocks noGrp="1"/>
          </p:cNvSpPr>
          <p:nvPr>
            <p:ph sz="quarter" idx="1"/>
          </p:nvPr>
        </p:nvSpPr>
        <p:spPr/>
        <p:txBody>
          <a:bodyPr>
            <a:noAutofit/>
          </a:bodyPr>
          <a:lstStyle/>
          <a:p>
            <a:pPr marL="365760" indent="-256032">
              <a:buClr>
                <a:schemeClr val="accent3"/>
              </a:buClr>
              <a:defRPr/>
            </a:pPr>
            <a:r>
              <a:rPr lang="el-GR" sz="2400" dirty="0" smtClean="0"/>
              <a:t>Διάφορα άλλα χαρακτηριστικά των ψυχιατρείων, και γενικά των ιδρυμάτων, είναι δυνατόν να σχετίζονται με την εμφάνιση φαινόμενων παραμέλησης και κακοποίησης σε αυτά. </a:t>
            </a:r>
          </a:p>
          <a:p>
            <a:pPr marL="365760" indent="-256032">
              <a:buClr>
                <a:schemeClr val="accent3"/>
              </a:buClr>
              <a:defRPr/>
            </a:pPr>
            <a:r>
              <a:rPr lang="el-GR" sz="2400" dirty="0" smtClean="0"/>
              <a:t>Ειδικότερα αυτά αφορούν: </a:t>
            </a:r>
          </a:p>
          <a:p>
            <a:pPr marL="365760" indent="-256032">
              <a:buClr>
                <a:schemeClr val="accent3"/>
              </a:buClr>
              <a:buFont typeface="Wingdings" pitchFamily="2" charset="2"/>
              <a:buChar char="ü"/>
              <a:defRPr/>
            </a:pPr>
            <a:r>
              <a:rPr lang="el-GR" sz="2400" dirty="0" smtClean="0"/>
              <a:t>στην έλλειψη εκπαίδευσης των μελών του προσωπικού, </a:t>
            </a:r>
          </a:p>
          <a:p>
            <a:pPr marL="365760" indent="-256032">
              <a:buClr>
                <a:schemeClr val="accent3"/>
              </a:buClr>
              <a:buFont typeface="Wingdings" pitchFamily="2" charset="2"/>
              <a:buChar char="ü"/>
              <a:defRPr/>
            </a:pPr>
            <a:r>
              <a:rPr lang="el-GR" sz="2400" dirty="0" smtClean="0"/>
              <a:t>στην έλλειψη εποπτείας του έργου τους, στην επιβάρυνσή τους με μεγάλο φόρτο εργασίας, </a:t>
            </a:r>
          </a:p>
          <a:p>
            <a:pPr marL="365760" indent="-256032">
              <a:buClr>
                <a:schemeClr val="accent3"/>
              </a:buClr>
              <a:buFont typeface="Wingdings" pitchFamily="2" charset="2"/>
              <a:buChar char="ü"/>
              <a:defRPr/>
            </a:pPr>
            <a:r>
              <a:rPr lang="el-GR" sz="2400" dirty="0" smtClean="0"/>
              <a:t>στο φαινόμενο επαγγελματικής εξουθένωσης, και </a:t>
            </a:r>
          </a:p>
          <a:p>
            <a:pPr marL="365760" indent="-256032">
              <a:buClr>
                <a:schemeClr val="accent3"/>
              </a:buClr>
              <a:buFont typeface="Wingdings" pitchFamily="2" charset="2"/>
              <a:buChar char="ü"/>
              <a:defRPr/>
            </a:pPr>
            <a:r>
              <a:rPr lang="el-GR" sz="2400" dirty="0" smtClean="0"/>
              <a:t>στις χαμηλές ανταμοιβές της εργασίας τους.</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35</a:t>
            </a:fld>
            <a:endParaRPr lang="el-GR"/>
          </a:p>
        </p:txBody>
      </p:sp>
    </p:spTree>
    <p:extLst>
      <p:ext uri="{BB962C8B-B14F-4D97-AF65-F5344CB8AC3E}">
        <p14:creationId xmlns:p14="http://schemas.microsoft.com/office/powerpoint/2010/main" val="32105868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Σύνοψη</a:t>
            </a:r>
            <a:endParaRPr lang="el-GR" sz="3200" b="1" dirty="0"/>
          </a:p>
        </p:txBody>
      </p:sp>
      <p:sp>
        <p:nvSpPr>
          <p:cNvPr id="3" name="2 - Θέση περιεχομένου"/>
          <p:cNvSpPr>
            <a:spLocks noGrp="1"/>
          </p:cNvSpPr>
          <p:nvPr>
            <p:ph sz="quarter" idx="1"/>
          </p:nvPr>
        </p:nvSpPr>
        <p:spPr/>
        <p:txBody>
          <a:bodyPr>
            <a:normAutofit/>
          </a:bodyPr>
          <a:lstStyle/>
          <a:p>
            <a:r>
              <a:rPr lang="el-GR" sz="2400" dirty="0" smtClean="0"/>
              <a:t>Το ψυχιατρείο, αλλά και κάθε κλειστό ίδρυμα, είναι ένας αναχρονιστικός κοινωνικός θεσμός. </a:t>
            </a:r>
          </a:p>
          <a:p>
            <a:r>
              <a:rPr lang="el-GR" sz="2400" dirty="0" smtClean="0"/>
              <a:t>Είναι μία σύγχρονη πρωτόγονη βαρβαρότητα, η οποία βασίζεται στις πρωτόγονες τελετουργικές συνήθειες της κάθαρσης και εξιλέωσης της ευρύτερης κοινωνικής ομάδας, με την θυσία ή τον εξοστρακισμό του εξιλαστήριου θύματος. </a:t>
            </a:r>
          </a:p>
          <a:p>
            <a:r>
              <a:rPr lang="el-GR" sz="2400" dirty="0" smtClean="0"/>
              <a:t>Κοινωνικά, αυτές φαίνεται να επιβιώνουν διαχρονικά έως και σήμερα.</a:t>
            </a:r>
          </a:p>
          <a:p>
            <a:endParaRPr lang="el-GR" sz="2400"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36</a:t>
            </a:fld>
            <a:endParaRPr lang="el-GR"/>
          </a:p>
        </p:txBody>
      </p:sp>
    </p:spTree>
    <p:extLst>
      <p:ext uri="{BB962C8B-B14F-4D97-AF65-F5344CB8AC3E}">
        <p14:creationId xmlns:p14="http://schemas.microsoft.com/office/powerpoint/2010/main" val="24966766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a:t>Η συμβολική κοινωνική λειτουργία </a:t>
            </a:r>
            <a:r>
              <a:rPr lang="el-GR" dirty="0" smtClean="0"/>
              <a:t/>
            </a:r>
            <a:br>
              <a:rPr lang="el-GR" dirty="0" smtClean="0"/>
            </a:br>
            <a:r>
              <a:rPr lang="el-GR" dirty="0" smtClean="0"/>
              <a:t>του ψυχιατρείου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Η συμβολική κοινωνική λειτουργία του ψυχιατρείου είναι το ανάλογο ενός Λαβύρινθου, ο οποίος πάντα σύμφωνα με τον μύθο προϋποθέτει τον Μινώταυρο, ο οποίος κατασπάραζε κάθε χρόνο όσους προσφέρονταν ως θυσία για την σωτηρία της πόλης.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37</a:t>
            </a:fld>
            <a:endParaRPr lang="el-GR"/>
          </a:p>
        </p:txBody>
      </p:sp>
    </p:spTree>
    <p:extLst>
      <p:ext uri="{BB962C8B-B14F-4D97-AF65-F5344CB8AC3E}">
        <p14:creationId xmlns:p14="http://schemas.microsoft.com/office/powerpoint/2010/main" val="37210122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solidFill>
                  <a:srgbClr val="775F55"/>
                </a:solidFill>
              </a:rPr>
              <a:t>Η συμβολική κοινωνική λειτουργία </a:t>
            </a:r>
            <a:br>
              <a:rPr lang="el-GR" sz="3600" dirty="0">
                <a:solidFill>
                  <a:srgbClr val="775F55"/>
                </a:solidFill>
              </a:rPr>
            </a:br>
            <a:r>
              <a:rPr lang="el-GR" sz="3600" dirty="0">
                <a:solidFill>
                  <a:srgbClr val="775F55"/>
                </a:solidFill>
              </a:rPr>
              <a:t>του ψυχιατρείου </a:t>
            </a:r>
            <a:r>
              <a:rPr lang="el-GR" sz="3100" b="0" dirty="0" smtClean="0">
                <a:solidFill>
                  <a:srgbClr val="775F55"/>
                </a:solidFill>
              </a:rPr>
              <a:t>2/2</a:t>
            </a:r>
            <a:endParaRPr lang="el-GR" sz="3100" b="0" dirty="0"/>
          </a:p>
        </p:txBody>
      </p:sp>
      <p:sp>
        <p:nvSpPr>
          <p:cNvPr id="3" name="2 - Θέση περιεχομένου"/>
          <p:cNvSpPr>
            <a:spLocks noGrp="1"/>
          </p:cNvSpPr>
          <p:nvPr>
            <p:ph sz="quarter" idx="1"/>
          </p:nvPr>
        </p:nvSpPr>
        <p:spPr/>
        <p:txBody>
          <a:bodyPr>
            <a:normAutofit/>
          </a:bodyPr>
          <a:lstStyle/>
          <a:p>
            <a:r>
              <a:rPr lang="el-GR" b="1" dirty="0" smtClean="0"/>
              <a:t>Ασθενής: «Το τρελάδικο είναι λαβύρινθος. Μην μπεις μέσα, γιατί δεν βγαίνεις ποτέ. Άμα δεν μπορείς να τραβήξεις το σχοινί να βγεις, δεν βγαίνεις με τίποτα. Θα λιώσουν τα κόκαλά σου εδώ».</a:t>
            </a:r>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38</a:t>
            </a:fld>
            <a:endParaRPr lang="el-GR"/>
          </a:p>
        </p:txBody>
      </p:sp>
    </p:spTree>
    <p:extLst>
      <p:ext uri="{BB962C8B-B14F-4D97-AF65-F5344CB8AC3E}">
        <p14:creationId xmlns:p14="http://schemas.microsoft.com/office/powerpoint/2010/main" val="238440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Autofit/>
          </a:bodyPr>
          <a:lstStyle/>
          <a:p>
            <a:r>
              <a:rPr lang="el-GR" sz="2400" dirty="0" smtClean="0"/>
              <a:t>Ο ερευνητής με την συμμετοχική παρατήρηση επιχειρεί να κατανοήσει ενεργητικά το φαινόμενο που μελετά, εμπλέκοντας τις αισθήσεις και τα συναισθήματά του.</a:t>
            </a:r>
          </a:p>
          <a:p>
            <a:r>
              <a:rPr lang="el-GR" sz="2400" dirty="0" smtClean="0"/>
              <a:t>Η αποκάλυψη της πραγματικότητας προϋποθέτει την άμεση εμπλοκή και την ανάπτυξη σχέσεων του ερευνητή με τα άτομα που συμμετέχουν στο πεδίο, στον κόσμο της καθημερινής τους ζωής.</a:t>
            </a:r>
          </a:p>
          <a:p>
            <a:r>
              <a:rPr lang="el-GR" sz="2400" dirty="0" smtClean="0"/>
              <a:t>Για τη συλλογή των δεδομένων αξιοποιείται κυρίως η άμεση παρατήρηση, με την παράλληλη χρήση και άλλων τεχνικών: συνέντευξη, ανεπίσημη συζήτηση, συλλογή ντοκουμέντων και φωτογραφιών, καθώς και χρήση ερωτηματολογίων.  </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3</a:t>
            </a:fld>
            <a:endParaRPr lang="el-GR"/>
          </a:p>
        </p:txBody>
      </p:sp>
      <p:sp>
        <p:nvSpPr>
          <p:cNvPr id="5" name="Τίτλος 4"/>
          <p:cNvSpPr>
            <a:spLocks noGrp="1"/>
          </p:cNvSpPr>
          <p:nvPr>
            <p:ph type="title"/>
          </p:nvPr>
        </p:nvSpPr>
        <p:spPr/>
        <p:txBody>
          <a:bodyPr>
            <a:noAutofit/>
          </a:bodyPr>
          <a:lstStyle/>
          <a:p>
            <a:r>
              <a:rPr lang="el-GR" dirty="0"/>
              <a:t>Η ερευνητική μέθοδος της </a:t>
            </a:r>
            <a:r>
              <a:rPr lang="el-GR" dirty="0" smtClean="0"/>
              <a:t>μελέτης: </a:t>
            </a:r>
            <a:br>
              <a:rPr lang="el-GR" dirty="0" smtClean="0"/>
            </a:br>
            <a:r>
              <a:rPr lang="el-GR" dirty="0"/>
              <a:t>Σ</a:t>
            </a:r>
            <a:r>
              <a:rPr lang="el-GR" dirty="0" smtClean="0"/>
              <a:t>υμμετοχική παρατήρηση</a:t>
            </a:r>
            <a:endParaRPr lang="el-GR" dirty="0"/>
          </a:p>
        </p:txBody>
      </p:sp>
    </p:spTree>
    <p:extLst>
      <p:ext uri="{BB962C8B-B14F-4D97-AF65-F5344CB8AC3E}">
        <p14:creationId xmlns:p14="http://schemas.microsoft.com/office/powerpoint/2010/main" val="10278128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3</a:t>
            </a:r>
            <a:r>
              <a:rPr lang="en-US" sz="2000" dirty="0" smtClean="0"/>
              <a:t>:</a:t>
            </a:r>
            <a:r>
              <a:rPr lang="el-GR" sz="2000" dirty="0"/>
              <a:t> Ψυχιατρικός ιδρυματισμός και ιδρυματική </a:t>
            </a:r>
            <a:r>
              <a:rPr lang="el-GR" sz="2000" dirty="0" smtClean="0"/>
              <a:t>κακοποίηση».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351840" cy="5257800"/>
          </a:xfrm>
        </p:spPr>
        <p:txBody>
          <a:bodyPr>
            <a:noAutofit/>
          </a:bodyPr>
          <a:lstStyle/>
          <a:p>
            <a:pPr>
              <a:spcBef>
                <a:spcPts val="900"/>
              </a:spcBef>
            </a:pPr>
            <a:r>
              <a:rPr lang="el-GR" sz="2400" dirty="0" smtClean="0"/>
              <a:t>Η μελέτη έδειξε ότι, 20 χρόνια μετά την έναρξη της ψυχιατρικής μεταρρύθμισης στην Ελλάδα, το δημόσιο ψυχιατρείο συνέχιζε να λειτουργεί σε ακραίες ιδρυματικές συνθήκες.</a:t>
            </a:r>
          </a:p>
          <a:p>
            <a:pPr>
              <a:spcBef>
                <a:spcPts val="900"/>
              </a:spcBef>
            </a:pPr>
            <a:r>
              <a:rPr lang="el-GR" sz="2400" dirty="0" smtClean="0"/>
              <a:t>Ειδικότερα, φάνηκε ότι η καθημερινότητα των ασθενών στο ψυχιατρείο προσδιοριζόταν από: </a:t>
            </a:r>
          </a:p>
          <a:p>
            <a:pPr>
              <a:spcBef>
                <a:spcPts val="900"/>
              </a:spcBef>
              <a:buFont typeface="Wingdings" pitchFamily="2" charset="2"/>
              <a:buChar char="ü"/>
            </a:pPr>
            <a:r>
              <a:rPr lang="el-GR" sz="2400" dirty="0" smtClean="0"/>
              <a:t>ακραίο κοινωνικό αποκλεισμό με εγκλεισμό, </a:t>
            </a:r>
          </a:p>
          <a:p>
            <a:pPr>
              <a:spcBef>
                <a:spcPts val="900"/>
              </a:spcBef>
              <a:buFont typeface="Wingdings" pitchFamily="2" charset="2"/>
              <a:buChar char="ü"/>
            </a:pPr>
            <a:r>
              <a:rPr lang="el-GR" sz="2400" dirty="0" smtClean="0"/>
              <a:t>κατάργηση κάθε έννοιας ανθρώπινων δικαιωμάτων, </a:t>
            </a:r>
          </a:p>
          <a:p>
            <a:pPr>
              <a:spcBef>
                <a:spcPts val="900"/>
              </a:spcBef>
              <a:buFont typeface="Wingdings" pitchFamily="2" charset="2"/>
              <a:buChar char="ü"/>
            </a:pPr>
            <a:r>
              <a:rPr lang="el-GR" sz="2400" dirty="0" smtClean="0"/>
              <a:t>ανάρμοστες για την ανθρώπινη αξία παροχές φροντίδας και θεραπείας και </a:t>
            </a:r>
          </a:p>
          <a:p>
            <a:pPr>
              <a:spcBef>
                <a:spcPts val="900"/>
              </a:spcBef>
              <a:buFont typeface="Wingdings" pitchFamily="2" charset="2"/>
              <a:buChar char="ü"/>
            </a:pPr>
            <a:r>
              <a:rPr lang="el-GR" sz="2400" dirty="0" smtClean="0"/>
              <a:t>ανεξέλεγκτη βία.  </a:t>
            </a:r>
            <a:endParaRPr lang="el-GR" sz="2400" dirty="0">
              <a:solidFill>
                <a:srgbClr val="C00000"/>
              </a:solidFill>
            </a:endParaRPr>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4</a:t>
            </a:fld>
            <a:endParaRPr lang="el-GR"/>
          </a:p>
        </p:txBody>
      </p:sp>
      <p:sp>
        <p:nvSpPr>
          <p:cNvPr id="5" name="Τίτλος 4"/>
          <p:cNvSpPr>
            <a:spLocks noGrp="1"/>
          </p:cNvSpPr>
          <p:nvPr>
            <p:ph type="title"/>
          </p:nvPr>
        </p:nvSpPr>
        <p:spPr/>
        <p:txBody>
          <a:bodyPr>
            <a:noAutofit/>
          </a:bodyPr>
          <a:lstStyle/>
          <a:p>
            <a:r>
              <a:rPr lang="el-GR" dirty="0"/>
              <a:t>Τα αποτελέσματα της μελέτης </a:t>
            </a:r>
            <a:br>
              <a:rPr lang="el-GR" dirty="0"/>
            </a:br>
            <a:r>
              <a:rPr lang="el-GR" dirty="0"/>
              <a:t>της καθημερινής ζωής στο ψυχιατρείο</a:t>
            </a:r>
          </a:p>
        </p:txBody>
      </p:sp>
    </p:spTree>
    <p:extLst>
      <p:ext uri="{BB962C8B-B14F-4D97-AF65-F5344CB8AC3E}">
        <p14:creationId xmlns:p14="http://schemas.microsoft.com/office/powerpoint/2010/main" val="1318204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r>
              <a:rPr lang="el-GR" sz="2400" dirty="0" smtClean="0"/>
              <a:t>Η </a:t>
            </a:r>
            <a:r>
              <a:rPr lang="el-GR" sz="2400" dirty="0" err="1" smtClean="0"/>
              <a:t>μικροκοινωνία</a:t>
            </a:r>
            <a:r>
              <a:rPr lang="el-GR" sz="2400" dirty="0" smtClean="0"/>
              <a:t> που αναπτύσσεται στο ψυχιατρείο διαρθρώνεται σε μία βασική αντίθεση, των </a:t>
            </a:r>
            <a:r>
              <a:rPr lang="el-GR" sz="2400" i="1" dirty="0" smtClean="0"/>
              <a:t>καλών</a:t>
            </a:r>
            <a:r>
              <a:rPr lang="el-GR" sz="2400" b="1" i="1" dirty="0" smtClean="0"/>
              <a:t> </a:t>
            </a:r>
            <a:r>
              <a:rPr lang="el-GR" sz="2400" dirty="0" smtClean="0"/>
              <a:t> και των </a:t>
            </a:r>
            <a:r>
              <a:rPr lang="el-GR" sz="2400" i="1" dirty="0" smtClean="0"/>
              <a:t>κακών</a:t>
            </a:r>
            <a:r>
              <a:rPr lang="el-GR" sz="2400" dirty="0" smtClean="0"/>
              <a:t> τμημάτων.  </a:t>
            </a:r>
          </a:p>
          <a:p>
            <a:r>
              <a:rPr lang="el-GR" sz="2400" dirty="0" smtClean="0"/>
              <a:t>Οι άνθρωποι που οδηγούνται στο ψυχιατρείο για ψυχιατρική φροντίδα υποβάλλονται σε μια διαδικασία κατηγοριοποίησης. Αυτοί που κατηγοριοποιούνται στους </a:t>
            </a:r>
            <a:r>
              <a:rPr lang="el-GR" sz="2400" i="1" dirty="0" smtClean="0"/>
              <a:t>χρόνιους</a:t>
            </a:r>
            <a:r>
              <a:rPr lang="el-GR" sz="2400" dirty="0" smtClean="0"/>
              <a:t> θεωρούνται ότι είναι </a:t>
            </a:r>
            <a:r>
              <a:rPr lang="el-GR" sz="2400" i="1" dirty="0" smtClean="0"/>
              <a:t>καμένα χαρτιά,</a:t>
            </a:r>
            <a:r>
              <a:rPr lang="el-GR" sz="2400" dirty="0" smtClean="0"/>
              <a:t> ότι δηλαδή δεν έχουν καμιά προοπτική να επανέλθουν.</a:t>
            </a:r>
          </a:p>
          <a:p>
            <a:r>
              <a:rPr lang="el-GR" sz="2400" dirty="0" smtClean="0"/>
              <a:t>Απορρίπτονται και εξορίζονται από το υπόλοιπο ψυχιατρείο, κλεισμένοι στα τμήματα </a:t>
            </a:r>
            <a:r>
              <a:rPr lang="el-GR" sz="2400" i="1" dirty="0" smtClean="0"/>
              <a:t>αποθήκες</a:t>
            </a:r>
            <a:r>
              <a:rPr lang="el-GR" sz="2400" b="1" i="1" dirty="0" smtClean="0"/>
              <a:t>. </a:t>
            </a:r>
            <a:endParaRPr lang="el-GR" sz="2400"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5</a:t>
            </a:fld>
            <a:endParaRPr lang="el-GR"/>
          </a:p>
        </p:txBody>
      </p:sp>
      <p:sp>
        <p:nvSpPr>
          <p:cNvPr id="5" name="Τίτλος 4"/>
          <p:cNvSpPr>
            <a:spLocks noGrp="1"/>
          </p:cNvSpPr>
          <p:nvPr>
            <p:ph type="title"/>
          </p:nvPr>
        </p:nvSpPr>
        <p:spPr/>
        <p:txBody>
          <a:bodyPr/>
          <a:lstStyle/>
          <a:p>
            <a:r>
              <a:rPr lang="el-GR" dirty="0"/>
              <a:t>Τα καλά και τα κακά τμήματα </a:t>
            </a:r>
            <a:r>
              <a:rPr lang="el-GR" sz="2800" b="0" dirty="0" smtClean="0"/>
              <a:t>1/3</a:t>
            </a:r>
            <a:endParaRPr lang="el-GR" sz="2800" b="0" dirty="0"/>
          </a:p>
        </p:txBody>
      </p:sp>
    </p:spTree>
    <p:extLst>
      <p:ext uri="{BB962C8B-B14F-4D97-AF65-F5344CB8AC3E}">
        <p14:creationId xmlns:p14="http://schemas.microsoft.com/office/powerpoint/2010/main" val="4198830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Τα καλά και τα κακά τμήματα </a:t>
            </a:r>
            <a:r>
              <a:rPr lang="el-GR" sz="2800" b="0" dirty="0" smtClean="0">
                <a:solidFill>
                  <a:srgbClr val="775F55"/>
                </a:solidFill>
              </a:rPr>
              <a:t>2/3</a:t>
            </a:r>
            <a:endParaRPr lang="el-GR" dirty="0"/>
          </a:p>
        </p:txBody>
      </p:sp>
      <p:sp>
        <p:nvSpPr>
          <p:cNvPr id="3" name="2 - Θέση περιεχομένου"/>
          <p:cNvSpPr>
            <a:spLocks noGrp="1"/>
          </p:cNvSpPr>
          <p:nvPr>
            <p:ph sz="quarter" idx="1"/>
          </p:nvPr>
        </p:nvSpPr>
        <p:spPr/>
        <p:txBody>
          <a:bodyPr>
            <a:normAutofit/>
          </a:bodyPr>
          <a:lstStyle/>
          <a:p>
            <a:r>
              <a:rPr lang="el-GR" sz="2400" dirty="0" smtClean="0"/>
              <a:t>Παρόλο ότι υπάρχουν τα τμήματα των </a:t>
            </a:r>
            <a:r>
              <a:rPr lang="el-GR" sz="2400" i="1" dirty="0" smtClean="0"/>
              <a:t>χρόνιων</a:t>
            </a:r>
            <a:r>
              <a:rPr lang="el-GR" sz="2400" dirty="0" smtClean="0"/>
              <a:t> και λειτουργούν, χρειάζεται να αγνοούνται, επισκιασμένα μέσα από μία διεργασία λογοκρισίας που επιτελείται στο επίπεδο της συλλογικής κουλτούρας του ψυχιατρείου ως οργανισμού. </a:t>
            </a:r>
          </a:p>
          <a:p>
            <a:r>
              <a:rPr lang="el-GR" sz="2400" dirty="0" smtClean="0"/>
              <a:t>Όπως ακριβώς συμβαίνει με τις οδυνηρές εμπειρίες που ο άνθρωπος απωθεί στο ασυνείδητο του, οι οποίες αν και διατηρούν την ενεργητικότητά τους και μπορεί να εκδηλώνονται με ένα σύμπτωμα, δεν αφήνουν καμιά ανάμνηση. </a:t>
            </a:r>
          </a:p>
          <a:p>
            <a:endParaRPr lang="el-GR" sz="24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6</a:t>
            </a:fld>
            <a:endParaRPr lang="el-GR"/>
          </a:p>
        </p:txBody>
      </p:sp>
    </p:spTree>
    <p:extLst>
      <p:ext uri="{BB962C8B-B14F-4D97-AF65-F5344CB8AC3E}">
        <p14:creationId xmlns:p14="http://schemas.microsoft.com/office/powerpoint/2010/main" val="2545946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Τα καλά και τα κακά τμήματα </a:t>
            </a:r>
            <a:r>
              <a:rPr lang="el-GR" sz="2800" b="0" dirty="0" smtClean="0">
                <a:solidFill>
                  <a:srgbClr val="775F55"/>
                </a:solidFill>
              </a:rPr>
              <a:t>3/3</a:t>
            </a:r>
            <a:endParaRPr lang="el-GR" dirty="0"/>
          </a:p>
        </p:txBody>
      </p:sp>
      <p:sp>
        <p:nvSpPr>
          <p:cNvPr id="3" name="2 - Θέση περιεχομένου"/>
          <p:cNvSpPr>
            <a:spLocks noGrp="1"/>
          </p:cNvSpPr>
          <p:nvPr>
            <p:ph sz="quarter" idx="1"/>
          </p:nvPr>
        </p:nvSpPr>
        <p:spPr>
          <a:xfrm>
            <a:off x="612648" y="1600200"/>
            <a:ext cx="8153400" cy="4853136"/>
          </a:xfrm>
        </p:spPr>
        <p:txBody>
          <a:bodyPr>
            <a:normAutofit fontScale="92500" lnSpcReduction="10000"/>
          </a:bodyPr>
          <a:lstStyle/>
          <a:p>
            <a:r>
              <a:rPr lang="el-GR" sz="2800" b="1" dirty="0" smtClean="0"/>
              <a:t>Ψυχίατρος: «Έχει καλά και κακά τμήματα. Τα δύο τρίτα του ψυχιατρείου είναι αποθήκες. Είναι τα τμήματα για τα λάχανα, τους χρόνιους, του υπολειμματικούς σχιζοφρενείς. Οι άρρωστοι εκεί δεν παίζονται. Δεν θέλει να μιλάει κανείς </a:t>
            </a:r>
            <a:r>
              <a:rPr lang="el-GR" sz="2800" b="1" dirty="0" err="1" smtClean="0"/>
              <a:t>γι’αυτά</a:t>
            </a:r>
            <a:r>
              <a:rPr lang="el-GR" sz="2800" b="1" dirty="0" smtClean="0"/>
              <a:t>. Τα τμήματα αυτά κανείς δεν θέλει να τα θυμάται. Είναι τμήματα λογοκριμένα. Προσπαθούμε να κρατάμε τα άλλα σε μία υποφερτή κατάσταση. </a:t>
            </a:r>
            <a:r>
              <a:rPr lang="el-GR" sz="2800" b="1" dirty="0" err="1" smtClean="0"/>
              <a:t>Γι’αυτά</a:t>
            </a:r>
            <a:r>
              <a:rPr lang="el-GR" sz="2800" b="1" dirty="0" smtClean="0"/>
              <a:t>, οι διευθυντές δεν έχουν απαιτήσεις. Δεν υπάρχει έλεγχος και όλοι βολεύονται. Έτσι κι αλλιώς όσοι είναι εκεί είναι καμένα χαρτιά. Με αυτούς δεν ασχολείται κανείς».</a:t>
            </a:r>
          </a:p>
          <a:p>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AD5363C4-DBC8-47C0-9173-E1CB81E4AC29}" type="slidenum">
              <a:rPr lang="el-GR" smtClean="0"/>
              <a:pPr/>
              <a:t>7</a:t>
            </a:fld>
            <a:endParaRPr lang="el-GR"/>
          </a:p>
        </p:txBody>
      </p:sp>
    </p:spTree>
    <p:extLst>
      <p:ext uri="{BB962C8B-B14F-4D97-AF65-F5344CB8AC3E}">
        <p14:creationId xmlns:p14="http://schemas.microsoft.com/office/powerpoint/2010/main" val="2746950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Το φυσικό περιβάλλον </a:t>
            </a:r>
            <a:r>
              <a:rPr lang="el-GR" sz="2800" b="0" dirty="0" smtClean="0"/>
              <a:t>1/4</a:t>
            </a:r>
            <a:endParaRPr lang="el-GR" sz="2800" b="0" dirty="0"/>
          </a:p>
        </p:txBody>
      </p:sp>
      <p:sp>
        <p:nvSpPr>
          <p:cNvPr id="3" name="2 - Θέση περιεχομένου"/>
          <p:cNvSpPr>
            <a:spLocks noGrp="1"/>
          </p:cNvSpPr>
          <p:nvPr>
            <p:ph sz="quarter" idx="1"/>
          </p:nvPr>
        </p:nvSpPr>
        <p:spPr/>
        <p:txBody>
          <a:bodyPr>
            <a:normAutofit/>
          </a:bodyPr>
          <a:lstStyle/>
          <a:p>
            <a:r>
              <a:rPr lang="el-GR" sz="2400" dirty="0" smtClean="0"/>
              <a:t>Το φυσικό περιβάλλον του ψυχιατρείου συγκροτείται με διευθετήσεις που υποστηρίζουν τον απόλυτο περιορισμό και την μαζική διαχείριση ανθρώπων. </a:t>
            </a:r>
          </a:p>
          <a:p>
            <a:r>
              <a:rPr lang="el-GR" sz="2400" dirty="0" smtClean="0"/>
              <a:t>Στην πτέρυγα, η κτιριακή υποδομή και ο εξοπλισμός τελούν σε πλήρη εγκατάλειψη, φθορά και διάλυση. </a:t>
            </a:r>
          </a:p>
          <a:p>
            <a:r>
              <a:rPr lang="el-GR" sz="2400" dirty="0" smtClean="0"/>
              <a:t>Σε εικοσιτετράωρη βάση συνυπάρχουν δεκάδες άνθρωποι σε μη επαρκή χώρο, με απαράδεκτες συνθήκες υγιεινής υψηλού κινδύνου για την υγεία και υποτιμητικές για την ανθρώπινη αξία. </a:t>
            </a:r>
            <a:endParaRPr lang="el-GR" sz="24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AD5363C4-DBC8-47C0-9173-E1CB81E4AC29}" type="slidenum">
              <a:rPr lang="el-GR" smtClean="0"/>
              <a:pPr/>
              <a:t>8</a:t>
            </a:fld>
            <a:endParaRPr lang="el-GR"/>
          </a:p>
        </p:txBody>
      </p:sp>
    </p:spTree>
    <p:extLst>
      <p:ext uri="{BB962C8B-B14F-4D97-AF65-F5344CB8AC3E}">
        <p14:creationId xmlns:p14="http://schemas.microsoft.com/office/powerpoint/2010/main" val="93440937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41</TotalTime>
  <Words>3511</Words>
  <Application>Microsoft Office PowerPoint</Application>
  <PresentationFormat>Προβολή στην οθόνη (4:3)</PresentationFormat>
  <Paragraphs>233</Paragraphs>
  <Slides>46</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46</vt:i4>
      </vt:variant>
    </vt:vector>
  </HeadingPairs>
  <TitlesOfParts>
    <vt:vector size="50" baseType="lpstr">
      <vt:lpstr>template</vt:lpstr>
      <vt:lpstr>exo-opistho_simeiomata</vt:lpstr>
      <vt:lpstr>OC_template_updated</vt:lpstr>
      <vt:lpstr>Διάμεσος</vt:lpstr>
      <vt:lpstr>Κοινωνική Εργασία στην υγεία και  ψυχική υγεία</vt:lpstr>
      <vt:lpstr>Ιδρυματική ψυχιατρική κακοποίηση:  Μελέτη για την κατάσταση στην Ελλάδα 1/2</vt:lpstr>
      <vt:lpstr>Ιδρυματική ψυχιατρική κακοποίηση:  Μελέτη για την κατάσταση στην Ελλάδα 2/2</vt:lpstr>
      <vt:lpstr>Η ερευνητική μέθοδος της μελέτης:  Συμμετοχική παρατήρηση</vt:lpstr>
      <vt:lpstr>Τα αποτελέσματα της μελέτης  της καθημερινής ζωής στο ψυχιατρείο</vt:lpstr>
      <vt:lpstr>Τα καλά και τα κακά τμήματα 1/3</vt:lpstr>
      <vt:lpstr>Τα καλά και τα κακά τμήματα 2/3</vt:lpstr>
      <vt:lpstr>Τα καλά και τα κακά τμήματα 3/3</vt:lpstr>
      <vt:lpstr>Το φυσικό περιβάλλον 1/4</vt:lpstr>
      <vt:lpstr>Το φυσικό περιβάλλον 2/4</vt:lpstr>
      <vt:lpstr>Το φυσικό περιβάλλον 3/4</vt:lpstr>
      <vt:lpstr>Το φυσικό περιβάλλον 4/4</vt:lpstr>
      <vt:lpstr>Κοινωνικό περιβάλλον: Ο εγκλεισμός 1/2</vt:lpstr>
      <vt:lpstr>Κοινωνικό περιβάλλον: Ο εγκλεισμός 2/2</vt:lpstr>
      <vt:lpstr>Ψυχιατρική προσαρμογή με  κοινωνική κατάρρευση 1/2</vt:lpstr>
      <vt:lpstr>Ψυχιατρική προσαρμογή με  κοινωνική κατάρρευση 2/2</vt:lpstr>
      <vt:lpstr>Η κοινωνική διαστρωμάτωση της ψυχιατρικής πτέρυγας και οι αντιθέσεις της 1/2</vt:lpstr>
      <vt:lpstr>Η κοινωνική διαστρωμάτωση της ψυχιατρικής πτέρυγας και οι αντιθέσεις της 2/2</vt:lpstr>
      <vt:lpstr>Το σύστημα των κυρίαρχων ιδεών για την αντιμετώπιση των ασθενών 1/2</vt:lpstr>
      <vt:lpstr>Το σύστημα των κυρίαρχων ιδεών για την αντιμετώπιση των ασθενών 2/2</vt:lpstr>
      <vt:lpstr>Οι στερεοτυπικές στάσεις προς τους ασθενείς 1/2</vt:lpstr>
      <vt:lpstr>Οι στερεοτυπικές στάσεις προς τους ασθενείς 2/2</vt:lpstr>
      <vt:lpstr>Ο φόβος της απώλειας του ίδιου του εαυτού 1/2</vt:lpstr>
      <vt:lpstr>Ο φόβος της απώλειας του ίδιου του εαυτού 2/2</vt:lpstr>
      <vt:lpstr>Αντιμετώπιση με βία</vt:lpstr>
      <vt:lpstr>Παραμέληση και κακοποίηση 1/7</vt:lpstr>
      <vt:lpstr>Παραμέληση και κακοποίηση 2/7</vt:lpstr>
      <vt:lpstr>Παραμέληση και κακοποίηση 3/7</vt:lpstr>
      <vt:lpstr>Παραμέληση και κακοποίηση 4/7</vt:lpstr>
      <vt:lpstr>Παραμέληση και κακοποίηση 5/7</vt:lpstr>
      <vt:lpstr>Παραμέληση και κακοποίηση 6/7</vt:lpstr>
      <vt:lpstr>Παραμέληση και κακοποίηση 7/7</vt:lpstr>
      <vt:lpstr>Η ψυχιατρική ρουτίνα της βίας</vt:lpstr>
      <vt:lpstr>Περιβαλλοντικοί παράγοντες  ιδρυματικής παραμέλησης και κακοποίησης</vt:lpstr>
      <vt:lpstr>Ψυχοκοινωνικοί παράγοντες ιδρυματικής παραμέλησης και κακοποίησης</vt:lpstr>
      <vt:lpstr>Άλλα χαρακτηριστικά των οργανισμών  που οδηγούν σε ιδρυματική κακοποίηση</vt:lpstr>
      <vt:lpstr>Σύνοψη</vt:lpstr>
      <vt:lpstr>Η συμβολική κοινωνική λειτουργία  του ψυχιατρείου 1/2</vt:lpstr>
      <vt:lpstr>Η συμβολική κοινωνική λειτουργία  του ψυχιατρείου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8</cp:revision>
  <dcterms:created xsi:type="dcterms:W3CDTF">2015-08-03T09:49:55Z</dcterms:created>
  <dcterms:modified xsi:type="dcterms:W3CDTF">2015-08-27T10:37:02Z</dcterms:modified>
</cp:coreProperties>
</file>