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2"/>
  </p:notesMasterIdLst>
  <p:handoutMasterIdLst>
    <p:handoutMasterId r:id="rId43"/>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257" r:id="rId35"/>
    <p:sldId id="262" r:id="rId36"/>
    <p:sldId id="264" r:id="rId37"/>
    <p:sldId id="300" r:id="rId38"/>
    <p:sldId id="301" r:id="rId39"/>
    <p:sldId id="266" r:id="rId40"/>
    <p:sldId id="261"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0B5D1B"/>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23</a:t>
            </a:fld>
            <a:endParaRPr lang="el-GR"/>
          </a:p>
        </p:txBody>
      </p:sp>
    </p:spTree>
    <p:extLst>
      <p:ext uri="{BB962C8B-B14F-4D97-AF65-F5344CB8AC3E}">
        <p14:creationId xmlns:p14="http://schemas.microsoft.com/office/powerpoint/2010/main" val="159775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buClr>
                <a:srgbClr val="004A82"/>
              </a:buClr>
              <a:defRPr sz="2400"/>
            </a:lvl1pPr>
            <a:lvl2pPr marL="742950" indent="-285750">
              <a:buClr>
                <a:srgbClr val="004A82"/>
              </a:buClr>
              <a:buFont typeface="Courier New" panose="02070309020205020404" pitchFamily="49" charset="0"/>
              <a:buChar char="o"/>
              <a:defRPr sz="2200"/>
            </a:lvl2pPr>
            <a:lvl3pPr marL="1143000" indent="-228600">
              <a:buClr>
                <a:srgbClr val="004A82"/>
              </a:buClr>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upload.wikimedia.org/wikipedia/commons/5/56/Osmosis1.svg" TargetMode="External"/><Relationship Id="rId1" Type="http://schemas.openxmlformats.org/officeDocument/2006/relationships/slideLayout" Target="../slideLayouts/slideLayout2.xml"/><Relationship Id="rId5" Type="http://schemas.openxmlformats.org/officeDocument/2006/relationships/hyperlink" Target="http://commons.wikimedia.org/wiki/User:Xhmikos" TargetMode="External"/><Relationship Id="rId4" Type="http://schemas.openxmlformats.org/officeDocument/2006/relationships/hyperlink" Target="http://commons.wikimedia.org/wiki/File:Osmosis1.svg"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commons.wikimedia.org/wiki/File:Osmosis3.svg" TargetMode="External"/><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hyperlink" Target="http://upload.wikimedia.org/wikipedia/commons/d/d2/Osmosis2.sv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c/c8/Osmosis3.svg" TargetMode="External"/><Relationship Id="rId5" Type="http://schemas.openxmlformats.org/officeDocument/2006/relationships/hyperlink" Target="http://commons.wikimedia.org/wiki/User:Xhmikos" TargetMode="External"/><Relationship Id="rId4" Type="http://schemas.openxmlformats.org/officeDocument/2006/relationships/hyperlink" Target="http://commons.wikimedia.org/wiki/File:Osmosis2.sv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upload.wikimedia.org/wikipedia/commons/a/ab/Turgor_pressure_on_plant_cells_diagram.svg" TargetMode="External"/><Relationship Id="rId1" Type="http://schemas.openxmlformats.org/officeDocument/2006/relationships/slideLayout" Target="../slideLayouts/slideLayout2.xml"/><Relationship Id="rId5" Type="http://schemas.openxmlformats.org/officeDocument/2006/relationships/hyperlink" Target="http://commons.wikimedia.org/wiki/User:LadyofHats" TargetMode="External"/><Relationship Id="rId4" Type="http://schemas.openxmlformats.org/officeDocument/2006/relationships/hyperlink" Target="http://commons.wikimedia.org/wiki/File:Turgor_pressure_on_plant_cells_diagram.sv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upload.wikimedia.org/wikipedia/commons/7/76/Osmotic_pressure_on_blood_cells_diagram.svg" TargetMode="External"/><Relationship Id="rId1" Type="http://schemas.openxmlformats.org/officeDocument/2006/relationships/slideLayout" Target="../slideLayouts/slideLayout2.xml"/><Relationship Id="rId5" Type="http://schemas.openxmlformats.org/officeDocument/2006/relationships/hyperlink" Target="http://commons.wikimedia.org/wiki/User:LadyofHats" TargetMode="External"/><Relationship Id="rId4" Type="http://schemas.openxmlformats.org/officeDocument/2006/relationships/hyperlink" Target="http://en.wikipedia.org/wiki/File:Osmotic_pressure_on_blood_cells_diagram.sv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feature=player_detailpage&amp;v=sdiJtDRJQE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l.wikipedia.org/wiki/%CE%8F%CF%83%CE%BC%CF%89%CF%83%CE%B7#mediaviewer/File:Reverse_osmosis.png"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el.wikipedia.org/wiki/%CE%A7%CF%81%CE%AE%CF%83%CF%84%CE%B7%CF%82:Xhmiko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upload.wikimedia.org/wikipedia/commons/a/a2/Benzoic_acid.svg"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a:solidFill>
                  <a:schemeClr val="tx1"/>
                </a:solidFill>
                <a:latin typeface="+mn-lt"/>
              </a:rPr>
              <a:t>Α</a:t>
            </a:r>
            <a:r>
              <a:rPr lang="el-GR" sz="3600" b="1" dirty="0" smtClean="0">
                <a:solidFill>
                  <a:schemeClr val="tx1"/>
                </a:solidFill>
                <a:latin typeface="+mn-lt"/>
              </a:rPr>
              <a:t>νόργανη Χημεία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a:t>
            </a:r>
            <a:r>
              <a:rPr lang="en-US" sz="2800" b="1" smtClean="0"/>
              <a:t>10</a:t>
            </a:r>
            <a:r>
              <a:rPr lang="el-GR" sz="2800" smtClean="0"/>
              <a:t>:</a:t>
            </a:r>
            <a:r>
              <a:rPr lang="en-US" sz="2800" dirty="0" smtClean="0"/>
              <a:t> </a:t>
            </a:r>
            <a:r>
              <a:rPr lang="el-GR" sz="2800" dirty="0"/>
              <a:t>Προσθετικές ιδιότητες </a:t>
            </a:r>
            <a:r>
              <a:rPr lang="el-GR" sz="2800" dirty="0" smtClean="0"/>
              <a:t>διαλυμάτων</a:t>
            </a:r>
            <a:endParaRPr lang="en-US" sz="2800" dirty="0" smtClean="0"/>
          </a:p>
          <a:p>
            <a:pPr>
              <a:spcBef>
                <a:spcPts val="0"/>
              </a:spcBef>
              <a:spcAft>
                <a:spcPts val="1200"/>
              </a:spcAft>
            </a:pPr>
            <a:r>
              <a:rPr lang="el-GR" sz="2400" dirty="0" smtClean="0"/>
              <a:t>Χριστίνα </a:t>
            </a:r>
            <a:r>
              <a:rPr lang="el-GR" sz="2400" dirty="0" err="1" smtClean="0"/>
              <a:t>Φούντζουλα</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Ζεσεοσκοπία – </a:t>
            </a:r>
            <a:r>
              <a:rPr lang="el-GR" dirty="0" smtClean="0"/>
              <a:t>Κρυοσκοπία</a:t>
            </a:r>
            <a:r>
              <a:rPr lang="en-US" dirty="0" smtClean="0"/>
              <a:t> </a:t>
            </a:r>
            <a:r>
              <a:rPr lang="en-US" sz="3200" b="0" dirty="0" smtClean="0"/>
              <a:t>1/4</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92500"/>
              </a:bodyPr>
              <a:lstStyle/>
              <a:p>
                <a:r>
                  <a:rPr lang="el-GR" dirty="0" smtClean="0"/>
                  <a:t>60 g μη ηλεκτρολυτικής ουσίας διαλύονται σε 1000 g νερού και προκαλείται ταπείνωση του σημείου πήξεως κατά 1,02oC. Η μοριακή ταπείνωση του σημείου πήξεως του νερού είναι: 1,86oC.</a:t>
                </a:r>
              </a:p>
              <a:p>
                <a:pPr marL="0"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a:rPr>
                          </m:ctrlPr>
                        </m:sSubPr>
                        <m:e>
                          <m:r>
                            <m:rPr>
                              <m:sty m:val="p"/>
                            </m:rPr>
                            <a:rPr lang="el-GR" b="0" i="0" smtClean="0">
                              <a:latin typeface="Cambria Math" panose="02040503050406030204" pitchFamily="18" charset="0"/>
                            </a:rPr>
                            <m:t>Δθ</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l-GR" i="1" smtClean="0">
                              <a:latin typeface="Cambria Math"/>
                            </a:rPr>
                          </m:ctrlPr>
                        </m:sSubPr>
                        <m:e>
                          <m:r>
                            <a:rPr lang="en-US" b="0" i="1" smtClean="0">
                              <a:latin typeface="Cambria Math" panose="02040503050406030204" pitchFamily="18" charset="0"/>
                            </a:rPr>
                            <m:t>−</m:t>
                          </m:r>
                          <m:r>
                            <a:rPr lang="en-US" b="0" i="1" smtClean="0">
                              <a:latin typeface="Cambria Math" panose="02040503050406030204" pitchFamily="18" charset="0"/>
                            </a:rPr>
                            <m:t>𝐾</m:t>
                          </m:r>
                        </m:e>
                        <m:sub>
                          <m:r>
                            <a:rPr lang="en-US" b="0" i="1" smtClean="0">
                              <a:latin typeface="Cambria Math" panose="02040503050406030204" pitchFamily="18" charset="0"/>
                            </a:rPr>
                            <m:t>𝑓</m:t>
                          </m:r>
                        </m:sub>
                      </m:sSub>
                      <m:f>
                        <m:fPr>
                          <m:ctrlPr>
                            <a:rPr lang="el-GR" i="1" smtClean="0">
                              <a:latin typeface="Cambria Math"/>
                            </a:rPr>
                          </m:ctrlPr>
                        </m:fPr>
                        <m:num>
                          <m:r>
                            <a:rPr lang="en-US" b="0" i="1" smtClean="0">
                              <a:latin typeface="Cambria Math" panose="02040503050406030204" pitchFamily="18" charset="0"/>
                            </a:rPr>
                            <m:t>1000</m:t>
                          </m:r>
                          <m:r>
                            <a:rPr lang="en-US" b="0" i="1" smtClean="0">
                              <a:latin typeface="Cambria Math" panose="02040503050406030204" pitchFamily="18" charset="0"/>
                            </a:rPr>
                            <m:t>𝑚</m:t>
                          </m:r>
                        </m:num>
                        <m:den>
                          <m:r>
                            <a:rPr lang="en-US" b="0" i="1" smtClean="0">
                              <a:latin typeface="Cambria Math" panose="02040503050406030204" pitchFamily="18" charset="0"/>
                            </a:rPr>
                            <m:t>𝑀</m:t>
                          </m:r>
                          <m:sSub>
                            <m:sSubPr>
                              <m:ctrlPr>
                                <a:rPr lang="en-US" b="0" i="1" smtClean="0">
                                  <a:latin typeface="Cambria Math"/>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den>
                      </m:f>
                      <m:r>
                        <a:rPr lang="el-GR"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sSub>
                        <m:sSubPr>
                          <m:ctrlPr>
                            <a:rPr lang="el-GR" i="1" smtClean="0">
                              <a:latin typeface="Cambria Math"/>
                            </a:rPr>
                          </m:ctrlPr>
                        </m:sSubPr>
                        <m:e>
                          <m:r>
                            <a:rPr lang="en-US" b="0" i="1" smtClean="0">
                              <a:latin typeface="Cambria Math" panose="02040503050406030204" pitchFamily="18" charset="0"/>
                            </a:rPr>
                            <m:t>−</m:t>
                          </m:r>
                          <m:r>
                            <a:rPr lang="en-US" b="0" i="1" smtClean="0">
                              <a:latin typeface="Cambria Math" panose="02040503050406030204" pitchFamily="18" charset="0"/>
                            </a:rPr>
                            <m:t>𝐾</m:t>
                          </m:r>
                        </m:e>
                        <m:sub>
                          <m:r>
                            <a:rPr lang="en-US" b="0" i="1" smtClean="0">
                              <a:latin typeface="Cambria Math" panose="02040503050406030204" pitchFamily="18" charset="0"/>
                            </a:rPr>
                            <m:t>𝑓</m:t>
                          </m:r>
                        </m:sub>
                      </m:sSub>
                      <m:f>
                        <m:fPr>
                          <m:ctrlPr>
                            <a:rPr lang="el-GR" i="1" smtClean="0">
                              <a:latin typeface="Cambria Math"/>
                            </a:rPr>
                          </m:ctrlPr>
                        </m:fPr>
                        <m:num>
                          <m:r>
                            <a:rPr lang="en-US" b="0" i="1" smtClean="0">
                              <a:latin typeface="Cambria Math" panose="02040503050406030204" pitchFamily="18" charset="0"/>
                            </a:rPr>
                            <m:t>1000</m:t>
                          </m:r>
                          <m:r>
                            <a:rPr lang="en-US" b="0" i="1" smtClean="0">
                              <a:latin typeface="Cambria Math" panose="02040503050406030204" pitchFamily="18" charset="0"/>
                            </a:rPr>
                            <m:t>𝑚</m:t>
                          </m:r>
                        </m:num>
                        <m:den>
                          <m:sSub>
                            <m:sSubPr>
                              <m:ctrlPr>
                                <a:rPr lang="el-GR" i="1" smtClean="0">
                                  <a:latin typeface="Cambria Math"/>
                                </a:rPr>
                              </m:ctrlPr>
                            </m:sSubPr>
                            <m:e>
                              <m:r>
                                <m:rPr>
                                  <m:sty m:val="p"/>
                                </m:rPr>
                                <a:rPr lang="el-GR" b="0" i="0" smtClean="0">
                                  <a:latin typeface="Cambria Math" panose="02040503050406030204" pitchFamily="18" charset="0"/>
                                </a:rPr>
                                <m:t>Δθ</m:t>
                              </m:r>
                            </m:e>
                            <m:sub>
                              <m:r>
                                <a:rPr lang="en-US" b="0" i="1" smtClean="0">
                                  <a:latin typeface="Cambria Math" panose="02040503050406030204" pitchFamily="18" charset="0"/>
                                </a:rPr>
                                <m:t>𝑓</m:t>
                              </m:r>
                            </m:sub>
                          </m:sSub>
                          <m:sSub>
                            <m:sSubPr>
                              <m:ctrlPr>
                                <a:rPr lang="el-GR" i="1" smtClean="0">
                                  <a:latin typeface="Cambria Math"/>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den>
                      </m:f>
                      <m:r>
                        <a:rPr lang="en-US" b="0" i="1" smtClean="0">
                          <a:latin typeface="Cambria Math" panose="02040503050406030204" pitchFamily="18" charset="0"/>
                        </a:rPr>
                        <m:t>=−1,86</m:t>
                      </m:r>
                      <m:f>
                        <m:fPr>
                          <m:ctrlPr>
                            <a:rPr lang="el-GR" i="1" smtClean="0">
                              <a:latin typeface="Cambria Math"/>
                            </a:rPr>
                          </m:ctrlPr>
                        </m:fPr>
                        <m:num>
                          <m:r>
                            <a:rPr lang="en-US" b="0" i="1" smtClean="0">
                              <a:latin typeface="Cambria Math" panose="02040503050406030204" pitchFamily="18" charset="0"/>
                            </a:rPr>
                            <m:t>1000</m:t>
                          </m:r>
                          <m:r>
                            <a:rPr lang="en-US" b="0" i="1" smtClean="0">
                              <a:latin typeface="Cambria Math" panose="02040503050406030204" pitchFamily="18" charset="0"/>
                              <a:ea typeface="Cambria Math" panose="02040503050406030204" pitchFamily="18" charset="0"/>
                            </a:rPr>
                            <m:t>∙60</m:t>
                          </m:r>
                        </m:num>
                        <m:den>
                          <m:r>
                            <a:rPr lang="en-US" b="0" i="1" smtClean="0">
                              <a:latin typeface="Cambria Math" panose="02040503050406030204" pitchFamily="18" charset="0"/>
                            </a:rPr>
                            <m:t>−1,02</m:t>
                          </m:r>
                          <m:r>
                            <a:rPr lang="en-US" b="0" i="1" smtClean="0">
                              <a:latin typeface="Cambria Math" panose="02040503050406030204" pitchFamily="18" charset="0"/>
                              <a:ea typeface="Cambria Math" panose="02040503050406030204" pitchFamily="18" charset="0"/>
                            </a:rPr>
                            <m:t>∙1000</m:t>
                          </m:r>
                        </m:den>
                      </m:f>
                      <m:r>
                        <a:rPr lang="el-GR"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109</m:t>
                      </m:r>
                      <m:r>
                        <a:rPr lang="en-US" b="0" i="1" smtClean="0">
                          <a:latin typeface="Cambria Math" panose="02040503050406030204" pitchFamily="18" charset="0"/>
                          <a:ea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𝑚𝑜𝑙𝑒</m:t>
                      </m:r>
                    </m:oMath>
                  </m:oMathPara>
                </a14:m>
                <a:endParaRPr lang="en-US" dirty="0" smtClean="0"/>
              </a:p>
              <a:p>
                <a:r>
                  <a:rPr lang="el-GR" altLang="el-GR" dirty="0"/>
                  <a:t>Να υπολογισθεί το σημείο ζέσεως διαλύματος 0,5 g </a:t>
                </a:r>
                <a:r>
                  <a:rPr lang="el-GR" altLang="el-GR" dirty="0" err="1"/>
                  <a:t>ανθρακένιου</a:t>
                </a:r>
                <a:r>
                  <a:rPr lang="el-GR" altLang="el-GR" dirty="0"/>
                  <a:t> σε 42 g βενζολίου, αν το σημείο ζέσεως του βενζολίου είναι 80,1</a:t>
                </a:r>
                <a:r>
                  <a:rPr lang="el-GR" altLang="el-GR" baseline="30000" dirty="0"/>
                  <a:t>o</a:t>
                </a:r>
                <a:r>
                  <a:rPr lang="el-GR" altLang="el-GR" dirty="0"/>
                  <a:t>C και η μοριακή ανύψωση του σημείου ζέσεως του βενζολίου είναι 2,53</a:t>
                </a:r>
                <a:r>
                  <a:rPr lang="el-GR" altLang="el-GR" baseline="30000" dirty="0"/>
                  <a:t>o</a:t>
                </a:r>
                <a:r>
                  <a:rPr lang="el-GR" altLang="el-GR" dirty="0"/>
                  <a:t>C</a:t>
                </a:r>
                <a:r>
                  <a:rPr lang="el-GR" altLang="el-GR" dirty="0" smtClean="0"/>
                  <a:t>.</a:t>
                </a:r>
                <a:endParaRPr lang="en-US" altLang="el-GR" dirty="0" smtClean="0"/>
              </a:p>
              <a:p>
                <a:pPr marL="0" indent="0">
                  <a:buNone/>
                </a:pPr>
                <a14:m>
                  <m:oMathPara xmlns:m="http://schemas.openxmlformats.org/officeDocument/2006/math">
                    <m:oMathParaPr>
                      <m:jc m:val="centerGroup"/>
                    </m:oMathParaPr>
                    <m:oMath xmlns:m="http://schemas.openxmlformats.org/officeDocument/2006/math">
                      <m:sSub>
                        <m:sSubPr>
                          <m:ctrlPr>
                            <a:rPr lang="el-GR" altLang="el-GR" i="1" smtClean="0">
                              <a:latin typeface="Cambria Math"/>
                            </a:rPr>
                          </m:ctrlPr>
                        </m:sSubPr>
                        <m:e>
                          <m:r>
                            <m:rPr>
                              <m:sty m:val="p"/>
                            </m:rPr>
                            <a:rPr lang="el-GR" altLang="el-GR" b="0" i="0" smtClean="0">
                              <a:latin typeface="Cambria Math" panose="02040503050406030204" pitchFamily="18" charset="0"/>
                            </a:rPr>
                            <m:t>Δθ</m:t>
                          </m:r>
                        </m:e>
                        <m:sub>
                          <m:r>
                            <a:rPr lang="en-US" altLang="el-GR" b="0" i="1" smtClean="0">
                              <a:latin typeface="Cambria Math" panose="02040503050406030204" pitchFamily="18" charset="0"/>
                            </a:rPr>
                            <m:t>𝑏</m:t>
                          </m:r>
                        </m:sub>
                      </m:sSub>
                      <m:r>
                        <a:rPr lang="en-US" altLang="el-GR" b="0" i="1" smtClean="0">
                          <a:latin typeface="Cambria Math" panose="02040503050406030204" pitchFamily="18" charset="0"/>
                        </a:rPr>
                        <m:t>=</m:t>
                      </m:r>
                      <m:sSub>
                        <m:sSubPr>
                          <m:ctrlPr>
                            <a:rPr lang="en-US" altLang="el-GR" b="0" i="1" smtClean="0">
                              <a:latin typeface="Cambria Math"/>
                            </a:rPr>
                          </m:ctrlPr>
                        </m:sSubPr>
                        <m:e>
                          <m:r>
                            <a:rPr lang="en-US" altLang="el-GR" b="0" i="1" smtClean="0">
                              <a:latin typeface="Cambria Math" panose="02040503050406030204" pitchFamily="18" charset="0"/>
                            </a:rPr>
                            <m:t>𝐾</m:t>
                          </m:r>
                        </m:e>
                        <m:sub>
                          <m:r>
                            <a:rPr lang="en-US" altLang="el-GR" b="0" i="1" smtClean="0">
                              <a:latin typeface="Cambria Math" panose="02040503050406030204" pitchFamily="18" charset="0"/>
                            </a:rPr>
                            <m:t>𝑏</m:t>
                          </m:r>
                        </m:sub>
                      </m:sSub>
                      <m:f>
                        <m:fPr>
                          <m:ctrlPr>
                            <a:rPr lang="en-US" altLang="el-GR" b="0" i="1" smtClean="0">
                              <a:latin typeface="Cambria Math"/>
                            </a:rPr>
                          </m:ctrlPr>
                        </m:fPr>
                        <m:num>
                          <m:r>
                            <a:rPr lang="en-US" altLang="el-GR" b="0" i="1" smtClean="0">
                              <a:latin typeface="Cambria Math" panose="02040503050406030204" pitchFamily="18" charset="0"/>
                            </a:rPr>
                            <m:t>1000</m:t>
                          </m:r>
                          <m:r>
                            <a:rPr lang="en-US" altLang="el-GR" b="0" i="1" smtClean="0">
                              <a:latin typeface="Cambria Math" panose="02040503050406030204" pitchFamily="18" charset="0"/>
                            </a:rPr>
                            <m:t>𝑚</m:t>
                          </m:r>
                        </m:num>
                        <m:den>
                          <m:sSub>
                            <m:sSubPr>
                              <m:ctrlPr>
                                <a:rPr lang="en-US" altLang="el-GR" b="0" i="1" smtClean="0">
                                  <a:latin typeface="Cambria Math"/>
                                </a:rPr>
                              </m:ctrlPr>
                            </m:sSubPr>
                            <m:e>
                              <m:r>
                                <a:rPr lang="en-US" altLang="el-GR" b="0" i="1" smtClean="0">
                                  <a:latin typeface="Cambria Math" panose="02040503050406030204" pitchFamily="18" charset="0"/>
                                </a:rPr>
                                <m:t>𝑀𝑚</m:t>
                              </m:r>
                            </m:e>
                            <m:sub>
                              <m:r>
                                <a:rPr lang="en-US" altLang="el-GR" b="0" i="1" smtClean="0">
                                  <a:latin typeface="Cambria Math" panose="02040503050406030204" pitchFamily="18" charset="0"/>
                                </a:rPr>
                                <m:t>0</m:t>
                              </m:r>
                            </m:sub>
                          </m:sSub>
                        </m:den>
                      </m:f>
                      <m:r>
                        <a:rPr lang="en-US" altLang="el-GR" b="0" i="1" smtClean="0">
                          <a:latin typeface="Cambria Math" panose="02040503050406030204" pitchFamily="18" charset="0"/>
                          <a:ea typeface="Cambria Math" panose="02040503050406030204" pitchFamily="18" charset="0"/>
                        </a:rPr>
                        <m:t>≃2,53</m:t>
                      </m:r>
                      <m:f>
                        <m:fPr>
                          <m:ctrlPr>
                            <a:rPr lang="en-US" altLang="el-GR" b="0" i="1" smtClean="0">
                              <a:latin typeface="Cambria Math"/>
                              <a:ea typeface="Cambria Math" panose="02040503050406030204" pitchFamily="18" charset="0"/>
                            </a:rPr>
                          </m:ctrlPr>
                        </m:fPr>
                        <m:num>
                          <m:r>
                            <a:rPr lang="en-US" altLang="el-GR" b="0" i="1" smtClean="0">
                              <a:latin typeface="Cambria Math" panose="02040503050406030204" pitchFamily="18" charset="0"/>
                              <a:ea typeface="Cambria Math" panose="02040503050406030204" pitchFamily="18" charset="0"/>
                            </a:rPr>
                            <m:t>1000∙0,5</m:t>
                          </m:r>
                        </m:num>
                        <m:den>
                          <m:r>
                            <a:rPr lang="en-US" altLang="el-GR" b="0" i="1" smtClean="0">
                              <a:latin typeface="Cambria Math" panose="02040503050406030204" pitchFamily="18" charset="0"/>
                              <a:ea typeface="Cambria Math" panose="02040503050406030204" pitchFamily="18" charset="0"/>
                            </a:rPr>
                            <m:t>178∙42</m:t>
                          </m:r>
                        </m:den>
                      </m:f>
                      <m:r>
                        <a:rPr lang="en-US" altLang="el-GR" b="0" i="1" smtClean="0">
                          <a:latin typeface="Cambria Math" panose="02040503050406030204" pitchFamily="18" charset="0"/>
                          <a:ea typeface="Cambria Math" panose="02040503050406030204" pitchFamily="18" charset="0"/>
                        </a:rPr>
                        <m:t>≃0,17℃</m:t>
                      </m:r>
                    </m:oMath>
                  </m:oMathPara>
                </a14:m>
                <a:endParaRPr lang="en-US" altLang="el-GR" dirty="0" smtClean="0"/>
              </a:p>
              <a:p>
                <a:pPr marL="0" indent="0">
                  <a:buNone/>
                </a:pPr>
                <a14:m>
                  <m:oMathPara xmlns:m="http://schemas.openxmlformats.org/officeDocument/2006/math">
                    <m:oMathParaPr>
                      <m:jc m:val="centerGroup"/>
                    </m:oMathParaPr>
                    <m:oMath xmlns:m="http://schemas.openxmlformats.org/officeDocument/2006/math">
                      <m:sSub>
                        <m:sSubPr>
                          <m:ctrlPr>
                            <a:rPr lang="el-GR" altLang="el-GR" i="1">
                              <a:latin typeface="Cambria Math"/>
                            </a:rPr>
                          </m:ctrlPr>
                        </m:sSubPr>
                        <m:e>
                          <m:r>
                            <m:rPr>
                              <m:sty m:val="p"/>
                            </m:rPr>
                            <a:rPr lang="el-GR" altLang="el-GR">
                              <a:latin typeface="Cambria Math" panose="02040503050406030204" pitchFamily="18" charset="0"/>
                            </a:rPr>
                            <m:t>Δθ</m:t>
                          </m:r>
                        </m:e>
                        <m:sub>
                          <m:r>
                            <a:rPr lang="en-US" altLang="el-GR" i="1">
                              <a:latin typeface="Cambria Math" panose="02040503050406030204" pitchFamily="18" charset="0"/>
                            </a:rPr>
                            <m:t>𝑏</m:t>
                          </m:r>
                        </m:sub>
                      </m:sSub>
                      <m:r>
                        <a:rPr lang="en-US" altLang="el-GR" b="0" i="1" smtClean="0">
                          <a:latin typeface="Cambria Math" panose="02040503050406030204" pitchFamily="18" charset="0"/>
                        </a:rPr>
                        <m:t>=</m:t>
                      </m:r>
                      <m:sSub>
                        <m:sSubPr>
                          <m:ctrlPr>
                            <a:rPr lang="en-US" altLang="el-GR" b="0" i="1" smtClean="0">
                              <a:latin typeface="Cambria Math"/>
                            </a:rPr>
                          </m:ctrlPr>
                        </m:sSubPr>
                        <m:e>
                          <m:r>
                            <a:rPr lang="el-GR" altLang="el-GR" b="0" i="1" smtClean="0">
                              <a:latin typeface="Cambria Math" panose="02040503050406030204" pitchFamily="18" charset="0"/>
                            </a:rPr>
                            <m:t>𝜃</m:t>
                          </m:r>
                        </m:e>
                        <m:sub>
                          <m:r>
                            <a:rPr lang="en-US" altLang="el-GR" b="0" i="1" smtClean="0">
                              <a:latin typeface="Cambria Math" panose="02040503050406030204" pitchFamily="18" charset="0"/>
                            </a:rPr>
                            <m:t>𝑏</m:t>
                          </m:r>
                        </m:sub>
                      </m:sSub>
                      <m:r>
                        <a:rPr lang="en-US" altLang="el-GR" b="0" i="1" smtClean="0">
                          <a:latin typeface="Cambria Math" panose="02040503050406030204" pitchFamily="18" charset="0"/>
                        </a:rPr>
                        <m:t>−</m:t>
                      </m:r>
                      <m:sSub>
                        <m:sSubPr>
                          <m:ctrlPr>
                            <a:rPr lang="en-US" altLang="el-GR" i="1">
                              <a:latin typeface="Cambria Math"/>
                            </a:rPr>
                          </m:ctrlPr>
                        </m:sSubPr>
                        <m:e>
                          <m:r>
                            <a:rPr lang="el-GR" altLang="el-GR" i="1">
                              <a:latin typeface="Cambria Math" panose="02040503050406030204" pitchFamily="18" charset="0"/>
                            </a:rPr>
                            <m:t>𝜃</m:t>
                          </m:r>
                        </m:e>
                        <m:sub>
                          <m:r>
                            <a:rPr lang="en-US" altLang="el-GR" i="1">
                              <a:latin typeface="Cambria Math" panose="02040503050406030204" pitchFamily="18" charset="0"/>
                            </a:rPr>
                            <m:t>𝑏</m:t>
                          </m:r>
                          <m:r>
                            <a:rPr lang="en-US" altLang="el-GR" b="0" i="1" smtClean="0">
                              <a:latin typeface="Cambria Math" panose="02040503050406030204" pitchFamily="18" charset="0"/>
                            </a:rPr>
                            <m:t>0</m:t>
                          </m:r>
                        </m:sub>
                      </m:sSub>
                      <m:r>
                        <a:rPr lang="en-US" altLang="el-GR" i="1" smtClean="0">
                          <a:latin typeface="Cambria Math" panose="02040503050406030204" pitchFamily="18" charset="0"/>
                          <a:ea typeface="Cambria Math" panose="02040503050406030204" pitchFamily="18" charset="0"/>
                        </a:rPr>
                        <m:t>⟺</m:t>
                      </m:r>
                      <m:sSub>
                        <m:sSubPr>
                          <m:ctrlPr>
                            <a:rPr lang="en-US" altLang="el-GR" i="1" smtClean="0">
                              <a:latin typeface="Cambria Math"/>
                              <a:ea typeface="Cambria Math" panose="02040503050406030204" pitchFamily="18" charset="0"/>
                            </a:rPr>
                          </m:ctrlPr>
                        </m:sSubPr>
                        <m:e>
                          <m:r>
                            <a:rPr lang="el-GR" altLang="el-GR" b="0" i="1" smtClean="0">
                              <a:latin typeface="Cambria Math" panose="02040503050406030204" pitchFamily="18" charset="0"/>
                              <a:ea typeface="Cambria Math" panose="02040503050406030204" pitchFamily="18" charset="0"/>
                            </a:rPr>
                            <m:t>𝜃</m:t>
                          </m:r>
                        </m:e>
                        <m:sub>
                          <m:r>
                            <a:rPr lang="en-US" altLang="el-GR" b="0" i="1" smtClean="0">
                              <a:latin typeface="Cambria Math" panose="02040503050406030204" pitchFamily="18" charset="0"/>
                              <a:ea typeface="Cambria Math" panose="02040503050406030204" pitchFamily="18" charset="0"/>
                            </a:rPr>
                            <m:t>𝑏</m:t>
                          </m:r>
                        </m:sub>
                      </m:sSub>
                      <m:r>
                        <a:rPr lang="en-US" altLang="el-GR" b="0" i="1" smtClean="0">
                          <a:latin typeface="Cambria Math" panose="02040503050406030204" pitchFamily="18" charset="0"/>
                          <a:ea typeface="Cambria Math" panose="02040503050406030204" pitchFamily="18" charset="0"/>
                        </a:rPr>
                        <m:t>=</m:t>
                      </m:r>
                      <m:sSub>
                        <m:sSubPr>
                          <m:ctrlPr>
                            <a:rPr lang="en-US" altLang="el-GR" b="0" i="1" smtClean="0">
                              <a:latin typeface="Cambria Math"/>
                              <a:ea typeface="Cambria Math" panose="02040503050406030204" pitchFamily="18" charset="0"/>
                            </a:rPr>
                          </m:ctrlPr>
                        </m:sSubPr>
                        <m:e>
                          <m:r>
                            <m:rPr>
                              <m:sty m:val="p"/>
                            </m:rPr>
                            <a:rPr lang="el-GR" altLang="el-GR" b="0" i="0" smtClean="0">
                              <a:latin typeface="Cambria Math" panose="02040503050406030204" pitchFamily="18" charset="0"/>
                              <a:ea typeface="Cambria Math" panose="02040503050406030204" pitchFamily="18" charset="0"/>
                            </a:rPr>
                            <m:t>Δθ</m:t>
                          </m:r>
                        </m:e>
                        <m:sub>
                          <m:r>
                            <a:rPr lang="en-US" altLang="el-GR" b="0" i="1" smtClean="0">
                              <a:latin typeface="Cambria Math" panose="02040503050406030204" pitchFamily="18" charset="0"/>
                              <a:ea typeface="Cambria Math" panose="02040503050406030204" pitchFamily="18" charset="0"/>
                            </a:rPr>
                            <m:t>𝑏</m:t>
                          </m:r>
                        </m:sub>
                      </m:sSub>
                      <m:r>
                        <a:rPr lang="en-US" altLang="el-GR" b="0" i="1" smtClean="0">
                          <a:latin typeface="Cambria Math" panose="02040503050406030204" pitchFamily="18" charset="0"/>
                          <a:ea typeface="Cambria Math" panose="02040503050406030204" pitchFamily="18" charset="0"/>
                        </a:rPr>
                        <m:t>+</m:t>
                      </m:r>
                      <m:sSub>
                        <m:sSubPr>
                          <m:ctrlPr>
                            <a:rPr lang="en-US" altLang="el-GR" b="0" i="1" smtClean="0">
                              <a:latin typeface="Cambria Math"/>
                              <a:ea typeface="Cambria Math" panose="02040503050406030204" pitchFamily="18" charset="0"/>
                            </a:rPr>
                          </m:ctrlPr>
                        </m:sSubPr>
                        <m:e>
                          <m:r>
                            <a:rPr lang="el-GR" altLang="el-GR" b="0" i="1" smtClean="0">
                              <a:latin typeface="Cambria Math" panose="02040503050406030204" pitchFamily="18" charset="0"/>
                              <a:ea typeface="Cambria Math" panose="02040503050406030204" pitchFamily="18" charset="0"/>
                            </a:rPr>
                            <m:t>𝜃</m:t>
                          </m:r>
                        </m:e>
                        <m:sub>
                          <m:r>
                            <a:rPr lang="en-US" altLang="el-GR" b="0" i="1" smtClean="0">
                              <a:latin typeface="Cambria Math" panose="02040503050406030204" pitchFamily="18" charset="0"/>
                              <a:ea typeface="Cambria Math" panose="02040503050406030204" pitchFamily="18" charset="0"/>
                            </a:rPr>
                            <m:t>𝑏</m:t>
                          </m:r>
                          <m:r>
                            <a:rPr lang="en-US" altLang="el-GR" b="0" i="1" smtClean="0">
                              <a:latin typeface="Cambria Math" panose="02040503050406030204" pitchFamily="18" charset="0"/>
                              <a:ea typeface="Cambria Math" panose="02040503050406030204" pitchFamily="18" charset="0"/>
                            </a:rPr>
                            <m:t>0</m:t>
                          </m:r>
                        </m:sub>
                      </m:sSub>
                      <m:r>
                        <a:rPr lang="en-US" altLang="el-GR" b="0" i="1" smtClean="0">
                          <a:latin typeface="Cambria Math" panose="02040503050406030204" pitchFamily="18" charset="0"/>
                          <a:ea typeface="Cambria Math" panose="02040503050406030204" pitchFamily="18" charset="0"/>
                        </a:rPr>
                        <m:t>≃80,1+0,17=80,27</m:t>
                      </m:r>
                      <m:r>
                        <a:rPr lang="en-US" altLang="el-GR" i="1">
                          <a:latin typeface="Cambria Math" panose="02040503050406030204" pitchFamily="18" charset="0"/>
                          <a:ea typeface="Cambria Math" panose="02040503050406030204" pitchFamily="18" charset="0"/>
                        </a:rPr>
                        <m:t>℃</m:t>
                      </m:r>
                    </m:oMath>
                  </m:oMathPara>
                </a14:m>
                <a:endParaRPr lang="el-GR" alt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815" t="-726" r="-44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313137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Ζεσεοσκοπία – Κρυοσκοπία</a:t>
            </a:r>
            <a:r>
              <a:rPr lang="en-US" dirty="0"/>
              <a:t> </a:t>
            </a:r>
            <a:r>
              <a:rPr lang="en-US" sz="3200" b="0" dirty="0" smtClean="0"/>
              <a:t>2/4</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smtClean="0"/>
                  <a:t>Διάλυμα 13 g μη ηλεκτρολυτικής ένωσης σε 650 g νερό πήζει στους -0,80o. Η μοριακή ταπείνωση του σημείου πήξεως του νερού είναι: 1,86oC. Να βρεθεί το μοριακό βάρος της ένωσης. Επιπλέον, η ένωση έχει την ακόλουθη σύνθεση: 52,17% C, 34,78% O και 13,05% Η. Να βρεθεί ο χημικός τύπος της ένωσης.</a:t>
                </a: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m:rPr>
                              <m:sty m:val="p"/>
                            </m:rPr>
                            <a:rPr lang="el-GR">
                              <a:latin typeface="Cambria Math" panose="02040503050406030204" pitchFamily="18" charset="0"/>
                            </a:rPr>
                            <m:t>Δθ</m:t>
                          </m:r>
                        </m:e>
                        <m:sub>
                          <m:r>
                            <a:rPr lang="en-US" i="1">
                              <a:latin typeface="Cambria Math" panose="02040503050406030204" pitchFamily="18" charset="0"/>
                            </a:rPr>
                            <m:t>𝑓</m:t>
                          </m:r>
                        </m:sub>
                      </m:sSub>
                      <m:r>
                        <a:rPr lang="en-US" i="1">
                          <a:latin typeface="Cambria Math" panose="02040503050406030204" pitchFamily="18" charset="0"/>
                        </a:rPr>
                        <m:t>=</m:t>
                      </m:r>
                      <m:sSub>
                        <m:sSubPr>
                          <m:ctrlPr>
                            <a:rPr lang="el-GR" i="1">
                              <a:latin typeface="Cambria Math"/>
                            </a:rPr>
                          </m:ctrlPr>
                        </m:sSubPr>
                        <m:e>
                          <m:r>
                            <a:rPr lang="en-US" i="1">
                              <a:latin typeface="Cambria Math" panose="02040503050406030204" pitchFamily="18" charset="0"/>
                            </a:rPr>
                            <m:t>−</m:t>
                          </m:r>
                          <m:r>
                            <a:rPr lang="en-US" i="1">
                              <a:latin typeface="Cambria Math" panose="02040503050406030204" pitchFamily="18" charset="0"/>
                            </a:rPr>
                            <m:t>𝐾</m:t>
                          </m:r>
                        </m:e>
                        <m:sub>
                          <m:r>
                            <a:rPr lang="en-US" i="1">
                              <a:latin typeface="Cambria Math" panose="02040503050406030204" pitchFamily="18" charset="0"/>
                            </a:rPr>
                            <m:t>𝑓</m:t>
                          </m:r>
                        </m:sub>
                      </m:sSub>
                      <m:f>
                        <m:fPr>
                          <m:ctrlPr>
                            <a:rPr lang="el-GR" i="1">
                              <a:latin typeface="Cambria Math"/>
                            </a:rPr>
                          </m:ctrlPr>
                        </m:fPr>
                        <m:num>
                          <m:r>
                            <a:rPr lang="en-US" i="1">
                              <a:latin typeface="Cambria Math" panose="02040503050406030204" pitchFamily="18" charset="0"/>
                            </a:rPr>
                            <m:t>1000</m:t>
                          </m:r>
                          <m:r>
                            <a:rPr lang="en-US" i="1">
                              <a:latin typeface="Cambria Math" panose="02040503050406030204" pitchFamily="18" charset="0"/>
                            </a:rPr>
                            <m:t>𝑚</m:t>
                          </m:r>
                        </m:num>
                        <m:den>
                          <m:r>
                            <a:rPr lang="en-US" i="1">
                              <a:latin typeface="Cambria Math" panose="02040503050406030204" pitchFamily="18" charset="0"/>
                            </a:rPr>
                            <m:t>𝑀</m:t>
                          </m:r>
                          <m:sSub>
                            <m:sSubPr>
                              <m:ctrlPr>
                                <a:rPr lang="en-US" i="1">
                                  <a:latin typeface="Cambria Math"/>
                                </a:rPr>
                              </m:ctrlPr>
                            </m:sSubPr>
                            <m:e>
                              <m:r>
                                <a:rPr lang="en-US" i="1">
                                  <a:latin typeface="Cambria Math" panose="02040503050406030204" pitchFamily="18" charset="0"/>
                                </a:rPr>
                                <m:t>𝑚</m:t>
                              </m:r>
                            </m:e>
                            <m:sub>
                              <m:r>
                                <a:rPr lang="en-US" i="1">
                                  <a:latin typeface="Cambria Math" panose="02040503050406030204" pitchFamily="18" charset="0"/>
                                </a:rPr>
                                <m:t>0</m:t>
                              </m:r>
                            </m:sub>
                          </m:sSub>
                        </m:den>
                      </m:f>
                      <m:r>
                        <a:rPr lang="el-GR"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𝑀</m:t>
                      </m:r>
                      <m:r>
                        <a:rPr lang="en-US" i="1">
                          <a:latin typeface="Cambria Math" panose="02040503050406030204" pitchFamily="18" charset="0"/>
                          <a:ea typeface="Cambria Math" panose="02040503050406030204" pitchFamily="18" charset="0"/>
                        </a:rPr>
                        <m:t>=</m:t>
                      </m:r>
                      <m:sSub>
                        <m:sSubPr>
                          <m:ctrlPr>
                            <a:rPr lang="el-GR" i="1">
                              <a:latin typeface="Cambria Math"/>
                            </a:rPr>
                          </m:ctrlPr>
                        </m:sSubPr>
                        <m:e>
                          <m:r>
                            <a:rPr lang="en-US" i="1">
                              <a:latin typeface="Cambria Math" panose="02040503050406030204" pitchFamily="18" charset="0"/>
                            </a:rPr>
                            <m:t>−</m:t>
                          </m:r>
                          <m:r>
                            <a:rPr lang="en-US" i="1">
                              <a:latin typeface="Cambria Math" panose="02040503050406030204" pitchFamily="18" charset="0"/>
                            </a:rPr>
                            <m:t>𝐾</m:t>
                          </m:r>
                        </m:e>
                        <m:sub>
                          <m:r>
                            <a:rPr lang="en-US" i="1">
                              <a:latin typeface="Cambria Math" panose="02040503050406030204" pitchFamily="18" charset="0"/>
                            </a:rPr>
                            <m:t>𝑓</m:t>
                          </m:r>
                        </m:sub>
                      </m:sSub>
                      <m:f>
                        <m:fPr>
                          <m:ctrlPr>
                            <a:rPr lang="el-GR" i="1">
                              <a:latin typeface="Cambria Math"/>
                            </a:rPr>
                          </m:ctrlPr>
                        </m:fPr>
                        <m:num>
                          <m:r>
                            <a:rPr lang="en-US" i="1">
                              <a:latin typeface="Cambria Math" panose="02040503050406030204" pitchFamily="18" charset="0"/>
                            </a:rPr>
                            <m:t>1000</m:t>
                          </m:r>
                          <m:r>
                            <a:rPr lang="en-US" i="1">
                              <a:latin typeface="Cambria Math" panose="02040503050406030204" pitchFamily="18" charset="0"/>
                            </a:rPr>
                            <m:t>𝑚</m:t>
                          </m:r>
                        </m:num>
                        <m:den>
                          <m:sSub>
                            <m:sSubPr>
                              <m:ctrlPr>
                                <a:rPr lang="el-GR" i="1">
                                  <a:latin typeface="Cambria Math"/>
                                </a:rPr>
                              </m:ctrlPr>
                            </m:sSubPr>
                            <m:e>
                              <m:r>
                                <m:rPr>
                                  <m:sty m:val="p"/>
                                </m:rPr>
                                <a:rPr lang="el-GR">
                                  <a:latin typeface="Cambria Math" panose="02040503050406030204" pitchFamily="18" charset="0"/>
                                </a:rPr>
                                <m:t>Δθ</m:t>
                              </m:r>
                            </m:e>
                            <m:sub>
                              <m:r>
                                <a:rPr lang="en-US" i="1">
                                  <a:latin typeface="Cambria Math" panose="02040503050406030204" pitchFamily="18" charset="0"/>
                                </a:rPr>
                                <m:t>𝑓</m:t>
                              </m:r>
                            </m:sub>
                          </m:sSub>
                          <m:sSub>
                            <m:sSubPr>
                              <m:ctrlPr>
                                <a:rPr lang="el-GR" i="1">
                                  <a:latin typeface="Cambria Math"/>
                                </a:rPr>
                              </m:ctrlPr>
                            </m:sSubPr>
                            <m:e>
                              <m:r>
                                <a:rPr lang="en-US" i="1">
                                  <a:latin typeface="Cambria Math" panose="02040503050406030204" pitchFamily="18" charset="0"/>
                                </a:rPr>
                                <m:t>𝑚</m:t>
                              </m:r>
                            </m:e>
                            <m:sub>
                              <m:r>
                                <a:rPr lang="en-US" i="1">
                                  <a:latin typeface="Cambria Math" panose="02040503050406030204" pitchFamily="18" charset="0"/>
                                </a:rPr>
                                <m:t>0</m:t>
                              </m:r>
                            </m:sub>
                          </m:sSub>
                        </m:den>
                      </m:f>
                      <m:r>
                        <a:rPr lang="en-US" i="1">
                          <a:latin typeface="Cambria Math" panose="02040503050406030204" pitchFamily="18" charset="0"/>
                        </a:rPr>
                        <m:t>=−1,86</m:t>
                      </m:r>
                      <m:f>
                        <m:fPr>
                          <m:ctrlPr>
                            <a:rPr lang="el-GR" i="1">
                              <a:latin typeface="Cambria Math"/>
                            </a:rPr>
                          </m:ctrlPr>
                        </m:fPr>
                        <m:num>
                          <m:r>
                            <a:rPr lang="en-US" i="1">
                              <a:latin typeface="Cambria Math" panose="02040503050406030204" pitchFamily="18" charset="0"/>
                            </a:rPr>
                            <m:t>1000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13</m:t>
                          </m:r>
                        </m:num>
                        <m:den>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80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650</m:t>
                          </m:r>
                        </m:den>
                      </m:f>
                      <m:r>
                        <a:rPr lang="en-US" b="0" i="1" smtClean="0">
                          <a:latin typeface="Cambria Math" panose="02040503050406030204" pitchFamily="18" charset="0"/>
                          <a:ea typeface="Cambria Math" panose="02040503050406030204" pitchFamily="18" charset="0"/>
                        </a:rPr>
                        <m:t>=46,5</m:t>
                      </m:r>
                      <m:r>
                        <a:rPr lang="en-US" i="1">
                          <a:latin typeface="Cambria Math" panose="02040503050406030204" pitchFamily="18" charset="0"/>
                          <a:ea typeface="Cambria Math" panose="02040503050406030204" pitchFamily="18" charset="0"/>
                        </a:rPr>
                        <m:t>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𝑚𝑜𝑙𝑒</m:t>
                      </m:r>
                    </m:oMath>
                  </m:oMathPara>
                </a14:m>
                <a:endParaRPr lang="en-US" dirty="0" smtClean="0"/>
              </a:p>
              <a:p>
                <a:r>
                  <a:rPr lang="el-GR" altLang="el-GR" dirty="0"/>
                  <a:t>Από το χημικό τύπο </a:t>
                </a:r>
                <a:r>
                  <a:rPr lang="el-GR" altLang="el-GR" dirty="0" err="1"/>
                  <a:t>C</a:t>
                </a:r>
                <a:r>
                  <a:rPr lang="el-GR" altLang="el-GR" baseline="-30000" dirty="0" err="1"/>
                  <a:t>x</a:t>
                </a:r>
                <a:r>
                  <a:rPr lang="el-GR" altLang="el-GR" dirty="0" err="1"/>
                  <a:t>H</a:t>
                </a:r>
                <a:r>
                  <a:rPr lang="el-GR" altLang="el-GR" baseline="-30000" dirty="0" err="1"/>
                  <a:t>y</a:t>
                </a:r>
                <a:r>
                  <a:rPr lang="el-GR" altLang="el-GR" dirty="0" err="1"/>
                  <a:t>O</a:t>
                </a:r>
                <a:r>
                  <a:rPr lang="el-GR" altLang="el-GR" baseline="-30000" dirty="0" err="1"/>
                  <a:t>z</a:t>
                </a:r>
                <a:r>
                  <a:rPr lang="el-GR" altLang="el-GR" dirty="0" smtClean="0"/>
                  <a:t>:</a:t>
                </a:r>
                <a:endParaRPr lang="en-US" altLang="el-GR" dirty="0" smtClean="0"/>
              </a:p>
              <a:p>
                <a:pPr marL="0" indent="0">
                  <a:buNone/>
                </a:pPr>
                <a14:m>
                  <m:oMathPara xmlns:m="http://schemas.openxmlformats.org/officeDocument/2006/math">
                    <m:oMathParaPr>
                      <m:jc m:val="left"/>
                    </m:oMathParaPr>
                    <m:oMath xmlns:m="http://schemas.openxmlformats.org/officeDocument/2006/math">
                      <m:r>
                        <a:rPr lang="en-US" altLang="el-GR" b="0" i="1" smtClean="0">
                          <a:latin typeface="Cambria Math" panose="02040503050406030204" pitchFamily="18" charset="0"/>
                        </a:rPr>
                        <m:t>𝑀</m:t>
                      </m:r>
                      <m:r>
                        <a:rPr lang="en-US" altLang="el-GR" b="0" i="1" smtClean="0">
                          <a:latin typeface="Cambria Math" panose="02040503050406030204" pitchFamily="18" charset="0"/>
                        </a:rPr>
                        <m:t>=</m:t>
                      </m:r>
                      <m:sSub>
                        <m:sSubPr>
                          <m:ctrlPr>
                            <a:rPr lang="en-US" altLang="el-GR" b="0" i="1" smtClean="0">
                              <a:latin typeface="Cambria Math"/>
                            </a:rPr>
                          </m:ctrlPr>
                        </m:sSubPr>
                        <m:e>
                          <m:r>
                            <a:rPr lang="en-US" altLang="el-GR" b="0" i="1" smtClean="0">
                              <a:latin typeface="Cambria Math" panose="02040503050406030204" pitchFamily="18" charset="0"/>
                            </a:rPr>
                            <m:t>𝑀</m:t>
                          </m:r>
                        </m:e>
                        <m:sub>
                          <m:sSup>
                            <m:sSupPr>
                              <m:ctrlPr>
                                <a:rPr lang="en-US" altLang="el-GR" b="0" i="1" smtClean="0">
                                  <a:latin typeface="Cambria Math"/>
                                </a:rPr>
                              </m:ctrlPr>
                            </m:sSupPr>
                            <m:e>
                              <m:r>
                                <a:rPr lang="en-US" altLang="el-GR" b="0" i="1" smtClean="0">
                                  <a:latin typeface="Cambria Math" panose="02040503050406030204" pitchFamily="18" charset="0"/>
                                </a:rPr>
                                <m:t>𝐶</m:t>
                              </m:r>
                            </m:e>
                            <m:sup>
                              <m:r>
                                <a:rPr lang="en-US" altLang="el-GR" b="0" i="1" smtClean="0">
                                  <a:latin typeface="Cambria Math" panose="02040503050406030204" pitchFamily="18" charset="0"/>
                                </a:rPr>
                                <m:t>𝑥</m:t>
                              </m:r>
                            </m:sup>
                          </m:sSup>
                        </m:sub>
                      </m:sSub>
                      <m:r>
                        <a:rPr lang="en-US" altLang="el-GR" b="0" i="1" smtClean="0">
                          <a:latin typeface="Cambria Math" panose="02040503050406030204" pitchFamily="18" charset="0"/>
                        </a:rPr>
                        <m:t>+</m:t>
                      </m:r>
                      <m:sSub>
                        <m:sSubPr>
                          <m:ctrlPr>
                            <a:rPr lang="en-US" altLang="el-GR" i="1">
                              <a:latin typeface="Cambria Math"/>
                            </a:rPr>
                          </m:ctrlPr>
                        </m:sSubPr>
                        <m:e>
                          <m:r>
                            <a:rPr lang="en-US" altLang="el-GR" b="0" i="1" smtClean="0">
                              <a:latin typeface="Cambria Math" panose="02040503050406030204" pitchFamily="18" charset="0"/>
                            </a:rPr>
                            <m:t>𝑀</m:t>
                          </m:r>
                        </m:e>
                        <m:sub>
                          <m:sSup>
                            <m:sSupPr>
                              <m:ctrlPr>
                                <a:rPr lang="en-US" altLang="el-GR" i="1">
                                  <a:latin typeface="Cambria Math"/>
                                </a:rPr>
                              </m:ctrlPr>
                            </m:sSupPr>
                            <m:e>
                              <m:r>
                                <a:rPr lang="en-US" altLang="el-GR" b="0" i="1" smtClean="0">
                                  <a:latin typeface="Cambria Math" panose="02040503050406030204" pitchFamily="18" charset="0"/>
                                </a:rPr>
                                <m:t>𝐻</m:t>
                              </m:r>
                            </m:e>
                            <m:sup>
                              <m:r>
                                <a:rPr lang="en-US" altLang="el-GR" b="0" i="1" smtClean="0">
                                  <a:latin typeface="Cambria Math" panose="02040503050406030204" pitchFamily="18" charset="0"/>
                                </a:rPr>
                                <m:t>𝑦</m:t>
                              </m:r>
                            </m:sup>
                          </m:sSup>
                        </m:sub>
                      </m:sSub>
                      <m:r>
                        <a:rPr lang="en-US" altLang="el-GR" b="0" i="1" smtClean="0">
                          <a:latin typeface="Cambria Math" panose="02040503050406030204" pitchFamily="18" charset="0"/>
                        </a:rPr>
                        <m:t>+</m:t>
                      </m:r>
                      <m:sSub>
                        <m:sSubPr>
                          <m:ctrlPr>
                            <a:rPr lang="en-US" altLang="el-GR" i="1">
                              <a:latin typeface="Cambria Math"/>
                            </a:rPr>
                          </m:ctrlPr>
                        </m:sSubPr>
                        <m:e>
                          <m:r>
                            <a:rPr lang="en-US" altLang="el-GR" b="0" i="1" smtClean="0">
                              <a:latin typeface="Cambria Math" panose="02040503050406030204" pitchFamily="18" charset="0"/>
                            </a:rPr>
                            <m:t>𝑀</m:t>
                          </m:r>
                        </m:e>
                        <m:sub>
                          <m:sSup>
                            <m:sSupPr>
                              <m:ctrlPr>
                                <a:rPr lang="en-US" altLang="el-GR" i="1">
                                  <a:latin typeface="Cambria Math"/>
                                </a:rPr>
                              </m:ctrlPr>
                            </m:sSupPr>
                            <m:e>
                              <m:r>
                                <a:rPr lang="en-US" altLang="el-GR" b="0" i="1" smtClean="0">
                                  <a:latin typeface="Cambria Math" panose="02040503050406030204" pitchFamily="18" charset="0"/>
                                </a:rPr>
                                <m:t>𝑜</m:t>
                              </m:r>
                            </m:e>
                            <m:sup>
                              <m:r>
                                <a:rPr lang="en-US" altLang="el-GR" b="0" i="1" smtClean="0">
                                  <a:latin typeface="Cambria Math" panose="02040503050406030204" pitchFamily="18" charset="0"/>
                                </a:rPr>
                                <m:t>𝑧</m:t>
                              </m:r>
                            </m:sup>
                          </m:sSup>
                        </m:sub>
                      </m:sSub>
                      <m:r>
                        <a:rPr lang="en-US" altLang="el-GR" b="0" i="1" smtClean="0">
                          <a:latin typeface="Cambria Math" panose="02040503050406030204" pitchFamily="18" charset="0"/>
                        </a:rPr>
                        <m:t>=12,011</m:t>
                      </m:r>
                      <m:r>
                        <a:rPr lang="en-US" altLang="el-GR" b="0" i="1" smtClean="0">
                          <a:latin typeface="Cambria Math" panose="02040503050406030204" pitchFamily="18" charset="0"/>
                        </a:rPr>
                        <m:t>𝑥</m:t>
                      </m:r>
                      <m:r>
                        <a:rPr lang="en-US" altLang="el-GR" b="0" i="1" smtClean="0">
                          <a:latin typeface="Cambria Math" panose="02040503050406030204" pitchFamily="18" charset="0"/>
                        </a:rPr>
                        <m:t>+1,008</m:t>
                      </m:r>
                      <m:r>
                        <a:rPr lang="en-US" altLang="el-GR" b="0" i="1" smtClean="0">
                          <a:latin typeface="Cambria Math" panose="02040503050406030204" pitchFamily="18" charset="0"/>
                        </a:rPr>
                        <m:t>𝑦</m:t>
                      </m:r>
                      <m:r>
                        <a:rPr lang="en-US" altLang="el-GR" b="0" i="1" smtClean="0">
                          <a:latin typeface="Cambria Math" panose="02040503050406030204" pitchFamily="18" charset="0"/>
                        </a:rPr>
                        <m:t>+15,999</m:t>
                      </m:r>
                      <m:r>
                        <a:rPr lang="en-US" altLang="el-GR" b="0" i="1" smtClean="0">
                          <a:latin typeface="Cambria Math" panose="02040503050406030204" pitchFamily="18" charset="0"/>
                        </a:rPr>
                        <m:t>𝑧</m:t>
                      </m:r>
                      <m:r>
                        <a:rPr lang="en-US" altLang="el-GR" b="0" i="1" smtClean="0">
                          <a:latin typeface="Cambria Math" panose="02040503050406030204" pitchFamily="18" charset="0"/>
                          <a:ea typeface="Cambria Math" panose="02040503050406030204" pitchFamily="18" charset="0"/>
                        </a:rPr>
                        <m:t>⇔46,5≃12,011</m:t>
                      </m:r>
                      <m:r>
                        <a:rPr lang="en-US" altLang="el-GR" b="0" i="1" smtClean="0">
                          <a:latin typeface="Cambria Math" panose="02040503050406030204" pitchFamily="18" charset="0"/>
                          <a:ea typeface="Cambria Math" panose="02040503050406030204" pitchFamily="18" charset="0"/>
                        </a:rPr>
                        <m:t>𝑥</m:t>
                      </m:r>
                      <m:r>
                        <a:rPr lang="en-US" altLang="el-GR" b="0" i="1" smtClean="0">
                          <a:latin typeface="Cambria Math" panose="02040503050406030204" pitchFamily="18" charset="0"/>
                          <a:ea typeface="Cambria Math" panose="02040503050406030204" pitchFamily="18" charset="0"/>
                        </a:rPr>
                        <m:t>+1,008</m:t>
                      </m:r>
                      <m:r>
                        <a:rPr lang="en-US" altLang="el-GR" b="0" i="1" smtClean="0">
                          <a:latin typeface="Cambria Math" panose="02040503050406030204" pitchFamily="18" charset="0"/>
                          <a:ea typeface="Cambria Math" panose="02040503050406030204" pitchFamily="18" charset="0"/>
                        </a:rPr>
                        <m:t>𝑦</m:t>
                      </m:r>
                      <m:r>
                        <a:rPr lang="en-US" altLang="el-GR" b="0" i="1" smtClean="0">
                          <a:latin typeface="Cambria Math" panose="02040503050406030204" pitchFamily="18" charset="0"/>
                          <a:ea typeface="Cambria Math" panose="02040503050406030204" pitchFamily="18" charset="0"/>
                        </a:rPr>
                        <m:t>+15,999</m:t>
                      </m:r>
                      <m:r>
                        <a:rPr lang="en-US" altLang="el-GR" b="0" i="1" smtClean="0">
                          <a:latin typeface="Cambria Math" panose="02040503050406030204" pitchFamily="18" charset="0"/>
                          <a:ea typeface="Cambria Math" panose="02040503050406030204" pitchFamily="18" charset="0"/>
                        </a:rPr>
                        <m:t>𝑧</m:t>
                      </m:r>
                      <m:r>
                        <a:rPr lang="en-US" altLang="el-GR" b="0" i="1" smtClean="0">
                          <a:latin typeface="Cambria Math" panose="02040503050406030204" pitchFamily="18" charset="0"/>
                          <a:ea typeface="Cambria Math" panose="02040503050406030204" pitchFamily="18" charset="0"/>
                        </a:rPr>
                        <m:t>.</m:t>
                      </m:r>
                    </m:oMath>
                  </m:oMathPara>
                </a14:m>
                <a:endParaRPr lang="el-GR" altLang="el-GR" dirty="0"/>
              </a:p>
              <a:p>
                <a:pPr marL="0" indent="0">
                  <a:buNone/>
                </a:pPr>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103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697370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Ζεσεοσκοπία – Κρυοσκοπία</a:t>
            </a:r>
            <a:r>
              <a:rPr lang="en-US" dirty="0"/>
              <a:t> </a:t>
            </a:r>
            <a:r>
              <a:rPr lang="en-US" sz="3200" b="0" dirty="0" smtClean="0"/>
              <a:t>3/4</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smtClean="0"/>
                  <a:t>Ακόμη:</a:t>
                </a:r>
              </a:p>
              <a:p>
                <a:pPr marL="0" indent="0">
                  <a:buNone/>
                </a:pPr>
                <a14:m>
                  <m:oMathPara xmlns:m="http://schemas.openxmlformats.org/officeDocument/2006/math">
                    <m:oMathParaPr>
                      <m:jc m:val="left"/>
                    </m:oMathParaPr>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𝐶</m:t>
                          </m:r>
                        </m:sub>
                      </m:sSub>
                      <m:r>
                        <a:rPr lang="en-US" b="0" i="1" smtClean="0">
                          <a:latin typeface="Cambria Math" panose="02040503050406030204" pitchFamily="18" charset="0"/>
                        </a:rPr>
                        <m:t>=</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𝐶</m:t>
                              </m:r>
                            </m:sub>
                          </m:sSub>
                        </m:num>
                        <m:den>
                          <m:sSub>
                            <m:sSubPr>
                              <m:ctrlPr>
                                <a:rPr lang="en-US" b="0" i="1" smtClean="0">
                                  <a:latin typeface="Cambria Math"/>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𝐶</m:t>
                              </m:r>
                            </m:sub>
                          </m:sSub>
                        </m:den>
                      </m:f>
                      <m:r>
                        <a:rPr lang="en-US" b="0" i="1" smtClean="0">
                          <a:latin typeface="Cambria Math" panose="02040503050406030204" pitchFamily="18" charset="0"/>
                        </a:rPr>
                        <m:t>=</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𝑚𝑐</m:t>
                              </m:r>
                            </m:e>
                            <m:sub>
                              <m:r>
                                <a:rPr lang="en-US" b="0" i="1" smtClean="0">
                                  <a:latin typeface="Cambria Math" panose="02040503050406030204" pitchFamily="18" charset="0"/>
                                </a:rPr>
                                <m:t>𝐶</m:t>
                              </m:r>
                            </m:sub>
                          </m:sSub>
                          <m:r>
                            <a:rPr lang="en-US" b="0" i="1" smtClean="0">
                              <a:latin typeface="Cambria Math" panose="02040503050406030204" pitchFamily="18" charset="0"/>
                            </a:rPr>
                            <m:t>%</m:t>
                          </m:r>
                        </m:num>
                        <m:den>
                          <m:sSub>
                            <m:sSubPr>
                              <m:ctrlPr>
                                <a:rPr lang="en-US" b="0" i="1" smtClean="0">
                                  <a:latin typeface="Cambria Math"/>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𝐶</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13∙52,17%</m:t>
                          </m:r>
                        </m:num>
                        <m:den>
                          <m:r>
                            <a:rPr lang="en-US" b="0" i="1" smtClean="0">
                              <a:latin typeface="Cambria Math" panose="02040503050406030204" pitchFamily="18" charset="0"/>
                              <a:ea typeface="Cambria Math" panose="02040503050406030204" pitchFamily="18" charset="0"/>
                            </a:rPr>
                            <m:t>12,011</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0,565 </m:t>
                      </m:r>
                      <m:r>
                        <a:rPr lang="en-US" b="0" i="1" smtClean="0">
                          <a:latin typeface="Cambria Math" panose="02040503050406030204" pitchFamily="18" charset="0"/>
                          <a:ea typeface="Cambria Math" panose="02040503050406030204" pitchFamily="18" charset="0"/>
                        </a:rPr>
                        <m:t>𝑚𝑜𝑙𝑒</m:t>
                      </m:r>
                    </m:oMath>
                  </m:oMathPara>
                </a14:m>
                <a:endParaRPr lang="en-US" dirty="0" smtClean="0"/>
              </a:p>
              <a:p>
                <a:pPr marL="0" indent="0">
                  <a:buNone/>
                </a:pPr>
                <a:endParaRPr lang="en-US" dirty="0" smtClean="0"/>
              </a:p>
              <a:p>
                <a:pPr marL="0" indent="0">
                  <a:buNone/>
                </a:pPr>
                <a14:m>
                  <m:oMathPara xmlns:m="http://schemas.openxmlformats.org/officeDocument/2006/math">
                    <m:oMathParaPr>
                      <m:jc m:val="left"/>
                    </m:oMathParaPr>
                    <m:oMath xmlns:m="http://schemas.openxmlformats.org/officeDocument/2006/math">
                      <m:sSub>
                        <m:sSubPr>
                          <m:ctrlPr>
                            <a:rPr lang="el-GR" i="1">
                              <a:latin typeface="Cambria Math"/>
                            </a:rPr>
                          </m:ctrlPr>
                        </m:sSubPr>
                        <m:e>
                          <m:r>
                            <a:rPr lang="en-US" i="1">
                              <a:latin typeface="Cambria Math" panose="02040503050406030204" pitchFamily="18" charset="0"/>
                            </a:rPr>
                            <m:t>𝑛</m:t>
                          </m:r>
                        </m:e>
                        <m:sub>
                          <m:r>
                            <a:rPr lang="en-US" b="0" i="1" smtClean="0">
                              <a:latin typeface="Cambria Math" panose="02040503050406030204" pitchFamily="18" charset="0"/>
                            </a:rPr>
                            <m:t>𝑂</m:t>
                          </m:r>
                        </m:sub>
                      </m:sSub>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𝑚</m:t>
                              </m:r>
                            </m:e>
                            <m:sub>
                              <m:r>
                                <a:rPr lang="en-US" b="0" i="1" smtClean="0">
                                  <a:latin typeface="Cambria Math" panose="02040503050406030204" pitchFamily="18" charset="0"/>
                                </a:rPr>
                                <m:t>𝑂</m:t>
                              </m:r>
                            </m:sub>
                          </m:sSub>
                        </m:num>
                        <m:den>
                          <m:sSub>
                            <m:sSubPr>
                              <m:ctrlPr>
                                <a:rPr lang="en-US" i="1">
                                  <a:latin typeface="Cambria Math"/>
                                </a:rPr>
                              </m:ctrlPr>
                            </m:sSubPr>
                            <m:e>
                              <m:r>
                                <a:rPr lang="en-US" i="1">
                                  <a:latin typeface="Cambria Math" panose="02040503050406030204" pitchFamily="18" charset="0"/>
                                </a:rPr>
                                <m:t>𝑀</m:t>
                              </m:r>
                            </m:e>
                            <m:sub>
                              <m:r>
                                <a:rPr lang="en-US" b="0" i="1" smtClean="0">
                                  <a:latin typeface="Cambria Math" panose="02040503050406030204" pitchFamily="18" charset="0"/>
                                </a:rPr>
                                <m:t>𝑂</m:t>
                              </m:r>
                            </m:sub>
                          </m:sSub>
                        </m:den>
                      </m:f>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𝑚𝑐</m:t>
                              </m:r>
                            </m:e>
                            <m:sub>
                              <m:r>
                                <a:rPr lang="en-US" b="0" i="1" smtClean="0">
                                  <a:latin typeface="Cambria Math" panose="02040503050406030204" pitchFamily="18" charset="0"/>
                                </a:rPr>
                                <m:t>𝑂</m:t>
                              </m:r>
                            </m:sub>
                          </m:sSub>
                          <m:r>
                            <a:rPr lang="en-US" i="1">
                              <a:latin typeface="Cambria Math" panose="02040503050406030204" pitchFamily="18" charset="0"/>
                            </a:rPr>
                            <m:t>%</m:t>
                          </m:r>
                        </m:num>
                        <m:den>
                          <m:sSub>
                            <m:sSubPr>
                              <m:ctrlPr>
                                <a:rPr lang="en-US" i="1">
                                  <a:latin typeface="Cambria Math"/>
                                </a:rPr>
                              </m:ctrlPr>
                            </m:sSubPr>
                            <m:e>
                              <m:r>
                                <a:rPr lang="en-US" i="1">
                                  <a:latin typeface="Cambria Math" panose="02040503050406030204" pitchFamily="18" charset="0"/>
                                </a:rPr>
                                <m:t>𝑀</m:t>
                              </m:r>
                            </m:e>
                            <m:sub>
                              <m:r>
                                <a:rPr lang="en-US" b="0" i="1" smtClean="0">
                                  <a:latin typeface="Cambria Math" panose="02040503050406030204" pitchFamily="18" charset="0"/>
                                </a:rPr>
                                <m:t>𝑂</m:t>
                              </m:r>
                            </m:sub>
                          </m:sSub>
                        </m:den>
                      </m:f>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13∙</m:t>
                          </m:r>
                          <m:r>
                            <a:rPr lang="en-US" b="0" i="1" smtClean="0">
                              <a:latin typeface="Cambria Math" panose="02040503050406030204" pitchFamily="18" charset="0"/>
                              <a:ea typeface="Cambria Math" panose="02040503050406030204" pitchFamily="18" charset="0"/>
                            </a:rPr>
                            <m:t>34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78</m:t>
                          </m:r>
                          <m:r>
                            <a:rPr lang="en-US" i="1">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15,999</m:t>
                          </m:r>
                        </m:den>
                      </m:f>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283</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𝑚𝑜𝑙𝑒</m:t>
                      </m:r>
                    </m:oMath>
                  </m:oMathPara>
                </a14:m>
                <a:endParaRPr lang="en-US" dirty="0" smtClean="0"/>
              </a:p>
              <a:p>
                <a:pPr marL="0" indent="0">
                  <a:buNone/>
                </a:pPr>
                <a:endParaRPr lang="en-US" dirty="0" smtClean="0"/>
              </a:p>
              <a:p>
                <a:pPr marL="0" indent="0">
                  <a:buNone/>
                </a:pPr>
                <a14:m>
                  <m:oMathPara xmlns:m="http://schemas.openxmlformats.org/officeDocument/2006/math">
                    <m:oMathParaPr>
                      <m:jc m:val="left"/>
                    </m:oMathParaPr>
                    <m:oMath xmlns:m="http://schemas.openxmlformats.org/officeDocument/2006/math">
                      <m:sSub>
                        <m:sSubPr>
                          <m:ctrlPr>
                            <a:rPr lang="el-GR" i="1">
                              <a:latin typeface="Cambria Math"/>
                            </a:rPr>
                          </m:ctrlPr>
                        </m:sSubPr>
                        <m:e>
                          <m:r>
                            <a:rPr lang="en-US" i="1">
                              <a:latin typeface="Cambria Math" panose="02040503050406030204" pitchFamily="18" charset="0"/>
                            </a:rPr>
                            <m:t>𝑛</m:t>
                          </m:r>
                        </m:e>
                        <m:sub>
                          <m:r>
                            <a:rPr lang="en-US" b="0" i="1" smtClean="0">
                              <a:latin typeface="Cambria Math" panose="02040503050406030204" pitchFamily="18" charset="0"/>
                            </a:rPr>
                            <m:t>𝐻</m:t>
                          </m:r>
                        </m:sub>
                      </m:sSub>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𝑚</m:t>
                              </m:r>
                            </m:e>
                            <m:sub>
                              <m:r>
                                <a:rPr lang="en-US" b="0" i="1" smtClean="0">
                                  <a:latin typeface="Cambria Math" panose="02040503050406030204" pitchFamily="18" charset="0"/>
                                </a:rPr>
                                <m:t>𝐻</m:t>
                              </m:r>
                            </m:sub>
                          </m:sSub>
                        </m:num>
                        <m:den>
                          <m:sSub>
                            <m:sSubPr>
                              <m:ctrlPr>
                                <a:rPr lang="en-US" i="1">
                                  <a:latin typeface="Cambria Math"/>
                                </a:rPr>
                              </m:ctrlPr>
                            </m:sSubPr>
                            <m:e>
                              <m:r>
                                <a:rPr lang="en-US" i="1">
                                  <a:latin typeface="Cambria Math" panose="02040503050406030204" pitchFamily="18" charset="0"/>
                                </a:rPr>
                                <m:t>𝑀</m:t>
                              </m:r>
                            </m:e>
                            <m:sub>
                              <m:r>
                                <a:rPr lang="en-US" b="0" i="1" smtClean="0">
                                  <a:latin typeface="Cambria Math" panose="02040503050406030204" pitchFamily="18" charset="0"/>
                                </a:rPr>
                                <m:t>𝐻</m:t>
                              </m:r>
                            </m:sub>
                          </m:sSub>
                        </m:den>
                      </m:f>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𝑚𝑐</m:t>
                              </m:r>
                            </m:e>
                            <m:sub>
                              <m:r>
                                <a:rPr lang="en-US" b="0" i="1" smtClean="0">
                                  <a:latin typeface="Cambria Math" panose="02040503050406030204" pitchFamily="18" charset="0"/>
                                </a:rPr>
                                <m:t>𝐻</m:t>
                              </m:r>
                            </m:sub>
                          </m:sSub>
                          <m:r>
                            <a:rPr lang="en-US" i="1">
                              <a:latin typeface="Cambria Math" panose="02040503050406030204" pitchFamily="18" charset="0"/>
                            </a:rPr>
                            <m:t>%</m:t>
                          </m:r>
                        </m:num>
                        <m:den>
                          <m:sSub>
                            <m:sSubPr>
                              <m:ctrlPr>
                                <a:rPr lang="en-US" i="1">
                                  <a:latin typeface="Cambria Math"/>
                                </a:rPr>
                              </m:ctrlPr>
                            </m:sSubPr>
                            <m:e>
                              <m:r>
                                <a:rPr lang="en-US" i="1">
                                  <a:latin typeface="Cambria Math" panose="02040503050406030204" pitchFamily="18" charset="0"/>
                                </a:rPr>
                                <m:t>𝑀</m:t>
                              </m:r>
                            </m:e>
                            <m:sub>
                              <m:r>
                                <a:rPr lang="en-US" b="0" i="1" smtClean="0">
                                  <a:latin typeface="Cambria Math" panose="02040503050406030204" pitchFamily="18" charset="0"/>
                                </a:rPr>
                                <m:t>𝐻</m:t>
                              </m:r>
                            </m:sub>
                          </m:sSub>
                        </m:den>
                      </m:f>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13∙</m:t>
                          </m:r>
                          <m:r>
                            <a:rPr lang="en-US" b="0" i="1" smtClean="0">
                              <a:latin typeface="Cambria Math" panose="02040503050406030204" pitchFamily="18" charset="0"/>
                              <a:ea typeface="Cambria Math" panose="02040503050406030204" pitchFamily="18" charset="0"/>
                            </a:rPr>
                            <m:t>13,05</m:t>
                          </m:r>
                          <m:r>
                            <a:rPr lang="en-US" i="1">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1,008</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1,683</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𝑚𝑜𝑙𝑒</m:t>
                      </m:r>
                    </m:oMath>
                  </m:oMathPara>
                </a14:m>
                <a:endParaRPr lang="en-US" dirty="0"/>
              </a:p>
              <a:p>
                <a:pPr marL="0" indent="0">
                  <a:buNone/>
                </a:pPr>
                <a:endParaRPr lang="en-US"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954971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Ζεσεοσκοπία – Κρυοσκοπία</a:t>
            </a:r>
            <a:r>
              <a:rPr lang="en-US" dirty="0"/>
              <a:t> </a:t>
            </a:r>
            <a:r>
              <a:rPr lang="en-US" sz="3200" b="0" dirty="0" smtClean="0"/>
              <a:t>4/4</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4248472"/>
              </a:xfrm>
            </p:spPr>
            <p:txBody>
              <a:bodyPr/>
              <a:lstStyle/>
              <a:p>
                <a14:m>
                  <m:oMath xmlns:m="http://schemas.openxmlformats.org/officeDocument/2006/math">
                    <m:f>
                      <m:fPr>
                        <m:ctrlPr>
                          <a:rPr lang="el-GR" i="1" smtClean="0">
                            <a:latin typeface="Cambria Math"/>
                          </a:rPr>
                        </m:ctrlPr>
                      </m:fPr>
                      <m:num>
                        <m:r>
                          <a:rPr lang="en-US" b="0" i="1" smtClean="0">
                            <a:latin typeface="Cambria Math" panose="02040503050406030204" pitchFamily="18" charset="0"/>
                          </a:rPr>
                          <m:t>𝑦</m:t>
                        </m:r>
                      </m:num>
                      <m:den>
                        <m:r>
                          <a:rPr lang="en-US" b="0" i="1" smtClean="0">
                            <a:latin typeface="Cambria Math" panose="02040503050406030204" pitchFamily="18" charset="0"/>
                          </a:rPr>
                          <m:t>𝑥</m:t>
                        </m:r>
                      </m:den>
                    </m:f>
                    <m:r>
                      <a:rPr lang="en-US" b="0" i="1" smtClean="0">
                        <a:latin typeface="Cambria Math" panose="02040503050406030204" pitchFamily="18" charset="0"/>
                      </a:rPr>
                      <m:t>=</m:t>
                    </m:r>
                    <m:f>
                      <m:fPr>
                        <m:ctrlPr>
                          <a:rPr lang="el-GR" i="1" smtClean="0">
                            <a:latin typeface="Cambria Math"/>
                          </a:rPr>
                        </m:ctrlPr>
                      </m:fPr>
                      <m:num>
                        <m:sSub>
                          <m:sSubPr>
                            <m:ctrlPr>
                              <a:rPr lang="el-GR" i="1" smtClean="0">
                                <a:latin typeface="Cambria Math"/>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𝐻</m:t>
                            </m:r>
                          </m:sub>
                        </m:sSub>
                      </m:num>
                      <m:den>
                        <m:sSub>
                          <m:sSubPr>
                            <m:ctrlPr>
                              <a:rPr lang="el-GR" i="1" smtClean="0">
                                <a:latin typeface="Cambria Math"/>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𝐶</m:t>
                            </m:r>
                          </m:sub>
                        </m:sSub>
                      </m:den>
                    </m:f>
                    <m:r>
                      <a:rPr lang="el-GR" i="1" smtClean="0">
                        <a:latin typeface="Cambria Math" panose="02040503050406030204" pitchFamily="18" charset="0"/>
                        <a:ea typeface="Cambria Math" panose="02040503050406030204" pitchFamily="18" charset="0"/>
                      </a:rPr>
                      <m:t>≃</m:t>
                    </m:r>
                    <m:f>
                      <m:fPr>
                        <m:ctrlPr>
                          <a:rPr lang="el-GR"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1,683</m:t>
                        </m:r>
                      </m:num>
                      <m:den>
                        <m:r>
                          <a:rPr lang="en-US" b="0" i="1" smtClean="0">
                            <a:latin typeface="Cambria Math" panose="02040503050406030204" pitchFamily="18" charset="0"/>
                            <a:ea typeface="Cambria Math" panose="02040503050406030204" pitchFamily="18" charset="0"/>
                          </a:rPr>
                          <m:t>0,565</m:t>
                        </m:r>
                      </m:den>
                    </m:f>
                    <m:r>
                      <a:rPr lang="el-GR"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r>
                      <a:rPr lang="el-GR"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l-GR"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𝑥</m:t>
                    </m:r>
                  </m:oMath>
                </a14:m>
                <a:endParaRPr lang="en-US" b="0" dirty="0" smtClean="0">
                  <a:ea typeface="Cambria Math" panose="02040503050406030204" pitchFamily="18" charset="0"/>
                </a:endParaRPr>
              </a:p>
              <a:p>
                <a14:m>
                  <m:oMath xmlns:m="http://schemas.openxmlformats.org/officeDocument/2006/math">
                    <m:f>
                      <m:fPr>
                        <m:ctrlPr>
                          <a:rPr lang="el-GR" i="1">
                            <a:latin typeface="Cambria Math"/>
                          </a:rPr>
                        </m:ctrlPr>
                      </m:fPr>
                      <m:num>
                        <m:r>
                          <a:rPr lang="en-US" i="1">
                            <a:latin typeface="Cambria Math" panose="02040503050406030204" pitchFamily="18" charset="0"/>
                          </a:rPr>
                          <m:t>𝑦</m:t>
                        </m:r>
                      </m:num>
                      <m:den>
                        <m:r>
                          <a:rPr lang="en-US" b="0" i="1" smtClean="0">
                            <a:latin typeface="Cambria Math" panose="02040503050406030204" pitchFamily="18" charset="0"/>
                          </a:rPr>
                          <m:t>𝑧</m:t>
                        </m:r>
                      </m:den>
                    </m:f>
                    <m:r>
                      <a:rPr lang="en-US" i="1">
                        <a:latin typeface="Cambria Math" panose="02040503050406030204" pitchFamily="18" charset="0"/>
                      </a:rPr>
                      <m:t>=</m:t>
                    </m:r>
                    <m:f>
                      <m:fPr>
                        <m:ctrlPr>
                          <a:rPr lang="el-GR" i="1">
                            <a:latin typeface="Cambria Math"/>
                          </a:rPr>
                        </m:ctrlPr>
                      </m:fPr>
                      <m:num>
                        <m:sSub>
                          <m:sSubPr>
                            <m:ctrlPr>
                              <a:rPr lang="el-GR" i="1">
                                <a:latin typeface="Cambria Math"/>
                              </a:rPr>
                            </m:ctrlPr>
                          </m:sSubPr>
                          <m:e>
                            <m:r>
                              <a:rPr lang="en-US" i="1">
                                <a:latin typeface="Cambria Math" panose="02040503050406030204" pitchFamily="18" charset="0"/>
                              </a:rPr>
                              <m:t>𝑛</m:t>
                            </m:r>
                          </m:e>
                          <m:sub>
                            <m:r>
                              <a:rPr lang="en-US" i="1">
                                <a:latin typeface="Cambria Math" panose="02040503050406030204" pitchFamily="18" charset="0"/>
                              </a:rPr>
                              <m:t>𝐻</m:t>
                            </m:r>
                          </m:sub>
                        </m:sSub>
                      </m:num>
                      <m:den>
                        <m:sSub>
                          <m:sSubPr>
                            <m:ctrlPr>
                              <a:rPr lang="el-GR" i="1">
                                <a:latin typeface="Cambria Math"/>
                              </a:rPr>
                            </m:ctrlPr>
                          </m:sSubPr>
                          <m:e>
                            <m:r>
                              <a:rPr lang="en-US" i="1">
                                <a:latin typeface="Cambria Math" panose="02040503050406030204" pitchFamily="18" charset="0"/>
                              </a:rPr>
                              <m:t>𝑛</m:t>
                            </m:r>
                          </m:e>
                          <m:sub>
                            <m:r>
                              <a:rPr lang="en-US" b="0" i="1" smtClean="0">
                                <a:latin typeface="Cambria Math" panose="02040503050406030204" pitchFamily="18" charset="0"/>
                              </a:rPr>
                              <m:t>𝑂</m:t>
                            </m:r>
                          </m:sub>
                        </m:sSub>
                      </m:den>
                    </m:f>
                    <m:r>
                      <a:rPr lang="el-GR" i="1">
                        <a:latin typeface="Cambria Math" panose="02040503050406030204" pitchFamily="18" charset="0"/>
                        <a:ea typeface="Cambria Math" panose="02040503050406030204" pitchFamily="18" charset="0"/>
                      </a:rPr>
                      <m:t>≃</m:t>
                    </m:r>
                    <m:f>
                      <m:fPr>
                        <m:ctrlPr>
                          <a:rPr lang="el-GR"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1,683</m:t>
                        </m:r>
                      </m:num>
                      <m:den>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283</m:t>
                        </m:r>
                      </m:den>
                    </m:f>
                    <m:r>
                      <a:rPr lang="el-GR"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m:t>
                    </m:r>
                    <m:r>
                      <a:rPr lang="el-GR"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l-GR" i="1">
                        <a:latin typeface="Cambria Math" panose="02040503050406030204" pitchFamily="18" charset="0"/>
                        <a:ea typeface="Cambria Math" panose="02040503050406030204" pitchFamily="18" charset="0"/>
                      </a:rPr>
                      <m:t>≃</m:t>
                    </m:r>
                    <m:f>
                      <m:fPr>
                        <m:ctrlPr>
                          <a:rPr lang="el-GR"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𝑦</m:t>
                        </m:r>
                      </m:num>
                      <m:den>
                        <m:r>
                          <a:rPr lang="en-US" b="0" i="1" smtClean="0">
                            <a:latin typeface="Cambria Math" panose="02040503050406030204" pitchFamily="18" charset="0"/>
                            <a:ea typeface="Cambria Math" panose="02040503050406030204" pitchFamily="18" charset="0"/>
                          </a:rPr>
                          <m:t>6</m:t>
                        </m:r>
                      </m:den>
                    </m:f>
                    <m:r>
                      <a:rPr lang="el-GR" i="1">
                        <a:latin typeface="Cambria Math" panose="02040503050406030204" pitchFamily="18" charset="0"/>
                        <a:ea typeface="Cambria Math" panose="02040503050406030204" pitchFamily="18" charset="0"/>
                      </a:rPr>
                      <m:t>≃</m:t>
                    </m:r>
                    <m:f>
                      <m:fPr>
                        <m:ctrlPr>
                          <a:rPr lang="el-GR"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𝑥</m:t>
                        </m:r>
                      </m:num>
                      <m:den>
                        <m:r>
                          <a:rPr lang="en-US" b="0" i="1" smtClean="0">
                            <a:latin typeface="Cambria Math" panose="02040503050406030204" pitchFamily="18" charset="0"/>
                            <a:ea typeface="Cambria Math" panose="02040503050406030204" pitchFamily="18" charset="0"/>
                          </a:rPr>
                          <m:t>6</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𝑥</m:t>
                        </m:r>
                      </m:num>
                      <m:den>
                        <m:r>
                          <a:rPr lang="en-US" b="0" i="1" smtClean="0">
                            <a:latin typeface="Cambria Math" panose="02040503050406030204" pitchFamily="18" charset="0"/>
                            <a:ea typeface="Cambria Math" panose="02040503050406030204" pitchFamily="18" charset="0"/>
                          </a:rPr>
                          <m:t>2</m:t>
                        </m:r>
                      </m:den>
                    </m:f>
                  </m:oMath>
                </a14:m>
                <a:endParaRPr lang="en-US" dirty="0"/>
              </a:p>
              <a:p>
                <a14:m>
                  <m:oMath xmlns:m="http://schemas.openxmlformats.org/officeDocument/2006/math">
                    <m:r>
                      <a:rPr lang="en-US" b="0" i="1" smtClean="0">
                        <a:latin typeface="Cambria Math" panose="02040503050406030204" pitchFamily="18" charset="0"/>
                      </a:rPr>
                      <m:t>46,5</m:t>
                    </m:r>
                    <m:r>
                      <a:rPr lang="en-US" b="0" i="1" smtClean="0">
                        <a:latin typeface="Cambria Math" panose="02040503050406030204" pitchFamily="18" charset="0"/>
                        <a:ea typeface="Cambria Math" panose="02040503050406030204" pitchFamily="18" charset="0"/>
                      </a:rPr>
                      <m:t>≃12,011</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+1,008</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+15,999</m:t>
                    </m:r>
                    <m:r>
                      <a:rPr lang="en-US" b="0" i="1" smtClean="0">
                        <a:latin typeface="Cambria Math" panose="02040503050406030204" pitchFamily="18" charset="0"/>
                        <a:ea typeface="Cambria Math" panose="02040503050406030204" pitchFamily="18" charset="0"/>
                      </a:rPr>
                      <m:t>𝑧</m:t>
                    </m:r>
                    <m:r>
                      <a:rPr lang="el-GR"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46,5</m:t>
                    </m:r>
                    <m:r>
                      <a:rPr lang="el-GR"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12,011</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+1,008∙3</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+15,999∙</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𝑥</m:t>
                        </m:r>
                      </m:num>
                      <m:den>
                        <m:r>
                          <a:rPr lang="en-US" b="0" i="1" smtClean="0">
                            <a:latin typeface="Cambria Math" panose="02040503050406030204" pitchFamily="18" charset="0"/>
                            <a:ea typeface="Cambria Math" panose="02040503050406030204" pitchFamily="18" charset="0"/>
                          </a:rPr>
                          <m:t>2</m:t>
                        </m:r>
                      </m:den>
                    </m:f>
                    <m:r>
                      <a:rPr lang="el-GR"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46,5</m:t>
                        </m:r>
                      </m:num>
                      <m:den>
                        <m:r>
                          <a:rPr lang="en-US" b="0" i="1" smtClean="0">
                            <a:latin typeface="Cambria Math" panose="02040503050406030204" pitchFamily="18" charset="0"/>
                            <a:ea typeface="Cambria Math" panose="02040503050406030204" pitchFamily="18" charset="0"/>
                          </a:rPr>
                          <m:t>23,0345</m:t>
                        </m:r>
                      </m:den>
                    </m:f>
                    <m:r>
                      <a:rPr lang="en-US" b="0" i="1" smtClean="0">
                        <a:latin typeface="Cambria Math" panose="02040503050406030204" pitchFamily="18" charset="0"/>
                        <a:ea typeface="Cambria Math" panose="02040503050406030204" pitchFamily="18" charset="0"/>
                      </a:rPr>
                      <m:t>≃2</m:t>
                    </m:r>
                  </m:oMath>
                </a14:m>
                <a:endParaRPr lang="en-US" b="0" dirty="0" smtClean="0">
                  <a:ea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≃3∙2=6</m:t>
                    </m:r>
                  </m:oMath>
                </a14:m>
                <a:endParaRPr lang="en-US" b="0" dirty="0" smtClean="0">
                  <a:ea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𝑥</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=1</m:t>
                    </m:r>
                  </m:oMath>
                </a14:m>
                <a:endParaRPr lang="en-US" dirty="0" smtClean="0"/>
              </a:p>
              <a:p>
                <a:pPr marL="0" indent="0" algn="ctr">
                  <a:buNone/>
                </a:pPr>
                <a:r>
                  <a:rPr lang="el-GR" altLang="el-GR" dirty="0"/>
                  <a:t>Ο χημικός τύπος της ένωσης είναι: C</a:t>
                </a:r>
                <a:r>
                  <a:rPr lang="el-GR" altLang="el-GR" baseline="-25000" dirty="0"/>
                  <a:t>2</a:t>
                </a:r>
                <a:r>
                  <a:rPr lang="el-GR" altLang="el-GR" dirty="0"/>
                  <a:t>H</a:t>
                </a:r>
                <a:r>
                  <a:rPr lang="el-GR" altLang="el-GR" baseline="-25000" dirty="0"/>
                  <a:t>6</a:t>
                </a:r>
                <a:r>
                  <a:rPr lang="el-GR" altLang="el-GR" dirty="0"/>
                  <a:t>O</a:t>
                </a:r>
              </a:p>
              <a:p>
                <a:endParaRPr lang="en-US" dirty="0" smtClean="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4248472"/>
              </a:xfrm>
              <a:blipFill rotWithShape="0">
                <a:blip r:embed="rId2"/>
                <a:stretch>
                  <a:fillRect l="-963" b="-71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cxnSp>
        <p:nvCxnSpPr>
          <p:cNvPr id="6" name="Ευθύγραμμο βέλος σύνδεσης 5"/>
          <p:cNvCxnSpPr/>
          <p:nvPr/>
        </p:nvCxnSpPr>
        <p:spPr>
          <a:xfrm>
            <a:off x="4932040" y="5301208"/>
            <a:ext cx="0" cy="36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Ορθογώνιο 6"/>
          <p:cNvSpPr/>
          <p:nvPr/>
        </p:nvSpPr>
        <p:spPr>
          <a:xfrm>
            <a:off x="3491880" y="5661248"/>
            <a:ext cx="3528392" cy="1107996"/>
          </a:xfrm>
          <a:prstGeom prst="rect">
            <a:avLst/>
          </a:prstGeom>
        </p:spPr>
        <p:txBody>
          <a:bodyPr wrap="square">
            <a:spAutoFit/>
          </a:bodyPr>
          <a:lstStyle/>
          <a:p>
            <a:pPr eaLnBrk="1" hangingPunct="1"/>
            <a:r>
              <a:rPr lang="en-US" altLang="el-GR" sz="2200" dirty="0">
                <a:solidFill>
                  <a:srgbClr val="820000"/>
                </a:solidFill>
                <a:latin typeface="+mn-lt"/>
              </a:rPr>
              <a:t>CH</a:t>
            </a:r>
            <a:r>
              <a:rPr lang="en-US" altLang="el-GR" sz="2200" baseline="-25000" dirty="0">
                <a:solidFill>
                  <a:srgbClr val="820000"/>
                </a:solidFill>
                <a:latin typeface="+mn-lt"/>
              </a:rPr>
              <a:t>3</a:t>
            </a:r>
            <a:r>
              <a:rPr lang="en-US" altLang="el-GR" sz="2200" dirty="0">
                <a:solidFill>
                  <a:srgbClr val="820000"/>
                </a:solidFill>
                <a:latin typeface="+mn-lt"/>
              </a:rPr>
              <a:t>CH</a:t>
            </a:r>
            <a:r>
              <a:rPr lang="en-US" altLang="el-GR" sz="2200" baseline="-25000" dirty="0">
                <a:solidFill>
                  <a:srgbClr val="820000"/>
                </a:solidFill>
                <a:latin typeface="+mn-lt"/>
              </a:rPr>
              <a:t>2</a:t>
            </a:r>
            <a:r>
              <a:rPr lang="en-US" altLang="el-GR" sz="2200" dirty="0">
                <a:solidFill>
                  <a:srgbClr val="820000"/>
                </a:solidFill>
                <a:latin typeface="+mn-lt"/>
              </a:rPr>
              <a:t>OH (</a:t>
            </a:r>
            <a:r>
              <a:rPr lang="el-GR" altLang="el-GR" sz="2200" dirty="0">
                <a:solidFill>
                  <a:srgbClr val="820000"/>
                </a:solidFill>
                <a:latin typeface="+mn-lt"/>
              </a:rPr>
              <a:t>αιθανόλη).</a:t>
            </a:r>
          </a:p>
          <a:p>
            <a:pPr eaLnBrk="1" hangingPunct="1"/>
            <a:r>
              <a:rPr lang="en-US" altLang="el-GR" sz="2200" dirty="0">
                <a:latin typeface="+mn-lt"/>
              </a:rPr>
              <a:t>CH</a:t>
            </a:r>
            <a:r>
              <a:rPr lang="en-US" altLang="el-GR" sz="2200" baseline="-25000" dirty="0">
                <a:latin typeface="+mn-lt"/>
              </a:rPr>
              <a:t>3</a:t>
            </a:r>
            <a:r>
              <a:rPr lang="en-US" altLang="el-GR" sz="2200" dirty="0">
                <a:latin typeface="+mn-lt"/>
              </a:rPr>
              <a:t>OCH</a:t>
            </a:r>
            <a:r>
              <a:rPr lang="en-US" altLang="el-GR" sz="2200" baseline="-25000" dirty="0">
                <a:latin typeface="+mn-lt"/>
              </a:rPr>
              <a:t>3</a:t>
            </a:r>
            <a:r>
              <a:rPr lang="en-US" altLang="el-GR" sz="2200" dirty="0">
                <a:latin typeface="+mn-lt"/>
              </a:rPr>
              <a:t> (</a:t>
            </a:r>
            <a:r>
              <a:rPr lang="el-GR" altLang="el-GR" sz="2200" dirty="0" err="1">
                <a:latin typeface="+mn-lt"/>
              </a:rPr>
              <a:t>διμεθυλαιθέρας</a:t>
            </a:r>
            <a:r>
              <a:rPr lang="el-GR" altLang="el-GR" sz="2200" dirty="0" smtClean="0">
                <a:latin typeface="+mn-lt"/>
              </a:rPr>
              <a:t>).</a:t>
            </a:r>
            <a:endParaRPr lang="en-US" altLang="el-GR" sz="2200" dirty="0" smtClean="0">
              <a:latin typeface="+mn-lt"/>
            </a:endParaRPr>
          </a:p>
          <a:p>
            <a:r>
              <a:rPr lang="el-GR" altLang="el-GR" sz="2200" dirty="0">
                <a:latin typeface="+mn-lt"/>
              </a:rPr>
              <a:t>Αέριο δυσδιάλυτο στο </a:t>
            </a:r>
            <a:r>
              <a:rPr lang="el-GR" altLang="el-GR" sz="2200" dirty="0" smtClean="0">
                <a:latin typeface="+mn-lt"/>
              </a:rPr>
              <a:t>νερό</a:t>
            </a:r>
            <a:endParaRPr lang="el-GR" altLang="el-GR" sz="2200" dirty="0">
              <a:latin typeface="+mn-lt"/>
            </a:endParaRPr>
          </a:p>
        </p:txBody>
      </p:sp>
    </p:spTree>
    <p:extLst>
      <p:ext uri="{BB962C8B-B14F-4D97-AF65-F5344CB8AC3E}">
        <p14:creationId xmlns:p14="http://schemas.microsoft.com/office/powerpoint/2010/main" val="3094958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Ώσμωση – Ωσμωτική </a:t>
            </a:r>
            <a:r>
              <a:rPr lang="el-GR" dirty="0" smtClean="0"/>
              <a:t>πίεση</a:t>
            </a:r>
            <a:r>
              <a:rPr lang="en-US" dirty="0" smtClean="0"/>
              <a:t> </a:t>
            </a:r>
            <a:r>
              <a:rPr lang="en-US" sz="3200" b="0" dirty="0" smtClean="0"/>
              <a:t>1/16</a:t>
            </a:r>
            <a:endParaRPr lang="el-GR" sz="3200" b="0" dirty="0"/>
          </a:p>
        </p:txBody>
      </p:sp>
      <p:sp>
        <p:nvSpPr>
          <p:cNvPr id="3" name="Θέση περιεχομένου 2"/>
          <p:cNvSpPr>
            <a:spLocks noGrp="1"/>
          </p:cNvSpPr>
          <p:nvPr>
            <p:ph idx="1"/>
          </p:nvPr>
        </p:nvSpPr>
        <p:spPr/>
        <p:txBody>
          <a:bodyPr/>
          <a:lstStyle/>
          <a:p>
            <a:r>
              <a:rPr lang="el-GR" dirty="0"/>
              <a:t>Ώσμωση ονομάζεται το φαινόμενο της διάχυσης μορίων διαλύτη, διαμέσου </a:t>
            </a:r>
            <a:r>
              <a:rPr lang="el-GR" dirty="0" err="1"/>
              <a:t>ημιπερατής</a:t>
            </a:r>
            <a:r>
              <a:rPr lang="el-GR" dirty="0"/>
              <a:t> μεμβράνης, από το διάλυμα της μικρότερης (ή και μηδενικής) συγκέντρωσης σε εκείνο με τη μεγαλύτερη.</a:t>
            </a:r>
          </a:p>
          <a:p>
            <a:r>
              <a:rPr lang="el-GR" b="1" dirty="0"/>
              <a:t>Ωσμωτική πίεση</a:t>
            </a:r>
            <a:r>
              <a:rPr lang="el-GR" dirty="0"/>
              <a:t> διαλύματος που διαχωρίζεται με </a:t>
            </a:r>
            <a:r>
              <a:rPr lang="el-GR" dirty="0" err="1"/>
              <a:t>ημιπερατή</a:t>
            </a:r>
            <a:r>
              <a:rPr lang="el-GR" dirty="0"/>
              <a:t> μεμβράνη από καθαρό διαλύτη του ονομάζεται η πίεση που πρέπει να εξασκηθεί εξωτερικά στο διάλυμα για να εμποδιστεί η εκδήλωση της </a:t>
            </a:r>
            <a:r>
              <a:rPr lang="el-GR" b="1" dirty="0"/>
              <a:t>ώσμωσης</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921504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Ώσμωση – Ωσμωτική πίεση</a:t>
            </a:r>
            <a:r>
              <a:rPr lang="en-US" dirty="0"/>
              <a:t> </a:t>
            </a:r>
            <a:r>
              <a:rPr lang="en-US" sz="3200" b="0" dirty="0" smtClean="0"/>
              <a:t>2/16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grpSp>
        <p:nvGrpSpPr>
          <p:cNvPr id="67" name="Ομάδα 66"/>
          <p:cNvGrpSpPr/>
          <p:nvPr/>
        </p:nvGrpSpPr>
        <p:grpSpPr>
          <a:xfrm>
            <a:off x="1238574" y="2276872"/>
            <a:ext cx="6381426" cy="3050790"/>
            <a:chOff x="1165477" y="1732656"/>
            <a:chExt cx="6381426" cy="3050790"/>
          </a:xfrm>
        </p:grpSpPr>
        <p:sp>
          <p:nvSpPr>
            <p:cNvPr id="7" name="Ορθογώνιο 6"/>
            <p:cNvSpPr/>
            <p:nvPr/>
          </p:nvSpPr>
          <p:spPr>
            <a:xfrm>
              <a:off x="2411760" y="2492896"/>
              <a:ext cx="259228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2411760" y="2636912"/>
              <a:ext cx="2592288" cy="15841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Ευθεία γραμμή σύνδεσης 8"/>
            <p:cNvCxnSpPr/>
            <p:nvPr/>
          </p:nvCxnSpPr>
          <p:spPr>
            <a:xfrm>
              <a:off x="2411760" y="2924944"/>
              <a:ext cx="2592288" cy="0"/>
            </a:xfrm>
            <a:prstGeom prst="line">
              <a:avLst/>
            </a:prstGeom>
            <a:ln w="5080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a:endCxn id="6" idx="2"/>
            </p:cNvCxnSpPr>
            <p:nvPr/>
          </p:nvCxnSpPr>
          <p:spPr>
            <a:xfrm>
              <a:off x="3707904" y="2492896"/>
              <a:ext cx="0" cy="1728192"/>
            </a:xfrm>
            <a:prstGeom prst="line">
              <a:avLst/>
            </a:prstGeom>
            <a:ln w="19050">
              <a:solidFill>
                <a:srgbClr val="820000"/>
              </a:solidFill>
              <a:prstDash val="dash"/>
            </a:ln>
          </p:spPr>
          <p:style>
            <a:lnRef idx="1">
              <a:schemeClr val="accent1"/>
            </a:lnRef>
            <a:fillRef idx="0">
              <a:schemeClr val="accent1"/>
            </a:fillRef>
            <a:effectRef idx="0">
              <a:schemeClr val="accent1"/>
            </a:effectRef>
            <a:fontRef idx="minor">
              <a:schemeClr val="tx1"/>
            </a:fontRef>
          </p:style>
        </p:cxnSp>
        <p:sp>
          <p:nvSpPr>
            <p:cNvPr id="12" name="Έλλειψη 11"/>
            <p:cNvSpPr/>
            <p:nvPr/>
          </p:nvSpPr>
          <p:spPr>
            <a:xfrm>
              <a:off x="2627784" y="3068960"/>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Έλλειψη 12"/>
            <p:cNvSpPr/>
            <p:nvPr/>
          </p:nvSpPr>
          <p:spPr>
            <a:xfrm>
              <a:off x="2780184" y="3221360"/>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Έλλειψη 13"/>
            <p:cNvSpPr/>
            <p:nvPr/>
          </p:nvSpPr>
          <p:spPr>
            <a:xfrm>
              <a:off x="2932584" y="3373760"/>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Έλλειψη 14"/>
            <p:cNvSpPr/>
            <p:nvPr/>
          </p:nvSpPr>
          <p:spPr>
            <a:xfrm>
              <a:off x="2904185" y="3642556"/>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Έλλειψη 15"/>
            <p:cNvSpPr/>
            <p:nvPr/>
          </p:nvSpPr>
          <p:spPr>
            <a:xfrm>
              <a:off x="3083261" y="3606552"/>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Έλλειψη 16"/>
            <p:cNvSpPr/>
            <p:nvPr/>
          </p:nvSpPr>
          <p:spPr>
            <a:xfrm>
              <a:off x="3155269" y="3761479"/>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Έλλειψη 17"/>
            <p:cNvSpPr/>
            <p:nvPr/>
          </p:nvSpPr>
          <p:spPr>
            <a:xfrm>
              <a:off x="3512840" y="3041340"/>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Έλλειψη 18"/>
            <p:cNvSpPr/>
            <p:nvPr/>
          </p:nvSpPr>
          <p:spPr>
            <a:xfrm>
              <a:off x="3277505" y="3102621"/>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Έλλειψη 19"/>
            <p:cNvSpPr/>
            <p:nvPr/>
          </p:nvSpPr>
          <p:spPr>
            <a:xfrm>
              <a:off x="3042170" y="3087630"/>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Έλλειψη 20"/>
            <p:cNvSpPr/>
            <p:nvPr/>
          </p:nvSpPr>
          <p:spPr>
            <a:xfrm>
              <a:off x="3120988" y="3307208"/>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Έλλειψη 21"/>
            <p:cNvSpPr/>
            <p:nvPr/>
          </p:nvSpPr>
          <p:spPr>
            <a:xfrm>
              <a:off x="3347315" y="3449441"/>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Έλλειψη 22"/>
            <p:cNvSpPr/>
            <p:nvPr/>
          </p:nvSpPr>
          <p:spPr>
            <a:xfrm>
              <a:off x="2701516" y="3356992"/>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Έλλειψη 23"/>
            <p:cNvSpPr/>
            <p:nvPr/>
          </p:nvSpPr>
          <p:spPr>
            <a:xfrm>
              <a:off x="2553308" y="3678560"/>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Έλλειψη 24"/>
            <p:cNvSpPr/>
            <p:nvPr/>
          </p:nvSpPr>
          <p:spPr>
            <a:xfrm>
              <a:off x="2561692" y="3866964"/>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Έλλειψη 25"/>
            <p:cNvSpPr/>
            <p:nvPr/>
          </p:nvSpPr>
          <p:spPr>
            <a:xfrm>
              <a:off x="2729447" y="3968824"/>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Έλλειψη 26"/>
            <p:cNvSpPr/>
            <p:nvPr/>
          </p:nvSpPr>
          <p:spPr>
            <a:xfrm>
              <a:off x="2951820" y="4040832"/>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Έλλειψη 27"/>
            <p:cNvSpPr/>
            <p:nvPr/>
          </p:nvSpPr>
          <p:spPr>
            <a:xfrm>
              <a:off x="3368825" y="3725475"/>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Έλλειψη 28"/>
            <p:cNvSpPr/>
            <p:nvPr/>
          </p:nvSpPr>
          <p:spPr>
            <a:xfrm>
              <a:off x="3538365" y="3642556"/>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Έλλειψη 29"/>
            <p:cNvSpPr/>
            <p:nvPr/>
          </p:nvSpPr>
          <p:spPr>
            <a:xfrm>
              <a:off x="3527610" y="3948590"/>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Έλλειψη 30"/>
            <p:cNvSpPr/>
            <p:nvPr/>
          </p:nvSpPr>
          <p:spPr>
            <a:xfrm>
              <a:off x="3343952" y="4001509"/>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Έλλειψη 32"/>
            <p:cNvSpPr/>
            <p:nvPr/>
          </p:nvSpPr>
          <p:spPr>
            <a:xfrm>
              <a:off x="3996486" y="3221360"/>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Έλλειψη 33"/>
            <p:cNvSpPr/>
            <p:nvPr/>
          </p:nvSpPr>
          <p:spPr>
            <a:xfrm>
              <a:off x="4301706" y="3012230"/>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Έλλειψη 34"/>
            <p:cNvSpPr/>
            <p:nvPr/>
          </p:nvSpPr>
          <p:spPr>
            <a:xfrm>
              <a:off x="4499993" y="3074667"/>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Έλλειψη 35"/>
            <p:cNvSpPr/>
            <p:nvPr/>
          </p:nvSpPr>
          <p:spPr>
            <a:xfrm>
              <a:off x="3801421" y="3064064"/>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Έλλειψη 36"/>
            <p:cNvSpPr/>
            <p:nvPr/>
          </p:nvSpPr>
          <p:spPr>
            <a:xfrm>
              <a:off x="3896793" y="3725475"/>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Έλλειψη 37"/>
            <p:cNvSpPr/>
            <p:nvPr/>
          </p:nvSpPr>
          <p:spPr>
            <a:xfrm>
              <a:off x="4061595" y="3932820"/>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Έλλειψη 38"/>
            <p:cNvSpPr/>
            <p:nvPr/>
          </p:nvSpPr>
          <p:spPr>
            <a:xfrm>
              <a:off x="4174323" y="3555008"/>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Έλλειψη 39"/>
            <p:cNvSpPr/>
            <p:nvPr/>
          </p:nvSpPr>
          <p:spPr>
            <a:xfrm>
              <a:off x="4517177" y="3483000"/>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Έλλειψη 40"/>
            <p:cNvSpPr/>
            <p:nvPr/>
          </p:nvSpPr>
          <p:spPr>
            <a:xfrm>
              <a:off x="4790493" y="3639803"/>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Έλλειψη 41"/>
            <p:cNvSpPr/>
            <p:nvPr/>
          </p:nvSpPr>
          <p:spPr>
            <a:xfrm>
              <a:off x="4751971" y="3870835"/>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Έλλειψη 42"/>
            <p:cNvSpPr/>
            <p:nvPr/>
          </p:nvSpPr>
          <p:spPr>
            <a:xfrm>
              <a:off x="4572001" y="4020598"/>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Έλλειψη 43"/>
            <p:cNvSpPr/>
            <p:nvPr/>
          </p:nvSpPr>
          <p:spPr>
            <a:xfrm>
              <a:off x="4271672" y="4037513"/>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 name="Έλλειψη 44"/>
            <p:cNvSpPr/>
            <p:nvPr/>
          </p:nvSpPr>
          <p:spPr>
            <a:xfrm>
              <a:off x="3777453" y="3238274"/>
              <a:ext cx="169503" cy="157680"/>
            </a:xfrm>
            <a:prstGeom prst="ellipse">
              <a:avLst/>
            </a:prstGeom>
            <a:noFill/>
            <a:ln>
              <a:solidFill>
                <a:srgbClr val="0B5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 name="Έλλειψη 45"/>
            <p:cNvSpPr/>
            <p:nvPr/>
          </p:nvSpPr>
          <p:spPr>
            <a:xfrm>
              <a:off x="4233609" y="3300158"/>
              <a:ext cx="169503" cy="157680"/>
            </a:xfrm>
            <a:prstGeom prst="ellipse">
              <a:avLst/>
            </a:prstGeom>
            <a:noFill/>
            <a:ln>
              <a:solidFill>
                <a:srgbClr val="0B5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Έλλειψη 46"/>
            <p:cNvSpPr/>
            <p:nvPr/>
          </p:nvSpPr>
          <p:spPr>
            <a:xfrm>
              <a:off x="4612606" y="3189673"/>
              <a:ext cx="169503" cy="157680"/>
            </a:xfrm>
            <a:prstGeom prst="ellipse">
              <a:avLst/>
            </a:prstGeom>
            <a:noFill/>
            <a:ln>
              <a:solidFill>
                <a:srgbClr val="0B5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Έλλειψη 47"/>
            <p:cNvSpPr/>
            <p:nvPr/>
          </p:nvSpPr>
          <p:spPr>
            <a:xfrm>
              <a:off x="4582468" y="3730368"/>
              <a:ext cx="169503" cy="157680"/>
            </a:xfrm>
            <a:prstGeom prst="ellipse">
              <a:avLst/>
            </a:prstGeom>
            <a:noFill/>
            <a:ln>
              <a:solidFill>
                <a:srgbClr val="0B5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Έλλειψη 48"/>
            <p:cNvSpPr/>
            <p:nvPr/>
          </p:nvSpPr>
          <p:spPr>
            <a:xfrm>
              <a:off x="4240034" y="3714047"/>
              <a:ext cx="169503" cy="157680"/>
            </a:xfrm>
            <a:prstGeom prst="ellipse">
              <a:avLst/>
            </a:prstGeom>
            <a:noFill/>
            <a:ln>
              <a:solidFill>
                <a:srgbClr val="0B5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Έλλειψη 49"/>
            <p:cNvSpPr/>
            <p:nvPr/>
          </p:nvSpPr>
          <p:spPr>
            <a:xfrm>
              <a:off x="3787143" y="3913268"/>
              <a:ext cx="169503" cy="157680"/>
            </a:xfrm>
            <a:prstGeom prst="ellipse">
              <a:avLst/>
            </a:prstGeom>
            <a:noFill/>
            <a:ln>
              <a:solidFill>
                <a:srgbClr val="0B5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Έλλειψη 50"/>
            <p:cNvSpPr/>
            <p:nvPr/>
          </p:nvSpPr>
          <p:spPr>
            <a:xfrm>
              <a:off x="2615914" y="2353845"/>
              <a:ext cx="169503" cy="157680"/>
            </a:xfrm>
            <a:prstGeom prst="ellipse">
              <a:avLst/>
            </a:prstGeom>
            <a:noFill/>
            <a:ln>
              <a:solidFill>
                <a:srgbClr val="0B5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Έλλειψη 51"/>
            <p:cNvSpPr/>
            <p:nvPr/>
          </p:nvSpPr>
          <p:spPr>
            <a:xfrm>
              <a:off x="2668451" y="2196481"/>
              <a:ext cx="72008" cy="72008"/>
            </a:xfrm>
            <a:prstGeom prst="ellipse">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4" name="Ευθύγραμμο βέλος σύνδεσης 53"/>
            <p:cNvCxnSpPr/>
            <p:nvPr/>
          </p:nvCxnSpPr>
          <p:spPr>
            <a:xfrm>
              <a:off x="3450964" y="3543511"/>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Ευθύγραμμο βέλος σύνδεσης 54"/>
            <p:cNvCxnSpPr/>
            <p:nvPr/>
          </p:nvCxnSpPr>
          <p:spPr>
            <a:xfrm flipH="1">
              <a:off x="3755298" y="2492896"/>
              <a:ext cx="313196" cy="20042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491408" y="1732656"/>
              <a:ext cx="1259160" cy="461665"/>
            </a:xfrm>
            <a:prstGeom prst="rect">
              <a:avLst/>
            </a:prstGeom>
            <a:noFill/>
          </p:spPr>
          <p:txBody>
            <a:bodyPr wrap="square" rtlCol="0">
              <a:spAutoFit/>
            </a:bodyPr>
            <a:lstStyle/>
            <a:p>
              <a:r>
                <a:rPr lang="en-US" sz="2400" dirty="0" smtClean="0">
                  <a:latin typeface="+mn-lt"/>
                </a:rPr>
                <a:t>Osmosis</a:t>
              </a:r>
              <a:endParaRPr lang="el-GR" sz="2400" dirty="0">
                <a:latin typeface="+mn-lt"/>
              </a:endParaRPr>
            </a:p>
          </p:txBody>
        </p:sp>
        <p:sp>
          <p:nvSpPr>
            <p:cNvPr id="59" name="TextBox 58"/>
            <p:cNvSpPr txBox="1"/>
            <p:nvPr/>
          </p:nvSpPr>
          <p:spPr>
            <a:xfrm>
              <a:off x="2718990" y="2019980"/>
              <a:ext cx="880628" cy="400110"/>
            </a:xfrm>
            <a:prstGeom prst="rect">
              <a:avLst/>
            </a:prstGeom>
            <a:noFill/>
          </p:spPr>
          <p:txBody>
            <a:bodyPr wrap="square" rtlCol="0">
              <a:spAutoFit/>
            </a:bodyPr>
            <a:lstStyle/>
            <a:p>
              <a:r>
                <a:rPr lang="en-US" sz="2000" dirty="0" smtClean="0">
                  <a:latin typeface="+mn-lt"/>
                </a:rPr>
                <a:t>-water</a:t>
              </a:r>
              <a:endParaRPr lang="el-GR" sz="2000" dirty="0">
                <a:latin typeface="+mn-lt"/>
              </a:endParaRPr>
            </a:p>
          </p:txBody>
        </p:sp>
        <p:sp>
          <p:nvSpPr>
            <p:cNvPr id="60" name="TextBox 59"/>
            <p:cNvSpPr txBox="1"/>
            <p:nvPr/>
          </p:nvSpPr>
          <p:spPr>
            <a:xfrm>
              <a:off x="2718747" y="2205556"/>
              <a:ext cx="880628" cy="400110"/>
            </a:xfrm>
            <a:prstGeom prst="rect">
              <a:avLst/>
            </a:prstGeom>
            <a:noFill/>
          </p:spPr>
          <p:txBody>
            <a:bodyPr wrap="square" rtlCol="0">
              <a:spAutoFit/>
            </a:bodyPr>
            <a:lstStyle/>
            <a:p>
              <a:r>
                <a:rPr lang="en-US" sz="2000" dirty="0" smtClean="0">
                  <a:latin typeface="+mn-lt"/>
                </a:rPr>
                <a:t>-sugar</a:t>
              </a:r>
              <a:endParaRPr lang="el-GR" sz="2000" dirty="0">
                <a:latin typeface="+mn-lt"/>
              </a:endParaRPr>
            </a:p>
          </p:txBody>
        </p:sp>
        <p:sp>
          <p:nvSpPr>
            <p:cNvPr id="61" name="TextBox 60"/>
            <p:cNvSpPr txBox="1"/>
            <p:nvPr/>
          </p:nvSpPr>
          <p:spPr>
            <a:xfrm>
              <a:off x="3777453" y="2153722"/>
              <a:ext cx="3769450" cy="400110"/>
            </a:xfrm>
            <a:prstGeom prst="rect">
              <a:avLst/>
            </a:prstGeom>
            <a:noFill/>
          </p:spPr>
          <p:txBody>
            <a:bodyPr wrap="square" rtlCol="0">
              <a:spAutoFit/>
            </a:bodyPr>
            <a:lstStyle/>
            <a:p>
              <a:r>
                <a:rPr lang="en-US" sz="2000" dirty="0" smtClean="0">
                  <a:latin typeface="+mn-lt"/>
                </a:rPr>
                <a:t>Selectively Permeable Membrane</a:t>
              </a:r>
              <a:endParaRPr lang="el-GR" sz="2000" dirty="0">
                <a:latin typeface="+mn-lt"/>
              </a:endParaRPr>
            </a:p>
          </p:txBody>
        </p:sp>
        <p:sp>
          <p:nvSpPr>
            <p:cNvPr id="62" name="TextBox 61"/>
            <p:cNvSpPr txBox="1"/>
            <p:nvPr/>
          </p:nvSpPr>
          <p:spPr>
            <a:xfrm>
              <a:off x="1222495" y="4146611"/>
              <a:ext cx="2614930" cy="369332"/>
            </a:xfrm>
            <a:prstGeom prst="rect">
              <a:avLst/>
            </a:prstGeom>
            <a:noFill/>
          </p:spPr>
          <p:txBody>
            <a:bodyPr wrap="square" rtlCol="0">
              <a:spAutoFit/>
            </a:bodyPr>
            <a:lstStyle/>
            <a:p>
              <a:r>
                <a:rPr lang="en-US" b="1" dirty="0" smtClean="0">
                  <a:solidFill>
                    <a:srgbClr val="0B5D1B"/>
                  </a:solidFill>
                  <a:latin typeface="+mn-lt"/>
                </a:rPr>
                <a:t>Low Sugar Concentration</a:t>
              </a:r>
              <a:endParaRPr lang="el-GR" b="1" dirty="0">
                <a:solidFill>
                  <a:srgbClr val="0B5D1B"/>
                </a:solidFill>
                <a:latin typeface="+mn-lt"/>
              </a:endParaRPr>
            </a:p>
          </p:txBody>
        </p:sp>
        <p:sp>
          <p:nvSpPr>
            <p:cNvPr id="63" name="TextBox 62"/>
            <p:cNvSpPr txBox="1"/>
            <p:nvPr/>
          </p:nvSpPr>
          <p:spPr>
            <a:xfrm>
              <a:off x="1165477" y="4387705"/>
              <a:ext cx="2654176" cy="369332"/>
            </a:xfrm>
            <a:prstGeom prst="rect">
              <a:avLst/>
            </a:prstGeom>
            <a:noFill/>
          </p:spPr>
          <p:txBody>
            <a:bodyPr wrap="square" rtlCol="0">
              <a:spAutoFit/>
            </a:bodyPr>
            <a:lstStyle/>
            <a:p>
              <a:r>
                <a:rPr lang="en-US" b="1" dirty="0" smtClean="0">
                  <a:solidFill>
                    <a:srgbClr val="004A82"/>
                  </a:solidFill>
                  <a:latin typeface="+mn-lt"/>
                </a:rPr>
                <a:t>High Water Concentration</a:t>
              </a:r>
              <a:endParaRPr lang="el-GR" b="1" dirty="0">
                <a:solidFill>
                  <a:srgbClr val="004A82"/>
                </a:solidFill>
                <a:latin typeface="+mn-lt"/>
              </a:endParaRPr>
            </a:p>
          </p:txBody>
        </p:sp>
        <p:sp>
          <p:nvSpPr>
            <p:cNvPr id="64" name="TextBox 63"/>
            <p:cNvSpPr txBox="1"/>
            <p:nvPr/>
          </p:nvSpPr>
          <p:spPr>
            <a:xfrm>
              <a:off x="3743341" y="4143065"/>
              <a:ext cx="2614930" cy="369332"/>
            </a:xfrm>
            <a:prstGeom prst="rect">
              <a:avLst/>
            </a:prstGeom>
            <a:noFill/>
          </p:spPr>
          <p:txBody>
            <a:bodyPr wrap="square" rtlCol="0">
              <a:spAutoFit/>
            </a:bodyPr>
            <a:lstStyle/>
            <a:p>
              <a:r>
                <a:rPr lang="en-US" b="1" dirty="0" smtClean="0">
                  <a:solidFill>
                    <a:srgbClr val="0B5D1B"/>
                  </a:solidFill>
                  <a:latin typeface="+mn-lt"/>
                </a:rPr>
                <a:t>High Sugar Concentration</a:t>
              </a:r>
              <a:endParaRPr lang="el-GR" b="1" dirty="0">
                <a:solidFill>
                  <a:srgbClr val="0B5D1B"/>
                </a:solidFill>
                <a:latin typeface="+mn-lt"/>
              </a:endParaRPr>
            </a:p>
          </p:txBody>
        </p:sp>
        <p:sp>
          <p:nvSpPr>
            <p:cNvPr id="65" name="TextBox 64"/>
            <p:cNvSpPr txBox="1"/>
            <p:nvPr/>
          </p:nvSpPr>
          <p:spPr>
            <a:xfrm>
              <a:off x="3743341" y="4414114"/>
              <a:ext cx="2654176" cy="369332"/>
            </a:xfrm>
            <a:prstGeom prst="rect">
              <a:avLst/>
            </a:prstGeom>
            <a:noFill/>
          </p:spPr>
          <p:txBody>
            <a:bodyPr wrap="square" rtlCol="0">
              <a:spAutoFit/>
            </a:bodyPr>
            <a:lstStyle/>
            <a:p>
              <a:r>
                <a:rPr lang="en-US" b="1" dirty="0" smtClean="0">
                  <a:solidFill>
                    <a:srgbClr val="004A82"/>
                  </a:solidFill>
                  <a:latin typeface="+mn-lt"/>
                </a:rPr>
                <a:t>Low Water Concentration</a:t>
              </a:r>
              <a:endParaRPr lang="el-GR" b="1" dirty="0">
                <a:solidFill>
                  <a:srgbClr val="004A82"/>
                </a:solidFill>
                <a:latin typeface="+mn-lt"/>
              </a:endParaRPr>
            </a:p>
          </p:txBody>
        </p:sp>
      </p:grpSp>
      <p:sp>
        <p:nvSpPr>
          <p:cNvPr id="66" name="Θέση περιεχομένου 65"/>
          <p:cNvSpPr>
            <a:spLocks noGrp="1"/>
          </p:cNvSpPr>
          <p:nvPr>
            <p:ph idx="1"/>
          </p:nvPr>
        </p:nvSpPr>
        <p:spPr>
          <a:xfrm>
            <a:off x="254124" y="1230081"/>
            <a:ext cx="3823392" cy="992051"/>
          </a:xfrm>
        </p:spPr>
        <p:txBody>
          <a:bodyPr/>
          <a:lstStyle/>
          <a:p>
            <a:pPr marL="0" indent="0">
              <a:buNone/>
            </a:pPr>
            <a:r>
              <a:rPr lang="el-GR" altLang="el-GR" sz="2200" dirty="0"/>
              <a:t>π</a:t>
            </a:r>
            <a:r>
              <a:rPr lang="en-US" altLang="el-GR" sz="2200" dirty="0"/>
              <a:t> V = n R T (</a:t>
            </a:r>
            <a:r>
              <a:rPr lang="el-GR" altLang="el-GR" sz="2200" dirty="0"/>
              <a:t>Εξίσωση </a:t>
            </a:r>
            <a:r>
              <a:rPr lang="en-US" altLang="el-GR" sz="2200" dirty="0" err="1"/>
              <a:t>Van’t</a:t>
            </a:r>
            <a:r>
              <a:rPr lang="en-US" altLang="el-GR" sz="2200" dirty="0"/>
              <a:t> Hoff</a:t>
            </a:r>
            <a:r>
              <a:rPr lang="en-US" altLang="el-GR" sz="2200" dirty="0" smtClean="0"/>
              <a:t>)</a:t>
            </a:r>
          </a:p>
          <a:p>
            <a:pPr marL="0" indent="0">
              <a:buNone/>
            </a:pPr>
            <a:r>
              <a:rPr lang="el-GR" altLang="el-GR" sz="2200" dirty="0"/>
              <a:t>Εξίσωση </a:t>
            </a:r>
            <a:r>
              <a:rPr lang="en-US" altLang="el-GR" sz="2200" dirty="0" err="1"/>
              <a:t>Van’t</a:t>
            </a:r>
            <a:r>
              <a:rPr lang="en-US" altLang="el-GR" sz="2200" dirty="0"/>
              <a:t> Hoff</a:t>
            </a:r>
            <a:endParaRPr lang="el-GR" altLang="el-GR" sz="2200" dirty="0"/>
          </a:p>
          <a:p>
            <a:pPr marL="0" indent="0">
              <a:buNone/>
            </a:pPr>
            <a:endParaRPr lang="el-GR" altLang="el-GR" dirty="0"/>
          </a:p>
          <a:p>
            <a:endParaRPr lang="el-GR" dirty="0"/>
          </a:p>
        </p:txBody>
      </p:sp>
    </p:spTree>
    <p:extLst>
      <p:ext uri="{BB962C8B-B14F-4D97-AF65-F5344CB8AC3E}">
        <p14:creationId xmlns:p14="http://schemas.microsoft.com/office/powerpoint/2010/main" val="1913741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Ώσμωση – Ωσμωτική πίεση</a:t>
            </a:r>
            <a:r>
              <a:rPr lang="en-US" dirty="0"/>
              <a:t> </a:t>
            </a:r>
            <a:r>
              <a:rPr lang="en-US" sz="3200" b="0" dirty="0" smtClean="0"/>
              <a:t>3/16</a:t>
            </a:r>
            <a:endParaRPr lang="el-GR" dirty="0"/>
          </a:p>
        </p:txBody>
      </p:sp>
      <p:sp>
        <p:nvSpPr>
          <p:cNvPr id="3" name="Θέση περιεχομένου 2"/>
          <p:cNvSpPr>
            <a:spLocks noGrp="1"/>
          </p:cNvSpPr>
          <p:nvPr>
            <p:ph idx="1"/>
          </p:nvPr>
        </p:nvSpPr>
        <p:spPr/>
        <p:txBody>
          <a:bodyPr/>
          <a:lstStyle/>
          <a:p>
            <a:pPr marL="0" indent="0">
              <a:buNone/>
            </a:pPr>
            <a:r>
              <a:rPr lang="el-GR" dirty="0"/>
              <a:t>Μεταξύ δύο </a:t>
            </a:r>
            <a:r>
              <a:rPr lang="el-GR" dirty="0" smtClean="0"/>
              <a:t>διαλυμάτων:</a:t>
            </a:r>
            <a:endParaRPr lang="el-GR" dirty="0"/>
          </a:p>
          <a:p>
            <a:r>
              <a:rPr lang="el-GR" dirty="0"/>
              <a:t>Ισοτονικά ονομάζονται αν έχουν την ίδια τιμή ωσμωτικής πίεσης.</a:t>
            </a:r>
          </a:p>
          <a:p>
            <a:r>
              <a:rPr lang="el-GR" dirty="0"/>
              <a:t>Υποτονικό ονομάζεται το διάλυμα που έχει τη μικρότερη τιμή ωσμωτικής πίεσης.</a:t>
            </a:r>
          </a:p>
          <a:p>
            <a:r>
              <a:rPr lang="el-GR" dirty="0"/>
              <a:t>Υπερτονικό ονομάζεται το διάλυμα που έχει τη μεγαλύτερη τιμή ωσμωτικής πίεσης.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372119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Ώσμωση – Ωσμωτική πίεση</a:t>
            </a:r>
            <a:r>
              <a:rPr lang="en-US" dirty="0" smtClean="0"/>
              <a:t> </a:t>
            </a:r>
            <a:r>
              <a:rPr lang="en-US" sz="3200" b="0" dirty="0" smtClean="0"/>
              <a:t>4/16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5" name="Picture 2" descr="Αρχείο:Osmosis1.svg">
            <a:hlinkClick r:id="rId2"/>
          </p:cNvPr>
          <p:cNvPicPr>
            <a:picLocks noChangeAspect="1" noChangeArrowheads="1"/>
          </p:cNvPicPr>
          <p:nvPr/>
        </p:nvPicPr>
        <p:blipFill>
          <a:blip r:embed="rId3"/>
          <a:srcRect/>
          <a:stretch>
            <a:fillRect/>
          </a:stretch>
        </p:blipFill>
        <p:spPr bwMode="auto">
          <a:xfrm>
            <a:off x="1509928" y="1227597"/>
            <a:ext cx="6144832" cy="4347864"/>
          </a:xfrm>
          <a:prstGeom prst="rect">
            <a:avLst/>
          </a:prstGeom>
          <a:noFill/>
          <a:ln>
            <a:noFill/>
          </a:ln>
        </p:spPr>
      </p:pic>
      <p:sp>
        <p:nvSpPr>
          <p:cNvPr id="6" name="Rectangle 10"/>
          <p:cNvSpPr/>
          <p:nvPr/>
        </p:nvSpPr>
        <p:spPr>
          <a:xfrm>
            <a:off x="2674132" y="5436961"/>
            <a:ext cx="381642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solidFill>
                  <a:prstClr val="black"/>
                </a:solidFill>
                <a:latin typeface="+mn-lt"/>
                <a:hlinkClick r:id="rId4"/>
              </a:rPr>
              <a:t>Osmosis1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solidFill>
                  <a:prstClr val="black"/>
                </a:solidFill>
                <a:latin typeface="+mn-lt"/>
                <a:hlinkClick r:id="rId5"/>
              </a:rPr>
              <a:t>Xhmikos</a:t>
            </a:r>
            <a:r>
              <a:rPr lang="en-US" sz="1200" dirty="0" smtClean="0">
                <a:solidFill>
                  <a:prstClr val="black"/>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solidFill>
              <a:latin typeface="+mn-lt"/>
            </a:endParaRPr>
          </a:p>
        </p:txBody>
      </p:sp>
    </p:spTree>
    <p:extLst>
      <p:ext uri="{BB962C8B-B14F-4D97-AF65-F5344CB8AC3E}">
        <p14:creationId xmlns:p14="http://schemas.microsoft.com/office/powerpoint/2010/main" val="3155933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Ώσμωση – Ωσμωτική πίεση</a:t>
            </a:r>
            <a:r>
              <a:rPr lang="en-US" dirty="0"/>
              <a:t> </a:t>
            </a:r>
            <a:r>
              <a:rPr lang="el-GR" sz="3200" b="0" dirty="0" smtClean="0"/>
              <a:t>5</a:t>
            </a:r>
            <a:r>
              <a:rPr lang="en-US" sz="3200" b="0" dirty="0" smtClean="0"/>
              <a:t>/16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pic>
        <p:nvPicPr>
          <p:cNvPr id="5" name="Picture 2" descr="Αρχείο:Osmosis2.sv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4478236" cy="316835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827584" y="3861048"/>
            <a:ext cx="381642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solidFill>
                  <a:prstClr val="black"/>
                </a:solidFill>
                <a:latin typeface="+mn-lt"/>
                <a:hlinkClick r:id="rId4"/>
              </a:rPr>
              <a:t>Osmosis2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solidFill>
                  <a:prstClr val="black"/>
                </a:solidFill>
                <a:latin typeface="+mn-lt"/>
                <a:hlinkClick r:id="rId5"/>
              </a:rPr>
              <a:t>Xhmikos</a:t>
            </a:r>
            <a:r>
              <a:rPr lang="en-US" sz="1200" dirty="0" smtClean="0">
                <a:solidFill>
                  <a:prstClr val="black"/>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solidFill>
              <a:latin typeface="+mn-lt"/>
            </a:endParaRPr>
          </a:p>
        </p:txBody>
      </p:sp>
      <p:cxnSp>
        <p:nvCxnSpPr>
          <p:cNvPr id="7" name="Elbow Connector 18"/>
          <p:cNvCxnSpPr/>
          <p:nvPr/>
        </p:nvCxnSpPr>
        <p:spPr>
          <a:xfrm rot="16200000" flipH="1">
            <a:off x="4765276" y="3037029"/>
            <a:ext cx="1081088" cy="647700"/>
          </a:xfrm>
          <a:prstGeom prst="bentConnector3">
            <a:avLst>
              <a:gd name="adj1" fmla="val -794"/>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4" descr="Αρχείο:Osmosis3.sv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84" y="4023844"/>
            <a:ext cx="3461136" cy="24477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p:nvSpPr>
        <p:spPr>
          <a:xfrm>
            <a:off x="4250340" y="6357342"/>
            <a:ext cx="381642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solidFill>
                  <a:prstClr val="black"/>
                </a:solidFill>
                <a:latin typeface="+mn-lt"/>
                <a:hlinkClick r:id="rId8"/>
              </a:rPr>
              <a:t>Osmosis3</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solidFill>
                  <a:prstClr val="black"/>
                </a:solidFill>
                <a:latin typeface="+mn-lt"/>
                <a:hlinkClick r:id="rId5"/>
              </a:rPr>
              <a:t>Xhmikos</a:t>
            </a:r>
            <a:r>
              <a:rPr lang="en-US" sz="1200" dirty="0" smtClean="0">
                <a:solidFill>
                  <a:prstClr val="black"/>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solidFill>
              <a:latin typeface="+mn-lt"/>
            </a:endParaRPr>
          </a:p>
        </p:txBody>
      </p:sp>
    </p:spTree>
    <p:extLst>
      <p:ext uri="{BB962C8B-B14F-4D97-AF65-F5344CB8AC3E}">
        <p14:creationId xmlns:p14="http://schemas.microsoft.com/office/powerpoint/2010/main" val="4000900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Ώσμωση – Ωσμωτική πίεση</a:t>
            </a:r>
            <a:r>
              <a:rPr lang="en-US" dirty="0"/>
              <a:t> </a:t>
            </a:r>
            <a:r>
              <a:rPr lang="en-US" sz="3200" b="0" dirty="0" smtClean="0"/>
              <a:t>6/16</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lstStyle/>
              <a:p>
                <a:pPr marL="0" indent="0">
                  <a:buNone/>
                </a:pPr>
                <a:r>
                  <a:rPr lang="el-GR" dirty="0" smtClean="0"/>
                  <a:t>Να υπολογισθεί η ωσμωτική πίεση διαλύματος γλυκόζης 2% κατ' όγκο στους </a:t>
                </a:r>
                <a:r>
                  <a:rPr lang="el-GR" dirty="0" smtClean="0"/>
                  <a:t>15</a:t>
                </a:r>
                <a:r>
                  <a:rPr lang="el-GR" baseline="30000" dirty="0" smtClean="0"/>
                  <a:t>o</a:t>
                </a:r>
                <a:r>
                  <a:rPr lang="el-GR" dirty="0" smtClean="0"/>
                  <a:t>C</a:t>
                </a:r>
                <a:r>
                  <a:rPr lang="en-US" dirty="0" smtClean="0"/>
                  <a:t>.</a:t>
                </a:r>
              </a:p>
              <a:p>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𝑣</m:t>
                        </m:r>
                      </m:sub>
                    </m:sSub>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𝑉</m:t>
                        </m:r>
                      </m:den>
                    </m:f>
                    <m:r>
                      <a:rPr lang="en-US" b="0" i="1" smtClean="0">
                        <a:latin typeface="Cambria Math" panose="02040503050406030204" pitchFamily="18" charset="0"/>
                        <a:ea typeface="Cambria Math" panose="02040503050406030204" pitchFamily="18" charset="0"/>
                      </a:rPr>
                      <m:t>=2</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𝑔</m:t>
                        </m:r>
                      </m:num>
                      <m:den>
                        <m:r>
                          <a:rPr lang="en-US" b="0" i="1" smtClean="0">
                            <a:latin typeface="Cambria Math" panose="02040503050406030204" pitchFamily="18" charset="0"/>
                            <a:ea typeface="Cambria Math" panose="02040503050406030204" pitchFamily="18" charset="0"/>
                          </a:rPr>
                          <m:t>100</m:t>
                        </m:r>
                        <m:r>
                          <a:rPr lang="en-US" b="0" i="1" smtClean="0">
                            <a:latin typeface="Cambria Math" panose="02040503050406030204" pitchFamily="18" charset="0"/>
                            <a:ea typeface="Cambria Math" panose="02040503050406030204" pitchFamily="18" charset="0"/>
                          </a:rPr>
                          <m:t>𝑚𝑙</m:t>
                        </m:r>
                      </m:den>
                    </m:f>
                    <m:r>
                      <a:rPr lang="en-US" b="0" i="1" smtClean="0">
                        <a:latin typeface="Cambria Math" panose="02040503050406030204" pitchFamily="18" charset="0"/>
                        <a:ea typeface="Cambria Math" panose="02040503050406030204" pitchFamily="18" charset="0"/>
                      </a:rPr>
                      <m:t>=20</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𝑔</m:t>
                        </m:r>
                      </m:num>
                      <m:den>
                        <m:r>
                          <a:rPr lang="en-US" b="0" i="1" smtClean="0">
                            <a:latin typeface="Cambria Math" panose="02040503050406030204" pitchFamily="18" charset="0"/>
                            <a:ea typeface="Cambria Math" panose="02040503050406030204" pitchFamily="18" charset="0"/>
                          </a:rPr>
                          <m:t>𝑙𝑖𝑡</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≃15+273=288</m:t>
                    </m:r>
                    <m:r>
                      <a:rPr lang="en-US" b="0" i="1" smtClean="0">
                        <a:latin typeface="Cambria Math" panose="02040503050406030204" pitchFamily="18" charset="0"/>
                        <a:ea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≃0,082</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𝑙𝑖𝑡𝑎𝑡𝑚</m:t>
                        </m:r>
                      </m:num>
                      <m:den>
                        <m:r>
                          <a:rPr lang="en-US" b="0" i="1" smtClean="0">
                            <a:latin typeface="Cambria Math" panose="02040503050406030204" pitchFamily="18" charset="0"/>
                            <a:ea typeface="Cambria Math" panose="02040503050406030204" pitchFamily="18" charset="0"/>
                          </a:rPr>
                          <m:t>𝑚𝑜𝑙𝑒𝐾</m:t>
                        </m:r>
                      </m:den>
                    </m:f>
                  </m:oMath>
                </a14:m>
                <a:endParaRPr lang="el-GR" dirty="0"/>
              </a:p>
              <a:p>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≃6∙12+12∙1+6∙16=180</m:t>
                    </m:r>
                    <m:r>
                      <a:rPr lang="en-US" b="0" i="1" smtClean="0">
                        <a:latin typeface="Cambria Math" panose="02040503050406030204" pitchFamily="18" charset="0"/>
                        <a:ea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𝑚𝑜𝑙𝑒</m:t>
                    </m:r>
                  </m:oMath>
                </a14:m>
                <a:endParaRPr lang="en-US" dirty="0" smtClean="0"/>
              </a:p>
              <a:p>
                <a:pPr marL="0" indent="0">
                  <a:buNone/>
                </a:pPr>
                <a:r>
                  <a:rPr lang="el-GR" b="1" dirty="0" smtClean="0"/>
                  <a:t>Απάντηση</a:t>
                </a:r>
              </a:p>
              <a:p>
                <a14:m>
                  <m:oMath xmlns:m="http://schemas.openxmlformats.org/officeDocument/2006/math">
                    <m:r>
                      <m:rPr>
                        <m:sty m:val="p"/>
                      </m:rPr>
                      <a:rPr lang="el-GR" b="0" i="0" smtClean="0">
                        <a:latin typeface="Cambria Math" panose="02040503050406030204" pitchFamily="18" charset="0"/>
                      </a:rPr>
                      <m:t>Π</m:t>
                    </m:r>
                    <m:r>
                      <a:rPr lang="el-GR" b="0" i="0" smtClean="0">
                        <a:latin typeface="Cambria Math" panose="02040503050406030204" pitchFamily="18" charset="0"/>
                      </a:rPr>
                      <m:t>=</m:t>
                    </m:r>
                    <m:r>
                      <m:rPr>
                        <m:sty m:val="p"/>
                      </m:rPr>
                      <a:rPr lang="en-US" b="0" i="0" smtClean="0">
                        <a:latin typeface="Cambria Math" panose="02040503050406030204" pitchFamily="18" charset="0"/>
                      </a:rPr>
                      <m:t>CRT</m:t>
                    </m:r>
                    <m:r>
                      <a:rPr lang="en-US" b="0" i="0"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𝑉</m:t>
                        </m:r>
                      </m:den>
                    </m:f>
                    <m:r>
                      <a:rPr lang="en-US" b="0" i="1" smtClean="0">
                        <a:latin typeface="Cambria Math" panose="02040503050406030204" pitchFamily="18" charset="0"/>
                      </a:rPr>
                      <m:t>𝑅𝑇</m:t>
                    </m:r>
                    <m:r>
                      <a:rPr lang="en-US" b="0" i="1" smtClean="0">
                        <a:latin typeface="Cambria Math" panose="02040503050406030204" pitchFamily="18" charset="0"/>
                      </a:rPr>
                      <m:t>=</m:t>
                    </m:r>
                    <m:f>
                      <m:fPr>
                        <m:ctrlPr>
                          <a:rPr lang="en-US" b="0" i="1" smtClean="0">
                            <a:latin typeface="Cambria Math"/>
                          </a:rPr>
                        </m:ctrlPr>
                      </m:fPr>
                      <m:num>
                        <m:f>
                          <m:fPr>
                            <m:ctrlPr>
                              <a:rPr lang="en-US" b="0" i="1" smtClean="0">
                                <a:latin typeface="Cambria Math"/>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𝑀</m:t>
                            </m:r>
                          </m:den>
                        </m:f>
                      </m:num>
                      <m:den>
                        <m:r>
                          <a:rPr lang="en-US" b="0" i="1" smtClean="0">
                            <a:latin typeface="Cambria Math" panose="02040503050406030204" pitchFamily="18" charset="0"/>
                          </a:rPr>
                          <m:t>𝑉</m:t>
                        </m:r>
                      </m:den>
                    </m:f>
                    <m:r>
                      <a:rPr lang="en-US" b="0" i="1" smtClean="0">
                        <a:latin typeface="Cambria Math" panose="02040503050406030204" pitchFamily="18" charset="0"/>
                      </a:rPr>
                      <m:t>𝑅𝑇</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𝑉</m:t>
                        </m:r>
                      </m:den>
                    </m:f>
                    <m:f>
                      <m:fPr>
                        <m:ctrlPr>
                          <a:rPr lang="en-US" b="0" i="1" smtClean="0">
                            <a:latin typeface="Cambria Math"/>
                          </a:rPr>
                        </m:ctrlPr>
                      </m:fPr>
                      <m:num>
                        <m:r>
                          <a:rPr lang="en-US" b="0" i="1" smtClean="0">
                            <a:latin typeface="Cambria Math" panose="02040503050406030204" pitchFamily="18" charset="0"/>
                          </a:rPr>
                          <m:t>𝑅𝑇</m:t>
                        </m:r>
                      </m:num>
                      <m:den>
                        <m:r>
                          <a:rPr lang="en-US" b="0" i="1" smtClean="0">
                            <a:latin typeface="Cambria Math" panose="02040503050406030204" pitchFamily="18" charset="0"/>
                          </a:rPr>
                          <m:t>𝑀</m:t>
                        </m:r>
                      </m:den>
                    </m:f>
                    <m:r>
                      <a:rPr lang="en-US" b="0" i="1" smtClean="0">
                        <a:latin typeface="Cambria Math" panose="02040503050406030204" pitchFamily="18" charset="0"/>
                        <a:ea typeface="Cambria Math" panose="02040503050406030204" pitchFamily="18" charset="0"/>
                      </a:rPr>
                      <m:t>≃20</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0,082∙288</m:t>
                        </m:r>
                      </m:num>
                      <m:den>
                        <m:r>
                          <a:rPr lang="en-US" b="0" i="1" smtClean="0">
                            <a:latin typeface="Cambria Math" panose="02040503050406030204" pitchFamily="18" charset="0"/>
                            <a:ea typeface="Cambria Math" panose="02040503050406030204" pitchFamily="18" charset="0"/>
                          </a:rPr>
                          <m:t>180</m:t>
                        </m:r>
                      </m:den>
                    </m:f>
                    <m:r>
                      <a:rPr lang="en-US" b="0" i="1" smtClean="0">
                        <a:latin typeface="Cambria Math" panose="02040503050406030204" pitchFamily="18" charset="0"/>
                        <a:ea typeface="Cambria Math" panose="02040503050406030204" pitchFamily="18" charset="0"/>
                      </a:rPr>
                      <m:t>≃2,624</m:t>
                    </m:r>
                    <m:r>
                      <a:rPr lang="en-US" b="0" i="1" smtClean="0">
                        <a:latin typeface="Cambria Math" panose="02040503050406030204" pitchFamily="18" charset="0"/>
                        <a:ea typeface="Cambria Math" panose="02040503050406030204" pitchFamily="18" charset="0"/>
                      </a:rPr>
                      <m:t>𝑎𝑡𝑚</m:t>
                    </m:r>
                    <m:r>
                      <a:rPr lang="en-US" b="0" i="1" smtClean="0">
                        <a:latin typeface="Cambria Math" panose="02040503050406030204" pitchFamily="18" charset="0"/>
                        <a:ea typeface="Cambria Math" panose="02040503050406030204" pitchFamily="18" charset="0"/>
                      </a:rPr>
                      <m:t>.</m:t>
                    </m:r>
                  </m:oMath>
                </a14:m>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111" t="-967" r="-185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4098120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Προσθετικές ή ωσμωτικές ιδιότητες διαλυμάτων</a:t>
            </a:r>
          </a:p>
        </p:txBody>
      </p:sp>
      <p:sp>
        <p:nvSpPr>
          <p:cNvPr id="3" name="Θέση περιεχομένου 2"/>
          <p:cNvSpPr>
            <a:spLocks noGrp="1"/>
          </p:cNvSpPr>
          <p:nvPr>
            <p:ph idx="1"/>
          </p:nvPr>
        </p:nvSpPr>
        <p:spPr>
          <a:xfrm>
            <a:off x="457200" y="1556792"/>
            <a:ext cx="8229600" cy="4680520"/>
          </a:xfrm>
        </p:spPr>
        <p:txBody>
          <a:bodyPr/>
          <a:lstStyle/>
          <a:p>
            <a:r>
              <a:rPr lang="el-GR" dirty="0"/>
              <a:t>Ελάττωση της τάσης των </a:t>
            </a:r>
            <a:r>
              <a:rPr lang="el-GR" dirty="0" smtClean="0"/>
              <a:t>ατμών</a:t>
            </a:r>
            <a:r>
              <a:rPr lang="en-US" dirty="0" smtClean="0"/>
              <a:t>,</a:t>
            </a:r>
            <a:endParaRPr lang="el-GR" dirty="0"/>
          </a:p>
          <a:p>
            <a:r>
              <a:rPr lang="el-GR" dirty="0"/>
              <a:t>Ανύψωση του σημείου </a:t>
            </a:r>
            <a:r>
              <a:rPr lang="el-GR" dirty="0" smtClean="0"/>
              <a:t>ζέσεως</a:t>
            </a:r>
            <a:r>
              <a:rPr lang="en-US" dirty="0" smtClean="0"/>
              <a:t>,</a:t>
            </a:r>
            <a:endParaRPr lang="el-GR" dirty="0"/>
          </a:p>
          <a:p>
            <a:r>
              <a:rPr lang="el-GR" dirty="0"/>
              <a:t>Ταπείνωση του σημείου </a:t>
            </a:r>
            <a:r>
              <a:rPr lang="el-GR" dirty="0" smtClean="0"/>
              <a:t>πήξεως</a:t>
            </a:r>
            <a:r>
              <a:rPr lang="en-US" dirty="0" smtClean="0"/>
              <a:t>,</a:t>
            </a:r>
            <a:endParaRPr lang="el-GR" dirty="0"/>
          </a:p>
          <a:p>
            <a:r>
              <a:rPr lang="el-GR" dirty="0" smtClean="0"/>
              <a:t>Ώσμωση</a:t>
            </a:r>
            <a:r>
              <a:rPr lang="en-US" dirty="0" smtClean="0"/>
              <a:t>.</a:t>
            </a:r>
            <a:endParaRPr lang="el-GR" dirty="0"/>
          </a:p>
          <a:p>
            <a:pPr marL="0" indent="0">
              <a:buNone/>
            </a:pPr>
            <a:r>
              <a:rPr lang="el-GR" kern="0" dirty="0"/>
              <a:t>Εξαρτώνται από τον αριθμό των σωματιδίων, μορίων ή ιόντων και όχι από τη φύση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256683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Ώσμωση – Ωσμωτική πίεση</a:t>
            </a:r>
            <a:r>
              <a:rPr lang="en-US" dirty="0"/>
              <a:t> </a:t>
            </a:r>
            <a:r>
              <a:rPr lang="en-US" sz="3200" b="0" dirty="0" smtClean="0"/>
              <a:t>7/16</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lstStyle/>
              <a:p>
                <a:pPr marL="0" indent="0">
                  <a:buNone/>
                </a:pPr>
                <a:r>
                  <a:rPr lang="el-GR" dirty="0" smtClean="0"/>
                  <a:t>Υδατικό διάλυμα πρωτεΐνης 1% κατ' όγκο παρουσιάζει ωσμωτική πίεση 1 </a:t>
                </a:r>
                <a:r>
                  <a:rPr lang="el-GR" dirty="0" err="1"/>
                  <a:t>mmHg</a:t>
                </a:r>
                <a:r>
                  <a:rPr lang="el-GR" dirty="0"/>
                  <a:t> στους </a:t>
                </a:r>
                <a:r>
                  <a:rPr lang="el-GR" dirty="0" smtClean="0"/>
                  <a:t>25</a:t>
                </a:r>
                <a:r>
                  <a:rPr lang="el-GR" baseline="30000" dirty="0" smtClean="0"/>
                  <a:t>o</a:t>
                </a:r>
                <a:r>
                  <a:rPr lang="el-GR" dirty="0" smtClean="0"/>
                  <a:t>C</a:t>
                </a:r>
                <a:r>
                  <a:rPr lang="el-GR" dirty="0"/>
                  <a:t>. Να υπολογισθεί το μοριακό βάρος της πρωτεΐνης.</a:t>
                </a:r>
              </a:p>
              <a:p>
                <a14:m>
                  <m:oMath xmlns:m="http://schemas.openxmlformats.org/officeDocument/2006/math">
                    <m:sSub>
                      <m:sSubPr>
                        <m:ctrlPr>
                          <a:rPr lang="el-GR"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𝑣</m:t>
                        </m:r>
                      </m:sub>
                    </m:sSub>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𝑉</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𝑔</m:t>
                        </m:r>
                      </m:num>
                      <m:den>
                        <m:r>
                          <a:rPr lang="en-US" i="1">
                            <a:latin typeface="Cambria Math" panose="02040503050406030204" pitchFamily="18" charset="0"/>
                            <a:ea typeface="Cambria Math" panose="02040503050406030204" pitchFamily="18" charset="0"/>
                          </a:rPr>
                          <m:t>100</m:t>
                        </m:r>
                        <m:r>
                          <a:rPr lang="en-US" i="1">
                            <a:latin typeface="Cambria Math" panose="02040503050406030204" pitchFamily="18" charset="0"/>
                            <a:ea typeface="Cambria Math" panose="02040503050406030204" pitchFamily="18" charset="0"/>
                          </a:rPr>
                          <m:t>𝑚𝑙</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0</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𝑔</m:t>
                        </m:r>
                      </m:num>
                      <m:den>
                        <m:r>
                          <a:rPr lang="en-US" i="1">
                            <a:latin typeface="Cambria Math" panose="02040503050406030204" pitchFamily="18" charset="0"/>
                            <a:ea typeface="Cambria Math" panose="02040503050406030204" pitchFamily="18" charset="0"/>
                          </a:rPr>
                          <m:t>𝑙𝑖𝑡</m:t>
                        </m:r>
                      </m:den>
                    </m:f>
                    <m:r>
                      <a:rPr lang="en-US" i="1">
                        <a:latin typeface="Cambria Math" panose="02040503050406030204" pitchFamily="18" charset="0"/>
                        <a:ea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Π</m:t>
                    </m:r>
                    <m:r>
                      <a:rPr lang="el-GR"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𝑚𝑚𝐻𝑔</m:t>
                    </m:r>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760</m:t>
                        </m:r>
                      </m:den>
                    </m:f>
                    <m:r>
                      <a:rPr lang="en-US" b="0" i="1" smtClean="0">
                        <a:latin typeface="Cambria Math" panose="02040503050406030204" pitchFamily="18" charset="0"/>
                        <a:ea typeface="Cambria Math" panose="02040503050406030204" pitchFamily="18" charset="0"/>
                      </a:rPr>
                      <m:t>𝑎𝑡𝑚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≃25+273=298</m:t>
                    </m:r>
                    <m:r>
                      <a:rPr lang="en-US" i="1">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≃0,082</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𝑙𝑖𝑡𝑎𝑡𝑚</m:t>
                        </m:r>
                      </m:num>
                      <m:den>
                        <m:r>
                          <a:rPr lang="en-US" i="1">
                            <a:latin typeface="Cambria Math" panose="02040503050406030204" pitchFamily="18" charset="0"/>
                            <a:ea typeface="Cambria Math" panose="02040503050406030204" pitchFamily="18" charset="0"/>
                          </a:rPr>
                          <m:t>𝑚𝑜𝑙𝑒𝐾</m:t>
                        </m:r>
                      </m:den>
                    </m:f>
                  </m:oMath>
                </a14:m>
                <a:endParaRPr lang="en-US" dirty="0" smtClean="0"/>
              </a:p>
              <a:p>
                <a:pPr marL="0" indent="0">
                  <a:buNone/>
                </a:pPr>
                <a:r>
                  <a:rPr lang="el-GR" b="1" dirty="0" smtClean="0"/>
                  <a:t>Απάντηση</a:t>
                </a:r>
                <a:endParaRPr lang="en-US" b="1" dirty="0" smtClean="0"/>
              </a:p>
              <a:p>
                <a14:m>
                  <m:oMath xmlns:m="http://schemas.openxmlformats.org/officeDocument/2006/math">
                    <m:r>
                      <m:rPr>
                        <m:sty m:val="p"/>
                      </m:rPr>
                      <a:rPr lang="el-GR" b="0" i="0" smtClean="0">
                        <a:latin typeface="Cambria Math" panose="02040503050406030204" pitchFamily="18" charset="0"/>
                      </a:rPr>
                      <m:t>Π</m:t>
                    </m:r>
                    <m:r>
                      <a:rPr lang="el-GR" b="0" i="0" smtClean="0">
                        <a:latin typeface="Cambria Math" panose="02040503050406030204" pitchFamily="18" charset="0"/>
                      </a:rPr>
                      <m:t>=</m:t>
                    </m:r>
                    <m:r>
                      <m:rPr>
                        <m:sty m:val="p"/>
                      </m:rPr>
                      <a:rPr lang="en-US" b="0" i="0" smtClean="0">
                        <a:latin typeface="Cambria Math" panose="02040503050406030204" pitchFamily="18" charset="0"/>
                      </a:rPr>
                      <m:t>CRT</m:t>
                    </m:r>
                    <m:r>
                      <a:rPr lang="en-US" b="0" i="0"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𝑉</m:t>
                        </m:r>
                      </m:den>
                    </m:f>
                    <m:r>
                      <a:rPr lang="en-US" b="0" i="1" smtClean="0">
                        <a:latin typeface="Cambria Math" panose="02040503050406030204" pitchFamily="18" charset="0"/>
                      </a:rPr>
                      <m:t>𝑅𝑇</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𝑉</m:t>
                        </m:r>
                      </m:den>
                    </m:f>
                    <m:f>
                      <m:fPr>
                        <m:ctrlPr>
                          <a:rPr lang="en-US" b="0" i="1" smtClean="0">
                            <a:latin typeface="Cambria Math"/>
                          </a:rPr>
                        </m:ctrlPr>
                      </m:fPr>
                      <m:num>
                        <m:r>
                          <a:rPr lang="en-US" b="0" i="1" smtClean="0">
                            <a:latin typeface="Cambria Math" panose="02040503050406030204" pitchFamily="18" charset="0"/>
                          </a:rPr>
                          <m:t>𝑅𝑇</m:t>
                        </m:r>
                      </m:num>
                      <m:den>
                        <m:r>
                          <a:rPr lang="en-US" b="0" i="1" smtClean="0">
                            <a:latin typeface="Cambria Math" panose="02040503050406030204" pitchFamily="18" charset="0"/>
                          </a:rPr>
                          <m:t>𝑀</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f>
                      <m:fPr>
                        <m:ctrlPr>
                          <a:rPr lang="en-US" i="1">
                            <a:latin typeface="Cambria Math"/>
                          </a:rPr>
                        </m:ctrlPr>
                      </m:fPr>
                      <m:num>
                        <m:r>
                          <a:rPr lang="en-US" i="1">
                            <a:latin typeface="Cambria Math" panose="02040503050406030204" pitchFamily="18" charset="0"/>
                          </a:rPr>
                          <m:t>𝑚</m:t>
                        </m:r>
                      </m:num>
                      <m:den>
                        <m:r>
                          <a:rPr lang="en-US" i="1">
                            <a:latin typeface="Cambria Math" panose="02040503050406030204" pitchFamily="18" charset="0"/>
                          </a:rPr>
                          <m:t>𝑉</m:t>
                        </m:r>
                      </m:den>
                    </m:f>
                    <m:f>
                      <m:fPr>
                        <m:ctrlPr>
                          <a:rPr lang="en-US" i="1">
                            <a:latin typeface="Cambria Math"/>
                          </a:rPr>
                        </m:ctrlPr>
                      </m:fPr>
                      <m:num>
                        <m:r>
                          <a:rPr lang="en-US" i="1">
                            <a:latin typeface="Cambria Math" panose="02040503050406030204" pitchFamily="18" charset="0"/>
                          </a:rPr>
                          <m:t>𝑅𝑇</m:t>
                        </m:r>
                      </m:num>
                      <m:den>
                        <m:r>
                          <m:rPr>
                            <m:sty m:val="p"/>
                          </m:rPr>
                          <a:rPr lang="el-GR" b="0" i="0" smtClean="0">
                            <a:latin typeface="Cambria Math" panose="02040503050406030204" pitchFamily="18" charset="0"/>
                          </a:rPr>
                          <m:t>Π</m:t>
                        </m:r>
                      </m:den>
                    </m:f>
                    <m:r>
                      <a:rPr lang="en-US" i="1" smtClean="0">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10∙</m:t>
                    </m:r>
                    <m:f>
                      <m:fPr>
                        <m:ctrlPr>
                          <a:rPr lang="el-GR" b="0" i="1" smtClean="0">
                            <a:latin typeface="Cambria Math"/>
                            <a:ea typeface="Cambria Math" panose="02040503050406030204" pitchFamily="18" charset="0"/>
                          </a:rPr>
                        </m:ctrlPr>
                      </m:fPr>
                      <m:num>
                        <m:r>
                          <a:rPr lang="el-GR" b="0" i="1" smtClean="0">
                            <a:latin typeface="Cambria Math" panose="02040503050406030204" pitchFamily="18" charset="0"/>
                            <a:ea typeface="Cambria Math" panose="02040503050406030204" pitchFamily="18" charset="0"/>
                          </a:rPr>
                          <m:t>0,082∙298</m:t>
                        </m:r>
                      </m:num>
                      <m:den>
                        <m:f>
                          <m:fPr>
                            <m:ctrlPr>
                              <a:rPr lang="el-GR" b="0" i="1" smtClean="0">
                                <a:latin typeface="Cambria Math"/>
                                <a:ea typeface="Cambria Math" panose="02040503050406030204" pitchFamily="18" charset="0"/>
                              </a:rPr>
                            </m:ctrlPr>
                          </m:fPr>
                          <m:num>
                            <m:r>
                              <a:rPr lang="el-GR" b="0" i="1" smtClean="0">
                                <a:latin typeface="Cambria Math" panose="02040503050406030204" pitchFamily="18" charset="0"/>
                                <a:ea typeface="Cambria Math" panose="02040503050406030204" pitchFamily="18" charset="0"/>
                              </a:rPr>
                              <m:t>1</m:t>
                            </m:r>
                          </m:num>
                          <m:den>
                            <m:r>
                              <a:rPr lang="el-GR" b="0" i="1" smtClean="0">
                                <a:latin typeface="Cambria Math" panose="02040503050406030204" pitchFamily="18" charset="0"/>
                                <a:ea typeface="Cambria Math" panose="02040503050406030204" pitchFamily="18" charset="0"/>
                              </a:rPr>
                              <m:t>760</m:t>
                            </m:r>
                          </m:den>
                        </m:f>
                      </m:den>
                    </m:f>
                    <m:r>
                      <a:rPr lang="el-GR" b="0" i="1" smtClean="0">
                        <a:latin typeface="Cambria Math" panose="02040503050406030204" pitchFamily="18" charset="0"/>
                        <a:ea typeface="Cambria Math" panose="02040503050406030204" pitchFamily="18" charset="0"/>
                      </a:rPr>
                      <m:t>=10⋅0,082∙298∙760≃185.714</m:t>
                    </m:r>
                    <m:r>
                      <a:rPr lang="en-US" b="0" i="1" smtClean="0">
                        <a:latin typeface="Cambria Math" panose="02040503050406030204" pitchFamily="18" charset="0"/>
                        <a:ea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𝑚𝑜𝑙𝑒</m:t>
                    </m:r>
                  </m:oMath>
                </a14:m>
                <a:endParaRPr lang="el-GR"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111"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412541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Ώσμωση – Ωσμωτική πίεση</a:t>
            </a:r>
            <a:r>
              <a:rPr lang="en-US" dirty="0"/>
              <a:t> </a:t>
            </a:r>
            <a:r>
              <a:rPr lang="en-US" sz="3200" b="0" dirty="0" smtClean="0"/>
              <a:t>8/16</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solidFill>
                  <a:srgbClr val="820000"/>
                </a:solidFill>
              </a:rPr>
              <a:t>Εφαρμογές της ωσμωτικής </a:t>
            </a:r>
            <a:r>
              <a:rPr lang="el-GR" b="1" dirty="0" smtClean="0">
                <a:solidFill>
                  <a:srgbClr val="820000"/>
                </a:solidFill>
              </a:rPr>
              <a:t>πίεσης</a:t>
            </a:r>
            <a:endParaRPr lang="en-US" b="1" dirty="0" smtClean="0">
              <a:solidFill>
                <a:srgbClr val="820000"/>
              </a:solidFill>
            </a:endParaRPr>
          </a:p>
          <a:p>
            <a:r>
              <a:rPr lang="el-GR" dirty="0"/>
              <a:t> Εύρεση της σχετικής μοριακής μάζας (</a:t>
            </a:r>
            <a:r>
              <a:rPr lang="el-GR" dirty="0" err="1"/>
              <a:t>Mr</a:t>
            </a:r>
            <a:r>
              <a:rPr lang="el-GR" dirty="0"/>
              <a:t>) </a:t>
            </a:r>
            <a:r>
              <a:rPr lang="el-GR" dirty="0" err="1"/>
              <a:t>μεγαλομοριακών</a:t>
            </a:r>
            <a:r>
              <a:rPr lang="el-GR" dirty="0"/>
              <a:t> ενώσεων (π.χ. πρωτεΐνες, πολυμερή) με τη μέθοδο της </a:t>
            </a:r>
            <a:r>
              <a:rPr lang="el-GR" b="1" dirty="0" err="1" smtClean="0"/>
              <a:t>ωσμωμετρίας</a:t>
            </a:r>
            <a:r>
              <a:rPr lang="en-US" b="1" dirty="0" smtClean="0"/>
              <a:t>.</a:t>
            </a:r>
          </a:p>
          <a:p>
            <a:r>
              <a:rPr lang="el-GR" dirty="0"/>
              <a:t>Υπολογισμός συγκέντρωσης διαλύματος ισότονου προς το αίμα</a:t>
            </a:r>
            <a:r>
              <a:rPr lang="el-GR" dirty="0" smtClean="0"/>
              <a:t>.</a:t>
            </a:r>
            <a:endParaRPr lang="en-US" dirty="0" smtClean="0"/>
          </a:p>
          <a:p>
            <a:pPr lvl="1"/>
            <a:r>
              <a:rPr lang="el-GR" dirty="0"/>
              <a:t>Γ</a:t>
            </a:r>
            <a:r>
              <a:rPr lang="el-GR" dirty="0" smtClean="0"/>
              <a:t>ια </a:t>
            </a:r>
            <a:r>
              <a:rPr lang="el-GR" dirty="0"/>
              <a:t>την παρασκευή ορών διαφόρων </a:t>
            </a:r>
            <a:r>
              <a:rPr lang="el-GR" dirty="0" err="1"/>
              <a:t>ουσίων</a:t>
            </a:r>
            <a:r>
              <a:rPr lang="el-GR" dirty="0"/>
              <a:t> (π.χ. γλυκόζης, βιταμίνης C, φυσιολογικού ορού δηλ. διαλύματος </a:t>
            </a:r>
            <a:r>
              <a:rPr lang="el-GR" dirty="0" err="1"/>
              <a:t>NaCl</a:t>
            </a:r>
            <a:r>
              <a:rPr lang="el-GR" dirty="0"/>
              <a:t> 0,9 % κλπ</a:t>
            </a:r>
            <a:r>
              <a:rPr lang="el-GR" dirty="0" smtClean="0"/>
              <a:t>.).</a:t>
            </a:r>
          </a:p>
          <a:p>
            <a:pPr lvl="1"/>
            <a:r>
              <a:rPr lang="el-GR" altLang="el-GR" dirty="0"/>
              <a:t>m = </a:t>
            </a:r>
            <a:r>
              <a:rPr lang="el-GR" altLang="el-GR" dirty="0" err="1"/>
              <a:t>ΠVM</a:t>
            </a:r>
            <a:r>
              <a:rPr lang="el-GR" altLang="el-GR" baseline="-25000" dirty="0" err="1"/>
              <a:t>r</a:t>
            </a:r>
            <a:r>
              <a:rPr lang="el-GR" altLang="el-GR" dirty="0"/>
              <a:t>/RT όπου Π = 6,74 </a:t>
            </a:r>
            <a:r>
              <a:rPr lang="el-GR" altLang="el-GR" dirty="0" err="1"/>
              <a:t>Atm</a:t>
            </a:r>
            <a:r>
              <a:rPr lang="el-GR" altLang="el-GR" dirty="0"/>
              <a:t> που είναι η ωσμωτική πίεση του αίματος</a:t>
            </a:r>
          </a:p>
          <a:p>
            <a:pPr lvl="1"/>
            <a:r>
              <a:rPr lang="el-GR" altLang="el-GR" dirty="0"/>
              <a:t>ισότονος ορός γλυκόζης (C</a:t>
            </a:r>
            <a:r>
              <a:rPr lang="el-GR" altLang="el-GR" baseline="-25000" dirty="0"/>
              <a:t>6</a:t>
            </a:r>
            <a:r>
              <a:rPr lang="el-GR" altLang="el-GR" dirty="0"/>
              <a:t>H</a:t>
            </a:r>
            <a:r>
              <a:rPr lang="el-GR" altLang="el-GR" baseline="-25000" dirty="0"/>
              <a:t>12</a:t>
            </a:r>
            <a:r>
              <a:rPr lang="el-GR" altLang="el-GR" dirty="0"/>
              <a:t>O</a:t>
            </a:r>
            <a:r>
              <a:rPr lang="el-GR" altLang="el-GR" baseline="-25000" dirty="0"/>
              <a:t>6</a:t>
            </a:r>
            <a:r>
              <a:rPr lang="el-GR" altLang="el-GR" dirty="0"/>
              <a:t>, </a:t>
            </a:r>
            <a:r>
              <a:rPr lang="el-GR" altLang="el-GR" dirty="0" err="1"/>
              <a:t>M</a:t>
            </a:r>
            <a:r>
              <a:rPr lang="el-GR" altLang="el-GR" baseline="-25000" dirty="0" err="1"/>
              <a:t>r</a:t>
            </a:r>
            <a:r>
              <a:rPr lang="el-GR" altLang="el-GR" dirty="0"/>
              <a:t> = 180, μοριακή ουσία</a:t>
            </a:r>
            <a:r>
              <a:rPr lang="el-GR" altLang="el-GR" dirty="0" smtClean="0"/>
              <a:t>): θα </a:t>
            </a:r>
            <a:r>
              <a:rPr lang="el-GR" altLang="el-GR" dirty="0"/>
              <a:t>πρέπει να διαλύσουμε m = 6,74.1.180/273.0,082 = 54,19 g γλυκόζης σε 1 L νερού στους 0°C.</a:t>
            </a:r>
          </a:p>
          <a:p>
            <a:pPr lvl="1"/>
            <a:endParaRPr lang="el-GR" dirty="0"/>
          </a:p>
          <a:p>
            <a:endParaRPr lang="el-GR" dirty="0"/>
          </a:p>
          <a:p>
            <a:endParaRPr lang="el-GR" b="1"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70228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Ώσμωση – Ωσμωτική πίεση</a:t>
            </a:r>
            <a:r>
              <a:rPr lang="en-US" dirty="0"/>
              <a:t> </a:t>
            </a:r>
            <a:r>
              <a:rPr lang="el-GR" sz="3200" b="0" dirty="0" smtClean="0"/>
              <a:t>9</a:t>
            </a:r>
            <a:r>
              <a:rPr lang="en-US" sz="3200" b="0" dirty="0" smtClean="0"/>
              <a:t>/16</a:t>
            </a:r>
            <a:endParaRPr lang="el-GR" dirty="0"/>
          </a:p>
        </p:txBody>
      </p:sp>
      <p:sp>
        <p:nvSpPr>
          <p:cNvPr id="3" name="Θέση περιεχομένου 2"/>
          <p:cNvSpPr>
            <a:spLocks noGrp="1"/>
          </p:cNvSpPr>
          <p:nvPr>
            <p:ph idx="1"/>
          </p:nvPr>
        </p:nvSpPr>
        <p:spPr/>
        <p:txBody>
          <a:bodyPr/>
          <a:lstStyle/>
          <a:p>
            <a:pPr marL="0" indent="0" algn="ctr">
              <a:buNone/>
            </a:pPr>
            <a:r>
              <a:rPr lang="en-US" altLang="el-GR" dirty="0"/>
              <a:t>Isotonic solution: A solution that has the same </a:t>
            </a:r>
            <a:r>
              <a:rPr lang="en-US" altLang="el-GR" b="1" dirty="0"/>
              <a:t>salt</a:t>
            </a:r>
            <a:r>
              <a:rPr lang="en-US" altLang="el-GR" dirty="0"/>
              <a:t> concentration as the normal cells of the body and the blood. As opposed to a </a:t>
            </a:r>
            <a:r>
              <a:rPr lang="en-US" altLang="el-GR" b="1" dirty="0"/>
              <a:t>hypertonic solution </a:t>
            </a:r>
            <a:r>
              <a:rPr lang="en-US" altLang="el-GR" dirty="0"/>
              <a:t>or a </a:t>
            </a:r>
            <a:r>
              <a:rPr lang="en-US" altLang="el-GR" b="1" dirty="0"/>
              <a:t>hypotonic</a:t>
            </a:r>
            <a:r>
              <a:rPr lang="en-US" altLang="el-GR" dirty="0"/>
              <a:t> </a:t>
            </a:r>
            <a:r>
              <a:rPr lang="en-US" altLang="el-GR" b="1" dirty="0"/>
              <a:t>solution.</a:t>
            </a:r>
            <a:r>
              <a:rPr lang="en-US" altLang="el-GR" dirty="0"/>
              <a:t> </a:t>
            </a:r>
            <a:r>
              <a:rPr lang="en-US" altLang="el-GR" b="1" dirty="0">
                <a:solidFill>
                  <a:srgbClr val="820000"/>
                </a:solidFill>
              </a:rPr>
              <a:t>An isotonic beverage may be drunk to replace the fluid and minerals which the body uses during physical activity.</a:t>
            </a:r>
            <a:endParaRPr lang="el-GR" altLang="el-GR" b="1" dirty="0">
              <a:solidFill>
                <a:srgbClr val="820000"/>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858649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Ώσμωση – Ωσμωτική πίεση</a:t>
            </a:r>
            <a:r>
              <a:rPr lang="en-US" dirty="0"/>
              <a:t> </a:t>
            </a:r>
            <a:r>
              <a:rPr lang="el-GR" sz="3200" b="0" dirty="0" smtClean="0"/>
              <a:t>10</a:t>
            </a:r>
            <a:r>
              <a:rPr lang="en-US" sz="3200" b="0" dirty="0" smtClean="0"/>
              <a:t>/16</a:t>
            </a:r>
            <a:endParaRPr lang="el-GR" dirty="0"/>
          </a:p>
        </p:txBody>
      </p:sp>
      <p:sp>
        <p:nvSpPr>
          <p:cNvPr id="3" name="Θέση περιεχομένου 2"/>
          <p:cNvSpPr>
            <a:spLocks noGrp="1"/>
          </p:cNvSpPr>
          <p:nvPr>
            <p:ph idx="1"/>
          </p:nvPr>
        </p:nvSpPr>
        <p:spPr>
          <a:xfrm>
            <a:off x="457200" y="1196752"/>
            <a:ext cx="8229600" cy="648072"/>
          </a:xfrm>
        </p:spPr>
        <p:txBody>
          <a:bodyPr/>
          <a:lstStyle/>
          <a:p>
            <a:pPr marL="0" indent="0">
              <a:buNone/>
            </a:pPr>
            <a:r>
              <a:rPr lang="el-GR" b="1" dirty="0">
                <a:solidFill>
                  <a:srgbClr val="820000"/>
                </a:solidFill>
              </a:rPr>
              <a:t>Η ώσμωση στα φυτικά κύτταρα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pic>
        <p:nvPicPr>
          <p:cNvPr id="5" name="Picture 2" descr="Αρχείο:Turgor pressure on plant cells diagram.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109007"/>
            <a:ext cx="58864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2438661" y="4898405"/>
            <a:ext cx="381642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solidFill>
                  <a:prstClr val="black"/>
                </a:solidFill>
                <a:latin typeface="+mn-lt"/>
                <a:hlinkClick r:id="rId4"/>
              </a:rPr>
              <a:t>Turgor pressure on plant cells diagram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prstClr val="black"/>
                </a:solidFill>
                <a:latin typeface="+mn-lt"/>
                <a:hlinkClick r:id="rId5"/>
              </a:rPr>
              <a:t>LadyofHats</a:t>
            </a:r>
            <a:r>
              <a:rPr lang="en-US" sz="1200" dirty="0">
                <a:solidFill>
                  <a:prstClr val="black"/>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solidFill>
              <a:latin typeface="+mn-lt"/>
            </a:endParaRPr>
          </a:p>
        </p:txBody>
      </p:sp>
      <p:sp>
        <p:nvSpPr>
          <p:cNvPr id="7" name="TextBox 10"/>
          <p:cNvSpPr txBox="1">
            <a:spLocks noChangeArrowheads="1"/>
          </p:cNvSpPr>
          <p:nvPr/>
        </p:nvSpPr>
        <p:spPr bwMode="auto">
          <a:xfrm>
            <a:off x="1619672" y="4380587"/>
            <a:ext cx="180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l-GR" altLang="el-GR" sz="2200" dirty="0">
                <a:latin typeface="+mn-lt"/>
              </a:rPr>
              <a:t>Πλασμόλυση</a:t>
            </a:r>
          </a:p>
        </p:txBody>
      </p:sp>
      <p:sp>
        <p:nvSpPr>
          <p:cNvPr id="8" name="TextBox 10"/>
          <p:cNvSpPr txBox="1">
            <a:spLocks noChangeArrowheads="1"/>
          </p:cNvSpPr>
          <p:nvPr/>
        </p:nvSpPr>
        <p:spPr bwMode="auto">
          <a:xfrm>
            <a:off x="5652120" y="4364083"/>
            <a:ext cx="14583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l-GR" altLang="el-GR" sz="2200" dirty="0" err="1">
                <a:latin typeface="+mn-lt"/>
              </a:rPr>
              <a:t>Σπάργωση</a:t>
            </a:r>
            <a:endParaRPr lang="el-GR" altLang="el-GR" sz="2200" dirty="0">
              <a:latin typeface="+mn-lt"/>
            </a:endParaRPr>
          </a:p>
        </p:txBody>
      </p:sp>
    </p:spTree>
    <p:extLst>
      <p:ext uri="{BB962C8B-B14F-4D97-AF65-F5344CB8AC3E}">
        <p14:creationId xmlns:p14="http://schemas.microsoft.com/office/powerpoint/2010/main" val="915967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Ώσμωση – Ωσμωτική πίεση</a:t>
            </a:r>
            <a:r>
              <a:rPr lang="en-US" dirty="0"/>
              <a:t> </a:t>
            </a:r>
            <a:r>
              <a:rPr lang="el-GR" sz="3200" b="0" dirty="0" smtClean="0"/>
              <a:t>11</a:t>
            </a:r>
            <a:r>
              <a:rPr lang="en-US" sz="3200" b="0" dirty="0" smtClean="0"/>
              <a:t>/16</a:t>
            </a:r>
            <a:endParaRPr lang="el-GR" dirty="0"/>
          </a:p>
        </p:txBody>
      </p:sp>
      <p:sp>
        <p:nvSpPr>
          <p:cNvPr id="3" name="Θέση περιεχομένου 2"/>
          <p:cNvSpPr>
            <a:spLocks noGrp="1"/>
          </p:cNvSpPr>
          <p:nvPr>
            <p:ph idx="1"/>
          </p:nvPr>
        </p:nvSpPr>
        <p:spPr>
          <a:xfrm>
            <a:off x="457200" y="1196752"/>
            <a:ext cx="8229600" cy="1940101"/>
          </a:xfrm>
        </p:spPr>
        <p:txBody>
          <a:bodyPr/>
          <a:lstStyle/>
          <a:p>
            <a:pPr marL="0" indent="0">
              <a:buNone/>
            </a:pPr>
            <a:r>
              <a:rPr lang="el-GR" b="1" dirty="0">
                <a:solidFill>
                  <a:srgbClr val="820000"/>
                </a:solidFill>
              </a:rPr>
              <a:t>Η ώσμωση στα ζωικά κύτταρα</a:t>
            </a:r>
          </a:p>
          <a:p>
            <a:r>
              <a:rPr lang="en-US" dirty="0"/>
              <a:t>An isotonic solution is a solution that has exactly </a:t>
            </a:r>
            <a:r>
              <a:rPr lang="en-US" b="1" dirty="0">
                <a:solidFill>
                  <a:srgbClr val="820000"/>
                </a:solidFill>
              </a:rPr>
              <a:t>the same water concentration</a:t>
            </a:r>
            <a:r>
              <a:rPr lang="en-US" dirty="0"/>
              <a:t> as the cells of the body and the blood such that the cells will neither absorb nor lose water.</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pic>
        <p:nvPicPr>
          <p:cNvPr id="5" name="Picture 11" descr="Isotonic S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140968"/>
            <a:ext cx="2951163"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4144541" y="3136853"/>
            <a:ext cx="4248472" cy="1107996"/>
          </a:xfrm>
          <a:prstGeom prst="rect">
            <a:avLst/>
          </a:prstGeom>
        </p:spPr>
        <p:txBody>
          <a:bodyPr wrap="square">
            <a:spAutoFit/>
          </a:bodyPr>
          <a:lstStyle/>
          <a:p>
            <a:pPr algn="ctr"/>
            <a:r>
              <a:rPr lang="el-GR" sz="2200" dirty="0">
                <a:latin typeface="+mn-lt"/>
              </a:rPr>
              <a:t>ισοτονικό υδατικό διάλυμα χλωριούχου νατρίου (</a:t>
            </a:r>
            <a:r>
              <a:rPr lang="el-GR" sz="2200" dirty="0" err="1">
                <a:latin typeface="+mn-lt"/>
              </a:rPr>
              <a:t>NaCl</a:t>
            </a:r>
            <a:r>
              <a:rPr lang="el-GR" sz="2200" dirty="0">
                <a:latin typeface="+mn-lt"/>
              </a:rPr>
              <a:t>) περιεκτικότητας 9 ‰</a:t>
            </a:r>
          </a:p>
        </p:txBody>
      </p:sp>
      <p:cxnSp>
        <p:nvCxnSpPr>
          <p:cNvPr id="7" name="Straight Arrow Connector 15"/>
          <p:cNvCxnSpPr/>
          <p:nvPr/>
        </p:nvCxnSpPr>
        <p:spPr>
          <a:xfrm>
            <a:off x="6252396" y="4538178"/>
            <a:ext cx="7793" cy="4168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14"/>
          <p:cNvSpPr>
            <a:spLocks noChangeArrowheads="1"/>
          </p:cNvSpPr>
          <p:nvPr/>
        </p:nvSpPr>
        <p:spPr bwMode="auto">
          <a:xfrm>
            <a:off x="5069607" y="5076954"/>
            <a:ext cx="23811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l-GR" altLang="el-GR" sz="2200" dirty="0">
                <a:latin typeface="+mn-lt"/>
              </a:rPr>
              <a:t>φυσιολογικός ορός</a:t>
            </a:r>
          </a:p>
        </p:txBody>
      </p:sp>
    </p:spTree>
    <p:extLst>
      <p:ext uri="{BB962C8B-B14F-4D97-AF65-F5344CB8AC3E}">
        <p14:creationId xmlns:p14="http://schemas.microsoft.com/office/powerpoint/2010/main" val="3499799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Ώσμωση – Ωσμωτική πίεση</a:t>
            </a:r>
            <a:r>
              <a:rPr lang="en-US" dirty="0"/>
              <a:t> </a:t>
            </a:r>
            <a:r>
              <a:rPr lang="el-GR" sz="3200" b="0" dirty="0" smtClean="0"/>
              <a:t>1</a:t>
            </a:r>
            <a:r>
              <a:rPr lang="en-US" sz="3200" b="0" dirty="0" smtClean="0"/>
              <a:t>2/16</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b="1" dirty="0">
                <a:solidFill>
                  <a:srgbClr val="820000"/>
                </a:solidFill>
              </a:rPr>
              <a:t>Η ώσμωση στα ζωικά κύτταρα</a:t>
            </a:r>
          </a:p>
          <a:p>
            <a:r>
              <a:rPr lang="en-US" dirty="0"/>
              <a:t>Sports drinks are characteristically categorized as hypertonic, hypotonic and isotonic.</a:t>
            </a:r>
          </a:p>
          <a:p>
            <a:r>
              <a:rPr lang="en-US" dirty="0"/>
              <a:t>Sports drinks which are </a:t>
            </a:r>
            <a:r>
              <a:rPr lang="en-US" b="1" dirty="0">
                <a:solidFill>
                  <a:srgbClr val="820000"/>
                </a:solidFill>
              </a:rPr>
              <a:t>hypertonic</a:t>
            </a:r>
            <a:r>
              <a:rPr lang="en-US" dirty="0"/>
              <a:t> contain more solutes such as salts and sugars than the body. Hypertonic sport drinks are particularly useful to prepare the body for extreme energy demands as they provide glucose to the body</a:t>
            </a:r>
            <a:r>
              <a:rPr lang="en-US" dirty="0" smtClean="0"/>
              <a:t>.</a:t>
            </a:r>
          </a:p>
          <a:p>
            <a:r>
              <a:rPr lang="en-US" altLang="el-GR" b="1" dirty="0">
                <a:solidFill>
                  <a:srgbClr val="820000"/>
                </a:solidFill>
              </a:rPr>
              <a:t>Hypotonic </a:t>
            </a:r>
            <a:r>
              <a:rPr lang="en-US" altLang="el-GR" dirty="0"/>
              <a:t>sports drinks contain a lower concentration of solutes than the body, meaning that the cells of the body will gain fluids. These types of drinks are best for athletes who need the body to stay hydrated, without the energy provided by glucose</a:t>
            </a:r>
            <a:r>
              <a:rPr lang="en-US" altLang="el-GR" dirty="0" smtClean="0"/>
              <a:t>.</a:t>
            </a:r>
          </a:p>
          <a:p>
            <a:r>
              <a:rPr lang="en-US" altLang="el-GR" dirty="0"/>
              <a:t>An </a:t>
            </a:r>
            <a:r>
              <a:rPr lang="en-US" altLang="el-GR" b="1" dirty="0">
                <a:solidFill>
                  <a:srgbClr val="820000"/>
                </a:solidFill>
              </a:rPr>
              <a:t>isotonic</a:t>
            </a:r>
            <a:r>
              <a:rPr lang="en-US" altLang="el-GR" dirty="0"/>
              <a:t> beverage may be drunk to replace the fluid and minerals which the body uses during physical activity</a:t>
            </a:r>
            <a:r>
              <a:rPr lang="en-US" altLang="el-GR" dirty="0" smtClean="0"/>
              <a:t>.</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4219804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Ώσμωση – Ωσμωτική πίεση</a:t>
            </a:r>
            <a:r>
              <a:rPr lang="en-US" dirty="0"/>
              <a:t> </a:t>
            </a:r>
            <a:r>
              <a:rPr lang="el-GR" sz="3200" b="0" dirty="0" smtClean="0"/>
              <a:t>1</a:t>
            </a:r>
            <a:r>
              <a:rPr lang="en-US" sz="3200" b="0" dirty="0" smtClean="0"/>
              <a:t>3/16</a:t>
            </a:r>
            <a:endParaRPr lang="el-GR" dirty="0"/>
          </a:p>
        </p:txBody>
      </p:sp>
      <p:sp>
        <p:nvSpPr>
          <p:cNvPr id="3" name="Θέση περιεχομένου 2"/>
          <p:cNvSpPr>
            <a:spLocks noGrp="1"/>
          </p:cNvSpPr>
          <p:nvPr>
            <p:ph idx="1"/>
          </p:nvPr>
        </p:nvSpPr>
        <p:spPr>
          <a:xfrm>
            <a:off x="457200" y="1196752"/>
            <a:ext cx="8229600" cy="648072"/>
          </a:xfrm>
        </p:spPr>
        <p:txBody>
          <a:bodyPr/>
          <a:lstStyle/>
          <a:p>
            <a:pPr marL="0" indent="0">
              <a:buNone/>
            </a:pPr>
            <a:r>
              <a:rPr lang="el-GR" b="1" dirty="0">
                <a:solidFill>
                  <a:srgbClr val="820000"/>
                </a:solidFill>
              </a:rPr>
              <a:t>Η ώσμωση στα ζωικά κύτταρα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pic>
        <p:nvPicPr>
          <p:cNvPr id="5" name="Picture 2" descr="Αρχείο:Osmotic pressure on blood cells diagram.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818758"/>
            <a:ext cx="4745037"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1475656" y="4269531"/>
            <a:ext cx="2304255" cy="707886"/>
          </a:xfrm>
          <a:prstGeom prst="rect">
            <a:avLst/>
          </a:prstGeom>
        </p:spPr>
        <p:txBody>
          <a:bodyPr wrap="square">
            <a:spAutoFit/>
          </a:bodyPr>
          <a:lstStyle/>
          <a:p>
            <a:pPr algn="ctr"/>
            <a:r>
              <a:rPr lang="en-US" sz="2000" dirty="0">
                <a:latin typeface="+mn-lt"/>
              </a:rPr>
              <a:t>lower concentration of water</a:t>
            </a:r>
          </a:p>
        </p:txBody>
      </p:sp>
      <p:sp>
        <p:nvSpPr>
          <p:cNvPr id="7" name="Ορθογώνιο 6"/>
          <p:cNvSpPr/>
          <p:nvPr/>
        </p:nvSpPr>
        <p:spPr>
          <a:xfrm>
            <a:off x="4427984" y="4316337"/>
            <a:ext cx="2520280" cy="707886"/>
          </a:xfrm>
          <a:prstGeom prst="rect">
            <a:avLst/>
          </a:prstGeom>
        </p:spPr>
        <p:txBody>
          <a:bodyPr wrap="square">
            <a:spAutoFit/>
          </a:bodyPr>
          <a:lstStyle/>
          <a:p>
            <a:pPr algn="ctr"/>
            <a:r>
              <a:rPr lang="en-US" sz="2000" dirty="0">
                <a:latin typeface="+mn-lt"/>
              </a:rPr>
              <a:t>higher concentration of water</a:t>
            </a:r>
          </a:p>
        </p:txBody>
      </p:sp>
      <p:sp>
        <p:nvSpPr>
          <p:cNvPr id="8" name="Ορθογώνιο 7"/>
          <p:cNvSpPr/>
          <p:nvPr/>
        </p:nvSpPr>
        <p:spPr>
          <a:xfrm>
            <a:off x="1156345" y="4977417"/>
            <a:ext cx="3024336" cy="1323439"/>
          </a:xfrm>
          <a:prstGeom prst="rect">
            <a:avLst/>
          </a:prstGeom>
        </p:spPr>
        <p:txBody>
          <a:bodyPr wrap="square">
            <a:spAutoFit/>
          </a:bodyPr>
          <a:lstStyle/>
          <a:p>
            <a:pPr algn="ctr"/>
            <a:r>
              <a:rPr lang="en-US" sz="2000" dirty="0">
                <a:latin typeface="+mn-lt"/>
              </a:rPr>
              <a:t>greater concentration of impermeable solutes on the external side of the membrane.</a:t>
            </a:r>
          </a:p>
        </p:txBody>
      </p:sp>
      <p:sp>
        <p:nvSpPr>
          <p:cNvPr id="9" name="Ορθογώνιο 8"/>
          <p:cNvSpPr/>
          <p:nvPr/>
        </p:nvSpPr>
        <p:spPr>
          <a:xfrm>
            <a:off x="4427984" y="4957321"/>
            <a:ext cx="3024336" cy="1323439"/>
          </a:xfrm>
          <a:prstGeom prst="rect">
            <a:avLst/>
          </a:prstGeom>
        </p:spPr>
        <p:txBody>
          <a:bodyPr wrap="square">
            <a:spAutoFit/>
          </a:bodyPr>
          <a:lstStyle/>
          <a:p>
            <a:pPr algn="ctr"/>
            <a:r>
              <a:rPr lang="en-US" sz="2000" dirty="0">
                <a:latin typeface="+mn-lt"/>
              </a:rPr>
              <a:t>lesser concentration of impermeable solutes on the external side of the membrane.</a:t>
            </a:r>
          </a:p>
        </p:txBody>
      </p:sp>
      <p:sp>
        <p:nvSpPr>
          <p:cNvPr id="10" name="Rectangle 10"/>
          <p:cNvSpPr/>
          <p:nvPr/>
        </p:nvSpPr>
        <p:spPr>
          <a:xfrm rot="5400000">
            <a:off x="5510466" y="2610193"/>
            <a:ext cx="2875595"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solidFill>
                  <a:prstClr val="black"/>
                </a:solidFill>
                <a:latin typeface="+mn-lt"/>
                <a:hlinkClick r:id="rId4"/>
              </a:rPr>
              <a:t>Osmotic pressure on blood cells diagram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prstClr val="black"/>
                </a:solidFill>
                <a:latin typeface="+mn-lt"/>
                <a:hlinkClick r:id="rId5"/>
              </a:rPr>
              <a:t>LadyofHats</a:t>
            </a:r>
            <a:r>
              <a:rPr lang="en-US" sz="1200" dirty="0">
                <a:solidFill>
                  <a:prstClr val="black"/>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solidFill>
              <a:latin typeface="+mn-lt"/>
            </a:endParaRPr>
          </a:p>
        </p:txBody>
      </p:sp>
    </p:spTree>
    <p:extLst>
      <p:ext uri="{BB962C8B-B14F-4D97-AF65-F5344CB8AC3E}">
        <p14:creationId xmlns:p14="http://schemas.microsoft.com/office/powerpoint/2010/main" val="1742333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Ώσμωση – Ωσμωτική πίεση</a:t>
            </a:r>
            <a:r>
              <a:rPr lang="en-US" dirty="0"/>
              <a:t> </a:t>
            </a:r>
            <a:r>
              <a:rPr lang="el-GR" sz="3200" b="0" dirty="0" smtClean="0"/>
              <a:t>1</a:t>
            </a:r>
            <a:r>
              <a:rPr lang="en-US" sz="3200" b="0" dirty="0" smtClean="0"/>
              <a:t>4/16</a:t>
            </a:r>
            <a:endParaRPr lang="el-GR" dirty="0"/>
          </a:p>
        </p:txBody>
      </p:sp>
      <p:sp>
        <p:nvSpPr>
          <p:cNvPr id="3" name="Θέση περιεχομένου 2"/>
          <p:cNvSpPr>
            <a:spLocks noGrp="1"/>
          </p:cNvSpPr>
          <p:nvPr>
            <p:ph idx="1"/>
          </p:nvPr>
        </p:nvSpPr>
        <p:spPr/>
        <p:txBody>
          <a:bodyPr/>
          <a:lstStyle/>
          <a:p>
            <a:r>
              <a:rPr lang="el-GR" dirty="0"/>
              <a:t>Ισότονο με το αίμα είναι και το υγρό των ιστών. </a:t>
            </a:r>
          </a:p>
          <a:p>
            <a:r>
              <a:rPr lang="el-GR" dirty="0"/>
              <a:t>Υπέρτονα με το αίμα είναι τα δάκρυα.</a:t>
            </a:r>
          </a:p>
          <a:p>
            <a:r>
              <a:rPr lang="el-GR" dirty="0" err="1"/>
              <a:t>Υπότονα</a:t>
            </a:r>
            <a:r>
              <a:rPr lang="el-GR" dirty="0"/>
              <a:t> είναι το σάλιο και ο ιδρώτας.</a:t>
            </a:r>
          </a:p>
          <a:p>
            <a:r>
              <a:rPr lang="el-GR" dirty="0"/>
              <a:t>Τα ούρα μπορεί να είναι υπέρτονα ή και </a:t>
            </a:r>
            <a:r>
              <a:rPr lang="el-GR" dirty="0" err="1"/>
              <a:t>υπότονα</a:t>
            </a:r>
            <a:r>
              <a:rPr lang="el-GR" dirty="0"/>
              <a:t>.</a:t>
            </a:r>
          </a:p>
          <a:p>
            <a:pPr marL="0" indent="0" algn="ctr">
              <a:buNone/>
            </a:pPr>
            <a:r>
              <a:rPr lang="en-US" dirty="0"/>
              <a:t>In some cases of suspensions intended for intramuscular injection, a slightly hypotonic solution is preferred in order to increase the dissolution and absorption of the drug by absorbing water from the surrounding tissues.</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400857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Ώσμωση – Ωσμωτική πίεση</a:t>
            </a:r>
            <a:r>
              <a:rPr lang="en-US" dirty="0"/>
              <a:t> </a:t>
            </a:r>
            <a:r>
              <a:rPr lang="el-GR" sz="3200" b="0" dirty="0" smtClean="0"/>
              <a:t>1</a:t>
            </a:r>
            <a:r>
              <a:rPr lang="en-US" sz="3200" b="0" dirty="0" smtClean="0"/>
              <a:t>5/16</a:t>
            </a:r>
            <a:endParaRPr lang="el-GR" dirty="0"/>
          </a:p>
        </p:txBody>
      </p:sp>
      <p:sp>
        <p:nvSpPr>
          <p:cNvPr id="3" name="Θέση περιεχομένου 2"/>
          <p:cNvSpPr>
            <a:spLocks noGrp="1"/>
          </p:cNvSpPr>
          <p:nvPr>
            <p:ph idx="1"/>
          </p:nvPr>
        </p:nvSpPr>
        <p:spPr>
          <a:xfrm>
            <a:off x="457200" y="1196752"/>
            <a:ext cx="8229600" cy="720080"/>
          </a:xfrm>
        </p:spPr>
        <p:txBody>
          <a:bodyPr/>
          <a:lstStyle/>
          <a:p>
            <a:r>
              <a:rPr lang="el-GR" dirty="0" smtClean="0"/>
              <a:t>Παρακολουθήστε το παρακάτω βίντεο</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pic>
        <p:nvPicPr>
          <p:cNvPr id="5" name="Εικόνα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 y="1633264"/>
            <a:ext cx="514400" cy="514400"/>
          </a:xfrm>
          <a:prstGeom prst="rect">
            <a:avLst/>
          </a:prstGeom>
        </p:spPr>
      </p:pic>
      <p:sp>
        <p:nvSpPr>
          <p:cNvPr id="6" name="Ορθογώνιο 5"/>
          <p:cNvSpPr/>
          <p:nvPr/>
        </p:nvSpPr>
        <p:spPr>
          <a:xfrm>
            <a:off x="1187624" y="1685999"/>
            <a:ext cx="1295547" cy="461665"/>
          </a:xfrm>
          <a:prstGeom prst="rect">
            <a:avLst/>
          </a:prstGeom>
        </p:spPr>
        <p:txBody>
          <a:bodyPr wrap="none">
            <a:spAutoFit/>
          </a:bodyPr>
          <a:lstStyle/>
          <a:p>
            <a:r>
              <a:rPr lang="en-US" sz="2400" dirty="0">
                <a:latin typeface="+mn-lt"/>
                <a:hlinkClick r:id="rId2"/>
              </a:rPr>
              <a:t>Osmosis </a:t>
            </a:r>
            <a:endParaRPr lang="el-GR" sz="2400" dirty="0">
              <a:latin typeface="+mn-lt"/>
            </a:endParaRPr>
          </a:p>
        </p:txBody>
      </p:sp>
    </p:spTree>
    <p:extLst>
      <p:ext uri="{BB962C8B-B14F-4D97-AF65-F5344CB8AC3E}">
        <p14:creationId xmlns:p14="http://schemas.microsoft.com/office/powerpoint/2010/main" val="4104977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Ώσμωση – Ωσμωτική πίεση</a:t>
            </a:r>
            <a:r>
              <a:rPr lang="en-US" dirty="0"/>
              <a:t> </a:t>
            </a:r>
            <a:r>
              <a:rPr lang="el-GR" sz="3200" b="0" dirty="0" smtClean="0"/>
              <a:t>1</a:t>
            </a:r>
            <a:r>
              <a:rPr lang="en-US" sz="3200" b="0" dirty="0" smtClean="0"/>
              <a:t>6/16</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b="1" dirty="0">
                <a:solidFill>
                  <a:srgbClr val="820000"/>
                </a:solidFill>
              </a:rPr>
              <a:t>Αιμοκάθαρση - Τεχνητός </a:t>
            </a:r>
            <a:r>
              <a:rPr lang="el-GR" b="1" dirty="0" err="1">
                <a:solidFill>
                  <a:srgbClr val="820000"/>
                </a:solidFill>
              </a:rPr>
              <a:t>νεφρός</a:t>
            </a:r>
            <a:endParaRPr lang="el-GR" b="1" dirty="0">
              <a:solidFill>
                <a:srgbClr val="820000"/>
              </a:solidFill>
            </a:endParaRPr>
          </a:p>
          <a:p>
            <a:r>
              <a:rPr lang="el-GR" dirty="0"/>
              <a:t>Αποτελείται από ένα μεγάλο δοχείο, χωρητικότητας περίπου 100 L, μέσα στο οποίο τοποθετείται ένα διάλυμα ισοτονικό ως προς όλα τα συστατικά που πρέπει να παραμείνουν στο αίμα, το οποίο πρόκειται να καθαριστεί.</a:t>
            </a:r>
          </a:p>
          <a:p>
            <a:r>
              <a:rPr lang="el-GR" dirty="0"/>
              <a:t>Μέσα στο διάλυμα αυτό υπάρχει ένας μεγάλος σωλήνας με σπειροειδή μορφή που είναι φτιαγμένος από ένα είδος μεμβράνης η οποία επιτρέπει να περάσουν από τους πόρους της μόρια διαλύτη, ιόντα και άλλα μικρά μόρια που υπάρχουν στο αίμα.</a:t>
            </a:r>
          </a:p>
          <a:p>
            <a:r>
              <a:rPr lang="el-GR" dirty="0"/>
              <a:t>Το αίμα από μια αρτηρία του ασθενή διοχετεύεται μέσα στο σωλήνα, οπότε τα τοξικά συστατικά που διέρχονται από τους πόρους της μεμβράνης προς το εξωτερικό διάλυμα απομακρύνονται και το καθαρισμένο πλέον αίμα εισάγεται ξανά στον ασθενή μέσα από μια φλέβα του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3866767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Τάση ατμών διαλυμάτων- Νόμος του </a:t>
            </a:r>
            <a:r>
              <a:rPr lang="el-GR" dirty="0" err="1" smtClean="0"/>
              <a:t>Raoult</a:t>
            </a:r>
            <a:r>
              <a:rPr lang="en-US" dirty="0" smtClean="0"/>
              <a:t> </a:t>
            </a:r>
            <a:r>
              <a:rPr lang="en-US" sz="3600" b="0" dirty="0" smtClean="0"/>
              <a:t>1/6</a:t>
            </a:r>
            <a:endParaRPr lang="el-GR" sz="36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419872" y="1263549"/>
                <a:ext cx="2674640" cy="720080"/>
              </a:xfrm>
              <a:ln w="28575">
                <a:solidFill>
                  <a:srgbClr val="004A82"/>
                </a:solidFill>
              </a:ln>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a:rPr>
                          </m:ctrlPr>
                        </m:sSupPr>
                        <m:e>
                          <m:r>
                            <a:rPr lang="en-US" b="0" i="1" smtClean="0">
                              <a:latin typeface="Cambria Math" panose="02040503050406030204" pitchFamily="18" charset="0"/>
                            </a:rPr>
                            <m:t>𝑃</m:t>
                          </m:r>
                        </m:e>
                        <m:sup>
                          <m:r>
                            <a:rPr lang="en-US" b="0" i="1" smtClean="0">
                              <a:latin typeface="Cambria Math" panose="02040503050406030204" pitchFamily="18" charset="0"/>
                            </a:rPr>
                            <m:t>0</m:t>
                          </m:r>
                        </m:sup>
                      </m:sSup>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419872" y="1263549"/>
                <a:ext cx="2674640" cy="720080"/>
              </a:xfrm>
              <a:blipFill rotWithShape="0">
                <a:blip r:embed="rId2"/>
                <a:stretch>
                  <a:fillRect/>
                </a:stretch>
              </a:blipFill>
              <a:ln w="28575">
                <a:solidFill>
                  <a:srgbClr val="004A82"/>
                </a:solidFill>
              </a:ln>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mc:AlternateContent xmlns:mc="http://schemas.openxmlformats.org/markup-compatibility/2006" xmlns:a14="http://schemas.microsoft.com/office/drawing/2010/main">
        <mc:Choice Requires="a14">
          <p:sp>
            <p:nvSpPr>
              <p:cNvPr id="5" name="Θέση περιεχομένου 2"/>
              <p:cNvSpPr txBox="1">
                <a:spLocks/>
              </p:cNvSpPr>
              <p:nvPr/>
            </p:nvSpPr>
            <p:spPr>
              <a:xfrm>
                <a:off x="3419872" y="2102728"/>
                <a:ext cx="2674640" cy="720080"/>
              </a:xfrm>
              <a:prstGeom prst="rect">
                <a:avLst/>
              </a:prstGeom>
              <a:ln w="2857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Clr>
                    <a:srgbClr val="004A8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𝑃</m:t>
                      </m:r>
                      <m:r>
                        <a:rPr lang="en-US" i="1" smtClean="0">
                          <a:latin typeface="Cambria Math" panose="02040503050406030204" pitchFamily="18" charset="0"/>
                        </a:rPr>
                        <m:t>=</m:t>
                      </m:r>
                      <m:sSup>
                        <m:sSupPr>
                          <m:ctrlPr>
                            <a:rPr lang="en-US" i="1" smtClean="0">
                              <a:latin typeface="Cambria Math"/>
                            </a:rPr>
                          </m:ctrlPr>
                        </m:sSupPr>
                        <m:e>
                          <m:r>
                            <a:rPr lang="en-US" i="1" smtClean="0">
                              <a:latin typeface="Cambria Math" panose="02040503050406030204" pitchFamily="18" charset="0"/>
                            </a:rPr>
                            <m:t>𝑃</m:t>
                          </m:r>
                        </m:e>
                        <m:sup>
                          <m:r>
                            <a:rPr lang="en-US" i="1" smtClean="0">
                              <a:latin typeface="Cambria Math" panose="02040503050406030204" pitchFamily="18" charset="0"/>
                            </a:rPr>
                            <m:t>0</m:t>
                          </m:r>
                        </m:sup>
                      </m:sSup>
                      <m:r>
                        <a:rPr lang="en-US" i="1" smtClean="0">
                          <a:latin typeface="Cambria Math" panose="02040503050406030204" pitchFamily="18" charset="0"/>
                        </a:rPr>
                        <m:t>∗</m:t>
                      </m:r>
                      <m:d>
                        <m:dPr>
                          <m:ctrlPr>
                            <a:rPr lang="en-US" i="1" smtClean="0">
                              <a:latin typeface="Cambria Math"/>
                            </a:rPr>
                          </m:ctrlPr>
                        </m:dPr>
                        <m:e>
                          <m:r>
                            <a:rPr lang="en-US" b="0" i="1" smtClean="0">
                              <a:latin typeface="Cambria Math" panose="02040503050406030204" pitchFamily="18" charset="0"/>
                            </a:rPr>
                            <m:t>1−</m:t>
                          </m:r>
                          <m:sSub>
                            <m:sSubPr>
                              <m:ctrlPr>
                                <a:rPr lang="en-US" i="1">
                                  <a:latin typeface="Cambria Math"/>
                                </a:rPr>
                              </m:ctrlPr>
                            </m:sSubPr>
                            <m:e>
                              <m:r>
                                <a:rPr lang="en-US" i="1">
                                  <a:latin typeface="Cambria Math" panose="02040503050406030204" pitchFamily="18" charset="0"/>
                                </a:rPr>
                                <m:t>𝑥</m:t>
                              </m:r>
                            </m:e>
                            <m:sub>
                              <m:r>
                                <a:rPr lang="en-US" b="0" i="1" smtClean="0">
                                  <a:latin typeface="Cambria Math" panose="02040503050406030204" pitchFamily="18" charset="0"/>
                                </a:rPr>
                                <m:t>𝐵</m:t>
                              </m:r>
                            </m:sub>
                          </m:sSub>
                        </m:e>
                      </m:d>
                    </m:oMath>
                  </m:oMathPara>
                </a14:m>
                <a:endParaRPr lang="el-GR" dirty="0"/>
              </a:p>
            </p:txBody>
          </p:sp>
        </mc:Choice>
        <mc:Fallback xmlns="">
          <p:sp>
            <p:nvSpPr>
              <p:cNvPr id="5" name="Θέση περιεχομένου 2"/>
              <p:cNvSpPr txBox="1">
                <a:spLocks noRot="1" noChangeAspect="1" noMove="1" noResize="1" noEditPoints="1" noAdjustHandles="1" noChangeArrowheads="1" noChangeShapeType="1" noTextEdit="1"/>
              </p:cNvSpPr>
              <p:nvPr/>
            </p:nvSpPr>
            <p:spPr>
              <a:xfrm>
                <a:off x="3419872" y="2102728"/>
                <a:ext cx="2674640" cy="720080"/>
              </a:xfrm>
              <a:prstGeom prst="rect">
                <a:avLst/>
              </a:prstGeom>
              <a:blipFill rotWithShape="0">
                <a:blip r:embed="rId3"/>
                <a:stretch>
                  <a:fillRect/>
                </a:stretch>
              </a:blipFill>
              <a:ln w="28575">
                <a:solidFill>
                  <a:srgbClr val="004A82"/>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Θέση περιεχομένου 2"/>
              <p:cNvSpPr txBox="1">
                <a:spLocks/>
              </p:cNvSpPr>
              <p:nvPr/>
            </p:nvSpPr>
            <p:spPr>
              <a:xfrm>
                <a:off x="3246073" y="2937241"/>
                <a:ext cx="3022237" cy="720080"/>
              </a:xfrm>
              <a:prstGeom prst="rect">
                <a:avLst/>
              </a:prstGeom>
              <a:ln w="2857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Clr>
                    <a:srgbClr val="004A8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i="1">
                              <a:latin typeface="Cambria Math" panose="02040503050406030204" pitchFamily="18" charset="0"/>
                            </a:rPr>
                            <m:t>𝑃</m:t>
                          </m:r>
                        </m:e>
                        <m:sup>
                          <m:r>
                            <a:rPr lang="en-US" i="1">
                              <a:latin typeface="Cambria Math" panose="02040503050406030204" pitchFamily="18" charset="0"/>
                            </a:rPr>
                            <m:t>0</m:t>
                          </m:r>
                        </m:sup>
                      </m:sSup>
                      <m:r>
                        <a:rPr lang="en-US" b="0" i="1" smtClean="0">
                          <a:latin typeface="Cambria Math" panose="02040503050406030204" pitchFamily="18" charset="0"/>
                        </a:rPr>
                        <m:t>−</m:t>
                      </m:r>
                      <m:r>
                        <a:rPr lang="en-US" b="0" i="1" smtClean="0">
                          <a:latin typeface="Cambria Math" panose="02040503050406030204" pitchFamily="18" charset="0"/>
                        </a:rPr>
                        <m:t>𝑃</m:t>
                      </m:r>
                      <m:r>
                        <a:rPr lang="en-US" i="1" smtClean="0">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𝑃</m:t>
                          </m:r>
                        </m:e>
                        <m:sup>
                          <m:r>
                            <a:rPr lang="en-US" i="1">
                              <a:latin typeface="Cambria Math" panose="02040503050406030204" pitchFamily="18" charset="0"/>
                            </a:rPr>
                            <m:t>0</m:t>
                          </m:r>
                        </m:sup>
                      </m:sSup>
                      <m:r>
                        <a:rPr lang="en-US" i="1" smtClean="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𝐵</m:t>
                          </m:r>
                        </m:sub>
                      </m:sSub>
                    </m:oMath>
                  </m:oMathPara>
                </a14:m>
                <a:endParaRPr lang="el-GR" dirty="0"/>
              </a:p>
            </p:txBody>
          </p:sp>
        </mc:Choice>
        <mc:Fallback xmlns="">
          <p:sp>
            <p:nvSpPr>
              <p:cNvPr id="6" name="Θέση περιεχομένου 2"/>
              <p:cNvSpPr txBox="1">
                <a:spLocks noRot="1" noChangeAspect="1" noMove="1" noResize="1" noEditPoints="1" noAdjustHandles="1" noChangeArrowheads="1" noChangeShapeType="1" noTextEdit="1"/>
              </p:cNvSpPr>
              <p:nvPr/>
            </p:nvSpPr>
            <p:spPr>
              <a:xfrm>
                <a:off x="3246073" y="2937241"/>
                <a:ext cx="3022237" cy="720080"/>
              </a:xfrm>
              <a:prstGeom prst="rect">
                <a:avLst/>
              </a:prstGeom>
              <a:blipFill rotWithShape="0">
                <a:blip r:embed="rId4"/>
                <a:stretch>
                  <a:fillRect/>
                </a:stretch>
              </a:blipFill>
              <a:ln w="28575">
                <a:solidFill>
                  <a:srgbClr val="004A82"/>
                </a:solidFill>
              </a:ln>
            </p:spPr>
            <p:txBody>
              <a:bodyPr/>
              <a:lstStyle/>
              <a:p>
                <a:r>
                  <a:rPr lang="el-GR">
                    <a:noFill/>
                  </a:rPr>
                  <a:t> </a:t>
                </a:r>
              </a:p>
            </p:txBody>
          </p:sp>
        </mc:Fallback>
      </mc:AlternateContent>
      <p:sp>
        <p:nvSpPr>
          <p:cNvPr id="7" name="Ορθογώνιο 6"/>
          <p:cNvSpPr/>
          <p:nvPr/>
        </p:nvSpPr>
        <p:spPr>
          <a:xfrm>
            <a:off x="575048" y="3895518"/>
            <a:ext cx="8136904" cy="1200329"/>
          </a:xfrm>
          <a:prstGeom prst="rect">
            <a:avLst/>
          </a:prstGeom>
        </p:spPr>
        <p:txBody>
          <a:bodyPr wrap="square">
            <a:spAutoFit/>
          </a:bodyPr>
          <a:lstStyle/>
          <a:p>
            <a:r>
              <a:rPr lang="el-GR" sz="2400" dirty="0">
                <a:latin typeface="+mn-lt"/>
              </a:rPr>
              <a:t>Ο λόγος της τάσης ατμών του διαλύματος προς την τάση των ατμών του καθαρού διαλύτη, στην ίδια θερμοκρασία, είναι ίσος προς το γραμμομοριακό κλάσμα του διαλύτη στο </a:t>
            </a:r>
            <a:r>
              <a:rPr lang="el-GR" sz="2400" dirty="0" smtClean="0">
                <a:latin typeface="+mn-lt"/>
              </a:rPr>
              <a:t>διάλυμα</a:t>
            </a:r>
            <a:r>
              <a:rPr lang="en-US" sz="2400" dirty="0" smtClean="0">
                <a:latin typeface="+mn-lt"/>
              </a:rPr>
              <a:t>.</a:t>
            </a:r>
            <a:endParaRPr lang="el-GR" sz="2400" dirty="0">
              <a:latin typeface="+mn-lt"/>
            </a:endParaRPr>
          </a:p>
        </p:txBody>
      </p:sp>
      <p:sp>
        <p:nvSpPr>
          <p:cNvPr id="8" name="Ορθογώνιο 7"/>
          <p:cNvSpPr/>
          <p:nvPr/>
        </p:nvSpPr>
        <p:spPr>
          <a:xfrm>
            <a:off x="1030433" y="5435500"/>
            <a:ext cx="2736304" cy="830997"/>
          </a:xfrm>
          <a:prstGeom prst="rect">
            <a:avLst/>
          </a:prstGeom>
        </p:spPr>
        <p:txBody>
          <a:bodyPr wrap="square">
            <a:spAutoFit/>
          </a:bodyPr>
          <a:lstStyle/>
          <a:p>
            <a:r>
              <a:rPr lang="el-GR" sz="2400" dirty="0">
                <a:latin typeface="+mn-lt"/>
              </a:rPr>
              <a:t>Α : διαλύτης</a:t>
            </a:r>
          </a:p>
          <a:p>
            <a:r>
              <a:rPr lang="el-GR" sz="2400" dirty="0">
                <a:latin typeface="+mn-lt"/>
              </a:rPr>
              <a:t>Β : διαλυμένη ουσία</a:t>
            </a:r>
          </a:p>
        </p:txBody>
      </p:sp>
      <p:sp>
        <p:nvSpPr>
          <p:cNvPr id="10" name="Δεξιό άγκιστρο 9"/>
          <p:cNvSpPr/>
          <p:nvPr/>
        </p:nvSpPr>
        <p:spPr>
          <a:xfrm>
            <a:off x="3779912" y="5373216"/>
            <a:ext cx="216024" cy="91149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Ορθογώνιο 10"/>
          <p:cNvSpPr/>
          <p:nvPr/>
        </p:nvSpPr>
        <p:spPr>
          <a:xfrm>
            <a:off x="4222304" y="5411760"/>
            <a:ext cx="3744416" cy="830997"/>
          </a:xfrm>
          <a:prstGeom prst="rect">
            <a:avLst/>
          </a:prstGeom>
        </p:spPr>
        <p:txBody>
          <a:bodyPr wrap="square">
            <a:spAutoFit/>
          </a:bodyPr>
          <a:lstStyle/>
          <a:p>
            <a:r>
              <a:rPr lang="el-GR" sz="2400" dirty="0">
                <a:latin typeface="+mn-lt"/>
              </a:rPr>
              <a:t>αραιό διάλυμα μη πτητικής ουσίας Β σε διαλύτη </a:t>
            </a:r>
            <a:r>
              <a:rPr lang="el-GR" sz="2400" dirty="0" smtClean="0">
                <a:latin typeface="+mn-lt"/>
              </a:rPr>
              <a:t>Α</a:t>
            </a:r>
            <a:r>
              <a:rPr lang="en-US" sz="2400" dirty="0" smtClean="0">
                <a:latin typeface="+mn-lt"/>
              </a:rPr>
              <a:t>.</a:t>
            </a:r>
            <a:endParaRPr lang="el-GR" sz="2400" dirty="0">
              <a:latin typeface="+mn-lt"/>
            </a:endParaRPr>
          </a:p>
        </p:txBody>
      </p:sp>
    </p:spTree>
    <p:extLst>
      <p:ext uri="{BB962C8B-B14F-4D97-AF65-F5344CB8AC3E}">
        <p14:creationId xmlns:p14="http://schemas.microsoft.com/office/powerpoint/2010/main" val="463789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Αντίστροφη </a:t>
            </a:r>
            <a:r>
              <a:rPr lang="el-GR" dirty="0" smtClean="0"/>
              <a:t>ώσμωση</a:t>
            </a:r>
            <a:r>
              <a:rPr lang="en-US" dirty="0" smtClean="0"/>
              <a:t> </a:t>
            </a:r>
            <a:r>
              <a:rPr lang="en-US" sz="3200" b="0" dirty="0" smtClean="0"/>
              <a:t>1/3</a:t>
            </a:r>
            <a:endParaRPr lang="el-GR" sz="3200" b="0" dirty="0"/>
          </a:p>
        </p:txBody>
      </p:sp>
      <p:sp>
        <p:nvSpPr>
          <p:cNvPr id="3" name="Θέση περιεχομένου 2"/>
          <p:cNvSpPr>
            <a:spLocks noGrp="1"/>
          </p:cNvSpPr>
          <p:nvPr>
            <p:ph idx="1"/>
          </p:nvPr>
        </p:nvSpPr>
        <p:spPr>
          <a:xfrm>
            <a:off x="457200" y="1196752"/>
            <a:ext cx="8229600" cy="5400600"/>
          </a:xfrm>
        </p:spPr>
        <p:txBody>
          <a:bodyPr>
            <a:normAutofit fontScale="92500"/>
          </a:bodyPr>
          <a:lstStyle/>
          <a:p>
            <a:pPr>
              <a:lnSpc>
                <a:spcPct val="105000"/>
              </a:lnSpc>
            </a:pPr>
            <a:r>
              <a:rPr lang="el-GR" dirty="0"/>
              <a:t>Όταν στο διάλυμα ασκηθεί εξωτερική πίεση μεγαλύτερη από την ωσμωτική πίεση του διαλύματος (δηλ. </a:t>
            </a:r>
            <a:r>
              <a:rPr lang="el-GR" dirty="0" err="1"/>
              <a:t>Pεξ</a:t>
            </a:r>
            <a:r>
              <a:rPr lang="el-GR" dirty="0"/>
              <a:t> &gt; Π), τότε το φαινόμενο αντιστρέφεται και μόρια διαλύτη θα εξέρχονται από το διάλυμα προς τον καθαρό διαλύτη (ή από το πυκνότερο προς το αραιότερο διάλυμα). Το φαινόμενο αυτό λέγεται αντίστροφη ώσμωση. Με τον τρόπο αυτό αυξάνεται η συγκέντρωση του διαλύματος, αφού απομακρύνεται μέρος από την ποσότητα του διαλύτη</a:t>
            </a:r>
            <a:r>
              <a:rPr lang="el-GR" dirty="0" smtClean="0"/>
              <a:t>.</a:t>
            </a:r>
            <a:endParaRPr lang="en-US" dirty="0" smtClean="0"/>
          </a:p>
          <a:p>
            <a:pPr>
              <a:lnSpc>
                <a:spcPct val="105000"/>
              </a:lnSpc>
            </a:pPr>
            <a:r>
              <a:rPr lang="el-GR" altLang="el-GR" dirty="0"/>
              <a:t>Το φαινόμενο της αντίστροφης ώσμωσης βρίσκει εφαρμογή στην </a:t>
            </a:r>
            <a:r>
              <a:rPr lang="el-GR" altLang="el-GR" b="1" dirty="0"/>
              <a:t>αφαλάτωση του θαλασσινού νερού</a:t>
            </a:r>
            <a:r>
              <a:rPr lang="el-GR" altLang="el-GR" dirty="0"/>
              <a:t> για την αντιμετώπιση του προβλήματος της λειψυδρίας : Η ωσμωτική πίεση του νερού των ωκεανών είναι 27 </a:t>
            </a:r>
            <a:r>
              <a:rPr lang="el-GR" altLang="el-GR" dirty="0" err="1"/>
              <a:t>Atm</a:t>
            </a:r>
            <a:r>
              <a:rPr lang="el-GR" altLang="el-GR" dirty="0"/>
              <a:t>. Αν ασκηθεί αρκετά μεγάλη εξωτερική πίεση (περίπου 70 </a:t>
            </a:r>
            <a:r>
              <a:rPr lang="el-GR" altLang="el-GR" dirty="0" err="1"/>
              <a:t>Atm</a:t>
            </a:r>
            <a:r>
              <a:rPr lang="el-GR" altLang="el-GR" dirty="0"/>
              <a:t>), η ώσμωση μπορεί να σταματήσει και να αντιστραφεί, οπότε από τη μεμβράνη θα παρέχεται καθαρό </a:t>
            </a:r>
            <a:r>
              <a:rPr lang="el-GR" altLang="el-GR" dirty="0" smtClean="0"/>
              <a:t>νερό</a:t>
            </a:r>
            <a:r>
              <a:rPr lang="en-US" altLang="el-GR" dirty="0" smtClean="0"/>
              <a:t>.</a:t>
            </a: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048340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Αντίστροφη ώσμωση</a:t>
            </a:r>
            <a:r>
              <a:rPr lang="en-US" dirty="0"/>
              <a:t> </a:t>
            </a:r>
            <a:r>
              <a:rPr lang="en-US" sz="3200" b="0" dirty="0" smtClean="0"/>
              <a:t>2/3</a:t>
            </a:r>
            <a:endParaRPr lang="el-GR" dirty="0"/>
          </a:p>
        </p:txBody>
      </p:sp>
      <p:sp>
        <p:nvSpPr>
          <p:cNvPr id="3" name="Θέση περιεχομένου 2"/>
          <p:cNvSpPr>
            <a:spLocks noGrp="1"/>
          </p:cNvSpPr>
          <p:nvPr>
            <p:ph idx="1"/>
          </p:nvPr>
        </p:nvSpPr>
        <p:spPr>
          <a:xfrm>
            <a:off x="457200" y="1196752"/>
            <a:ext cx="8229600" cy="5544616"/>
          </a:xfrm>
        </p:spPr>
        <p:txBody>
          <a:bodyPr>
            <a:normAutofit fontScale="92500" lnSpcReduction="20000"/>
          </a:bodyPr>
          <a:lstStyle/>
          <a:p>
            <a:pPr>
              <a:lnSpc>
                <a:spcPct val="115000"/>
              </a:lnSpc>
            </a:pPr>
            <a:r>
              <a:rPr lang="el-GR" dirty="0"/>
              <a:t>Οι </a:t>
            </a:r>
            <a:r>
              <a:rPr lang="el-GR" dirty="0" err="1"/>
              <a:t>ημιπερατές</a:t>
            </a:r>
            <a:r>
              <a:rPr lang="el-GR" dirty="0"/>
              <a:t> μεμβράνες κατασκευάζονται από οξική κυτταρίνη ή από </a:t>
            </a:r>
            <a:r>
              <a:rPr lang="el-GR" dirty="0" err="1"/>
              <a:t>πολυαμίδια</a:t>
            </a:r>
            <a:r>
              <a:rPr lang="el-GR" dirty="0"/>
              <a:t> με τη μορφή μικροσκοπικών διάτρητων ινών. Το θαλασσινό νερό τροφοδοσίας εισάγεται υπό πίεση στις ίνες και εξέρχεται </a:t>
            </a:r>
            <a:r>
              <a:rPr lang="el-GR" dirty="0" err="1"/>
              <a:t>αφαλατωμένο</a:t>
            </a:r>
            <a:r>
              <a:rPr lang="el-GR" dirty="0"/>
              <a:t>. Η μεγαλύτερη εγκατάσταση αφαλάτωσης στον κόσμο βρίσκεται στη Σαουδική Αραβία όπου παράγεται το 50 % του νερού που καταναλίσκεται, με τη μέθοδο της αντίστροφης ώσμωσης. </a:t>
            </a:r>
            <a:endParaRPr lang="en-US" dirty="0" smtClean="0"/>
          </a:p>
          <a:p>
            <a:pPr>
              <a:lnSpc>
                <a:spcPct val="115000"/>
              </a:lnSpc>
            </a:pPr>
            <a:r>
              <a:rPr lang="el-GR" dirty="0" smtClean="0"/>
              <a:t>Τα </a:t>
            </a:r>
            <a:r>
              <a:rPr lang="el-GR" dirty="0"/>
              <a:t>τελευταία χρόνια η μέθοδος αυτή έχει εξαπλωθεί και σε πολλές πόλεις των Η.Π.Α. Για παράδειγμα στην πόλη Σάντα Μπάρμπαρα από το 1992 λειτουργεί εγκατάσταση αντίστροφης ώσμωσης για την παραγωγή 30400 m3 πόσιμου νερού τη μέρα</a:t>
            </a:r>
            <a:r>
              <a:rPr lang="el-GR" dirty="0" smtClean="0"/>
              <a:t>.</a:t>
            </a:r>
            <a:endParaRPr lang="en-US" dirty="0" smtClean="0"/>
          </a:p>
          <a:p>
            <a:pPr>
              <a:lnSpc>
                <a:spcPct val="115000"/>
              </a:lnSpc>
            </a:pPr>
            <a:r>
              <a:rPr lang="el-GR" altLang="el-GR" dirty="0"/>
              <a:t>Ανάλογες συσκευές, μικρής δυναμικότητας, είναι συχνά χειροκίνητες και χρησιμοποιούνται στα πλοία ή σε ορισμένες εγκαταστάσεις ξηράς π.χ. σε κάμπινγκ</a:t>
            </a:r>
            <a:r>
              <a:rPr lang="el-GR" altLang="el-GR" dirty="0" smtClean="0"/>
              <a:t>.</a:t>
            </a: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592385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Αντίστροφη ώσμωση</a:t>
            </a:r>
            <a:r>
              <a:rPr lang="en-US" dirty="0"/>
              <a:t> </a:t>
            </a:r>
            <a:r>
              <a:rPr lang="en-US" sz="3200" b="0" dirty="0" smtClean="0"/>
              <a:t>3/3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pic>
        <p:nvPicPr>
          <p:cNvPr id="5" name="Picture 2" descr="Αρχείο:Reverse osmosi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124744"/>
            <a:ext cx="6244688" cy="430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2401756" y="5433299"/>
            <a:ext cx="424847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l-GR" sz="1200" dirty="0">
                <a:solidFill>
                  <a:prstClr val="black"/>
                </a:solidFill>
                <a:latin typeface="+mn-lt"/>
                <a:hlinkClick r:id="rId3"/>
              </a:rPr>
              <a:t>Αναπαράσταση αφαλάτωσης θαλασσινού νερού με αντίστροφη ώσμωση</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prstClr val="black"/>
                </a:solidFill>
                <a:latin typeface="+mn-lt"/>
                <a:hlinkClick r:id="rId4"/>
              </a:rPr>
              <a:t>Xhmikos</a:t>
            </a:r>
            <a:r>
              <a:rPr lang="en-US" sz="1200" dirty="0">
                <a:solidFill>
                  <a:prstClr val="black"/>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solidFill>
              <a:latin typeface="+mn-lt"/>
            </a:endParaRPr>
          </a:p>
        </p:txBody>
      </p:sp>
    </p:spTree>
    <p:extLst>
      <p:ext uri="{BB962C8B-B14F-4D97-AF65-F5344CB8AC3E}">
        <p14:creationId xmlns:p14="http://schemas.microsoft.com/office/powerpoint/2010/main" val="2685392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Διαλύματα ηλεκτρολυτών</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2520280"/>
              </a:xfrm>
            </p:spPr>
            <p:txBody>
              <a:bodyPr/>
              <a:lstStyle/>
              <a:p>
                <a:r>
                  <a:rPr lang="el-GR" dirty="0" smtClean="0"/>
                  <a:t>1 </a:t>
                </a:r>
                <a:r>
                  <a:rPr lang="el-GR" dirty="0" err="1"/>
                  <a:t>mole</a:t>
                </a:r>
                <a:r>
                  <a:rPr lang="el-GR" dirty="0"/>
                  <a:t> ζάχαρης σε 1000 g </a:t>
                </a:r>
                <a:r>
                  <a:rPr lang="el-GR" dirty="0" smtClean="0"/>
                  <a:t>νερού:</a:t>
                </a:r>
                <a:r>
                  <a:rPr lang="en-US" dirty="0" smtClean="0"/>
                  <a:t> </a:t>
                </a:r>
                <a:r>
                  <a:rPr lang="el-GR" dirty="0" smtClean="0"/>
                  <a:t>1 </a:t>
                </a:r>
                <a:r>
                  <a:rPr lang="el-GR" dirty="0"/>
                  <a:t>m σωματίδια </a:t>
                </a:r>
                <a:r>
                  <a:rPr lang="el-GR" dirty="0" smtClean="0"/>
                  <a:t>και</a:t>
                </a:r>
                <a:r>
                  <a:rPr lang="en-US" dirty="0" smtClean="0"/>
                  <a:t> </a:t>
                </a:r>
                <a14:m>
                  <m:oMath xmlns:m="http://schemas.openxmlformats.org/officeDocument/2006/math">
                    <m:sSub>
                      <m:sSubPr>
                        <m:ctrlPr>
                          <a:rPr lang="en-US" i="1" smtClean="0">
                            <a:latin typeface="Cambria Math"/>
                          </a:rPr>
                        </m:ctrlPr>
                      </m:sSubPr>
                      <m:e>
                        <m:d>
                          <m:dPr>
                            <m:ctrlPr>
                              <a:rPr lang="en-US" i="1" smtClean="0">
                                <a:latin typeface="Cambria Math"/>
                              </a:rPr>
                            </m:ctrlPr>
                          </m:dPr>
                          <m:e>
                            <m:r>
                              <m:rPr>
                                <m:sty m:val="p"/>
                              </m:rPr>
                              <a:rPr lang="el-GR" b="0" i="0" smtClean="0">
                                <a:latin typeface="Cambria Math" panose="02040503050406030204" pitchFamily="18" charset="0"/>
                              </a:rPr>
                              <m:t>ΔΤ</m:t>
                            </m:r>
                          </m:e>
                        </m:d>
                      </m:e>
                      <m:sub>
                        <m:r>
                          <a:rPr lang="en-US" b="0" i="1" smtClean="0">
                            <a:latin typeface="Cambria Math" panose="02040503050406030204" pitchFamily="18" charset="0"/>
                          </a:rPr>
                          <m:t>𝑓</m:t>
                        </m:r>
                      </m:sub>
                    </m:sSub>
                    <m:r>
                      <a:rPr lang="en-US" b="0" i="1" smtClean="0">
                        <a:latin typeface="Cambria Math" panose="02040503050406030204" pitchFamily="18" charset="0"/>
                      </a:rPr>
                      <m:t>=−1,86</m:t>
                    </m:r>
                    <m:r>
                      <a:rPr lang="en-US" b="0" i="1" smtClean="0">
                        <a:latin typeface="Cambria Math" panose="02040503050406030204" pitchFamily="18" charset="0"/>
                        <a:ea typeface="Cambria Math" panose="02040503050406030204" pitchFamily="18" charset="0"/>
                      </a:rPr>
                      <m:t>℃</m:t>
                    </m:r>
                  </m:oMath>
                </a14:m>
                <a:endParaRPr lang="en-US" dirty="0" smtClean="0"/>
              </a:p>
              <a:p>
                <a:r>
                  <a:rPr lang="el-GR" altLang="el-GR" dirty="0"/>
                  <a:t>1 </a:t>
                </a:r>
                <a:r>
                  <a:rPr lang="en-US" altLang="el-GR" dirty="0"/>
                  <a:t>mole </a:t>
                </a:r>
                <a:r>
                  <a:rPr lang="en-US" altLang="el-GR" dirty="0" err="1"/>
                  <a:t>NaCl</a:t>
                </a:r>
                <a:r>
                  <a:rPr lang="el-GR" altLang="el-GR" dirty="0"/>
                  <a:t> σε 1000 </a:t>
                </a:r>
                <a:r>
                  <a:rPr lang="en-US" altLang="el-GR" dirty="0"/>
                  <a:t>g </a:t>
                </a:r>
                <a:r>
                  <a:rPr lang="el-GR" altLang="el-GR" dirty="0" smtClean="0"/>
                  <a:t>νερού</a:t>
                </a:r>
                <a:r>
                  <a:rPr lang="en-US" altLang="el-GR" dirty="0" smtClean="0"/>
                  <a:t>:</a:t>
                </a:r>
                <a:r>
                  <a:rPr lang="el-GR" altLang="el-GR" dirty="0" smtClean="0"/>
                  <a:t> </a:t>
                </a:r>
                <a:r>
                  <a:rPr lang="en-US" altLang="el-GR" dirty="0" smtClean="0"/>
                  <a:t>2</a:t>
                </a:r>
                <a:r>
                  <a:rPr lang="el-GR" altLang="el-GR" dirty="0" smtClean="0"/>
                  <a:t> </a:t>
                </a:r>
                <a:r>
                  <a:rPr lang="en-US" altLang="el-GR" dirty="0"/>
                  <a:t>m </a:t>
                </a:r>
                <a:r>
                  <a:rPr lang="el-GR" altLang="el-GR" dirty="0"/>
                  <a:t>σωματίδια </a:t>
                </a:r>
                <a:r>
                  <a:rPr lang="el-GR" altLang="el-GR" dirty="0" smtClean="0"/>
                  <a:t>και</a:t>
                </a:r>
                <a:r>
                  <a:rPr lang="en-US" altLang="el-GR" dirty="0" smtClean="0"/>
                  <a:t> </a:t>
                </a:r>
                <a14:m>
                  <m:oMath xmlns:m="http://schemas.openxmlformats.org/officeDocument/2006/math">
                    <m:sSub>
                      <m:sSubPr>
                        <m:ctrlPr>
                          <a:rPr lang="en-US" i="1">
                            <a:latin typeface="Cambria Math"/>
                          </a:rPr>
                        </m:ctrlPr>
                      </m:sSubPr>
                      <m:e>
                        <m:d>
                          <m:dPr>
                            <m:ctrlPr>
                              <a:rPr lang="en-US" i="1">
                                <a:latin typeface="Cambria Math"/>
                              </a:rPr>
                            </m:ctrlPr>
                          </m:dPr>
                          <m:e>
                            <m:r>
                              <m:rPr>
                                <m:sty m:val="p"/>
                              </m:rPr>
                              <a:rPr lang="el-GR">
                                <a:latin typeface="Cambria Math" panose="02040503050406030204" pitchFamily="18" charset="0"/>
                              </a:rPr>
                              <m:t>ΔΤ</m:t>
                            </m:r>
                          </m:e>
                        </m:d>
                      </m:e>
                      <m:sub>
                        <m:r>
                          <a:rPr lang="en-US" i="1">
                            <a:latin typeface="Cambria Math" panose="02040503050406030204" pitchFamily="18" charset="0"/>
                          </a:rPr>
                          <m:t>𝑓</m:t>
                        </m:r>
                      </m:sub>
                    </m:sSub>
                    <m:r>
                      <a:rPr lang="en-US" i="1">
                        <a:latin typeface="Cambria Math" panose="02040503050406030204" pitchFamily="18" charset="0"/>
                      </a:rPr>
                      <m:t>=−</m:t>
                    </m:r>
                    <m:r>
                      <a:rPr lang="en-US" b="0" i="1" smtClean="0">
                        <a:latin typeface="Cambria Math" panose="02040503050406030204" pitchFamily="18" charset="0"/>
                      </a:rPr>
                      <m:t>3,72</m:t>
                    </m:r>
                    <m:r>
                      <a:rPr lang="en-US" i="1">
                        <a:latin typeface="Cambria Math" panose="02040503050406030204" pitchFamily="18" charset="0"/>
                        <a:ea typeface="Cambria Math" panose="02040503050406030204" pitchFamily="18" charset="0"/>
                      </a:rPr>
                      <m:t>℃</m:t>
                    </m:r>
                  </m:oMath>
                </a14:m>
                <a:endParaRPr lang="en-US" dirty="0"/>
              </a:p>
              <a:p>
                <a:pPr lvl="1"/>
                <a:r>
                  <a:rPr lang="el-GR" altLang="el-GR" dirty="0" smtClean="0"/>
                  <a:t>Εξαιρέσεις </a:t>
                </a:r>
                <a:r>
                  <a:rPr lang="el-GR" altLang="el-GR" dirty="0"/>
                  <a:t>λόγω φαινομένων </a:t>
                </a:r>
                <a:r>
                  <a:rPr lang="el-GR" altLang="el-GR" dirty="0" smtClean="0"/>
                  <a:t>συζεύξεως</a:t>
                </a:r>
                <a:r>
                  <a:rPr lang="en-US" altLang="el-GR" dirty="0" smtClean="0"/>
                  <a:t>.</a:t>
                </a:r>
                <a:endParaRPr lang="el-GR" alt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2520280"/>
              </a:xfrm>
              <a:blipFill rotWithShape="0">
                <a:blip r:embed="rId2"/>
                <a:stretch>
                  <a:fillRect l="-963" t="-169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pic>
        <p:nvPicPr>
          <p:cNvPr id="5" name="Picture 5" descr="Αρχείο:Benzoic acid.svg">
            <a:hlinkClick r:id="rId3"/>
          </p:cNvPr>
          <p:cNvPicPr>
            <a:picLocks noChangeAspect="1" noChangeArrowheads="1"/>
          </p:cNvPicPr>
          <p:nvPr/>
        </p:nvPicPr>
        <p:blipFill>
          <a:blip r:embed="rId4"/>
          <a:srcRect/>
          <a:stretch>
            <a:fillRect/>
          </a:stretch>
        </p:blipFill>
        <p:spPr bwMode="auto">
          <a:xfrm>
            <a:off x="2075436" y="4077072"/>
            <a:ext cx="1422400" cy="1152525"/>
          </a:xfrm>
          <a:prstGeom prst="rect">
            <a:avLst/>
          </a:prstGeom>
          <a:solidFill>
            <a:schemeClr val="bg2">
              <a:lumMod val="40000"/>
              <a:lumOff val="60000"/>
            </a:schemeClr>
          </a:solidFill>
          <a:ln w="9525">
            <a:noFill/>
            <a:miter lim="800000"/>
            <a:headEnd/>
            <a:tailEnd/>
          </a:ln>
        </p:spPr>
      </p:pic>
      <p:pic>
        <p:nvPicPr>
          <p:cNvPr id="6" name="Picture 5" descr="Αρχείο:Benzoic acid.svg">
            <a:hlinkClick r:id="rId3"/>
          </p:cNvPr>
          <p:cNvPicPr>
            <a:picLocks noChangeAspect="1" noChangeArrowheads="1"/>
          </p:cNvPicPr>
          <p:nvPr/>
        </p:nvPicPr>
        <p:blipFill>
          <a:blip r:embed="rId4"/>
          <a:srcRect/>
          <a:stretch>
            <a:fillRect/>
          </a:stretch>
        </p:blipFill>
        <p:spPr bwMode="auto">
          <a:xfrm>
            <a:off x="3947098" y="4150097"/>
            <a:ext cx="1655763" cy="1150938"/>
          </a:xfrm>
          <a:prstGeom prst="rect">
            <a:avLst/>
          </a:prstGeom>
          <a:solidFill>
            <a:schemeClr val="bg2">
              <a:lumMod val="40000"/>
              <a:lumOff val="60000"/>
            </a:schemeClr>
          </a:solidFill>
          <a:ln w="9525">
            <a:noFill/>
            <a:miter lim="800000"/>
            <a:headEnd/>
            <a:tailEnd/>
          </a:ln>
        </p:spPr>
      </p:pic>
      <p:pic>
        <p:nvPicPr>
          <p:cNvPr id="7" name="Picture 5" descr="Αρχείο:Benzoic acid.svg">
            <a:hlinkClick r:id="rId3"/>
          </p:cNvPr>
          <p:cNvPicPr>
            <a:picLocks noChangeAspect="1" noChangeArrowheads="1"/>
          </p:cNvPicPr>
          <p:nvPr/>
        </p:nvPicPr>
        <p:blipFill>
          <a:blip r:embed="rId5"/>
          <a:srcRect/>
          <a:stretch>
            <a:fillRect/>
          </a:stretch>
        </p:blipFill>
        <p:spPr bwMode="auto">
          <a:xfrm>
            <a:off x="5099623" y="3573835"/>
            <a:ext cx="1422400" cy="1079500"/>
          </a:xfrm>
          <a:prstGeom prst="rect">
            <a:avLst/>
          </a:prstGeom>
          <a:solidFill>
            <a:schemeClr val="bg2">
              <a:lumMod val="40000"/>
              <a:lumOff val="60000"/>
            </a:schemeClr>
          </a:solidFill>
          <a:ln w="9525">
            <a:noFill/>
            <a:miter lim="800000"/>
            <a:headEnd/>
            <a:tailEnd/>
          </a:ln>
        </p:spPr>
      </p:pic>
      <p:cxnSp>
        <p:nvCxnSpPr>
          <p:cNvPr id="8" name="Straight Arrow Connector 18"/>
          <p:cNvCxnSpPr/>
          <p:nvPr/>
        </p:nvCxnSpPr>
        <p:spPr>
          <a:xfrm flipV="1">
            <a:off x="3497836" y="4653335"/>
            <a:ext cx="3778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11"/>
          <p:cNvSpPr txBox="1">
            <a:spLocks noChangeArrowheads="1"/>
          </p:cNvSpPr>
          <p:nvPr/>
        </p:nvSpPr>
        <p:spPr bwMode="auto">
          <a:xfrm>
            <a:off x="1637858" y="4437890"/>
            <a:ext cx="2889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l-GR" altLang="el-GR" sz="2200" dirty="0">
                <a:latin typeface="+mn-lt"/>
              </a:rPr>
              <a:t>2</a:t>
            </a:r>
          </a:p>
        </p:txBody>
      </p:sp>
    </p:spTree>
    <p:extLst>
      <p:ext uri="{BB962C8B-B14F-4D97-AF65-F5344CB8AC3E}">
        <p14:creationId xmlns:p14="http://schemas.microsoft.com/office/powerpoint/2010/main" val="2007460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Χριστίνα </a:t>
            </a:r>
            <a:r>
              <a:rPr lang="el-GR" sz="2000" dirty="0" err="1" smtClean="0"/>
              <a:t>Φούντζουλα</a:t>
            </a:r>
            <a:r>
              <a:rPr lang="el-GR" sz="2000" dirty="0" smtClean="0"/>
              <a:t> 2014. </a:t>
            </a:r>
            <a:r>
              <a:rPr lang="el-GR" sz="2000" dirty="0"/>
              <a:t>Χριστίνα </a:t>
            </a:r>
            <a:r>
              <a:rPr lang="el-GR" sz="2000" dirty="0" err="1" smtClean="0"/>
              <a:t>Φούντζουλα</a:t>
            </a:r>
            <a:r>
              <a:rPr lang="el-GR" sz="2000" dirty="0" smtClean="0"/>
              <a:t>. «Ανόργανη Χημεία (Θ). Ενότητα 1</a:t>
            </a:r>
            <a:r>
              <a:rPr lang="en-US" sz="2000" dirty="0" smtClean="0"/>
              <a:t>0:</a:t>
            </a:r>
            <a:r>
              <a:rPr lang="el-GR" sz="2000" dirty="0" smtClean="0"/>
              <a:t> </a:t>
            </a:r>
            <a:r>
              <a:rPr lang="el-GR" sz="2000" dirty="0"/>
              <a:t>Προσθετικές ιδιότητες </a:t>
            </a:r>
            <a:r>
              <a:rPr lang="el-GR" sz="2000" dirty="0" smtClean="0"/>
              <a:t>διαλυμάτων».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226511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457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Τάση ατμών διαλυμάτων- Νόμος του </a:t>
            </a:r>
            <a:r>
              <a:rPr lang="el-GR" dirty="0" err="1"/>
              <a:t>Raoult</a:t>
            </a:r>
            <a:r>
              <a:rPr lang="en-US" dirty="0"/>
              <a:t> </a:t>
            </a:r>
            <a:r>
              <a:rPr lang="en-US" sz="3600" b="0" dirty="0" smtClean="0"/>
              <a:t>2/6</a:t>
            </a:r>
            <a:endParaRPr lang="el-GR" dirty="0"/>
          </a:p>
        </p:txBody>
      </p:sp>
      <p:sp>
        <p:nvSpPr>
          <p:cNvPr id="3" name="Θέση περιεχομένου 2"/>
          <p:cNvSpPr>
            <a:spLocks noGrp="1"/>
          </p:cNvSpPr>
          <p:nvPr>
            <p:ph idx="1"/>
          </p:nvPr>
        </p:nvSpPr>
        <p:spPr/>
        <p:txBody>
          <a:bodyPr/>
          <a:lstStyle/>
          <a:p>
            <a:r>
              <a:rPr lang="el-GR" dirty="0"/>
              <a:t>Ιδανικό διάλυμα : το διάλυμα του οποίου οι </a:t>
            </a:r>
            <a:r>
              <a:rPr lang="el-GR" dirty="0" err="1"/>
              <a:t>διαμοριακοί</a:t>
            </a:r>
            <a:r>
              <a:rPr lang="el-GR" dirty="0"/>
              <a:t> δεσμοί μεταξύ διαλύτη -διαλυμένου σώματος (π.χ. Α-Β) είναι της ίδιας περίπου ισχύος με αυτούς που εμφανίζονται μεταξύ των μορίων διαλύτη - διαλύτη (π.χ. Α-Α) και διαλυμένου σώματος - διαλυμένου σώματος (π.χ. Β-Β). </a:t>
            </a:r>
          </a:p>
          <a:p>
            <a:r>
              <a:rPr lang="el-GR" altLang="el-GR" dirty="0"/>
              <a:t>Ο νόμος του </a:t>
            </a:r>
            <a:r>
              <a:rPr lang="el-GR" altLang="el-GR" dirty="0" err="1"/>
              <a:t>Raoult</a:t>
            </a:r>
            <a:r>
              <a:rPr lang="el-GR" altLang="el-GR" dirty="0"/>
              <a:t> εφαρμόζεται ικανοποιητικά σε </a:t>
            </a:r>
          </a:p>
          <a:p>
            <a:pPr lvl="1"/>
            <a:r>
              <a:rPr lang="el-GR" altLang="el-GR" dirty="0" smtClean="0"/>
              <a:t>αραιά </a:t>
            </a:r>
            <a:r>
              <a:rPr lang="el-GR" altLang="el-GR" dirty="0"/>
              <a:t>διαλύματα μοριακών ενώσεων σε </a:t>
            </a:r>
            <a:r>
              <a:rPr lang="el-GR" altLang="el-GR" dirty="0" smtClean="0"/>
              <a:t>υγρά</a:t>
            </a:r>
            <a:r>
              <a:rPr lang="en-US" altLang="el-GR" dirty="0" smtClean="0"/>
              <a:t>,</a:t>
            </a:r>
            <a:endParaRPr lang="el-GR" altLang="el-GR" dirty="0"/>
          </a:p>
          <a:p>
            <a:pPr lvl="1"/>
            <a:r>
              <a:rPr lang="el-GR" altLang="el-GR" dirty="0" smtClean="0"/>
              <a:t>διαλύματα </a:t>
            </a:r>
            <a:r>
              <a:rPr lang="el-GR" altLang="el-GR" dirty="0"/>
              <a:t>δύο χημικά παρομοίων υγρών. </a:t>
            </a:r>
          </a:p>
          <a:p>
            <a:r>
              <a:rPr lang="el-GR" altLang="el-GR" dirty="0"/>
              <a:t>θετική απόκλιση </a:t>
            </a:r>
            <a:r>
              <a:rPr lang="el-GR" altLang="el-GR" dirty="0" smtClean="0">
                <a:latin typeface="Calibri" panose="020F0502020204030204" pitchFamily="34" charset="0"/>
              </a:rPr>
              <a:t>→</a:t>
            </a:r>
            <a:r>
              <a:rPr lang="en-US" altLang="el-GR" dirty="0" smtClean="0">
                <a:latin typeface="Calibri" panose="020F0502020204030204" pitchFamily="34" charset="0"/>
              </a:rPr>
              <a:t> </a:t>
            </a:r>
            <a:r>
              <a:rPr lang="el-GR" altLang="el-GR" dirty="0"/>
              <a:t>διάσπαση ισχυρών </a:t>
            </a:r>
            <a:r>
              <a:rPr lang="el-GR" altLang="el-GR" dirty="0" err="1"/>
              <a:t>διαμοριακών</a:t>
            </a:r>
            <a:r>
              <a:rPr lang="el-GR" altLang="el-GR" dirty="0"/>
              <a:t> δεσμών κατά την </a:t>
            </a:r>
            <a:r>
              <a:rPr lang="el-GR" altLang="el-GR" dirty="0" smtClean="0"/>
              <a:t>ανάμιξη</a:t>
            </a:r>
            <a:r>
              <a:rPr lang="en-US" altLang="el-GR" dirty="0" smtClean="0"/>
              <a:t> </a:t>
            </a:r>
            <a:r>
              <a:rPr lang="el-GR" altLang="el-GR" dirty="0" smtClean="0">
                <a:latin typeface="Calibri" panose="020F0502020204030204" pitchFamily="34" charset="0"/>
              </a:rPr>
              <a:t>→</a:t>
            </a:r>
            <a:r>
              <a:rPr lang="en-US" altLang="el-GR" dirty="0" smtClean="0">
                <a:latin typeface="Calibri" panose="020F0502020204030204" pitchFamily="34" charset="0"/>
              </a:rPr>
              <a:t> </a:t>
            </a:r>
            <a:r>
              <a:rPr lang="el-GR" altLang="el-GR" dirty="0" smtClean="0"/>
              <a:t>αιθανόλη </a:t>
            </a:r>
            <a:r>
              <a:rPr lang="el-GR" altLang="el-GR" dirty="0" smtClean="0"/>
              <a:t>– βενζόλιο</a:t>
            </a:r>
            <a:r>
              <a:rPr lang="en-US" altLang="el-GR" dirty="0" smtClean="0"/>
              <a:t>.</a:t>
            </a:r>
            <a:endParaRPr lang="el-GR" altLang="el-GR" dirty="0"/>
          </a:p>
          <a:p>
            <a:r>
              <a:rPr lang="el-GR" altLang="el-GR" dirty="0"/>
              <a:t>αρνητική </a:t>
            </a:r>
            <a:r>
              <a:rPr lang="el-GR" altLang="el-GR" dirty="0" smtClean="0"/>
              <a:t>απόκλιση</a:t>
            </a:r>
            <a:r>
              <a:rPr lang="el-GR" altLang="el-GR" dirty="0">
                <a:latin typeface="Calibri" panose="020F0502020204030204" pitchFamily="34" charset="0"/>
              </a:rPr>
              <a:t> </a:t>
            </a:r>
            <a:r>
              <a:rPr lang="el-GR" altLang="el-GR" dirty="0" smtClean="0">
                <a:latin typeface="Calibri" panose="020F0502020204030204" pitchFamily="34" charset="0"/>
              </a:rPr>
              <a:t>→</a:t>
            </a:r>
            <a:r>
              <a:rPr lang="en-US" altLang="el-GR" dirty="0" smtClean="0">
                <a:latin typeface="Calibri" panose="020F0502020204030204" pitchFamily="34" charset="0"/>
              </a:rPr>
              <a:t> </a:t>
            </a:r>
            <a:r>
              <a:rPr lang="el-GR" altLang="el-GR" dirty="0" smtClean="0"/>
              <a:t>σχηματισμό </a:t>
            </a:r>
            <a:r>
              <a:rPr lang="el-GR" altLang="el-GR" dirty="0"/>
              <a:t>ισχυρών </a:t>
            </a:r>
            <a:r>
              <a:rPr lang="el-GR" altLang="el-GR" dirty="0" err="1"/>
              <a:t>διαμοριακών</a:t>
            </a:r>
            <a:r>
              <a:rPr lang="el-GR" altLang="el-GR" dirty="0"/>
              <a:t> δεσμών κατά την ανάμιξη </a:t>
            </a:r>
            <a:r>
              <a:rPr lang="el-GR" altLang="el-GR" dirty="0" err="1" smtClean="0">
                <a:latin typeface="Calibri" panose="020F0502020204030204" pitchFamily="34" charset="0"/>
              </a:rPr>
              <a:t>→</a:t>
            </a:r>
            <a:r>
              <a:rPr lang="el-GR" altLang="el-GR" dirty="0" err="1"/>
              <a:t>ακετόνη</a:t>
            </a:r>
            <a:r>
              <a:rPr lang="el-GR" altLang="el-GR" dirty="0"/>
              <a:t> </a:t>
            </a:r>
            <a:r>
              <a:rPr lang="el-GR" altLang="el-GR" dirty="0" smtClean="0"/>
              <a:t>– χλωροφόρμιο</a:t>
            </a:r>
            <a:r>
              <a:rPr lang="en-US" altLang="el-GR" dirty="0" smtClean="0"/>
              <a:t>.</a:t>
            </a:r>
            <a:endParaRPr lang="el-GR" altLang="el-GR" dirty="0"/>
          </a:p>
          <a:p>
            <a:endParaRPr lang="el-GR" altLang="el-GR" dirty="0"/>
          </a:p>
          <a:p>
            <a:endParaRPr lang="el-GR" altLang="el-GR" dirty="0"/>
          </a:p>
          <a:p>
            <a:endParaRPr lang="el-GR" altLang="el-GR" dirty="0"/>
          </a:p>
          <a:p>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448879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Τάση ατμών διαλυμάτων- Νόμος του </a:t>
            </a:r>
            <a:r>
              <a:rPr lang="el-GR" dirty="0" err="1"/>
              <a:t>Raoult</a:t>
            </a:r>
            <a:r>
              <a:rPr lang="en-US" dirty="0"/>
              <a:t> </a:t>
            </a:r>
            <a:r>
              <a:rPr lang="en-US" sz="3600" b="0" dirty="0" smtClean="0"/>
              <a:t>3/6</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435280" cy="5040560"/>
              </a:xfrm>
            </p:spPr>
            <p:txBody>
              <a:bodyPr>
                <a:normAutofit fontScale="92500"/>
              </a:bodyPr>
              <a:lstStyle/>
              <a:p>
                <a:r>
                  <a:rPr lang="el-GR" dirty="0" smtClean="0"/>
                  <a:t>5 g ουρίας διαλύονται σε 100 g νερού στους 70o C. Να βρεθεί η τάση ατμών του διαλύματος, αν η τάση ατμών του νερού στους 70o C είναι 233,3 </a:t>
                </a:r>
                <a:r>
                  <a:rPr lang="el-GR" dirty="0" err="1"/>
                  <a:t>mmHg</a:t>
                </a:r>
                <a:r>
                  <a:rPr lang="el-GR" dirty="0"/>
                  <a:t>.</a:t>
                </a:r>
              </a:p>
              <a:p>
                <a:pPr marL="514350" indent="-514350">
                  <a:buFont typeface="+mj-lt"/>
                  <a:buAutoNum type="romanLcPeriod"/>
                </a:pPr>
                <a:r>
                  <a:rPr lang="el-GR" dirty="0" smtClean="0"/>
                  <a:t>m </a:t>
                </a:r>
                <a:r>
                  <a:rPr lang="el-GR" dirty="0"/>
                  <a:t>= 5 g.</a:t>
                </a:r>
              </a:p>
              <a:p>
                <a:pPr marL="514350" indent="-514350">
                  <a:buFont typeface="+mj-lt"/>
                  <a:buAutoNum type="romanLcPeriod"/>
                </a:pPr>
                <a:r>
                  <a:rPr lang="el-GR" dirty="0" smtClean="0"/>
                  <a:t>Ο </a:t>
                </a:r>
                <a:r>
                  <a:rPr lang="el-GR" dirty="0"/>
                  <a:t>χημικός τύπος της ουρίας είναι: </a:t>
                </a:r>
                <a:r>
                  <a:rPr lang="el-GR" altLang="el-GR" dirty="0"/>
                  <a:t>Η</a:t>
                </a:r>
                <a:r>
                  <a:rPr lang="el-GR" altLang="el-GR" baseline="-30000" dirty="0"/>
                  <a:t>2</a:t>
                </a:r>
                <a:r>
                  <a:rPr lang="el-GR" altLang="el-GR" dirty="0"/>
                  <a:t>NCONH</a:t>
                </a:r>
                <a:r>
                  <a:rPr lang="el-GR" altLang="el-GR" baseline="-30000" dirty="0"/>
                  <a:t>2</a:t>
                </a:r>
                <a:endParaRPr lang="el-GR" altLang="el-GR" dirty="0"/>
              </a:p>
              <a:p>
                <a:pPr marL="0" indent="0">
                  <a:buNone/>
                </a:pPr>
                <a:r>
                  <a:rPr lang="el-GR" altLang="el-GR" dirty="0"/>
                  <a:t>Το μοριακό της βάρος είναι: </a:t>
                </a:r>
                <a14:m>
                  <m:oMath xmlns:m="http://schemas.openxmlformats.org/officeDocument/2006/math">
                    <m:r>
                      <a:rPr lang="en-US" altLang="el-GR" b="0" i="1" smtClean="0">
                        <a:latin typeface="Cambria Math" panose="02040503050406030204" pitchFamily="18" charset="0"/>
                      </a:rPr>
                      <m:t>𝑀</m:t>
                    </m:r>
                    <m:r>
                      <a:rPr lang="en-US" altLang="el-GR" b="0" i="1" smtClean="0">
                        <a:latin typeface="Cambria Math" panose="02040503050406030204" pitchFamily="18" charset="0"/>
                        <a:ea typeface="Cambria Math" panose="02040503050406030204" pitchFamily="18" charset="0"/>
                      </a:rPr>
                      <m:t>≃12+14∙2+16+1∙4=60</m:t>
                    </m:r>
                    <m:r>
                      <a:rPr lang="en-US" altLang="el-GR" b="0" i="1" smtClean="0">
                        <a:latin typeface="Cambria Math" panose="02040503050406030204" pitchFamily="18" charset="0"/>
                        <a:ea typeface="Cambria Math" panose="02040503050406030204" pitchFamily="18" charset="0"/>
                      </a:rPr>
                      <m:t>𝑔</m:t>
                    </m:r>
                    <m:r>
                      <a:rPr lang="en-US" altLang="el-GR" b="0" i="1" smtClean="0">
                        <a:latin typeface="Cambria Math" panose="02040503050406030204" pitchFamily="18" charset="0"/>
                        <a:ea typeface="Cambria Math" panose="02040503050406030204" pitchFamily="18" charset="0"/>
                      </a:rPr>
                      <m:t>/</m:t>
                    </m:r>
                    <m:r>
                      <a:rPr lang="en-US" altLang="el-GR" b="0" i="1" smtClean="0">
                        <a:latin typeface="Cambria Math" panose="02040503050406030204" pitchFamily="18" charset="0"/>
                        <a:ea typeface="Cambria Math" panose="02040503050406030204" pitchFamily="18" charset="0"/>
                      </a:rPr>
                      <m:t>𝑚𝑜𝑙𝑒</m:t>
                    </m:r>
                  </m:oMath>
                </a14:m>
                <a:r>
                  <a:rPr lang="el-GR" altLang="el-GR" dirty="0" smtClean="0"/>
                  <a:t>  </a:t>
                </a:r>
                <a:endParaRPr lang="el-GR" dirty="0"/>
              </a:p>
              <a:p>
                <a:pPr marL="514350" indent="-514350">
                  <a:buFont typeface="+mj-lt"/>
                  <a:buAutoNum type="romanLcPeriod" startAt="3"/>
                </a:pPr>
                <a:r>
                  <a:rPr lang="el-GR" dirty="0"/>
                  <a:t>Το μοριακό της βάρος είναι:   </a:t>
                </a:r>
              </a:p>
              <a:p>
                <a:pPr marL="514350" indent="-514350">
                  <a:buFont typeface="+mj-lt"/>
                  <a:buAutoNum type="romanLcPeriod" startAt="3"/>
                </a:pPr>
                <a:r>
                  <a:rPr lang="el-GR" altLang="el-GR" dirty="0"/>
                  <a:t>m</a:t>
                </a:r>
                <a:r>
                  <a:rPr lang="el-GR" altLang="el-GR" baseline="-30000" dirty="0"/>
                  <a:t>0</a:t>
                </a:r>
                <a:r>
                  <a:rPr lang="el-GR" dirty="0" smtClean="0"/>
                  <a:t>=100 </a:t>
                </a:r>
                <a:r>
                  <a:rPr lang="el-GR" dirty="0"/>
                  <a:t>g.   </a:t>
                </a:r>
                <a:endParaRPr lang="en-US" dirty="0" smtClean="0"/>
              </a:p>
              <a:p>
                <a:pPr marL="514350" indent="-514350">
                  <a:buFont typeface="+mj-lt"/>
                  <a:buAutoNum type="romanLcPeriod" startAt="3"/>
                </a:pPr>
                <a:r>
                  <a:rPr lang="el-GR" dirty="0" smtClean="0"/>
                  <a:t>Ο </a:t>
                </a:r>
                <a:r>
                  <a:rPr lang="el-GR" dirty="0"/>
                  <a:t>χημικός τύπος του νερού είναι </a:t>
                </a:r>
                <a:r>
                  <a:rPr lang="el-GR" altLang="el-GR" dirty="0"/>
                  <a:t>Η</a:t>
                </a:r>
                <a:r>
                  <a:rPr lang="el-GR" altLang="el-GR" baseline="-25000" dirty="0"/>
                  <a:t>2</a:t>
                </a:r>
                <a:r>
                  <a:rPr lang="el-GR" altLang="el-GR" dirty="0"/>
                  <a:t>Ο</a:t>
                </a:r>
              </a:p>
              <a:p>
                <a:pPr marL="0" indent="0">
                  <a:buNone/>
                </a:pPr>
                <a:r>
                  <a:rPr lang="el-GR" dirty="0" smtClean="0"/>
                  <a:t>Το </a:t>
                </a:r>
                <a:r>
                  <a:rPr lang="el-GR" dirty="0"/>
                  <a:t>μοριακό της βάρος είναι</a:t>
                </a:r>
                <a:r>
                  <a:rPr lang="el-GR" dirty="0" smtClean="0"/>
                  <a:t>:</a:t>
                </a:r>
                <a:r>
                  <a:rPr lang="en-US" dirty="0" smtClean="0"/>
                  <a:t>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𝑀</m:t>
                        </m:r>
                      </m:e>
                      <m:sub>
                        <m:r>
                          <a:rPr lang="en-US" b="0" i="1" smtClean="0">
                            <a:latin typeface="Cambria Math" panose="02040503050406030204" pitchFamily="18" charset="0"/>
                          </a:rPr>
                          <m:t>0</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1∙2+16=18</m:t>
                    </m:r>
                    <m:r>
                      <a:rPr lang="en-US" b="0" i="1" smtClean="0">
                        <a:latin typeface="Cambria Math" panose="02040503050406030204" pitchFamily="18" charset="0"/>
                        <a:ea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𝑚𝑜𝑙𝑒</m:t>
                    </m:r>
                  </m:oMath>
                </a14:m>
                <a:endParaRPr lang="el-GR" dirty="0"/>
              </a:p>
              <a:p>
                <a:pPr marL="514350" indent="-514350">
                  <a:buFont typeface="+mj-lt"/>
                  <a:buAutoNum type="romanLcPeriod" startAt="5"/>
                </a:pPr>
                <a:r>
                  <a:rPr lang="el-GR" altLang="el-GR" dirty="0"/>
                  <a:t>P</a:t>
                </a:r>
                <a:r>
                  <a:rPr lang="el-GR" altLang="el-GR" baseline="-30000" dirty="0"/>
                  <a:t>0</a:t>
                </a:r>
                <a:r>
                  <a:rPr lang="el-GR" dirty="0" smtClean="0"/>
                  <a:t> </a:t>
                </a:r>
                <a:r>
                  <a:rPr lang="el-GR" dirty="0"/>
                  <a:t>= 233,3 </a:t>
                </a:r>
                <a:r>
                  <a:rPr lang="el-GR" dirty="0" err="1"/>
                  <a:t>mmHg</a:t>
                </a:r>
                <a:r>
                  <a:rPr lang="el-GR" dirty="0"/>
                  <a:t>.</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435280" cy="5040560"/>
              </a:xfrm>
              <a:blipFill rotWithShape="0">
                <a:blip r:embed="rId2"/>
                <a:stretch>
                  <a:fillRect l="-939" t="-726" r="-1445" b="-169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073241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Τάση ατμών διαλυμάτων- Νόμος του </a:t>
            </a:r>
            <a:r>
              <a:rPr lang="el-GR" dirty="0" err="1"/>
              <a:t>Raoult</a:t>
            </a:r>
            <a:r>
              <a:rPr lang="en-US" dirty="0"/>
              <a:t> </a:t>
            </a:r>
            <a:r>
              <a:rPr lang="en-US" sz="3600" b="0" dirty="0" smtClean="0"/>
              <a:t>4/6</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57200" y="1484784"/>
                <a:ext cx="8229600" cy="4752528"/>
              </a:xfrm>
            </p:spPr>
            <p:txBody>
              <a:bodyPr/>
              <a:lstStyle/>
              <a:p>
                <a:pPr marL="0" indent="0">
                  <a:buNone/>
                </a:pPr>
                <a:r>
                  <a:rPr lang="el-GR" dirty="0" smtClean="0"/>
                  <a:t>Από το </a:t>
                </a:r>
                <a:r>
                  <a:rPr lang="el-GR" b="1" dirty="0" smtClean="0"/>
                  <a:t>Νόμο του </a:t>
                </a:r>
                <a:r>
                  <a:rPr lang="el-GR" b="1" dirty="0" err="1"/>
                  <a:t>Raoult</a:t>
                </a:r>
                <a:r>
                  <a:rPr lang="el-GR" b="1" dirty="0"/>
                  <a:t> </a:t>
                </a:r>
                <a:r>
                  <a:rPr lang="el-GR" dirty="0"/>
                  <a:t>έχουμε</a:t>
                </a:r>
                <a:r>
                  <a:rPr lang="el-GR" dirty="0" smtClean="0"/>
                  <a:t>:</a:t>
                </a: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l-GR" sz="2200" i="1" smtClean="0">
                              <a:latin typeface="Cambria Math"/>
                            </a:rPr>
                          </m:ctrlPr>
                        </m:fPr>
                        <m:num>
                          <m:r>
                            <a:rPr lang="en-US" sz="2200" b="0" i="1" smtClean="0">
                              <a:latin typeface="Cambria Math" panose="02040503050406030204" pitchFamily="18" charset="0"/>
                            </a:rPr>
                            <m:t>𝑃</m:t>
                          </m:r>
                        </m:num>
                        <m:den>
                          <m:sSub>
                            <m:sSubPr>
                              <m:ctrlPr>
                                <a:rPr lang="el-GR" sz="2200" i="1" smtClean="0">
                                  <a:latin typeface="Cambria Math"/>
                                </a:rPr>
                              </m:ctrlPr>
                            </m:sSubPr>
                            <m:e>
                              <m:r>
                                <a:rPr lang="en-US" sz="2200" b="0" i="1" smtClean="0">
                                  <a:latin typeface="Cambria Math" panose="02040503050406030204" pitchFamily="18" charset="0"/>
                                </a:rPr>
                                <m:t>𝑃</m:t>
                              </m:r>
                            </m:e>
                            <m:sub>
                              <m:r>
                                <a:rPr lang="en-US" sz="2200" b="0" i="1" smtClean="0">
                                  <a:latin typeface="Cambria Math" panose="02040503050406030204" pitchFamily="18" charset="0"/>
                                </a:rPr>
                                <m:t>0</m:t>
                              </m:r>
                            </m:sub>
                          </m:sSub>
                        </m:den>
                      </m:f>
                      <m:r>
                        <a:rPr lang="en-US" sz="2200" b="0" i="1" smtClean="0">
                          <a:latin typeface="Cambria Math" panose="02040503050406030204" pitchFamily="18" charset="0"/>
                        </a:rPr>
                        <m:t>=</m:t>
                      </m:r>
                      <m:f>
                        <m:fPr>
                          <m:ctrlPr>
                            <a:rPr lang="el-GR" sz="2200" i="1" smtClean="0">
                              <a:latin typeface="Cambria Math"/>
                            </a:rPr>
                          </m:ctrlPr>
                        </m:fPr>
                        <m:num>
                          <m:r>
                            <a:rPr lang="en-US" sz="2200" b="0" i="1" smtClean="0">
                              <a:latin typeface="Cambria Math" panose="02040503050406030204" pitchFamily="18" charset="0"/>
                            </a:rPr>
                            <m:t>𝑁</m:t>
                          </m:r>
                        </m:num>
                        <m:den>
                          <m:r>
                            <a:rPr lang="en-US" sz="2200" b="0" i="1" smtClean="0">
                              <a:latin typeface="Cambria Math" panose="02040503050406030204" pitchFamily="18" charset="0"/>
                            </a:rPr>
                            <m:t>𝑛</m:t>
                          </m:r>
                          <m:r>
                            <a:rPr lang="en-US" sz="2200" b="0" i="1" smtClean="0">
                              <a:latin typeface="Cambria Math" panose="02040503050406030204" pitchFamily="18" charset="0"/>
                            </a:rPr>
                            <m:t>+</m:t>
                          </m:r>
                          <m:r>
                            <a:rPr lang="en-US" sz="2200" b="0" i="1" smtClean="0">
                              <a:latin typeface="Cambria Math" panose="02040503050406030204" pitchFamily="18" charset="0"/>
                            </a:rPr>
                            <m:t>𝑁</m:t>
                          </m:r>
                        </m:den>
                      </m:f>
                      <m:r>
                        <a:rPr lang="el-GR"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𝑃</m:t>
                      </m:r>
                      <m:r>
                        <a:rPr lang="en-US" sz="2200" b="0" i="1" smtClean="0">
                          <a:latin typeface="Cambria Math" panose="02040503050406030204" pitchFamily="18" charset="0"/>
                          <a:ea typeface="Cambria Math" panose="02040503050406030204" pitchFamily="18" charset="0"/>
                        </a:rPr>
                        <m:t>=</m:t>
                      </m:r>
                      <m:f>
                        <m:fPr>
                          <m:ctrlPr>
                            <a:rPr lang="el-GR" sz="2200" i="1" smtClean="0">
                              <a:latin typeface="Cambria Math"/>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𝑁</m:t>
                          </m:r>
                        </m:num>
                        <m:den>
                          <m:r>
                            <a:rPr lang="en-US" sz="2200" b="0" i="1" smtClean="0">
                              <a:latin typeface="Cambria Math" panose="02040503050406030204" pitchFamily="18" charset="0"/>
                              <a:ea typeface="Cambria Math" panose="02040503050406030204" pitchFamily="18" charset="0"/>
                            </a:rPr>
                            <m:t>𝑛</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𝑁</m:t>
                          </m:r>
                        </m:den>
                      </m:f>
                      <m:sSub>
                        <m:sSubPr>
                          <m:ctrlPr>
                            <a:rPr lang="el-GR" sz="2200" i="1" smtClean="0">
                              <a:latin typeface="Cambria Math"/>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𝑃</m:t>
                          </m:r>
                        </m:e>
                        <m:sub>
                          <m:r>
                            <a:rPr lang="en-US" sz="2200" b="0" i="1" smtClean="0">
                              <a:latin typeface="Cambria Math" panose="02040503050406030204" pitchFamily="18" charset="0"/>
                              <a:ea typeface="Cambria Math" panose="02040503050406030204" pitchFamily="18" charset="0"/>
                            </a:rPr>
                            <m:t>0</m:t>
                          </m:r>
                        </m:sub>
                      </m:sSub>
                      <m:r>
                        <a:rPr lang="en-US" sz="2200" b="0" i="1" smtClean="0">
                          <a:latin typeface="Cambria Math" panose="02040503050406030204" pitchFamily="18" charset="0"/>
                          <a:ea typeface="Cambria Math" panose="02040503050406030204" pitchFamily="18" charset="0"/>
                        </a:rPr>
                        <m:t>=</m:t>
                      </m:r>
                      <m:f>
                        <m:fPr>
                          <m:ctrlPr>
                            <a:rPr lang="el-GR" sz="2200" i="1" smtClean="0">
                              <a:latin typeface="Cambria Math"/>
                              <a:ea typeface="Cambria Math" panose="02040503050406030204" pitchFamily="18" charset="0"/>
                            </a:rPr>
                          </m:ctrlPr>
                        </m:fPr>
                        <m:num>
                          <m:f>
                            <m:fPr>
                              <m:ctrlPr>
                                <a:rPr lang="el-GR" sz="2200" i="1" smtClean="0">
                                  <a:latin typeface="Cambria Math"/>
                                  <a:ea typeface="Cambria Math" panose="02040503050406030204" pitchFamily="18" charset="0"/>
                                </a:rPr>
                              </m:ctrlPr>
                            </m:fPr>
                            <m:num>
                              <m:sSub>
                                <m:sSubPr>
                                  <m:ctrlPr>
                                    <a:rPr lang="el-GR" sz="2200" i="1" smtClean="0">
                                      <a:latin typeface="Cambria Math"/>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𝑚</m:t>
                                  </m:r>
                                </m:e>
                                <m:sub>
                                  <m:r>
                                    <a:rPr lang="en-US" sz="2200" b="0" i="1" smtClean="0">
                                      <a:latin typeface="Cambria Math" panose="02040503050406030204" pitchFamily="18" charset="0"/>
                                      <a:ea typeface="Cambria Math" panose="02040503050406030204" pitchFamily="18" charset="0"/>
                                    </a:rPr>
                                    <m:t>0</m:t>
                                  </m:r>
                                </m:sub>
                              </m:sSub>
                            </m:num>
                            <m:den>
                              <m:sSub>
                                <m:sSubPr>
                                  <m:ctrlPr>
                                    <a:rPr lang="el-GR" sz="2200" i="1" smtClean="0">
                                      <a:latin typeface="Cambria Math"/>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𝑀</m:t>
                                  </m:r>
                                </m:e>
                                <m:sub>
                                  <m:r>
                                    <a:rPr lang="en-US" sz="2200" b="0" i="1" smtClean="0">
                                      <a:latin typeface="Cambria Math" panose="02040503050406030204" pitchFamily="18" charset="0"/>
                                      <a:ea typeface="Cambria Math" panose="02040503050406030204" pitchFamily="18" charset="0"/>
                                    </a:rPr>
                                    <m:t>0</m:t>
                                  </m:r>
                                </m:sub>
                              </m:sSub>
                            </m:den>
                          </m:f>
                        </m:num>
                        <m:den>
                          <m:f>
                            <m:fPr>
                              <m:ctrlPr>
                                <a:rPr lang="el-GR" sz="2200" i="1" smtClean="0">
                                  <a:latin typeface="Cambria Math"/>
                                  <a:ea typeface="Cambria Math" panose="02040503050406030204" pitchFamily="18" charset="0"/>
                                </a:rPr>
                              </m:ctrlPr>
                            </m:fPr>
                            <m:num>
                              <m:sSub>
                                <m:sSubPr>
                                  <m:ctrlPr>
                                    <a:rPr lang="el-GR" sz="2200" i="1" smtClean="0">
                                      <a:latin typeface="Cambria Math"/>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𝑚</m:t>
                                  </m:r>
                                </m:e>
                                <m:sub>
                                  <m:r>
                                    <a:rPr lang="en-US" sz="2200" b="0" i="1" smtClean="0">
                                      <a:latin typeface="Cambria Math" panose="02040503050406030204" pitchFamily="18" charset="0"/>
                                      <a:ea typeface="Cambria Math" panose="02040503050406030204" pitchFamily="18" charset="0"/>
                                    </a:rPr>
                                    <m:t>0</m:t>
                                  </m:r>
                                </m:sub>
                              </m:sSub>
                            </m:num>
                            <m:den>
                              <m:sSub>
                                <m:sSubPr>
                                  <m:ctrlPr>
                                    <a:rPr lang="el-GR" sz="2200" i="1" smtClean="0">
                                      <a:latin typeface="Cambria Math"/>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𝑀</m:t>
                                  </m:r>
                                </m:e>
                                <m:sub>
                                  <m:r>
                                    <a:rPr lang="en-US" sz="2200" b="0" i="1" smtClean="0">
                                      <a:latin typeface="Cambria Math" panose="02040503050406030204" pitchFamily="18" charset="0"/>
                                      <a:ea typeface="Cambria Math" panose="02040503050406030204" pitchFamily="18" charset="0"/>
                                    </a:rPr>
                                    <m:t>0</m:t>
                                  </m:r>
                                </m:sub>
                              </m:sSub>
                            </m:den>
                          </m:f>
                          <m:r>
                            <a:rPr lang="en-US" sz="2200" b="0" i="1" smtClean="0">
                              <a:latin typeface="Cambria Math" panose="02040503050406030204" pitchFamily="18" charset="0"/>
                              <a:ea typeface="Cambria Math" panose="02040503050406030204" pitchFamily="18" charset="0"/>
                            </a:rPr>
                            <m:t>+</m:t>
                          </m:r>
                          <m:f>
                            <m:fPr>
                              <m:ctrlPr>
                                <a:rPr lang="el-GR" sz="2200" i="1" smtClean="0">
                                  <a:latin typeface="Cambria Math"/>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𝑚</m:t>
                              </m:r>
                            </m:num>
                            <m:den>
                              <m:r>
                                <a:rPr lang="en-US" sz="2200" b="0" i="1" smtClean="0">
                                  <a:latin typeface="Cambria Math" panose="02040503050406030204" pitchFamily="18" charset="0"/>
                                  <a:ea typeface="Cambria Math" panose="02040503050406030204" pitchFamily="18" charset="0"/>
                                </a:rPr>
                                <m:t>𝑀</m:t>
                              </m:r>
                            </m:den>
                          </m:f>
                        </m:den>
                      </m:f>
                      <m:sSub>
                        <m:sSubPr>
                          <m:ctrlPr>
                            <a:rPr lang="el-GR" sz="2200" i="1" smtClean="0">
                              <a:latin typeface="Cambria Math"/>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𝑃</m:t>
                          </m:r>
                        </m:e>
                        <m:sub>
                          <m:r>
                            <a:rPr lang="en-US" sz="2200" b="0" i="1" smtClean="0">
                              <a:latin typeface="Cambria Math" panose="02040503050406030204" pitchFamily="18" charset="0"/>
                              <a:ea typeface="Cambria Math" panose="02040503050406030204" pitchFamily="18" charset="0"/>
                            </a:rPr>
                            <m:t>0</m:t>
                          </m:r>
                        </m:sub>
                      </m:sSub>
                      <m:r>
                        <a:rPr lang="en-US" sz="2200" b="0" i="1" smtClean="0">
                          <a:latin typeface="Cambria Math" panose="02040503050406030204" pitchFamily="18" charset="0"/>
                          <a:ea typeface="Cambria Math" panose="02040503050406030204" pitchFamily="18" charset="0"/>
                        </a:rPr>
                        <m:t>=</m:t>
                      </m:r>
                      <m:f>
                        <m:fPr>
                          <m:ctrlPr>
                            <a:rPr lang="el-GR" sz="2200" i="1">
                              <a:latin typeface="Cambria Math"/>
                              <a:ea typeface="Cambria Math" panose="02040503050406030204" pitchFamily="18" charset="0"/>
                            </a:rPr>
                          </m:ctrlPr>
                        </m:fPr>
                        <m:num>
                          <m:f>
                            <m:fPr>
                              <m:ctrlPr>
                                <a:rPr lang="el-GR" sz="2200" i="1">
                                  <a:latin typeface="Cambria Math"/>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100</m:t>
                              </m:r>
                            </m:num>
                            <m:den>
                              <m:r>
                                <a:rPr lang="en-US" sz="2200" b="0" i="1" smtClean="0">
                                  <a:latin typeface="Cambria Math" panose="02040503050406030204" pitchFamily="18" charset="0"/>
                                  <a:ea typeface="Cambria Math" panose="02040503050406030204" pitchFamily="18" charset="0"/>
                                </a:rPr>
                                <m:t>18</m:t>
                              </m:r>
                            </m:den>
                          </m:f>
                        </m:num>
                        <m:den>
                          <m:f>
                            <m:fPr>
                              <m:ctrlPr>
                                <a:rPr lang="el-GR" sz="2200" i="1">
                                  <a:latin typeface="Cambria Math"/>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100</m:t>
                              </m:r>
                            </m:num>
                            <m:den>
                              <m:r>
                                <a:rPr lang="en-US" sz="2200" b="0" i="1" smtClean="0">
                                  <a:latin typeface="Cambria Math" panose="02040503050406030204" pitchFamily="18" charset="0"/>
                                  <a:ea typeface="Cambria Math" panose="02040503050406030204" pitchFamily="18" charset="0"/>
                                </a:rPr>
                                <m:t>18</m:t>
                              </m:r>
                            </m:den>
                          </m:f>
                          <m:r>
                            <a:rPr lang="en-US" sz="2200" b="0" i="1" smtClean="0">
                              <a:latin typeface="Cambria Math" panose="02040503050406030204" pitchFamily="18" charset="0"/>
                              <a:ea typeface="Cambria Math" panose="02040503050406030204" pitchFamily="18" charset="0"/>
                            </a:rPr>
                            <m:t>+</m:t>
                          </m:r>
                          <m:f>
                            <m:fPr>
                              <m:ctrlPr>
                                <a:rPr lang="el-GR" sz="2200" i="1">
                                  <a:latin typeface="Cambria Math"/>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5</m:t>
                              </m:r>
                            </m:num>
                            <m:den>
                              <m:r>
                                <a:rPr lang="en-US" sz="2200" b="0" i="1" smtClean="0">
                                  <a:latin typeface="Cambria Math" panose="02040503050406030204" pitchFamily="18" charset="0"/>
                                  <a:ea typeface="Cambria Math" panose="02040503050406030204" pitchFamily="18" charset="0"/>
                                </a:rPr>
                                <m:t>60</m:t>
                              </m:r>
                            </m:den>
                          </m:f>
                        </m:den>
                      </m:f>
                      <m:r>
                        <a:rPr lang="en-US" sz="2200" b="0" i="1" smtClean="0">
                          <a:latin typeface="Cambria Math" panose="02040503050406030204" pitchFamily="18" charset="0"/>
                          <a:ea typeface="Cambria Math" panose="02040503050406030204" pitchFamily="18" charset="0"/>
                        </a:rPr>
                        <m:t>233,3=229,9</m:t>
                      </m:r>
                      <m:r>
                        <a:rPr lang="en-US" sz="2200" b="0" i="1" smtClean="0">
                          <a:latin typeface="Cambria Math" panose="02040503050406030204" pitchFamily="18" charset="0"/>
                          <a:ea typeface="Cambria Math" panose="02040503050406030204" pitchFamily="18" charset="0"/>
                        </a:rPr>
                        <m:t>𝑚𝑚𝐻𝑔</m:t>
                      </m:r>
                    </m:oMath>
                  </m:oMathPara>
                </a14:m>
                <a:endParaRPr lang="el-GR" sz="2200"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57200" y="1484784"/>
                <a:ext cx="8229600" cy="4752528"/>
              </a:xfrm>
              <a:blipFill rotWithShape="1">
                <a:blip r:embed="rId2"/>
                <a:stretch>
                  <a:fillRect l="-1111" t="-102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480695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Τάση ατμών διαλυμάτων- Νόμος του </a:t>
            </a:r>
            <a:r>
              <a:rPr lang="el-GR" dirty="0" err="1"/>
              <a:t>Raoult</a:t>
            </a:r>
            <a:r>
              <a:rPr lang="en-US" dirty="0"/>
              <a:t> </a:t>
            </a:r>
            <a:r>
              <a:rPr lang="en-US" sz="3600" b="0" dirty="0" smtClean="0"/>
              <a:t>5/6</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smtClean="0"/>
                  <a:t>Αν διαλυθούν 106,3 g από μη ηλεκτρολυτική άγνωστη ένωση (Χ) σε 863,5 g βενζολίου η τάση ατμών του τελευταίου μειώνεται από 98,6 σε 86,7 </a:t>
                </a:r>
                <a:r>
                  <a:rPr lang="el-GR" dirty="0" err="1"/>
                  <a:t>mmHg</a:t>
                </a:r>
                <a:r>
                  <a:rPr lang="el-GR" dirty="0"/>
                  <a:t>. Να βρεθεί το μοριακό βάρος της άγνωστης ένωσης</a:t>
                </a:r>
                <a:r>
                  <a:rPr lang="el-GR" dirty="0" smtClean="0"/>
                  <a:t>.</a:t>
                </a:r>
                <a:endParaRPr lang="en-US" dirty="0" smtClean="0"/>
              </a:p>
              <a:p>
                <a:pPr marL="514350" indent="-514350">
                  <a:buFont typeface="+mj-lt"/>
                  <a:buAutoNum type="romanLcPeriod"/>
                </a:pPr>
                <a:r>
                  <a:rPr lang="en-US" altLang="el-GR" dirty="0" smtClean="0"/>
                  <a:t>m </a:t>
                </a:r>
                <a:r>
                  <a:rPr lang="en-US" altLang="el-GR" dirty="0"/>
                  <a:t>= 106,3 g</a:t>
                </a:r>
                <a:endParaRPr lang="el-GR" altLang="el-GR" dirty="0"/>
              </a:p>
              <a:p>
                <a:pPr marL="514350" indent="-514350">
                  <a:buFont typeface="+mj-lt"/>
                  <a:buAutoNum type="romanLcPeriod"/>
                </a:pPr>
                <a:r>
                  <a:rPr lang="el-GR" altLang="el-GR" dirty="0" smtClean="0"/>
                  <a:t>Ο </a:t>
                </a:r>
                <a:r>
                  <a:rPr lang="el-GR" altLang="el-GR" dirty="0"/>
                  <a:t>χημικός τύπος του βενζολίου είναι: C</a:t>
                </a:r>
                <a:r>
                  <a:rPr lang="el-GR" altLang="el-GR" baseline="-25000" dirty="0"/>
                  <a:t>6</a:t>
                </a:r>
                <a:r>
                  <a:rPr lang="el-GR" altLang="el-GR" dirty="0"/>
                  <a:t>H</a:t>
                </a:r>
                <a:r>
                  <a:rPr lang="el-GR" altLang="el-GR" baseline="-25000" dirty="0"/>
                  <a:t>6</a:t>
                </a:r>
                <a:r>
                  <a:rPr lang="el-GR" altLang="el-GR" dirty="0"/>
                  <a:t>. Άρα: </a:t>
                </a:r>
                <a14:m>
                  <m:oMath xmlns:m="http://schemas.openxmlformats.org/officeDocument/2006/math">
                    <m:r>
                      <a:rPr lang="en-US" altLang="el-GR" i="1">
                        <a:latin typeface="Cambria Math" panose="02040503050406030204" pitchFamily="18" charset="0"/>
                      </a:rPr>
                      <m:t>𝑀</m:t>
                    </m:r>
                    <m:r>
                      <a:rPr lang="en-US" altLang="el-GR" i="1">
                        <a:latin typeface="Cambria Math" panose="02040503050406030204" pitchFamily="18" charset="0"/>
                        <a:ea typeface="Cambria Math" panose="02040503050406030204" pitchFamily="18" charset="0"/>
                      </a:rPr>
                      <m:t>≃</m:t>
                    </m:r>
                    <m:r>
                      <a:rPr lang="en-US" altLang="el-GR" b="0" i="1" smtClean="0">
                        <a:latin typeface="Cambria Math" panose="02040503050406030204" pitchFamily="18" charset="0"/>
                        <a:ea typeface="Cambria Math" panose="02040503050406030204" pitchFamily="18" charset="0"/>
                      </a:rPr>
                      <m:t>6∙12</m:t>
                    </m:r>
                    <m:r>
                      <a:rPr lang="en-US" altLang="el-GR" i="1">
                        <a:latin typeface="Cambria Math" panose="02040503050406030204" pitchFamily="18" charset="0"/>
                        <a:ea typeface="Cambria Math" panose="02040503050406030204" pitchFamily="18" charset="0"/>
                      </a:rPr>
                      <m:t>+</m:t>
                    </m:r>
                    <m:r>
                      <a:rPr lang="en-US" altLang="el-GR" b="0" i="1" smtClean="0">
                        <a:latin typeface="Cambria Math" panose="02040503050406030204" pitchFamily="18" charset="0"/>
                        <a:ea typeface="Cambria Math" panose="02040503050406030204" pitchFamily="18" charset="0"/>
                      </a:rPr>
                      <m:t>6</m:t>
                    </m:r>
                    <m:r>
                      <a:rPr lang="en-US" altLang="el-GR" i="1">
                        <a:latin typeface="Cambria Math" panose="02040503050406030204" pitchFamily="18" charset="0"/>
                        <a:ea typeface="Cambria Math" panose="02040503050406030204" pitchFamily="18" charset="0"/>
                      </a:rPr>
                      <m:t>∙</m:t>
                    </m:r>
                    <m:r>
                      <a:rPr lang="en-US" altLang="el-GR" b="0" i="1" smtClean="0">
                        <a:latin typeface="Cambria Math" panose="02040503050406030204" pitchFamily="18" charset="0"/>
                        <a:ea typeface="Cambria Math" panose="02040503050406030204" pitchFamily="18" charset="0"/>
                      </a:rPr>
                      <m:t>1</m:t>
                    </m:r>
                    <m:r>
                      <a:rPr lang="en-US" altLang="el-GR" i="1">
                        <a:latin typeface="Cambria Math" panose="02040503050406030204" pitchFamily="18" charset="0"/>
                        <a:ea typeface="Cambria Math" panose="02040503050406030204" pitchFamily="18" charset="0"/>
                      </a:rPr>
                      <m:t>=</m:t>
                    </m:r>
                    <m:r>
                      <a:rPr lang="en-US" altLang="el-GR" b="0" i="1" smtClean="0">
                        <a:latin typeface="Cambria Math" panose="02040503050406030204" pitchFamily="18" charset="0"/>
                        <a:ea typeface="Cambria Math" panose="02040503050406030204" pitchFamily="18" charset="0"/>
                      </a:rPr>
                      <m:t>78</m:t>
                    </m:r>
                    <m:r>
                      <a:rPr lang="en-US" altLang="el-GR" i="1">
                        <a:latin typeface="Cambria Math" panose="02040503050406030204" pitchFamily="18" charset="0"/>
                        <a:ea typeface="Cambria Math" panose="02040503050406030204" pitchFamily="18" charset="0"/>
                      </a:rPr>
                      <m:t>𝑔</m:t>
                    </m:r>
                    <m:r>
                      <a:rPr lang="en-US" altLang="el-GR" i="1">
                        <a:latin typeface="Cambria Math" panose="02040503050406030204" pitchFamily="18" charset="0"/>
                        <a:ea typeface="Cambria Math" panose="02040503050406030204" pitchFamily="18" charset="0"/>
                      </a:rPr>
                      <m:t>/</m:t>
                    </m:r>
                    <m:r>
                      <a:rPr lang="en-US" altLang="el-GR" i="1">
                        <a:latin typeface="Cambria Math" panose="02040503050406030204" pitchFamily="18" charset="0"/>
                        <a:ea typeface="Cambria Math" panose="02040503050406030204" pitchFamily="18" charset="0"/>
                      </a:rPr>
                      <m:t>𝑚𝑜𝑙𝑒</m:t>
                    </m:r>
                  </m:oMath>
                </a14:m>
                <a:r>
                  <a:rPr lang="el-GR" altLang="el-GR" dirty="0"/>
                  <a:t>  </a:t>
                </a:r>
              </a:p>
              <a:p>
                <a:pPr marL="514350" indent="-514350">
                  <a:buFont typeface="+mj-lt"/>
                  <a:buAutoNum type="romanLcPeriod"/>
                </a:pPr>
                <a:r>
                  <a:rPr lang="en-US" altLang="el-GR" dirty="0" smtClean="0"/>
                  <a:t>P </a:t>
                </a:r>
                <a:r>
                  <a:rPr lang="en-US" altLang="el-GR" dirty="0"/>
                  <a:t>= 86,7 mmHg</a:t>
                </a:r>
              </a:p>
              <a:p>
                <a:pPr marL="514350" indent="-514350">
                  <a:buFont typeface="+mj-lt"/>
                  <a:buAutoNum type="romanLcPeriod"/>
                </a:pPr>
                <a:r>
                  <a:rPr lang="en-US" altLang="el-GR" dirty="0" smtClean="0"/>
                  <a:t>P</a:t>
                </a:r>
                <a:r>
                  <a:rPr lang="en-US" altLang="el-GR" baseline="-25000" dirty="0" smtClean="0"/>
                  <a:t>0</a:t>
                </a:r>
                <a:r>
                  <a:rPr lang="en-US" altLang="el-GR" dirty="0" smtClean="0"/>
                  <a:t> </a:t>
                </a:r>
                <a:r>
                  <a:rPr lang="en-US" altLang="el-GR" dirty="0"/>
                  <a:t>= 98,6 mmHg</a:t>
                </a:r>
                <a:endParaRPr lang="el-GR" alt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85" t="-967" r="-74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17551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Τάση ατμών διαλυμάτων- Νόμος του </a:t>
            </a:r>
            <a:r>
              <a:rPr lang="el-GR" dirty="0" err="1"/>
              <a:t>Raoult</a:t>
            </a:r>
            <a:r>
              <a:rPr lang="en-US" dirty="0"/>
              <a:t> </a:t>
            </a:r>
            <a:r>
              <a:rPr lang="en-US" sz="3600" b="0" dirty="0" smtClean="0"/>
              <a:t>6/6</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57200" y="1556792"/>
                <a:ext cx="8229600" cy="4680520"/>
              </a:xfrm>
            </p:spPr>
            <p:txBody>
              <a:bodyPr/>
              <a:lstStyle/>
              <a:p>
                <a:r>
                  <a:rPr lang="el-GR" dirty="0" smtClean="0"/>
                  <a:t>Από το </a:t>
                </a:r>
                <a:r>
                  <a:rPr lang="el-GR" b="1" dirty="0"/>
                  <a:t>Νόμο του </a:t>
                </a:r>
                <a:r>
                  <a:rPr lang="el-GR" b="1" dirty="0" err="1"/>
                  <a:t>Raoult</a:t>
                </a:r>
                <a:r>
                  <a:rPr lang="el-GR" b="1" dirty="0"/>
                  <a:t> </a:t>
                </a:r>
                <a:r>
                  <a:rPr lang="el-GR" dirty="0"/>
                  <a:t>έχουμε</a:t>
                </a:r>
                <a:r>
                  <a:rPr lang="el-GR" dirty="0" smtClean="0"/>
                  <a:t>:</a:t>
                </a: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l-GR" i="1">
                              <a:latin typeface="Cambria Math"/>
                            </a:rPr>
                          </m:ctrlPr>
                        </m:fPr>
                        <m:num>
                          <m:r>
                            <a:rPr lang="en-US" i="1">
                              <a:latin typeface="Cambria Math" panose="02040503050406030204" pitchFamily="18" charset="0"/>
                            </a:rPr>
                            <m:t>𝑃</m:t>
                          </m:r>
                        </m:num>
                        <m:den>
                          <m:sSub>
                            <m:sSubPr>
                              <m:ctrlPr>
                                <a:rPr lang="el-GR"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0</m:t>
                              </m:r>
                            </m:sub>
                          </m:sSub>
                        </m:den>
                      </m:f>
                      <m:r>
                        <a:rPr lang="en-US"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𝑁</m:t>
                          </m:r>
                        </m:num>
                        <m:den>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𝑁</m:t>
                          </m:r>
                        </m:den>
                      </m:f>
                      <m:r>
                        <a:rPr lang="el-GR"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𝑁</m:t>
                      </m:r>
                      <m:r>
                        <a:rPr lang="el-GR"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𝑃𝑁</m:t>
                      </m:r>
                      <m:r>
                        <a:rPr lang="en-US" b="0" i="1" smtClean="0">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𝑁</m:t>
                      </m:r>
                      <m:r>
                        <a:rPr lang="el-GR"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𝑃𝑛</m:t>
                      </m:r>
                      <m:r>
                        <a:rPr lang="en-US" b="0" i="1" smtClean="0">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𝑃𝑁</m:t>
                      </m:r>
                      <m:r>
                        <a:rPr lang="el-GR"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num>
                        <m:den>
                          <m:r>
                            <a:rPr lang="en-US" b="0" i="1" smtClean="0">
                              <a:latin typeface="Cambria Math" panose="02040503050406030204" pitchFamily="18" charset="0"/>
                              <a:ea typeface="Cambria Math" panose="02040503050406030204" pitchFamily="18" charset="0"/>
                            </a:rPr>
                            <m:t>𝑃</m:t>
                          </m:r>
                        </m:den>
                      </m:f>
                      <m:r>
                        <a:rPr lang="en-US" b="0" i="1" smtClean="0">
                          <a:latin typeface="Cambria Math" panose="02040503050406030204" pitchFamily="18" charset="0"/>
                          <a:ea typeface="Cambria Math" panose="02040503050406030204" pitchFamily="18" charset="0"/>
                        </a:rPr>
                        <m:t>𝑁</m:t>
                      </m:r>
                      <m:r>
                        <a:rPr lang="el-GR" i="1">
                          <a:latin typeface="Cambria Math" panose="02040503050406030204" pitchFamily="18" charset="0"/>
                          <a:ea typeface="Cambria Math" panose="02040503050406030204" pitchFamily="18" charset="0"/>
                        </a:rPr>
                        <m:t>⇔</m:t>
                      </m:r>
                      <m:f>
                        <m:fPr>
                          <m:ctrlPr>
                            <a:rPr lang="el-GR"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𝑀</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num>
                        <m:den>
                          <m:r>
                            <a:rPr lang="en-US" b="0" i="1" smtClean="0">
                              <a:latin typeface="Cambria Math" panose="02040503050406030204" pitchFamily="18" charset="0"/>
                              <a:ea typeface="Cambria Math" panose="02040503050406030204" pitchFamily="18" charset="0"/>
                            </a:rPr>
                            <m:t>𝑃</m:t>
                          </m:r>
                        </m:den>
                      </m:f>
                      <m:f>
                        <m:fPr>
                          <m:ctrlPr>
                            <a:rPr lang="en-US" b="0" i="1" smtClean="0">
                              <a:latin typeface="Cambria Math"/>
                              <a:ea typeface="Cambria Math" panose="02040503050406030204" pitchFamily="18" charset="0"/>
                            </a:rPr>
                          </m:ctrlPr>
                        </m:fPr>
                        <m:num>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0</m:t>
                              </m:r>
                            </m:sub>
                          </m:sSub>
                        </m:num>
                        <m:den>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0</m:t>
                              </m:r>
                            </m:sub>
                          </m:sSub>
                        </m:den>
                      </m:f>
                      <m:r>
                        <a:rPr lang="el-GR" i="1">
                          <a:latin typeface="Cambria Math" panose="02040503050406030204" pitchFamily="18" charset="0"/>
                          <a:ea typeface="Cambria Math" panose="02040503050406030204" pitchFamily="18" charset="0"/>
                        </a:rPr>
                        <m:t>⇔</m:t>
                      </m:r>
                      <m:f>
                        <m:fPr>
                          <m:ctrlPr>
                            <a:rPr lang="el-GR" i="1">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𝑀</m:t>
                          </m:r>
                        </m:num>
                        <m:den>
                          <m:r>
                            <a:rPr lang="en-US" b="0" i="1" smtClean="0">
                              <a:latin typeface="Cambria Math" panose="02040503050406030204" pitchFamily="18" charset="0"/>
                              <a:ea typeface="Cambria Math" panose="02040503050406030204" pitchFamily="18" charset="0"/>
                            </a:rPr>
                            <m:t>𝑚</m:t>
                          </m:r>
                        </m:den>
                      </m:f>
                      <m:r>
                        <a:rPr lang="en-US" b="0" i="1" smtClean="0">
                          <a:latin typeface="Cambria Math" panose="02040503050406030204" pitchFamily="18" charset="0"/>
                          <a:ea typeface="Cambria Math" panose="02040503050406030204" pitchFamily="18" charset="0"/>
                        </a:rPr>
                        <m:t>=</m:t>
                      </m:r>
                      <m:f>
                        <m:fPr>
                          <m:ctrlPr>
                            <a:rPr lang="el-GR"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𝑀</m:t>
                          </m:r>
                        </m:den>
                      </m:f>
                      <m:r>
                        <a:rPr lang="en-US" b="0" i="1" smtClean="0">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num>
                        <m:den>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en>
                      </m:f>
                      <m:f>
                        <m:fPr>
                          <m:ctrlPr>
                            <a:rPr lang="en-US" i="1">
                              <a:latin typeface="Cambria Math"/>
                              <a:ea typeface="Cambria Math" panose="02040503050406030204" pitchFamily="18" charset="0"/>
                            </a:rPr>
                          </m:ctrlPr>
                        </m:fPr>
                        <m:num>
                          <m:sSub>
                            <m:sSubPr>
                              <m:ctrlPr>
                                <a:rPr lang="en-US" i="1">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𝑀</m:t>
                              </m:r>
                            </m:e>
                            <m:sub>
                              <m:r>
                                <a:rPr lang="en-US" i="1">
                                  <a:latin typeface="Cambria Math" panose="02040503050406030204" pitchFamily="18" charset="0"/>
                                  <a:ea typeface="Cambria Math" panose="02040503050406030204" pitchFamily="18" charset="0"/>
                                </a:rPr>
                                <m:t>0</m:t>
                              </m:r>
                            </m:sub>
                          </m:sSub>
                        </m:num>
                        <m:den>
                          <m:sSub>
                            <m:sSubPr>
                              <m:ctrlPr>
                                <a:rPr lang="en-US" i="1">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0</m:t>
                              </m:r>
                            </m:sub>
                          </m:sSub>
                        </m:den>
                      </m:f>
                      <m:r>
                        <a:rPr lang="el-GR"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𝑃</m:t>
                          </m:r>
                        </m:num>
                        <m:den>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en>
                      </m:f>
                      <m:f>
                        <m:fPr>
                          <m:ctrlPr>
                            <a:rPr lang="en-US" i="1">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0</m:t>
                              </m:r>
                            </m:sub>
                          </m:sSub>
                        </m:den>
                      </m:f>
                      <m:sSub>
                        <m:sSubPr>
                          <m:ctrlPr>
                            <a:rPr lang="en-US"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86,7</m:t>
                          </m:r>
                        </m:num>
                        <m:den>
                          <m:r>
                            <a:rPr lang="en-US" b="0" i="1" smtClean="0">
                              <a:latin typeface="Cambria Math" panose="02040503050406030204" pitchFamily="18" charset="0"/>
                              <a:ea typeface="Cambria Math" panose="02040503050406030204" pitchFamily="18" charset="0"/>
                            </a:rPr>
                            <m:t>98,6−86,7</m:t>
                          </m:r>
                        </m:den>
                      </m:f>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106,3</m:t>
                          </m:r>
                        </m:num>
                        <m:den>
                          <m:r>
                            <a:rPr lang="en-US" b="0" i="1" smtClean="0">
                              <a:latin typeface="Cambria Math" panose="02040503050406030204" pitchFamily="18" charset="0"/>
                              <a:ea typeface="Cambria Math" panose="02040503050406030204" pitchFamily="18" charset="0"/>
                            </a:rPr>
                            <m:t>863,5</m:t>
                          </m:r>
                        </m:den>
                      </m:f>
                      <m:r>
                        <a:rPr lang="en-US" b="0" i="1" smtClean="0">
                          <a:latin typeface="Cambria Math" panose="02040503050406030204" pitchFamily="18" charset="0"/>
                          <a:ea typeface="Cambria Math" panose="02040503050406030204" pitchFamily="18" charset="0"/>
                        </a:rPr>
                        <m:t>78⋍70</m:t>
                      </m:r>
                    </m:oMath>
                  </m:oMathPara>
                </a14:m>
                <a:endParaRPr lang="el-GR"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57200" y="1556792"/>
                <a:ext cx="8229600" cy="4680520"/>
              </a:xfrm>
              <a:blipFill rotWithShape="1">
                <a:blip r:embed="rId2"/>
                <a:stretch>
                  <a:fillRect l="-963" t="-104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365445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Ανύψωση </a:t>
            </a:r>
            <a:r>
              <a:rPr lang="el-GR" dirty="0" err="1"/>
              <a:t>σ.ζ</a:t>
            </a:r>
            <a:r>
              <a:rPr lang="el-GR" dirty="0"/>
              <a:t>. – Ταπείνωση </a:t>
            </a:r>
            <a:r>
              <a:rPr lang="el-GR" dirty="0" err="1"/>
              <a:t>σ.τ</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187624" y="1387778"/>
                <a:ext cx="2746648" cy="648072"/>
              </a:xfrm>
            </p:spPr>
            <p:txBody>
              <a:bodyPr/>
              <a:lstStyle/>
              <a:p>
                <a14:m>
                  <m:oMath xmlns:m="http://schemas.openxmlformats.org/officeDocument/2006/math">
                    <m:sSub>
                      <m:sSubPr>
                        <m:ctrlPr>
                          <a:rPr lang="el-GR" i="1" smtClean="0">
                            <a:latin typeface="Cambria Math"/>
                          </a:rPr>
                        </m:ctrlPr>
                      </m:sSubPr>
                      <m:e>
                        <m:d>
                          <m:dPr>
                            <m:ctrlPr>
                              <a:rPr lang="el-GR" i="1" smtClean="0">
                                <a:latin typeface="Cambria Math"/>
                              </a:rPr>
                            </m:ctrlPr>
                          </m:dPr>
                          <m:e>
                            <m:r>
                              <m:rPr>
                                <m:sty m:val="p"/>
                              </m:rPr>
                              <a:rPr lang="el-GR" b="0" i="0" smtClean="0">
                                <a:latin typeface="Cambria Math" panose="02040503050406030204" pitchFamily="18" charset="0"/>
                              </a:rPr>
                              <m:t>ΔΤ</m:t>
                            </m:r>
                          </m:e>
                        </m:d>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𝑏</m:t>
                        </m:r>
                      </m:sub>
                    </m:sSub>
                    <m:r>
                      <a:rPr lang="en-US" b="0" i="1" smtClean="0">
                        <a:latin typeface="Cambria Math" panose="02040503050406030204" pitchFamily="18" charset="0"/>
                      </a:rPr>
                      <m:t>∗</m:t>
                    </m:r>
                    <m:r>
                      <a:rPr lang="en-US" b="0" i="1" smtClean="0">
                        <a:latin typeface="Cambria Math" panose="02040503050406030204" pitchFamily="18" charset="0"/>
                      </a:rPr>
                      <m:t>𝑚</m:t>
                    </m:r>
                  </m:oMath>
                </a14:m>
                <a:endParaRPr lang="en-US" b="0" dirty="0" smtClean="0"/>
              </a:p>
              <a:p>
                <a:endParaRPr lang="en-US" b="0" dirty="0" smtClean="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187624" y="1387778"/>
                <a:ext cx="2746648" cy="648072"/>
              </a:xfrm>
              <a:blipFill rotWithShape="0">
                <a:blip r:embed="rId2"/>
                <a:stretch>
                  <a:fillRect l="-3111" t="-471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mc:AlternateContent xmlns:mc="http://schemas.openxmlformats.org/markup-compatibility/2006" xmlns:a14="http://schemas.microsoft.com/office/drawing/2010/main">
        <mc:Choice Requires="a14">
          <p:sp>
            <p:nvSpPr>
              <p:cNvPr id="5" name="Θέση περιεχομένου 2"/>
              <p:cNvSpPr txBox="1">
                <a:spLocks/>
              </p:cNvSpPr>
              <p:nvPr/>
            </p:nvSpPr>
            <p:spPr>
              <a:xfrm>
                <a:off x="5004048" y="1230463"/>
                <a:ext cx="2746648" cy="898166"/>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ts val="1200"/>
                  </a:spcBef>
                  <a:buClr>
                    <a:srgbClr val="004A8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m:rPr>
                              <m:sty m:val="p"/>
                            </m:rPr>
                            <a:rPr lang="el-GR" b="0" i="0" smtClean="0">
                              <a:latin typeface="Cambria Math" panose="02040503050406030204" pitchFamily="18" charset="0"/>
                            </a:rPr>
                            <m:t>Δθ</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𝑏</m:t>
                          </m:r>
                        </m:sub>
                      </m:sSub>
                      <m:f>
                        <m:fPr>
                          <m:ctrlPr>
                            <a:rPr lang="en-US" b="0" i="1" smtClean="0">
                              <a:latin typeface="Cambria Math"/>
                            </a:rPr>
                          </m:ctrlPr>
                        </m:fPr>
                        <m:num>
                          <m:r>
                            <a:rPr lang="en-US" b="0" i="1" smtClean="0">
                              <a:latin typeface="Cambria Math" panose="02040503050406030204" pitchFamily="18" charset="0"/>
                            </a:rPr>
                            <m:t>1000</m:t>
                          </m:r>
                          <m:r>
                            <a:rPr lang="en-US" b="0" i="1" smtClean="0">
                              <a:latin typeface="Cambria Math" panose="02040503050406030204" pitchFamily="18" charset="0"/>
                            </a:rPr>
                            <m:t>𝑚</m:t>
                          </m:r>
                        </m:num>
                        <m:den>
                          <m:r>
                            <a:rPr lang="en-US" b="0" i="1" smtClean="0">
                              <a:latin typeface="Cambria Math" panose="02040503050406030204" pitchFamily="18" charset="0"/>
                            </a:rPr>
                            <m:t>𝑀</m:t>
                          </m:r>
                          <m:sSub>
                            <m:sSubPr>
                              <m:ctrlPr>
                                <a:rPr lang="en-US" b="0" i="1" smtClean="0">
                                  <a:latin typeface="Cambria Math"/>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den>
                      </m:f>
                    </m:oMath>
                  </m:oMathPara>
                </a14:m>
                <a:endParaRPr lang="en-US" dirty="0" smtClean="0"/>
              </a:p>
            </p:txBody>
          </p:sp>
        </mc:Choice>
        <mc:Fallback xmlns="">
          <p:sp>
            <p:nvSpPr>
              <p:cNvPr id="5" name="Θέση περιεχομένου 2"/>
              <p:cNvSpPr txBox="1">
                <a:spLocks noRot="1" noChangeAspect="1" noMove="1" noResize="1" noEditPoints="1" noAdjustHandles="1" noChangeArrowheads="1" noChangeShapeType="1" noTextEdit="1"/>
              </p:cNvSpPr>
              <p:nvPr/>
            </p:nvSpPr>
            <p:spPr>
              <a:xfrm>
                <a:off x="5004048" y="1230463"/>
                <a:ext cx="2746648" cy="898166"/>
              </a:xfrm>
              <a:prstGeom prst="rect">
                <a:avLst/>
              </a:prstGeom>
              <a:blipFill rotWithShape="0">
                <a:blip r:embed="rId3"/>
                <a:stretch>
                  <a:fillRect/>
                </a:stretch>
              </a:blipFill>
              <a:ln>
                <a:solidFill>
                  <a:schemeClr val="tx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Θέση περιεχομένου 2"/>
              <p:cNvSpPr txBox="1">
                <a:spLocks/>
              </p:cNvSpPr>
              <p:nvPr/>
            </p:nvSpPr>
            <p:spPr>
              <a:xfrm>
                <a:off x="5004048" y="2180896"/>
                <a:ext cx="2746648" cy="898166"/>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ts val="1200"/>
                  </a:spcBef>
                  <a:buClr>
                    <a:srgbClr val="004A8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m:rPr>
                              <m:sty m:val="p"/>
                            </m:rPr>
                            <a:rPr lang="el-GR" b="0" i="0" smtClean="0">
                              <a:latin typeface="Cambria Math" panose="02040503050406030204" pitchFamily="18" charset="0"/>
                            </a:rPr>
                            <m:t>Δθ</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𝑓</m:t>
                          </m:r>
                        </m:sub>
                      </m:sSub>
                      <m:f>
                        <m:fPr>
                          <m:ctrlPr>
                            <a:rPr lang="en-US" b="0" i="1" smtClean="0">
                              <a:latin typeface="Cambria Math"/>
                            </a:rPr>
                          </m:ctrlPr>
                        </m:fPr>
                        <m:num>
                          <m:r>
                            <a:rPr lang="en-US" b="0" i="1" smtClean="0">
                              <a:latin typeface="Cambria Math" panose="02040503050406030204" pitchFamily="18" charset="0"/>
                            </a:rPr>
                            <m:t>1000</m:t>
                          </m:r>
                          <m:r>
                            <a:rPr lang="en-US" b="0" i="1" smtClean="0">
                              <a:latin typeface="Cambria Math" panose="02040503050406030204" pitchFamily="18" charset="0"/>
                            </a:rPr>
                            <m:t>𝑚</m:t>
                          </m:r>
                        </m:num>
                        <m:den>
                          <m:r>
                            <a:rPr lang="en-US" b="0" i="1" smtClean="0">
                              <a:latin typeface="Cambria Math" panose="02040503050406030204" pitchFamily="18" charset="0"/>
                            </a:rPr>
                            <m:t>𝑀</m:t>
                          </m:r>
                          <m:sSub>
                            <m:sSubPr>
                              <m:ctrlPr>
                                <a:rPr lang="en-US" b="0" i="1" smtClean="0">
                                  <a:latin typeface="Cambria Math"/>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den>
                      </m:f>
                    </m:oMath>
                  </m:oMathPara>
                </a14:m>
                <a:endParaRPr lang="en-US" dirty="0" smtClean="0"/>
              </a:p>
            </p:txBody>
          </p:sp>
        </mc:Choice>
        <mc:Fallback xmlns="">
          <p:sp>
            <p:nvSpPr>
              <p:cNvPr id="6" name="Θέση περιεχομένου 2"/>
              <p:cNvSpPr txBox="1">
                <a:spLocks noRot="1" noChangeAspect="1" noMove="1" noResize="1" noEditPoints="1" noAdjustHandles="1" noChangeArrowheads="1" noChangeShapeType="1" noTextEdit="1"/>
              </p:cNvSpPr>
              <p:nvPr/>
            </p:nvSpPr>
            <p:spPr>
              <a:xfrm>
                <a:off x="5004048" y="2180896"/>
                <a:ext cx="2746648" cy="898166"/>
              </a:xfrm>
              <a:prstGeom prst="rect">
                <a:avLst/>
              </a:prstGeom>
              <a:blipFill rotWithShape="0">
                <a:blip r:embed="rId4"/>
                <a:stretch>
                  <a:fillRect/>
                </a:stretch>
              </a:blipFill>
              <a:ln>
                <a:solidFill>
                  <a:schemeClr val="tx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6"/>
              <p:cNvSpPr/>
              <p:nvPr/>
            </p:nvSpPr>
            <p:spPr>
              <a:xfrm>
                <a:off x="1238759" y="2408004"/>
                <a:ext cx="2644378" cy="491288"/>
              </a:xfrm>
              <a:prstGeom prst="rect">
                <a:avLst/>
              </a:prstGeom>
            </p:spPr>
            <p:txBody>
              <a:bodyPr wrap="none">
                <a:spAutoFit/>
              </a:bodyPr>
              <a:lstStyle/>
              <a:p>
                <a:pPr marL="342900" indent="-342900">
                  <a:buClr>
                    <a:srgbClr val="004A82"/>
                  </a:buClr>
                  <a:buFont typeface="Arial" panose="020B0604020202020204" pitchFamily="34" charset="0"/>
                  <a:buChar char="•"/>
                </a:pPr>
                <a14:m>
                  <m:oMath xmlns:m="http://schemas.openxmlformats.org/officeDocument/2006/math">
                    <m:sSub>
                      <m:sSubPr>
                        <m:ctrlPr>
                          <a:rPr lang="el-GR" sz="2400" i="1">
                            <a:latin typeface="Cambria Math"/>
                          </a:rPr>
                        </m:ctrlPr>
                      </m:sSubPr>
                      <m:e>
                        <m:d>
                          <m:dPr>
                            <m:ctrlPr>
                              <a:rPr lang="el-GR" sz="2400" i="1">
                                <a:latin typeface="Cambria Math"/>
                              </a:rPr>
                            </m:ctrlPr>
                          </m:dPr>
                          <m:e>
                            <m:r>
                              <m:rPr>
                                <m:sty m:val="p"/>
                              </m:rPr>
                              <a:rPr lang="el-GR" sz="2400">
                                <a:latin typeface="Cambria Math" panose="02040503050406030204" pitchFamily="18" charset="0"/>
                              </a:rPr>
                              <m:t>ΔΤ</m:t>
                            </m:r>
                          </m:e>
                        </m:d>
                      </m:e>
                      <m:sub>
                        <m:r>
                          <a:rPr lang="en-US" sz="2400" i="1">
                            <a:latin typeface="Cambria Math" panose="02040503050406030204" pitchFamily="18" charset="0"/>
                          </a:rPr>
                          <m:t>𝑓</m:t>
                        </m:r>
                      </m:sub>
                    </m:sSub>
                    <m:r>
                      <a:rPr lang="en-US" sz="2400" i="1">
                        <a:latin typeface="Cambria Math" panose="02040503050406030204" pitchFamily="18" charset="0"/>
                      </a:rPr>
                      <m:t>=</m:t>
                    </m:r>
                    <m:sSub>
                      <m:sSubPr>
                        <m:ctrlPr>
                          <a:rPr lang="en-US" sz="2400" i="1">
                            <a:latin typeface="Cambria Math"/>
                          </a:rPr>
                        </m:ctrlPr>
                      </m:sSubPr>
                      <m:e>
                        <m:r>
                          <a:rPr lang="en-US" sz="2400" i="1">
                            <a:latin typeface="Cambria Math" panose="02040503050406030204" pitchFamily="18" charset="0"/>
                          </a:rPr>
                          <m:t>𝑘</m:t>
                        </m:r>
                      </m:e>
                      <m:sub>
                        <m:r>
                          <a:rPr lang="en-US" sz="2400" i="1">
                            <a:latin typeface="Cambria Math" panose="02040503050406030204" pitchFamily="18" charset="0"/>
                          </a:rPr>
                          <m:t>𝑓</m:t>
                        </m:r>
                      </m:sub>
                    </m:sSub>
                    <m:r>
                      <a:rPr lang="en-US" sz="2400" i="1">
                        <a:latin typeface="Cambria Math" panose="02040503050406030204" pitchFamily="18" charset="0"/>
                      </a:rPr>
                      <m:t>∗</m:t>
                    </m:r>
                    <m:r>
                      <a:rPr lang="en-US" sz="2400" i="1">
                        <a:latin typeface="Cambria Math" panose="02040503050406030204" pitchFamily="18" charset="0"/>
                      </a:rPr>
                      <m:t>𝑚</m:t>
                    </m:r>
                  </m:oMath>
                </a14:m>
                <a:endParaRPr lang="en-US" sz="2400" dirty="0"/>
              </a:p>
            </p:txBody>
          </p:sp>
        </mc:Choice>
        <mc:Fallback xmlns="">
          <p:sp>
            <p:nvSpPr>
              <p:cNvPr id="7" name="Ορθογώνιο 6"/>
              <p:cNvSpPr>
                <a:spLocks noRot="1" noChangeAspect="1" noMove="1" noResize="1" noEditPoints="1" noAdjustHandles="1" noChangeArrowheads="1" noChangeShapeType="1" noTextEdit="1"/>
              </p:cNvSpPr>
              <p:nvPr/>
            </p:nvSpPr>
            <p:spPr>
              <a:xfrm>
                <a:off x="1238759" y="2408004"/>
                <a:ext cx="2644378" cy="491288"/>
              </a:xfrm>
              <a:prstGeom prst="rect">
                <a:avLst/>
              </a:prstGeom>
              <a:blipFill rotWithShape="0">
                <a:blip r:embed="rId5"/>
                <a:stretch>
                  <a:fillRect l="-2995" t="-4938" b="-17284"/>
                </a:stretch>
              </a:blipFill>
            </p:spPr>
            <p:txBody>
              <a:bodyPr/>
              <a:lstStyle/>
              <a:p>
                <a:r>
                  <a:rPr lang="el-GR">
                    <a:noFill/>
                  </a:rPr>
                  <a:t> </a:t>
                </a:r>
              </a:p>
            </p:txBody>
          </p:sp>
        </mc:Fallback>
      </mc:AlternateContent>
      <p:sp>
        <p:nvSpPr>
          <p:cNvPr id="8" name="Ορθογώνιο 7"/>
          <p:cNvSpPr/>
          <p:nvPr/>
        </p:nvSpPr>
        <p:spPr>
          <a:xfrm>
            <a:off x="940768" y="3271446"/>
            <a:ext cx="7283152" cy="1446550"/>
          </a:xfrm>
          <a:prstGeom prst="rect">
            <a:avLst/>
          </a:prstGeom>
        </p:spPr>
        <p:txBody>
          <a:bodyPr wrap="square">
            <a:spAutoFit/>
          </a:bodyPr>
          <a:lstStyle/>
          <a:p>
            <a:r>
              <a:rPr lang="el-GR" sz="2200" dirty="0">
                <a:latin typeface="+mn-lt"/>
              </a:rPr>
              <a:t>Για αραιά διαλύματα μη πτητικών ουσιών, το μέγεθος της αύξησης του σημείου ζέσεως και της ταπείνωσης του σημείου τήξεως είναι ανάλογο της </a:t>
            </a:r>
            <a:r>
              <a:rPr lang="el-GR" sz="2200" dirty="0" err="1">
                <a:latin typeface="+mn-lt"/>
              </a:rPr>
              <a:t>γραμμομοριακότητας</a:t>
            </a:r>
            <a:r>
              <a:rPr lang="el-GR" sz="2200" dirty="0">
                <a:latin typeface="+mn-lt"/>
              </a:rPr>
              <a:t> κατά βάρος (</a:t>
            </a:r>
            <a:r>
              <a:rPr lang="el-GR" sz="2200" dirty="0" err="1">
                <a:latin typeface="+mn-lt"/>
              </a:rPr>
              <a:t>molality</a:t>
            </a:r>
            <a:r>
              <a:rPr lang="el-GR" sz="2200" dirty="0">
                <a:latin typeface="+mn-lt"/>
              </a:rPr>
              <a:t>) του </a:t>
            </a:r>
            <a:r>
              <a:rPr lang="el-GR" sz="2200" dirty="0" smtClean="0">
                <a:latin typeface="+mn-lt"/>
              </a:rPr>
              <a:t>διαλύματος</a:t>
            </a:r>
            <a:r>
              <a:rPr lang="en-US" sz="2200" dirty="0" smtClean="0">
                <a:latin typeface="+mn-lt"/>
              </a:rPr>
              <a:t>.</a:t>
            </a:r>
            <a:endParaRPr lang="el-GR" sz="2200" dirty="0">
              <a:latin typeface="+mn-lt"/>
            </a:endParaRPr>
          </a:p>
        </p:txBody>
      </p:sp>
      <mc:AlternateContent xmlns:mc="http://schemas.openxmlformats.org/markup-compatibility/2006" xmlns:a14="http://schemas.microsoft.com/office/drawing/2010/main">
        <mc:Choice Requires="a14">
          <p:sp>
            <p:nvSpPr>
              <p:cNvPr id="10" name="Ορθογώνιο 9"/>
              <p:cNvSpPr/>
              <p:nvPr/>
            </p:nvSpPr>
            <p:spPr>
              <a:xfrm>
                <a:off x="467544" y="5005580"/>
                <a:ext cx="592983" cy="461665"/>
              </a:xfrm>
              <a:prstGeom prst="rect">
                <a:avLst/>
              </a:prstGeom>
              <a:ln>
                <a:solidFill>
                  <a:srgbClr val="004A8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panose="02040503050406030204" pitchFamily="18" charset="0"/>
                            </a:rPr>
                            <m:t>𝑘</m:t>
                          </m:r>
                        </m:e>
                        <m:sub>
                          <m:r>
                            <a:rPr lang="en-US" sz="2400" i="1">
                              <a:latin typeface="Cambria Math" panose="02040503050406030204" pitchFamily="18" charset="0"/>
                            </a:rPr>
                            <m:t>𝑏</m:t>
                          </m:r>
                        </m:sub>
                      </m:sSub>
                    </m:oMath>
                  </m:oMathPara>
                </a14:m>
                <a:endParaRPr lang="el-GR" sz="2400" dirty="0"/>
              </a:p>
            </p:txBody>
          </p:sp>
        </mc:Choice>
        <mc:Fallback xmlns="">
          <p:sp>
            <p:nvSpPr>
              <p:cNvPr id="10" name="Ορθογώνιο 9"/>
              <p:cNvSpPr>
                <a:spLocks noRot="1" noChangeAspect="1" noMove="1" noResize="1" noEditPoints="1" noAdjustHandles="1" noChangeArrowheads="1" noChangeShapeType="1" noTextEdit="1"/>
              </p:cNvSpPr>
              <p:nvPr/>
            </p:nvSpPr>
            <p:spPr>
              <a:xfrm>
                <a:off x="467544" y="5005580"/>
                <a:ext cx="592983" cy="461665"/>
              </a:xfrm>
              <a:prstGeom prst="rect">
                <a:avLst/>
              </a:prstGeom>
              <a:blipFill rotWithShape="0">
                <a:blip r:embed="rId6"/>
                <a:stretch>
                  <a:fillRect b="-3846"/>
                </a:stretch>
              </a:blipFill>
              <a:ln>
                <a:solidFill>
                  <a:srgbClr val="004A82"/>
                </a:solidFill>
              </a:ln>
            </p:spPr>
            <p:txBody>
              <a:bodyPr/>
              <a:lstStyle/>
              <a:p>
                <a:r>
                  <a:rPr lang="el-GR">
                    <a:noFill/>
                  </a:rPr>
                  <a:t> </a:t>
                </a:r>
              </a:p>
            </p:txBody>
          </p:sp>
        </mc:Fallback>
      </mc:AlternateContent>
      <p:sp>
        <p:nvSpPr>
          <p:cNvPr id="11" name="Ορθογώνιο 10"/>
          <p:cNvSpPr/>
          <p:nvPr/>
        </p:nvSpPr>
        <p:spPr>
          <a:xfrm>
            <a:off x="1057110" y="4820915"/>
            <a:ext cx="5387098" cy="830997"/>
          </a:xfrm>
          <a:prstGeom prst="rect">
            <a:avLst/>
          </a:prstGeom>
        </p:spPr>
        <p:txBody>
          <a:bodyPr wrap="square">
            <a:spAutoFit/>
          </a:bodyPr>
          <a:lstStyle/>
          <a:p>
            <a:r>
              <a:rPr lang="el-GR" sz="2400" dirty="0">
                <a:latin typeface="+mn-lt"/>
              </a:rPr>
              <a:t>Σταθερά μοριακής ανύψωσης του σημείου ζέσεως</a:t>
            </a:r>
          </a:p>
        </p:txBody>
      </p:sp>
      <mc:AlternateContent xmlns:mc="http://schemas.openxmlformats.org/markup-compatibility/2006" xmlns:a14="http://schemas.microsoft.com/office/drawing/2010/main">
        <mc:Choice Requires="a14">
          <p:sp>
            <p:nvSpPr>
              <p:cNvPr id="12" name="Ορθογώνιο 11"/>
              <p:cNvSpPr/>
              <p:nvPr/>
            </p:nvSpPr>
            <p:spPr>
              <a:xfrm>
                <a:off x="482787" y="5836577"/>
                <a:ext cx="574323" cy="491288"/>
              </a:xfrm>
              <a:prstGeom prst="rect">
                <a:avLst/>
              </a:prstGeom>
              <a:ln>
                <a:solidFill>
                  <a:srgbClr val="004A8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𝑓</m:t>
                          </m:r>
                        </m:sub>
                      </m:sSub>
                    </m:oMath>
                  </m:oMathPara>
                </a14:m>
                <a:endParaRPr lang="el-GR" sz="2400" dirty="0"/>
              </a:p>
            </p:txBody>
          </p:sp>
        </mc:Choice>
        <mc:Fallback xmlns="">
          <p:sp>
            <p:nvSpPr>
              <p:cNvPr id="12" name="Ορθογώνιο 11"/>
              <p:cNvSpPr>
                <a:spLocks noRot="1" noChangeAspect="1" noMove="1" noResize="1" noEditPoints="1" noAdjustHandles="1" noChangeArrowheads="1" noChangeShapeType="1" noTextEdit="1"/>
              </p:cNvSpPr>
              <p:nvPr/>
            </p:nvSpPr>
            <p:spPr>
              <a:xfrm>
                <a:off x="482787" y="5836577"/>
                <a:ext cx="574323" cy="491288"/>
              </a:xfrm>
              <a:prstGeom prst="rect">
                <a:avLst/>
              </a:prstGeom>
              <a:blipFill rotWithShape="0">
                <a:blip r:embed="rId7"/>
                <a:stretch>
                  <a:fillRect b="-10843"/>
                </a:stretch>
              </a:blipFill>
              <a:ln>
                <a:solidFill>
                  <a:srgbClr val="004A82"/>
                </a:solidFill>
              </a:ln>
            </p:spPr>
            <p:txBody>
              <a:bodyPr/>
              <a:lstStyle/>
              <a:p>
                <a:r>
                  <a:rPr lang="el-GR">
                    <a:noFill/>
                  </a:rPr>
                  <a:t> </a:t>
                </a:r>
              </a:p>
            </p:txBody>
          </p:sp>
        </mc:Fallback>
      </mc:AlternateContent>
      <p:sp>
        <p:nvSpPr>
          <p:cNvPr id="13" name="Ορθογώνιο 12"/>
          <p:cNvSpPr/>
          <p:nvPr/>
        </p:nvSpPr>
        <p:spPr>
          <a:xfrm>
            <a:off x="1057110" y="5706549"/>
            <a:ext cx="4712344" cy="830997"/>
          </a:xfrm>
          <a:prstGeom prst="rect">
            <a:avLst/>
          </a:prstGeom>
        </p:spPr>
        <p:txBody>
          <a:bodyPr wrap="square">
            <a:spAutoFit/>
          </a:bodyPr>
          <a:lstStyle/>
          <a:p>
            <a:r>
              <a:rPr lang="el-GR" sz="2400" dirty="0">
                <a:latin typeface="+mn-lt"/>
              </a:rPr>
              <a:t>Σταθερά μοριακής ταπείνωσης του σημείου τήξεως</a:t>
            </a:r>
          </a:p>
        </p:txBody>
      </p:sp>
      <p:sp>
        <p:nvSpPr>
          <p:cNvPr id="14" name="Δεξιό άγκιστρο 13"/>
          <p:cNvSpPr/>
          <p:nvPr/>
        </p:nvSpPr>
        <p:spPr>
          <a:xfrm>
            <a:off x="5580112" y="4820915"/>
            <a:ext cx="288032" cy="171663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5" name="Ορθογώνιο 14"/>
          <p:cNvSpPr/>
          <p:nvPr/>
        </p:nvSpPr>
        <p:spPr>
          <a:xfrm>
            <a:off x="6012160" y="5290807"/>
            <a:ext cx="2517522" cy="769441"/>
          </a:xfrm>
          <a:prstGeom prst="rect">
            <a:avLst/>
          </a:prstGeom>
        </p:spPr>
        <p:txBody>
          <a:bodyPr wrap="square">
            <a:spAutoFit/>
          </a:bodyPr>
          <a:lstStyle/>
          <a:p>
            <a:r>
              <a:rPr lang="el-GR" sz="2200" dirty="0">
                <a:latin typeface="+mn-lt"/>
              </a:rPr>
              <a:t>Εξαρτώνται μόνο από το διαλύτη</a:t>
            </a:r>
          </a:p>
        </p:txBody>
      </p:sp>
    </p:spTree>
    <p:extLst>
      <p:ext uri="{BB962C8B-B14F-4D97-AF65-F5344CB8AC3E}">
        <p14:creationId xmlns:p14="http://schemas.microsoft.com/office/powerpoint/2010/main" val="20366252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75ed34df9449a9c059d95b31839ddbfe718523c"/>
  <p:tag name="ISPRING_RESOURCE_PATHS_HASH_PRESENTER" val="42d1b5317eb231f216abd39321db2635af62ce"/>
</p:tagLst>
</file>

<file path=ppt/theme/theme1.xml><?xml version="1.0" encoding="utf-8"?>
<a:theme xmlns:a="http://schemas.openxmlformats.org/drawingml/2006/main" name="OC_template_updated">
  <a:themeElements>
    <a:clrScheme name="Προσαρμοσμένο 15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TotalTime>
  <Words>3072</Words>
  <Application>Microsoft Office PowerPoint</Application>
  <PresentationFormat>Προβολή στην οθόνη (4:3)</PresentationFormat>
  <Paragraphs>281</Paragraphs>
  <Slides>40</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OC_template_updated</vt:lpstr>
      <vt:lpstr>Ανόργανη Χημεία (Θ)</vt:lpstr>
      <vt:lpstr>Προσθετικές ή ωσμωτικές ιδιότητες διαλυμάτων</vt:lpstr>
      <vt:lpstr>Τάση ατμών διαλυμάτων- Νόμος του Raoult 1/6</vt:lpstr>
      <vt:lpstr>Τάση ατμών διαλυμάτων- Νόμος του Raoult 2/6</vt:lpstr>
      <vt:lpstr>Τάση ατμών διαλυμάτων- Νόμος του Raoult 3/6</vt:lpstr>
      <vt:lpstr>Τάση ατμών διαλυμάτων- Νόμος του Raoult 4/6</vt:lpstr>
      <vt:lpstr>Τάση ατμών διαλυμάτων- Νόμος του Raoult 5/6</vt:lpstr>
      <vt:lpstr>Τάση ατμών διαλυμάτων- Νόμος του Raoult 6/6</vt:lpstr>
      <vt:lpstr>Ανύψωση σ.ζ. – Ταπείνωση σ.τ</vt:lpstr>
      <vt:lpstr>Ζεσεοσκοπία – Κρυοσκοπία 1/4</vt:lpstr>
      <vt:lpstr>Ζεσεοσκοπία – Κρυοσκοπία 2/4</vt:lpstr>
      <vt:lpstr>Ζεσεοσκοπία – Κρυοσκοπία 3/4</vt:lpstr>
      <vt:lpstr>Ζεσεοσκοπία – Κρυοσκοπία 4/4</vt:lpstr>
      <vt:lpstr>Ώσμωση – Ωσμωτική πίεση 1/16</vt:lpstr>
      <vt:lpstr>Ώσμωση – Ωσμωτική πίεση 2/16</vt:lpstr>
      <vt:lpstr>Ώσμωση – Ωσμωτική πίεση 3/16</vt:lpstr>
      <vt:lpstr>Ώσμωση – Ωσμωτική πίεση 4/16</vt:lpstr>
      <vt:lpstr>Ώσμωση – Ωσμωτική πίεση 5/16</vt:lpstr>
      <vt:lpstr>Ώσμωση – Ωσμωτική πίεση 6/16</vt:lpstr>
      <vt:lpstr>Ώσμωση – Ωσμωτική πίεση 7/16</vt:lpstr>
      <vt:lpstr>Ώσμωση – Ωσμωτική πίεση 8/16</vt:lpstr>
      <vt:lpstr>Ώσμωση – Ωσμωτική πίεση 9/16</vt:lpstr>
      <vt:lpstr>Ώσμωση – Ωσμωτική πίεση 10/16</vt:lpstr>
      <vt:lpstr>Ώσμωση – Ωσμωτική πίεση 11/16</vt:lpstr>
      <vt:lpstr>Ώσμωση – Ωσμωτική πίεση 12/16</vt:lpstr>
      <vt:lpstr>Ώσμωση – Ωσμωτική πίεση 13/16</vt:lpstr>
      <vt:lpstr>Ώσμωση – Ωσμωτική πίεση 14/16</vt:lpstr>
      <vt:lpstr>Ώσμωση – Ωσμωτική πίεση 15/16</vt:lpstr>
      <vt:lpstr>Ώσμωση – Ωσμωτική πίεση 16/16</vt:lpstr>
      <vt:lpstr>Αντίστροφη ώσμωση 1/3</vt:lpstr>
      <vt:lpstr>Αντίστροφη ώσμωση 2/3</vt:lpstr>
      <vt:lpstr>Αντίστροφη ώσμωση 3/3</vt:lpstr>
      <vt:lpstr>Διαλύματα ηλεκτρολυτών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74</cp:revision>
  <dcterms:created xsi:type="dcterms:W3CDTF">2013-03-04T13:35:19Z</dcterms:created>
  <dcterms:modified xsi:type="dcterms:W3CDTF">2015-05-28T13:00:41Z</dcterms:modified>
</cp:coreProperties>
</file>