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2" r:id="rId4"/>
    <p:sldId id="273" r:id="rId5"/>
    <p:sldId id="271" r:id="rId6"/>
    <p:sldId id="274" r:id="rId7"/>
    <p:sldId id="275" r:id="rId8"/>
    <p:sldId id="276" r:id="rId9"/>
    <p:sldId id="257" r:id="rId10"/>
    <p:sldId id="262" r:id="rId11"/>
    <p:sldId id="264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2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παραγωγής εντύπου υλικού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Διαχείριση παραγωγής εντύπων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Αναστάσιος </a:t>
            </a:r>
            <a:r>
              <a:rPr lang="el-GR" sz="2200" dirty="0" smtClean="0"/>
              <a:t>Ε.</a:t>
            </a:r>
            <a:r>
              <a:rPr lang="en-US" sz="2200" dirty="0" smtClean="0"/>
              <a:t> </a:t>
            </a:r>
            <a:r>
              <a:rPr lang="el-GR" sz="2200" dirty="0" smtClean="0"/>
              <a:t>Πολίτης, Επίκουρος Καθηγητής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/>
              <a:t>Τεχνολογία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Πολίτης 2014. </a:t>
            </a:r>
            <a:r>
              <a:rPr lang="el-GR" sz="2000" dirty="0"/>
              <a:t>Αναστάσιος Πολίτης. «Διαχείριση παραγωγής εντύπου υλικού.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Διαχείριση παραγωγής εντύπων».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</a:t>
            </a:r>
            <a:r>
              <a:rPr lang="el-GR" dirty="0"/>
              <a:t>παραγωγής </a:t>
            </a:r>
            <a:r>
              <a:rPr lang="el-GR" dirty="0" smtClean="0"/>
              <a:t>εντύπων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 τον όρο “διαχείριση παραγωγής εντύπων” χαρακτηρίζουμε το σύνολο των λειτουργιών, διαδικασιών και διεργασιών για την διαχείριση εργασιών εκτυπώσεων και γραφικών τεχνών. </a:t>
            </a:r>
          </a:p>
          <a:p>
            <a:r>
              <a:rPr lang="el-GR" dirty="0"/>
              <a:t>Παλαιότερα, η διαχείριση παραγωγής των εντύπων αφορούσε την οργάνωση </a:t>
            </a:r>
            <a:r>
              <a:rPr lang="el-GR" dirty="0" smtClean="0"/>
              <a:t>και πρ</a:t>
            </a:r>
            <a:r>
              <a:rPr lang="el-GR" dirty="0"/>
              <a:t>ο</a:t>
            </a:r>
            <a:r>
              <a:rPr lang="el-GR" dirty="0" smtClean="0"/>
              <a:t>γραμματισμό </a:t>
            </a:r>
            <a:r>
              <a:rPr lang="el-GR" dirty="0"/>
              <a:t>των εργασιών της προεκτύπωσης, των εκτυπώσεων και των περατώσεων, στο περιβάλλον της παραδοσιακής μεταποιητικής ροής εργασίας της των γραφικών </a:t>
            </a:r>
            <a:r>
              <a:rPr lang="el-GR" dirty="0" smtClean="0"/>
              <a:t>τεχνών.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6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Διαχείριση παραγωγής εντύπων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Ωστόσο</a:t>
            </a:r>
            <a:r>
              <a:rPr lang="el-GR" dirty="0"/>
              <a:t>, σήμερα η διαχείριση της παραγωγής εντύπων </a:t>
            </a:r>
            <a:r>
              <a:rPr lang="el-GR" dirty="0" smtClean="0"/>
              <a:t>επεκτείνεται</a:t>
            </a:r>
            <a:r>
              <a:rPr lang="el-GR" dirty="0"/>
              <a:t>:</a:t>
            </a:r>
          </a:p>
          <a:p>
            <a:pPr lvl="1"/>
            <a:r>
              <a:rPr lang="el-GR" dirty="0" smtClean="0"/>
              <a:t>Σε </a:t>
            </a:r>
            <a:r>
              <a:rPr lang="el-GR" dirty="0"/>
              <a:t>νέα </a:t>
            </a:r>
            <a:r>
              <a:rPr lang="el-GR" dirty="0" smtClean="0"/>
              <a:t>πεδία.</a:t>
            </a:r>
            <a:endParaRPr lang="el-GR" dirty="0"/>
          </a:p>
          <a:p>
            <a:pPr lvl="1"/>
            <a:r>
              <a:rPr lang="el-GR" dirty="0" smtClean="0"/>
              <a:t>Με </a:t>
            </a:r>
            <a:r>
              <a:rPr lang="el-GR" dirty="0"/>
              <a:t>νέα </a:t>
            </a:r>
            <a:r>
              <a:rPr lang="el-GR" dirty="0" smtClean="0"/>
              <a:t>χαρακτηριστικά.</a:t>
            </a:r>
            <a:endParaRPr lang="el-GR" dirty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τον πελάτη μέχρι τις σύγχρονες </a:t>
            </a:r>
            <a:r>
              <a:rPr lang="el-GR" dirty="0" smtClean="0"/>
              <a:t>τεχνολογίες.</a:t>
            </a:r>
          </a:p>
          <a:p>
            <a:pPr lvl="1"/>
            <a:r>
              <a:rPr lang="el-GR" dirty="0" smtClean="0"/>
              <a:t>Από </a:t>
            </a:r>
            <a:r>
              <a:rPr lang="el-GR" dirty="0"/>
              <a:t>τα επιχειρηματικά μοντέλα στις εφαρμογές στο </a:t>
            </a:r>
            <a:r>
              <a:rPr lang="el-GR" dirty="0" smtClean="0"/>
              <a:t>διαδίκτυο.</a:t>
            </a:r>
            <a:endParaRPr lang="el-GR" dirty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τους αυτοματισμούς στο </a:t>
            </a:r>
            <a:r>
              <a:rPr lang="en-US" dirty="0" smtClean="0"/>
              <a:t>JDF</a:t>
            </a:r>
            <a:r>
              <a:rPr lang="el-GR" dirty="0"/>
              <a:t>.</a:t>
            </a:r>
          </a:p>
          <a:p>
            <a:pPr lvl="1"/>
            <a:r>
              <a:rPr lang="el-GR" dirty="0" smtClean="0"/>
              <a:t>Από </a:t>
            </a:r>
            <a:r>
              <a:rPr lang="el-GR" dirty="0"/>
              <a:t>τα συστήματα διαχείρισης πληροφοριών στα μοντέλα </a:t>
            </a:r>
            <a:r>
              <a:rPr lang="en-US" dirty="0"/>
              <a:t>web</a:t>
            </a:r>
            <a:r>
              <a:rPr lang="el-GR" dirty="0"/>
              <a:t>-</a:t>
            </a:r>
            <a:r>
              <a:rPr lang="en-US" dirty="0"/>
              <a:t>to </a:t>
            </a:r>
            <a:r>
              <a:rPr lang="en-US" dirty="0" smtClean="0"/>
              <a:t>print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9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Διαχείριση παραγωγής μέσων οπτικής επικοινωνίας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έννοια της διαχείρισης παραγωγής </a:t>
            </a:r>
            <a:r>
              <a:rPr lang="el-GR" dirty="0" smtClean="0"/>
              <a:t>διευρύνεται.</a:t>
            </a:r>
            <a:endParaRPr lang="el-GR" dirty="0"/>
          </a:p>
          <a:p>
            <a:r>
              <a:rPr lang="el-GR" dirty="0" smtClean="0"/>
              <a:t>Περιλαμβάνει </a:t>
            </a:r>
            <a:r>
              <a:rPr lang="el-GR" dirty="0"/>
              <a:t>νέα στοιχεία και </a:t>
            </a:r>
            <a:r>
              <a:rPr lang="el-GR" dirty="0" smtClean="0"/>
              <a:t>χαρακτηριστικά.</a:t>
            </a:r>
            <a:endParaRPr lang="el-GR" dirty="0"/>
          </a:p>
          <a:p>
            <a:r>
              <a:rPr lang="el-GR" dirty="0" smtClean="0"/>
              <a:t>Αφορά  </a:t>
            </a:r>
            <a:r>
              <a:rPr lang="el-GR" dirty="0"/>
              <a:t>(πρέπει να αφορά), το ευρύτερο </a:t>
            </a:r>
            <a:r>
              <a:rPr lang="el-GR" dirty="0" smtClean="0"/>
              <a:t>τοπίο </a:t>
            </a:r>
            <a:r>
              <a:rPr lang="el-GR" dirty="0"/>
              <a:t>των </a:t>
            </a:r>
            <a:r>
              <a:rPr lang="el-GR" dirty="0" err="1" smtClean="0"/>
              <a:t>media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διαχείριση παραγωγής εντύπων αποτελεί μέρος της συνολικής διαχείρισης του σχεδιασμού και παραγωγής των μέσων οπτικής </a:t>
            </a:r>
            <a:r>
              <a:rPr lang="el-GR" dirty="0" smtClean="0"/>
              <a:t>επικοινωνίας.</a:t>
            </a:r>
            <a:endParaRPr lang="el-GR" dirty="0"/>
          </a:p>
          <a:p>
            <a:pPr marL="0" indent="0">
              <a:buNone/>
            </a:pPr>
            <a:r>
              <a:rPr lang="el-GR" b="1" dirty="0" smtClean="0"/>
              <a:t>Συνεπώς</a:t>
            </a:r>
            <a:r>
              <a:rPr lang="el-GR" b="1" dirty="0"/>
              <a:t>: </a:t>
            </a:r>
          </a:p>
          <a:p>
            <a:pPr marL="0" indent="0">
              <a:buNone/>
            </a:pPr>
            <a:r>
              <a:rPr lang="el-GR" dirty="0"/>
              <a:t>Είναι αναγκαία μία σύγχρονη και πιο συστηματική προσέγγιση της ολιστικής διαχείρισης λειτουργιών, διαδικασιών και εργασιών στην παραγωγή μέσων οπτικής επικοινωνίας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9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Π</a:t>
            </a:r>
            <a:r>
              <a:rPr lang="el-GR" dirty="0" smtClean="0"/>
              <a:t>αραδοσιακά χαρακτηριστικά</a:t>
            </a:r>
            <a:r>
              <a:rPr lang="el-GR" dirty="0"/>
              <a:t/>
            </a:r>
            <a:br>
              <a:rPr lang="el-GR" dirty="0"/>
            </a:br>
            <a:r>
              <a:rPr lang="el-GR" sz="2400" b="0" dirty="0" smtClean="0"/>
              <a:t>διαχείρισης </a:t>
            </a:r>
            <a:r>
              <a:rPr lang="el-GR" sz="2400" b="0" dirty="0"/>
              <a:t>εργασιών γραφικών τεχνών για την παραγωγή εντύπων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Πελάτης - αίτημα για παράγωγη έντυπου.</a:t>
            </a:r>
          </a:p>
          <a:p>
            <a:r>
              <a:rPr lang="el-GR" dirty="0" smtClean="0"/>
              <a:t>Προδιαγραφές  εργασίας.</a:t>
            </a:r>
          </a:p>
          <a:p>
            <a:r>
              <a:rPr lang="el-GR" dirty="0" err="1" smtClean="0"/>
              <a:t>Προκοστολόγηση</a:t>
            </a:r>
            <a:endParaRPr lang="el-GR" dirty="0" smtClean="0"/>
          </a:p>
          <a:p>
            <a:r>
              <a:rPr lang="el-GR" dirty="0" smtClean="0"/>
              <a:t>Έκδοση προσφοράς.</a:t>
            </a:r>
          </a:p>
          <a:p>
            <a:r>
              <a:rPr lang="el-GR" dirty="0" smtClean="0"/>
              <a:t>Αποδοχή προσφοράς από τον πελάτη.</a:t>
            </a:r>
          </a:p>
          <a:p>
            <a:r>
              <a:rPr lang="el-GR" dirty="0" smtClean="0"/>
              <a:t>Είσοδος εργασίας στην παράγωγη. </a:t>
            </a:r>
          </a:p>
          <a:p>
            <a:r>
              <a:rPr lang="el-GR" dirty="0" smtClean="0"/>
              <a:t>Διαχείριση εργασιών – προγραμματισμός παραγωγής.</a:t>
            </a:r>
          </a:p>
          <a:p>
            <a:r>
              <a:rPr lang="el-GR" dirty="0" smtClean="0"/>
              <a:t>Παραγωγή – </a:t>
            </a:r>
            <a:r>
              <a:rPr lang="el-GR" dirty="0" err="1" smtClean="0"/>
              <a:t>προεκτύπωση</a:t>
            </a:r>
            <a:r>
              <a:rPr lang="el-GR" dirty="0" smtClean="0"/>
              <a:t>, εκτύπωση, περάτωση.</a:t>
            </a:r>
          </a:p>
          <a:p>
            <a:r>
              <a:rPr lang="el-GR" dirty="0" err="1" smtClean="0"/>
              <a:t>Μετακοστολόγηση</a:t>
            </a:r>
            <a:r>
              <a:rPr lang="el-GR" dirty="0" smtClean="0"/>
              <a:t> – τιμολόγηση.</a:t>
            </a:r>
          </a:p>
          <a:p>
            <a:r>
              <a:rPr lang="el-GR" dirty="0" smtClean="0"/>
              <a:t>Συσκευασία, μεταφορά, παράδοση.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3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/>
          <a:lstStyle/>
          <a:p>
            <a:pPr lvl="0"/>
            <a:r>
              <a:rPr lang="el-GR" dirty="0" smtClean="0"/>
              <a:t>Ηλεκτρονικό εμπόριο.</a:t>
            </a:r>
            <a:endParaRPr lang="el-GR" dirty="0"/>
          </a:p>
          <a:p>
            <a:pPr lvl="0"/>
            <a:r>
              <a:rPr lang="en-US" dirty="0" smtClean="0"/>
              <a:t>Παρ</a:t>
            </a:r>
            <a:r>
              <a:rPr lang="el-GR" dirty="0" smtClean="0"/>
              <a:t>αγγελίες μέσω διαδικτύου.</a:t>
            </a:r>
            <a:endParaRPr lang="el-GR" dirty="0"/>
          </a:p>
          <a:p>
            <a:pPr lvl="0"/>
            <a:r>
              <a:rPr lang="el-GR" dirty="0"/>
              <a:t>Διεύρυνση της διαχείρισης παραγωγής σε περιβάλλον </a:t>
            </a:r>
            <a:r>
              <a:rPr lang="en-US" dirty="0"/>
              <a:t>cross</a:t>
            </a:r>
            <a:r>
              <a:rPr lang="el-GR" dirty="0"/>
              <a:t>-</a:t>
            </a:r>
            <a:r>
              <a:rPr lang="en-US" dirty="0"/>
              <a:t>media </a:t>
            </a:r>
            <a:r>
              <a:rPr lang="en-US" dirty="0" smtClean="0"/>
              <a:t>publishing</a:t>
            </a:r>
            <a:r>
              <a:rPr lang="el-GR" dirty="0"/>
              <a:t>.</a:t>
            </a:r>
          </a:p>
          <a:p>
            <a:pPr lvl="0"/>
            <a:r>
              <a:rPr lang="el-GR" dirty="0" smtClean="0"/>
              <a:t>Διαχείριση </a:t>
            </a:r>
            <a:r>
              <a:rPr lang="en-US" dirty="0" err="1" smtClean="0"/>
              <a:t>εργ</a:t>
            </a:r>
            <a:r>
              <a:rPr lang="en-US" dirty="0" smtClean="0"/>
              <a:t>ασιών Premedia</a:t>
            </a:r>
            <a:r>
              <a:rPr lang="el-GR" dirty="0" smtClean="0"/>
              <a:t>.</a:t>
            </a:r>
            <a:endParaRPr lang="el-GR" dirty="0"/>
          </a:p>
          <a:p>
            <a:pPr lvl="0"/>
            <a:r>
              <a:rPr lang="el-GR" dirty="0" smtClean="0"/>
              <a:t>Συστήματα</a:t>
            </a:r>
            <a:r>
              <a:rPr lang="en-US" dirty="0" smtClean="0"/>
              <a:t> Web-to-Print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Σύγχρονα χαρακτηριστικά</a:t>
            </a:r>
            <a:r>
              <a:rPr lang="el-GR" dirty="0"/>
              <a:t/>
            </a:r>
            <a:br>
              <a:rPr lang="el-GR" dirty="0"/>
            </a:br>
            <a:r>
              <a:rPr lang="el-GR" sz="2400" b="0" dirty="0" smtClean="0"/>
              <a:t>διαχείρισης </a:t>
            </a:r>
            <a:r>
              <a:rPr lang="el-GR" sz="2400" b="0" dirty="0"/>
              <a:t>εργασιών γραφικών τεχνών για την παραγωγή </a:t>
            </a:r>
            <a:r>
              <a:rPr lang="el-GR" sz="2400" b="0" dirty="0" smtClean="0"/>
              <a:t>εντύπων</a:t>
            </a:r>
            <a:r>
              <a:rPr lang="el-GR" sz="2400" b="0" dirty="0"/>
              <a:t>, ηλεκτρονικών και κινητών μέσων οπτικής επικοινωνίας</a:t>
            </a:r>
          </a:p>
        </p:txBody>
      </p:sp>
    </p:spTree>
    <p:extLst>
      <p:ext uri="{BB962C8B-B14F-4D97-AF65-F5344CB8AC3E}">
        <p14:creationId xmlns:p14="http://schemas.microsoft.com/office/powerpoint/2010/main" val="34025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026" name="Picture 2" descr="xmf-work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468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OC_template_updated">
  <a:themeElements>
    <a:clrScheme name="Προσαρμοσμένο 2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25</TotalTime>
  <Words>876</Words>
  <Application>Microsoft Office PowerPoint</Application>
  <PresentationFormat>Προβολή στην οθόνη (4:3)</PresentationFormat>
  <Paragraphs>106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1_OC_template_updated</vt:lpstr>
      <vt:lpstr>OC_template_updated</vt:lpstr>
      <vt:lpstr>Διαχείριση παραγωγής εντύπου υλικού</vt:lpstr>
      <vt:lpstr>Διαχείριση παραγωγής εντύπων 1/2</vt:lpstr>
      <vt:lpstr>Διαχείριση παραγωγής εντύπων 2/2</vt:lpstr>
      <vt:lpstr>Διαχείριση παραγωγής μέσων οπτικής επικοινωνίας</vt:lpstr>
      <vt:lpstr>Παραδοσιακά χαρακτηριστικά διαχείρισης εργασιών γραφικών τεχνών για την παραγωγή εντύπων</vt:lpstr>
      <vt:lpstr>Σύγχρονα χαρακτηριστικά διαχείρισης εργασιών γραφικών τεχνών για την παραγωγή εντύπων, ηλεκτρονικών και κινητών μέσων οπτικής επικοινωνίας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παραγωγής εντύπου υλικού</dc:title>
  <dc:creator>opencourses@teiath.gr</dc:creator>
  <cp:lastModifiedBy>fkaram2</cp:lastModifiedBy>
  <cp:revision>5</cp:revision>
  <dcterms:created xsi:type="dcterms:W3CDTF">2015-03-20T13:11:56Z</dcterms:created>
  <dcterms:modified xsi:type="dcterms:W3CDTF">2015-03-30T11:06:46Z</dcterms:modified>
</cp:coreProperties>
</file>