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45"/>
  </p:notesMasterIdLst>
  <p:handoutMasterIdLst>
    <p:handoutMasterId r:id="rId46"/>
  </p:handoutMasterIdLst>
  <p:sldIdLst>
    <p:sldId id="341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1" r:id="rId29"/>
    <p:sldId id="333" r:id="rId30"/>
    <p:sldId id="335" r:id="rId31"/>
    <p:sldId id="336" r:id="rId32"/>
    <p:sldId id="337" r:id="rId33"/>
    <p:sldId id="338" r:id="rId34"/>
    <p:sldId id="339" r:id="rId35"/>
    <p:sldId id="340" r:id="rId36"/>
    <p:sldId id="342" r:id="rId37"/>
    <p:sldId id="343" r:id="rId38"/>
    <p:sldId id="344" r:id="rId39"/>
    <p:sldId id="349" r:id="rId40"/>
    <p:sldId id="350" r:id="rId41"/>
    <p:sldId id="346" r:id="rId42"/>
    <p:sldId id="347" r:id="rId43"/>
    <p:sldId id="348" r:id="rId44"/>
  </p:sldIdLst>
  <p:sldSz cx="9144000" cy="6858000" type="screen4x3"/>
  <p:notesSz cx="7104063" cy="10234613"/>
  <p:custDataLst>
    <p:tags r:id="rId47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075075"/>
    <a:srgbClr val="06405D"/>
    <a:srgbClr val="063852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2" autoAdjust="0"/>
    <p:restoredTop sz="92571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1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668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4251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505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608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2325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1710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6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5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4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9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3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1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5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7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3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92500"/>
          </a:bodyPr>
          <a:lstStyle/>
          <a:p>
            <a:pPr lvl="0">
              <a:spcBef>
                <a:spcPct val="0"/>
              </a:spcBef>
              <a:spcAft>
                <a:spcPts val="1200"/>
              </a:spcAft>
            </a:pPr>
            <a:r>
              <a:rPr lang="el-GR" sz="2600" b="1" dirty="0" smtClean="0">
                <a:solidFill>
                  <a:sysClr val="windowText" lastClr="000000"/>
                </a:solidFill>
              </a:rPr>
              <a:t>Ενότητα </a:t>
            </a:r>
            <a:r>
              <a:rPr lang="en-US" sz="2600" b="1" dirty="0" smtClean="0">
                <a:solidFill>
                  <a:sysClr val="windowText" lastClr="000000"/>
                </a:solidFill>
              </a:rPr>
              <a:t>1</a:t>
            </a:r>
            <a:r>
              <a:rPr lang="el-GR" sz="2600" b="1" dirty="0" smtClean="0">
                <a:solidFill>
                  <a:sysClr val="windowText" lastClr="000000"/>
                </a:solidFill>
              </a:rPr>
              <a:t>2</a:t>
            </a:r>
            <a:r>
              <a:rPr lang="el-GR" sz="2600" b="1" dirty="0">
                <a:solidFill>
                  <a:sysClr val="windowText" lastClr="000000"/>
                </a:solidFill>
              </a:rPr>
              <a:t>β</a:t>
            </a:r>
            <a:r>
              <a:rPr lang="en-US" sz="2600" b="1" dirty="0" smtClean="0">
                <a:solidFill>
                  <a:sysClr val="windowText" lastClr="000000"/>
                </a:solidFill>
              </a:rPr>
              <a:t> </a:t>
            </a:r>
            <a:r>
              <a:rPr lang="el-GR" sz="2600" dirty="0" smtClean="0">
                <a:solidFill>
                  <a:sysClr val="windowText" lastClr="000000"/>
                </a:solidFill>
              </a:rPr>
              <a:t>:</a:t>
            </a:r>
            <a:r>
              <a:rPr lang="en-US" sz="2600" dirty="0" smtClean="0">
                <a:solidFill>
                  <a:sysClr val="windowText" lastClr="000000"/>
                </a:solidFill>
              </a:rPr>
              <a:t> </a:t>
            </a:r>
            <a:r>
              <a:rPr lang="el-GR" sz="2600" dirty="0" smtClean="0">
                <a:solidFill>
                  <a:prstClr val="black"/>
                </a:solidFill>
              </a:rPr>
              <a:t>Επικάλυψη Μεταλλικού Σκελετού με Αισθητικά Υλικά</a:t>
            </a:r>
            <a:endParaRPr lang="en-US" sz="26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2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2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ysClr val="windowText" lastClr="000000"/>
                </a:solidFill>
              </a:rPr>
              <a:t>DDs, Dr Dent. </a:t>
            </a:r>
            <a:r>
              <a:rPr lang="el-GR" sz="22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2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/>
              <a:t>Επικάλυψη με σύνθετη ρητίνη </a:t>
            </a:r>
            <a:br>
              <a:rPr lang="el-GR" sz="4400" dirty="0" smtClean="0"/>
            </a:br>
            <a:r>
              <a:rPr lang="el-GR" sz="3600" b="0" dirty="0" smtClean="0"/>
              <a:t>(1 από 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980" y="1170694"/>
            <a:ext cx="528672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237312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5497515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el-GR" sz="2200" b="1" dirty="0"/>
              <a:t>Ο μεταλλικός σκελετός γυαλίζεται και στιλβώνεται εκτός από την προστομιακή πλευρά, όπου θα τοποθετηθεί η όψη.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206" y="1350755"/>
            <a:ext cx="4460291" cy="3859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4250" y="5212501"/>
            <a:ext cx="2473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24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12776" y="5661248"/>
            <a:ext cx="7139136" cy="5760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400" b="1" dirty="0" smtClean="0"/>
              <a:t>Τοποθέτηση συγκολλητικού παράγοντα (αν παρέχεται)</a:t>
            </a:r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815" y="1484784"/>
            <a:ext cx="4976154" cy="3732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5216900"/>
            <a:ext cx="216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8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27784" y="5587054"/>
            <a:ext cx="4392488" cy="5040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b="1" dirty="0" smtClean="0"/>
              <a:t>Ανάμιξη της αδιαφάνειας </a:t>
            </a:r>
            <a:r>
              <a:rPr lang="el-GR" sz="2200" b="1" dirty="0"/>
              <a:t>(</a:t>
            </a:r>
            <a:r>
              <a:rPr lang="en-US" sz="2200" b="1" dirty="0"/>
              <a:t>opaquer)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329" y="1591525"/>
            <a:ext cx="5266029" cy="3562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514780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524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76972" y="5852293"/>
            <a:ext cx="3610744" cy="5040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b="1" dirty="0" smtClean="0"/>
              <a:t>Τοποθέτηση της αδιαφάνειας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06" y="1454144"/>
            <a:ext cx="5292476" cy="3969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2244" y="5388311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46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1743522"/>
            <a:ext cx="5256584" cy="360040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38228" y="5343923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427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(7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884984" y="5952609"/>
            <a:ext cx="3394720" cy="4320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b="1" dirty="0" smtClean="0"/>
              <a:t>Τοποθέτηση υλικού αυχένα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257488"/>
            <a:ext cx="4687877" cy="4305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5598" y="5562681"/>
            <a:ext cx="2084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16968" y="5661248"/>
            <a:ext cx="6203032" cy="5040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b="1" dirty="0" smtClean="0"/>
              <a:t>Τοποθέτηση του υλικού μόνο στην αυχενική περιοχή</a:t>
            </a:r>
          </a:p>
          <a:p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340768"/>
            <a:ext cx="5172013" cy="387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1602" y="5224035"/>
            <a:ext cx="2058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22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(9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000" y="1836653"/>
            <a:ext cx="5328592" cy="309634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699792" y="6021288"/>
            <a:ext cx="37890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 smtClean="0">
                <a:latin typeface="+mn-lt"/>
              </a:rPr>
              <a:t>Τοποθέτηση οδοντίνης (σώμα)</a:t>
            </a:r>
            <a:endParaRPr lang="el-GR" sz="2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2521" y="4936929"/>
            <a:ext cx="1999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2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(10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826" y="1268760"/>
            <a:ext cx="5989174" cy="449188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764149" y="6001197"/>
            <a:ext cx="37890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 smtClean="0">
                <a:latin typeface="+mn-lt"/>
              </a:rPr>
              <a:t>Τοποθέτηση οδοντίνης (σώμα)</a:t>
            </a:r>
            <a:endParaRPr lang="el-GR" sz="2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5398" y="5724198"/>
            <a:ext cx="1980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530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2792" y="332656"/>
            <a:ext cx="8229600" cy="908720"/>
          </a:xfrm>
        </p:spPr>
        <p:txBody>
          <a:bodyPr/>
          <a:lstStyle/>
          <a:p>
            <a:r>
              <a:rPr lang="el-GR" dirty="0" smtClean="0"/>
              <a:t>Σύνθετες ρητίνες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2" y="2276872"/>
            <a:ext cx="6264696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Χαρακτηριστικό των συνθέτων ρητινών είναι ότι περιέχουν </a:t>
            </a:r>
            <a:r>
              <a:rPr lang="el-GR" sz="2400" b="1" dirty="0">
                <a:solidFill>
                  <a:srgbClr val="075075"/>
                </a:solidFill>
              </a:rPr>
              <a:t>μονομερές</a:t>
            </a:r>
            <a:r>
              <a:rPr lang="el-GR" sz="2400" dirty="0"/>
              <a:t> διαφορετικό από αυτό των ακρυλικών ρητινών (BISGMA), ενώ στο </a:t>
            </a:r>
            <a:r>
              <a:rPr lang="el-GR" sz="2400" b="1" dirty="0">
                <a:solidFill>
                  <a:srgbClr val="075075"/>
                </a:solidFill>
              </a:rPr>
              <a:t>πολυμερές</a:t>
            </a:r>
            <a:r>
              <a:rPr lang="el-GR" sz="2400" dirty="0"/>
              <a:t> τους έχουν προστεθεί λεπτά μόρια χαλαζία και ίνες πυριτίου.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80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39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(11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0500" y="1253040"/>
            <a:ext cx="8229600" cy="5040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l-GR" sz="2200" b="1" dirty="0"/>
              <a:t>Στο κοπτικό τριτημόριο το στρώμα της οδοντίνης έχει μειωμένο πάχος</a:t>
            </a:r>
          </a:p>
          <a:p>
            <a:pPr algn="ctr"/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40720" y="2333068"/>
            <a:ext cx="4814638" cy="3662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5538907" y="503402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36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(12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11760" y="5924302"/>
            <a:ext cx="4762872" cy="4320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b="1" dirty="0" smtClean="0"/>
              <a:t>Τοποθέτησης διαφάνειας (αδαμαντίνη)</a:t>
            </a:r>
          </a:p>
          <a:p>
            <a:pPr marL="0" indent="0">
              <a:buNone/>
            </a:pPr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232" y="1265784"/>
            <a:ext cx="5724524" cy="4293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9394" y="5603240"/>
            <a:ext cx="194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29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br>
              <a:rPr lang="el-GR" sz="4400" dirty="0"/>
            </a:br>
            <a:r>
              <a:rPr lang="el-GR" sz="3600" b="0" dirty="0" smtClean="0"/>
              <a:t>(13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15" y="1479222"/>
            <a:ext cx="5520449" cy="414033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6240" y="5641727"/>
            <a:ext cx="207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2411760" y="5924302"/>
            <a:ext cx="4762872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200" b="1" dirty="0" smtClean="0"/>
              <a:t>Τοποθέτησης διαφάνειας (αδαμαντίνη)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41906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</a:t>
            </a:r>
            <a:r>
              <a:rPr lang="el-GR" sz="4400" dirty="0" smtClean="0"/>
              <a:t>ρητίνη</a:t>
            </a:r>
            <a:br>
              <a:rPr lang="el-GR" sz="4400" dirty="0" smtClean="0"/>
            </a:br>
            <a:r>
              <a:rPr lang="el-GR" sz="3600" b="0" dirty="0" smtClean="0"/>
              <a:t>(14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b="1" dirty="0" smtClean="0"/>
              <a:t>Σχηματική παράσταση των διαδοχικών στρωμάτων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007468"/>
            <a:ext cx="5436492" cy="4077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3862" y="607935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22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</a:t>
            </a:r>
            <a:r>
              <a:rPr lang="el-GR" sz="4400" dirty="0" smtClean="0"/>
              <a:t>ρητίνη</a:t>
            </a:r>
            <a:br>
              <a:rPr lang="el-GR" sz="4400" dirty="0" smtClean="0"/>
            </a:br>
            <a:r>
              <a:rPr lang="el-GR" sz="3600" b="0" dirty="0" smtClean="0"/>
              <a:t>(15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124744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5891683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8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</a:t>
            </a:r>
            <a:r>
              <a:rPr lang="el-GR" sz="4400" dirty="0" smtClean="0"/>
              <a:t>ρητίνη</a:t>
            </a:r>
            <a:br>
              <a:rPr lang="el-GR" sz="4400" dirty="0" smtClean="0"/>
            </a:br>
            <a:r>
              <a:rPr lang="el-GR" sz="3600" b="0" dirty="0" smtClean="0"/>
              <a:t>(16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92896" y="1459813"/>
            <a:ext cx="4906888" cy="50405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l-GR" sz="2200" b="1" dirty="0" smtClean="0"/>
              <a:t>Δημιουργία ιδιαίτερων χαρακτηριστικών</a:t>
            </a:r>
            <a:endParaRPr lang="en-GB" sz="22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736" y="1988840"/>
            <a:ext cx="4176464" cy="40947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8231" y="6083593"/>
            <a:ext cx="1956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34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(1</a:t>
            </a:r>
            <a:r>
              <a:rPr lang="en-US" sz="3600" b="0" dirty="0" smtClean="0"/>
              <a:t>7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196752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19556" y="6026130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</a:t>
            </a:r>
            <a:r>
              <a:rPr lang="en-US" sz="3600" b="0" dirty="0" smtClean="0"/>
              <a:t>18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1844824"/>
            <a:ext cx="5616624" cy="388830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5906241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</a:t>
            </a:r>
            <a:r>
              <a:rPr lang="en-US" sz="3600" b="0" dirty="0" smtClean="0"/>
              <a:t>19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024" y="1617866"/>
            <a:ext cx="5688632" cy="396044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75656" y="5690328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2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39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</a:t>
            </a:r>
            <a:r>
              <a:rPr lang="en-US" sz="3600" b="0" dirty="0" smtClean="0"/>
              <a:t>0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1704780"/>
            <a:ext cx="5256583" cy="40324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1640" y="5908289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Σύνθετες ρητίνες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1" y="2060848"/>
            <a:ext cx="6768753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Οι σύνθετες ρητίνες διατίθενται σε </a:t>
            </a:r>
            <a:r>
              <a:rPr lang="el-GR" sz="2400" b="1" dirty="0">
                <a:solidFill>
                  <a:srgbClr val="075075"/>
                </a:solidFill>
              </a:rPr>
              <a:t>μορφή πάστας </a:t>
            </a:r>
            <a:r>
              <a:rPr lang="el-GR" sz="2400" dirty="0"/>
              <a:t>που δομείται κατευθείαν πάνω στο μεταλλικό σκελετό και </a:t>
            </a:r>
            <a:r>
              <a:rPr lang="el-GR" sz="2400" b="1" dirty="0">
                <a:solidFill>
                  <a:srgbClr val="075075"/>
                </a:solidFill>
              </a:rPr>
              <a:t>πολυμερίζονται σε ειδικές συσκευές,</a:t>
            </a:r>
            <a:r>
              <a:rPr lang="el-GR" sz="2400" dirty="0"/>
              <a:t> σε συνθήκες αυξημένης θερμοκρασίας και πίεσης, χωρίς τη χρονοβόρα διαδικασία της εγκλείστρωσης.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6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</a:t>
            </a:r>
            <a:r>
              <a:rPr lang="en-US" sz="3600" b="0" dirty="0" smtClean="0"/>
              <a:t>1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170820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</a:t>
            </a:r>
            <a:r>
              <a:rPr lang="en-US" sz="3600" b="0" dirty="0" smtClean="0"/>
              <a:t>2</a:t>
            </a:r>
            <a:r>
              <a:rPr lang="el-GR" sz="3600" b="0" dirty="0" smtClean="0"/>
              <a:t> από</a:t>
            </a:r>
            <a:r>
              <a:rPr lang="el-GR" sz="3600" b="0" dirty="0"/>
              <a:t>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94619" y="1326476"/>
            <a:ext cx="3754760" cy="432048"/>
          </a:xfrm>
        </p:spPr>
        <p:txBody>
          <a:bodyPr/>
          <a:lstStyle/>
          <a:p>
            <a:pPr marL="0" indent="0">
              <a:buNone/>
            </a:pPr>
            <a:r>
              <a:rPr lang="el-GR" sz="2200" b="1" dirty="0" smtClean="0"/>
              <a:t>Διόρθωση σχήματος - λείανση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439" y="1988840"/>
            <a:ext cx="5259121" cy="3860195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75656" y="6079351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7361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</a:t>
            </a:r>
            <a:r>
              <a:rPr lang="en-US" sz="3600" b="0" dirty="0" smtClean="0"/>
              <a:t>3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89154"/>
            <a:ext cx="3242076" cy="252600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024" y="1216199"/>
            <a:ext cx="3168352" cy="247191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495" y="3649833"/>
            <a:ext cx="3473755" cy="2706517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1452326" y="4954626"/>
            <a:ext cx="11691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 smtClean="0">
                <a:latin typeface="+mn-lt"/>
              </a:rPr>
              <a:t>Λείανση</a:t>
            </a:r>
            <a:endParaRPr lang="el-GR" sz="2200" b="1" dirty="0">
              <a:latin typeface="+mn-lt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553200" y="4966513"/>
            <a:ext cx="13127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 smtClean="0">
                <a:latin typeface="+mn-lt"/>
              </a:rPr>
              <a:t>Στίλβωση</a:t>
            </a:r>
            <a:endParaRPr lang="el-GR" sz="22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28066" y="2288525"/>
            <a:ext cx="1922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326453" y="2165987"/>
            <a:ext cx="197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3724" y="6339643"/>
            <a:ext cx="1922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401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1608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Επικάλυψη με σύνθετη ρητίνη 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3600" b="0" dirty="0" smtClean="0"/>
              <a:t>(2</a:t>
            </a:r>
            <a:r>
              <a:rPr lang="en-US" sz="3600" b="0" dirty="0" smtClean="0"/>
              <a:t>4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2</a:t>
            </a:r>
            <a:r>
              <a:rPr lang="en-US" sz="3600" b="0" dirty="0" smtClean="0"/>
              <a:t>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11" y="1614462"/>
            <a:ext cx="5592457" cy="419434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170820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</a:t>
            </a:r>
            <a:r>
              <a:rPr lang="el-GR" sz="2000" smtClean="0"/>
              <a:t>Ενότητα </a:t>
            </a:r>
            <a:r>
              <a:rPr lang="el-GR" sz="2000" smtClean="0"/>
              <a:t>12β</a:t>
            </a:r>
            <a:r>
              <a:rPr lang="en-US" sz="2000" smtClean="0"/>
              <a:t>:</a:t>
            </a:r>
            <a:r>
              <a:rPr lang="el-GR" sz="2000" dirty="0" smtClean="0"/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Επικάλυψη Μεταλλικού Σκελετού με Αισθητικά Υλικά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Ιδιότητες σύνθετων ρητινών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Μικρή γραμμική συστολή πολυμερισμού (0,22%) και άρα πολύ καλή εφαρμογή.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Πολυμερίζονται πλήρως, χωρίς να μένουν κατάλοιπα χημικών ουσιών και υπολειπόμενο μονομερές.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Δεν είναι </a:t>
            </a:r>
            <a:r>
              <a:rPr lang="el-GR" sz="2400" dirty="0" smtClean="0"/>
              <a:t>τοξικές. 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Παρουσιάζουν μεγαλύτερη αντοχή στον εφελκυσμό, στην κάμψη και είναι σκληρότερες από τις ακρυλικές ρητίνες.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Μεγάλη ευκολία κατασκευής, λόγω της μορφής πάστας.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59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© Λομβαρδάς Ι. Προσθετική. Εκδόσεις Μέλισσα, Αθήνα, 1987</a:t>
            </a:r>
          </a:p>
          <a:p>
            <a:pPr marL="457200" indent="-457200" fontAlgn="base">
              <a:buFont typeface="+mj-lt"/>
              <a:buAutoNum type="arabicPeriod"/>
            </a:pPr>
            <a:endParaRPr lang="el-GR" sz="2000" dirty="0" smtClean="0"/>
          </a:p>
          <a:p>
            <a:pPr marL="457200" indent="-457200" fontAlgn="base">
              <a:buFont typeface="+mj-lt"/>
              <a:buAutoNum type="arabicPeriod"/>
            </a:pPr>
            <a:r>
              <a:rPr lang="en-US" sz="2000" dirty="0" smtClean="0"/>
              <a:t>© Blakeslee RW, Renner RP, Shiu A. Dental technology, C.V.Mosby Company, St. Louis, Missouri, 1980.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Ιδιότητες σύνθετων ρητινών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7069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51920" y="6145179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78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Ιδιότητες σύνθετων ρητινών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022293"/>
            <a:ext cx="6720418" cy="475250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5636297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09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Ιδιότητες σύνθετων ρητινών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68" y="1025352"/>
            <a:ext cx="500895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051720" y="6165304"/>
            <a:ext cx="49685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Πλεονεκτήματα σύνθετων ρητινών</a:t>
            </a:r>
            <a:br>
              <a:rPr lang="el-GR" sz="4400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1817781"/>
            <a:ext cx="6408712" cy="5040560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Βελτιωμένες φυσικές και μηχανικές </a:t>
            </a:r>
            <a:r>
              <a:rPr lang="el-GR" sz="2400" dirty="0" smtClean="0"/>
              <a:t>ιδιότητες,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Μεγαλύτερη </a:t>
            </a:r>
            <a:r>
              <a:rPr lang="el-GR" sz="2400" dirty="0" smtClean="0"/>
              <a:t>αντοχή,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Καλύτερη </a:t>
            </a:r>
            <a:r>
              <a:rPr lang="el-GR" sz="2400" dirty="0" smtClean="0"/>
              <a:t>αισθητική,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Ευκολότερη διαδικασία </a:t>
            </a:r>
            <a:r>
              <a:rPr lang="el-GR" sz="2400" dirty="0" smtClean="0"/>
              <a:t>κατασκευής.</a:t>
            </a:r>
          </a:p>
          <a:p>
            <a:pPr marL="0" indent="0" algn="ctr">
              <a:spcBef>
                <a:spcPts val="66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Απαραίτητη και με αυτές η μηχανική συγκράτηση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36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Πλεονεκτήματα σύνθετων ρητινών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2)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428642"/>
            <a:ext cx="3744416" cy="287256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7" y="2428642"/>
            <a:ext cx="3433432" cy="2872566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467544" y="5967372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1075</TotalTime>
  <Words>1301</Words>
  <Application>Microsoft Office PowerPoint</Application>
  <PresentationFormat>Προβολή στην οθόνη (4:3)</PresentationFormat>
  <Paragraphs>204</Paragraphs>
  <Slides>41</Slides>
  <Notes>13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41</vt:i4>
      </vt:variant>
    </vt:vector>
  </HeadingPairs>
  <TitlesOfParts>
    <vt:vector size="44" baseType="lpstr">
      <vt:lpstr>template</vt:lpstr>
      <vt:lpstr>1_OC_template_updated</vt:lpstr>
      <vt:lpstr>OC_template_updated</vt:lpstr>
      <vt:lpstr>Ακίνητη Προσθετική Ι (Θ)</vt:lpstr>
      <vt:lpstr>Σύνθετες ρητίνες (1 από 2)</vt:lpstr>
      <vt:lpstr>Σύνθετες ρητίνες (2 από 2)</vt:lpstr>
      <vt:lpstr>Ιδιότητες σύνθετων ρητινών (1 από 4)</vt:lpstr>
      <vt:lpstr>Ιδιότητες σύνθετων ρητινών (2 από 4)</vt:lpstr>
      <vt:lpstr>Ιδιότητες σύνθετων ρητινών (3 από 4)</vt:lpstr>
      <vt:lpstr>Ιδιότητες σύνθετων ρητινών (4 από 4)</vt:lpstr>
      <vt:lpstr>Πλεονεκτήματα σύνθετων ρητινών (1 από 2)</vt:lpstr>
      <vt:lpstr>Πλεονεκτήματα σύνθετων ρητινών (2 από 2)</vt:lpstr>
      <vt:lpstr>Επικάλυψη με σύνθετη ρητίνη  (1 από 24)</vt:lpstr>
      <vt:lpstr>Επικάλυψη με σύνθετη ρητίνη  (2 από 24)</vt:lpstr>
      <vt:lpstr>Επικάλυψη με σύνθετη ρητίνη  (3 από 24)</vt:lpstr>
      <vt:lpstr>Επικάλυψη με σύνθετη ρητίνη  (4 από 24)</vt:lpstr>
      <vt:lpstr>Επικάλυψη με σύνθετη ρητίνη  (5 από 24)</vt:lpstr>
      <vt:lpstr>Επικάλυψη με σύνθετη ρητίνη  (6 από 24)</vt:lpstr>
      <vt:lpstr>Επικάλυψη με σύνθετη ρητίνη  (7 από 24)</vt:lpstr>
      <vt:lpstr>Επικάλυψη με σύνθετη ρητίνη  (8 από 24)</vt:lpstr>
      <vt:lpstr>Επικάλυψη με σύνθετη ρητίνη  (9 από 24)</vt:lpstr>
      <vt:lpstr>Επικάλυψη με σύνθετη ρητίνη  (10 από 24)</vt:lpstr>
      <vt:lpstr>Επικάλυψη με σύνθετη ρητίνη  (11 από 24)</vt:lpstr>
      <vt:lpstr>Επικάλυψη με σύνθετη ρητίνη  (12 από 24)</vt:lpstr>
      <vt:lpstr>Επικάλυψη με σύνθετη ρητίνη  (13 από 24)</vt:lpstr>
      <vt:lpstr>Επικάλυψη με σύνθετη ρητίνη (14 από 24)</vt:lpstr>
      <vt:lpstr>Επικάλυψη με σύνθετη ρητίνη (15 από 24)</vt:lpstr>
      <vt:lpstr>Επικάλυψη με σύνθετη ρητίνη (16 από 24)</vt:lpstr>
      <vt:lpstr>Επικάλυψη με σύνθετη ρητίνη  (17 από 24)</vt:lpstr>
      <vt:lpstr>Επικάλυψη με σύνθετη ρητίνη  (18 από 24)</vt:lpstr>
      <vt:lpstr>Επικάλυψη με σύνθετη ρητίνη  (19 από 24)</vt:lpstr>
      <vt:lpstr>Επικάλυψη με σύνθετη ρητίνη  (20 από 24)</vt:lpstr>
      <vt:lpstr>Επικάλυψη με σύνθετη ρητίνη  (21 από 24)</vt:lpstr>
      <vt:lpstr>Επικάλυψη με σύνθετη ρητίνη  (22 από 24)</vt:lpstr>
      <vt:lpstr>Επικάλυψη με σύνθετη ρητίνη  (23 από 24)</vt:lpstr>
      <vt:lpstr>Επικάλυψη με σύνθετη ρητίνη  (24 από 24)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107</cp:revision>
  <dcterms:created xsi:type="dcterms:W3CDTF">2014-01-02T12:44:34Z</dcterms:created>
  <dcterms:modified xsi:type="dcterms:W3CDTF">2015-03-11T09:16:24Z</dcterms:modified>
</cp:coreProperties>
</file>