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41"/>
  </p:notesMasterIdLst>
  <p:handoutMasterIdLst>
    <p:handoutMasterId r:id="rId42"/>
  </p:handoutMasterIdLst>
  <p:sldIdLst>
    <p:sldId id="25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57" r:id="rId34"/>
    <p:sldId id="262" r:id="rId35"/>
    <p:sldId id="264" r:id="rId36"/>
    <p:sldId id="297" r:id="rId37"/>
    <p:sldId id="298" r:id="rId38"/>
    <p:sldId id="266" r:id="rId39"/>
    <p:sldId id="261" r:id="rId40"/>
  </p:sldIdLst>
  <p:sldSz cx="9144000" cy="6858000" type="screen4x3"/>
  <p:notesSz cx="7104063" cy="10234613"/>
  <p:custDataLst>
    <p:tags r:id="rId43"/>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p:scale>
          <a:sx n="114" d="100"/>
          <a:sy n="114" d="100"/>
        </p:scale>
        <p:origin x="-72"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gs" Target="tags/tag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11/3/2015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11/3/2015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34</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36</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37</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val="2770434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a:t>
            </a:fld>
            <a:endParaRPr lang="el-GR" dirty="0">
              <a:solidFill>
                <a:prstClr val="black"/>
              </a:solidFill>
            </a:endParaRPr>
          </a:p>
        </p:txBody>
      </p:sp>
    </p:spTree>
    <p:extLst>
      <p:ext uri="{BB962C8B-B14F-4D97-AF65-F5344CB8AC3E}">
        <p14:creationId xmlns:p14="http://schemas.microsoft.com/office/powerpoint/2010/main" val="3618949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a:t>
            </a:fld>
            <a:endParaRPr lang="el-GR" dirty="0">
              <a:solidFill>
                <a:prstClr val="black"/>
              </a:solidFill>
            </a:endParaRPr>
          </a:p>
        </p:txBody>
      </p:sp>
    </p:spTree>
    <p:extLst>
      <p:ext uri="{BB962C8B-B14F-4D97-AF65-F5344CB8AC3E}">
        <p14:creationId xmlns:p14="http://schemas.microsoft.com/office/powerpoint/2010/main" val="1947449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12</a:t>
            </a:fld>
            <a:endParaRPr lang="el-GR" dirty="0">
              <a:solidFill>
                <a:prstClr val="black"/>
              </a:solidFill>
            </a:endParaRPr>
          </a:p>
        </p:txBody>
      </p:sp>
    </p:spTree>
    <p:extLst>
      <p:ext uri="{BB962C8B-B14F-4D97-AF65-F5344CB8AC3E}">
        <p14:creationId xmlns:p14="http://schemas.microsoft.com/office/powerpoint/2010/main" val="2057891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30</a:t>
            </a:fld>
            <a:endParaRPr lang="el-GR" dirty="0">
              <a:solidFill>
                <a:prstClr val="black"/>
              </a:solidFill>
            </a:endParaRPr>
          </a:p>
        </p:txBody>
      </p:sp>
    </p:spTree>
    <p:extLst>
      <p:ext uri="{BB962C8B-B14F-4D97-AF65-F5344CB8AC3E}">
        <p14:creationId xmlns:p14="http://schemas.microsoft.com/office/powerpoint/2010/main" val="2561193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31</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32</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33</a:t>
            </a:fld>
            <a:endParaRPr lang="el-GR" dirty="0"/>
          </a:p>
        </p:txBody>
      </p:sp>
    </p:spTree>
    <p:extLst>
      <p:ext uri="{BB962C8B-B14F-4D97-AF65-F5344CB8AC3E}">
        <p14:creationId xmlns:p14="http://schemas.microsoft.com/office/powerpoint/2010/main" val="1537509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9542252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400"/>
            </a:lvl1pPr>
            <a:lvl2pPr marL="742950" indent="-285750">
              <a:lnSpc>
                <a:spcPct val="112000"/>
              </a:lnSpc>
              <a:spcBef>
                <a:spcPts val="1200"/>
              </a:spcBef>
              <a:buFont typeface="Courier New" panose="02070309020205020404" pitchFamily="49" charset="0"/>
              <a:buChar char="o"/>
              <a:defRPr sz="2400"/>
            </a:lvl2pPr>
            <a:lvl3pPr>
              <a:lnSpc>
                <a:spcPct val="112000"/>
              </a:lnSpc>
              <a:spcBef>
                <a:spcPts val="1200"/>
              </a:spcBef>
              <a:defRPr sz="2400"/>
            </a:lvl3pPr>
            <a:lvl4pPr>
              <a:lnSpc>
                <a:spcPct val="112000"/>
              </a:lnSpc>
              <a:spcBef>
                <a:spcPts val="1200"/>
              </a:spcBef>
              <a:defRPr sz="2400"/>
            </a:lvl4pPr>
            <a:lvl5pPr>
              <a:lnSpc>
                <a:spcPct val="112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2288229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8445155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0885653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201787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5381777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5497233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98575784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280350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720348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5520543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acuarios-self-help-health-wellness.blogspot.gr/2012/11/pineal-gland-our-third-eye-biggest.html"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www.afsafund.org/research_1996.html" TargetMode="External"/><Relationship Id="rId2" Type="http://schemas.openxmlformats.org/officeDocument/2006/relationships/image" Target="../media/image9.gi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hyperlink" Target="http://commons.wikimedia.org/w/index.php?title=User:WolfRAMM&amp;action=edit&amp;redlink=1" TargetMode="External"/><Relationship Id="rId4" Type="http://schemas.openxmlformats.org/officeDocument/2006/relationships/hyperlink" Target="http://commons.wikimedia.org/wiki/File:Tryptophan_metabolism.png"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hyperlink" Target="http://commons.wikimedia.org/wiki/User:Vaccinationist" TargetMode="External"/><Relationship Id="rId4" Type="http://schemas.openxmlformats.org/officeDocument/2006/relationships/hyperlink" Target="http://commons.wikimedia.org/wiki/File:Melatonin_structure.sv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commons.wikimedia.org/wiki/File:Illu_pituitary_pineal_glands.jpg" TargetMode="External"/><Relationship Id="rId2" Type="http://schemas.openxmlformats.org/officeDocument/2006/relationships/image" Target="../media/image8.jpeg"/><Relationship Id="rId1" Type="http://schemas.openxmlformats.org/officeDocument/2006/relationships/slideLayout" Target="../slideLayouts/slideLayout12.xml"/><Relationship Id="rId4" Type="http://schemas.openxmlformats.org/officeDocument/2006/relationships/hyperlink" Target="http://commons.wikimedia.org/wiki/User:Fuelbottl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el.wikipedia.org/w/index.php?title=%CE%A6%CF%89%CF%84%CE%BF%CE%B5%CF%85%CE%B1%CE%AF%CF%83%CE%B8%CE%B7%CF%84%CE%BF_%CE%BA%CF%8D%CF%84%CF%84%CE%B1%CF%81%CE%BF&amp;action=edit&amp;redlink=1" TargetMode="External"/><Relationship Id="rId2" Type="http://schemas.openxmlformats.org/officeDocument/2006/relationships/hyperlink" Target="http://el.wikipedia.org/wiki/%CE%95%CE%BD%CE%B4%CE%BF%CE%BA%CF%81%CE%B9%CE%BD%CE%AE%CF%82_%CE%B1%CE%B4%CE%AD%CE%BD%CE%B1%CF%82" TargetMode="External"/><Relationship Id="rId1" Type="http://schemas.openxmlformats.org/officeDocument/2006/relationships/slideLayout" Target="../slideLayouts/slideLayout12.xml"/><Relationship Id="rId6" Type="http://schemas.openxmlformats.org/officeDocument/2006/relationships/hyperlink" Target="http://el.wikipedia.org/w/index.php?title=%CE%9A%CE%BF%CE%B9%CE%BB%CE%AF%CE%B1_%CE%B5%CE%B3%CE%BA%CE%B5%CF%86%CE%AC%CE%BB%CE%BF%CF%85&amp;action=edit&amp;redlink=1" TargetMode="External"/><Relationship Id="rId5" Type="http://schemas.openxmlformats.org/officeDocument/2006/relationships/hyperlink" Target="http://el.wikipedia.org/wiki/%CE%95%CE%B3%CE%BA%CE%AD%CF%86%CE%B1%CE%BB%CE%BF%CF%82" TargetMode="External"/><Relationship Id="rId4" Type="http://schemas.openxmlformats.org/officeDocument/2006/relationships/hyperlink" Target="http://el.wikipedia.org/w/index.php?title=%CE%9C%CF%80%CE%B9%CE%B6%CE%AD%CE%BB%CE%B9&amp;action=edit&amp;redlink=1"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el.wikipedia.org/w/index.php?title=%CE%9C%CE%B5%CE%BB%CE%B1%CF%84%CE%BF%CE%BD%CE%AF%CE%BD%CE%B7&amp;action=edit&amp;redlink=1" TargetMode="External"/><Relationship Id="rId2" Type="http://schemas.openxmlformats.org/officeDocument/2006/relationships/hyperlink" Target="http://el.wikipedia.org/wiki/%CE%9F%CF%81%CE%BC%CF%8C%CE%BD%CE%B7" TargetMode="External"/><Relationship Id="rId1" Type="http://schemas.openxmlformats.org/officeDocument/2006/relationships/slideLayout" Target="../slideLayouts/slideLayout12.xml"/><Relationship Id="rId5" Type="http://schemas.openxmlformats.org/officeDocument/2006/relationships/hyperlink" Target="http://el.wikipedia.org/w/index.php?title=%CE%92%CE%B9%CE%BF%CE%BB%CE%BF%CE%B3%CE%B9%CE%BA%CF%8C%CF%82_%CF%81%CF%85%CE%B8%CE%BC%CF%8C%CF%82&amp;action=edit&amp;redlink=1" TargetMode="External"/><Relationship Id="rId4" Type="http://schemas.openxmlformats.org/officeDocument/2006/relationships/hyperlink" Target="http://el.wikipedia.org/wiki/%CE%9A%CE%B9%CF%81%CE%BA%CE%B1%CE%B4%CE%B9%CE%BA%CF%8C%CF%82_%CF%81%CF%85%CE%B8%CE%BC%CF%8C%CF%82"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080120"/>
          </a:xfrm>
        </p:spPr>
        <p:txBody>
          <a:bodyPr>
            <a:normAutofit/>
          </a:bodyPr>
          <a:lstStyle/>
          <a:p>
            <a:pPr lvl="1" algn="ctr"/>
            <a:r>
              <a:rPr lang="el-GR" sz="4400" b="1" dirty="0" smtClean="0">
                <a:solidFill>
                  <a:schemeClr val="tx1"/>
                </a:solidFill>
                <a:latin typeface="+mn-lt"/>
              </a:rPr>
              <a:t>Φυσιολογία</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448272"/>
          </a:xfrm>
        </p:spPr>
        <p:txBody>
          <a:bodyPr>
            <a:normAutofit/>
          </a:bodyPr>
          <a:lstStyle/>
          <a:p>
            <a:pPr>
              <a:spcBef>
                <a:spcPts val="0"/>
              </a:spcBef>
              <a:spcAft>
                <a:spcPts val="1800"/>
              </a:spcAft>
            </a:pPr>
            <a:r>
              <a:rPr lang="el-GR" sz="2600" b="1" dirty="0" smtClean="0"/>
              <a:t>Ενότητα </a:t>
            </a:r>
            <a:r>
              <a:rPr lang="en-US" sz="2600" b="1" dirty="0" smtClean="0"/>
              <a:t>6</a:t>
            </a:r>
            <a:r>
              <a:rPr lang="el-GR" sz="2600" dirty="0" smtClean="0"/>
              <a:t>:</a:t>
            </a:r>
            <a:r>
              <a:rPr lang="en-US" sz="2600" dirty="0" smtClean="0"/>
              <a:t> </a:t>
            </a:r>
            <a:r>
              <a:rPr lang="el-GR" sz="2600" dirty="0"/>
              <a:t>Ενδοκρινικό σύστημα - Επίφυση</a:t>
            </a:r>
            <a:endParaRPr lang="en-US" sz="2600" dirty="0" smtClean="0"/>
          </a:p>
          <a:p>
            <a:pPr>
              <a:spcBef>
                <a:spcPts val="0"/>
              </a:spcBef>
            </a:pPr>
            <a:r>
              <a:rPr lang="el-GR" sz="2200" dirty="0"/>
              <a:t>Mαρία Bενετίκου, MD, MSc, DipEndo, PhD,</a:t>
            </a:r>
          </a:p>
          <a:p>
            <a:pPr>
              <a:spcBef>
                <a:spcPts val="0"/>
              </a:spcBef>
            </a:pPr>
            <a:r>
              <a:rPr lang="el-GR" sz="2200" dirty="0"/>
              <a:t>Ιατρός ενδοκρινολόγος, καθηγήτρια παθοφυσιολογίας – νοσολογίας, διδάκτωρ πανεπιστήμιου Αθηνών και Λονδίνου</a:t>
            </a:r>
          </a:p>
          <a:p>
            <a:pPr>
              <a:spcBef>
                <a:spcPts val="0"/>
              </a:spcBef>
            </a:pPr>
            <a:r>
              <a:rPr lang="el-GR" sz="2200"/>
              <a:t>Τμήμα </a:t>
            </a:r>
            <a:r>
              <a:rPr lang="el-GR" sz="2200"/>
              <a:t>Ιατρικών Εργαστηρίων</a:t>
            </a:r>
            <a:endParaRPr lang="el-GR" sz="22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Μελατονίνη </a:t>
            </a:r>
            <a:r>
              <a:rPr lang="el-GR" sz="3200" b="0" dirty="0" smtClean="0"/>
              <a:t>3/6</a:t>
            </a:r>
            <a:endParaRPr lang="el-GR" dirty="0"/>
          </a:p>
        </p:txBody>
      </p:sp>
      <p:sp>
        <p:nvSpPr>
          <p:cNvPr id="12290" name="Rectangle 3"/>
          <p:cNvSpPr>
            <a:spLocks noGrp="1" noChangeArrowheads="1"/>
          </p:cNvSpPr>
          <p:nvPr>
            <p:ph idx="1"/>
          </p:nvPr>
        </p:nvSpPr>
        <p:spPr/>
        <p:txBody>
          <a:bodyPr>
            <a:noAutofit/>
          </a:bodyPr>
          <a:lstStyle/>
          <a:p>
            <a:pPr eaLnBrk="1" hangingPunct="1"/>
            <a:r>
              <a:rPr lang="el-GR" altLang="el-GR" sz="2200" dirty="0" smtClean="0"/>
              <a:t>Οι προσαγωγές ίνες προς τα ανώτερα αυχενικά γάγγλια προέρχονται από το σύστημα ινών της οπτικής οδού. </a:t>
            </a:r>
            <a:endParaRPr lang="en-US" altLang="el-GR" sz="2200" dirty="0" smtClean="0"/>
          </a:p>
          <a:p>
            <a:pPr eaLnBrk="1" hangingPunct="1"/>
            <a:r>
              <a:rPr lang="el-GR" altLang="el-GR" sz="2200" dirty="0" smtClean="0"/>
              <a:t>Με τον τρόπο αυτόν, τα κύτταρα του κωναρίου δέχονται </a:t>
            </a:r>
            <a:r>
              <a:rPr lang="el-GR" altLang="el-GR" sz="2200" b="1" dirty="0" smtClean="0"/>
              <a:t>άμεση επίδραση των εναλλαγών φωτός-σκότους του περιβάλλοντος </a:t>
            </a:r>
            <a:r>
              <a:rPr lang="el-GR" altLang="el-GR" sz="2200" dirty="0" smtClean="0"/>
              <a:t>και έτσι το κωνάριο αποτελεί το δέκτη των εναλλαγών αυτών στο νευρικό σύστημα του ανθρώπου. </a:t>
            </a:r>
          </a:p>
          <a:p>
            <a:pPr eaLnBrk="1" hangingPunct="1"/>
            <a:r>
              <a:rPr lang="el-GR" altLang="el-GR" sz="2200" dirty="0" smtClean="0"/>
              <a:t>Η μελατονίνη συντίθεται από </a:t>
            </a:r>
            <a:r>
              <a:rPr lang="el-GR" altLang="el-GR" sz="2200" b="1" dirty="0" smtClean="0"/>
              <a:t>την τρυπτοφάνη </a:t>
            </a:r>
            <a:r>
              <a:rPr lang="el-GR" altLang="el-GR" sz="2200" dirty="0" smtClean="0"/>
              <a:t>μέσα στα παρεγχυματικά κύτταρα του κωναρίου, τα κωναριοκύτταρα.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dirty="0">
              <a:solidFill>
                <a:prstClr val="black"/>
              </a:solidFill>
            </a:endParaRPr>
          </a:p>
        </p:txBody>
      </p:sp>
    </p:spTree>
    <p:extLst>
      <p:ext uri="{BB962C8B-B14F-4D97-AF65-F5344CB8AC3E}">
        <p14:creationId xmlns:p14="http://schemas.microsoft.com/office/powerpoint/2010/main" val="38385810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Μελατονίνη </a:t>
            </a:r>
            <a:r>
              <a:rPr lang="el-GR" sz="3200" b="0" dirty="0" smtClean="0"/>
              <a:t>4/6</a:t>
            </a:r>
            <a:endParaRPr lang="el-GR" dirty="0"/>
          </a:p>
        </p:txBody>
      </p:sp>
      <p:sp>
        <p:nvSpPr>
          <p:cNvPr id="13314" name="Rectangle 3"/>
          <p:cNvSpPr>
            <a:spLocks noGrp="1" noChangeArrowheads="1"/>
          </p:cNvSpPr>
          <p:nvPr>
            <p:ph idx="1"/>
          </p:nvPr>
        </p:nvSpPr>
        <p:spPr/>
        <p:txBody>
          <a:bodyPr>
            <a:normAutofit/>
          </a:bodyPr>
          <a:lstStyle/>
          <a:p>
            <a:pPr eaLnBrk="1" hangingPunct="1"/>
            <a:r>
              <a:rPr lang="el-GR" altLang="el-GR" b="1" dirty="0" smtClean="0"/>
              <a:t>Η έκκριση της μελατονίνης </a:t>
            </a:r>
            <a:r>
              <a:rPr lang="el-GR" altLang="el-GR" dirty="0" smtClean="0"/>
              <a:t>αρχίζει όταν υπάρχει σκοτάδι και είναι μεγάλη κατά τη διάρκεια της νύκτας. Το αντίθετο συμβαίνει κατά τη διάρκεια της ημέρας. </a:t>
            </a:r>
          </a:p>
          <a:p>
            <a:pPr eaLnBrk="1" hangingPunct="1"/>
            <a:r>
              <a:rPr lang="el-GR" altLang="el-GR" b="1" dirty="0" smtClean="0"/>
              <a:t>Ο ρυθμός της </a:t>
            </a:r>
            <a:r>
              <a:rPr lang="el-GR" altLang="el-GR" dirty="0" smtClean="0"/>
              <a:t>είναι από τους πιο σταθερούς που υπάρχουν, εξακολουθεί δε να παραμένει και όταν λείπουν περιβαλλοντικά ερεθίσματα. </a:t>
            </a:r>
          </a:p>
          <a:p>
            <a:pPr eaLnBrk="1" hangingPunct="1"/>
            <a:r>
              <a:rPr lang="el-GR" altLang="el-GR" dirty="0" smtClean="0"/>
              <a:t>Η έκκριση της μελατονίνης είναι μικρή κατά τη γέννηση και αυξάνεται σημαντικά μέχρι την ηλικία των 3-5 ετών. </a:t>
            </a:r>
            <a:endParaRPr lang="en-US"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dirty="0">
              <a:solidFill>
                <a:prstClr val="black"/>
              </a:solidFill>
            </a:endParaRPr>
          </a:p>
        </p:txBody>
      </p:sp>
    </p:spTree>
    <p:extLst>
      <p:ext uri="{BB962C8B-B14F-4D97-AF65-F5344CB8AC3E}">
        <p14:creationId xmlns:p14="http://schemas.microsoft.com/office/powerpoint/2010/main" val="137426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Μελατονίνη </a:t>
            </a:r>
            <a:r>
              <a:rPr lang="el-GR" sz="3200" b="0" dirty="0" smtClean="0"/>
              <a:t>5/6</a:t>
            </a:r>
            <a:endParaRPr lang="el-GR" dirty="0"/>
          </a:p>
        </p:txBody>
      </p:sp>
      <p:sp>
        <p:nvSpPr>
          <p:cNvPr id="13314" name="Rectangle 3"/>
          <p:cNvSpPr>
            <a:spLocks noGrp="1" noChangeArrowheads="1"/>
          </p:cNvSpPr>
          <p:nvPr>
            <p:ph idx="1"/>
          </p:nvPr>
        </p:nvSpPr>
        <p:spPr/>
        <p:txBody>
          <a:bodyPr>
            <a:normAutofit/>
          </a:bodyPr>
          <a:lstStyle/>
          <a:p>
            <a:pPr eaLnBrk="1" hangingPunct="1"/>
            <a:r>
              <a:rPr lang="el-GR" altLang="el-GR" dirty="0" smtClean="0"/>
              <a:t>Από την ηλικία των 6 ετών και μετά τα νυκτερινά επίπεδα της μελατονίνης ελαττώνονται βαθμιαία. </a:t>
            </a:r>
            <a:r>
              <a:rPr lang="el-GR" altLang="el-GR" b="1" dirty="0" smtClean="0"/>
              <a:t>Φαίνεται ότι η εμφάνιση της εφηβείας δεν είναι αποτέλεσμα ελαττωμένης έκκρισης της μελατονίνης, αλλά διάφορες υποθέσεις υπάρχουν  (βλ εφηβεία).  </a:t>
            </a:r>
            <a:endParaRPr lang="en-US" altLang="el-GR" b="1" dirty="0" smtClean="0"/>
          </a:p>
          <a:p>
            <a:pPr eaLnBrk="1" hangingPunct="1"/>
            <a:r>
              <a:rPr lang="el-GR" altLang="el-GR" dirty="0" smtClean="0"/>
              <a:t>Τα επίπεδα της μελατονίνης που παρατηρούνται στην ενήλικο ζωή εμφανίζονται κατά τη δεύτερη δεκαετία της ζωής, διατηρούνται μέχρι την τέταρτη δεκαετία και κατόπιν σταδιακά ελαττώνονται, μέχρις ότου, κατά το γήρας, παρατηρούνται πολύ χαμηλά επίπεδα της ορμόνης.</a:t>
            </a:r>
            <a:endParaRPr lang="el-GR" altLang="el-GR" u="sng"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dirty="0">
              <a:solidFill>
                <a:prstClr val="black"/>
              </a:solidFill>
            </a:endParaRPr>
          </a:p>
        </p:txBody>
      </p:sp>
    </p:spTree>
    <p:extLst>
      <p:ext uri="{BB962C8B-B14F-4D97-AF65-F5344CB8AC3E}">
        <p14:creationId xmlns:p14="http://schemas.microsoft.com/office/powerpoint/2010/main" val="42355916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Μελατονίνη </a:t>
            </a:r>
            <a:r>
              <a:rPr lang="el-GR" sz="3200" b="0" dirty="0" smtClean="0"/>
              <a:t>6/6</a:t>
            </a:r>
            <a:endParaRPr lang="el-GR" dirty="0"/>
          </a:p>
        </p:txBody>
      </p:sp>
      <p:sp>
        <p:nvSpPr>
          <p:cNvPr id="13314" name="Rectangle 3"/>
          <p:cNvSpPr>
            <a:spLocks noGrp="1" noChangeArrowheads="1"/>
          </p:cNvSpPr>
          <p:nvPr>
            <p:ph idx="1"/>
          </p:nvPr>
        </p:nvSpPr>
        <p:spPr/>
        <p:txBody>
          <a:bodyPr>
            <a:normAutofit/>
          </a:bodyPr>
          <a:lstStyle/>
          <a:p>
            <a:pPr eaLnBrk="1" hangingPunct="1"/>
            <a:r>
              <a:rPr lang="el-GR" altLang="el-GR" dirty="0" smtClean="0"/>
              <a:t>Υποδοχείς της μελατονίνης έχουν ανιχνευθεί στην επιφάνεια αλλά και στον πυρήνα των κυττάρων. Άλλες από τις δράσεις της μελατονίνης επάγονται μέσω του επιφανειακού και άλλες μέσω του πυρηνικού υποδοχέα.</a:t>
            </a:r>
          </a:p>
          <a:p>
            <a:pPr eaLnBrk="1" hangingPunct="1"/>
            <a:r>
              <a:rPr lang="el-GR" altLang="el-GR" dirty="0" smtClean="0"/>
              <a:t>Στον άνθρωπο, υποδοχείς έχουν ανιχνευθεί στον υπερχιασματικό πυρήνα του υποθαλάμου και στην πρόσθια υπόφυση, ενώ η περιοχή </a:t>
            </a:r>
            <a:r>
              <a:rPr lang="en-US" altLang="el-GR" dirty="0" smtClean="0"/>
              <a:t>pars tuberalis</a:t>
            </a:r>
            <a:r>
              <a:rPr lang="el-GR" altLang="el-GR" dirty="0" smtClean="0"/>
              <a:t> της υπόφυσης δεν φαίνεται να εμφανίζει υποδοχείς στους περισσότερους από τους λίγους ανθρώπους όπου μελετήθηκε.</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dirty="0">
              <a:solidFill>
                <a:prstClr val="black"/>
              </a:solidFill>
            </a:endParaRPr>
          </a:p>
        </p:txBody>
      </p:sp>
    </p:spTree>
    <p:extLst>
      <p:ext uri="{BB962C8B-B14F-4D97-AF65-F5344CB8AC3E}">
        <p14:creationId xmlns:p14="http://schemas.microsoft.com/office/powerpoint/2010/main" val="2217384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Βιορυθμοί </a:t>
            </a:r>
            <a:r>
              <a:rPr lang="el-GR" dirty="0"/>
              <a:t>και </a:t>
            </a:r>
            <a:r>
              <a:rPr lang="el-GR" dirty="0" smtClean="0"/>
              <a:t>μελατονίνη</a:t>
            </a:r>
            <a:endParaRPr lang="el-GR" dirty="0"/>
          </a:p>
        </p:txBody>
      </p:sp>
      <p:sp>
        <p:nvSpPr>
          <p:cNvPr id="14338" name="Rectangle 3"/>
          <p:cNvSpPr>
            <a:spLocks noGrp="1" noChangeArrowheads="1"/>
          </p:cNvSpPr>
          <p:nvPr>
            <p:ph idx="1"/>
          </p:nvPr>
        </p:nvSpPr>
        <p:spPr>
          <a:xfrm>
            <a:off x="457200" y="1196752"/>
            <a:ext cx="8507288" cy="5112568"/>
          </a:xfrm>
        </p:spPr>
        <p:txBody>
          <a:bodyPr>
            <a:noAutofit/>
          </a:bodyPr>
          <a:lstStyle/>
          <a:p>
            <a:pPr eaLnBrk="1" hangingPunct="1">
              <a:lnSpc>
                <a:spcPct val="110000"/>
              </a:lnSpc>
              <a:spcBef>
                <a:spcPts val="800"/>
              </a:spcBef>
            </a:pPr>
            <a:r>
              <a:rPr lang="el-GR" altLang="el-GR" sz="2200" dirty="0" smtClean="0"/>
              <a:t>Η μελατονίνη συμμετέχει στην </a:t>
            </a:r>
            <a:r>
              <a:rPr lang="el-GR" altLang="el-GR" sz="2200" b="1" dirty="0" smtClean="0"/>
              <a:t>προσαρμογή των βιολογικών ρυθμών του οργανισμού στον κύκλο φωτός-σκότους του περιβάλλοντος. </a:t>
            </a:r>
          </a:p>
          <a:p>
            <a:pPr eaLnBrk="1" hangingPunct="1">
              <a:lnSpc>
                <a:spcPct val="110000"/>
              </a:lnSpc>
              <a:spcBef>
                <a:spcPts val="800"/>
              </a:spcBef>
            </a:pPr>
            <a:r>
              <a:rPr lang="el-GR" altLang="el-GR" sz="2200" dirty="0" smtClean="0"/>
              <a:t>Φαίνεται ότι </a:t>
            </a:r>
            <a:r>
              <a:rPr lang="el-GR" altLang="el-GR" sz="2200" b="1" dirty="0" smtClean="0"/>
              <a:t>η μελατονίνη είναι ο διαμεσολαβητικός παράγοντας στην επίδραση του φωτός </a:t>
            </a:r>
            <a:r>
              <a:rPr lang="el-GR" altLang="el-GR" sz="2200" dirty="0" smtClean="0"/>
              <a:t>ως ρυθμιστή της κιρκάδιας (νυχθημερήσιας, </a:t>
            </a:r>
            <a:r>
              <a:rPr lang="en-US" altLang="el-GR" sz="2200" dirty="0" smtClean="0"/>
              <a:t>circa dies</a:t>
            </a:r>
            <a:r>
              <a:rPr lang="el-GR" altLang="el-GR" sz="2200" dirty="0" smtClean="0"/>
              <a:t>) διακύμανσης της βασικής θερμοκρασίας του σώματος, καθώς στους άνδρες, αλλά και στις γυναίκες, η πτώση δε της θερμοκρασίας του σώματος συμπίπτει με τα υψηλότερα επίπεδα της μελατονίνης.  </a:t>
            </a:r>
            <a:endParaRPr lang="en-US" altLang="el-GR" sz="2200" dirty="0" smtClean="0"/>
          </a:p>
          <a:p>
            <a:pPr eaLnBrk="1" hangingPunct="1">
              <a:lnSpc>
                <a:spcPct val="110000"/>
              </a:lnSpc>
              <a:spcBef>
                <a:spcPts val="800"/>
              </a:spcBef>
            </a:pPr>
            <a:r>
              <a:rPr lang="el-GR" altLang="el-GR" sz="2200" b="1" dirty="0" smtClean="0"/>
              <a:t>Η οξεία έκθεση σε έντονο φως αναστέλλει την έκκριση της μελατονίνης </a:t>
            </a:r>
            <a:r>
              <a:rPr lang="el-GR" altLang="el-GR" sz="2200" dirty="0" smtClean="0"/>
              <a:t>και αυξάνει τη θερμοκρασία του σώματος και η αλλαγή αυτή της βασικής θερμοκρασίας αναστρέφεται με τη συνεχή έγχυση μελατονίνης στους άνδρες και με την από του στόματος χορήγηση στις γυναίκες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dirty="0">
              <a:solidFill>
                <a:prstClr val="black"/>
              </a:solidFill>
            </a:endParaRPr>
          </a:p>
        </p:txBody>
      </p:sp>
    </p:spTree>
    <p:extLst>
      <p:ext uri="{BB962C8B-B14F-4D97-AF65-F5344CB8AC3E}">
        <p14:creationId xmlns:p14="http://schemas.microsoft.com/office/powerpoint/2010/main" val="17434981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Δράσεις μελατονίνης</a:t>
            </a:r>
            <a:endParaRPr lang="el-GR" dirty="0"/>
          </a:p>
        </p:txBody>
      </p:sp>
      <p:sp>
        <p:nvSpPr>
          <p:cNvPr id="15362" name="Rectangle 3"/>
          <p:cNvSpPr>
            <a:spLocks noGrp="1" noChangeArrowheads="1"/>
          </p:cNvSpPr>
          <p:nvPr>
            <p:ph idx="1"/>
          </p:nvPr>
        </p:nvSpPr>
        <p:spPr/>
        <p:txBody>
          <a:bodyPr/>
          <a:lstStyle/>
          <a:p>
            <a:pPr eaLnBrk="1" hangingPunct="1"/>
            <a:r>
              <a:rPr lang="el-GR" altLang="el-GR" dirty="0" smtClean="0"/>
              <a:t>Η χορήγηση μελατονίνης απομακρύνει τα συμπτώματα του </a:t>
            </a:r>
            <a:r>
              <a:rPr lang="en-US" altLang="el-GR" dirty="0" smtClean="0"/>
              <a:t>jet lag</a:t>
            </a:r>
            <a:r>
              <a:rPr lang="el-GR" altLang="el-GR" dirty="0" smtClean="0"/>
              <a:t>, δηλαδή της διαταραχής του οργανισμού, που παρατηρείται κατά τα διηπειρωτικά ταξίδια. </a:t>
            </a:r>
          </a:p>
          <a:p>
            <a:pPr eaLnBrk="1" hangingPunct="1"/>
            <a:r>
              <a:rPr lang="el-GR" altLang="el-GR" dirty="0" smtClean="0"/>
              <a:t>Φαίνεται ότι η μελατονίνη βοηθά στον επανασυγχρονισμό των κιρκάδιων ρυθμών στην τοπική ώρα. </a:t>
            </a:r>
          </a:p>
          <a:p>
            <a:pPr eaLnBrk="1" hangingPunct="1"/>
            <a:r>
              <a:rPr lang="el-GR" altLang="el-GR" dirty="0" smtClean="0"/>
              <a:t>Η μελατονίνη μπορεί να βοηθήσει στη θεραπεία διαταραχών του ύπνου, ενώ η χορήγηση της σε τυφλούς, που είχαν διαταραγμένο ρυθμό έκκρισης της μελατονίνης, μεταβάλλει τον ενδογενή ρυθμό έκκρισης της ορμόνης.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dirty="0">
              <a:solidFill>
                <a:prstClr val="black"/>
              </a:solidFill>
            </a:endParaRPr>
          </a:p>
        </p:txBody>
      </p:sp>
    </p:spTree>
    <p:extLst>
      <p:ext uri="{BB962C8B-B14F-4D97-AF65-F5344CB8AC3E}">
        <p14:creationId xmlns:p14="http://schemas.microsoft.com/office/powerpoint/2010/main" val="25958450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Μελατονίνη και νευροενδοκρινική </a:t>
            </a:r>
            <a:r>
              <a:rPr lang="el-GR" dirty="0" smtClean="0"/>
              <a:t>λειτουργία </a:t>
            </a:r>
            <a:r>
              <a:rPr lang="el-GR" sz="3300" b="0" dirty="0" smtClean="0"/>
              <a:t>1/2</a:t>
            </a:r>
            <a:endParaRPr lang="el-GR" sz="3300" b="0" dirty="0"/>
          </a:p>
        </p:txBody>
      </p:sp>
      <p:sp>
        <p:nvSpPr>
          <p:cNvPr id="16386" name="Rectangle 3"/>
          <p:cNvSpPr>
            <a:spLocks noGrp="1" noChangeArrowheads="1"/>
          </p:cNvSpPr>
          <p:nvPr>
            <p:ph idx="1"/>
          </p:nvPr>
        </p:nvSpPr>
        <p:spPr>
          <a:xfrm>
            <a:off x="457200" y="1412776"/>
            <a:ext cx="8229600" cy="4824536"/>
          </a:xfrm>
        </p:spPr>
        <p:txBody>
          <a:bodyPr>
            <a:noAutofit/>
          </a:bodyPr>
          <a:lstStyle/>
          <a:p>
            <a:pPr eaLnBrk="1" hangingPunct="1">
              <a:lnSpc>
                <a:spcPct val="122000"/>
              </a:lnSpc>
            </a:pPr>
            <a:r>
              <a:rPr lang="el-GR" altLang="el-GR" sz="2200" dirty="0" smtClean="0"/>
              <a:t>Η μελατονίνη </a:t>
            </a:r>
            <a:r>
              <a:rPr lang="el-GR" altLang="el-GR" sz="2200" b="1" dirty="0" smtClean="0"/>
              <a:t>είναι τροποποιητικός παράγοντας της έκκρισης των ορμονών του προσθίου και του οπισθίου λοβού της υπόφυσης.   </a:t>
            </a:r>
          </a:p>
          <a:p>
            <a:pPr eaLnBrk="1" hangingPunct="1">
              <a:lnSpc>
                <a:spcPct val="122000"/>
              </a:lnSpc>
            </a:pPr>
            <a:r>
              <a:rPr lang="el-GR" altLang="el-GR" sz="2200" dirty="0" smtClean="0"/>
              <a:t>Σε </a:t>
            </a:r>
            <a:r>
              <a:rPr lang="en-US" altLang="el-GR" sz="2200" i="1" dirty="0" smtClean="0"/>
              <a:t>in vitro </a:t>
            </a:r>
            <a:r>
              <a:rPr lang="el-GR" altLang="el-GR" sz="2200" dirty="0" smtClean="0"/>
              <a:t>πειράματα στους επίμυς έχει δειχθεί ότι η μελατονίνη ελαττώνει σημαντικά τη βασική έκκριση της αντιδιουρητικής ορμόνης και της ωκυτοκίνης, ενώ </a:t>
            </a:r>
            <a:r>
              <a:rPr lang="en-US" altLang="el-GR" sz="2200" i="1" dirty="0" smtClean="0"/>
              <a:t>in vivo </a:t>
            </a:r>
            <a:r>
              <a:rPr lang="el-GR" altLang="el-GR" sz="2200" dirty="0" smtClean="0"/>
              <a:t>παρατηρήσεις συμφωνούν με τις προαναφερθείσες και δείχνουν επίσης ότι η μελατονίνη αναστέλλει την έκκριση της αντιδιουρητικής ορμόνης. </a:t>
            </a:r>
            <a:endParaRPr lang="en-US" altLang="el-GR" sz="22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dirty="0">
              <a:solidFill>
                <a:prstClr val="black"/>
              </a:solidFill>
            </a:endParaRPr>
          </a:p>
        </p:txBody>
      </p:sp>
    </p:spTree>
    <p:extLst>
      <p:ext uri="{BB962C8B-B14F-4D97-AF65-F5344CB8AC3E}">
        <p14:creationId xmlns:p14="http://schemas.microsoft.com/office/powerpoint/2010/main" val="1664538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Μελατονίνη και νευροενδοκρινική </a:t>
            </a:r>
            <a:r>
              <a:rPr lang="el-GR" dirty="0" smtClean="0"/>
              <a:t>λειτουργία </a:t>
            </a:r>
            <a:r>
              <a:rPr lang="el-GR" sz="3300" b="0" dirty="0"/>
              <a:t>2</a:t>
            </a:r>
            <a:r>
              <a:rPr lang="el-GR" sz="3300" b="0" dirty="0" smtClean="0"/>
              <a:t>/2</a:t>
            </a:r>
            <a:endParaRPr lang="el-GR" sz="3300" b="0" dirty="0"/>
          </a:p>
        </p:txBody>
      </p:sp>
      <p:sp>
        <p:nvSpPr>
          <p:cNvPr id="16386" name="Rectangle 3"/>
          <p:cNvSpPr>
            <a:spLocks noGrp="1" noChangeArrowheads="1"/>
          </p:cNvSpPr>
          <p:nvPr>
            <p:ph idx="1"/>
          </p:nvPr>
        </p:nvSpPr>
        <p:spPr>
          <a:xfrm>
            <a:off x="457200" y="1412776"/>
            <a:ext cx="8229600" cy="4824536"/>
          </a:xfrm>
        </p:spPr>
        <p:txBody>
          <a:bodyPr>
            <a:noAutofit/>
          </a:bodyPr>
          <a:lstStyle/>
          <a:p>
            <a:pPr eaLnBrk="1" hangingPunct="1">
              <a:lnSpc>
                <a:spcPct val="122000"/>
              </a:lnSpc>
            </a:pPr>
            <a:r>
              <a:rPr lang="el-GR" altLang="el-GR" sz="2200" dirty="0" smtClean="0"/>
              <a:t>Σε </a:t>
            </a:r>
            <a:r>
              <a:rPr lang="en-US" altLang="el-GR" sz="2200" i="1" dirty="0" smtClean="0"/>
              <a:t>in vitro </a:t>
            </a:r>
            <a:r>
              <a:rPr lang="el-GR" altLang="el-GR" sz="2200" dirty="0" smtClean="0"/>
              <a:t>πειράματα έχει δειχθεί επίσης ότι ανάλογα της μελατονίνης, που συνδέονται με τους υποδοχείς της ορμόνης, αναστέλλουν την έκκριση των ορμονών του οπισθίου λοβού της υπόφυσης.  Η εξωγενής χορήγηση μελατονίνης σε υγιείς άνδρες ελαττώνει τη νυκτερινή έκκριση της αντιδιουρητικής ορμόνης, ελαττώνει την έκκριση της ωκυτοκίνης, αυξάνει την έκκριση της προλακτίνης και μετακινεί το χρόνο μεγίστης έκκρισης της κορτιζόλης</a:t>
            </a:r>
            <a:r>
              <a:rPr lang="el-GR" altLang="el-GR" sz="2200" b="1" dirty="0" smtClean="0"/>
              <a:t>. Φαίνεται ότι η μελατονίνη μπορεί να τροποποιεί την έκκριση των υποφυσιακών ορμονών στον άνθρωπο.</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dirty="0">
              <a:solidFill>
                <a:prstClr val="black"/>
              </a:solidFill>
            </a:endParaRPr>
          </a:p>
        </p:txBody>
      </p:sp>
    </p:spTree>
    <p:extLst>
      <p:ext uri="{BB962C8B-B14F-4D97-AF65-F5344CB8AC3E}">
        <p14:creationId xmlns:p14="http://schemas.microsoft.com/office/powerpoint/2010/main" val="2583822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Μελατονίνη και αναπαραγωγική λειτουργία στον </a:t>
            </a:r>
            <a:r>
              <a:rPr lang="el-GR" dirty="0" smtClean="0"/>
              <a:t>άνθρωπο </a:t>
            </a:r>
            <a:r>
              <a:rPr lang="el-GR" sz="3300" b="0" dirty="0" smtClean="0"/>
              <a:t>1/2</a:t>
            </a:r>
            <a:endParaRPr lang="el-GR" sz="3300" b="0" dirty="0"/>
          </a:p>
        </p:txBody>
      </p:sp>
      <p:sp>
        <p:nvSpPr>
          <p:cNvPr id="17410" name="Rectangle 3"/>
          <p:cNvSpPr>
            <a:spLocks noGrp="1" noChangeArrowheads="1"/>
          </p:cNvSpPr>
          <p:nvPr>
            <p:ph idx="1"/>
          </p:nvPr>
        </p:nvSpPr>
        <p:spPr>
          <a:xfrm>
            <a:off x="457200" y="1412776"/>
            <a:ext cx="8291264" cy="5112568"/>
          </a:xfrm>
        </p:spPr>
        <p:txBody>
          <a:bodyPr>
            <a:normAutofit/>
          </a:bodyPr>
          <a:lstStyle/>
          <a:p>
            <a:pPr eaLnBrk="1" hangingPunct="1"/>
            <a:r>
              <a:rPr lang="el-GR" altLang="el-GR" sz="2400" dirty="0" smtClean="0"/>
              <a:t>Σε ορισμένα ζώα, που χαρακτηρίζονται από εποχιακή αναπαραγωγή, η μελατονίνη φαίνεται ότι είναι ο κυριότερος παράγοντας που ρυθμίζει την εποχή της αναπαραγωγής.</a:t>
            </a:r>
            <a:endParaRPr lang="en-US" altLang="el-GR" sz="2400" dirty="0" smtClean="0"/>
          </a:p>
          <a:p>
            <a:pPr eaLnBrk="1" hangingPunct="1"/>
            <a:r>
              <a:rPr lang="el-GR" altLang="el-GR" sz="2400" dirty="0" smtClean="0"/>
              <a:t> Έτσι, τα </a:t>
            </a:r>
            <a:r>
              <a:rPr lang="en-US" altLang="el-GR" sz="2400" dirty="0" smtClean="0"/>
              <a:t>hamsters</a:t>
            </a:r>
            <a:r>
              <a:rPr lang="el-GR" altLang="el-GR" sz="2400" dirty="0" smtClean="0"/>
              <a:t> που εκτίθενται σε μικρής διάρκειας ημέρες παρουσιάζουν ατροφία των γεννητικών οργάνων. </a:t>
            </a:r>
            <a:endParaRPr lang="en-US" altLang="el-GR" sz="2400" dirty="0" smtClean="0"/>
          </a:p>
          <a:p>
            <a:pPr eaLnBrk="1" hangingPunct="1"/>
            <a:r>
              <a:rPr lang="el-GR" altLang="el-GR" sz="2400" dirty="0" smtClean="0"/>
              <a:t>Έχει αποδειχθεί ότι αυτό οφείλεται στην αυξημένη έκκριση μελατονίνης, αφού δεν παρατηρείται σε επιφυσιεκτομηθέντα ζώα και μπορεί να επαχθεί με τη χορήγηση μελατονίνης.</a:t>
            </a:r>
            <a:endParaRPr lang="en-US" altLang="el-GR" sz="24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dirty="0">
              <a:solidFill>
                <a:prstClr val="black"/>
              </a:solidFill>
            </a:endParaRPr>
          </a:p>
        </p:txBody>
      </p:sp>
    </p:spTree>
    <p:extLst>
      <p:ext uri="{BB962C8B-B14F-4D97-AF65-F5344CB8AC3E}">
        <p14:creationId xmlns:p14="http://schemas.microsoft.com/office/powerpoint/2010/main" val="15781695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Μελατονίνη και αναπαραγωγική λειτουργία στον </a:t>
            </a:r>
            <a:r>
              <a:rPr lang="el-GR" dirty="0" smtClean="0"/>
              <a:t>άνθρωπο </a:t>
            </a:r>
            <a:r>
              <a:rPr lang="el-GR" sz="3300" b="0" dirty="0" smtClean="0"/>
              <a:t>2/2</a:t>
            </a:r>
            <a:endParaRPr lang="el-GR" sz="3300" b="0" dirty="0"/>
          </a:p>
        </p:txBody>
      </p:sp>
      <p:sp>
        <p:nvSpPr>
          <p:cNvPr id="17410" name="Rectangle 3"/>
          <p:cNvSpPr>
            <a:spLocks noGrp="1" noChangeArrowheads="1"/>
          </p:cNvSpPr>
          <p:nvPr>
            <p:ph idx="1"/>
          </p:nvPr>
        </p:nvSpPr>
        <p:spPr>
          <a:xfrm>
            <a:off x="457200" y="1412776"/>
            <a:ext cx="8291264" cy="5112568"/>
          </a:xfrm>
        </p:spPr>
        <p:txBody>
          <a:bodyPr>
            <a:normAutofit/>
          </a:bodyPr>
          <a:lstStyle/>
          <a:p>
            <a:pPr eaLnBrk="1" hangingPunct="1"/>
            <a:r>
              <a:rPr lang="el-GR" altLang="el-GR" sz="2400" b="1" dirty="0" smtClean="0"/>
              <a:t>Η σχέση της μελατονίνης με την αναπαραγωγική λειτουργία στον άνθρωπο δεν είναι γνωστή. </a:t>
            </a:r>
            <a:endParaRPr lang="en-US" altLang="el-GR" sz="2400" b="1" dirty="0" smtClean="0"/>
          </a:p>
          <a:p>
            <a:pPr eaLnBrk="1" hangingPunct="1"/>
            <a:r>
              <a:rPr lang="el-GR" altLang="el-GR" sz="2400" dirty="0" smtClean="0"/>
              <a:t>Έχουν παρατηρηθεί αυξημένα επίπεδα μελατονίνης σε γυναίκες με ανωορρηξία, σε αθλήτριες με υποθαλαμική αμηνόρροια και σε άνδρες με υπογοναδισμό. </a:t>
            </a:r>
            <a:endParaRPr lang="en-US" altLang="el-GR" sz="2400" dirty="0" smtClean="0"/>
          </a:p>
          <a:p>
            <a:pPr eaLnBrk="1" hangingPunct="1"/>
            <a:r>
              <a:rPr lang="el-GR" altLang="el-GR" sz="2400" dirty="0" smtClean="0"/>
              <a:t> Έχει επίσης ανακοινωθεί ότι η χορήγηση μεγάλης δόσης μελατονίνης σε γυναίκες μπορεί να καταστείλει την ωορρηξία.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dirty="0">
              <a:solidFill>
                <a:prstClr val="black"/>
              </a:solidFill>
            </a:endParaRPr>
          </a:p>
        </p:txBody>
      </p:sp>
    </p:spTree>
    <p:extLst>
      <p:ext uri="{BB962C8B-B14F-4D97-AF65-F5344CB8AC3E}">
        <p14:creationId xmlns:p14="http://schemas.microsoft.com/office/powerpoint/2010/main" val="9651087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Διέγερση και αναστολή της έκκρισης της μελατονίνης</a:t>
            </a:r>
            <a:endParaRPr lang="el-GR" dirty="0"/>
          </a:p>
        </p:txBody>
      </p:sp>
      <p:pic>
        <p:nvPicPr>
          <p:cNvPr id="22530" name="Picture 2" descr="http://4.bp.blogspot.com/-zQtDxk9zcgI/UK1txvx3qJI/AAAAAAAA5ds/tg1A3VSPkJI/s640/rys0302.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6031" y="1556792"/>
            <a:ext cx="5671939" cy="4558755"/>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2286000" y="6309320"/>
            <a:ext cx="4572000" cy="276999"/>
          </a:xfrm>
          <a:prstGeom prst="rect">
            <a:avLst/>
          </a:prstGeom>
        </p:spPr>
        <p:txBody>
          <a:bodyPr>
            <a:spAutoFit/>
          </a:bodyPr>
          <a:lstStyle/>
          <a:p>
            <a:pPr algn="ctr"/>
            <a:r>
              <a:rPr lang="en-US" sz="1200" dirty="0" smtClean="0">
                <a:solidFill>
                  <a:prstClr val="black"/>
                </a:solidFill>
                <a:latin typeface="Calibri"/>
                <a:hlinkClick r:id="rId4"/>
              </a:rPr>
              <a:t>acuarios-self-help-health-wellness.blogspot.gr</a:t>
            </a:r>
            <a:endParaRPr lang="el-GR" sz="1200"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val="29044171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Αλληλεπιδράσεις μελατονίνης</a:t>
            </a:r>
            <a:endParaRPr lang="el-GR" dirty="0"/>
          </a:p>
        </p:txBody>
      </p:sp>
      <p:pic>
        <p:nvPicPr>
          <p:cNvPr id="3074" name="Picture 2" descr="Melatonin in Patients with FMS and CF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1124744"/>
            <a:ext cx="4620513" cy="5544616"/>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2537520" y="6581001"/>
            <a:ext cx="4572000" cy="276999"/>
          </a:xfrm>
          <a:prstGeom prst="rect">
            <a:avLst/>
          </a:prstGeom>
        </p:spPr>
        <p:txBody>
          <a:bodyPr>
            <a:spAutoFit/>
          </a:bodyPr>
          <a:lstStyle/>
          <a:p>
            <a:pPr algn="ctr"/>
            <a:r>
              <a:rPr lang="en-US" sz="1200" dirty="0" smtClean="0">
                <a:solidFill>
                  <a:prstClr val="black"/>
                </a:solidFill>
                <a:latin typeface="Calibri"/>
                <a:hlinkClick r:id="rId3"/>
              </a:rPr>
              <a:t>afsafund.org</a:t>
            </a:r>
            <a:endParaRPr lang="el-GR" sz="1200" dirty="0">
              <a:solidFill>
                <a:prstClr val="black"/>
              </a:solidFill>
              <a:latin typeface="Calibri"/>
            </a:endParaRPr>
          </a:p>
        </p:txBody>
      </p:sp>
      <p:sp>
        <p:nvSpPr>
          <p:cNvPr id="4" name="Θέση αριθμού διαφάνειας 3"/>
          <p:cNvSpPr>
            <a:spLocks noGrp="1"/>
          </p:cNvSpPr>
          <p:nvPr>
            <p:ph type="sldNum" sz="quarter" idx="12"/>
          </p:nvPr>
        </p:nvSpPr>
        <p:spPr>
          <a:xfrm>
            <a:off x="6553200" y="6376243"/>
            <a:ext cx="2133600" cy="365125"/>
          </a:xfrm>
        </p:spPr>
        <p:txBody>
          <a:bodyPr/>
          <a:lstStyle/>
          <a:p>
            <a:pPr>
              <a:defRPr/>
            </a:pPr>
            <a:fld id="{7E55E3B3-0445-4CFC-BED8-763D4409E61F}" type="slidenum">
              <a:rPr lang="el-GR" smtClean="0">
                <a:solidFill>
                  <a:prstClr val="black"/>
                </a:solidFill>
              </a:rPr>
              <a:pPr>
                <a:defRPr/>
              </a:pPr>
              <a:t>19</a:t>
            </a:fld>
            <a:endParaRPr lang="el-GR" dirty="0">
              <a:solidFill>
                <a:prstClr val="black"/>
              </a:solidFill>
            </a:endParaRPr>
          </a:p>
        </p:txBody>
      </p:sp>
    </p:spTree>
    <p:extLst>
      <p:ext uri="{BB962C8B-B14F-4D97-AF65-F5344CB8AC3E}">
        <p14:creationId xmlns:p14="http://schemas.microsoft.com/office/powerpoint/2010/main" val="17021118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Μελατονίνη και αντιοξειδωτική προστασία του </a:t>
            </a:r>
            <a:r>
              <a:rPr lang="el-GR" dirty="0" smtClean="0"/>
              <a:t>οργανισμού </a:t>
            </a:r>
            <a:r>
              <a:rPr lang="el-GR" sz="3300" b="0" dirty="0" smtClean="0"/>
              <a:t>1/3</a:t>
            </a:r>
            <a:endParaRPr lang="el-GR" sz="3300" b="0" dirty="0"/>
          </a:p>
        </p:txBody>
      </p:sp>
      <p:sp>
        <p:nvSpPr>
          <p:cNvPr id="18434" name="Rectangle 3"/>
          <p:cNvSpPr>
            <a:spLocks noGrp="1" noChangeArrowheads="1"/>
          </p:cNvSpPr>
          <p:nvPr>
            <p:ph idx="1"/>
          </p:nvPr>
        </p:nvSpPr>
        <p:spPr>
          <a:xfrm>
            <a:off x="457200" y="1340768"/>
            <a:ext cx="8229600" cy="4896544"/>
          </a:xfrm>
        </p:spPr>
        <p:txBody>
          <a:bodyPr>
            <a:normAutofit/>
          </a:bodyPr>
          <a:lstStyle/>
          <a:p>
            <a:pPr eaLnBrk="1" hangingPunct="1"/>
            <a:r>
              <a:rPr lang="el-GR" altLang="el-GR" dirty="0" smtClean="0"/>
              <a:t>Η μελατονίνη είναι </a:t>
            </a:r>
            <a:r>
              <a:rPr lang="el-GR" altLang="el-GR" b="1" dirty="0" smtClean="0"/>
              <a:t>πολύ ισχυρός δέκτης των ελευθέρων ριζών και γενικός αντιοξειδωτικός παράγοντας</a:t>
            </a:r>
            <a:r>
              <a:rPr lang="el-GR" altLang="el-GR" dirty="0" smtClean="0"/>
              <a:t>. </a:t>
            </a:r>
          </a:p>
          <a:p>
            <a:pPr eaLnBrk="1" hangingPunct="1"/>
            <a:r>
              <a:rPr lang="el-GR" altLang="el-GR" b="1" dirty="0" smtClean="0"/>
              <a:t>Ως αντιοξειδωτικός παράγοντας</a:t>
            </a:r>
            <a:r>
              <a:rPr lang="el-GR" altLang="el-GR" dirty="0" smtClean="0"/>
              <a:t>, η μελατονίνη δεσμεύει ισχυρά την πολύ δραστική και τοξική ρίζα του υδροξυλίου και τη ρίζα του υπεροξειδίου. </a:t>
            </a:r>
            <a:endParaRPr lang="en-US" altLang="el-GR" dirty="0" smtClean="0"/>
          </a:p>
          <a:p>
            <a:pPr eaLnBrk="1" hangingPunct="1"/>
            <a:r>
              <a:rPr lang="el-GR" altLang="el-GR" dirty="0" smtClean="0"/>
              <a:t>Οι αντιοξειδωτικές ιδιότητες της μελατονίνης έχουν αποδειχθεί και σε ομογενοποιημένους ιστούς</a:t>
            </a:r>
            <a:r>
              <a:rPr lang="el-GR" altLang="el-GR" b="1" dirty="0" smtClean="0"/>
              <a:t> </a:t>
            </a:r>
            <a:r>
              <a:rPr lang="el-GR" altLang="el-GR" dirty="0" smtClean="0"/>
              <a:t>και σε ζωντανούς οργανισμούς. </a:t>
            </a:r>
            <a:endParaRPr lang="en-US"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dirty="0">
              <a:solidFill>
                <a:prstClr val="black"/>
              </a:solidFill>
            </a:endParaRPr>
          </a:p>
        </p:txBody>
      </p:sp>
    </p:spTree>
    <p:extLst>
      <p:ext uri="{BB962C8B-B14F-4D97-AF65-F5344CB8AC3E}">
        <p14:creationId xmlns:p14="http://schemas.microsoft.com/office/powerpoint/2010/main" val="2021577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Μελατονίνη και αντιοξειδωτική προστασία του </a:t>
            </a:r>
            <a:r>
              <a:rPr lang="el-GR" dirty="0" smtClean="0"/>
              <a:t>οργανισμού </a:t>
            </a:r>
            <a:r>
              <a:rPr lang="el-GR" sz="3300" b="0" dirty="0" smtClean="0"/>
              <a:t>2/3</a:t>
            </a:r>
            <a:endParaRPr lang="el-GR" dirty="0"/>
          </a:p>
        </p:txBody>
      </p:sp>
      <p:sp>
        <p:nvSpPr>
          <p:cNvPr id="18434" name="Rectangle 3"/>
          <p:cNvSpPr>
            <a:spLocks noGrp="1" noChangeArrowheads="1"/>
          </p:cNvSpPr>
          <p:nvPr>
            <p:ph idx="1"/>
          </p:nvPr>
        </p:nvSpPr>
        <p:spPr>
          <a:xfrm>
            <a:off x="457200" y="1340768"/>
            <a:ext cx="8229600" cy="4896544"/>
          </a:xfrm>
        </p:spPr>
        <p:txBody>
          <a:bodyPr>
            <a:normAutofit/>
          </a:bodyPr>
          <a:lstStyle/>
          <a:p>
            <a:pPr eaLnBrk="1" hangingPunct="1"/>
            <a:r>
              <a:rPr lang="el-GR" altLang="el-GR" dirty="0" smtClean="0"/>
              <a:t>Η καταστροφή του </a:t>
            </a:r>
            <a:r>
              <a:rPr lang="en-US" altLang="el-GR" b="1" dirty="0" smtClean="0"/>
              <a:t>DNA</a:t>
            </a:r>
            <a:r>
              <a:rPr lang="el-GR" altLang="el-GR" b="1" dirty="0" smtClean="0"/>
              <a:t> </a:t>
            </a:r>
            <a:r>
              <a:rPr lang="el-GR" altLang="el-GR" dirty="0" smtClean="0"/>
              <a:t>ανθρώπινων λεμφοκυττάρων, ως αποτέλεσμα έκθεσης σε ιονίζουσα ακτινοβολία, που συντελεί στην απελευθέρωση ελευθέρων ριζών, ελαττώνεται πολύ εάν τα κύτταρα έχουν εκτεθεί σε μελατονίνη πριν από την έκθεσή τους στην ακτινοβολία. </a:t>
            </a:r>
            <a:endParaRPr lang="en-US" altLang="el-GR" dirty="0" smtClean="0"/>
          </a:p>
          <a:p>
            <a:pPr eaLnBrk="1" hangingPunct="1"/>
            <a:r>
              <a:rPr lang="el-GR" altLang="el-GR" dirty="0" smtClean="0"/>
              <a:t>Οι κυτταροπλασματικές </a:t>
            </a:r>
            <a:r>
              <a:rPr lang="el-GR" altLang="el-GR" b="1" dirty="0" smtClean="0"/>
              <a:t>πρωτεΐνες </a:t>
            </a:r>
            <a:r>
              <a:rPr lang="el-GR" altLang="el-GR" dirty="0" smtClean="0"/>
              <a:t>προστατεύονται από την καταστροφή τους από τις ελεύθερες ρίζες παρουσία της μελατονίνης. </a:t>
            </a:r>
            <a:endParaRPr lang="en-US"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dirty="0">
              <a:solidFill>
                <a:prstClr val="black"/>
              </a:solidFill>
            </a:endParaRPr>
          </a:p>
        </p:txBody>
      </p:sp>
    </p:spTree>
    <p:extLst>
      <p:ext uri="{BB962C8B-B14F-4D97-AF65-F5344CB8AC3E}">
        <p14:creationId xmlns:p14="http://schemas.microsoft.com/office/powerpoint/2010/main" val="11464405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Μελατονίνη και αντιοξειδωτική προστασία του </a:t>
            </a:r>
            <a:r>
              <a:rPr lang="el-GR" dirty="0" smtClean="0"/>
              <a:t>οργανισμού </a:t>
            </a:r>
            <a:r>
              <a:rPr lang="el-GR" sz="3300" b="0" dirty="0" smtClean="0"/>
              <a:t>3/3</a:t>
            </a:r>
            <a:endParaRPr lang="el-GR" dirty="0"/>
          </a:p>
        </p:txBody>
      </p:sp>
      <p:sp>
        <p:nvSpPr>
          <p:cNvPr id="18434" name="Rectangle 3"/>
          <p:cNvSpPr>
            <a:spLocks noGrp="1" noChangeArrowheads="1"/>
          </p:cNvSpPr>
          <p:nvPr>
            <p:ph idx="1"/>
          </p:nvPr>
        </p:nvSpPr>
        <p:spPr>
          <a:xfrm>
            <a:off x="457200" y="1340768"/>
            <a:ext cx="8229600" cy="4896544"/>
          </a:xfrm>
        </p:spPr>
        <p:txBody>
          <a:bodyPr>
            <a:normAutofit/>
          </a:bodyPr>
          <a:lstStyle/>
          <a:p>
            <a:pPr eaLnBrk="1" hangingPunct="1"/>
            <a:r>
              <a:rPr lang="el-GR" altLang="el-GR" dirty="0" smtClean="0"/>
              <a:t>Η υπεροξείδωση των </a:t>
            </a:r>
            <a:r>
              <a:rPr lang="el-GR" altLang="el-GR" b="1" dirty="0" smtClean="0"/>
              <a:t>λιπιδίων</a:t>
            </a:r>
            <a:r>
              <a:rPr lang="el-GR" altLang="el-GR" dirty="0" smtClean="0"/>
              <a:t> της κυτταρικής μεμβράνης, που επάγεται </a:t>
            </a:r>
            <a:r>
              <a:rPr lang="en-US" altLang="el-GR" i="1" dirty="0" smtClean="0"/>
              <a:t>in vitro </a:t>
            </a:r>
            <a:r>
              <a:rPr lang="el-GR" altLang="el-GR" dirty="0" smtClean="0"/>
              <a:t>ή </a:t>
            </a:r>
            <a:r>
              <a:rPr lang="en-US" altLang="el-GR" i="1" dirty="0" smtClean="0"/>
              <a:t>in vivo </a:t>
            </a:r>
            <a:r>
              <a:rPr lang="el-GR" altLang="el-GR" dirty="0" smtClean="0"/>
              <a:t>με διάφορους τρόπους, που όλοι τους συμπεριλαμβάνουν  τη δημιουργία ελευθέρων ριζών, ελαττώνεται δραστικά από την παρουσία μελατονίνης. </a:t>
            </a:r>
          </a:p>
          <a:p>
            <a:pPr eaLnBrk="1" hangingPunct="1"/>
            <a:r>
              <a:rPr lang="el-GR" altLang="el-GR" b="1" dirty="0" smtClean="0"/>
              <a:t>Οι δράσεις αυτές της μελατονίνης είναι ενδοκυτταρικές. </a:t>
            </a:r>
          </a:p>
          <a:p>
            <a:pPr eaLnBrk="1" hangingPunct="1"/>
            <a:r>
              <a:rPr lang="el-GR" altLang="el-GR" dirty="0" smtClean="0"/>
              <a:t>Άλλες είναι ανεξάρτητες από τη σύνδεση με τον υποδοχέα της μελατονίνης και άλλες επιτυγχάνονται μέσω σύνδεσης με πυρηνικούς υποδοχείς.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dirty="0">
              <a:solidFill>
                <a:prstClr val="black"/>
              </a:solidFill>
            </a:endParaRPr>
          </a:p>
        </p:txBody>
      </p:sp>
    </p:spTree>
    <p:extLst>
      <p:ext uri="{BB962C8B-B14F-4D97-AF65-F5344CB8AC3E}">
        <p14:creationId xmlns:p14="http://schemas.microsoft.com/office/powerpoint/2010/main" val="22144926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Μελατονίνη και </a:t>
            </a:r>
            <a:r>
              <a:rPr lang="el-GR" dirty="0" smtClean="0"/>
              <a:t>ανοσοποιητικό σύστημα </a:t>
            </a:r>
            <a:r>
              <a:rPr lang="el-GR" sz="3300" b="0" dirty="0" smtClean="0"/>
              <a:t>1/2</a:t>
            </a:r>
            <a:endParaRPr lang="el-GR" sz="3300" b="0" dirty="0"/>
          </a:p>
        </p:txBody>
      </p:sp>
      <p:sp>
        <p:nvSpPr>
          <p:cNvPr id="19458" name="Rectangle 3"/>
          <p:cNvSpPr>
            <a:spLocks noGrp="1" noChangeArrowheads="1"/>
          </p:cNvSpPr>
          <p:nvPr>
            <p:ph idx="1"/>
          </p:nvPr>
        </p:nvSpPr>
        <p:spPr/>
        <p:txBody>
          <a:bodyPr>
            <a:noAutofit/>
          </a:bodyPr>
          <a:lstStyle/>
          <a:p>
            <a:pPr eaLnBrk="1" hangingPunct="1"/>
            <a:r>
              <a:rPr lang="el-GR" altLang="el-GR" sz="2200" dirty="0" smtClean="0"/>
              <a:t>Στενή σύνδεση φαίνεται να υφίστανται μεταξύ του κωναρίου και του ανοσοποιητικού συστήματος.  </a:t>
            </a:r>
          </a:p>
          <a:p>
            <a:pPr eaLnBrk="1" hangingPunct="1"/>
            <a:r>
              <a:rPr lang="el-GR" altLang="el-GR" sz="2200" dirty="0" smtClean="0"/>
              <a:t>Τα αρνητικά αποτελέσματα του οξέος </a:t>
            </a:r>
            <a:r>
              <a:rPr lang="en-US" altLang="el-GR" sz="2200" dirty="0" smtClean="0"/>
              <a:t>stress</a:t>
            </a:r>
            <a:r>
              <a:rPr lang="el-GR" altLang="el-GR" sz="2200" dirty="0" smtClean="0"/>
              <a:t> φαίνεται να αντιρροπούνται από τη μελατονίνη. </a:t>
            </a:r>
          </a:p>
          <a:p>
            <a:pPr eaLnBrk="1" hangingPunct="1"/>
            <a:r>
              <a:rPr lang="el-GR" altLang="el-GR" sz="2200" dirty="0" smtClean="0"/>
              <a:t>Η ορμόνη έχει ανοσο-ενισχυτική δράση. </a:t>
            </a:r>
          </a:p>
          <a:p>
            <a:pPr eaLnBrk="1" hangingPunct="1"/>
            <a:r>
              <a:rPr lang="el-GR" altLang="el-GR" sz="2200" dirty="0" smtClean="0"/>
              <a:t>Ένα από τα κύρια όργανα-στόχους της αποτελεί ο θύμος, κύριο όργανο του ανοσοποιητικού συστήματος. </a:t>
            </a:r>
          </a:p>
          <a:p>
            <a:pPr eaLnBrk="1" hangingPunct="1"/>
            <a:r>
              <a:rPr lang="el-GR" altLang="el-GR" sz="2200" dirty="0" smtClean="0"/>
              <a:t>Τα ανοσοενισχυτικά αποτελέσματα της μελατονίνης διαμεσολαβούνται από την παραγωγή οπιοειδών πεπτιδίων, που παράγονται από τα βοηθητικά Τ-λεμφοκύτταρα, από λεμφοκίνες και πιθανώς από υποφυσιακές ορμόνες.</a:t>
            </a:r>
            <a:endParaRPr lang="en-US" altLang="el-GR" sz="22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dirty="0">
              <a:solidFill>
                <a:prstClr val="black"/>
              </a:solidFill>
            </a:endParaRPr>
          </a:p>
        </p:txBody>
      </p:sp>
    </p:spTree>
    <p:extLst>
      <p:ext uri="{BB962C8B-B14F-4D97-AF65-F5344CB8AC3E}">
        <p14:creationId xmlns:p14="http://schemas.microsoft.com/office/powerpoint/2010/main" val="22133264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Μελατονίνη και ανοσιακό </a:t>
            </a:r>
            <a:r>
              <a:rPr lang="el-GR" dirty="0" smtClean="0"/>
              <a:t>σύστημα </a:t>
            </a:r>
            <a:r>
              <a:rPr lang="el-GR" sz="3300" b="0" dirty="0"/>
              <a:t>2</a:t>
            </a:r>
            <a:r>
              <a:rPr lang="el-GR" sz="3300" b="0" dirty="0" smtClean="0"/>
              <a:t>/2</a:t>
            </a:r>
            <a:endParaRPr lang="el-GR" sz="3300" b="0" dirty="0"/>
          </a:p>
        </p:txBody>
      </p:sp>
      <p:sp>
        <p:nvSpPr>
          <p:cNvPr id="19458" name="Rectangle 3"/>
          <p:cNvSpPr>
            <a:spLocks noGrp="1" noChangeArrowheads="1"/>
          </p:cNvSpPr>
          <p:nvPr>
            <p:ph idx="1"/>
          </p:nvPr>
        </p:nvSpPr>
        <p:spPr/>
        <p:txBody>
          <a:bodyPr>
            <a:noAutofit/>
          </a:bodyPr>
          <a:lstStyle/>
          <a:p>
            <a:pPr eaLnBrk="1" hangingPunct="1"/>
            <a:r>
              <a:rPr lang="el-GR" altLang="el-GR" sz="2200" dirty="0" smtClean="0"/>
              <a:t>Λεμφοκίνες, όπως η ιντερφερόνη-γ και η ιντερλευκίνη-2, καθώς και άλλες θυμικές ορμόνες, τροποποιούν τη σύνθεση της μελατονίνης στο κωνάριο.  </a:t>
            </a:r>
          </a:p>
          <a:p>
            <a:pPr eaLnBrk="1" hangingPunct="1"/>
            <a:r>
              <a:rPr lang="el-GR" altLang="el-GR" sz="2200" b="1" dirty="0" smtClean="0"/>
              <a:t>Έχει πρόσφατα ανακοινωθεί ότι πιθανόν το κωνάριο να παράγει το σήμα για την έναρξη της αιμοποιητικής λειτουργίας</a:t>
            </a:r>
            <a:r>
              <a:rPr lang="el-GR" altLang="el-GR" sz="2200" dirty="0" smtClean="0"/>
              <a:t>. </a:t>
            </a:r>
          </a:p>
          <a:p>
            <a:pPr eaLnBrk="1" hangingPunct="1"/>
            <a:r>
              <a:rPr lang="el-GR" altLang="el-GR" sz="2200" b="1" dirty="0" smtClean="0"/>
              <a:t>Τα δεδομένα συνηγορούν για την ύπαρξη ενός πιθανού άξονα μελατονίνης-ανοσοποιητικού συστήματος</a:t>
            </a:r>
            <a:r>
              <a:rPr lang="el-GR" altLang="el-GR" sz="2200" dirty="0" smtClean="0"/>
              <a:t>. </a:t>
            </a:r>
            <a:endParaRPr lang="en-US" altLang="el-GR" sz="2200" dirty="0" smtClean="0"/>
          </a:p>
          <a:p>
            <a:pPr eaLnBrk="1" hangingPunct="1"/>
            <a:r>
              <a:rPr lang="el-GR" altLang="el-GR" sz="2200" b="1" dirty="0" smtClean="0"/>
              <a:t>Η ικανότητα της μελατονίνης να διασώζει την αιμοποιητική λειτουργία από την τοξική δράση των αντικαρκινικών θεραπευτικών παραγόντων προβάλλει ως ένα σημαντικό πιθανό πεδίο χρήσης της στην κλινική πράξη</a:t>
            </a:r>
            <a:r>
              <a:rPr lang="el-GR" altLang="el-GR" sz="2200" dirty="0" smtClean="0"/>
              <a:t>.</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dirty="0">
              <a:solidFill>
                <a:prstClr val="black"/>
              </a:solidFill>
            </a:endParaRPr>
          </a:p>
        </p:txBody>
      </p:sp>
    </p:spTree>
    <p:extLst>
      <p:ext uri="{BB962C8B-B14F-4D97-AF65-F5344CB8AC3E}">
        <p14:creationId xmlns:p14="http://schemas.microsoft.com/office/powerpoint/2010/main" val="35531662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Μελατονίνη και </a:t>
            </a:r>
            <a:r>
              <a:rPr lang="el-GR" dirty="0" smtClean="0"/>
              <a:t>καρκίνος</a:t>
            </a:r>
            <a:endParaRPr lang="el-GR" dirty="0"/>
          </a:p>
        </p:txBody>
      </p:sp>
      <p:sp>
        <p:nvSpPr>
          <p:cNvPr id="20482" name="Rectangle 3"/>
          <p:cNvSpPr>
            <a:spLocks noGrp="1" noChangeArrowheads="1"/>
          </p:cNvSpPr>
          <p:nvPr>
            <p:ph idx="1"/>
          </p:nvPr>
        </p:nvSpPr>
        <p:spPr/>
        <p:txBody>
          <a:bodyPr>
            <a:normAutofit/>
          </a:bodyPr>
          <a:lstStyle/>
          <a:p>
            <a:pPr eaLnBrk="1" hangingPunct="1"/>
            <a:r>
              <a:rPr lang="el-GR" altLang="el-GR" dirty="0" smtClean="0"/>
              <a:t>Σειρά </a:t>
            </a:r>
            <a:r>
              <a:rPr lang="en-US" altLang="el-GR" i="1" dirty="0" smtClean="0"/>
              <a:t>in vitro </a:t>
            </a:r>
            <a:r>
              <a:rPr lang="el-GR" altLang="el-GR" dirty="0" smtClean="0"/>
              <a:t>και </a:t>
            </a:r>
            <a:r>
              <a:rPr lang="en-US" altLang="el-GR" i="1" dirty="0" smtClean="0"/>
              <a:t>in vivo </a:t>
            </a:r>
            <a:r>
              <a:rPr lang="el-GR" altLang="el-GR" dirty="0" smtClean="0"/>
              <a:t>μελετών υποδεικνύουν ότι η μελατονίνη έχει </a:t>
            </a:r>
            <a:r>
              <a:rPr lang="el-GR" altLang="el-GR" b="1" dirty="0" smtClean="0"/>
              <a:t>ογκοστατική δράση και μπορεί να συμμετέχει στην αντικαρκινική προστασία</a:t>
            </a:r>
            <a:r>
              <a:rPr lang="el-GR" altLang="el-GR" dirty="0" smtClean="0"/>
              <a:t> του οργανισμού. </a:t>
            </a:r>
          </a:p>
          <a:p>
            <a:pPr eaLnBrk="1" hangingPunct="1"/>
            <a:r>
              <a:rPr lang="el-GR" altLang="el-GR" dirty="0" smtClean="0"/>
              <a:t>Σε καλλιέργειες καρκινικών κυττάρων </a:t>
            </a:r>
            <a:r>
              <a:rPr lang="en-US" altLang="el-GR" i="1" dirty="0" smtClean="0"/>
              <a:t>in vitro </a:t>
            </a:r>
            <a:r>
              <a:rPr lang="el-GR" altLang="el-GR" dirty="0" smtClean="0"/>
              <a:t>βρέθηκε ότι η μελατονίνη αναστέλλει την ανάπτυξη των κυττάρων αυτών.  </a:t>
            </a:r>
            <a:endParaRPr lang="en-US" altLang="el-GR" dirty="0" smtClean="0"/>
          </a:p>
          <a:p>
            <a:pPr eaLnBrk="1" hangingPunct="1"/>
            <a:r>
              <a:rPr lang="el-GR" altLang="el-GR" b="1" dirty="0" smtClean="0"/>
              <a:t>Φαίνεται ακόμη ότι η μελατονίνη </a:t>
            </a:r>
            <a:r>
              <a:rPr lang="en-US" altLang="el-GR" b="1" i="1" dirty="0" smtClean="0"/>
              <a:t>in vivo </a:t>
            </a:r>
            <a:r>
              <a:rPr lang="el-GR" altLang="el-GR" b="1" dirty="0" smtClean="0"/>
              <a:t>μπορεί να αναστέλλει την καρκινογένεση</a:t>
            </a:r>
            <a:r>
              <a:rPr lang="el-GR" altLang="el-GR" dirty="0" smtClean="0"/>
              <a:t>.  </a:t>
            </a:r>
            <a:endParaRPr lang="en-US" altLang="el-GR" dirty="0" smtClean="0"/>
          </a:p>
          <a:p>
            <a:pPr eaLnBrk="1" hangingPunct="1"/>
            <a:r>
              <a:rPr lang="el-GR" altLang="el-GR" dirty="0" smtClean="0"/>
              <a:t>Η μελατονίνη έχει χορηγηθεί παράλληλα με άλλους θεραπευτικούς παράγοντες για την αντιμετώπιση μορφών μεταστατικού καρκίνου.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dirty="0">
              <a:solidFill>
                <a:prstClr val="black"/>
              </a:solidFill>
            </a:endParaRPr>
          </a:p>
        </p:txBody>
      </p:sp>
    </p:spTree>
    <p:extLst>
      <p:ext uri="{BB962C8B-B14F-4D97-AF65-F5344CB8AC3E}">
        <p14:creationId xmlns:p14="http://schemas.microsoft.com/office/powerpoint/2010/main" val="39811495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Συμπέρασμα </a:t>
            </a:r>
            <a:r>
              <a:rPr lang="el-GR" sz="3200" b="0" dirty="0" smtClean="0"/>
              <a:t>1/4</a:t>
            </a:r>
            <a:r>
              <a:rPr lang="el-GR" dirty="0" smtClean="0"/>
              <a:t> </a:t>
            </a:r>
            <a:endParaRPr lang="el-GR" dirty="0"/>
          </a:p>
        </p:txBody>
      </p:sp>
      <p:sp>
        <p:nvSpPr>
          <p:cNvPr id="21506" name="Rectangle 3"/>
          <p:cNvSpPr>
            <a:spLocks noGrp="1" noChangeArrowheads="1"/>
          </p:cNvSpPr>
          <p:nvPr>
            <p:ph idx="1"/>
          </p:nvPr>
        </p:nvSpPr>
        <p:spPr/>
        <p:txBody>
          <a:bodyPr/>
          <a:lstStyle/>
          <a:p>
            <a:pPr eaLnBrk="1" hangingPunct="1"/>
            <a:r>
              <a:rPr lang="el-GR" altLang="el-GR" dirty="0" smtClean="0"/>
              <a:t>Η μελατονίνη είναι μια ορμόνη με </a:t>
            </a:r>
            <a:r>
              <a:rPr lang="el-GR" altLang="el-GR" b="1" dirty="0" smtClean="0"/>
              <a:t>μικρό μοριακό βάρος, </a:t>
            </a:r>
            <a:r>
              <a:rPr lang="el-GR" altLang="el-GR" dirty="0" smtClean="0"/>
              <a:t>που εκκρίνεται στη συστηματική κυκλοφορία από το κωνάριο (επίφυση). </a:t>
            </a:r>
            <a:endParaRPr lang="en-US" altLang="el-GR" dirty="0" smtClean="0"/>
          </a:p>
          <a:p>
            <a:pPr eaLnBrk="1" hangingPunct="1"/>
            <a:r>
              <a:rPr lang="el-GR" altLang="el-GR" dirty="0" smtClean="0"/>
              <a:t>Η μελατονίνη, μια μεθοξυϊνδόλη, έχει πολλαπλές δράσεις, πολλές </a:t>
            </a:r>
            <a:r>
              <a:rPr lang="el-GR" altLang="el-GR" b="1" dirty="0" smtClean="0"/>
              <a:t>από τις οποίες μόνο πρόσφατα άρχισαν να γίνονται αντιληπτές.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dirty="0">
              <a:solidFill>
                <a:prstClr val="black"/>
              </a:solidFill>
            </a:endParaRPr>
          </a:p>
        </p:txBody>
      </p:sp>
    </p:spTree>
    <p:extLst>
      <p:ext uri="{BB962C8B-B14F-4D97-AF65-F5344CB8AC3E}">
        <p14:creationId xmlns:p14="http://schemas.microsoft.com/office/powerpoint/2010/main" val="16237410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Συμπέρασμα </a:t>
            </a:r>
            <a:r>
              <a:rPr lang="el-GR" sz="3200" b="0" dirty="0" smtClean="0"/>
              <a:t>2/4</a:t>
            </a:r>
            <a:r>
              <a:rPr lang="el-GR" dirty="0" smtClean="0"/>
              <a:t> </a:t>
            </a:r>
            <a:endParaRPr lang="el-GR" dirty="0"/>
          </a:p>
        </p:txBody>
      </p:sp>
      <p:sp>
        <p:nvSpPr>
          <p:cNvPr id="22530" name="Rectangle 3"/>
          <p:cNvSpPr>
            <a:spLocks noGrp="1" noChangeArrowheads="1"/>
          </p:cNvSpPr>
          <p:nvPr>
            <p:ph idx="1"/>
          </p:nvPr>
        </p:nvSpPr>
        <p:spPr>
          <a:xfrm>
            <a:off x="457200" y="1196752"/>
            <a:ext cx="8435280" cy="5328592"/>
          </a:xfrm>
        </p:spPr>
        <p:txBody>
          <a:bodyPr>
            <a:noAutofit/>
          </a:bodyPr>
          <a:lstStyle/>
          <a:p>
            <a:pPr eaLnBrk="1" hangingPunct="1"/>
            <a:r>
              <a:rPr lang="el-GR" altLang="el-GR" dirty="0" smtClean="0"/>
              <a:t>Η ορμόνη συμμετέχει στην προσαρμογή του οργανισμού και των βιολογικών του λειτουργιών στον </a:t>
            </a:r>
            <a:r>
              <a:rPr lang="el-GR" altLang="el-GR" b="1" dirty="0" smtClean="0"/>
              <a:t>κύκλο φωτός-σκότους</a:t>
            </a:r>
            <a:r>
              <a:rPr lang="el-GR" altLang="el-GR" dirty="0" smtClean="0"/>
              <a:t> του περιβάλλοντος. </a:t>
            </a:r>
            <a:endParaRPr lang="en-US" altLang="el-GR" dirty="0" smtClean="0"/>
          </a:p>
          <a:p>
            <a:pPr eaLnBrk="1" hangingPunct="1"/>
            <a:r>
              <a:rPr lang="el-GR" altLang="el-GR" dirty="0" smtClean="0"/>
              <a:t>Φαίνεται ότι συμμετέχει στη ρύθμιση της </a:t>
            </a:r>
            <a:r>
              <a:rPr lang="el-GR" altLang="el-GR" b="1" dirty="0" smtClean="0"/>
              <a:t>νευροενδοκρινικής λειτουργίας</a:t>
            </a:r>
            <a:r>
              <a:rPr lang="el-GR" altLang="el-GR" dirty="0" smtClean="0"/>
              <a:t>, καθώς και στη ρύθμιση της </a:t>
            </a:r>
            <a:r>
              <a:rPr lang="el-GR" altLang="el-GR" b="1" dirty="0" smtClean="0"/>
              <a:t>αναπαραγωγής στα ζώα και στον άνθρωπο. </a:t>
            </a:r>
            <a:endParaRPr lang="en-US" altLang="el-GR" b="1"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dirty="0">
              <a:solidFill>
                <a:prstClr val="black"/>
              </a:solidFill>
            </a:endParaRPr>
          </a:p>
        </p:txBody>
      </p:sp>
    </p:spTree>
    <p:extLst>
      <p:ext uri="{BB962C8B-B14F-4D97-AF65-F5344CB8AC3E}">
        <p14:creationId xmlns:p14="http://schemas.microsoft.com/office/powerpoint/2010/main" val="32116800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Συμπέρασμα </a:t>
            </a:r>
            <a:r>
              <a:rPr lang="el-GR" sz="3200" b="0" dirty="0" smtClean="0"/>
              <a:t>3/4</a:t>
            </a:r>
            <a:r>
              <a:rPr lang="el-GR" dirty="0" smtClean="0"/>
              <a:t> </a:t>
            </a:r>
            <a:endParaRPr lang="el-GR" dirty="0"/>
          </a:p>
        </p:txBody>
      </p:sp>
      <p:sp>
        <p:nvSpPr>
          <p:cNvPr id="22530" name="Rectangle 3"/>
          <p:cNvSpPr>
            <a:spLocks noGrp="1" noChangeArrowheads="1"/>
          </p:cNvSpPr>
          <p:nvPr>
            <p:ph idx="1"/>
          </p:nvPr>
        </p:nvSpPr>
        <p:spPr>
          <a:xfrm>
            <a:off x="457200" y="1196752"/>
            <a:ext cx="8435280" cy="5328592"/>
          </a:xfrm>
        </p:spPr>
        <p:txBody>
          <a:bodyPr>
            <a:noAutofit/>
          </a:bodyPr>
          <a:lstStyle/>
          <a:p>
            <a:pPr eaLnBrk="1" hangingPunct="1"/>
            <a:r>
              <a:rPr lang="el-GR" altLang="el-GR" dirty="0" smtClean="0"/>
              <a:t>Η ορμόνη μελατονίνη φαίνεται ότι είναι ένας γενικός </a:t>
            </a:r>
            <a:r>
              <a:rPr lang="el-GR" altLang="el-GR" b="1" dirty="0" smtClean="0"/>
              <a:t>αντιοξειδωτικός παράγοντας</a:t>
            </a:r>
            <a:r>
              <a:rPr lang="el-GR" altLang="el-GR" dirty="0" smtClean="0"/>
              <a:t>, που έχει δράση σε όλα τα κύτταρα του οργανισμού. </a:t>
            </a:r>
            <a:endParaRPr lang="en-US" altLang="el-GR" dirty="0" smtClean="0"/>
          </a:p>
          <a:p>
            <a:pPr eaLnBrk="1" hangingPunct="1"/>
            <a:r>
              <a:rPr lang="el-GR" altLang="el-GR" dirty="0" smtClean="0"/>
              <a:t>Συμμετέχει στη ρύθμιση του </a:t>
            </a:r>
            <a:r>
              <a:rPr lang="el-GR" altLang="el-GR" b="1" dirty="0" smtClean="0"/>
              <a:t>ανοσιακού </a:t>
            </a:r>
            <a:r>
              <a:rPr lang="el-GR" altLang="el-GR" dirty="0" smtClean="0"/>
              <a:t>συστήματος και εμφανίζει </a:t>
            </a:r>
            <a:r>
              <a:rPr lang="el-GR" altLang="el-GR" b="1" dirty="0" smtClean="0"/>
              <a:t>ανοσοενισχυτική δράση. </a:t>
            </a:r>
            <a:endParaRPr lang="en-US" altLang="el-GR" b="1" dirty="0" smtClean="0"/>
          </a:p>
          <a:p>
            <a:pPr eaLnBrk="1" hangingPunct="1"/>
            <a:r>
              <a:rPr lang="el-GR" altLang="el-GR" dirty="0" smtClean="0"/>
              <a:t>Από ερευνητικά </a:t>
            </a:r>
            <a:r>
              <a:rPr lang="en-US" altLang="el-GR" i="1" dirty="0" smtClean="0"/>
              <a:t>in vitro </a:t>
            </a:r>
            <a:r>
              <a:rPr lang="el-GR" altLang="el-GR" dirty="0" smtClean="0"/>
              <a:t>και </a:t>
            </a:r>
            <a:r>
              <a:rPr lang="en-US" altLang="el-GR" i="1" dirty="0" smtClean="0"/>
              <a:t>in vivo </a:t>
            </a:r>
            <a:r>
              <a:rPr lang="el-GR" altLang="el-GR" dirty="0" smtClean="0"/>
              <a:t>δεδομένα προκύπτει ότι η μελατονίνη είναι ένας φυσικός </a:t>
            </a:r>
            <a:r>
              <a:rPr lang="el-GR" altLang="el-GR" b="1" dirty="0" smtClean="0"/>
              <a:t>ογκοστατικός </a:t>
            </a:r>
            <a:r>
              <a:rPr lang="el-GR" altLang="el-GR" dirty="0" smtClean="0"/>
              <a:t>παράγοντας και συμβάλλει στην προστασία του οργανισμού από την καρκινογένεση</a:t>
            </a:r>
            <a:r>
              <a:rPr lang="en-US" altLang="el-GR" dirty="0" smtClean="0"/>
              <a:t>.</a:t>
            </a:r>
            <a:r>
              <a:rPr lang="el-GR" altLang="el-GR" dirty="0" smtClean="0"/>
              <a:t>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dirty="0">
              <a:solidFill>
                <a:prstClr val="black"/>
              </a:solidFill>
            </a:endParaRPr>
          </a:p>
        </p:txBody>
      </p:sp>
    </p:spTree>
    <p:extLst>
      <p:ext uri="{BB962C8B-B14F-4D97-AF65-F5344CB8AC3E}">
        <p14:creationId xmlns:p14="http://schemas.microsoft.com/office/powerpoint/2010/main" val="33797728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508104" y="116632"/>
            <a:ext cx="3635896" cy="1656184"/>
          </a:xfrm>
        </p:spPr>
        <p:txBody>
          <a:bodyPr>
            <a:normAutofit/>
          </a:bodyPr>
          <a:lstStyle/>
          <a:p>
            <a:r>
              <a:rPr lang="el-GR" dirty="0" smtClean="0"/>
              <a:t>Σύνθεση μελατονίνης</a:t>
            </a:r>
            <a:endParaRPr lang="el-GR" dirty="0"/>
          </a:p>
        </p:txBody>
      </p:sp>
      <p:pic>
        <p:nvPicPr>
          <p:cNvPr id="2050" name="Picture 2" descr="File:Tryptophan metabolis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5" y="99787"/>
            <a:ext cx="4896544" cy="653236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7"/>
          <p:cNvSpPr/>
          <p:nvPr/>
        </p:nvSpPr>
        <p:spPr>
          <a:xfrm>
            <a:off x="533511" y="6597352"/>
            <a:ext cx="5484692"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4"/>
              </a:rPr>
              <a:t>Tryptophan </a:t>
            </a:r>
            <a:r>
              <a:rPr lang="en-US" sz="1200" dirty="0" smtClean="0">
                <a:solidFill>
                  <a:prstClr val="black"/>
                </a:solidFill>
                <a:latin typeface="Calibri"/>
                <a:hlinkClick r:id="rId4"/>
              </a:rPr>
              <a:t>metabolism</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5" tooltip="User:WolfRAMM (page does not exist)"/>
              </a:rPr>
              <a:t>WolfRAMM</a:t>
            </a:r>
            <a:r>
              <a:rPr lang="el-GR" sz="1200" dirty="0" smtClean="0">
                <a:solidFill>
                  <a:prstClr val="black">
                    <a:lumMod val="75000"/>
                    <a:lumOff val="25000"/>
                  </a:prstClr>
                </a:solidFill>
                <a:latin typeface="Calibri"/>
              </a:rPr>
              <a:t> διαθέσιμο ως κοινό κτήμα</a:t>
            </a:r>
            <a:endParaRPr lang="en-US"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dirty="0">
              <a:solidFill>
                <a:prstClr val="black"/>
              </a:solidFill>
            </a:endParaRPr>
          </a:p>
        </p:txBody>
      </p:sp>
    </p:spTree>
    <p:extLst>
      <p:ext uri="{BB962C8B-B14F-4D97-AF65-F5344CB8AC3E}">
        <p14:creationId xmlns:p14="http://schemas.microsoft.com/office/powerpoint/2010/main" val="41739564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Συμπέρασμα </a:t>
            </a:r>
            <a:r>
              <a:rPr lang="el-GR" sz="3200" b="0" dirty="0" smtClean="0"/>
              <a:t>4/4</a:t>
            </a:r>
            <a:r>
              <a:rPr lang="el-GR" dirty="0" smtClean="0"/>
              <a:t> </a:t>
            </a:r>
            <a:endParaRPr lang="el-GR" dirty="0"/>
          </a:p>
        </p:txBody>
      </p:sp>
      <p:sp>
        <p:nvSpPr>
          <p:cNvPr id="23554" name="Rectangle 3"/>
          <p:cNvSpPr>
            <a:spLocks noGrp="1" noChangeArrowheads="1"/>
          </p:cNvSpPr>
          <p:nvPr>
            <p:ph idx="1"/>
          </p:nvPr>
        </p:nvSpPr>
        <p:spPr/>
        <p:txBody>
          <a:bodyPr/>
          <a:lstStyle/>
          <a:p>
            <a:pPr eaLnBrk="1" hangingPunct="1"/>
            <a:r>
              <a:rPr lang="el-GR" altLang="el-GR" dirty="0" smtClean="0"/>
              <a:t>Η ορμόνη μπορεί να βρει γρήγορα το ρόλο της στη θεραπευτική, καθώς χρησιμοποιείται για την πρόληψη της διαταραχής του οργανισμού που παρατηρείται μετά από υπερατλαντικές πτήσεις και στη θεραπεία διαταραχών του ύπνου, μπορεί δε να χρησιμοποιηθεί για την προστασία του οργανισμού από το πρόωρο γήρας, που φαίνεται να σχετίζεται με την οξειδωτική δράση των ελευθέρων ριζών, καθώς και στη θεραπευτική του καρκίνου μαζί με άλλους θεραπευτικούς παράγοντες.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29</a:t>
            </a:fld>
            <a:endParaRPr lang="el-GR" dirty="0">
              <a:solidFill>
                <a:prstClr val="black"/>
              </a:solidFill>
            </a:endParaRPr>
          </a:p>
        </p:txBody>
      </p:sp>
    </p:spTree>
    <p:extLst>
      <p:ext uri="{BB962C8B-B14F-4D97-AF65-F5344CB8AC3E}">
        <p14:creationId xmlns:p14="http://schemas.microsoft.com/office/powerpoint/2010/main" val="22069847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Άλλες δράσεις της μελατονίνης</a:t>
            </a:r>
            <a:endParaRPr lang="el-GR" dirty="0"/>
          </a:p>
        </p:txBody>
      </p:sp>
      <p:sp>
        <p:nvSpPr>
          <p:cNvPr id="24578" name="Rectangle 3"/>
          <p:cNvSpPr>
            <a:spLocks noGrp="1" noChangeArrowheads="1"/>
          </p:cNvSpPr>
          <p:nvPr>
            <p:ph idx="1"/>
          </p:nvPr>
        </p:nvSpPr>
        <p:spPr/>
        <p:txBody>
          <a:bodyPr>
            <a:normAutofit/>
          </a:bodyPr>
          <a:lstStyle/>
          <a:p>
            <a:pPr eaLnBrk="1" hangingPunct="1"/>
            <a:r>
              <a:rPr lang="el-GR" altLang="el-GR" sz="2200" dirty="0" smtClean="0"/>
              <a:t>Άλλες δράσεις που έχουν αναφερθεί είναι η ευεργετική επίδραση </a:t>
            </a:r>
            <a:r>
              <a:rPr lang="el-GR" altLang="el-GR" sz="2200" b="1" dirty="0" smtClean="0"/>
              <a:t>στο άγχος και την κατάθλιψη, </a:t>
            </a:r>
            <a:r>
              <a:rPr lang="el-GR" altLang="el-GR" sz="2200" dirty="0" smtClean="0"/>
              <a:t>και πολλά πειράματα γίνονται γι’ αυτό.  </a:t>
            </a:r>
            <a:endParaRPr lang="en-US" altLang="el-GR" sz="2200" dirty="0" smtClean="0"/>
          </a:p>
          <a:p>
            <a:pPr eaLnBrk="1" hangingPunct="1"/>
            <a:r>
              <a:rPr lang="el-GR" altLang="el-GR" sz="2200" dirty="0" smtClean="0"/>
              <a:t>Βελτίωση της αυξημένης ενδοφθάλμιας πίεσης στο </a:t>
            </a:r>
            <a:r>
              <a:rPr lang="el-GR" altLang="el-GR" sz="2200" b="1" dirty="0" smtClean="0"/>
              <a:t>γλαύκωμα, πρόληψη και βελτίωση της κεφαλαλγίας τάσεως και της υπνικής κεφαλαλγίας </a:t>
            </a:r>
            <a:r>
              <a:rPr lang="el-GR" altLang="el-GR" sz="2200" dirty="0" smtClean="0"/>
              <a:t>που φαίνεται να έχουν περιοδικό χαρακτήρα εμφάνισης των συμπτωμάτων, </a:t>
            </a:r>
            <a:r>
              <a:rPr lang="el-GR" altLang="el-GR" sz="2200" b="1" dirty="0" smtClean="0"/>
              <a:t>αντιοξειδωτική δράση σε νεφρίτιδες και πρόσφατα μελετάται η αντιοξειδωτική της δράση στον διαβήτη</a:t>
            </a:r>
            <a:r>
              <a:rPr lang="el-GR" altLang="el-GR" sz="2200" dirty="0" smtClean="0"/>
              <a:t> και ειδικότερα στην νεφροπάθεια αυτού.  </a:t>
            </a:r>
          </a:p>
          <a:p>
            <a:pPr eaLnBrk="1" hangingPunct="1"/>
            <a:r>
              <a:rPr lang="el-GR" altLang="el-GR" sz="2200" dirty="0" smtClean="0"/>
              <a:t>Κυκλοφορεί ως </a:t>
            </a:r>
            <a:r>
              <a:rPr lang="en-US" altLang="el-GR" sz="2200" b="1" dirty="0" smtClean="0"/>
              <a:t>Circadin</a:t>
            </a:r>
            <a:r>
              <a:rPr lang="el-GR" altLang="el-GR" sz="2200" dirty="0" smtClean="0"/>
              <a:t>, και δεν αναφέρονται παρενέργειες.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30</a:t>
            </a:fld>
            <a:endParaRPr lang="el-GR" dirty="0">
              <a:solidFill>
                <a:prstClr val="black"/>
              </a:solidFill>
            </a:endParaRPr>
          </a:p>
        </p:txBody>
      </p:sp>
    </p:spTree>
    <p:extLst>
      <p:ext uri="{BB962C8B-B14F-4D97-AF65-F5344CB8AC3E}">
        <p14:creationId xmlns:p14="http://schemas.microsoft.com/office/powerpoint/2010/main" val="10197739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Μαρία Βενετίκου 2014. Μαρία Βενετίκου. «Φυσιολογία. Ενότητα </a:t>
            </a:r>
            <a:r>
              <a:rPr lang="en-US" sz="2000" dirty="0" smtClean="0"/>
              <a:t>6: </a:t>
            </a:r>
            <a:r>
              <a:rPr lang="el-GR" sz="2000" dirty="0"/>
              <a:t>Ενδοκρινικό σύστημα - Επίφυση».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25821841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31577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Μελατονίνη</a:t>
            </a:r>
            <a:endParaRPr lang="el-GR" dirty="0"/>
          </a:p>
        </p:txBody>
      </p:sp>
      <p:pic>
        <p:nvPicPr>
          <p:cNvPr id="1026" name="Picture 2" descr="File:Melatonin structure.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1745025"/>
            <a:ext cx="4267200" cy="33242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7"/>
          <p:cNvSpPr/>
          <p:nvPr/>
        </p:nvSpPr>
        <p:spPr>
          <a:xfrm>
            <a:off x="1763688" y="5517232"/>
            <a:ext cx="5484692"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4"/>
              </a:rPr>
              <a:t>Melatonin </a:t>
            </a:r>
            <a:r>
              <a:rPr lang="en-US" sz="1200" dirty="0" smtClean="0">
                <a:solidFill>
                  <a:prstClr val="black"/>
                </a:solidFill>
                <a:latin typeface="Calibri"/>
                <a:hlinkClick r:id="rId4"/>
              </a:rPr>
              <a:t>structure</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5" tooltip="User:Vaccinationist"/>
              </a:rPr>
              <a:t>Vaccinationist</a:t>
            </a:r>
            <a:r>
              <a:rPr lang="el-GR" sz="1200" dirty="0" smtClean="0">
                <a:solidFill>
                  <a:prstClr val="black">
                    <a:lumMod val="75000"/>
                    <a:lumOff val="25000"/>
                  </a:prstClr>
                </a:solidFill>
                <a:latin typeface="Calibri"/>
              </a:rPr>
              <a:t> διαθέσιμο ως κοινό κτήμα</a:t>
            </a:r>
            <a:endParaRPr lang="en-US"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dirty="0">
              <a:solidFill>
                <a:prstClr val="black"/>
              </a:solidFill>
            </a:endParaRPr>
          </a:p>
        </p:txBody>
      </p:sp>
    </p:spTree>
    <p:extLst>
      <p:ext uri="{BB962C8B-B14F-4D97-AF65-F5344CB8AC3E}">
        <p14:creationId xmlns:p14="http://schemas.microsoft.com/office/powerpoint/2010/main" val="33887811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Επίφυση </a:t>
            </a:r>
            <a:r>
              <a:rPr lang="el-GR" sz="3200" b="0" dirty="0" smtClean="0"/>
              <a:t>1/3</a:t>
            </a:r>
            <a:endParaRPr lang="el-GR" sz="3200" b="0" dirty="0"/>
          </a:p>
        </p:txBody>
      </p:sp>
      <p:pic>
        <p:nvPicPr>
          <p:cNvPr id="18434" name="Picture 2" descr="File:Illu pituitary pineal gland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3304" y="1412776"/>
            <a:ext cx="7117393" cy="460851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7"/>
          <p:cNvSpPr/>
          <p:nvPr/>
        </p:nvSpPr>
        <p:spPr>
          <a:xfrm>
            <a:off x="1649634" y="6185145"/>
            <a:ext cx="5844732"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3"/>
              </a:rPr>
              <a:t>Illu pituitary pineal </a:t>
            </a:r>
            <a:r>
              <a:rPr lang="en-US" sz="1200" dirty="0" smtClean="0">
                <a:solidFill>
                  <a:prstClr val="black"/>
                </a:solidFill>
                <a:latin typeface="Calibri"/>
                <a:hlinkClick r:id="rId3"/>
              </a:rPr>
              <a:t>glands</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4" tooltip="User:Fuelbottle"/>
              </a:rPr>
              <a:t>Fuelbottle</a:t>
            </a:r>
            <a:r>
              <a:rPr lang="el-GR" sz="1200" dirty="0" smtClean="0">
                <a:solidFill>
                  <a:prstClr val="black">
                    <a:lumMod val="75000"/>
                    <a:lumOff val="25000"/>
                  </a:prstClr>
                </a:solidFill>
                <a:latin typeface="Calibri"/>
              </a:rPr>
              <a:t> διαθέσιμο ως κοινό κτήμα</a:t>
            </a:r>
            <a:endParaRPr lang="en-US"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dirty="0">
              <a:solidFill>
                <a:prstClr val="black"/>
              </a:solidFill>
            </a:endParaRPr>
          </a:p>
        </p:txBody>
      </p:sp>
    </p:spTree>
    <p:extLst>
      <p:ext uri="{BB962C8B-B14F-4D97-AF65-F5344CB8AC3E}">
        <p14:creationId xmlns:p14="http://schemas.microsoft.com/office/powerpoint/2010/main" val="5703520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Επίφυση </a:t>
            </a:r>
            <a:r>
              <a:rPr lang="el-GR" sz="3200" b="0" dirty="0" smtClean="0"/>
              <a:t>2/3</a:t>
            </a:r>
            <a:endParaRPr lang="el-GR" dirty="0"/>
          </a:p>
        </p:txBody>
      </p:sp>
      <p:sp>
        <p:nvSpPr>
          <p:cNvPr id="8194" name="Rectangle 3"/>
          <p:cNvSpPr>
            <a:spLocks noGrp="1" noChangeArrowheads="1"/>
          </p:cNvSpPr>
          <p:nvPr>
            <p:ph idx="1"/>
          </p:nvPr>
        </p:nvSpPr>
        <p:spPr/>
        <p:txBody>
          <a:bodyPr>
            <a:normAutofit lnSpcReduction="10000"/>
          </a:bodyPr>
          <a:lstStyle/>
          <a:p>
            <a:pPr eaLnBrk="1" hangingPunct="1"/>
            <a:r>
              <a:rPr lang="el-GR" altLang="el-GR" dirty="0" smtClean="0"/>
              <a:t>Η </a:t>
            </a:r>
            <a:r>
              <a:rPr lang="el-GR" altLang="el-GR" b="1" dirty="0" smtClean="0"/>
              <a:t>επίφυση</a:t>
            </a:r>
            <a:r>
              <a:rPr lang="el-GR" altLang="el-GR" dirty="0" smtClean="0"/>
              <a:t> είναι </a:t>
            </a:r>
            <a:r>
              <a:rPr lang="el-GR" altLang="el-GR" b="1" dirty="0" smtClean="0">
                <a:hlinkClick r:id="rId2" tooltip="Ενδοκρινής αδένας"/>
              </a:rPr>
              <a:t>ενδοκρινής αδένας</a:t>
            </a:r>
            <a:r>
              <a:rPr lang="el-GR" altLang="el-GR" b="1" dirty="0" smtClean="0"/>
              <a:t> </a:t>
            </a:r>
            <a:r>
              <a:rPr lang="el-GR" altLang="el-GR" dirty="0" smtClean="0"/>
              <a:t>του σώματος.  </a:t>
            </a:r>
            <a:endParaRPr lang="en-US" altLang="el-GR" dirty="0" smtClean="0"/>
          </a:p>
          <a:p>
            <a:pPr eaLnBrk="1" hangingPunct="1"/>
            <a:r>
              <a:rPr lang="el-GR" altLang="el-GR" dirty="0" smtClean="0"/>
              <a:t>Είναι η μόνη περιοχή του σώματος που διαθέτει </a:t>
            </a:r>
            <a:r>
              <a:rPr lang="el-GR" altLang="el-GR" b="1" dirty="0" smtClean="0">
                <a:hlinkClick r:id="rId3" tooltip="Φωτοευαίσθητο κύτταρο (δεν έχει γραφτεί ακόμα)"/>
              </a:rPr>
              <a:t>φωτοευαίσθητα κύτταρα</a:t>
            </a:r>
            <a:r>
              <a:rPr lang="el-GR" altLang="el-GR" dirty="0" smtClean="0"/>
              <a:t>, τα οποία την καθιστούν φωτοευαίσθητο ενδοκρινή αδένα, δίνοντας της προηγμένες ικανότητες. </a:t>
            </a:r>
            <a:endParaRPr lang="en-US" altLang="el-GR" dirty="0" smtClean="0"/>
          </a:p>
          <a:p>
            <a:pPr eaLnBrk="1" hangingPunct="1"/>
            <a:r>
              <a:rPr lang="el-GR" altLang="el-GR" dirty="0" smtClean="0"/>
              <a:t>Έχει το μέγεθος περίπου ενός </a:t>
            </a:r>
            <a:r>
              <a:rPr lang="el-GR" altLang="el-GR" b="1" dirty="0" smtClean="0">
                <a:hlinkClick r:id="rId4" tooltip="Μπιζέλι (δεν έχει γραφτεί ακόμα)"/>
              </a:rPr>
              <a:t>μπιζελιού</a:t>
            </a:r>
            <a:r>
              <a:rPr lang="el-GR" altLang="el-GR" dirty="0" smtClean="0"/>
              <a:t> και βρίσκεται τοποθετημένη ανάμεσα στα ημισφαίρια του</a:t>
            </a:r>
            <a:r>
              <a:rPr lang="el-GR" altLang="el-GR" b="1" dirty="0" smtClean="0"/>
              <a:t> </a:t>
            </a:r>
            <a:r>
              <a:rPr lang="el-GR" altLang="el-GR" b="1" dirty="0" smtClean="0">
                <a:hlinkClick r:id="rId5" tooltip="Εγκέφαλος"/>
              </a:rPr>
              <a:t>εγκεφάλου</a:t>
            </a:r>
            <a:r>
              <a:rPr lang="el-GR" altLang="el-GR" dirty="0" smtClean="0"/>
              <a:t>, στην τρίτη </a:t>
            </a:r>
            <a:r>
              <a:rPr lang="el-GR" altLang="el-GR" b="1" dirty="0" smtClean="0">
                <a:hlinkClick r:id="rId6" tooltip="Κοιλία εγκεφάλου (δεν έχει γραφτεί ακόμα)"/>
              </a:rPr>
              <a:t>κοιλία</a:t>
            </a:r>
            <a:r>
              <a:rPr lang="el-GR" altLang="el-GR" dirty="0" smtClean="0"/>
              <a:t>, πτυχωμένη σε μία αύλακα, η οποία δημιουργείται από την καμπυλότητα των δύο θαλαμικών σωμάτων.</a:t>
            </a:r>
            <a:endParaRPr lang="el-GR" altLang="el-GR" b="1" dirty="0" smtClean="0"/>
          </a:p>
          <a:p>
            <a:pPr eaLnBrk="1" hangingPunct="1"/>
            <a:r>
              <a:rPr lang="el-GR" altLang="el-GR" b="1" dirty="0" smtClean="0"/>
              <a:t>Η επίφυση ή κωνάριο βρίσκεται στο κέντρο του εγκεφάλου, κοντά στον υποθάλαμο</a:t>
            </a:r>
            <a:r>
              <a:rPr lang="en-US" altLang="el-GR" b="1" dirty="0" smtClean="0"/>
              <a:t>.</a:t>
            </a:r>
            <a:r>
              <a:rPr lang="el-GR" altLang="el-GR" dirty="0" smtClean="0"/>
              <a:t>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dirty="0">
              <a:solidFill>
                <a:prstClr val="black"/>
              </a:solidFill>
            </a:endParaRPr>
          </a:p>
        </p:txBody>
      </p:sp>
    </p:spTree>
    <p:extLst>
      <p:ext uri="{BB962C8B-B14F-4D97-AF65-F5344CB8AC3E}">
        <p14:creationId xmlns:p14="http://schemas.microsoft.com/office/powerpoint/2010/main" val="23560242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Επίφυση </a:t>
            </a:r>
            <a:r>
              <a:rPr lang="el-GR" sz="3200" b="0" dirty="0" smtClean="0"/>
              <a:t>3/3</a:t>
            </a:r>
            <a:endParaRPr lang="el-GR" dirty="0"/>
          </a:p>
        </p:txBody>
      </p:sp>
      <p:sp>
        <p:nvSpPr>
          <p:cNvPr id="9218" name="Rectangle 3"/>
          <p:cNvSpPr>
            <a:spLocks noGrp="1" noChangeArrowheads="1"/>
          </p:cNvSpPr>
          <p:nvPr>
            <p:ph idx="1"/>
          </p:nvPr>
        </p:nvSpPr>
        <p:spPr/>
        <p:txBody>
          <a:bodyPr>
            <a:normAutofit/>
          </a:bodyPr>
          <a:lstStyle/>
          <a:p>
            <a:pPr eaLnBrk="1" hangingPunct="1">
              <a:lnSpc>
                <a:spcPct val="90000"/>
              </a:lnSpc>
            </a:pPr>
            <a:r>
              <a:rPr lang="el-GR" altLang="el-GR" sz="2200" b="1" dirty="0" smtClean="0"/>
              <a:t>Λειτουργίες της επίφυσης</a:t>
            </a:r>
          </a:p>
          <a:p>
            <a:pPr marL="355600" indent="0" eaLnBrk="1" hangingPunct="1">
              <a:lnSpc>
                <a:spcPct val="90000"/>
              </a:lnSpc>
              <a:spcBef>
                <a:spcPts val="300"/>
              </a:spcBef>
              <a:buNone/>
            </a:pPr>
            <a:r>
              <a:rPr lang="el-GR" altLang="el-GR" sz="2200" dirty="0" smtClean="0"/>
              <a:t>Οι λειτουργίες τις επίφυσης είναι πολύ σημαντικές ως προς την επιρροή που έχουν σε πολλά όργανα και αδένες του σώματος.</a:t>
            </a:r>
          </a:p>
          <a:p>
            <a:pPr eaLnBrk="1" hangingPunct="1">
              <a:lnSpc>
                <a:spcPct val="90000"/>
              </a:lnSpc>
            </a:pPr>
            <a:r>
              <a:rPr lang="el-GR" altLang="el-GR" sz="2200" b="1" dirty="0" smtClean="0"/>
              <a:t>Ο ενδοκρινής αυτός αδένας:</a:t>
            </a:r>
          </a:p>
          <a:p>
            <a:pPr lvl="1" indent="-387350">
              <a:lnSpc>
                <a:spcPct val="90000"/>
              </a:lnSpc>
            </a:pPr>
            <a:r>
              <a:rPr lang="el-GR" altLang="el-GR" sz="2200" dirty="0" smtClean="0"/>
              <a:t>Παράγει την </a:t>
            </a:r>
            <a:r>
              <a:rPr lang="el-GR" altLang="el-GR" sz="2200" b="1" dirty="0" smtClean="0">
                <a:hlinkClick r:id="rId2" tooltip="Ορμόνη"/>
              </a:rPr>
              <a:t>ορμόνη</a:t>
            </a:r>
            <a:r>
              <a:rPr lang="el-GR" altLang="el-GR" sz="2200" b="1" dirty="0" smtClean="0"/>
              <a:t> </a:t>
            </a:r>
            <a:r>
              <a:rPr lang="el-GR" altLang="el-GR" sz="2200" b="1" dirty="0" smtClean="0">
                <a:hlinkClick r:id="rId3" tooltip="Μελατονίνη (δεν έχει γραφτεί ακόμα)"/>
              </a:rPr>
              <a:t>μελατονίνη</a:t>
            </a:r>
            <a:r>
              <a:rPr lang="el-GR" altLang="el-GR" sz="2200" dirty="0" smtClean="0"/>
              <a:t>.</a:t>
            </a:r>
          </a:p>
          <a:p>
            <a:pPr lvl="1" indent="-387350">
              <a:lnSpc>
                <a:spcPct val="90000"/>
              </a:lnSpc>
            </a:pPr>
            <a:r>
              <a:rPr lang="el-GR" altLang="el-GR" sz="2200" dirty="0" smtClean="0"/>
              <a:t>Δημιουργεί το αίσθημα της νύστας με την έκκριση της παραπάνω ορμόνης.</a:t>
            </a:r>
          </a:p>
          <a:p>
            <a:pPr lvl="1" indent="-387350">
              <a:lnSpc>
                <a:spcPct val="90000"/>
              </a:lnSpc>
            </a:pPr>
            <a:r>
              <a:rPr lang="el-GR" altLang="el-GR" sz="2200" dirty="0" smtClean="0"/>
              <a:t>Μετατρέπει τα σήματα του νευρικού συστήματος σε «ενδοκρινή σήματα» (δηλαδή ουσίες).</a:t>
            </a:r>
          </a:p>
          <a:p>
            <a:pPr lvl="1" indent="-387350">
              <a:lnSpc>
                <a:spcPct val="90000"/>
              </a:lnSpc>
            </a:pPr>
            <a:r>
              <a:rPr lang="el-GR" altLang="el-GR" sz="2200" dirty="0" smtClean="0"/>
              <a:t>Ρυθμίζει τον </a:t>
            </a:r>
            <a:r>
              <a:rPr lang="el-GR" altLang="el-GR" sz="2200" b="1" dirty="0" smtClean="0">
                <a:hlinkClick r:id="rId4" tooltip="Κιρκαδικός ρυθμός"/>
              </a:rPr>
              <a:t>κιρκαδικό ρυθμό</a:t>
            </a:r>
            <a:r>
              <a:rPr lang="el-GR" altLang="el-GR" sz="2200" b="1" dirty="0" smtClean="0"/>
              <a:t> </a:t>
            </a:r>
            <a:r>
              <a:rPr lang="el-GR" altLang="el-GR" sz="2200" dirty="0" smtClean="0"/>
              <a:t>και τον </a:t>
            </a:r>
            <a:r>
              <a:rPr lang="el-GR" altLang="el-GR" sz="2200" b="1" dirty="0" smtClean="0">
                <a:hlinkClick r:id="rId5" tooltip="Βιολογικός ρυθμός (δεν έχει γραφτεί ακόμα)"/>
              </a:rPr>
              <a:t>βιορυθμό</a:t>
            </a:r>
            <a:r>
              <a:rPr lang="el-GR" altLang="el-GR" sz="2200" b="1" dirty="0" smtClean="0"/>
              <a:t> </a:t>
            </a:r>
            <a:r>
              <a:rPr lang="el-GR" altLang="el-GR" sz="2200" dirty="0" smtClean="0"/>
              <a:t>στα όντα, μέσω τις έκκρισης αυτών των δύο ουσιών.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dirty="0">
              <a:solidFill>
                <a:prstClr val="black"/>
              </a:solidFill>
            </a:endParaRPr>
          </a:p>
        </p:txBody>
      </p:sp>
    </p:spTree>
    <p:extLst>
      <p:ext uri="{BB962C8B-B14F-4D97-AF65-F5344CB8AC3E}">
        <p14:creationId xmlns:p14="http://schemas.microsoft.com/office/powerpoint/2010/main" val="33819314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Μελατονίνη </a:t>
            </a:r>
            <a:r>
              <a:rPr lang="el-GR" sz="3200" b="0" dirty="0" smtClean="0"/>
              <a:t>1/6</a:t>
            </a:r>
            <a:endParaRPr lang="el-GR" sz="3200" b="0" dirty="0"/>
          </a:p>
        </p:txBody>
      </p:sp>
      <p:sp>
        <p:nvSpPr>
          <p:cNvPr id="10242" name="Rectangle 3"/>
          <p:cNvSpPr>
            <a:spLocks noGrp="1" noChangeArrowheads="1"/>
          </p:cNvSpPr>
          <p:nvPr>
            <p:ph idx="1"/>
          </p:nvPr>
        </p:nvSpPr>
        <p:spPr/>
        <p:txBody>
          <a:bodyPr>
            <a:normAutofit/>
          </a:bodyPr>
          <a:lstStyle/>
          <a:p>
            <a:pPr eaLnBrk="1" hangingPunct="1"/>
            <a:r>
              <a:rPr lang="el-GR" altLang="el-GR" sz="2200" b="1" dirty="0" smtClean="0"/>
              <a:t>Το ένζυμο ΗΙΟΜΤ (υδροξυ-ινδολο-Ο-μεθυλοτρανσφεράση) </a:t>
            </a:r>
            <a:r>
              <a:rPr lang="el-GR" altLang="el-GR" sz="2200" dirty="0" smtClean="0"/>
              <a:t>αποτελεί το κλειδί της παραγωγής της μελατονίνης. </a:t>
            </a:r>
          </a:p>
          <a:p>
            <a:pPr eaLnBrk="1" hangingPunct="1"/>
            <a:r>
              <a:rPr lang="el-GR" altLang="el-GR" sz="2200" dirty="0" smtClean="0"/>
              <a:t>Ανευρίσκεται </a:t>
            </a:r>
            <a:r>
              <a:rPr lang="el-GR" altLang="el-GR" sz="2200" b="1" dirty="0" smtClean="0"/>
              <a:t>μόνο στην επίφυση και σε μικρή ποσότητα στον αμφιβληστροειδή, </a:t>
            </a:r>
            <a:r>
              <a:rPr lang="el-GR" altLang="el-GR" sz="2200" dirty="0" smtClean="0"/>
              <a:t>γεγονός που υπενθυμίζει το φυλογενετικό ρόλο της επιφύσεως.  Στα πειραματόζωα η δραστηριότητα της HIOMT επηρεάζεται από </a:t>
            </a:r>
            <a:r>
              <a:rPr lang="el-GR" altLang="el-GR" sz="2200" b="1" dirty="0" smtClean="0"/>
              <a:t>το φως</a:t>
            </a:r>
            <a:r>
              <a:rPr lang="el-GR" altLang="el-GR" sz="2200" dirty="0" smtClean="0"/>
              <a:t>. Έκθεση στο φως μειώνει τη δραστηριότητα της HIOMT ενώ το σκοτάδι την αυξάνει. </a:t>
            </a:r>
          </a:p>
          <a:p>
            <a:pPr eaLnBrk="1" hangingPunct="1"/>
            <a:r>
              <a:rPr lang="el-GR" altLang="el-GR" sz="2200" b="1" dirty="0" smtClean="0"/>
              <a:t>Η οδός </a:t>
            </a:r>
            <a:r>
              <a:rPr lang="el-GR" altLang="el-GR" sz="2200" dirty="0" smtClean="0"/>
              <a:t>που ακολουθεί το ερέθισμα αρχίζει από τα κύτταρα του αμφιβληστροειδή στον οφθαλμό, τα οποία διεγείρονται από το σκοτάδι, μεταβιβάζεται στα άνω συμπαθητικά γάγγλια του τραχήλου και από εκεί διοχετεύεται στην επίφυση με μεταγαγγλιακές συμπαθητικές ίνες.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dirty="0">
              <a:solidFill>
                <a:prstClr val="black"/>
              </a:solidFill>
            </a:endParaRPr>
          </a:p>
        </p:txBody>
      </p:sp>
    </p:spTree>
    <p:extLst>
      <p:ext uri="{BB962C8B-B14F-4D97-AF65-F5344CB8AC3E}">
        <p14:creationId xmlns:p14="http://schemas.microsoft.com/office/powerpoint/2010/main" val="9455853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Μελατονίνη </a:t>
            </a:r>
            <a:r>
              <a:rPr lang="el-GR" sz="3200" b="0" dirty="0" smtClean="0"/>
              <a:t>2/6</a:t>
            </a:r>
            <a:endParaRPr lang="el-GR" dirty="0"/>
          </a:p>
        </p:txBody>
      </p:sp>
      <p:sp>
        <p:nvSpPr>
          <p:cNvPr id="12290" name="Rectangle 3"/>
          <p:cNvSpPr>
            <a:spLocks noGrp="1" noChangeArrowheads="1"/>
          </p:cNvSpPr>
          <p:nvPr>
            <p:ph idx="1"/>
          </p:nvPr>
        </p:nvSpPr>
        <p:spPr/>
        <p:txBody>
          <a:bodyPr>
            <a:noAutofit/>
          </a:bodyPr>
          <a:lstStyle/>
          <a:p>
            <a:pPr eaLnBrk="1" hangingPunct="1"/>
            <a:r>
              <a:rPr lang="el-GR" altLang="el-GR" sz="2200" b="1" dirty="0" smtClean="0"/>
              <a:t>Η μελατονίνη </a:t>
            </a:r>
            <a:r>
              <a:rPr lang="el-GR" altLang="el-GR" sz="2200" dirty="0" smtClean="0"/>
              <a:t>είναι μια μεθοξυϊνδόλη, που παράγεται μέσα στα κύτταρα του κωναρίου, τα κωναριοκύτταρα. </a:t>
            </a:r>
            <a:endParaRPr lang="en-US" altLang="el-GR" sz="2200" dirty="0" smtClean="0"/>
          </a:p>
          <a:p>
            <a:pPr eaLnBrk="1" hangingPunct="1"/>
            <a:r>
              <a:rPr lang="el-GR" altLang="el-GR" sz="2200" dirty="0" smtClean="0"/>
              <a:t>Το κωνάριο συμμετέχει σε πολλαπλές λειτουργίες του οργανισμού μέσω έκκρισης της ορμόνης μελατονίνης, που χαρακτηρίζεται από λειτουργική πλειοτροπία και είναι ένα από τα όργανα που σχηματίζουν το λεγόμενο </a:t>
            </a:r>
            <a:r>
              <a:rPr lang="el-GR" altLang="el-GR" sz="2200" b="1" dirty="0" smtClean="0"/>
              <a:t>ψυχονευροενδοκρινικό δίκτυο. </a:t>
            </a:r>
          </a:p>
          <a:p>
            <a:pPr eaLnBrk="1" hangingPunct="1"/>
            <a:r>
              <a:rPr lang="el-GR" altLang="el-GR" sz="2200" dirty="0" smtClean="0"/>
              <a:t>Η </a:t>
            </a:r>
            <a:r>
              <a:rPr lang="el-GR" altLang="el-GR" sz="2200" b="1" dirty="0" smtClean="0"/>
              <a:t>νεύρωση</a:t>
            </a:r>
            <a:r>
              <a:rPr lang="el-GR" altLang="el-GR" sz="2200" dirty="0" smtClean="0"/>
              <a:t> του κωναρίου προέρ­χεται από αυτόνομες μεταγαγγλιακές ίνες από τα ανώ­τερα αυχενικά γάγγλια, οι οποίες σχηματίζουν συνάψεις με τα κωναριοκύτταρα. </a:t>
            </a:r>
            <a:endParaRPr lang="en-US" altLang="el-GR" sz="22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dirty="0">
              <a:solidFill>
                <a:prstClr val="black"/>
              </a:solidFill>
            </a:endParaRPr>
          </a:p>
        </p:txBody>
      </p:sp>
    </p:spTree>
    <p:extLst>
      <p:ext uri="{BB962C8B-B14F-4D97-AF65-F5344CB8AC3E}">
        <p14:creationId xmlns:p14="http://schemas.microsoft.com/office/powerpoint/2010/main" val="174249260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Φυσιολογία">
  <a:themeElements>
    <a:clrScheme name="Προσαρμοσμένο 15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plate Φυσιολογία">
  <a:themeElements>
    <a:clrScheme name="Προσαρμοσμένο 14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Φυσιολογία</Template>
  <TotalTime>14</TotalTime>
  <Words>2523</Words>
  <Application>Microsoft Office PowerPoint</Application>
  <PresentationFormat>Προβολή στην οθόνη (4:3)</PresentationFormat>
  <Paragraphs>211</Paragraphs>
  <Slides>38</Slides>
  <Notes>12</Notes>
  <HiddenSlides>0</HiddenSlides>
  <MMClips>0</MMClips>
  <ScaleCrop>false</ScaleCrop>
  <HeadingPairs>
    <vt:vector size="4" baseType="variant">
      <vt:variant>
        <vt:lpstr>Θέμα</vt:lpstr>
      </vt:variant>
      <vt:variant>
        <vt:i4>2</vt:i4>
      </vt:variant>
      <vt:variant>
        <vt:lpstr>Τίτλοι διαφανειών</vt:lpstr>
      </vt:variant>
      <vt:variant>
        <vt:i4>38</vt:i4>
      </vt:variant>
    </vt:vector>
  </HeadingPairs>
  <TitlesOfParts>
    <vt:vector size="40" baseType="lpstr">
      <vt:lpstr>template Φυσιολογία</vt:lpstr>
      <vt:lpstr>1_template Φυσιολογία</vt:lpstr>
      <vt:lpstr>Φυσιολογία</vt:lpstr>
      <vt:lpstr>Διέγερση και αναστολή της έκκρισης της μελατονίνης</vt:lpstr>
      <vt:lpstr>Σύνθεση μελατονίνης</vt:lpstr>
      <vt:lpstr>Μελατονίνη</vt:lpstr>
      <vt:lpstr>Επίφυση 1/3</vt:lpstr>
      <vt:lpstr>Επίφυση 2/3</vt:lpstr>
      <vt:lpstr>Επίφυση 3/3</vt:lpstr>
      <vt:lpstr>Μελατονίνη 1/6</vt:lpstr>
      <vt:lpstr>Μελατονίνη 2/6</vt:lpstr>
      <vt:lpstr>Μελατονίνη 3/6</vt:lpstr>
      <vt:lpstr>Μελατονίνη 4/6</vt:lpstr>
      <vt:lpstr>Μελατονίνη 5/6</vt:lpstr>
      <vt:lpstr>Μελατονίνη 6/6</vt:lpstr>
      <vt:lpstr>Βιορυθμοί και μελατονίνη</vt:lpstr>
      <vt:lpstr>Δράσεις μελατονίνης</vt:lpstr>
      <vt:lpstr>Μελατονίνη και νευροενδοκρινική λειτουργία 1/2</vt:lpstr>
      <vt:lpstr>Μελατονίνη και νευροενδοκρινική λειτουργία 2/2</vt:lpstr>
      <vt:lpstr>Μελατονίνη και αναπαραγωγική λειτουργία στον άνθρωπο 1/2</vt:lpstr>
      <vt:lpstr>Μελατονίνη και αναπαραγωγική λειτουργία στον άνθρωπο 2/2</vt:lpstr>
      <vt:lpstr>Αλληλεπιδράσεις μελατονίνης</vt:lpstr>
      <vt:lpstr>Μελατονίνη και αντιοξειδωτική προστασία του οργανισμού 1/3</vt:lpstr>
      <vt:lpstr>Μελατονίνη και αντιοξειδωτική προστασία του οργανισμού 2/3</vt:lpstr>
      <vt:lpstr>Μελατονίνη και αντιοξειδωτική προστασία του οργανισμού 3/3</vt:lpstr>
      <vt:lpstr>Μελατονίνη και ανοσοποιητικό σύστημα 1/2</vt:lpstr>
      <vt:lpstr>Μελατονίνη και ανοσιακό σύστημα 2/2</vt:lpstr>
      <vt:lpstr>Μελατονίνη και καρκίνος</vt:lpstr>
      <vt:lpstr>Συμπέρασμα 1/4 </vt:lpstr>
      <vt:lpstr>Συμπέρασμα 2/4 </vt:lpstr>
      <vt:lpstr>Συμπέρασμα 3/4 </vt:lpstr>
      <vt:lpstr>Συμπέρασμα 4/4 </vt:lpstr>
      <vt:lpstr>Άλλες δράσεις της μελατονίνης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Φυσιολογία</dc:title>
  <dc:creator>opencourses@teiath.gr</dc:creator>
  <cp:lastModifiedBy>fkaram2</cp:lastModifiedBy>
  <cp:revision>8</cp:revision>
  <dcterms:created xsi:type="dcterms:W3CDTF">2014-10-08T12:10:58Z</dcterms:created>
  <dcterms:modified xsi:type="dcterms:W3CDTF">2015-03-11T06:59:03Z</dcterms:modified>
</cp:coreProperties>
</file>