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0" autoAdjust="0"/>
    <p:restoredTop sz="94660"/>
  </p:normalViewPr>
  <p:slideViewPr>
    <p:cSldViewPr>
      <p:cViewPr varScale="1">
        <p:scale>
          <a:sx n="111" d="100"/>
          <a:sy n="111" d="100"/>
        </p:scale>
        <p:origin x="-17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10</a:t>
            </a:r>
            <a:r>
              <a:rPr lang="el-GR" sz="2600" dirty="0" smtClean="0"/>
              <a:t>: Μεταβολισμός των θρεπτικών συστατικών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FDC3-AE82-4E9D-B610-9756032E6B6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Τρόποι μεταφοράς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που σχηματίζονται στο ήπαρ μεταφέρονται στο αίμα με </a:t>
            </a:r>
            <a:r>
              <a:rPr lang="el-GR" altLang="el-GR" dirty="0" smtClean="0"/>
              <a:t>λιποπρωτεΐνες</a:t>
            </a:r>
            <a:endParaRPr lang="el-GR" altLang="el-GR" dirty="0"/>
          </a:p>
          <a:p>
            <a:r>
              <a:rPr lang="el-GR" altLang="el-GR" dirty="0"/>
              <a:t>Ελεύθερα λιπαρά οξέα μεταφέρονται στο αίμα με αλβουμίνη ορού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860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E759-C335-4971-9861-367332D0DB8D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Λιποπρωτεΐνες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l-GR" sz="2800" dirty="0"/>
              <a:t>VLDL, LDL,HDL</a:t>
            </a:r>
            <a:endParaRPr lang="el-GR" altLang="el-GR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Διαφέρουν μεταξύ τους ως προς το: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Μέγεθος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Πυκνότητα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Σύνθεση από: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Τριγλυκερίδια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Χοληστερίνη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Φωσφολιπίδια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πρωτεΐνη</a:t>
            </a:r>
          </a:p>
        </p:txBody>
      </p:sp>
    </p:spTree>
    <p:extLst>
      <p:ext uri="{BB962C8B-B14F-4D97-AF65-F5344CB8AC3E}">
        <p14:creationId xmlns:p14="http://schemas.microsoft.com/office/powerpoint/2010/main" val="38232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B4F-B1F8-4615-9DCF-0BD4748D5B1D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Λιποπρωτεΐνες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el-GR" sz="2800" dirty="0"/>
              <a:t>VLDL</a:t>
            </a:r>
            <a:r>
              <a:rPr lang="el-GR" altLang="el-GR" sz="2800" dirty="0"/>
              <a:t> (κυρίως τριγλυκερίδια)</a:t>
            </a:r>
          </a:p>
          <a:p>
            <a:r>
              <a:rPr lang="el-GR" altLang="el-GR" sz="2800" dirty="0"/>
              <a:t>μεταφέρουν τριγλυκερίδια που σχηματίστηκαν στο ήπαρ</a:t>
            </a:r>
          </a:p>
          <a:p>
            <a:r>
              <a:rPr lang="el-GR" altLang="el-GR" sz="2800" dirty="0"/>
              <a:t>Σχηματίζουν </a:t>
            </a:r>
            <a:r>
              <a:rPr lang="en-US" altLang="el-GR" sz="2800" dirty="0"/>
              <a:t>LDL</a:t>
            </a:r>
            <a:r>
              <a:rPr lang="el-GR" altLang="el-GR" sz="2800" dirty="0"/>
              <a:t> (κυρίως χοληστερίνη και φωσφολιπίδια) που μεταφέρονται στα </a:t>
            </a:r>
            <a:r>
              <a:rPr lang="el-GR" altLang="el-GR" sz="2800" dirty="0" smtClean="0"/>
              <a:t>όργανα όπου εναποτίθενται (ανεπιθύμητη ενέργεια)</a:t>
            </a:r>
            <a:endParaRPr lang="el-GR" altLang="el-GR" sz="2800" dirty="0"/>
          </a:p>
          <a:p>
            <a:r>
              <a:rPr lang="el-GR" altLang="el-GR" sz="2800" dirty="0"/>
              <a:t>Η</a:t>
            </a:r>
            <a:r>
              <a:rPr lang="en-US" altLang="el-GR" sz="2800" dirty="0"/>
              <a:t>DL</a:t>
            </a:r>
            <a:r>
              <a:rPr lang="el-GR" altLang="el-GR" sz="2800" dirty="0"/>
              <a:t> (ψηλή περιεκτικότητα σε πρωτεΐνες) μεταφέρουν χοληστερίνη και φωσφολιπίδια από την περιφέρεια στο </a:t>
            </a:r>
            <a:r>
              <a:rPr lang="el-GR" altLang="el-GR" sz="2800" dirty="0" smtClean="0"/>
              <a:t>ήπαρ («σκουπιδοφάγος», θετική δράση)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1020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A485-81D9-44A2-8708-424A11A5BF6D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Γλυκερίνη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l-GR" dirty="0"/>
              <a:t>Προϊόν της αποσύνθεσης των λιπιδίων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«καίγεται» για παραγωγή ενέργειας (όπως και οι υδατάνθρακες) ή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Χρησιμοποιείται για τη σύνθεση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7066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7543-5959-48FC-8D9F-8E499D20830F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Σύνθεση από ακέτυλο </a:t>
            </a:r>
            <a:r>
              <a:rPr lang="en-US" altLang="el-GR" dirty="0"/>
              <a:t>CoA</a:t>
            </a:r>
            <a:r>
              <a:rPr lang="el-GR" altLang="el-GR" dirty="0"/>
              <a:t> σε όλα τα κύτταρα (~ 1γρ/ημέρα)</a:t>
            </a:r>
          </a:p>
          <a:p>
            <a:r>
              <a:rPr lang="el-GR" altLang="el-GR" dirty="0" smtClean="0"/>
              <a:t>Εντεροπηπατικός κύκλος: χοληστερόλη μετατρέπεται </a:t>
            </a:r>
            <a:r>
              <a:rPr lang="el-GR" altLang="el-GR" dirty="0"/>
              <a:t>στο </a:t>
            </a:r>
            <a:r>
              <a:rPr lang="el-GR" altLang="el-GR" dirty="0" smtClean="0"/>
              <a:t>ήπαρ σε </a:t>
            </a:r>
            <a:r>
              <a:rPr lang="el-GR" altLang="el-GR" dirty="0"/>
              <a:t>χολικά άλατα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αποθηκεύονται στη χοληδόχο κύστη και διοχετεύονται στο δωδεκαδακτύλου μετά από λιπαρό γεύμα, για να υποστηρίξουν την εντερική απορρόφηση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επιστρέφει στο </a:t>
            </a:r>
            <a:r>
              <a:rPr lang="el-GR" altLang="el-GR" dirty="0" smtClean="0">
                <a:sym typeface="Monotype Sorts" pitchFamily="2" charset="2"/>
              </a:rPr>
              <a:t>συκώτι και στη χοληδόχο κύστη ως το επόμενο λιπαρό γεύμα.</a:t>
            </a:r>
          </a:p>
          <a:p>
            <a:r>
              <a:rPr lang="el-GR" altLang="el-GR" dirty="0" smtClean="0">
                <a:sym typeface="Monotype Sorts" pitchFamily="2" charset="2"/>
              </a:rPr>
              <a:t>Οι διαιτητικές ίνες μειώνουν τη χοληστερίνη του ορού. Αφότου δεσμεύσουν στο λεπτό έντερο τα χολικά άλατα, τα παρασύρουν στο παχύ έντερο. Συνεπώς δεν επιστρέφουν στη χοληδόχο κύστη, και ο οργανισμός χρησιμοποιεί την περίσσεια χοληστερόλης  για αντικατάσταση της απώλειες χολικών αλάτων από το έντερο. Με τον τρόπο αυτό μειώνει τη χοληστερίνη η αυξημένη πρόσληψη διαιτητικών ινών 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4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Υπόκεινται σε συνεχή ανταλλαγή μεταξύ αίματος και ιστών</a:t>
            </a:r>
          </a:p>
          <a:p>
            <a:r>
              <a:rPr lang="el-GR" dirty="0"/>
              <a:t>Αποθηκεύονται κυρίως </a:t>
            </a:r>
          </a:p>
          <a:p>
            <a:pPr lvl="1"/>
            <a:r>
              <a:rPr lang="el-GR" dirty="0"/>
              <a:t>σε οστά και δόντια (Ca, P, Mg) </a:t>
            </a:r>
          </a:p>
          <a:p>
            <a:pPr lvl="1"/>
            <a:r>
              <a:rPr lang="el-GR" dirty="0"/>
              <a:t>Στο ήπαρ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7145-18B5-4DAC-8391-0BA4E32FECF0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59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1F75-9F86-4E9C-9812-6C8CD9AFBF8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Βιταμίνες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Διαφέρει η αποθηκευτική χωρητικότητα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Ανάλογα με τη βιταμίνη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Λιποδιαλυτές βιταμίνες αποθηκεύονται κυρίως στο συκώτι (πχ βιτ Α για μήνες)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Υδατοδιαλυτές βιταμίνες Β και </a:t>
            </a:r>
            <a:r>
              <a:rPr lang="en-US" altLang="el-GR" dirty="0"/>
              <a:t>C </a:t>
            </a:r>
            <a:r>
              <a:rPr lang="el-GR" altLang="el-GR" dirty="0"/>
              <a:t>περιορισμένα και μόνο για εβδομάδες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Β- Βιταμίνες και ορισμένα μέταλλα δρουν σαν συνένζυμα ή ενεργοποιητές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8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1136-5F62-45A4-9A90-38576CD34C72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Κατανάλωση ενέργειας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 smtClean="0"/>
              <a:t>Τροφογενής θερμογένεση: ενέργεια που χρησιμοποιείται  </a:t>
            </a:r>
            <a:r>
              <a:rPr lang="el-GR" altLang="el-GR" sz="2800" dirty="0"/>
              <a:t>για πέψη και </a:t>
            </a:r>
            <a:r>
              <a:rPr lang="el-GR" altLang="el-GR" sz="2800" dirty="0" smtClean="0"/>
              <a:t>μεταβολισμό θρεπτικών συστατικών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Η μετατροπή των θρεπτικών συστατικών στο μεταβολισμό προκαλεί αύξηση του μεταβολισμού </a:t>
            </a:r>
            <a:r>
              <a:rPr lang="el-GR" altLang="el-GR" sz="2800" dirty="0" smtClean="0"/>
              <a:t>(κατά 5-10%) η οποία εξαρτάται </a:t>
            </a:r>
            <a:r>
              <a:rPr lang="el-GR" altLang="el-GR" sz="2800" dirty="0"/>
              <a:t>από τη σύνθεση της τροφής σε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Λιπίδια προκαλούν αύξηση κατά  </a:t>
            </a:r>
            <a:r>
              <a:rPr lang="el-GR" altLang="el-GR" dirty="0"/>
              <a:t>3-4%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Υδατάνθρακες προκαλούν αύξηση κατά 5-9</a:t>
            </a:r>
            <a:r>
              <a:rPr lang="el-GR" altLang="el-GR" dirty="0"/>
              <a:t>%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Πρωτεΐνες προκαλούν αύξηση κατά ~</a:t>
            </a:r>
            <a:r>
              <a:rPr lang="el-GR" altLang="el-GR" dirty="0"/>
              <a:t>20%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9509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79CB-6DD0-4556-85A5-B5F3B698131B}" type="slidenum">
              <a:rPr lang="el-GR" altLang="el-GR"/>
              <a:pPr/>
              <a:t>17</a:t>
            </a:fld>
            <a:endParaRPr lang="el-GR" altLang="el-GR" dirty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Μέτρηση ενέργειας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Μετριέται σαν θερμότητα δηλ. μονάδες ενέργειας (</a:t>
            </a:r>
            <a:r>
              <a:rPr lang="en-US" altLang="el-GR" dirty="0"/>
              <a:t>Joule, kcal)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Φυσιολογική ενέργεια 1γρ </a:t>
            </a:r>
            <a:r>
              <a:rPr lang="el-GR" altLang="el-GR" dirty="0" smtClean="0"/>
              <a:t>τροφίμου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9</a:t>
            </a:r>
            <a:r>
              <a:rPr lang="en-US" altLang="el-GR" dirty="0" smtClean="0"/>
              <a:t> 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λιπιδίων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υδατανθράκων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πρωτεϊνών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7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οινοπνεύματος (αιθυλική αλκοόλη)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Προϊόντα μεταβολισμού </a:t>
            </a:r>
            <a:r>
              <a:rPr lang="en-US" altLang="el-GR" dirty="0"/>
              <a:t>CO</a:t>
            </a:r>
            <a:r>
              <a:rPr lang="en-US" altLang="el-GR" baseline="-25000" dirty="0"/>
              <a:t>2, </a:t>
            </a:r>
            <a:r>
              <a:rPr lang="en-US" altLang="el-GR" dirty="0"/>
              <a:t> H</a:t>
            </a:r>
            <a:r>
              <a:rPr lang="en-US" altLang="el-GR" baseline="-25000" dirty="0"/>
              <a:t>2</a:t>
            </a:r>
            <a:r>
              <a:rPr lang="en-US" altLang="el-GR" dirty="0"/>
              <a:t>0 </a:t>
            </a:r>
            <a:r>
              <a:rPr lang="el-GR" altLang="el-GR" dirty="0"/>
              <a:t>δεν έχουν ενέργεια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Ατελής καύση στις πρωτεΐνες: αποβάλλονται στα ούρα (ουρικό οξύ, κρεατινίνη)</a:t>
            </a:r>
          </a:p>
        </p:txBody>
      </p:sp>
    </p:spTree>
    <p:extLst>
      <p:ext uri="{BB962C8B-B14F-4D97-AF65-F5344CB8AC3E}">
        <p14:creationId xmlns:p14="http://schemas.microsoft.com/office/powerpoint/2010/main" val="11805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DDF-4E08-4B71-8823-EE6678470B2A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Μεταβολικές διαδικασίες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Πολυάριθμες </a:t>
            </a:r>
            <a:r>
              <a:rPr lang="el-GR" altLang="el-GR" dirty="0"/>
              <a:t>αναβολικές και καταβολικές διαδικασίες συμβαίνουν στα θρεπτικά συστατικά</a:t>
            </a:r>
          </a:p>
          <a:p>
            <a:r>
              <a:rPr lang="el-GR" altLang="el-GR" dirty="0"/>
              <a:t>Διαδικασίες συνδεδεμένες με ή χωρίς  έκλυση ή κατανάλωση ενέργειας</a:t>
            </a:r>
          </a:p>
        </p:txBody>
      </p:sp>
    </p:spTree>
    <p:extLst>
      <p:ext uri="{BB962C8B-B14F-4D97-AF65-F5344CB8AC3E}">
        <p14:creationId xmlns:p14="http://schemas.microsoft.com/office/powerpoint/2010/main" val="38852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</a:t>
            </a:r>
            <a:r>
              <a:rPr lang="el-GR" sz="2000" dirty="0"/>
              <a:t>10: Μεταβολισμός των θρεπτικών συστατικών».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5FF-9C18-4F39-808D-AB7FFB0EF743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υδατανθράκων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Ορμόνες</a:t>
            </a:r>
            <a:r>
              <a:rPr lang="en-US" altLang="el-GR" dirty="0"/>
              <a:t> </a:t>
            </a:r>
            <a:r>
              <a:rPr lang="el-GR" altLang="el-GR" dirty="0"/>
              <a:t>του παγκρέατος: </a:t>
            </a:r>
          </a:p>
          <a:p>
            <a:pPr lvl="1"/>
            <a:r>
              <a:rPr lang="el-GR" altLang="el-GR" dirty="0"/>
              <a:t>Ινσουλίνη: 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Στέλνει τη γλυκόζη από αίμα στους ιστούς</a:t>
            </a:r>
          </a:p>
          <a:p>
            <a:pPr lvl="1"/>
            <a:r>
              <a:rPr lang="el-GR" altLang="el-GR" dirty="0"/>
              <a:t>Γλυκαγόνη: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Σχηματισμό γλυκόζης από αμινοξέα ή γλυκογόνο</a:t>
            </a:r>
          </a:p>
          <a:p>
            <a:r>
              <a:rPr lang="el-GR" altLang="el-GR" dirty="0" smtClean="0"/>
              <a:t>Φυσιολογικές τιμές γλυκόζης στο αίμα: 80-120 </a:t>
            </a:r>
            <a:r>
              <a:rPr lang="en-US" altLang="el-GR" dirty="0" smtClean="0"/>
              <a:t>mg/100ml</a:t>
            </a:r>
            <a:r>
              <a:rPr lang="el-GR" altLang="el-GR" dirty="0" smtClean="0"/>
              <a:t> σε νηστικό οργανισμό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957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Γλυκόλυση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Αποδόμηση γλυκόζης με σκοπό την έκλυση και μεταφορά ενέργειας στο ΑΤΡ</a:t>
            </a:r>
          </a:p>
          <a:p>
            <a:r>
              <a:rPr lang="el-GR" b="1" dirty="0"/>
              <a:t>Αναερόβια </a:t>
            </a:r>
            <a:r>
              <a:rPr lang="el-GR" dirty="0"/>
              <a:t>(στο μύ) παράγει </a:t>
            </a:r>
            <a:r>
              <a:rPr lang="el-GR" b="1" dirty="0"/>
              <a:t>γαλακτικό οξύ</a:t>
            </a:r>
            <a:r>
              <a:rPr lang="el-GR" dirty="0"/>
              <a:t>, το οποίο μεταβολίζεται κυρίως στο ήπαρ και μπορεί να σχηματίσει πάλι γλυκόζη</a:t>
            </a:r>
          </a:p>
          <a:p>
            <a:r>
              <a:rPr lang="el-GR" b="1" dirty="0"/>
              <a:t>Αερόβια</a:t>
            </a:r>
            <a:r>
              <a:rPr lang="el-GR" dirty="0"/>
              <a:t> στον κύκλο του Krebs μέσω </a:t>
            </a:r>
            <a:r>
              <a:rPr lang="el-GR" b="1" dirty="0"/>
              <a:t>πυροσταφυλικού οξέος </a:t>
            </a:r>
            <a:r>
              <a:rPr lang="el-GR" dirty="0"/>
              <a:t>και </a:t>
            </a:r>
            <a:r>
              <a:rPr lang="el-GR" b="1" dirty="0"/>
              <a:t>ακέτυλου CoA </a:t>
            </a:r>
            <a:r>
              <a:rPr lang="el-GR" dirty="0"/>
              <a:t>σε </a:t>
            </a:r>
            <a:r>
              <a:rPr lang="el-GR" b="1" dirty="0"/>
              <a:t>διοξείδιο του άνθρακα </a:t>
            </a:r>
            <a:r>
              <a:rPr lang="el-GR" dirty="0"/>
              <a:t>και </a:t>
            </a:r>
            <a:r>
              <a:rPr lang="el-GR" b="1" dirty="0"/>
              <a:t>νερό</a:t>
            </a:r>
            <a:r>
              <a:rPr lang="el-GR" dirty="0"/>
              <a:t> με κατανάλωση οξυγόνου, με περισσότερη απόδοση ενέργειας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28A9-F095-44FB-8622-2457DB0D7210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294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EAA4-4867-4233-843D-3DEEEF23920F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 πχ </a:t>
            </a:r>
            <a:r>
              <a:rPr lang="el-GR" altLang="el-GR" dirty="0" smtClean="0"/>
              <a:t>φρουκτόζη</a:t>
            </a:r>
            <a:r>
              <a:rPr lang="el-GR" altLang="el-GR" dirty="0"/>
              <a:t>, γαλακτόζη πρέπει να μετατραπούν πρώτα σε γλυκόζη προκειμένου να μπουν στις μεταβολικές διαδικασίες</a:t>
            </a:r>
          </a:p>
          <a:p>
            <a:r>
              <a:rPr lang="el-GR" altLang="el-GR" dirty="0"/>
              <a:t>Ο μεταβολισμός της φρουκτόζης είναι ανεξάρτητος από την ινσουλίνη: προτέρημα στη δίαιτα του διαβητικού</a:t>
            </a:r>
          </a:p>
        </p:txBody>
      </p:sp>
    </p:spTree>
    <p:extLst>
      <p:ext uri="{BB962C8B-B14F-4D97-AF65-F5344CB8AC3E}">
        <p14:creationId xmlns:p14="http://schemas.microsoft.com/office/powerpoint/2010/main" val="32778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773F-DEF9-49DE-94B4-6119650447B9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Περίσσεια γλυκόζης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 smtClean="0"/>
              <a:t>Αποθηκεύεται σε μορφή</a:t>
            </a:r>
          </a:p>
          <a:p>
            <a:r>
              <a:rPr lang="el-GR" altLang="el-GR" dirty="0" smtClean="0"/>
              <a:t>Γλυκογόνου </a:t>
            </a:r>
            <a:endParaRPr lang="en-US" altLang="el-GR" dirty="0"/>
          </a:p>
          <a:p>
            <a:pPr lvl="1"/>
            <a:r>
              <a:rPr lang="el-GR" altLang="el-GR" dirty="0"/>
              <a:t>300-400 γρ = 1250- 1650 </a:t>
            </a:r>
            <a:r>
              <a:rPr lang="en-US" altLang="el-GR" dirty="0"/>
              <a:t>kcal</a:t>
            </a:r>
          </a:p>
          <a:p>
            <a:pPr lvl="1"/>
            <a:r>
              <a:rPr lang="el-GR" altLang="el-GR" dirty="0" smtClean="0"/>
              <a:t>στο </a:t>
            </a:r>
            <a:r>
              <a:rPr lang="el-GR" altLang="el-GR" dirty="0"/>
              <a:t>ήπαρ και </a:t>
            </a:r>
            <a:r>
              <a:rPr lang="el-GR" altLang="el-GR" dirty="0" smtClean="0"/>
              <a:t>στους μύες</a:t>
            </a:r>
          </a:p>
          <a:p>
            <a:r>
              <a:rPr lang="el-GR" altLang="el-GR" dirty="0" smtClean="0"/>
              <a:t>Τριγλυκερίδια</a:t>
            </a:r>
            <a:endParaRPr lang="el-GR" altLang="el-GR" dirty="0"/>
          </a:p>
          <a:p>
            <a:pPr lvl="1"/>
            <a:r>
              <a:rPr lang="el-GR" altLang="el-GR" dirty="0"/>
              <a:t>Λιπώδης ιστός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250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3FDC-BF01-493E-9384-6C8EC0704C81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πρωτεΐνης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 smtClean="0"/>
              <a:t>Αμινοξέα </a:t>
            </a:r>
            <a:endParaRPr lang="el-GR" altLang="el-GR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Απορρόφηση από έντερο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πυλαία φλέβα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ήπαρ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πρωτεϊνοσύνθεση </a:t>
            </a:r>
            <a:r>
              <a:rPr lang="el-GR" altLang="el-GR" dirty="0">
                <a:sym typeface="Monotype Sorts" pitchFamily="2" charset="2"/>
              </a:rPr>
              <a:t>ή σύνθεση αζωτούχων ουσιών (και περιορισμένη παραγωγή ενέργειας)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ym typeface="Monotype Sorts" pitchFamily="2" charset="2"/>
              </a:rPr>
              <a:t>Αμμωνία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ενδιάμεσο προϊόν: αποβάλλεται σαν ουρία με τα ούρα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Δεν υπάρχει αποθήκη </a:t>
            </a:r>
            <a:r>
              <a:rPr lang="el-GR" altLang="el-GR" dirty="0" smtClean="0">
                <a:sym typeface="Monotype Sorts" pitchFamily="2" charset="2"/>
              </a:rPr>
              <a:t>πρωτεϊνών, διατίθενται αμινοξέα στο ήπαρ σε περιορισμένη ποσότητα.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007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447D-BF9A-4465-AA35-77C6F56EC245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Μειωμένη πρόσληψη πρωτεϊνών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Περίπτωση πείνας (για διάφορους λόγους πχ έλλειψη τροφής, δίαιτα απώλειας βάρους, κακές διατροφικές συνήθειες)</a:t>
            </a:r>
          </a:p>
          <a:p>
            <a:r>
              <a:rPr lang="el-GR" altLang="el-GR" dirty="0" smtClean="0"/>
              <a:t>Διατίθεται </a:t>
            </a:r>
            <a:r>
              <a:rPr lang="el-GR" altLang="el-GR" dirty="0"/>
              <a:t>μόνο το 1% των πρωτεϊνών του οργανισμού </a:t>
            </a:r>
            <a:r>
              <a:rPr lang="el-GR" altLang="el-GR" dirty="0" smtClean="0"/>
              <a:t>ως πηγή </a:t>
            </a:r>
            <a:r>
              <a:rPr lang="el-GR" altLang="el-GR" dirty="0"/>
              <a:t>ενέργειας</a:t>
            </a:r>
          </a:p>
          <a:p>
            <a:r>
              <a:rPr lang="el-GR" altLang="el-GR" dirty="0" smtClean="0"/>
              <a:t>Μόνο </a:t>
            </a:r>
            <a:r>
              <a:rPr lang="el-GR" altLang="el-GR" dirty="0"/>
              <a:t>2-3 κιλά των πρωτεϊνών του σώματος διαθέτονται σαν πηγή ενέργειας χωρίς αρνητικές συνέπειες στην υγεία</a:t>
            </a:r>
          </a:p>
        </p:txBody>
      </p:sp>
    </p:spTree>
    <p:extLst>
      <p:ext uri="{BB962C8B-B14F-4D97-AF65-F5344CB8AC3E}">
        <p14:creationId xmlns:p14="http://schemas.microsoft.com/office/powerpoint/2010/main" val="203753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Λίπος μεταφέρεται σε μορφή χυλομικρών στο αίμα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θολό μετά από λιπαρό γεύμα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μπαίνουν στη μεταβολική οδό</a:t>
            </a:r>
            <a:endParaRPr lang="el-GR" dirty="0"/>
          </a:p>
          <a:p>
            <a:r>
              <a:rPr lang="el-GR" dirty="0"/>
              <a:t>Τριγλυκερίδια </a:t>
            </a:r>
            <a:r>
              <a:rPr lang="el-GR" dirty="0" smtClean="0"/>
              <a:t>: </a:t>
            </a:r>
            <a:endParaRPr lang="el-GR" dirty="0"/>
          </a:p>
          <a:p>
            <a:pPr marL="857250" lvl="1" indent="-457200">
              <a:buFont typeface="+mj-lt"/>
              <a:buAutoNum type="arabicPeriod"/>
            </a:pPr>
            <a:r>
              <a:rPr lang="el-GR" dirty="0" smtClean="0">
                <a:sym typeface="Wingdings" pitchFamily="2" charset="2"/>
              </a:rPr>
              <a:t>διασπώνται σε </a:t>
            </a:r>
            <a:r>
              <a:rPr lang="el-GR" dirty="0" smtClean="0"/>
              <a:t>λιπαρά οξέα και</a:t>
            </a:r>
            <a:r>
              <a:rPr lang="en-US" dirty="0" smtClean="0"/>
              <a:t> </a:t>
            </a:r>
            <a:r>
              <a:rPr lang="el-GR" dirty="0" smtClean="0"/>
              <a:t>μεταφέρονται </a:t>
            </a:r>
            <a:r>
              <a:rPr lang="el-GR" dirty="0"/>
              <a:t>στα όργανα πχ ήπαρ, μύες για παραγωγή ενέργειας</a:t>
            </a:r>
          </a:p>
          <a:p>
            <a:pPr marL="857250" lvl="1" indent="-457200">
              <a:buFont typeface="+mj-lt"/>
              <a:buAutoNum type="arabicPeriod"/>
            </a:pPr>
            <a:r>
              <a:rPr lang="el-GR" dirty="0"/>
              <a:t>Ανασύνθεση σε </a:t>
            </a:r>
            <a:r>
              <a:rPr lang="el-GR" dirty="0" smtClean="0"/>
              <a:t>τριγλυκερ</a:t>
            </a:r>
            <a:r>
              <a:rPr lang="el-GR" dirty="0"/>
              <a:t>ί</a:t>
            </a:r>
            <a:r>
              <a:rPr lang="el-GR" dirty="0" smtClean="0"/>
              <a:t>δια  </a:t>
            </a:r>
            <a:r>
              <a:rPr lang="el-GR" dirty="0"/>
              <a:t>για </a:t>
            </a:r>
            <a:r>
              <a:rPr lang="el-GR" dirty="0" smtClean="0"/>
              <a:t>αποθήκευση </a:t>
            </a:r>
            <a:r>
              <a:rPr lang="el-GR" dirty="0"/>
              <a:t>στον λιπώδη ιστό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FCEB-6CF8-4417-B60F-20A28DE50CF2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92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166</TotalTime>
  <Words>1345</Words>
  <Application>Microsoft Office PowerPoint</Application>
  <PresentationFormat>Προβολή στην οθόνη (4:3)</PresentationFormat>
  <Paragraphs>173</Paragraphs>
  <Slides>25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27" baseType="lpstr">
      <vt:lpstr>template</vt:lpstr>
      <vt:lpstr>OC_template_updated</vt:lpstr>
      <vt:lpstr>Διατροφή-Διαιτολογία</vt:lpstr>
      <vt:lpstr>Μεταβολικές διαδικασίες</vt:lpstr>
      <vt:lpstr>Μεταβολισμός υδατανθράκων</vt:lpstr>
      <vt:lpstr>Γλυκόλυση</vt:lpstr>
      <vt:lpstr>Άλλοι μονοσακχαρίτες</vt:lpstr>
      <vt:lpstr>Περίσσεια γλυκόζης</vt:lpstr>
      <vt:lpstr>Μεταβολισμός πρωτεΐνης</vt:lpstr>
      <vt:lpstr>Μειωμένη πρόσληψη πρωτεϊνών</vt:lpstr>
      <vt:lpstr>Μεταβολισμός λιπιδίων</vt:lpstr>
      <vt:lpstr>Τρόποι μεταφοράς </vt:lpstr>
      <vt:lpstr>Λιποπρωτεΐνες 1/2</vt:lpstr>
      <vt:lpstr>Λιποπρωτεΐνες 2/2</vt:lpstr>
      <vt:lpstr>Γλυκερίνη</vt:lpstr>
      <vt:lpstr>Χοληστερίνη</vt:lpstr>
      <vt:lpstr>Μέταλλα</vt:lpstr>
      <vt:lpstr>Βιταμίνες</vt:lpstr>
      <vt:lpstr>Κατανάλωση ενέργειας</vt:lpstr>
      <vt:lpstr>Μέτρηση ενέργειας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41</cp:revision>
  <dcterms:created xsi:type="dcterms:W3CDTF">2015-07-21T13:01:13Z</dcterms:created>
  <dcterms:modified xsi:type="dcterms:W3CDTF">2015-11-16T09:22:21Z</dcterms:modified>
</cp:coreProperties>
</file>