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4" r:id="rId3"/>
    <p:sldId id="285" r:id="rId4"/>
    <p:sldId id="28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16" r:id="rId24"/>
    <p:sldId id="317" r:id="rId25"/>
    <p:sldId id="307" r:id="rId26"/>
    <p:sldId id="308" r:id="rId27"/>
    <p:sldId id="257" r:id="rId28"/>
    <p:sldId id="262" r:id="rId29"/>
    <p:sldId id="264" r:id="rId30"/>
    <p:sldId id="318" r:id="rId31"/>
    <p:sldId id="319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8" d="100"/>
          <a:sy n="78" d="100"/>
        </p:scale>
        <p:origin x="-274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BE1C3-601E-4136-BAB9-173DA7D8D452}" type="slidenum">
              <a:rPr lang="el-GR" smtClean="0"/>
              <a:pPr/>
              <a:t>12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A1CF1-B3B8-4C35-BC23-D5AAACE0DA0E}" type="slidenum">
              <a:rPr lang="el-GR" smtClean="0"/>
              <a:pPr/>
              <a:t>15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6E255-403C-4221-87FA-45A6CAA407AC}" type="slidenum">
              <a:rPr lang="el-GR" smtClean="0"/>
              <a:pPr/>
              <a:t>17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5C65B-D461-447F-97DF-651E59D0BAD2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7BB9-E76C-4C0B-8A9E-804465F4F22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BBBB-2778-440F-8B55-0FD486EAFE6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236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Ανάλυση Βιολογικών Υγρών &amp; Εκκριμάτων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9600" b="1" dirty="0" smtClean="0"/>
              <a:t>Ενότητα 4</a:t>
            </a:r>
            <a:r>
              <a:rPr lang="el-GR" sz="9600" dirty="0" smtClean="0"/>
              <a:t>:</a:t>
            </a:r>
            <a:r>
              <a:rPr lang="en-US" sz="9600" dirty="0" smtClean="0"/>
              <a:t> </a:t>
            </a:r>
            <a:r>
              <a:rPr lang="el-GR" sz="9600" dirty="0" smtClean="0"/>
              <a:t>Προσδιορισμός λευκώματος</a:t>
            </a:r>
            <a:r>
              <a:rPr lang="en-US" sz="9600" dirty="0" smtClean="0"/>
              <a:t>,</a:t>
            </a:r>
            <a:r>
              <a:rPr lang="el-GR" sz="9600" dirty="0" smtClean="0"/>
              <a:t> αιμοσφαιρίνης</a:t>
            </a:r>
            <a:r>
              <a:rPr lang="en-US" sz="9600" dirty="0" smtClean="0"/>
              <a:t>, </a:t>
            </a:r>
            <a:r>
              <a:rPr lang="el-GR" sz="9600" dirty="0" smtClean="0"/>
              <a:t>νιτρικών</a:t>
            </a:r>
            <a:r>
              <a:rPr lang="en-US" sz="9600" dirty="0" smtClean="0"/>
              <a:t>,</a:t>
            </a:r>
            <a:r>
              <a:rPr lang="el-GR" sz="9600" dirty="0" smtClean="0"/>
              <a:t> πυοσφαιρίων και ασκορβικό οξύ στα ούρα</a:t>
            </a:r>
            <a:endParaRPr lang="el-GR" sz="9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8000" dirty="0" smtClean="0"/>
              <a:t>Πέτρος Καρκαλούσος</a:t>
            </a:r>
            <a:endParaRPr lang="el-GR" sz="8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8000" dirty="0" smtClean="0"/>
              <a:t>Τμήμα Ιατρικών Εργαστηρίων</a:t>
            </a:r>
            <a:endParaRPr lang="el-GR" sz="80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73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46595"/>
              </p:ext>
            </p:extLst>
          </p:nvPr>
        </p:nvGraphicFramePr>
        <p:xfrm>
          <a:off x="683568" y="1772816"/>
          <a:ext cx="7773987" cy="3723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60562"/>
                <a:gridCol w="2212978"/>
                <a:gridCol w="360044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Ποσό (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mg/dl)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Χαρακτηρισμός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Ένταση θολερότητας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4B82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Αρνητική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Διαυγής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– 20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Ίχνη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Ελαφρά θολή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– 100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1+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Θολή χωρίς κοκκίωση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2+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Θολή με κοκκίωση χωρίς κροκίδες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 – 500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3+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Θολή με κοκκίωση και αρχόμενη κροκίδωση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 500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4+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Μάζες από κροκίδες που πέφτουν στον πυθμένα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Χαρακτηρισμός των αποτελεσμάτων θειοσαλικυλικού </a:t>
            </a:r>
            <a:r>
              <a:rPr lang="el-GR" dirty="0" smtClean="0">
                <a:solidFill>
                  <a:srgbClr val="1F497D"/>
                </a:solidFill>
              </a:rPr>
              <a:t>οξέος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989138"/>
            <a:ext cx="10699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916113"/>
            <a:ext cx="10048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060575"/>
            <a:ext cx="8747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2133600"/>
            <a:ext cx="7191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33600"/>
            <a:ext cx="8651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Ποσοτικός προσδιορισμός </a:t>
            </a:r>
            <a:r>
              <a:rPr lang="el-GR" dirty="0" smtClean="0">
                <a:solidFill>
                  <a:srgbClr val="1F497D"/>
                </a:solidFill>
              </a:rPr>
              <a:t>λευκώματος</a:t>
            </a:r>
            <a:endParaRPr lang="el-GR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06755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rgbClr val="1F497D"/>
                </a:solidFill>
              </a:rPr>
              <a:t>Μέθοδος </a:t>
            </a:r>
            <a:r>
              <a:rPr lang="en-US" sz="2400" b="1" dirty="0">
                <a:solidFill>
                  <a:srgbClr val="1F497D"/>
                </a:solidFill>
              </a:rPr>
              <a:t>Aufrecht </a:t>
            </a:r>
            <a:r>
              <a:rPr lang="el-GR" sz="2400" b="1" dirty="0">
                <a:solidFill>
                  <a:srgbClr val="1F497D"/>
                </a:solidFill>
              </a:rPr>
              <a:t>σε ούρα 24ώρου ή πρώτα πρωινά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400" dirty="0" smtClean="0"/>
              <a:t>Γεμίζουμε </a:t>
            </a:r>
            <a:r>
              <a:rPr lang="el-GR" sz="2400" dirty="0"/>
              <a:t>το λευκωματόμετρο με ούρα μέχρι το γράμμα </a:t>
            </a:r>
            <a:r>
              <a:rPr lang="en-US" sz="2400" dirty="0"/>
              <a:t>U</a:t>
            </a:r>
            <a:endParaRPr lang="el-GR" sz="2400" dirty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400" dirty="0" smtClean="0"/>
              <a:t>Συμπληρώνουμε </a:t>
            </a:r>
            <a:r>
              <a:rPr lang="el-GR" sz="2400" dirty="0"/>
              <a:t>με το αντιδραστήριο </a:t>
            </a:r>
            <a:r>
              <a:rPr lang="en-US" sz="2400" dirty="0"/>
              <a:t>Aufrecht</a:t>
            </a:r>
            <a:endParaRPr lang="el-GR" sz="2400" dirty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400" dirty="0" smtClean="0"/>
              <a:t>Πωματίζουμε </a:t>
            </a:r>
            <a:r>
              <a:rPr lang="el-GR" sz="2400" dirty="0"/>
              <a:t>και αναδεύουμε.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400" dirty="0" smtClean="0"/>
              <a:t>Φυγοκεντρούμε </a:t>
            </a:r>
            <a:r>
              <a:rPr lang="el-GR" sz="2400" dirty="0"/>
              <a:t>επί 3 λεπτά σε 2000 – 2500 στροφές.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400" dirty="0" smtClean="0"/>
              <a:t>Μετράμε </a:t>
            </a:r>
            <a:r>
              <a:rPr lang="el-GR" sz="2400" dirty="0"/>
              <a:t>το ποσό του ιζήματος στη μετρική κλίμακα.</a:t>
            </a:r>
          </a:p>
          <a:p>
            <a:pPr marL="457200" indent="-457200" algn="ctr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el-GR" sz="24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820000"/>
                </a:solidFill>
              </a:rPr>
              <a:t>Προσδιορισμός </a:t>
            </a:r>
            <a:r>
              <a:rPr lang="el-GR" dirty="0" smtClean="0">
                <a:solidFill>
                  <a:srgbClr val="820000"/>
                </a:solidFill>
              </a:rPr>
              <a:t>νιτρικών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2135" y="1684338"/>
            <a:ext cx="75612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19672" y="3321698"/>
            <a:ext cx="5400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863080" y="2273253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rgbClr val="1F497D"/>
                </a:solidFill>
                <a:latin typeface="+mn-lt"/>
              </a:rPr>
              <a:t>Νιτρώδη                      Αρωματική ένωση                 Άλας διαζωνίου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495678" y="4005064"/>
            <a:ext cx="8558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rgbClr val="1F497D"/>
                </a:solidFill>
                <a:latin typeface="+mn-lt"/>
              </a:rPr>
              <a:t>Άλας διαζωνίου  Αρωματική ένωση    Χρωστική άζω (ροζ σκούρο χρώμα)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1351786" y="4840127"/>
            <a:ext cx="6440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latin typeface="+mn-lt"/>
              </a:rPr>
              <a:t>Η μέθοδος ανιχνεύει μέχρι 100.000 βακτήρια / </a:t>
            </a:r>
            <a:r>
              <a:rPr lang="en-US" sz="2400" dirty="0" smtClean="0">
                <a:latin typeface="+mn-lt"/>
              </a:rPr>
              <a:t>mL</a:t>
            </a:r>
            <a:endParaRPr lang="el-GR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Μέθοδος ανίχνευσης νιτρικών με αντίδραση </a:t>
            </a:r>
            <a:r>
              <a:rPr lang="el-GR" dirty="0" smtClean="0">
                <a:solidFill>
                  <a:srgbClr val="1F497D"/>
                </a:solidFill>
              </a:rPr>
              <a:t>Griess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8349" y="1307852"/>
            <a:ext cx="2060286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480157" y="15958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Compur</a:t>
            </a:r>
            <a:endParaRPr lang="el-G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341" y="2603995"/>
            <a:ext cx="2952328" cy="109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552165" y="28200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Dirui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480157" y="41161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Medi-Test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480157" y="54123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Urit-Test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6341" y="5196284"/>
            <a:ext cx="1872208" cy="101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6341" y="3828132"/>
            <a:ext cx="189787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</a:t>
            </a:r>
            <a:r>
              <a:rPr lang="el-GR" dirty="0" smtClean="0">
                <a:solidFill>
                  <a:srgbClr val="1F497D"/>
                </a:solidFill>
              </a:rPr>
              <a:t>νιτρικών </a:t>
            </a:r>
            <a:r>
              <a:rPr lang="el-GR" dirty="0">
                <a:solidFill>
                  <a:srgbClr val="1F497D"/>
                </a:solidFill>
              </a:rPr>
              <a:t>με διάφορες ταινίες </a:t>
            </a:r>
            <a:r>
              <a:rPr 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820000"/>
                </a:solidFill>
              </a:rPr>
              <a:t>Προσδιορισμός </a:t>
            </a:r>
            <a:r>
              <a:rPr lang="el-GR" dirty="0" smtClean="0">
                <a:solidFill>
                  <a:srgbClr val="820000"/>
                </a:solidFill>
              </a:rPr>
              <a:t>πυοσφαιρίων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898526" y="2636292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Αρωματικός εστέρας                                Αρωματική αλκοόλη  Οξύ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682626" y="3860255"/>
            <a:ext cx="774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Αρωματική αλκοόλη   Άλας διαζωνίου             Χρωστική άζω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403351" y="4796880"/>
            <a:ext cx="612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Η μέθοδος ανιχνεύει από 5 – 10 πυοσφαίρια / </a:t>
            </a:r>
            <a:r>
              <a:rPr lang="en-US" sz="2000" dirty="0" smtClean="0"/>
              <a:t>mL</a:t>
            </a:r>
            <a:endParaRPr lang="el-GR" sz="2000" dirty="0"/>
          </a:p>
        </p:txBody>
      </p:sp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2988" y="1556792"/>
            <a:ext cx="68722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8888" y="3428455"/>
            <a:ext cx="669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1F497D"/>
                </a:solidFill>
              </a:rPr>
              <a:t>Μέθοδος ανίχνευσης εστεράσης λευκοκυττάρων με την αντίδραση </a:t>
            </a:r>
            <a:r>
              <a:rPr lang="el-GR" sz="3200" dirty="0" smtClean="0">
                <a:solidFill>
                  <a:srgbClr val="1F497D"/>
                </a:solidFill>
              </a:rPr>
              <a:t>διαζω-αντιδραστηρίου</a:t>
            </a:r>
            <a:endParaRPr lang="el-GR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881" y="1164165"/>
            <a:ext cx="4560245" cy="13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103721" y="138018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Compur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881" y="2820349"/>
            <a:ext cx="5856437" cy="113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175729" y="289235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Dirui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175729" y="426050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Medi-Test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3881" y="4044485"/>
            <a:ext cx="413410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1873" y="5412637"/>
            <a:ext cx="5256584" cy="111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1247737" y="548464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Urit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</a:t>
            </a:r>
            <a:r>
              <a:rPr lang="el-GR" dirty="0" smtClean="0">
                <a:solidFill>
                  <a:srgbClr val="1F497D"/>
                </a:solidFill>
              </a:rPr>
              <a:t>πυοσφαιρίων </a:t>
            </a:r>
            <a:r>
              <a:rPr lang="el-GR" dirty="0">
                <a:solidFill>
                  <a:srgbClr val="1F497D"/>
                </a:solidFill>
              </a:rPr>
              <a:t>με διάφορες ταινίες </a:t>
            </a:r>
            <a:r>
              <a:rPr 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Εσφαλμένα αποτελέσματα </a:t>
            </a:r>
            <a:r>
              <a:rPr lang="el-GR" dirty="0" smtClean="0">
                <a:solidFill>
                  <a:srgbClr val="1F497D"/>
                </a:solidFill>
              </a:rPr>
              <a:t>εστεράσης</a:t>
            </a:r>
            <a:endParaRPr lang="el-GR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2400" b="1" dirty="0"/>
              <a:t>Ψευδώς θετικά αποτελέσματα</a:t>
            </a:r>
            <a:r>
              <a:rPr lang="en-US" sz="2400" b="1" dirty="0"/>
              <a:t>:</a:t>
            </a:r>
            <a:endParaRPr lang="el-GR" sz="2400" b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 smtClean="0">
                <a:solidFill>
                  <a:srgbClr val="1F497D"/>
                </a:solidFill>
              </a:rPr>
              <a:t>Οξειδωτικές </a:t>
            </a:r>
            <a:r>
              <a:rPr lang="el-GR" sz="2400" b="1" dirty="0">
                <a:solidFill>
                  <a:srgbClr val="1F497D"/>
                </a:solidFill>
              </a:rPr>
              <a:t>ουσίες (χλωρίνη)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 Φορμόλη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Ψευδώς αρνητικά αποτελέσματα</a:t>
            </a:r>
            <a:r>
              <a:rPr lang="en-US" sz="2400" b="1" dirty="0"/>
              <a:t>:</a:t>
            </a:r>
            <a:endParaRPr lang="el-GR" sz="2400" b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Έντονα </a:t>
            </a:r>
            <a:r>
              <a:rPr lang="el-GR" sz="2400" dirty="0"/>
              <a:t>χρωματισμένα ούρα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Μεγάλη </a:t>
            </a:r>
            <a:r>
              <a:rPr lang="el-GR" sz="2400" dirty="0"/>
              <a:t>συγκέντρωση γλυκόζης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Υψηλό </a:t>
            </a:r>
            <a:r>
              <a:rPr lang="el-GR" sz="2400" dirty="0"/>
              <a:t>ειδικό βάρος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Διάφορα </a:t>
            </a:r>
            <a:r>
              <a:rPr lang="el-GR" sz="2400" dirty="0"/>
              <a:t>φάρμακα (κεφαλεξίνη, κεφαλοθίνη, τετρακυκλίνες, γενταμικίνη)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 smtClean="0">
                <a:solidFill>
                  <a:srgbClr val="1F497D"/>
                </a:solidFill>
              </a:rPr>
              <a:t>Ασκορβικό οξύ</a:t>
            </a:r>
            <a:endParaRPr lang="el-GR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820000"/>
                </a:solidFill>
              </a:rPr>
              <a:t>Προσδιορισμός </a:t>
            </a:r>
            <a:r>
              <a:rPr lang="el-GR" dirty="0" smtClean="0">
                <a:solidFill>
                  <a:srgbClr val="820000"/>
                </a:solidFill>
              </a:rPr>
              <a:t>αίματος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Προσδιορισμός </a:t>
            </a:r>
            <a:r>
              <a:rPr lang="el-GR" dirty="0">
                <a:solidFill>
                  <a:srgbClr val="820000"/>
                </a:solidFill>
              </a:rPr>
              <a:t>πρωτεΐνης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92296" y="3556318"/>
            <a:ext cx="7844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2000" dirty="0">
                <a:latin typeface="+mn-lt"/>
              </a:rPr>
              <a:t>Hgb</a:t>
            </a:r>
            <a:r>
              <a:rPr lang="el-GR" sz="2000" dirty="0">
                <a:latin typeface="+mn-lt"/>
              </a:rPr>
              <a:t> (</a:t>
            </a:r>
            <a:r>
              <a:rPr lang="en-US" sz="2000" dirty="0">
                <a:latin typeface="+mn-lt"/>
              </a:rPr>
              <a:t>Fell</a:t>
            </a:r>
            <a:r>
              <a:rPr lang="el-GR" sz="2000" dirty="0">
                <a:latin typeface="+mn-lt"/>
              </a:rPr>
              <a:t>) + </a:t>
            </a:r>
            <a:r>
              <a:rPr lang="en-US" sz="2000" dirty="0">
                <a:latin typeface="+mn-lt"/>
              </a:rPr>
              <a:t>RCOOH</a:t>
            </a:r>
            <a:r>
              <a:rPr lang="el-GR" sz="2000" dirty="0">
                <a:latin typeface="+mn-lt"/>
              </a:rPr>
              <a:t> + δείκτης ──&gt; </a:t>
            </a:r>
            <a:r>
              <a:rPr lang="en-US" sz="2000" dirty="0">
                <a:latin typeface="+mn-lt"/>
              </a:rPr>
              <a:t>Hgb</a:t>
            </a:r>
            <a:r>
              <a:rPr lang="el-GR" sz="2000" dirty="0">
                <a:latin typeface="+mn-lt"/>
              </a:rPr>
              <a:t> (</a:t>
            </a:r>
            <a:r>
              <a:rPr lang="en-US" sz="2000" dirty="0">
                <a:latin typeface="+mn-lt"/>
              </a:rPr>
              <a:t>Fell</a:t>
            </a:r>
            <a:r>
              <a:rPr lang="el-GR" sz="2000" dirty="0">
                <a:latin typeface="+mn-lt"/>
              </a:rPr>
              <a:t>) + οξειδωμένος δείκτης + </a:t>
            </a:r>
            <a:r>
              <a:rPr lang="en-US" sz="2000" dirty="0">
                <a:latin typeface="+mn-lt"/>
              </a:rPr>
              <a:t>ROH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560" y="1702643"/>
            <a:ext cx="8352978" cy="159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Η αίμη της αιμοσφαιρίνης ή της μυοσφαιρίνης αντιδρά με ένα οργανικό υπεροξείδιο ως υπεροξειδάση παράγοντας έγχρωμο προϊόν.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71600" y="5013176"/>
            <a:ext cx="777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Η ταινία ανιχνεύει </a:t>
            </a:r>
            <a:r>
              <a:rPr lang="el-GR" sz="2000" b="1" dirty="0">
                <a:solidFill>
                  <a:srgbClr val="1F497D"/>
                </a:solidFill>
                <a:latin typeface="+mn-lt"/>
              </a:rPr>
              <a:t>αιμοσφαιρίνη, μυοσφαιρίνη και ερυθρά</a:t>
            </a:r>
            <a:r>
              <a:rPr lang="el-GR" sz="2000" dirty="0">
                <a:latin typeface="+mn-lt"/>
              </a:rPr>
              <a:t>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10989" y="3899755"/>
            <a:ext cx="6970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>
              <a:tabLst>
                <a:tab pos="268288" algn="l"/>
                <a:tab pos="806450" algn="l"/>
              </a:tabLst>
            </a:pPr>
            <a:r>
              <a:rPr lang="el-GR" sz="1600" dirty="0">
                <a:latin typeface="+mn-lt"/>
              </a:rPr>
              <a:t>Αιμοσφαιρίνη   Οργανικό         Άχρωμο		           Έγχρωμο προϊόν	                   Υπεροξείδιο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αιμοσφαιρίνης με την μέθοδο της </a:t>
            </a:r>
            <a:r>
              <a:rPr lang="el-GR" dirty="0" smtClean="0">
                <a:solidFill>
                  <a:srgbClr val="1F497D"/>
                </a:solidFill>
              </a:rPr>
              <a:t>ψευδο-υπεροξειδάσης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244" y="1245642"/>
            <a:ext cx="43204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500185" y="129210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Compur</a:t>
            </a:r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7278" y="2937507"/>
            <a:ext cx="5328592" cy="11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555282" y="290320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Dirui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483274" y="41586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Medi-Test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9108" y="4088036"/>
            <a:ext cx="383207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720" y="5908954"/>
            <a:ext cx="4680520" cy="91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1483274" y="603090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Urit-Test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</a:t>
            </a:r>
            <a:r>
              <a:rPr lang="el-GR" dirty="0" smtClean="0">
                <a:solidFill>
                  <a:srgbClr val="1F497D"/>
                </a:solidFill>
              </a:rPr>
              <a:t>αίματος </a:t>
            </a:r>
            <a:r>
              <a:rPr lang="el-GR" dirty="0">
                <a:solidFill>
                  <a:srgbClr val="1F497D"/>
                </a:solidFill>
              </a:rPr>
              <a:t>με διάφορες ταινίες </a:t>
            </a:r>
            <a:r>
              <a:rPr 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Εσφαλμένα αποτελέσματα </a:t>
            </a:r>
            <a:r>
              <a:rPr lang="el-GR" dirty="0" err="1">
                <a:solidFill>
                  <a:srgbClr val="1F497D"/>
                </a:solidFill>
              </a:rPr>
              <a:t>ψ</a:t>
            </a:r>
            <a:r>
              <a:rPr lang="el-GR" dirty="0" err="1" smtClean="0">
                <a:solidFill>
                  <a:srgbClr val="1F497D"/>
                </a:solidFill>
              </a:rPr>
              <a:t>ευδοϋπεροξειδάσης</a:t>
            </a:r>
            <a:endParaRPr lang="el-GR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b="1" dirty="0">
                <a:solidFill>
                  <a:srgbClr val="1F497D"/>
                </a:solidFill>
              </a:rPr>
              <a:t>Ψευδώς θετικά αποτελέσματα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2400" dirty="0"/>
              <a:t>Παρουσία </a:t>
            </a:r>
            <a:r>
              <a:rPr lang="el-GR" sz="2400" b="1" dirty="0">
                <a:solidFill>
                  <a:srgbClr val="1F497D"/>
                </a:solidFill>
              </a:rPr>
              <a:t>ισχυρών οξειδωτικών μέσων </a:t>
            </a:r>
            <a:r>
              <a:rPr lang="el-GR" sz="2400" dirty="0"/>
              <a:t>π.χ. χλωρίνη (ενισχύεται η οξειδωτική δράση).  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l-GR" sz="2400" b="1" dirty="0" smtClean="0">
                <a:solidFill>
                  <a:srgbClr val="1F497D"/>
                </a:solidFill>
              </a:rPr>
              <a:t>Ψευδώς </a:t>
            </a:r>
            <a:r>
              <a:rPr lang="el-GR" sz="2400" b="1" dirty="0">
                <a:solidFill>
                  <a:srgbClr val="1F497D"/>
                </a:solidFill>
              </a:rPr>
              <a:t>αρνητικά αποτελέσματα 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 smtClean="0">
                <a:solidFill>
                  <a:srgbClr val="1F497D"/>
                </a:solidFill>
              </a:rPr>
              <a:t>Ασκορβικό </a:t>
            </a:r>
            <a:r>
              <a:rPr lang="el-GR" sz="2400" b="1" dirty="0">
                <a:solidFill>
                  <a:srgbClr val="1F497D"/>
                </a:solidFill>
              </a:rPr>
              <a:t>οξύ </a:t>
            </a:r>
            <a:r>
              <a:rPr lang="el-GR" sz="2400" dirty="0"/>
              <a:t>&gt; 10 </a:t>
            </a:r>
            <a:r>
              <a:rPr lang="en-US" sz="2400" dirty="0"/>
              <a:t>mg</a:t>
            </a:r>
            <a:r>
              <a:rPr lang="el-GR" sz="2400" dirty="0"/>
              <a:t>/</a:t>
            </a:r>
            <a:r>
              <a:rPr lang="en-US" sz="2400" dirty="0" smtClean="0"/>
              <a:t>dL</a:t>
            </a:r>
            <a:endParaRPr lang="el-GR" sz="2400" dirty="0"/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Υψηλό </a:t>
            </a:r>
            <a:r>
              <a:rPr lang="el-GR" sz="2400" dirty="0"/>
              <a:t>ειδικό βάρος και λευκώματος (παρεμποδίζεται η λύση των ερυθρών αιμοσφαιρίων)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Φορμόλη</a:t>
            </a:r>
            <a:endParaRPr lang="el-GR" sz="2400" dirty="0"/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Μεγάλη </a:t>
            </a:r>
            <a:r>
              <a:rPr lang="el-GR" sz="2400" dirty="0"/>
              <a:t>ποσότητα νιτρωδών.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Παρουσία </a:t>
            </a:r>
            <a:r>
              <a:rPr lang="el-GR" sz="2400" dirty="0"/>
              <a:t>αντιυπερτασικού φαρμάκου </a:t>
            </a:r>
            <a:r>
              <a:rPr lang="en-US" sz="2400" dirty="0"/>
              <a:t>captopril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910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2071688"/>
            <a:ext cx="1047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1F497D"/>
                </a:solidFill>
              </a:rPr>
              <a:t>Μέθοδος </a:t>
            </a:r>
            <a:r>
              <a:rPr lang="el-GR" dirty="0" smtClean="0">
                <a:solidFill>
                  <a:srgbClr val="1F497D"/>
                </a:solidFill>
              </a:rPr>
              <a:t>πυραμιδόνης</a:t>
            </a:r>
            <a:endParaRPr lang="el-GR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043738" cy="4824536"/>
          </a:xfrm>
        </p:spPr>
        <p:txBody>
          <a:bodyPr>
            <a:normAutofit/>
          </a:bodyPr>
          <a:lstStyle/>
          <a:p>
            <a:pPr marL="630238" indent="-447675" defTabSz="185738" eaLnBrk="0" hangingPunct="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l-GR" sz="2400" dirty="0"/>
              <a:t>Τα ερυθρά αιμοσφαίρια σπάνε με την επίδραση </a:t>
            </a:r>
            <a:r>
              <a:rPr lang="el-GR" sz="2400" b="1" dirty="0">
                <a:solidFill>
                  <a:srgbClr val="1F497D"/>
                </a:solidFill>
              </a:rPr>
              <a:t>οξικού οξέος </a:t>
            </a:r>
            <a:r>
              <a:rPr lang="el-GR" sz="2400" dirty="0"/>
              <a:t>και απελευθερώνεται αιμοσφαιρίνη. </a:t>
            </a:r>
          </a:p>
          <a:p>
            <a:pPr marL="630238" indent="-447675" defTabSz="185738" eaLnBrk="0" hangingPunct="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l-GR" sz="2400" dirty="0"/>
              <a:t>Η αίμη της αιμοσφαιρίνης δρα σαν υπεροξειδάση που διασπά το </a:t>
            </a:r>
            <a:r>
              <a:rPr lang="el-GR" sz="2400" b="1" dirty="0">
                <a:solidFill>
                  <a:srgbClr val="1F497D"/>
                </a:solidFill>
              </a:rPr>
              <a:t>υπεροξείδιο του υδρογόνου </a:t>
            </a:r>
            <a:r>
              <a:rPr lang="el-GR" sz="2400" dirty="0"/>
              <a:t>(</a:t>
            </a:r>
            <a:r>
              <a:rPr lang="en-US" sz="2400" dirty="0"/>
              <a:t>H</a:t>
            </a:r>
            <a:r>
              <a:rPr lang="el-GR" sz="2400" baseline="-25000" dirty="0"/>
              <a:t>2</a:t>
            </a:r>
            <a:r>
              <a:rPr lang="en-US" sz="2400" dirty="0"/>
              <a:t>O</a:t>
            </a:r>
            <a:r>
              <a:rPr lang="el-GR" sz="2400" baseline="-25000" dirty="0"/>
              <a:t>2</a:t>
            </a:r>
            <a:r>
              <a:rPr lang="el-GR" sz="2400" dirty="0"/>
              <a:t>) και απελευθερώνει οξυγόνο (Ο</a:t>
            </a:r>
            <a:r>
              <a:rPr lang="el-GR" sz="2400" baseline="-25000" dirty="0"/>
              <a:t>2</a:t>
            </a:r>
            <a:r>
              <a:rPr lang="el-GR" sz="2400" dirty="0"/>
              <a:t>). </a:t>
            </a:r>
          </a:p>
          <a:p>
            <a:pPr marL="630238" indent="-447675" defTabSz="185738" eaLnBrk="0" hangingPunct="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l-GR" sz="2400" dirty="0"/>
              <a:t>Το οξυγόνο στην συνέχεια αντιδρά με την </a:t>
            </a:r>
            <a:r>
              <a:rPr lang="el-GR" sz="2400" b="1" dirty="0">
                <a:solidFill>
                  <a:srgbClr val="1F497D"/>
                </a:solidFill>
              </a:rPr>
              <a:t>πυραμιδόνη</a:t>
            </a:r>
            <a:r>
              <a:rPr lang="el-GR" sz="2400" dirty="0"/>
              <a:t> και σχηματίζεται ιώδης δακτύλιος. </a:t>
            </a:r>
          </a:p>
          <a:p>
            <a:pPr marL="342900" lvl="2" indent="-342900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Η ένταση και το πάχος του ιώδη δακτυλίου είναι ενδεικτική για την ποσότητα της  αιμοσφαιρίνης στα ούρα (+, ++, +++, ++++).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287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μυοσφαιρίνης στα ούρα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Χρησιμοποιείται για να διακρίνουμε αν το κόκκινο χρώμα των ούρων ή η θετική αντίδραση του αίματος στην ταινία των ούρων οφείλεται στην αιμοσφαιρίνη ή στην </a:t>
            </a:r>
            <a:r>
              <a:rPr lang="el-GR" sz="2400" dirty="0" smtClean="0"/>
              <a:t>μυοσφαιρίνη.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sz="24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600" b="1" dirty="0" smtClean="0">
                <a:solidFill>
                  <a:srgbClr val="1F497D"/>
                </a:solidFill>
              </a:rPr>
              <a:t>Μέθοδος </a:t>
            </a:r>
            <a:r>
              <a:rPr lang="el-GR" sz="2600" b="1" dirty="0">
                <a:solidFill>
                  <a:srgbClr val="1F497D"/>
                </a:solidFill>
              </a:rPr>
              <a:t>βρασμού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AutoNum type="arabicPeriod"/>
              <a:tabLst>
                <a:tab pos="263525" algn="l"/>
              </a:tabLst>
            </a:pPr>
            <a:r>
              <a:rPr lang="el-GR" sz="2400" dirty="0" smtClean="0"/>
              <a:t>Σε </a:t>
            </a:r>
            <a:r>
              <a:rPr lang="el-GR" sz="2400" dirty="0"/>
              <a:t>δύο δοκιμαστικά σωληνάρια βάζουμε από </a:t>
            </a:r>
            <a:r>
              <a:rPr lang="el-GR" sz="2400" b="1" dirty="0">
                <a:solidFill>
                  <a:srgbClr val="1F497D"/>
                </a:solidFill>
              </a:rPr>
              <a:t>5 </a:t>
            </a:r>
            <a:r>
              <a:rPr lang="en-US" sz="2400" b="1" dirty="0" smtClean="0">
                <a:solidFill>
                  <a:srgbClr val="1F497D"/>
                </a:solidFill>
              </a:rPr>
              <a:t>mL</a:t>
            </a:r>
            <a:r>
              <a:rPr lang="el-GR" sz="2400" b="1" dirty="0" smtClean="0">
                <a:solidFill>
                  <a:srgbClr val="1F497D"/>
                </a:solidFill>
              </a:rPr>
              <a:t> </a:t>
            </a:r>
            <a:r>
              <a:rPr lang="el-GR" sz="2400" b="1" dirty="0">
                <a:solidFill>
                  <a:srgbClr val="1F497D"/>
                </a:solidFill>
              </a:rPr>
              <a:t>διαυγή ούρα  </a:t>
            </a:r>
            <a:r>
              <a:rPr lang="el-GR" sz="2400" dirty="0"/>
              <a:t>(αν τα ούρα δεν είναι διαυγή τότε προσθέτουμε 3 σταγόνες πυκνού οξικού οξέος ή 5 - 10 οξικού οξέος 33%).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AutoNum type="arabicPeriod"/>
              <a:tabLst>
                <a:tab pos="263525" algn="l"/>
              </a:tabLst>
            </a:pPr>
            <a:r>
              <a:rPr lang="el-GR" sz="2400" dirty="0"/>
              <a:t>Βράζουμε το ένα σωληνάριο των ούρων.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AutoNum type="arabicPeriod"/>
              <a:tabLst>
                <a:tab pos="263525" algn="l"/>
              </a:tabLst>
            </a:pPr>
            <a:r>
              <a:rPr lang="el-GR" sz="2400" dirty="0"/>
              <a:t>Διηθούμε με χωνί και διηθητικό χαρτί.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AutoNum type="arabicPeriod"/>
              <a:tabLst>
                <a:tab pos="263525" algn="l"/>
              </a:tabLst>
            </a:pPr>
            <a:r>
              <a:rPr lang="el-GR" sz="2400" dirty="0"/>
              <a:t>Αν το χρώμα οφείλεται στην μυοσφαιρίνη δεν απομακρύνεται με την διήθηση, ενώ τόσο η αιμοσφαιρίνη όσο και οι άλλες χρωμογόνες ουσίες καθιζάνουν μαζί με το λεύκωμα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530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55626" y="2780928"/>
            <a:ext cx="8280920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1F497D"/>
                </a:solidFill>
                <a:latin typeface="+mn-lt"/>
              </a:rPr>
              <a:t>Γλυκόζη</a:t>
            </a:r>
            <a:r>
              <a:rPr lang="el-GR" sz="2400" dirty="0">
                <a:solidFill>
                  <a:srgbClr val="1F497D"/>
                </a:solidFill>
                <a:latin typeface="+mn-lt"/>
              </a:rPr>
              <a:t>: </a:t>
            </a:r>
            <a:r>
              <a:rPr lang="el-GR" sz="2400" dirty="0">
                <a:latin typeface="+mn-lt"/>
              </a:rPr>
              <a:t>για τιμή ασκορβικού οξέος πάνω από 50 </a:t>
            </a:r>
            <a:r>
              <a:rPr lang="en-US" sz="2400" dirty="0">
                <a:latin typeface="+mn-lt"/>
              </a:rPr>
              <a:t>mg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 smtClean="0">
                <a:latin typeface="+mn-lt"/>
              </a:rPr>
              <a:t>dL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1F497D"/>
                </a:solidFill>
                <a:latin typeface="+mn-lt"/>
              </a:rPr>
              <a:t>Χολερυθρίνη</a:t>
            </a:r>
            <a:r>
              <a:rPr lang="el-GR" sz="2400" dirty="0">
                <a:solidFill>
                  <a:srgbClr val="1F497D"/>
                </a:solidFill>
                <a:latin typeface="+mn-lt"/>
              </a:rPr>
              <a:t>: </a:t>
            </a:r>
            <a:r>
              <a:rPr lang="el-GR" sz="2400" dirty="0">
                <a:latin typeface="+mn-lt"/>
              </a:rPr>
              <a:t>για τιμή ασκορβικού οξέος πάνω από 50 </a:t>
            </a:r>
            <a:r>
              <a:rPr lang="en-US" sz="2400" dirty="0">
                <a:latin typeface="+mn-lt"/>
              </a:rPr>
              <a:t>mg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 smtClean="0">
                <a:latin typeface="+mn-lt"/>
              </a:rPr>
              <a:t>dL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1F497D"/>
                </a:solidFill>
                <a:latin typeface="+mn-lt"/>
              </a:rPr>
              <a:t>Αιμοσφαιρίνη</a:t>
            </a:r>
            <a:r>
              <a:rPr lang="el-GR" sz="2400" dirty="0">
                <a:solidFill>
                  <a:srgbClr val="1F497D"/>
                </a:solidFill>
                <a:latin typeface="+mn-lt"/>
              </a:rPr>
              <a:t>: </a:t>
            </a:r>
            <a:r>
              <a:rPr lang="el-GR" sz="2400" dirty="0">
                <a:latin typeface="+mn-lt"/>
              </a:rPr>
              <a:t>για τιμή ασκορβικού οξέος πάνω από 10 </a:t>
            </a:r>
            <a:r>
              <a:rPr lang="en-US" sz="2400" dirty="0">
                <a:latin typeface="+mn-lt"/>
              </a:rPr>
              <a:t>mg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 smtClean="0">
                <a:latin typeface="+mn-lt"/>
              </a:rPr>
              <a:t>dL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F497D"/>
                </a:solidFill>
                <a:latin typeface="+mn-lt"/>
              </a:rPr>
              <a:t>N</a:t>
            </a:r>
            <a:r>
              <a:rPr lang="el-GR" sz="2400" b="1" dirty="0">
                <a:solidFill>
                  <a:srgbClr val="1F497D"/>
                </a:solidFill>
                <a:latin typeface="+mn-lt"/>
              </a:rPr>
              <a:t>ιτρώδη</a:t>
            </a:r>
            <a:r>
              <a:rPr lang="el-GR" sz="2400" dirty="0">
                <a:latin typeface="+mn-lt"/>
              </a:rPr>
              <a:t>: για τιμή ασκορβικού οξέος πάνω από 25 </a:t>
            </a:r>
            <a:r>
              <a:rPr lang="en-US" sz="2400" dirty="0">
                <a:latin typeface="+mn-lt"/>
              </a:rPr>
              <a:t>mg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 smtClean="0">
                <a:latin typeface="+mn-lt"/>
              </a:rPr>
              <a:t>dL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1F497D"/>
                </a:solidFill>
                <a:latin typeface="+mn-lt"/>
              </a:rPr>
              <a:t>Πυοσφαίρια</a:t>
            </a:r>
            <a:r>
              <a:rPr lang="el-GR" sz="2400" dirty="0">
                <a:latin typeface="+mn-lt"/>
              </a:rPr>
              <a:t> (παρεμβολή στην αντίδραση εστεράσης στην </a:t>
            </a:r>
            <a:r>
              <a:rPr lang="el-GR" sz="2400" dirty="0">
                <a:solidFill>
                  <a:srgbClr val="1F497D"/>
                </a:solidFill>
                <a:latin typeface="+mn-lt"/>
              </a:rPr>
              <a:t>ταινία ούρων)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1F497D"/>
                </a:solidFill>
                <a:latin typeface="+mn-lt"/>
              </a:rPr>
              <a:t>Ουροχολινογόνο </a:t>
            </a:r>
            <a:r>
              <a:rPr lang="el-GR" sz="2400" dirty="0">
                <a:latin typeface="+mn-lt"/>
              </a:rPr>
              <a:t>(εφόσον προσδιορίζεται με το άλας του διαζωνίου)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1F497D"/>
                </a:solidFill>
              </a:rPr>
              <a:t>Ο ρόλος του ασκορβικού </a:t>
            </a:r>
            <a:r>
              <a:rPr lang="el-GR" sz="3600" dirty="0" smtClean="0">
                <a:solidFill>
                  <a:srgbClr val="1F497D"/>
                </a:solidFill>
              </a:rPr>
              <a:t>οξέος</a:t>
            </a:r>
            <a:endParaRPr lang="el-GR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/>
              <a:t>Μπλοκάρει όλες τις χημικές αντιδράσεις που χρησιμοποιούν</a:t>
            </a:r>
            <a:r>
              <a:rPr lang="en-US" sz="2400" dirty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rgbClr val="1F497D"/>
                </a:solidFill>
              </a:rPr>
              <a:t>το </a:t>
            </a:r>
            <a:r>
              <a:rPr lang="el-GR" sz="2400" b="1" dirty="0">
                <a:solidFill>
                  <a:srgbClr val="1F497D"/>
                </a:solidFill>
              </a:rPr>
              <a:t>άλας του διαζωνίου</a:t>
            </a:r>
            <a:r>
              <a:rPr lang="en-US" sz="2400" dirty="0">
                <a:solidFill>
                  <a:srgbClr val="1F497D"/>
                </a:solidFill>
              </a:rPr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rgbClr val="1F497D"/>
                </a:solidFill>
              </a:rPr>
              <a:t>αντιδράσεις </a:t>
            </a:r>
            <a:r>
              <a:rPr lang="el-GR" sz="2400" b="1" dirty="0">
                <a:solidFill>
                  <a:srgbClr val="1F497D"/>
                </a:solidFill>
              </a:rPr>
              <a:t>οξείδωσης</a:t>
            </a:r>
            <a:r>
              <a:rPr lang="el-GR" sz="2400" dirty="0" smtClean="0">
                <a:solidFill>
                  <a:srgbClr val="1F497D"/>
                </a:solidFill>
              </a:rPr>
              <a:t>.</a:t>
            </a:r>
            <a:endParaRPr lang="el-GR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171491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ανίχνευση του ασκορβικού οξέος βασίζεται στον αποχρωματισμό του αντιδραστηρίου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Tillmans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(2,6 διχλωρο-φαινο-ινδοφαινόλη). </a:t>
            </a:r>
            <a:endParaRPr kumimoji="0" 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38830" y="4885709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  <a:ea typeface="Times New Roman" pitchFamily="18" charset="0"/>
                <a:cs typeface="Arial" pitchFamily="34" charset="0"/>
              </a:rPr>
              <a:t>Καμία ουσία δεν παρεμποδίζει την μέτρηση ασκορβικού οξέος στην ταινία ούρων.</a:t>
            </a:r>
            <a:endParaRPr lang="el-GR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24944"/>
            <a:ext cx="2952328" cy="147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ακετοξεικού οξέος με ταινία </a:t>
            </a:r>
            <a:r>
              <a:rPr 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«Ανάλυση Βιολογικών Υγρών &amp; Εκκριμάτων (Ε). </a:t>
            </a:r>
            <a:r>
              <a:rPr lang="el-GR" sz="2000" dirty="0"/>
              <a:t>Ενότητα 4: </a:t>
            </a:r>
            <a:r>
              <a:rPr lang="el-GR" sz="2000" dirty="0" smtClean="0"/>
              <a:t>Προσδιορισμός λευκώματος, αιμοσφαιρίνης, νιτρικών</a:t>
            </a:r>
            <a:r>
              <a:rPr lang="en-US" sz="2000" dirty="0" smtClean="0"/>
              <a:t>, </a:t>
            </a:r>
            <a:r>
              <a:rPr lang="el-GR" sz="2000" dirty="0" smtClean="0"/>
              <a:t>πυοσφαιρίων</a:t>
            </a:r>
            <a:r>
              <a:rPr lang="en-US" sz="2000" dirty="0" smtClean="0"/>
              <a:t> </a:t>
            </a:r>
            <a:r>
              <a:rPr lang="el-GR" sz="2000" dirty="0" smtClean="0"/>
              <a:t>και ασκορβικού οξέος στα ούρα».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27488"/>
            <a:ext cx="7647982" cy="2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77303" y="5633189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820000"/>
                </a:solidFill>
                <a:latin typeface="+mn-lt"/>
              </a:rPr>
              <a:t>Η ταινία ανιχνεύει κατά κύριο λόγο αλβουμίνη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λευκώματος με ταινία </a:t>
            </a:r>
            <a:r>
              <a:rPr lang="el-GR" dirty="0" smtClean="0">
                <a:solidFill>
                  <a:srgbClr val="1F497D"/>
                </a:solidFill>
              </a:rPr>
              <a:t>ούρων</a:t>
            </a:r>
            <a:endParaRPr lang="el-GR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Οι πρωτεΐνες, οι οποίες διαθέτουν θετικά και αρνητικά φορτία, αντιδρούν με τον δείκτη </a:t>
            </a:r>
            <a:r>
              <a:rPr lang="en-US" sz="2400" dirty="0"/>
              <a:t>pH</a:t>
            </a:r>
            <a:r>
              <a:rPr lang="el-GR" sz="2400" dirty="0"/>
              <a:t> </a:t>
            </a:r>
            <a:r>
              <a:rPr lang="el-GR" sz="2400" b="1" dirty="0">
                <a:solidFill>
                  <a:srgbClr val="1F497D"/>
                </a:solidFill>
              </a:rPr>
              <a:t>κυανού της τετραβρωμοφαινόλης </a:t>
            </a:r>
            <a:r>
              <a:rPr lang="el-GR" sz="2400" dirty="0"/>
              <a:t>σε όξινο περιβάλλον μεταβάλλοντας το χρώμα του από κίτρινο μέχρι πράσινο. </a:t>
            </a:r>
          </a:p>
          <a:p>
            <a:pPr marL="0" indent="0">
              <a:buNone/>
            </a:pPr>
            <a:endParaRPr lang="el-GR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19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133" y="1256053"/>
            <a:ext cx="43355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435005" y="147207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Compur</a:t>
            </a:r>
            <a:endParaRPr lang="el-G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134" y="2768221"/>
            <a:ext cx="56166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362997" y="428038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Medi-Test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435005" y="298424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Dirui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9141" y="4136373"/>
            <a:ext cx="38164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7133" y="5360509"/>
            <a:ext cx="548955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1362997" y="557653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Urit-Test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Προσδιορισμός </a:t>
            </a:r>
            <a:r>
              <a:rPr lang="el-GR" dirty="0" smtClean="0">
                <a:solidFill>
                  <a:srgbClr val="1F497D"/>
                </a:solidFill>
              </a:rPr>
              <a:t>πρωτεΐνης </a:t>
            </a:r>
            <a:r>
              <a:rPr lang="el-GR" dirty="0">
                <a:solidFill>
                  <a:srgbClr val="1F497D"/>
                </a:solidFill>
              </a:rPr>
              <a:t>με διάφορες ταινίες ούρων</a:t>
            </a:r>
          </a:p>
        </p:txBody>
      </p:sp>
    </p:spTree>
    <p:extLst>
      <p:ext uri="{BB962C8B-B14F-4D97-AF65-F5344CB8AC3E}">
        <p14:creationId xmlns:p14="http://schemas.microsoft.com/office/powerpoint/2010/main" val="41526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57200" y="5381642"/>
            <a:ext cx="846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</a:t>
            </a:r>
            <a:r>
              <a:rPr lang="el-GR" sz="2400" dirty="0">
                <a:latin typeface="+mn-lt"/>
              </a:rPr>
              <a:t>ν τα ούρα είναι θολά η δοκιμασία δεν μπορεί να γίνει. Θα πρέπει να </a:t>
            </a:r>
            <a:r>
              <a:rPr lang="el-GR" sz="2400" b="1" dirty="0">
                <a:solidFill>
                  <a:srgbClr val="1F497D"/>
                </a:solidFill>
                <a:latin typeface="+mn-lt"/>
              </a:rPr>
              <a:t>διαυγάσουν</a:t>
            </a:r>
            <a:r>
              <a:rPr lang="el-GR" sz="2400" dirty="0">
                <a:latin typeface="+mn-lt"/>
              </a:rPr>
              <a:t> με </a:t>
            </a:r>
            <a:r>
              <a:rPr lang="el-GR" sz="2400" b="1" dirty="0">
                <a:solidFill>
                  <a:srgbClr val="1F497D"/>
                </a:solidFill>
                <a:latin typeface="+mn-lt"/>
              </a:rPr>
              <a:t>διήθηση</a:t>
            </a:r>
            <a:r>
              <a:rPr lang="el-GR" sz="2400" dirty="0">
                <a:solidFill>
                  <a:srgbClr val="1F497D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</a:t>
            </a:r>
            <a:r>
              <a:rPr lang="el-GR" sz="2400" b="1" dirty="0" smtClean="0">
                <a:solidFill>
                  <a:srgbClr val="1F497D"/>
                </a:solidFill>
                <a:latin typeface="+mn-lt"/>
              </a:rPr>
              <a:t>φυγοκέντρηση.</a:t>
            </a:r>
            <a:endParaRPr lang="el-GR" sz="2400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412580" y="2060848"/>
            <a:ext cx="8137525" cy="3287054"/>
          </a:xfrm>
          <a:prstGeom prst="rect">
            <a:avLst/>
          </a:prstGeom>
          <a:noFill/>
          <a:ln w="19050">
            <a:solidFill>
              <a:srgbClr val="82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5000"/>
              </a:spcBef>
            </a:pPr>
            <a:r>
              <a:rPr lang="el-GR" sz="2400" b="1" dirty="0">
                <a:solidFill>
                  <a:srgbClr val="1F497D"/>
                </a:solidFill>
                <a:latin typeface="+mn-lt"/>
              </a:rPr>
              <a:t>Προσοχή</a:t>
            </a:r>
            <a:r>
              <a:rPr lang="el-GR" sz="2400" dirty="0">
                <a:latin typeface="+mn-lt"/>
              </a:rPr>
              <a:t>. Η παρουσία</a:t>
            </a:r>
            <a:r>
              <a:rPr lang="el-GR" sz="2400" dirty="0">
                <a:solidFill>
                  <a:srgbClr val="FF3300"/>
                </a:solidFill>
                <a:latin typeface="+mn-lt"/>
              </a:rPr>
              <a:t> </a:t>
            </a:r>
            <a:r>
              <a:rPr lang="el-GR" sz="2400" b="1" dirty="0">
                <a:solidFill>
                  <a:srgbClr val="1F497D"/>
                </a:solidFill>
                <a:latin typeface="+mn-lt"/>
              </a:rPr>
              <a:t>μυκίνης</a:t>
            </a:r>
            <a:r>
              <a:rPr lang="el-GR" sz="2400" dirty="0">
                <a:latin typeface="+mn-lt"/>
              </a:rPr>
              <a:t> προκαλεί </a:t>
            </a:r>
            <a:r>
              <a:rPr lang="el-GR" sz="2400" b="1" dirty="0">
                <a:solidFill>
                  <a:srgbClr val="1F497D"/>
                </a:solidFill>
                <a:latin typeface="+mn-lt"/>
              </a:rPr>
              <a:t>θολερότητα</a:t>
            </a:r>
            <a:r>
              <a:rPr lang="el-GR" sz="2400" dirty="0">
                <a:solidFill>
                  <a:srgbClr val="1F497D"/>
                </a:solidFill>
                <a:latin typeface="+mn-lt"/>
              </a:rPr>
              <a:t>.</a:t>
            </a:r>
          </a:p>
          <a:p>
            <a:pPr>
              <a:spcBef>
                <a:spcPct val="55000"/>
              </a:spcBef>
            </a:pPr>
            <a:r>
              <a:rPr lang="el-GR" sz="2400" dirty="0">
                <a:latin typeface="+mn-lt"/>
              </a:rPr>
              <a:t>Η παρουσία της μυκίνης διαπιστώνετε προσθέτοντας σταγόνες οξικού οξέος στο δείγμα ούρων πριν το βρασμό.</a:t>
            </a:r>
          </a:p>
          <a:p>
            <a:pPr>
              <a:spcBef>
                <a:spcPct val="55000"/>
              </a:spcBef>
            </a:pPr>
            <a:r>
              <a:rPr lang="el-GR" sz="2400" dirty="0">
                <a:latin typeface="+mn-lt"/>
              </a:rPr>
              <a:t>Αν εμφανιστεί θολερότητα τότε αυτή οφείλεται στη μυκίνη και όχι στο λεύκωμα.</a:t>
            </a:r>
          </a:p>
          <a:p>
            <a:pPr>
              <a:spcBef>
                <a:spcPct val="55000"/>
              </a:spcBef>
            </a:pPr>
            <a:r>
              <a:rPr lang="el-GR" sz="2400" dirty="0">
                <a:latin typeface="+mn-lt"/>
              </a:rPr>
              <a:t>Στην περίπτωση αυτή θα απομακρύνουμε την μυκίνη με οξίνιση (προσθέτουμε λίγες σταγόνες οξικού οξέος) και διήθηση.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Ποιοτικός προσδιορισμός λευκώματος με βρασμό παρουσία οξικού </a:t>
            </a:r>
            <a:r>
              <a:rPr lang="el-GR" dirty="0" smtClean="0">
                <a:solidFill>
                  <a:srgbClr val="1F497D"/>
                </a:solidFill>
              </a:rPr>
              <a:t>οξέος</a:t>
            </a:r>
            <a:endParaRPr lang="el-GR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>
            <a:normAutofit/>
          </a:bodyPr>
          <a:lstStyle/>
          <a:p>
            <a:r>
              <a:rPr lang="el-GR" sz="2400" dirty="0"/>
              <a:t>Το λεύκωμα των ούρων πήζει (μετουσιώνεται) όταν η θερμοκρασία τους φθάνει στο </a:t>
            </a:r>
            <a:r>
              <a:rPr lang="el-GR" sz="2400" b="1" dirty="0">
                <a:solidFill>
                  <a:srgbClr val="1F497D"/>
                </a:solidFill>
              </a:rPr>
              <a:t>σημείο βρασμού</a:t>
            </a:r>
            <a:r>
              <a:rPr lang="el-GR" sz="2400" b="1" dirty="0" smtClean="0">
                <a:solidFill>
                  <a:srgbClr val="1F497D"/>
                </a:solidFill>
              </a:rPr>
              <a:t>.</a:t>
            </a:r>
            <a:endParaRPr lang="el-GR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Τεχνική προσδιορισμού πρωτεΐνης με </a:t>
            </a:r>
            <a:r>
              <a:rPr lang="el-GR" dirty="0" smtClean="0">
                <a:solidFill>
                  <a:srgbClr val="1F497D"/>
                </a:solidFill>
              </a:rPr>
              <a:t>βρασμό</a:t>
            </a:r>
            <a:endParaRPr lang="el-GR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  <a:buFontTx/>
              <a:buAutoNum type="arabicPeriod"/>
            </a:pPr>
            <a:r>
              <a:rPr lang="el-GR" sz="2400" dirty="0" smtClean="0"/>
              <a:t>Γεμίζουμε </a:t>
            </a:r>
            <a:r>
              <a:rPr lang="el-GR" sz="2400" dirty="0"/>
              <a:t>δύο σωληνάρια των 5 </a:t>
            </a:r>
            <a:r>
              <a:rPr lang="en-US" sz="2400" dirty="0" smtClean="0"/>
              <a:t>mL</a:t>
            </a:r>
            <a:r>
              <a:rPr lang="el-GR" sz="2400" dirty="0" smtClean="0"/>
              <a:t> </a:t>
            </a:r>
            <a:r>
              <a:rPr lang="el-GR" sz="2400" dirty="0"/>
              <a:t>με ούρα. Τα ούρα πρέπει να είναι διαυγή αλλιώς διαυγάζονται.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Tx/>
              <a:buAutoNum type="arabicPeriod"/>
            </a:pPr>
            <a:r>
              <a:rPr lang="el-GR" sz="2400" dirty="0"/>
              <a:t>Βράζουμε το ένα δείγμα.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Tx/>
              <a:buAutoNum type="arabicPeriod"/>
            </a:pPr>
            <a:r>
              <a:rPr lang="el-GR" sz="2400" dirty="0"/>
              <a:t>Αν παρουσιαστεί θολερότητα προσθέτουμε 3 σταγόνες πυκνού οξικού οξέος.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Tx/>
              <a:buAutoNum type="arabicPeriod"/>
            </a:pPr>
            <a:r>
              <a:rPr lang="el-GR" sz="2400" dirty="0"/>
              <a:t>Αν η θολερότητα οφείλεται στην παρουσία λευκώματος, δεν διαλύεται αλλά αντίθετα εντείνεται. 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l-GR" sz="2400" dirty="0" smtClean="0"/>
              <a:t>Για </a:t>
            </a:r>
            <a:r>
              <a:rPr lang="el-GR" sz="2400" dirty="0"/>
              <a:t>να εκτιμήσουμε την θολερότητα συγκρίνουμε το σωληνάριο που έχει βραστεί και οξινιστεί με το δεύτερο σωληνάριο των ούρων που έμεινε ανέγγιχτο.</a:t>
            </a:r>
          </a:p>
          <a:p>
            <a:pPr algn="ctr" eaLnBrk="0" hangingPunct="0"/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7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73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61455"/>
              </p:ext>
            </p:extLst>
          </p:nvPr>
        </p:nvGraphicFramePr>
        <p:xfrm>
          <a:off x="539552" y="1340768"/>
          <a:ext cx="8028063" cy="5212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92288"/>
                <a:gridCol w="2304256"/>
                <a:gridCol w="3131519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Ποσό λευκώματος (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mg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dl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αρακτηρισμός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Ένταση 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θολερότητας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4B82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Όχι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Δεν υπάρχει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– 10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±   Ίχνη ελάχιστα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Μόλις διακρίνεται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– 30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1+  Ίχνη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Φανερή.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Διακρίνονται γράμματα διαμέσου αυτής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– 100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  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Ίχνη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Άσπρισμα φανερό. Μόλις διακρίνεται παχιά μαύρη γραμμή διαμέσου αυτής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 – 500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3+   Μετρητό (λίγο)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Άσπρισμα με λεπτότατες κροκίδες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 – 2000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4+   Μετρητό  (πολύ)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Κροκίδες που συνεχώς παράγονται και πέφτουν στον πυθμένα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1F497D"/>
                </a:solidFill>
              </a:rPr>
              <a:t>Χαρακτηρισμός των αποτελεσμάτων </a:t>
            </a:r>
            <a:r>
              <a:rPr lang="el-GR" dirty="0" smtClean="0">
                <a:solidFill>
                  <a:srgbClr val="1F497D"/>
                </a:solidFill>
              </a:rPr>
              <a:t>βρασμού</a:t>
            </a:r>
            <a:endParaRPr lang="el-G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k\Desktop\Εκκρεμότητες φωτογραφίες\Φωτογραφία0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37105"/>
            <a:ext cx="5628117" cy="42210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1F497D"/>
                </a:solidFill>
              </a:rPr>
              <a:t>Θετικό αποτέλεσμα βρασμού ούρων</a:t>
            </a:r>
            <a:endParaRPr lang="el-GR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77272"/>
            <a:ext cx="356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Ανάλυσης Βιολογικών Υγρών &amp; Εκκριμάτων ΤΕΙ Αθήνας</a:t>
            </a: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5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Ημιποσοτικός προσδιορισμός λευκώματος με θειοσαλικυλικό οξύ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Το θειοσαλικυλικό οξύ (7%) προκαλεί την αλλαγή του ηλεκτρικού φορτίου των πρωτεϊνών και δημιουργίας συμπλόκων. 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Τα σύμπλοκα αυτά είναι βαριά και προκαλούν την καθίζηση του λευκώματος</a:t>
            </a:r>
            <a:r>
              <a:rPr lang="el-GR" sz="24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28600" algn="l"/>
              </a:tabLst>
            </a:pPr>
            <a:r>
              <a:rPr lang="el-GR" sz="2400" b="1" dirty="0">
                <a:solidFill>
                  <a:srgbClr val="1F497D"/>
                </a:solidFill>
              </a:rPr>
              <a:t>Φυγοκεντρούμε 12 </a:t>
            </a:r>
            <a:r>
              <a:rPr lang="en-US" sz="2400" b="1" dirty="0" smtClean="0">
                <a:solidFill>
                  <a:srgbClr val="1F497D"/>
                </a:solidFill>
              </a:rPr>
              <a:t>mL</a:t>
            </a:r>
            <a:r>
              <a:rPr lang="el-GR" sz="2400" b="1" dirty="0" smtClean="0">
                <a:solidFill>
                  <a:srgbClr val="1F497D"/>
                </a:solidFill>
              </a:rPr>
              <a:t> </a:t>
            </a:r>
            <a:r>
              <a:rPr lang="el-GR" sz="2400" b="1" dirty="0">
                <a:solidFill>
                  <a:srgbClr val="1F497D"/>
                </a:solidFill>
              </a:rPr>
              <a:t>ούρων.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28600" algn="l"/>
              </a:tabLst>
            </a:pPr>
            <a:r>
              <a:rPr lang="el-GR" sz="2400" dirty="0"/>
              <a:t>Μεταγγίζουμε 11 </a:t>
            </a:r>
            <a:r>
              <a:rPr lang="en-US" sz="2400" dirty="0"/>
              <a:t>ml</a:t>
            </a:r>
            <a:r>
              <a:rPr lang="el-GR" sz="2400" dirty="0"/>
              <a:t> ούρων από το </a:t>
            </a:r>
            <a:r>
              <a:rPr lang="el-GR" sz="2400" b="1" dirty="0">
                <a:solidFill>
                  <a:srgbClr val="1F497D"/>
                </a:solidFill>
              </a:rPr>
              <a:t>υπερκείμενο</a:t>
            </a:r>
            <a:r>
              <a:rPr lang="el-GR" sz="2400" dirty="0">
                <a:solidFill>
                  <a:srgbClr val="1F497D"/>
                </a:solidFill>
              </a:rPr>
              <a:t> </a:t>
            </a:r>
            <a:r>
              <a:rPr lang="el-GR" sz="2400" dirty="0"/>
              <a:t>σε δεύτερο σωληνάριο πωματιζόμενο.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28600" algn="l"/>
              </a:tabLst>
            </a:pPr>
            <a:r>
              <a:rPr lang="el-GR" sz="2400" dirty="0"/>
              <a:t>Προσθέτουμε στο δεύτερο σωληνάριο</a:t>
            </a:r>
            <a:r>
              <a:rPr lang="el-GR" sz="2400" dirty="0">
                <a:solidFill>
                  <a:srgbClr val="FF3300"/>
                </a:solidFill>
              </a:rPr>
              <a:t> </a:t>
            </a:r>
            <a:r>
              <a:rPr lang="el-GR" sz="2400" b="1" dirty="0">
                <a:solidFill>
                  <a:srgbClr val="1F497D"/>
                </a:solidFill>
              </a:rPr>
              <a:t>3 </a:t>
            </a:r>
            <a:r>
              <a:rPr lang="en-US" sz="2400" b="1" dirty="0" smtClean="0">
                <a:solidFill>
                  <a:srgbClr val="1F497D"/>
                </a:solidFill>
              </a:rPr>
              <a:t>mL</a:t>
            </a:r>
            <a:r>
              <a:rPr lang="el-GR" sz="2400" b="1" dirty="0" smtClean="0">
                <a:solidFill>
                  <a:srgbClr val="1F497D"/>
                </a:solidFill>
              </a:rPr>
              <a:t> </a:t>
            </a:r>
            <a:r>
              <a:rPr lang="el-GR" sz="2400" b="1" dirty="0">
                <a:solidFill>
                  <a:srgbClr val="1F497D"/>
                </a:solidFill>
              </a:rPr>
              <a:t>θειοσαλικυλικό οξύ </a:t>
            </a:r>
            <a:r>
              <a:rPr lang="el-GR" sz="2400" dirty="0"/>
              <a:t>7%.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28600" algn="l"/>
              </a:tabLst>
            </a:pPr>
            <a:r>
              <a:rPr lang="el-GR" sz="2400" dirty="0"/>
              <a:t>Ανακινούμε.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28600" algn="l"/>
              </a:tabLst>
            </a:pPr>
            <a:r>
              <a:rPr lang="el-GR" sz="2400" dirty="0"/>
              <a:t>Περιμένουμε 10 λεπτά για να γίνει η αντίδραση.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228600" algn="l"/>
              </a:tabLst>
            </a:pPr>
            <a:r>
              <a:rPr lang="el-GR" sz="2400" b="1" dirty="0">
                <a:solidFill>
                  <a:srgbClr val="1F497D"/>
                </a:solidFill>
              </a:rPr>
              <a:t>Αν σχηματιστεί </a:t>
            </a:r>
            <a:r>
              <a:rPr lang="el-GR" sz="2400" dirty="0"/>
              <a:t>ίζημα η αντίδραση είναι θετική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68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aacfb5741b1d73555d780aafc0c3379efb28c6"/>
</p:tagLst>
</file>

<file path=ppt/theme/theme1.xml><?xml version="1.0" encoding="utf-8"?>
<a:theme xmlns:a="http://schemas.openxmlformats.org/drawingml/2006/main" name="OC_template_updated">
  <a:themeElements>
    <a:clrScheme name="Custom 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1687</Words>
  <Application>Microsoft Office PowerPoint</Application>
  <PresentationFormat>Προβολή στην οθόνη (4:3)</PresentationFormat>
  <Paragraphs>233</Paragraphs>
  <Slides>33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OC_template_updated</vt:lpstr>
      <vt:lpstr>Ανάλυση Βιολογικών Υγρών &amp; Εκκριμάτων (Ε)</vt:lpstr>
      <vt:lpstr>Προσδιορισμός πρωτεΐνης</vt:lpstr>
      <vt:lpstr>Προσδιορισμός λευκώματος με ταινία ούρων</vt:lpstr>
      <vt:lpstr>Προσδιορισμός πρωτεΐνης με διάφορες ταινίες ούρων</vt:lpstr>
      <vt:lpstr>Ποιοτικός προσδιορισμός λευκώματος με βρασμό παρουσία οξικού οξέος</vt:lpstr>
      <vt:lpstr>Τεχνική προσδιορισμού πρωτεΐνης με βρασμό</vt:lpstr>
      <vt:lpstr>Χαρακτηρισμός των αποτελεσμάτων βρασμού</vt:lpstr>
      <vt:lpstr>Θετικό αποτέλεσμα βρασμού ούρων</vt:lpstr>
      <vt:lpstr>Ημιποσοτικός προσδιορισμός λευκώματος με θειοσαλικυλικό οξύ</vt:lpstr>
      <vt:lpstr>Χαρακτηρισμός των αποτελεσμάτων θειοσαλικυλικού οξέος</vt:lpstr>
      <vt:lpstr>Ποσοτικός προσδιορισμός λευκώματος</vt:lpstr>
      <vt:lpstr>Προσδιορισμός νιτρικών</vt:lpstr>
      <vt:lpstr>Μέθοδος ανίχνευσης νιτρικών με αντίδραση Griess</vt:lpstr>
      <vt:lpstr>Προσδιορισμός νιτρικών με διάφορες ταινίες ούρων</vt:lpstr>
      <vt:lpstr>Προσδιορισμός πυοσφαιρίων</vt:lpstr>
      <vt:lpstr>Μέθοδος ανίχνευσης εστεράσης λευκοκυττάρων με την αντίδραση διαζω-αντιδραστηρίου</vt:lpstr>
      <vt:lpstr>Προσδιορισμός πυοσφαιρίων με διάφορες ταινίες ούρων</vt:lpstr>
      <vt:lpstr>Εσφαλμένα αποτελέσματα εστεράσης</vt:lpstr>
      <vt:lpstr>Προσδιορισμός αίματος</vt:lpstr>
      <vt:lpstr>Προσδιορισμός αιμοσφαιρίνης με την μέθοδο της ψευδο-υπεροξειδάσης</vt:lpstr>
      <vt:lpstr>Προσδιορισμός αίματος με διάφορες ταινίες ούρων</vt:lpstr>
      <vt:lpstr>Εσφαλμένα αποτελέσματα ψευδοϋπεροξειδάσης</vt:lpstr>
      <vt:lpstr>Μέθοδος πυραμιδόνης</vt:lpstr>
      <vt:lpstr>Προσδιορισμός μυοσφαιρίνης στα ούρα</vt:lpstr>
      <vt:lpstr>Ο ρόλος του ασκορβικού οξέος</vt:lpstr>
      <vt:lpstr>Προσδιορισμός ακετοξεικού οξέος με ταινία ούρων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62</cp:revision>
  <dcterms:created xsi:type="dcterms:W3CDTF">2013-03-04T13:35:19Z</dcterms:created>
  <dcterms:modified xsi:type="dcterms:W3CDTF">2015-03-26T09:09:19Z</dcterms:modified>
</cp:coreProperties>
</file>