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tags/tag2.xml" ContentType="application/vnd.openxmlformats-officedocument.presentationml.tags+xml"/>
  <Override PartName="/ppt/activeX/activeX2.xml" ContentType="application/vnd.ms-office.activeX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59"/>
  </p:notesMasterIdLst>
  <p:handoutMasterIdLst>
    <p:handoutMasterId r:id="rId60"/>
  </p:handoutMasterIdLst>
  <p:sldIdLst>
    <p:sldId id="256" r:id="rId3"/>
    <p:sldId id="310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30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11" r:id="rId43"/>
    <p:sldId id="312" r:id="rId44"/>
    <p:sldId id="313" r:id="rId45"/>
    <p:sldId id="314" r:id="rId46"/>
    <p:sldId id="315" r:id="rId47"/>
    <p:sldId id="316" r:id="rId48"/>
    <p:sldId id="317" r:id="rId49"/>
    <p:sldId id="318" r:id="rId50"/>
    <p:sldId id="319" r:id="rId51"/>
    <p:sldId id="257" r:id="rId52"/>
    <p:sldId id="262" r:id="rId53"/>
    <p:sldId id="264" r:id="rId54"/>
    <p:sldId id="269" r:id="rId55"/>
    <p:sldId id="270" r:id="rId56"/>
    <p:sldId id="266" r:id="rId57"/>
    <p:sldId id="261" r:id="rId58"/>
  </p:sldIdLst>
  <p:sldSz cx="9144000" cy="6858000" type="screen4x3"/>
  <p:notesSz cx="7104063" cy="10234613"/>
  <p:custDataLst>
    <p:tags r:id="rId6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tags" Target="tags/tag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11/9/2015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11/9/2015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 marL="1143000" indent="-338138">
              <a:lnSpc>
                <a:spcPct val="110000"/>
              </a:lnSpc>
              <a:spcBef>
                <a:spcPts val="1200"/>
              </a:spcBef>
              <a:buFont typeface="Calibri" panose="020F0502020204030204" pitchFamily="34" charset="0"/>
              <a:buChar char="‒"/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upload.wikimedia.org/wikipedia/commons/0/0e/Cyclobutane-buckled-3D-balls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://upload.wikimedia.org/wikipedia/commons/9/9a/Cyclopropane-3D-balls.pn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4/45/Cyclopropane-stereo.sv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m.ucalgary.ca/courses/351/Carey5th/Ch03/ch3-06.html" TargetMode="External"/><Relationship Id="rId2" Type="http://schemas.openxmlformats.org/officeDocument/2006/relationships/hyperlink" Target="http://wetche.cmbi.ru.nl/organic/cyclohexane/jm/chxjmol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upload.wikimedia.org/wikipedia/commons/2/22/Propene-2D-flat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34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png"/><Relationship Id="rId5" Type="http://schemas.openxmlformats.org/officeDocument/2006/relationships/hyperlink" Target="https://www.youtube.com/watch?v=WGh9_z7-dY0&amp;feature=related" TargetMode="Externa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34.png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3.png"/><Relationship Id="rId5" Type="http://schemas.openxmlformats.org/officeDocument/2006/relationships/hyperlink" Target="https://www.youtube.com/watch?v=kP91F2hLROM" TargetMode="Externa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hemguide.co.uk/basicorg/isomerism/ez2.gif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upload.wikimedia.org/wikipedia/en/b/b2/Beta_elimination.sv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ikidoc.org/images/1/1c/Cis-2-butene.PNG" TargetMode="Externa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2" Type="http://schemas.openxmlformats.org/officeDocument/2006/relationships/hyperlink" Target="http://upload.wikimedia.org/wikipedia/commons/e/ef/DehydrationOfAlcoholWithH-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e/e4/1-butene.svg" TargetMode="External"/><Relationship Id="rId5" Type="http://schemas.openxmlformats.org/officeDocument/2006/relationships/image" Target="../media/image53.png"/><Relationship Id="rId4" Type="http://schemas.openxmlformats.org/officeDocument/2006/relationships/hyperlink" Target="http://upload.wikimedia.org/wikipedia/commons/c/c4/2-butanol.png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mtube3d.com/Nucleophilic%20substitution%20at%20the%20carbonyl%20group%20-%20Wittig%20reaction%20(Ring%20formation%20and%20decomposition).html" TargetMode="External"/><Relationship Id="rId7" Type="http://schemas.openxmlformats.org/officeDocument/2006/relationships/hyperlink" Target="http://www.chemtube3d.com/model/nucleophilic_substitution/wittig/cyclohexanone+ylid/overall_mech.png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nc-sa/2.0/uk/" TargetMode="External"/><Relationship Id="rId5" Type="http://schemas.openxmlformats.org/officeDocument/2006/relationships/hyperlink" Target="http://www.chemtube3d.com/model/nucleophilic_substitution/wittig/cyclohexanone+ylid/ylid_formation/mechanism.png" TargetMode="External"/><Relationship Id="rId4" Type="http://schemas.openxmlformats.org/officeDocument/2006/relationships/image" Target="../media/image5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Ear.png" TargetMode="Externa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hyperlink" Target="http://upload.wikimedia.org/wikipedia/commons/b/b3/Stearic_acid.sv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hyperlink" Target="http://upload.wikimedia.org/wikipedia/commons/7/79/Oleic-acid-skeletal.svg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hyperlink" Target="http://upload.wikimedia.org/wikipedia/commons/3/33/Alkene-bromine-addition-2D-skeletal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Benjah-bmm27" TargetMode="External"/><Relationship Id="rId4" Type="http://schemas.openxmlformats.org/officeDocument/2006/relationships/hyperlink" Target="http://commons.wikimedia.org/wiki/File:Alkene-bromine-addition-2D-skeletal.png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hyperlink" Target="http://upload.wikimedia.org/wikipedia/commons/3/3d/AlkeneAndHBrReaction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Borb" TargetMode="External"/><Relationship Id="rId4" Type="http://schemas.openxmlformats.org/officeDocument/2006/relationships/hyperlink" Target="http://commons.wikimedia.org/wiki/File:AlkeneAndHBrReaction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u.edu/las/physci/ch334/lecture/imag6_02.gi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6.png"/><Relationship Id="rId7" Type="http://schemas.openxmlformats.org/officeDocument/2006/relationships/hyperlink" Target="http://en.wikipedia.org/wiki/File:Ethylacetylene.png" TargetMode="External"/><Relationship Id="rId2" Type="http://schemas.openxmlformats.org/officeDocument/2006/relationships/hyperlink" Target="http://upload.wikimedia.org/wikipedia/commons/f/f8/Acetylene-CRC-IR-dimensions-2D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hyperlink" Target="http://upload.wikimedia.org/wikipedia/commons/b/b6/Dimethylacetylene.png" TargetMode="External"/><Relationship Id="rId4" Type="http://schemas.openxmlformats.org/officeDocument/2006/relationships/image" Target="../media/image6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hyperlink" Target="http://upload.wikimedia.org/wikipedia/commons/b/b6/Dimethylacetylene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en.wikipedia.org/wiki/File:RefineryFlow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Mbeychok" TargetMode="External"/><Relationship Id="rId4" Type="http://schemas.openxmlformats.org/officeDocument/2006/relationships/hyperlink" Target="http://commons.wikimedia.org/wiki/File:RefineryFlow.png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Ανόργανη και Οργανική Χημεία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206065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13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Αλκάνια</a:t>
            </a:r>
            <a:r>
              <a:rPr lang="en-US" sz="2600" dirty="0" smtClean="0"/>
              <a:t> – Alkanes, </a:t>
            </a:r>
            <a:r>
              <a:rPr lang="el-GR" sz="2600" dirty="0"/>
              <a:t>Αλκένια ή </a:t>
            </a:r>
            <a:r>
              <a:rPr lang="el-GR" sz="2600" dirty="0" smtClean="0"/>
              <a:t>ολεφίνες</a:t>
            </a:r>
            <a:r>
              <a:rPr lang="en-US" sz="2600" dirty="0" smtClean="0"/>
              <a:t>, </a:t>
            </a:r>
            <a:r>
              <a:rPr lang="el-GR" sz="2600" dirty="0"/>
              <a:t>Αλκίνια</a:t>
            </a:r>
            <a:endParaRPr lang="en-US" sz="26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200" dirty="0" smtClean="0"/>
              <a:t>Σπύρος Παπαγεωργίου, </a:t>
            </a:r>
            <a:r>
              <a:rPr lang="el-GR" sz="2200" dirty="0"/>
              <a:t>Χημικός </a:t>
            </a:r>
            <a:r>
              <a:rPr lang="en-US" sz="2200" dirty="0"/>
              <a:t>MSc</a:t>
            </a:r>
            <a:r>
              <a:rPr lang="en-US" sz="2200" dirty="0" smtClean="0"/>
              <a:t>, </a:t>
            </a:r>
            <a:r>
              <a:rPr lang="el-GR" sz="2200" dirty="0" smtClean="0"/>
              <a:t>Καθηγητής Εφαρμογών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Αισθητικής και Κοσμητολογίας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Wurtz </a:t>
            </a:r>
            <a:r>
              <a:rPr lang="en-US" dirty="0" smtClean="0"/>
              <a:t>reaction</a:t>
            </a:r>
            <a:endParaRPr lang="el-GR" dirty="0"/>
          </a:p>
        </p:txBody>
      </p:sp>
      <p:pic>
        <p:nvPicPr>
          <p:cNvPr id="10243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916832"/>
            <a:ext cx="63373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22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2" y="1628774"/>
            <a:ext cx="7128395" cy="410448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Αντίδραση </a:t>
            </a:r>
            <a:r>
              <a:rPr lang="en-US" dirty="0"/>
              <a:t>Corey-House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5060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4820" name="Rectangle 4"/>
              <p:cNvSpPr>
                <a:spLocks noChangeArrowheads="1"/>
              </p:cNvSpPr>
              <p:nvPr/>
            </p:nvSpPr>
            <p:spPr bwMode="auto">
              <a:xfrm>
                <a:off x="467544" y="931257"/>
                <a:ext cx="8424936" cy="5658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pPr marL="342900" indent="-342900" algn="l">
                  <a:lnSpc>
                    <a:spcPct val="105000"/>
                  </a:lnSpc>
                  <a:spcBef>
                    <a:spcPts val="9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el-GR" sz="2200" b="1" dirty="0" smtClean="0">
                    <a:latin typeface="+mn-lt"/>
                  </a:rPr>
                  <a:t>Καύση</a:t>
                </a:r>
                <a:endParaRPr lang="el-GR" sz="2200" b="1" dirty="0">
                  <a:latin typeface="+mn-lt"/>
                </a:endParaRPr>
              </a:p>
              <a:p>
                <a:pPr algn="l">
                  <a:lnSpc>
                    <a:spcPct val="105000"/>
                  </a:lnSpc>
                  <a:spcBef>
                    <a:spcPts val="900"/>
                  </a:spcBef>
                  <a:defRPr/>
                </a:pPr>
                <a:r>
                  <a:rPr lang="el-GR" sz="2200" b="1" dirty="0">
                    <a:latin typeface="+mn-lt"/>
                  </a:rPr>
                  <a:t>Τέλεια καύση</a:t>
                </a:r>
              </a:p>
              <a:p>
                <a:pPr lvl="1" algn="l">
                  <a:lnSpc>
                    <a:spcPct val="105000"/>
                  </a:lnSpc>
                  <a:spcBef>
                    <a:spcPts val="900"/>
                  </a:spcBef>
                  <a:defRPr/>
                </a:pPr>
                <a:r>
                  <a:rPr lang="el-GR" sz="2200" dirty="0">
                    <a:latin typeface="+mn-lt"/>
                  </a:rPr>
                  <a:t>C</a:t>
                </a:r>
                <a:r>
                  <a:rPr lang="el-GR" sz="2200" i="1" baseline="-25000" dirty="0">
                    <a:latin typeface="+mn-lt"/>
                  </a:rPr>
                  <a:t>n</a:t>
                </a:r>
                <a:r>
                  <a:rPr lang="el-GR" sz="2200" dirty="0">
                    <a:latin typeface="+mn-lt"/>
                  </a:rPr>
                  <a:t>H</a:t>
                </a:r>
                <a:r>
                  <a:rPr lang="el-GR" sz="2200" baseline="-25000" dirty="0">
                    <a:latin typeface="+mn-lt"/>
                  </a:rPr>
                  <a:t>2</a:t>
                </a:r>
                <a:r>
                  <a:rPr lang="el-GR" sz="2200" i="1" baseline="-25000" dirty="0">
                    <a:latin typeface="+mn-lt"/>
                  </a:rPr>
                  <a:t>n</a:t>
                </a:r>
                <a:r>
                  <a:rPr lang="el-GR" sz="2200" baseline="-25000" dirty="0">
                    <a:latin typeface="+mn-lt"/>
                  </a:rPr>
                  <a:t>+2</a:t>
                </a:r>
                <a:r>
                  <a:rPr lang="el-GR" sz="2200" dirty="0">
                    <a:latin typeface="+mn-lt"/>
                  </a:rPr>
                  <a:t> +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/>
                          </a:rPr>
                          <m:t>3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/>
                          </a:rPr>
                          <m:t>+1</m:t>
                        </m:r>
                      </m:num>
                      <m:den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l-GR" sz="2200" dirty="0" smtClean="0">
                    <a:latin typeface="+mn-lt"/>
                  </a:rPr>
                  <a:t> </a:t>
                </a:r>
                <a:r>
                  <a:rPr lang="el-GR" sz="2200" dirty="0">
                    <a:latin typeface="+mn-lt"/>
                  </a:rPr>
                  <a:t>O</a:t>
                </a:r>
                <a:r>
                  <a:rPr lang="el-GR" sz="2200" baseline="-25000" dirty="0">
                    <a:latin typeface="+mn-lt"/>
                  </a:rPr>
                  <a:t>2</a:t>
                </a:r>
                <a:r>
                  <a:rPr lang="el-GR" sz="2200" dirty="0">
                    <a:latin typeface="+mn-lt"/>
                  </a:rPr>
                  <a:t> → (</a:t>
                </a:r>
                <a:r>
                  <a:rPr lang="el-GR" sz="2200" i="1" dirty="0">
                    <a:latin typeface="+mn-lt"/>
                  </a:rPr>
                  <a:t>n</a:t>
                </a:r>
                <a:r>
                  <a:rPr lang="el-GR" sz="2200" dirty="0">
                    <a:latin typeface="+mn-lt"/>
                  </a:rPr>
                  <a:t>+1)H</a:t>
                </a:r>
                <a:r>
                  <a:rPr lang="el-GR" sz="2200" baseline="-25000" dirty="0">
                    <a:latin typeface="+mn-lt"/>
                  </a:rPr>
                  <a:t>2</a:t>
                </a:r>
                <a:r>
                  <a:rPr lang="el-GR" sz="2200" dirty="0">
                    <a:latin typeface="+mn-lt"/>
                  </a:rPr>
                  <a:t>O + </a:t>
                </a:r>
                <a:r>
                  <a:rPr lang="el-GR" sz="2200" i="1" dirty="0">
                    <a:latin typeface="+mn-lt"/>
                  </a:rPr>
                  <a:t>n</a:t>
                </a:r>
                <a:r>
                  <a:rPr lang="el-GR" sz="2200" dirty="0">
                    <a:latin typeface="+mn-lt"/>
                  </a:rPr>
                  <a:t>CO</a:t>
                </a:r>
                <a:r>
                  <a:rPr lang="el-GR" sz="2200" baseline="-25000" dirty="0">
                    <a:latin typeface="+mn-lt"/>
                  </a:rPr>
                  <a:t>2</a:t>
                </a:r>
                <a:r>
                  <a:rPr lang="el-GR" sz="2200" dirty="0">
                    <a:latin typeface="+mn-lt"/>
                  </a:rPr>
                  <a:t> </a:t>
                </a:r>
                <a:r>
                  <a:rPr lang="en-US" sz="2200" dirty="0">
                    <a:latin typeface="+mn-lt"/>
                  </a:rPr>
                  <a:t>+ </a:t>
                </a:r>
                <a:r>
                  <a:rPr lang="el-GR" sz="2200" dirty="0">
                    <a:latin typeface="+mn-lt"/>
                  </a:rPr>
                  <a:t>Δ</a:t>
                </a:r>
                <a:r>
                  <a:rPr lang="en-US" sz="2200" dirty="0" smtClean="0">
                    <a:latin typeface="+mn-lt"/>
                  </a:rPr>
                  <a:t>H</a:t>
                </a:r>
                <a:endParaRPr lang="el-GR" sz="2200" dirty="0">
                  <a:latin typeface="+mn-lt"/>
                </a:endParaRPr>
              </a:p>
              <a:p>
                <a:pPr lvl="1" indent="-457200" algn="l">
                  <a:lnSpc>
                    <a:spcPct val="105000"/>
                  </a:lnSpc>
                  <a:spcBef>
                    <a:spcPts val="900"/>
                  </a:spcBef>
                  <a:defRPr/>
                </a:pPr>
                <a:r>
                  <a:rPr lang="el-GR" sz="2200" b="1" dirty="0">
                    <a:latin typeface="+mn-lt"/>
                  </a:rPr>
                  <a:t>Ατελής καύση</a:t>
                </a:r>
              </a:p>
              <a:p>
                <a:pPr lvl="1" algn="l">
                  <a:lnSpc>
                    <a:spcPct val="105000"/>
                  </a:lnSpc>
                  <a:spcBef>
                    <a:spcPts val="900"/>
                  </a:spcBef>
                  <a:defRPr/>
                </a:pPr>
                <a:r>
                  <a:rPr lang="el-GR" sz="2200" dirty="0">
                    <a:latin typeface="+mn-lt"/>
                  </a:rPr>
                  <a:t>C</a:t>
                </a:r>
                <a:r>
                  <a:rPr lang="el-GR" sz="2200" i="1" baseline="-25000" dirty="0">
                    <a:latin typeface="+mn-lt"/>
                  </a:rPr>
                  <a:t>n</a:t>
                </a:r>
                <a:r>
                  <a:rPr lang="el-GR" sz="2200" dirty="0">
                    <a:latin typeface="+mn-lt"/>
                  </a:rPr>
                  <a:t>H</a:t>
                </a:r>
                <a:r>
                  <a:rPr lang="el-GR" sz="2200" baseline="-25000" dirty="0">
                    <a:latin typeface="+mn-lt"/>
                  </a:rPr>
                  <a:t>2</a:t>
                </a:r>
                <a:r>
                  <a:rPr lang="el-GR" sz="2200" i="1" baseline="-25000" dirty="0">
                    <a:latin typeface="+mn-lt"/>
                  </a:rPr>
                  <a:t>n</a:t>
                </a:r>
                <a:r>
                  <a:rPr lang="el-GR" sz="2200" baseline="-25000" dirty="0">
                    <a:latin typeface="+mn-lt"/>
                  </a:rPr>
                  <a:t>+2</a:t>
                </a:r>
                <a:r>
                  <a:rPr lang="el-GR" sz="2200" dirty="0">
                    <a:latin typeface="+mn-lt"/>
                  </a:rPr>
                  <a:t> + </a:t>
                </a:r>
                <a:r>
                  <a:rPr lang="el-GR" sz="2200" i="1" dirty="0">
                    <a:latin typeface="+mn-lt"/>
                  </a:rPr>
                  <a:t>nΟ</a:t>
                </a:r>
                <a:r>
                  <a:rPr lang="el-GR" sz="2200" i="1" baseline="-25000" dirty="0">
                    <a:latin typeface="+mn-lt"/>
                  </a:rPr>
                  <a:t>2</a:t>
                </a:r>
                <a:r>
                  <a:rPr lang="el-GR" sz="2200" dirty="0">
                    <a:latin typeface="+mn-lt"/>
                  </a:rPr>
                  <a:t> → (</a:t>
                </a:r>
                <a:r>
                  <a:rPr lang="el-GR" sz="2200" i="1" dirty="0">
                    <a:latin typeface="+mn-lt"/>
                  </a:rPr>
                  <a:t>n</a:t>
                </a:r>
                <a:r>
                  <a:rPr lang="el-GR" sz="2200" dirty="0">
                    <a:latin typeface="+mn-lt"/>
                  </a:rPr>
                  <a:t>+1)H</a:t>
                </a:r>
                <a:r>
                  <a:rPr lang="el-GR" sz="2200" baseline="-25000" dirty="0">
                    <a:latin typeface="+mn-lt"/>
                  </a:rPr>
                  <a:t>2</a:t>
                </a:r>
                <a:r>
                  <a:rPr lang="el-GR" sz="2200" dirty="0">
                    <a:latin typeface="+mn-lt"/>
                  </a:rPr>
                  <a:t>O + </a:t>
                </a:r>
                <a:r>
                  <a:rPr lang="el-GR" sz="2200" i="1" dirty="0">
                    <a:latin typeface="+mn-lt"/>
                  </a:rPr>
                  <a:t>n</a:t>
                </a:r>
                <a:r>
                  <a:rPr lang="en-US" sz="2200" dirty="0" smtClean="0">
                    <a:latin typeface="+mn-lt"/>
                  </a:rPr>
                  <a:t>CO</a:t>
                </a:r>
                <a:endParaRPr lang="en-US" sz="2200" dirty="0">
                  <a:latin typeface="+mn-lt"/>
                </a:endParaRPr>
              </a:p>
              <a:p>
                <a:pPr algn="l">
                  <a:lnSpc>
                    <a:spcPct val="105000"/>
                  </a:lnSpc>
                  <a:spcBef>
                    <a:spcPts val="900"/>
                  </a:spcBef>
                  <a:defRPr/>
                </a:pPr>
                <a:r>
                  <a:rPr lang="el-GR" sz="2200" dirty="0">
                    <a:latin typeface="+mn-lt"/>
                  </a:rPr>
                  <a:t>Παράδειγμα:</a:t>
                </a:r>
              </a:p>
              <a:p>
                <a:pPr lvl="1" algn="l">
                  <a:lnSpc>
                    <a:spcPct val="105000"/>
                  </a:lnSpc>
                  <a:spcBef>
                    <a:spcPts val="900"/>
                  </a:spcBef>
                  <a:defRPr/>
                </a:pPr>
                <a:r>
                  <a:rPr lang="el-GR" sz="2200" dirty="0">
                    <a:latin typeface="+mn-lt"/>
                  </a:rPr>
                  <a:t>CH</a:t>
                </a:r>
                <a:r>
                  <a:rPr lang="el-GR" sz="2200" baseline="-25000" dirty="0">
                    <a:latin typeface="+mn-lt"/>
                  </a:rPr>
                  <a:t>4 </a:t>
                </a:r>
                <a:r>
                  <a:rPr lang="el-GR" sz="2200" dirty="0">
                    <a:latin typeface="+mn-lt"/>
                  </a:rPr>
                  <a:t>+ 2O</a:t>
                </a:r>
                <a:r>
                  <a:rPr lang="el-GR" sz="2200" baseline="-25000" dirty="0">
                    <a:latin typeface="+mn-lt"/>
                  </a:rPr>
                  <a:t>2</a:t>
                </a:r>
                <a:r>
                  <a:rPr lang="el-GR" sz="2200" dirty="0">
                    <a:latin typeface="+mn-lt"/>
                  </a:rPr>
                  <a:t> → CO</a:t>
                </a:r>
                <a:r>
                  <a:rPr lang="el-GR" sz="2200" baseline="-25000" dirty="0">
                    <a:latin typeface="+mn-lt"/>
                  </a:rPr>
                  <a:t>2</a:t>
                </a:r>
                <a:r>
                  <a:rPr lang="el-GR" sz="2200" dirty="0">
                    <a:latin typeface="+mn-lt"/>
                  </a:rPr>
                  <a:t> + 2H</a:t>
                </a:r>
                <a:r>
                  <a:rPr lang="el-GR" sz="2200" baseline="-25000" dirty="0">
                    <a:latin typeface="+mn-lt"/>
                  </a:rPr>
                  <a:t>2</a:t>
                </a:r>
                <a:r>
                  <a:rPr lang="el-GR" sz="2200" dirty="0">
                    <a:latin typeface="+mn-lt"/>
                  </a:rPr>
                  <a:t>O +213 </a:t>
                </a:r>
                <a:r>
                  <a:rPr lang="en-US" sz="2200" dirty="0">
                    <a:latin typeface="+mn-lt"/>
                  </a:rPr>
                  <a:t>kcal/moL</a:t>
                </a:r>
                <a:endParaRPr lang="el-GR" sz="2200" dirty="0">
                  <a:latin typeface="+mn-lt"/>
                </a:endParaRPr>
              </a:p>
              <a:p>
                <a:pPr lvl="1" algn="l">
                  <a:lnSpc>
                    <a:spcPct val="105000"/>
                  </a:lnSpc>
                  <a:spcBef>
                    <a:spcPts val="900"/>
                  </a:spcBef>
                  <a:defRPr/>
                </a:pPr>
                <a:r>
                  <a:rPr lang="el-GR" sz="2200" dirty="0">
                    <a:latin typeface="+mn-lt"/>
                  </a:rPr>
                  <a:t>C</a:t>
                </a:r>
                <a:r>
                  <a:rPr lang="en-US" sz="2200" baseline="-25000" dirty="0">
                    <a:latin typeface="+mn-lt"/>
                  </a:rPr>
                  <a:t>2</a:t>
                </a:r>
                <a:r>
                  <a:rPr lang="el-GR" sz="2200" dirty="0">
                    <a:latin typeface="+mn-lt"/>
                  </a:rPr>
                  <a:t>H</a:t>
                </a:r>
                <a:r>
                  <a:rPr lang="en-US" sz="2200" baseline="-25000" dirty="0">
                    <a:latin typeface="+mn-lt"/>
                  </a:rPr>
                  <a:t>6</a:t>
                </a:r>
                <a:r>
                  <a:rPr lang="el-GR" sz="2200" dirty="0">
                    <a:latin typeface="+mn-lt"/>
                  </a:rPr>
                  <a:t> + </a:t>
                </a:r>
                <a:r>
                  <a:rPr lang="en-US" sz="2200" dirty="0">
                    <a:latin typeface="+mn-lt"/>
                  </a:rPr>
                  <a:t>7/2</a:t>
                </a:r>
                <a:r>
                  <a:rPr lang="el-GR" sz="2200" dirty="0">
                    <a:latin typeface="+mn-lt"/>
                  </a:rPr>
                  <a:t>O</a:t>
                </a:r>
                <a:r>
                  <a:rPr lang="el-GR" sz="2200" baseline="-25000" dirty="0">
                    <a:latin typeface="+mn-lt"/>
                  </a:rPr>
                  <a:t>2</a:t>
                </a:r>
                <a:r>
                  <a:rPr lang="el-GR" sz="2200" dirty="0">
                    <a:latin typeface="+mn-lt"/>
                  </a:rPr>
                  <a:t> → </a:t>
                </a:r>
                <a:r>
                  <a:rPr lang="en-US" sz="2200" dirty="0">
                    <a:latin typeface="+mn-lt"/>
                  </a:rPr>
                  <a:t>2</a:t>
                </a:r>
                <a:r>
                  <a:rPr lang="el-GR" sz="2200" dirty="0">
                    <a:latin typeface="+mn-lt"/>
                  </a:rPr>
                  <a:t>CO</a:t>
                </a:r>
                <a:r>
                  <a:rPr lang="en-US" sz="2200" baseline="-25000" dirty="0">
                    <a:latin typeface="+mn-lt"/>
                  </a:rPr>
                  <a:t>2</a:t>
                </a:r>
                <a:r>
                  <a:rPr lang="el-GR" sz="2200" dirty="0">
                    <a:latin typeface="+mn-lt"/>
                  </a:rPr>
                  <a:t> + </a:t>
                </a:r>
                <a:r>
                  <a:rPr lang="en-US" sz="2200" dirty="0">
                    <a:latin typeface="+mn-lt"/>
                  </a:rPr>
                  <a:t>3</a:t>
                </a:r>
                <a:r>
                  <a:rPr lang="el-GR" sz="2200" dirty="0">
                    <a:latin typeface="+mn-lt"/>
                  </a:rPr>
                  <a:t>H</a:t>
                </a:r>
                <a:r>
                  <a:rPr lang="el-GR" sz="2200" baseline="-25000" dirty="0">
                    <a:latin typeface="+mn-lt"/>
                  </a:rPr>
                  <a:t>2</a:t>
                </a:r>
                <a:r>
                  <a:rPr lang="el-GR" sz="2200" dirty="0">
                    <a:latin typeface="+mn-lt"/>
                  </a:rPr>
                  <a:t>O +</a:t>
                </a:r>
                <a:r>
                  <a:rPr lang="en-US" sz="2200" dirty="0">
                    <a:latin typeface="+mn-lt"/>
                  </a:rPr>
                  <a:t>369</a:t>
                </a:r>
                <a:r>
                  <a:rPr lang="el-GR" sz="2200" dirty="0">
                    <a:latin typeface="+mn-lt"/>
                  </a:rPr>
                  <a:t> </a:t>
                </a:r>
                <a:r>
                  <a:rPr lang="en-US" sz="2200" dirty="0" smtClean="0">
                    <a:latin typeface="+mn-lt"/>
                  </a:rPr>
                  <a:t>kcal/moL</a:t>
                </a:r>
                <a:endParaRPr lang="en-US" sz="2200" dirty="0">
                  <a:latin typeface="+mn-lt"/>
                </a:endParaRPr>
              </a:p>
              <a:p>
                <a:pPr>
                  <a:lnSpc>
                    <a:spcPct val="105000"/>
                  </a:lnSpc>
                  <a:spcBef>
                    <a:spcPts val="900"/>
                  </a:spcBef>
                  <a:defRPr/>
                </a:pPr>
                <a:r>
                  <a:rPr lang="el-GR" sz="2200" dirty="0">
                    <a:latin typeface="+mn-lt"/>
                  </a:rPr>
                  <a:t>Αν </a:t>
                </a:r>
                <a:r>
                  <a:rPr lang="en-US" sz="2200" b="1" dirty="0">
                    <a:latin typeface="+mn-lt"/>
                  </a:rPr>
                  <a:t>n</a:t>
                </a:r>
                <a:r>
                  <a:rPr lang="el-GR" sz="2200" dirty="0">
                    <a:latin typeface="+mn-lt"/>
                  </a:rPr>
                  <a:t> ο αριθμός των ατόμων </a:t>
                </a:r>
                <a:r>
                  <a:rPr lang="en-US" sz="2200" dirty="0">
                    <a:latin typeface="+mn-lt"/>
                  </a:rPr>
                  <a:t>C</a:t>
                </a:r>
                <a:r>
                  <a:rPr lang="el-GR" sz="2200" dirty="0">
                    <a:latin typeface="+mn-lt"/>
                  </a:rPr>
                  <a:t> του αλκανίου, η θερμότητα που εκλύεται κατά την καύση είναι </a:t>
                </a:r>
                <a:r>
                  <a:rPr lang="el-GR" sz="2200" b="1" dirty="0">
                    <a:latin typeface="+mn-lt"/>
                  </a:rPr>
                  <a:t>Δ</a:t>
                </a:r>
                <a:r>
                  <a:rPr lang="en-US" sz="2200" b="1" dirty="0">
                    <a:latin typeface="+mn-lt"/>
                  </a:rPr>
                  <a:t>H=157n+55 kcal/moL</a:t>
                </a:r>
              </a:p>
              <a:p>
                <a:pPr algn="l">
                  <a:lnSpc>
                    <a:spcPct val="105000"/>
                  </a:lnSpc>
                  <a:spcBef>
                    <a:spcPts val="900"/>
                  </a:spcBef>
                  <a:defRPr/>
                </a:pPr>
                <a:endParaRPr lang="en-US" sz="2200" dirty="0">
                  <a:latin typeface="+mn-lt"/>
                </a:endParaRPr>
              </a:p>
              <a:p>
                <a:pPr algn="l">
                  <a:lnSpc>
                    <a:spcPct val="105000"/>
                  </a:lnSpc>
                  <a:spcBef>
                    <a:spcPts val="900"/>
                  </a:spcBef>
                  <a:defRPr/>
                </a:pPr>
                <a:r>
                  <a:rPr lang="el-GR" sz="2000" dirty="0">
                    <a:latin typeface="+mn-lt"/>
                    <a:cs typeface="Times New Roman"/>
                  </a:rPr>
                  <a:t>* </a:t>
                </a:r>
                <a:r>
                  <a:rPr lang="el-GR" sz="2000" dirty="0">
                    <a:latin typeface="+mn-lt"/>
                  </a:rPr>
                  <a:t>650 kJ/mol ανά ομάδα -CH</a:t>
                </a:r>
                <a:r>
                  <a:rPr lang="el-GR" sz="2000" baseline="-25000" dirty="0">
                    <a:latin typeface="+mn-lt"/>
                  </a:rPr>
                  <a:t>2</a:t>
                </a:r>
                <a:r>
                  <a:rPr lang="el-GR" sz="2000" dirty="0">
                    <a:latin typeface="+mn-lt"/>
                  </a:rPr>
                  <a:t>-</a:t>
                </a:r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34820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931257"/>
                <a:ext cx="8424936" cy="5658665"/>
              </a:xfrm>
              <a:prstGeom prst="rect">
                <a:avLst/>
              </a:prstGeom>
              <a:blipFill rotWithShape="1">
                <a:blip r:embed="rId2"/>
                <a:stretch>
                  <a:fillRect l="-941" r="-289" b="-97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3" name="Picture 6" descr="http://www.wou.edu/las/physci/ch334/lecture/imag6_03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8" b="17402"/>
          <a:stretch/>
        </p:blipFill>
        <p:spPr bwMode="auto">
          <a:xfrm>
            <a:off x="6134597" y="2996952"/>
            <a:ext cx="3024211" cy="173114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Χημικές ιδιότητες </a:t>
            </a:r>
            <a:r>
              <a:rPr lang="el-GR" dirty="0" smtClean="0"/>
              <a:t>αλκανίων</a:t>
            </a:r>
            <a:r>
              <a:rPr lang="en-US" dirty="0" smtClean="0"/>
              <a:t> </a:t>
            </a:r>
            <a:r>
              <a:rPr lang="en-US" sz="3000" b="0" dirty="0" smtClean="0"/>
              <a:t>1/6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134265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4" descr="http://www.wou.edu/las/physci/ch334/lecture/imag6_04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5" b="6687"/>
          <a:stretch/>
        </p:blipFill>
        <p:spPr bwMode="auto">
          <a:xfrm>
            <a:off x="899592" y="1420428"/>
            <a:ext cx="3768625" cy="246799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6" descr="http://www.wou.edu/las/physci/ch334/lecture/imag6_05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6" b="5976"/>
          <a:stretch/>
        </p:blipFill>
        <p:spPr bwMode="auto">
          <a:xfrm>
            <a:off x="4860032" y="3888420"/>
            <a:ext cx="3768625" cy="246799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Χημικές ιδιότητες αλκανίων</a:t>
            </a:r>
            <a:r>
              <a:rPr lang="en-US" dirty="0"/>
              <a:t> </a:t>
            </a:r>
            <a:r>
              <a:rPr lang="en-US" sz="3000" b="0" dirty="0" smtClean="0"/>
              <a:t>2/6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7744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519411" y="1166187"/>
            <a:ext cx="79216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2000" b="1" dirty="0">
                <a:latin typeface="+mn-lt"/>
              </a:rPr>
              <a:t>Αλογόνωση μέσω ελευθέρων ριζών (φωτοχημική αλογόνωση</a:t>
            </a:r>
            <a:r>
              <a:rPr lang="el-GR" altLang="el-GR" sz="2000" b="1" dirty="0" smtClean="0">
                <a:latin typeface="+mn-lt"/>
              </a:rPr>
              <a:t>)</a:t>
            </a:r>
            <a:endParaRPr lang="el-GR" altLang="el-GR" sz="2000" b="1" dirty="0">
              <a:latin typeface="+mn-lt"/>
            </a:endParaRP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179512" y="3573463"/>
            <a:ext cx="9001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eaLnBrk="1" hangingPunct="1">
              <a:spcBef>
                <a:spcPts val="600"/>
              </a:spcBef>
            </a:pPr>
            <a:r>
              <a:rPr lang="el-GR" altLang="el-GR" sz="2000" dirty="0">
                <a:latin typeface="+mn-lt"/>
              </a:rPr>
              <a:t>Αντίδραση με </a:t>
            </a:r>
            <a:r>
              <a:rPr lang="en-US" altLang="el-GR" sz="2000" dirty="0">
                <a:latin typeface="+mn-lt"/>
              </a:rPr>
              <a:t>Br</a:t>
            </a:r>
            <a:r>
              <a:rPr lang="en-US" altLang="el-GR" sz="2000" baseline="-25000" dirty="0">
                <a:latin typeface="+mn-lt"/>
              </a:rPr>
              <a:t>2</a:t>
            </a:r>
            <a:r>
              <a:rPr lang="en-US" altLang="el-GR" sz="2000" dirty="0">
                <a:latin typeface="+mn-lt"/>
              </a:rPr>
              <a:t> </a:t>
            </a:r>
            <a:r>
              <a:rPr lang="el-GR" altLang="el-GR" sz="2000" dirty="0">
                <a:latin typeface="+mn-lt"/>
              </a:rPr>
              <a:t>ή</a:t>
            </a:r>
            <a:r>
              <a:rPr lang="en-US" altLang="el-GR" sz="2000" dirty="0">
                <a:latin typeface="+mn-lt"/>
              </a:rPr>
              <a:t> Cl</a:t>
            </a:r>
            <a:r>
              <a:rPr lang="en-US" altLang="el-GR" sz="2000" baseline="-25000" dirty="0">
                <a:latin typeface="+mn-lt"/>
              </a:rPr>
              <a:t>2</a:t>
            </a:r>
            <a:r>
              <a:rPr lang="el-GR" altLang="el-GR" sz="2000" dirty="0">
                <a:latin typeface="+mn-lt"/>
              </a:rPr>
              <a:t> σε υψηλές θερμοκρασίες ή παρουσία υπεριώδους ακτινοβολίας </a:t>
            </a:r>
            <a:r>
              <a:rPr lang="el-GR" altLang="el-GR" sz="2000" dirty="0">
                <a:latin typeface="+mn-lt"/>
                <a:sym typeface="Wingdings" pitchFamily="2" charset="2"/>
              </a:rPr>
              <a:t> </a:t>
            </a:r>
            <a:r>
              <a:rPr lang="el-GR" altLang="el-GR" sz="2000" dirty="0">
                <a:latin typeface="+mn-lt"/>
              </a:rPr>
              <a:t>αλκυλαλογονίδια</a:t>
            </a:r>
            <a:r>
              <a:rPr lang="en-US" altLang="el-GR" sz="2000" dirty="0">
                <a:latin typeface="+mn-lt"/>
              </a:rPr>
              <a:t>. </a:t>
            </a:r>
            <a:endParaRPr lang="el-GR" altLang="el-GR" sz="2000" dirty="0">
              <a:latin typeface="+mn-lt"/>
            </a:endParaRPr>
          </a:p>
          <a:p>
            <a:pPr marL="342900" indent="-342900" eaLnBrk="1" hangingPunct="1">
              <a:spcBef>
                <a:spcPts val="600"/>
              </a:spcBef>
            </a:pPr>
            <a:r>
              <a:rPr lang="el-GR" altLang="el-GR" sz="2000" dirty="0" smtClean="0">
                <a:latin typeface="+mn-lt"/>
              </a:rPr>
              <a:t>Σχετική </a:t>
            </a:r>
            <a:r>
              <a:rPr lang="el-GR" altLang="el-GR" sz="2000" dirty="0">
                <a:latin typeface="+mn-lt"/>
              </a:rPr>
              <a:t>σειρά δραστικότητας</a:t>
            </a:r>
            <a:r>
              <a:rPr lang="en-US" altLang="el-GR" sz="2000" dirty="0">
                <a:latin typeface="+mn-lt"/>
              </a:rPr>
              <a:t>: </a:t>
            </a:r>
            <a:r>
              <a:rPr lang="el-GR" altLang="el-GR" sz="2000" dirty="0">
                <a:latin typeface="+mn-lt"/>
              </a:rPr>
              <a:t>τριτοταγής</a:t>
            </a:r>
            <a:r>
              <a:rPr lang="en-US" altLang="el-GR" sz="2000" dirty="0">
                <a:latin typeface="+mn-lt"/>
              </a:rPr>
              <a:t> &gt; </a:t>
            </a:r>
            <a:r>
              <a:rPr lang="el-GR" altLang="el-GR" sz="2000" dirty="0">
                <a:latin typeface="+mn-lt"/>
              </a:rPr>
              <a:t>δευτεροταγής</a:t>
            </a:r>
            <a:r>
              <a:rPr lang="en-US" altLang="el-GR" sz="2000" dirty="0">
                <a:latin typeface="+mn-lt"/>
              </a:rPr>
              <a:t> &gt; </a:t>
            </a:r>
            <a:r>
              <a:rPr lang="el-GR" altLang="el-GR" sz="2000" dirty="0">
                <a:latin typeface="+mn-lt"/>
              </a:rPr>
              <a:t>πρωτοταγής</a:t>
            </a:r>
            <a:r>
              <a:rPr lang="en-US" altLang="el-GR" sz="2000" dirty="0">
                <a:latin typeface="+mn-lt"/>
              </a:rPr>
              <a:t> &gt; </a:t>
            </a:r>
            <a:r>
              <a:rPr lang="el-GR" altLang="el-GR" sz="2000" dirty="0">
                <a:latin typeface="+mn-lt"/>
              </a:rPr>
              <a:t>μεθυλ-</a:t>
            </a:r>
            <a:r>
              <a:rPr lang="en-US" altLang="el-GR" sz="2000" dirty="0">
                <a:latin typeface="+mn-lt"/>
              </a:rPr>
              <a:t>. </a:t>
            </a:r>
            <a:endParaRPr lang="el-GR" altLang="el-GR" sz="2000" dirty="0">
              <a:latin typeface="+mn-lt"/>
            </a:endParaRPr>
          </a:p>
          <a:p>
            <a:pPr marL="342900" indent="-342900" eaLnBrk="1" hangingPunct="1">
              <a:spcBef>
                <a:spcPts val="600"/>
              </a:spcBef>
            </a:pPr>
            <a:r>
              <a:rPr lang="el-GR" altLang="el-GR" sz="2000" dirty="0" smtClean="0">
                <a:latin typeface="+mn-lt"/>
              </a:rPr>
              <a:t>Δραστικότητα </a:t>
            </a:r>
            <a:r>
              <a:rPr lang="el-GR" altLang="el-GR" sz="2000" dirty="0">
                <a:latin typeface="+mn-lt"/>
              </a:rPr>
              <a:t>αλογόνων </a:t>
            </a:r>
            <a:r>
              <a:rPr lang="en-US" altLang="el-GR" sz="2000" dirty="0">
                <a:latin typeface="+mn-lt"/>
              </a:rPr>
              <a:t>F</a:t>
            </a:r>
            <a:r>
              <a:rPr lang="en-US" altLang="el-GR" sz="2000" baseline="-25000" dirty="0">
                <a:latin typeface="+mn-lt"/>
              </a:rPr>
              <a:t>2</a:t>
            </a:r>
            <a:r>
              <a:rPr lang="en-US" altLang="el-GR" sz="2000" dirty="0">
                <a:latin typeface="+mn-lt"/>
              </a:rPr>
              <a:t> &gt; Cl</a:t>
            </a:r>
            <a:r>
              <a:rPr lang="en-US" altLang="el-GR" sz="2000" baseline="-25000" dirty="0">
                <a:latin typeface="+mn-lt"/>
              </a:rPr>
              <a:t>2</a:t>
            </a:r>
            <a:r>
              <a:rPr lang="en-US" altLang="el-GR" sz="2000" dirty="0">
                <a:latin typeface="+mn-lt"/>
              </a:rPr>
              <a:t> &gt; Br</a:t>
            </a:r>
            <a:r>
              <a:rPr lang="en-US" altLang="el-GR" sz="2000" baseline="-25000" dirty="0">
                <a:latin typeface="+mn-lt"/>
              </a:rPr>
              <a:t>2</a:t>
            </a:r>
            <a:r>
              <a:rPr lang="en-US" altLang="el-GR" sz="2000" dirty="0">
                <a:latin typeface="+mn-lt"/>
              </a:rPr>
              <a:t> &gt; I</a:t>
            </a:r>
            <a:r>
              <a:rPr lang="en-US" altLang="el-GR" sz="2000" baseline="-25000" dirty="0">
                <a:latin typeface="+mn-lt"/>
              </a:rPr>
              <a:t>2</a:t>
            </a:r>
            <a:r>
              <a:rPr lang="en-US" altLang="el-GR" sz="2000" dirty="0">
                <a:latin typeface="+mn-lt"/>
              </a:rPr>
              <a:t> </a:t>
            </a:r>
            <a:endParaRPr lang="el-GR" altLang="el-GR" sz="2000" dirty="0">
              <a:latin typeface="+mn-lt"/>
            </a:endParaRPr>
          </a:p>
          <a:p>
            <a:pPr marL="342900" indent="-342900" eaLnBrk="1" hangingPunct="1">
              <a:spcBef>
                <a:spcPts val="600"/>
              </a:spcBef>
            </a:pPr>
            <a:r>
              <a:rPr lang="el-GR" altLang="el-GR" sz="2000" dirty="0" smtClean="0">
                <a:latin typeface="+mn-lt"/>
              </a:rPr>
              <a:t>Εργαστηριακά </a:t>
            </a:r>
            <a:r>
              <a:rPr lang="el-GR" altLang="el-GR" sz="2000" dirty="0">
                <a:latin typeface="+mn-lt"/>
              </a:rPr>
              <a:t>ενδιαφέρουσες είναι μόνο η χλωρίωση και η βρωμίωση. </a:t>
            </a:r>
            <a:endParaRPr lang="en-US" altLang="el-GR" sz="2000" dirty="0">
              <a:latin typeface="+mn-lt"/>
            </a:endParaRPr>
          </a:p>
          <a:p>
            <a:pPr marL="342900" indent="-342900" eaLnBrk="1" hangingPunct="1">
              <a:spcBef>
                <a:spcPts val="0"/>
              </a:spcBef>
            </a:pPr>
            <a:r>
              <a:rPr lang="el-GR" altLang="el-GR" sz="2000" dirty="0">
                <a:latin typeface="+mn-lt"/>
              </a:rPr>
              <a:t>Η βρωμίωση είναι εκλεκτική για τον υδρογονάνθρακα, που δίνει την πιο σταθερή ρίζα. Η χλωρίωση είναι λιγότερο εκλεκτική.</a:t>
            </a:r>
          </a:p>
          <a:p>
            <a:pPr marL="342900" indent="-342900" eaLnBrk="1" hangingPunct="1">
              <a:spcBef>
                <a:spcPts val="600"/>
              </a:spcBef>
            </a:pPr>
            <a:r>
              <a:rPr lang="el-GR" altLang="el-GR" sz="2000" dirty="0" smtClean="0">
                <a:latin typeface="+mn-lt"/>
              </a:rPr>
              <a:t>Η </a:t>
            </a:r>
            <a:r>
              <a:rPr lang="el-GR" altLang="el-GR" sz="2000" dirty="0">
                <a:latin typeface="+mn-lt"/>
              </a:rPr>
              <a:t>αλογόνωση γίνεται μέσω μηχανισμού ελευθέρων ριζών.</a:t>
            </a:r>
          </a:p>
        </p:txBody>
      </p:sp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1979613" y="1628775"/>
            <a:ext cx="4105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r>
              <a:rPr lang="el-GR" altLang="el-GR" sz="1800" dirty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l-GR" altLang="el-GR" sz="1800" baseline="-30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l-GR" altLang="el-GR" sz="1800" dirty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l-GR" altLang="el-GR" sz="1800" baseline="-30000" dirty="0">
                <a:solidFill>
                  <a:srgbClr val="000000"/>
                </a:solidFill>
                <a:latin typeface="Arial" charset="0"/>
              </a:rPr>
              <a:t>6</a:t>
            </a:r>
            <a:r>
              <a:rPr lang="el-GR" altLang="el-GR" sz="1800" dirty="0">
                <a:solidFill>
                  <a:srgbClr val="000000"/>
                </a:solidFill>
                <a:latin typeface="Arial" charset="0"/>
              </a:rPr>
              <a:t> + </a:t>
            </a:r>
            <a:r>
              <a:rPr lang="en-US" altLang="el-GR" sz="1800" dirty="0">
                <a:solidFill>
                  <a:srgbClr val="000000"/>
                </a:solidFill>
                <a:latin typeface="Arial" charset="0"/>
              </a:rPr>
              <a:t>Cl</a:t>
            </a:r>
            <a:r>
              <a:rPr lang="en-US" altLang="el-GR" sz="1800" baseline="-25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l-GR" altLang="el-GR" sz="1800" dirty="0">
                <a:solidFill>
                  <a:srgbClr val="000000"/>
                </a:solidFill>
                <a:latin typeface="Arial" charset="0"/>
              </a:rPr>
              <a:t> →</a:t>
            </a:r>
            <a:r>
              <a:rPr lang="en-US" altLang="el-GR" sz="1800" dirty="0">
                <a:solidFill>
                  <a:srgbClr val="000000"/>
                </a:solidFill>
                <a:latin typeface="Arial" charset="0"/>
              </a:rPr>
              <a:t> C</a:t>
            </a:r>
            <a:r>
              <a:rPr lang="en-US" altLang="el-GR" sz="1800" baseline="-25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l-GR" sz="1800" dirty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altLang="el-GR" sz="1800" baseline="-25000" dirty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altLang="el-GR" sz="1800" dirty="0">
                <a:solidFill>
                  <a:srgbClr val="000000"/>
                </a:solidFill>
                <a:latin typeface="Arial" charset="0"/>
              </a:rPr>
              <a:t>Cl + HCl</a:t>
            </a:r>
            <a:endParaRPr lang="el-GR" altLang="el-GR" sz="1800" dirty="0">
              <a:latin typeface="Arial" charset="0"/>
            </a:endParaRPr>
          </a:p>
        </p:txBody>
      </p:sp>
      <p:pic>
        <p:nvPicPr>
          <p:cNvPr id="1434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133600"/>
            <a:ext cx="44672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Box 10"/>
          <p:cNvSpPr txBox="1">
            <a:spLocks noChangeArrowheads="1"/>
          </p:cNvSpPr>
          <p:nvPr/>
        </p:nvSpPr>
        <p:spPr bwMode="auto">
          <a:xfrm>
            <a:off x="3492500" y="1628775"/>
            <a:ext cx="5032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000" dirty="0">
                <a:latin typeface="Arial" charset="0"/>
              </a:rPr>
              <a:t>h</a:t>
            </a:r>
            <a:r>
              <a:rPr lang="el-GR" altLang="el-GR" sz="1000" dirty="0">
                <a:latin typeface="Arial" charset="0"/>
              </a:rPr>
              <a:t>ν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Χημικές ιδιότητες αλκανίων</a:t>
            </a:r>
            <a:r>
              <a:rPr lang="en-US" dirty="0"/>
              <a:t> </a:t>
            </a:r>
            <a:r>
              <a:rPr lang="en-US" sz="3000" b="0" dirty="0" smtClean="0"/>
              <a:t>3/6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7619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538757" y="1268760"/>
            <a:ext cx="79216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l-GR" altLang="el-GR" sz="2200" b="1" dirty="0">
                <a:latin typeface="+mn-lt"/>
              </a:rPr>
              <a:t>Αλογόνωση μέσω ελευθέρων ριζών (φωτοχημική αλογόνωση)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el-GR" altLang="el-GR" sz="2200" b="1" dirty="0" smtClean="0">
                <a:latin typeface="+mn-lt"/>
              </a:rPr>
              <a:t>Μηχανισμός </a:t>
            </a:r>
            <a:r>
              <a:rPr lang="el-GR" altLang="el-GR" sz="2200" b="1" dirty="0">
                <a:latin typeface="+mn-lt"/>
              </a:rPr>
              <a:t>αλογόνωσης</a:t>
            </a:r>
          </a:p>
        </p:txBody>
      </p:sp>
      <p:pic>
        <p:nvPicPr>
          <p:cNvPr id="15364" name="Picture 2" descr="http://www.chem.ucalgary.ca/courses/350/Carey5th/Ch04/rad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236588"/>
            <a:ext cx="2963680" cy="61155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3" descr="http://www.chem.ucalgary.ca/courses/350/Carey5th/Ch04/rad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350" y="3068638"/>
            <a:ext cx="4175024" cy="127014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4" descr="http://www.chem.ucalgary.ca/courses/350/Carey5th/Ch04/rad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508500"/>
            <a:ext cx="3575230" cy="1728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7" name="TextBox 10"/>
          <p:cNvSpPr txBox="1">
            <a:spLocks noChangeArrowheads="1"/>
          </p:cNvSpPr>
          <p:nvPr/>
        </p:nvSpPr>
        <p:spPr bwMode="auto">
          <a:xfrm>
            <a:off x="539749" y="2326920"/>
            <a:ext cx="25193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dirty="0">
                <a:latin typeface="+mn-lt"/>
              </a:rPr>
              <a:t>Στάδιο έναρξης</a:t>
            </a:r>
          </a:p>
        </p:txBody>
      </p:sp>
      <p:sp>
        <p:nvSpPr>
          <p:cNvPr id="15368" name="TextBox 11"/>
          <p:cNvSpPr txBox="1">
            <a:spLocks noChangeArrowheads="1"/>
          </p:cNvSpPr>
          <p:nvPr/>
        </p:nvSpPr>
        <p:spPr bwMode="auto">
          <a:xfrm>
            <a:off x="539750" y="3336925"/>
            <a:ext cx="25923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dirty="0">
                <a:latin typeface="+mn-lt"/>
              </a:rPr>
              <a:t>Στάδιο διάδοσης</a:t>
            </a:r>
          </a:p>
        </p:txBody>
      </p:sp>
      <p:sp>
        <p:nvSpPr>
          <p:cNvPr id="15369" name="TextBox 12"/>
          <p:cNvSpPr txBox="1">
            <a:spLocks noChangeArrowheads="1"/>
          </p:cNvSpPr>
          <p:nvPr/>
        </p:nvSpPr>
        <p:spPr bwMode="auto">
          <a:xfrm>
            <a:off x="538757" y="5013324"/>
            <a:ext cx="259947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dirty="0">
                <a:latin typeface="+mn-lt"/>
              </a:rPr>
              <a:t>Στάδιο τερματισμού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Χημικές ιδιότητες αλκανίων</a:t>
            </a:r>
            <a:r>
              <a:rPr lang="en-US" dirty="0"/>
              <a:t> </a:t>
            </a:r>
            <a:r>
              <a:rPr lang="en-US" sz="3000" b="0" dirty="0" smtClean="0"/>
              <a:t>4/6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4822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539552" y="1443186"/>
            <a:ext cx="84969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2400" b="1" dirty="0">
                <a:latin typeface="+mn-lt"/>
              </a:rPr>
              <a:t>Αλογόνωση μέσω ελευθέρων ριζών (φωτοχημική αλογόνωση</a:t>
            </a:r>
            <a:r>
              <a:rPr lang="el-GR" altLang="el-GR" sz="2400" b="1" dirty="0" smtClean="0">
                <a:latin typeface="+mn-lt"/>
              </a:rPr>
              <a:t>)</a:t>
            </a:r>
            <a:endParaRPr lang="el-GR" altLang="el-GR" sz="2400" dirty="0">
              <a:latin typeface="+mn-lt"/>
            </a:endParaRP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641768" y="3501008"/>
            <a:ext cx="7632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400" dirty="0">
                <a:latin typeface="+mn-lt"/>
              </a:rPr>
              <a:t>The Rate determining step in the halogenation of CH</a:t>
            </a:r>
            <a:r>
              <a:rPr lang="en-US" altLang="el-GR" sz="2400" baseline="-25000" dirty="0">
                <a:latin typeface="+mn-lt"/>
              </a:rPr>
              <a:t>4</a:t>
            </a:r>
            <a:r>
              <a:rPr lang="en-US" altLang="el-GR" sz="2400" dirty="0">
                <a:latin typeface="+mn-lt"/>
              </a:rPr>
              <a:t> is the attacking of Cl</a:t>
            </a:r>
            <a:r>
              <a:rPr lang="en-US" altLang="el-GR" sz="2400" baseline="-25000" dirty="0">
                <a:latin typeface="+mn-lt"/>
              </a:rPr>
              <a:t>2</a:t>
            </a:r>
            <a:r>
              <a:rPr lang="en-US" altLang="el-GR" sz="2400" dirty="0">
                <a:latin typeface="+mn-lt"/>
              </a:rPr>
              <a:t> on CH</a:t>
            </a:r>
            <a:r>
              <a:rPr lang="en-US" altLang="el-GR" sz="2400" baseline="-25000" dirty="0">
                <a:latin typeface="+mn-lt"/>
              </a:rPr>
              <a:t>4</a:t>
            </a:r>
            <a:r>
              <a:rPr lang="en-US" altLang="el-GR" sz="2400" dirty="0">
                <a:latin typeface="+mn-lt"/>
              </a:rPr>
              <a:t> molecules.</a:t>
            </a:r>
            <a:endParaRPr lang="el-GR" altLang="el-GR" sz="24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400" dirty="0">
                <a:latin typeface="+mn-lt"/>
              </a:rPr>
              <a:t/>
            </a:r>
            <a:br>
              <a:rPr lang="en-US" altLang="el-GR" sz="2400" dirty="0">
                <a:latin typeface="+mn-lt"/>
              </a:rPr>
            </a:br>
            <a:r>
              <a:rPr lang="en-US" altLang="el-GR" sz="2400" dirty="0">
                <a:latin typeface="+mn-lt"/>
              </a:rPr>
              <a:t>Cl</a:t>
            </a:r>
            <a:r>
              <a:rPr lang="en-US" altLang="el-GR" sz="2400" baseline="-25000" dirty="0">
                <a:latin typeface="+mn-lt"/>
              </a:rPr>
              <a:t>2</a:t>
            </a:r>
            <a:r>
              <a:rPr lang="en-US" altLang="el-GR" sz="2400" dirty="0">
                <a:latin typeface="+mn-lt"/>
              </a:rPr>
              <a:t> is a stronger reducing agent than Br</a:t>
            </a:r>
            <a:r>
              <a:rPr lang="en-US" altLang="el-GR" sz="2400" baseline="-25000" dirty="0">
                <a:latin typeface="+mn-lt"/>
              </a:rPr>
              <a:t>2</a:t>
            </a:r>
            <a:r>
              <a:rPr lang="en-US" altLang="el-GR" sz="2400" dirty="0">
                <a:latin typeface="+mn-lt"/>
              </a:rPr>
              <a:t>.Therefore it donates its electrons much faster than Br</a:t>
            </a:r>
            <a:r>
              <a:rPr lang="en-US" altLang="el-GR" sz="2400" baseline="-25000" dirty="0">
                <a:latin typeface="+mn-lt"/>
              </a:rPr>
              <a:t>2</a:t>
            </a:r>
            <a:r>
              <a:rPr lang="en-US" altLang="el-GR" sz="2400" dirty="0">
                <a:latin typeface="+mn-lt"/>
              </a:rPr>
              <a:t> to form a bond.</a:t>
            </a:r>
          </a:p>
        </p:txBody>
      </p:sp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539552" y="2406005"/>
            <a:ext cx="82812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2400" b="1" dirty="0">
                <a:latin typeface="+mn-lt"/>
              </a:rPr>
              <a:t>Why does Br</a:t>
            </a:r>
            <a:r>
              <a:rPr lang="en-US" altLang="el-GR" sz="2400" b="1" baseline="-25000" dirty="0">
                <a:latin typeface="+mn-lt"/>
              </a:rPr>
              <a:t>2</a:t>
            </a:r>
            <a:r>
              <a:rPr lang="en-US" altLang="el-GR" sz="2400" b="1" dirty="0">
                <a:latin typeface="+mn-lt"/>
              </a:rPr>
              <a:t> react slower than Cl</a:t>
            </a:r>
            <a:r>
              <a:rPr lang="en-US" altLang="el-GR" sz="2400" b="1" baseline="-25000" dirty="0">
                <a:latin typeface="+mn-lt"/>
              </a:rPr>
              <a:t>2 </a:t>
            </a:r>
            <a:r>
              <a:rPr lang="en-US" altLang="el-GR" sz="2400" b="1" dirty="0">
                <a:latin typeface="+mn-lt"/>
              </a:rPr>
              <a:t>in the halogenation of CH</a:t>
            </a:r>
            <a:r>
              <a:rPr lang="en-US" altLang="el-GR" sz="2400" b="1" baseline="-25000" dirty="0">
                <a:latin typeface="+mn-lt"/>
              </a:rPr>
              <a:t>4</a:t>
            </a:r>
            <a:r>
              <a:rPr lang="en-US" altLang="el-GR" sz="2400" b="1" dirty="0">
                <a:latin typeface="+mn-lt"/>
              </a:rPr>
              <a:t>?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Χημικές ιδιότητες αλκανίων</a:t>
            </a:r>
            <a:r>
              <a:rPr lang="en-US" dirty="0"/>
              <a:t> </a:t>
            </a:r>
            <a:r>
              <a:rPr lang="en-US" sz="3000" b="0" dirty="0" smtClean="0"/>
              <a:t>5/6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4339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395288" y="1701006"/>
            <a:ext cx="76327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dirty="0">
                <a:latin typeface="+mn-lt"/>
              </a:rPr>
              <a:t>Χλωροφθοριωμένοι υδρογονάνθρακες, </a:t>
            </a:r>
            <a:r>
              <a:rPr lang="en-US" altLang="el-GR" sz="2200" dirty="0">
                <a:latin typeface="+mn-lt"/>
              </a:rPr>
              <a:t>CFCs</a:t>
            </a:r>
          </a:p>
        </p:txBody>
      </p:sp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395288" y="1124744"/>
            <a:ext cx="77771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b="1" dirty="0">
                <a:latin typeface="+mn-lt"/>
              </a:rPr>
              <a:t>Καταστροφή του στρώματος όζοντος</a:t>
            </a:r>
            <a:endParaRPr lang="en-US" altLang="el-GR" sz="2200" b="1" dirty="0">
              <a:latin typeface="+mn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74394"/>
              </p:ext>
            </p:extLst>
          </p:nvPr>
        </p:nvGraphicFramePr>
        <p:xfrm>
          <a:off x="395361" y="3578444"/>
          <a:ext cx="8065071" cy="3203282"/>
        </p:xfrm>
        <a:graphic>
          <a:graphicData uri="http://schemas.openxmlformats.org/drawingml/2006/table">
            <a:tbl>
              <a:tblPr firstRow="1"/>
              <a:tblGrid>
                <a:gridCol w="3120405"/>
                <a:gridCol w="2472333"/>
                <a:gridCol w="2472333"/>
              </a:tblGrid>
              <a:tr h="228807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Applications and replacements for CFCs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22880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Application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Previously used CFC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Replacement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37283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Refrigeration &amp; air-conditioning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CFC-12 (CCl</a:t>
                      </a:r>
                      <a:r>
                        <a:rPr lang="en-US" sz="1200" baseline="-25000" dirty="0"/>
                        <a:t>2</a:t>
                      </a:r>
                      <a:r>
                        <a:rPr lang="en-US" sz="1200" dirty="0"/>
                        <a:t>F</a:t>
                      </a:r>
                      <a:r>
                        <a:rPr lang="en-US" sz="1200" baseline="-25000" dirty="0"/>
                        <a:t>2</a:t>
                      </a:r>
                      <a:r>
                        <a:rPr lang="en-US" sz="1200" dirty="0"/>
                        <a:t>); CFC-11(CCl</a:t>
                      </a:r>
                      <a:r>
                        <a:rPr lang="en-US" sz="1200" baseline="-25000" dirty="0"/>
                        <a:t>3</a:t>
                      </a:r>
                      <a:r>
                        <a:rPr lang="en-US" sz="1200" dirty="0"/>
                        <a:t>F); CFC-13(CClF</a:t>
                      </a:r>
                      <a:r>
                        <a:rPr lang="en-US" sz="1200" baseline="-25000" dirty="0"/>
                        <a:t>3</a:t>
                      </a:r>
                      <a:r>
                        <a:rPr lang="en-US" sz="1200" dirty="0"/>
                        <a:t>); HCFC-22 (CHClF</a:t>
                      </a:r>
                      <a:r>
                        <a:rPr lang="en-US" sz="1200" baseline="-25000" dirty="0"/>
                        <a:t>2</a:t>
                      </a:r>
                      <a:r>
                        <a:rPr lang="en-US" sz="1200" dirty="0"/>
                        <a:t>); CFC-113 (Cl</a:t>
                      </a:r>
                      <a:r>
                        <a:rPr lang="en-US" sz="1200" baseline="-25000" dirty="0"/>
                        <a:t>2</a:t>
                      </a:r>
                      <a:r>
                        <a:rPr lang="en-US" sz="1200" dirty="0"/>
                        <a:t>FCCClF</a:t>
                      </a:r>
                      <a:r>
                        <a:rPr lang="en-US" sz="1200" baseline="-25000" dirty="0"/>
                        <a:t>2</a:t>
                      </a:r>
                      <a:r>
                        <a:rPr lang="en-US" sz="1200" dirty="0"/>
                        <a:t>); CFC-114 (CClF</a:t>
                      </a:r>
                      <a:r>
                        <a:rPr lang="en-US" sz="1200" baseline="-25000" dirty="0"/>
                        <a:t>2</a:t>
                      </a:r>
                      <a:r>
                        <a:rPr lang="en-US" sz="1200" dirty="0"/>
                        <a:t>CClF</a:t>
                      </a:r>
                      <a:r>
                        <a:rPr lang="en-US" sz="1200" baseline="-25000" dirty="0"/>
                        <a:t>2</a:t>
                      </a:r>
                      <a:r>
                        <a:rPr lang="en-US" sz="1200" dirty="0"/>
                        <a:t>); CFC-115 (CF</a:t>
                      </a:r>
                      <a:r>
                        <a:rPr lang="en-US" sz="1200" baseline="-25000" dirty="0"/>
                        <a:t>3</a:t>
                      </a:r>
                      <a:r>
                        <a:rPr lang="en-US" sz="1200" dirty="0"/>
                        <a:t>CClF</a:t>
                      </a:r>
                      <a:r>
                        <a:rPr lang="en-US" sz="1200" baseline="-25000" dirty="0"/>
                        <a:t>2</a:t>
                      </a:r>
                      <a:r>
                        <a:rPr lang="en-US" sz="1200" dirty="0"/>
                        <a:t>);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HFC-23 (CHF</a:t>
                      </a:r>
                      <a:r>
                        <a:rPr lang="en-US" sz="1200" baseline="-25000" dirty="0"/>
                        <a:t>3</a:t>
                      </a:r>
                      <a:r>
                        <a:rPr lang="en-US" sz="1200" dirty="0"/>
                        <a:t>); HFC-134a (CF</a:t>
                      </a:r>
                      <a:r>
                        <a:rPr lang="en-US" sz="1200" baseline="-25000" dirty="0"/>
                        <a:t>3</a:t>
                      </a:r>
                      <a:r>
                        <a:rPr lang="en-US" sz="1200" dirty="0"/>
                        <a:t>CFH</a:t>
                      </a:r>
                      <a:r>
                        <a:rPr lang="en-US" sz="1200" baseline="-25000" dirty="0"/>
                        <a:t>2</a:t>
                      </a:r>
                      <a:r>
                        <a:rPr lang="en-US" sz="1200" dirty="0"/>
                        <a:t>); HFC-507 (a 1:1 azeotropic mixture of HFC 125 (CF</a:t>
                      </a:r>
                      <a:r>
                        <a:rPr lang="en-US" sz="1200" baseline="-25000" dirty="0"/>
                        <a:t>3</a:t>
                      </a:r>
                      <a:r>
                        <a:rPr lang="en-US" sz="1200" dirty="0"/>
                        <a:t> CHF2) and HFC-143a (CF</a:t>
                      </a:r>
                      <a:r>
                        <a:rPr lang="en-US" sz="1200" baseline="-25000" dirty="0"/>
                        <a:t>3</a:t>
                      </a:r>
                      <a:r>
                        <a:rPr lang="en-US" sz="1200" dirty="0"/>
                        <a:t>CH</a:t>
                      </a:r>
                      <a:r>
                        <a:rPr lang="en-US" sz="1200" baseline="-25000" dirty="0"/>
                        <a:t>3</a:t>
                      </a:r>
                      <a:r>
                        <a:rPr lang="en-US" sz="1200" dirty="0"/>
                        <a:t>)); HFC 410 (a 1:1 azeotropic mixture of HFC-32 (CF</a:t>
                      </a:r>
                      <a:r>
                        <a:rPr lang="en-US" sz="1200" baseline="-25000" dirty="0"/>
                        <a:t>2</a:t>
                      </a:r>
                      <a:r>
                        <a:rPr lang="en-US" sz="1200" dirty="0"/>
                        <a:t>H</a:t>
                      </a:r>
                      <a:r>
                        <a:rPr lang="en-US" sz="1200" baseline="-25000" dirty="0"/>
                        <a:t>2</a:t>
                      </a:r>
                      <a:r>
                        <a:rPr lang="en-US" sz="1200" dirty="0"/>
                        <a:t>) and HFC-125 (CF</a:t>
                      </a:r>
                      <a:r>
                        <a:rPr lang="en-US" sz="1200" baseline="-25000" dirty="0"/>
                        <a:t>3</a:t>
                      </a:r>
                      <a:r>
                        <a:rPr lang="en-US" sz="1200" dirty="0"/>
                        <a:t>CF</a:t>
                      </a:r>
                      <a:r>
                        <a:rPr lang="en-US" sz="1200" baseline="-25000" dirty="0"/>
                        <a:t>2</a:t>
                      </a:r>
                      <a:r>
                        <a:rPr lang="en-US" sz="1200" dirty="0"/>
                        <a:t>H))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761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Propellants in medicinal aerosols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CFC-114 (CClF</a:t>
                      </a:r>
                      <a:r>
                        <a:rPr lang="en-US" sz="1200" baseline="-25000" dirty="0"/>
                        <a:t>2</a:t>
                      </a:r>
                      <a:r>
                        <a:rPr lang="en-US" sz="1200" dirty="0"/>
                        <a:t>CClF</a:t>
                      </a:r>
                      <a:r>
                        <a:rPr lang="en-US" sz="1200" baseline="-25000" dirty="0"/>
                        <a:t>2</a:t>
                      </a:r>
                      <a:r>
                        <a:rPr lang="en-US" sz="1200" dirty="0"/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HFC-134a (CF</a:t>
                      </a:r>
                      <a:r>
                        <a:rPr lang="en-US" sz="1200" baseline="-25000" dirty="0"/>
                        <a:t>3</a:t>
                      </a:r>
                      <a:r>
                        <a:rPr lang="en-US" sz="1200" dirty="0"/>
                        <a:t>CFH</a:t>
                      </a:r>
                      <a:r>
                        <a:rPr lang="en-US" sz="1200" baseline="-25000" dirty="0"/>
                        <a:t>2</a:t>
                      </a:r>
                      <a:r>
                        <a:rPr lang="en-US" sz="1200" dirty="0"/>
                        <a:t>); HFC-227ea (CF</a:t>
                      </a:r>
                      <a:r>
                        <a:rPr lang="en-US" sz="1200" baseline="-25000" dirty="0"/>
                        <a:t>3</a:t>
                      </a:r>
                      <a:r>
                        <a:rPr lang="en-US" sz="1200" dirty="0"/>
                        <a:t>CHFCF</a:t>
                      </a:r>
                      <a:r>
                        <a:rPr lang="en-US" sz="1200" baseline="-25000" dirty="0"/>
                        <a:t>3</a:t>
                      </a:r>
                      <a:r>
                        <a:rPr lang="en-US" sz="1200" dirty="0"/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761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Blowing agents for foams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CFC-11 (CCl</a:t>
                      </a:r>
                      <a:r>
                        <a:rPr lang="en-US" sz="1200" baseline="-25000" dirty="0"/>
                        <a:t>3</a:t>
                      </a:r>
                      <a:r>
                        <a:rPr lang="en-US" sz="1200" dirty="0"/>
                        <a:t>F); CFC 113 (Cl</a:t>
                      </a:r>
                      <a:r>
                        <a:rPr lang="en-US" sz="1200" baseline="-25000" dirty="0"/>
                        <a:t>2</a:t>
                      </a:r>
                      <a:r>
                        <a:rPr lang="en-US" sz="1200" dirty="0"/>
                        <a:t>FCCClF</a:t>
                      </a:r>
                      <a:r>
                        <a:rPr lang="en-US" sz="1200" baseline="-25000" dirty="0"/>
                        <a:t>2</a:t>
                      </a:r>
                      <a:r>
                        <a:rPr lang="en-US" sz="1200" dirty="0"/>
                        <a:t>); HCFC-141b (CCl</a:t>
                      </a:r>
                      <a:r>
                        <a:rPr lang="en-US" sz="1200" baseline="-25000" dirty="0"/>
                        <a:t>2</a:t>
                      </a:r>
                      <a:r>
                        <a:rPr lang="en-US" sz="1200" dirty="0"/>
                        <a:t>FCH</a:t>
                      </a:r>
                      <a:r>
                        <a:rPr lang="en-US" sz="1200" baseline="-25000" dirty="0"/>
                        <a:t>3</a:t>
                      </a:r>
                      <a:r>
                        <a:rPr lang="en-US" sz="1200" dirty="0"/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HFC-245fa (CF</a:t>
                      </a:r>
                      <a:r>
                        <a:rPr lang="en-US" sz="1200" baseline="-25000" dirty="0"/>
                        <a:t>3</a:t>
                      </a:r>
                      <a:r>
                        <a:rPr lang="en-US" sz="1200" dirty="0"/>
                        <a:t>CH</a:t>
                      </a:r>
                      <a:r>
                        <a:rPr lang="en-US" sz="1200" baseline="-25000" dirty="0"/>
                        <a:t>2</a:t>
                      </a:r>
                      <a:r>
                        <a:rPr lang="en-US" sz="1200" dirty="0"/>
                        <a:t>CHF</a:t>
                      </a:r>
                      <a:r>
                        <a:rPr lang="en-US" sz="1200" baseline="-25000" dirty="0"/>
                        <a:t>2</a:t>
                      </a:r>
                      <a:r>
                        <a:rPr lang="en-US" sz="1200" dirty="0"/>
                        <a:t>); HFC-365 mfc (CF</a:t>
                      </a:r>
                      <a:r>
                        <a:rPr lang="en-US" sz="1200" baseline="-25000" dirty="0"/>
                        <a:t>3</a:t>
                      </a:r>
                      <a:r>
                        <a:rPr lang="en-US" sz="1200" dirty="0"/>
                        <a:t>CH</a:t>
                      </a:r>
                      <a:r>
                        <a:rPr lang="en-US" sz="1200" baseline="-25000" dirty="0"/>
                        <a:t>2</a:t>
                      </a:r>
                      <a:r>
                        <a:rPr lang="en-US" sz="1200" dirty="0"/>
                        <a:t>CF</a:t>
                      </a:r>
                      <a:r>
                        <a:rPr lang="en-US" sz="1200" baseline="-25000" dirty="0"/>
                        <a:t>2</a:t>
                      </a:r>
                      <a:r>
                        <a:rPr lang="en-US" sz="1200" dirty="0"/>
                        <a:t>CH</a:t>
                      </a:r>
                      <a:r>
                        <a:rPr lang="en-US" sz="1200" baseline="-25000" dirty="0"/>
                        <a:t>3</a:t>
                      </a:r>
                      <a:r>
                        <a:rPr lang="en-US" sz="1200" dirty="0"/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761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Solvents, degreasing agents, cleaning agents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CFC-11 (CCl</a:t>
                      </a:r>
                      <a:r>
                        <a:rPr lang="en-US" sz="1200" baseline="-25000" dirty="0"/>
                        <a:t>3</a:t>
                      </a:r>
                      <a:r>
                        <a:rPr lang="en-US" sz="1200" dirty="0"/>
                        <a:t>F); CFC-113 (CCl</a:t>
                      </a:r>
                      <a:r>
                        <a:rPr lang="en-US" sz="1200" baseline="-25000" dirty="0"/>
                        <a:t>2</a:t>
                      </a:r>
                      <a:r>
                        <a:rPr lang="en-US" sz="1200" dirty="0"/>
                        <a:t>FCClF</a:t>
                      </a:r>
                      <a:r>
                        <a:rPr lang="en-US" sz="1200" baseline="-25000" dirty="0"/>
                        <a:t>2</a:t>
                      </a:r>
                      <a:r>
                        <a:rPr lang="en-US" sz="1200" dirty="0"/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None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7430" name="Rectangle 8"/>
          <p:cNvSpPr>
            <a:spLocks noChangeArrowheads="1"/>
          </p:cNvSpPr>
          <p:nvPr/>
        </p:nvSpPr>
        <p:spPr bwMode="auto">
          <a:xfrm>
            <a:off x="1043608" y="2131893"/>
            <a:ext cx="381684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2200" dirty="0">
                <a:latin typeface="+mn-lt"/>
              </a:rPr>
              <a:t>CCl</a:t>
            </a:r>
            <a:r>
              <a:rPr lang="en-US" altLang="el-GR" sz="2200" baseline="-25000" dirty="0">
                <a:latin typeface="+mn-lt"/>
              </a:rPr>
              <a:t>2</a:t>
            </a:r>
            <a:r>
              <a:rPr lang="en-US" altLang="el-GR" sz="2200" dirty="0">
                <a:latin typeface="+mn-lt"/>
              </a:rPr>
              <a:t>F</a:t>
            </a:r>
            <a:r>
              <a:rPr lang="en-US" altLang="el-GR" sz="2200" baseline="-25000" dirty="0">
                <a:latin typeface="+mn-lt"/>
              </a:rPr>
              <a:t>2</a:t>
            </a:r>
            <a:r>
              <a:rPr lang="en-US" altLang="el-GR" sz="2200" dirty="0">
                <a:latin typeface="+mn-lt"/>
              </a:rPr>
              <a:t> </a:t>
            </a:r>
            <a:r>
              <a:rPr lang="en-US" altLang="el-GR" sz="2200" dirty="0">
                <a:latin typeface="+mn-lt"/>
                <a:sym typeface="Wingdings" pitchFamily="2" charset="2"/>
              </a:rPr>
              <a:t></a:t>
            </a:r>
            <a:r>
              <a:rPr lang="en-US" altLang="el-GR" sz="2200" dirty="0">
                <a:latin typeface="+mn-lt"/>
              </a:rPr>
              <a:t> CClF</a:t>
            </a:r>
            <a:r>
              <a:rPr lang="en-US" altLang="el-GR" sz="2200" baseline="-25000" dirty="0">
                <a:latin typeface="+mn-lt"/>
              </a:rPr>
              <a:t>2</a:t>
            </a:r>
            <a:r>
              <a:rPr lang="en-US" altLang="el-GR" sz="2200" baseline="30000" dirty="0">
                <a:latin typeface="+mn-lt"/>
              </a:rPr>
              <a:t> .</a:t>
            </a:r>
            <a:r>
              <a:rPr lang="en-US" altLang="el-GR" sz="2200" baseline="-25000" dirty="0">
                <a:latin typeface="+mn-lt"/>
              </a:rPr>
              <a:t> </a:t>
            </a:r>
            <a:r>
              <a:rPr lang="en-US" altLang="el-GR" sz="2200" dirty="0">
                <a:latin typeface="+mn-lt"/>
              </a:rPr>
              <a:t>+ </a:t>
            </a:r>
            <a:r>
              <a:rPr lang="en-US" altLang="el-GR" sz="2200" b="1" dirty="0">
                <a:latin typeface="+mn-lt"/>
              </a:rPr>
              <a:t>Cl</a:t>
            </a:r>
            <a:r>
              <a:rPr lang="en-US" altLang="el-GR" sz="2200" b="1" baseline="30000" dirty="0">
                <a:latin typeface="+mn-lt"/>
              </a:rPr>
              <a:t>.</a:t>
            </a:r>
            <a:r>
              <a:rPr lang="en-US" altLang="el-GR" sz="2200" dirty="0">
                <a:latin typeface="+mn-lt"/>
              </a:rPr>
              <a:t/>
            </a:r>
            <a:br>
              <a:rPr lang="en-US" altLang="el-GR" sz="2200" dirty="0">
                <a:latin typeface="+mn-lt"/>
              </a:rPr>
            </a:br>
            <a:r>
              <a:rPr lang="en-US" altLang="el-GR" sz="2200" dirty="0">
                <a:latin typeface="+mn-lt"/>
              </a:rPr>
              <a:t> </a:t>
            </a:r>
            <a:br>
              <a:rPr lang="en-US" altLang="el-GR" sz="2200" dirty="0">
                <a:latin typeface="+mn-lt"/>
              </a:rPr>
            </a:br>
            <a:r>
              <a:rPr lang="en-US" altLang="el-GR" sz="2200" dirty="0">
                <a:latin typeface="+mn-lt"/>
              </a:rPr>
              <a:t> Cl</a:t>
            </a:r>
            <a:r>
              <a:rPr lang="en-US" altLang="el-GR" sz="2200" baseline="30000" dirty="0">
                <a:latin typeface="+mn-lt"/>
              </a:rPr>
              <a:t>. </a:t>
            </a:r>
            <a:r>
              <a:rPr lang="en-US" altLang="el-GR" sz="2200" dirty="0">
                <a:latin typeface="+mn-lt"/>
              </a:rPr>
              <a:t>+ O</a:t>
            </a:r>
            <a:r>
              <a:rPr lang="en-US" altLang="el-GR" sz="2200" baseline="-25000" dirty="0">
                <a:latin typeface="+mn-lt"/>
              </a:rPr>
              <a:t>3</a:t>
            </a:r>
            <a:r>
              <a:rPr lang="en-US" altLang="el-GR" sz="2200" dirty="0">
                <a:latin typeface="+mn-lt"/>
              </a:rPr>
              <a:t> =&gt; ClO</a:t>
            </a:r>
            <a:r>
              <a:rPr lang="en-US" altLang="el-GR" sz="2200" baseline="30000" dirty="0">
                <a:latin typeface="+mn-lt"/>
              </a:rPr>
              <a:t> .</a:t>
            </a:r>
            <a:r>
              <a:rPr lang="en-US" altLang="el-GR" sz="2200" dirty="0">
                <a:latin typeface="+mn-lt"/>
              </a:rPr>
              <a:t> + O</a:t>
            </a:r>
            <a:r>
              <a:rPr lang="en-US" altLang="el-GR" sz="2200" baseline="-25000" dirty="0">
                <a:latin typeface="+mn-lt"/>
              </a:rPr>
              <a:t>2</a:t>
            </a:r>
            <a:r>
              <a:rPr lang="en-US" altLang="el-GR" sz="2200" dirty="0">
                <a:latin typeface="+mn-lt"/>
              </a:rPr>
              <a:t> </a:t>
            </a:r>
            <a:br>
              <a:rPr lang="en-US" altLang="el-GR" sz="2200" dirty="0">
                <a:latin typeface="+mn-lt"/>
              </a:rPr>
            </a:br>
            <a:r>
              <a:rPr lang="en-US" altLang="el-GR" sz="2200" dirty="0">
                <a:latin typeface="+mn-lt"/>
              </a:rPr>
              <a:t>ClO</a:t>
            </a:r>
            <a:r>
              <a:rPr lang="en-US" altLang="el-GR" sz="2200" baseline="30000" dirty="0">
                <a:latin typeface="+mn-lt"/>
              </a:rPr>
              <a:t> .</a:t>
            </a:r>
            <a:r>
              <a:rPr lang="en-US" altLang="el-GR" sz="2200" dirty="0">
                <a:latin typeface="+mn-lt"/>
              </a:rPr>
              <a:t> + O</a:t>
            </a:r>
            <a:r>
              <a:rPr lang="en-US" altLang="el-GR" sz="2200" baseline="-25000" dirty="0">
                <a:latin typeface="+mn-lt"/>
              </a:rPr>
              <a:t>3</a:t>
            </a:r>
            <a:r>
              <a:rPr lang="en-US" altLang="el-GR" sz="2200" dirty="0">
                <a:latin typeface="+mn-lt"/>
              </a:rPr>
              <a:t> =&gt; Cl</a:t>
            </a:r>
            <a:r>
              <a:rPr lang="en-US" altLang="el-GR" sz="2200" baseline="30000" dirty="0">
                <a:latin typeface="+mn-lt"/>
              </a:rPr>
              <a:t> .</a:t>
            </a:r>
            <a:r>
              <a:rPr lang="en-US" altLang="el-GR" sz="2200" dirty="0">
                <a:latin typeface="+mn-lt"/>
              </a:rPr>
              <a:t> + 2O</a:t>
            </a:r>
            <a:r>
              <a:rPr lang="en-US" altLang="el-GR" sz="2200" baseline="-25000" dirty="0">
                <a:latin typeface="+mn-lt"/>
              </a:rPr>
              <a:t>2</a:t>
            </a:r>
            <a:endParaRPr lang="el-GR" altLang="el-GR" sz="2200" baseline="-250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>
          <a:xfrm>
            <a:off x="6614864" y="6356350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Χημικές ιδιότητες αλκανίων</a:t>
            </a:r>
            <a:r>
              <a:rPr lang="en-US" dirty="0"/>
              <a:t> </a:t>
            </a:r>
            <a:r>
              <a:rPr lang="en-US" sz="3000" b="0" dirty="0" smtClean="0"/>
              <a:t>6/6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0744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5" descr="File:Cyclobutane-buckled-3D-balls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341438"/>
            <a:ext cx="229870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7" descr="File:Cyclopropane-3D-balls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333500"/>
            <a:ext cx="2376488" cy="2311400"/>
          </a:xfrm>
          <a:prstGeom prst="rect">
            <a:avLst/>
          </a:prstGeom>
          <a:solidFill>
            <a:srgbClr val="CCFFFF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864394" y="3860799"/>
            <a:ext cx="215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2400" dirty="0">
                <a:latin typeface="+mn-lt"/>
              </a:rPr>
              <a:t>κυκλοπροπάνιο</a:t>
            </a:r>
          </a:p>
        </p:txBody>
      </p:sp>
      <p:sp>
        <p:nvSpPr>
          <p:cNvPr id="18438" name="Text Box 9"/>
          <p:cNvSpPr txBox="1">
            <a:spLocks noChangeArrowheads="1"/>
          </p:cNvSpPr>
          <p:nvPr/>
        </p:nvSpPr>
        <p:spPr bwMode="auto">
          <a:xfrm>
            <a:off x="5795963" y="3860800"/>
            <a:ext cx="215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2400" dirty="0">
                <a:latin typeface="+mn-lt"/>
              </a:rPr>
              <a:t>κυκλοβουτάνιο</a:t>
            </a:r>
          </a:p>
        </p:txBody>
      </p:sp>
      <p:pic>
        <p:nvPicPr>
          <p:cNvPr id="18439" name="Picture 10" descr="teaching_exampl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394" y="4581524"/>
            <a:ext cx="3455987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Text Box 11"/>
          <p:cNvSpPr txBox="1">
            <a:spLocks noChangeArrowheads="1"/>
          </p:cNvSpPr>
          <p:nvPr/>
        </p:nvSpPr>
        <p:spPr bwMode="auto">
          <a:xfrm>
            <a:off x="3779838" y="6021388"/>
            <a:ext cx="215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2400" dirty="0">
                <a:latin typeface="+mn-lt"/>
              </a:rPr>
              <a:t>κυκλοπεντάνιο</a:t>
            </a:r>
          </a:p>
        </p:txBody>
      </p:sp>
      <p:sp>
        <p:nvSpPr>
          <p:cNvPr id="18441" name="Text Box 8"/>
          <p:cNvSpPr txBox="1">
            <a:spLocks noChangeArrowheads="1"/>
          </p:cNvSpPr>
          <p:nvPr/>
        </p:nvSpPr>
        <p:spPr bwMode="auto">
          <a:xfrm>
            <a:off x="3276600" y="2276475"/>
            <a:ext cx="215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l-GR" sz="2400" b="1" dirty="0">
                <a:latin typeface="+mn-lt"/>
              </a:rPr>
              <a:t>C</a:t>
            </a:r>
            <a:r>
              <a:rPr lang="en-US" altLang="el-GR" sz="2400" b="1" baseline="-25000" dirty="0">
                <a:latin typeface="+mn-lt"/>
              </a:rPr>
              <a:t>n</a:t>
            </a:r>
            <a:r>
              <a:rPr lang="en-US" altLang="el-GR" sz="2400" b="1" dirty="0">
                <a:latin typeface="+mn-lt"/>
              </a:rPr>
              <a:t>H</a:t>
            </a:r>
            <a:r>
              <a:rPr lang="en-US" altLang="el-GR" sz="2400" b="1" baseline="-25000" dirty="0">
                <a:latin typeface="+mn-lt"/>
              </a:rPr>
              <a:t>2n</a:t>
            </a:r>
            <a:r>
              <a:rPr lang="en-US" altLang="el-GR" sz="2400" b="1" dirty="0">
                <a:latin typeface="+mn-lt"/>
              </a:rPr>
              <a:t>, n</a:t>
            </a:r>
            <a:r>
              <a:rPr lang="en-US" altLang="el-GR" sz="2400" b="1" dirty="0">
                <a:latin typeface="+mn-lt"/>
                <a:sym typeface="Symbol" pitchFamily="18" charset="2"/>
              </a:rPr>
              <a:t>3</a:t>
            </a:r>
            <a:endParaRPr lang="el-GR" altLang="el-GR" sz="2400" b="1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Κυκλοαλκάνια (Ναφθένια)</a:t>
            </a:r>
          </a:p>
        </p:txBody>
      </p:sp>
    </p:spTree>
    <p:extLst>
      <p:ext uri="{BB962C8B-B14F-4D97-AF65-F5344CB8AC3E}">
        <p14:creationId xmlns:p14="http://schemas.microsoft.com/office/powerpoint/2010/main" val="34422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5" descr="CyclobutaneConf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149725"/>
            <a:ext cx="7705725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7" descr="File:Cyclopropane-stereo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28775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9" descr="Envelop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628775"/>
            <a:ext cx="21717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Κυκλοαλκάνια</a:t>
            </a:r>
            <a:r>
              <a:rPr lang="en-US" dirty="0" smtClean="0"/>
              <a:t> </a:t>
            </a:r>
            <a:r>
              <a:rPr lang="en-US" sz="3000" b="0" dirty="0" smtClean="0"/>
              <a:t>1/2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86941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1224136"/>
          </a:xfrm>
        </p:spPr>
        <p:txBody>
          <a:bodyPr>
            <a:normAutofit/>
          </a:bodyPr>
          <a:lstStyle/>
          <a:p>
            <a:r>
              <a:rPr lang="el-GR" sz="4000" dirty="0"/>
              <a:t>Αλκάνια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10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Κυκλοαλκάνια</a:t>
            </a:r>
            <a:r>
              <a:rPr lang="en-US" dirty="0"/>
              <a:t> </a:t>
            </a:r>
            <a:r>
              <a:rPr lang="en-US" sz="3000" b="0" dirty="0" smtClean="0"/>
              <a:t>2/2</a:t>
            </a:r>
            <a:endParaRPr lang="el-GR" altLang="el-GR" dirty="0" smtClean="0"/>
          </a:p>
        </p:txBody>
      </p:sp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971600" y="5723493"/>
            <a:ext cx="36942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800" dirty="0" smtClean="0">
                <a:latin typeface="Arial" charset="0"/>
                <a:hlinkClick r:id="rId2"/>
              </a:rPr>
              <a:t>axiale en equatoriale waterstoffen</a:t>
            </a:r>
            <a:r>
              <a:rPr lang="el-GR" altLang="el-GR" sz="1800" dirty="0" smtClean="0">
                <a:latin typeface="Arial" charset="0"/>
              </a:rPr>
              <a:t> </a:t>
            </a:r>
            <a:endParaRPr lang="el-GR" altLang="el-GR" sz="1800" dirty="0">
              <a:latin typeface="Arial" charset="0"/>
            </a:endParaRPr>
          </a:p>
        </p:txBody>
      </p:sp>
      <p:sp>
        <p:nvSpPr>
          <p:cNvPr id="20484" name="Rectangle 7"/>
          <p:cNvSpPr>
            <a:spLocks noChangeArrowheads="1"/>
          </p:cNvSpPr>
          <p:nvPr/>
        </p:nvSpPr>
        <p:spPr bwMode="auto">
          <a:xfrm>
            <a:off x="971600" y="6165304"/>
            <a:ext cx="476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800" dirty="0" smtClean="0">
                <a:latin typeface="Arial" charset="0"/>
                <a:hlinkClick r:id="rId3"/>
              </a:rPr>
              <a:t>Conformations of Alkanes and Cycloalkanes</a:t>
            </a:r>
            <a:r>
              <a:rPr lang="el-GR" altLang="el-GR" sz="1800" dirty="0" smtClean="0">
                <a:latin typeface="Arial" charset="0"/>
              </a:rPr>
              <a:t> </a:t>
            </a:r>
            <a:endParaRPr lang="el-GR" altLang="el-GR" sz="1800" dirty="0">
              <a:latin typeface="Arial" charset="0"/>
            </a:endParaRPr>
          </a:p>
        </p:txBody>
      </p:sp>
      <p:pic>
        <p:nvPicPr>
          <p:cNvPr id="20485" name="Picture 11" descr="http://www.angelo.edu/faculty/kboudrea/molecule_gallery/01_alkanes/cyclohexane-boat_0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155412"/>
            <a:ext cx="1944513" cy="179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3" descr="http://www.angelo.edu/faculty/kboudrea/molecule_gallery/01_alkanes/cyclohexane-chair_0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40000"/>
            <a:ext cx="2114525" cy="19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5" descr="http://upload.wikimedia.org/wikipedia/commons/thumb/f/f0/Cyclohexane_universe.png/400px-Cyclohexane_univers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141663"/>
            <a:ext cx="2728912" cy="231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rot="16200000" flipH="1">
            <a:off x="1797844" y="3178969"/>
            <a:ext cx="1155700" cy="10810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5543550" y="3105151"/>
            <a:ext cx="1296987" cy="12239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9548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1224136"/>
          </a:xfrm>
        </p:spPr>
        <p:txBody>
          <a:bodyPr>
            <a:normAutofit/>
          </a:bodyPr>
          <a:lstStyle/>
          <a:p>
            <a:r>
              <a:rPr lang="el-GR" sz="4000" dirty="0"/>
              <a:t>Αλκένια ή ολεφίνες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8626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Αλκένια ή ολεφίνες </a:t>
            </a:r>
            <a:r>
              <a:rPr lang="el-GR" altLang="el-GR" sz="3000" b="0" dirty="0" smtClean="0"/>
              <a:t>1/6</a:t>
            </a:r>
          </a:p>
        </p:txBody>
      </p:sp>
      <p:sp>
        <p:nvSpPr>
          <p:cNvPr id="3075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eaLnBrk="1" hangingPunct="1">
              <a:buFont typeface="Arial" charset="0"/>
              <a:buChar char="•"/>
            </a:pPr>
            <a:r>
              <a:rPr lang="el-GR" altLang="el-GR" dirty="0" smtClean="0">
                <a:solidFill>
                  <a:schemeClr val="tx1"/>
                </a:solidFill>
              </a:rPr>
              <a:t> Χαρακτηριστική ομάδα: διπλός δεσμός</a:t>
            </a:r>
          </a:p>
          <a:p>
            <a:pPr algn="l" eaLnBrk="1" hangingPunct="1">
              <a:buFont typeface="Arial" charset="0"/>
              <a:buChar char="•"/>
            </a:pPr>
            <a:r>
              <a:rPr lang="el-GR" altLang="el-GR" dirty="0" smtClean="0">
                <a:solidFill>
                  <a:schemeClr val="tx1"/>
                </a:solidFill>
              </a:rPr>
              <a:t> Γενικός τύπος: </a:t>
            </a:r>
            <a:r>
              <a:rPr lang="en-US" altLang="el-GR" dirty="0" smtClean="0">
                <a:solidFill>
                  <a:schemeClr val="tx1"/>
                </a:solidFill>
              </a:rPr>
              <a:t>C</a:t>
            </a:r>
            <a:r>
              <a:rPr lang="el-GR" altLang="el-GR" baseline="-25000" dirty="0" smtClean="0">
                <a:solidFill>
                  <a:schemeClr val="tx1"/>
                </a:solidFill>
              </a:rPr>
              <a:t>ν</a:t>
            </a:r>
            <a:r>
              <a:rPr lang="en-US" altLang="el-GR" dirty="0" smtClean="0">
                <a:solidFill>
                  <a:schemeClr val="tx1"/>
                </a:solidFill>
              </a:rPr>
              <a:t>H</a:t>
            </a:r>
            <a:r>
              <a:rPr lang="en-US" altLang="el-GR" baseline="-25000" dirty="0" smtClean="0">
                <a:solidFill>
                  <a:schemeClr val="tx1"/>
                </a:solidFill>
              </a:rPr>
              <a:t>2</a:t>
            </a:r>
            <a:r>
              <a:rPr lang="el-GR" altLang="el-GR" baseline="-25000" dirty="0" smtClean="0">
                <a:solidFill>
                  <a:schemeClr val="tx1"/>
                </a:solidFill>
              </a:rPr>
              <a:t>ν</a:t>
            </a:r>
            <a:r>
              <a:rPr lang="el-GR" altLang="el-GR" dirty="0" smtClean="0">
                <a:solidFill>
                  <a:schemeClr val="tx1"/>
                </a:solidFill>
              </a:rPr>
              <a:t>, ν</a:t>
            </a:r>
            <a:r>
              <a:rPr lang="el-GR" altLang="el-GR" dirty="0" smtClean="0">
                <a:solidFill>
                  <a:schemeClr val="tx1"/>
                </a:solidFill>
                <a:sym typeface="Symbol" pitchFamily="18" charset="2"/>
              </a:rPr>
              <a:t>2</a:t>
            </a:r>
          </a:p>
        </p:txBody>
      </p:sp>
      <p:pic>
        <p:nvPicPr>
          <p:cNvPr id="3076" name="Picture 4" descr="File:Propene-2D-flat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573463"/>
            <a:ext cx="13636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 descr="http://hyperphysics.phy-astr.gsu.edu/hbase/organic/imgorg/buten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5229225"/>
            <a:ext cx="4338637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Box 6"/>
          <p:cNvSpPr txBox="1">
            <a:spLocks noChangeArrowheads="1"/>
          </p:cNvSpPr>
          <p:nvPr/>
        </p:nvSpPr>
        <p:spPr bwMode="auto">
          <a:xfrm>
            <a:off x="3059113" y="2636838"/>
            <a:ext cx="28813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dirty="0">
                <a:solidFill>
                  <a:prstClr val="black"/>
                </a:solidFill>
              </a:rPr>
              <a:t>Αιθένιο ή αιθυλένιο</a:t>
            </a:r>
          </a:p>
        </p:txBody>
      </p:sp>
      <p:sp>
        <p:nvSpPr>
          <p:cNvPr id="3079" name="TextBox 7"/>
          <p:cNvSpPr txBox="1">
            <a:spLocks noChangeArrowheads="1"/>
          </p:cNvSpPr>
          <p:nvPr/>
        </p:nvSpPr>
        <p:spPr bwMode="auto">
          <a:xfrm>
            <a:off x="3059112" y="3716338"/>
            <a:ext cx="367312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dirty="0">
                <a:solidFill>
                  <a:prstClr val="black"/>
                </a:solidFill>
              </a:rPr>
              <a:t>Προπένιο ή προπυλένιο</a:t>
            </a:r>
          </a:p>
        </p:txBody>
      </p:sp>
      <p:sp>
        <p:nvSpPr>
          <p:cNvPr id="3080" name="TextBox 8"/>
          <p:cNvSpPr txBox="1">
            <a:spLocks noChangeArrowheads="1"/>
          </p:cNvSpPr>
          <p:nvPr/>
        </p:nvSpPr>
        <p:spPr bwMode="auto">
          <a:xfrm>
            <a:off x="5435600" y="5373688"/>
            <a:ext cx="14398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dirty="0">
                <a:solidFill>
                  <a:prstClr val="black"/>
                </a:solidFill>
              </a:rPr>
              <a:t>βουτένιο</a:t>
            </a:r>
          </a:p>
        </p:txBody>
      </p:sp>
      <p:pic>
        <p:nvPicPr>
          <p:cNvPr id="3081" name="Picture 8" descr="http://www.chm.bris.ac.uk/motm/ethene/ethene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349500"/>
            <a:ext cx="132715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91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Αλκένια ή ολεφίνες </a:t>
            </a:r>
            <a:r>
              <a:rPr lang="el-GR" altLang="el-GR" sz="3000" b="0" dirty="0" smtClean="0"/>
              <a:t>2/6</a:t>
            </a:r>
            <a:endParaRPr lang="el-GR" altLang="el-GR" dirty="0" smtClean="0"/>
          </a:p>
        </p:txBody>
      </p:sp>
      <p:sp>
        <p:nvSpPr>
          <p:cNvPr id="4101" name="TextBox 8"/>
          <p:cNvSpPr txBox="1">
            <a:spLocks noChangeArrowheads="1"/>
          </p:cNvSpPr>
          <p:nvPr/>
        </p:nvSpPr>
        <p:spPr bwMode="auto">
          <a:xfrm>
            <a:off x="3131840" y="5891163"/>
            <a:ext cx="288131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200" b="1" dirty="0">
                <a:solidFill>
                  <a:prstClr val="black"/>
                </a:solidFill>
                <a:hlinkClick r:id="rId5"/>
              </a:rPr>
              <a:t>Υβριδισμός </a:t>
            </a:r>
            <a:r>
              <a:rPr lang="en-US" altLang="el-GR" sz="2200" b="1" dirty="0">
                <a:solidFill>
                  <a:prstClr val="black"/>
                </a:solidFill>
                <a:hlinkClick r:id="rId5"/>
              </a:rPr>
              <a:t>sp</a:t>
            </a:r>
            <a:r>
              <a:rPr lang="en-US" altLang="el-GR" sz="2200" b="1" baseline="30000" dirty="0">
                <a:solidFill>
                  <a:prstClr val="black"/>
                </a:solidFill>
                <a:hlinkClick r:id="rId5"/>
              </a:rPr>
              <a:t>2</a:t>
            </a:r>
            <a:endParaRPr lang="el-GR" altLang="el-GR" sz="2200" b="1" baseline="30000" dirty="0">
              <a:solidFill>
                <a:prstClr val="black"/>
              </a:solidFill>
            </a:endParaRPr>
          </a:p>
        </p:txBody>
      </p:sp>
      <p:pic>
        <p:nvPicPr>
          <p:cNvPr id="1027" name="Picture 3" descr="C:\Users\fkaram2\Desktop\Photo-Video-Film2-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962" y="5997456"/>
            <a:ext cx="324594" cy="32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9" name="ShockwaveFlash1" r:id="rId2" imgW="6095238" imgH="4571429"/>
        </mc:Choice>
        <mc:Fallback>
          <p:control name="ShockwaveFlash1" r:id="rId2" imgW="6095238" imgH="457142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24000" y="1143000"/>
                  <a:ext cx="6096000" cy="4572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86221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Αλκένια ή ολεφίνες </a:t>
            </a:r>
            <a:r>
              <a:rPr lang="el-GR" altLang="el-GR" sz="3000" b="0" dirty="0" smtClean="0"/>
              <a:t>3/6</a:t>
            </a:r>
            <a:endParaRPr lang="el-GR" altLang="el-GR" dirty="0" smtClean="0"/>
          </a:p>
        </p:txBody>
      </p:sp>
      <p:sp>
        <p:nvSpPr>
          <p:cNvPr id="4103" name="TextBox 10"/>
          <p:cNvSpPr txBox="1">
            <a:spLocks noChangeArrowheads="1"/>
          </p:cNvSpPr>
          <p:nvPr/>
        </p:nvSpPr>
        <p:spPr bwMode="auto">
          <a:xfrm>
            <a:off x="3634903" y="5950441"/>
            <a:ext cx="288131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b="1" dirty="0">
                <a:solidFill>
                  <a:prstClr val="black"/>
                </a:solidFill>
                <a:hlinkClick r:id="rId5"/>
              </a:rPr>
              <a:t>Σχηματισμός αιθενίου</a:t>
            </a:r>
            <a:endParaRPr lang="el-GR" altLang="el-GR" sz="2200" b="1" baseline="30000" dirty="0">
              <a:solidFill>
                <a:prstClr val="black"/>
              </a:solidFill>
            </a:endParaRPr>
          </a:p>
        </p:txBody>
      </p:sp>
      <p:pic>
        <p:nvPicPr>
          <p:cNvPr id="10" name="Picture 3" descr="C:\Users\fkaram2\Desktop\Photo-Video-Film2-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962" y="5997456"/>
            <a:ext cx="324594" cy="32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 dirty="0">
              <a:solidFill>
                <a:prstClr val="black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3" name="ShockwaveFlash1" r:id="rId2" imgW="6095238" imgH="4571429"/>
        </mc:Choice>
        <mc:Fallback>
          <p:control name="ShockwaveFlash1" r:id="rId2" imgW="6095238" imgH="457142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24000" y="1143000"/>
                  <a:ext cx="6096000" cy="4572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78344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E:\Wade ed5 PPT\Graphics\Chapter 07\Reduced\FG07_02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82" y="2317006"/>
            <a:ext cx="8216900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Αλκένια ή ολεφίνες </a:t>
            </a:r>
            <a:r>
              <a:rPr lang="el-GR" altLang="el-GR" sz="3000" b="0" dirty="0" smtClean="0"/>
              <a:t>4/6</a:t>
            </a:r>
            <a:endParaRPr lang="el-GR" altLang="el-GR" dirty="0" smtClean="0"/>
          </a:p>
        </p:txBody>
      </p:sp>
      <p:sp>
        <p:nvSpPr>
          <p:cNvPr id="4104" name="TextBox 11"/>
          <p:cNvSpPr txBox="1">
            <a:spLocks noChangeArrowheads="1"/>
          </p:cNvSpPr>
          <p:nvPr/>
        </p:nvSpPr>
        <p:spPr bwMode="auto">
          <a:xfrm>
            <a:off x="395536" y="1556792"/>
            <a:ext cx="360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dirty="0">
                <a:solidFill>
                  <a:prstClr val="black"/>
                </a:solidFill>
              </a:rPr>
              <a:t>Γεωμετρική ισομέρεια</a:t>
            </a:r>
            <a:endParaRPr lang="el-GR" altLang="el-GR" sz="2400" baseline="30000" dirty="0">
              <a:solidFill>
                <a:prstClr val="black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42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Αλκένια ή ολεφίνες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000" b="0" dirty="0" smtClean="0"/>
              <a:t>E </a:t>
            </a:r>
            <a:r>
              <a:rPr lang="el-GR" sz="3000" b="0" dirty="0" smtClean="0"/>
              <a:t>και</a:t>
            </a:r>
            <a:r>
              <a:rPr lang="en-US" sz="3000" b="0" dirty="0" smtClean="0"/>
              <a:t> Z </a:t>
            </a:r>
            <a:r>
              <a:rPr lang="el-GR" sz="3000" b="0" dirty="0" smtClean="0"/>
              <a:t>ισομερή</a:t>
            </a:r>
          </a:p>
        </p:txBody>
      </p:sp>
      <p:pic>
        <p:nvPicPr>
          <p:cNvPr id="5123" name="Picture 8" descr="http://www.chemguide.co.uk/basicorg/isomerism/ez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143" y="1421995"/>
            <a:ext cx="3405188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" descr="http://www.chemguide.co.uk/basicorg/isomerism/ez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984" y="2492375"/>
            <a:ext cx="4986881" cy="223361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25" name="TextBox 16"/>
          <p:cNvSpPr txBox="1">
            <a:spLocks noChangeArrowheads="1"/>
          </p:cNvSpPr>
          <p:nvPr/>
        </p:nvSpPr>
        <p:spPr bwMode="auto">
          <a:xfrm>
            <a:off x="900112" y="5148263"/>
            <a:ext cx="15836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dirty="0">
                <a:solidFill>
                  <a:prstClr val="black"/>
                </a:solidFill>
              </a:rPr>
              <a:t>Ζ- ισομερές</a:t>
            </a:r>
            <a:endParaRPr lang="el-GR" altLang="el-GR" sz="2000" baseline="30000" dirty="0">
              <a:solidFill>
                <a:prstClr val="black"/>
              </a:solidFill>
            </a:endParaRPr>
          </a:p>
        </p:txBody>
      </p:sp>
      <p:sp>
        <p:nvSpPr>
          <p:cNvPr id="5126" name="TextBox 17"/>
          <p:cNvSpPr txBox="1">
            <a:spLocks noChangeArrowheads="1"/>
          </p:cNvSpPr>
          <p:nvPr/>
        </p:nvSpPr>
        <p:spPr bwMode="auto">
          <a:xfrm>
            <a:off x="3866749" y="5177070"/>
            <a:ext cx="15855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dirty="0">
                <a:solidFill>
                  <a:prstClr val="black"/>
                </a:solidFill>
              </a:rPr>
              <a:t>Ε- ισομερές</a:t>
            </a:r>
            <a:endParaRPr lang="el-GR" altLang="el-GR" sz="2000" baseline="30000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8984" y="5899347"/>
            <a:ext cx="552446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E is for "Enemies", which are on opposite sides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5580112" y="2492375"/>
            <a:ext cx="33845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l-GR" sz="2400" dirty="0">
                <a:solidFill>
                  <a:prstClr val="black"/>
                </a:solidFill>
                <a:latin typeface="Calibri" pitchFamily="34" charset="0"/>
              </a:rPr>
              <a:t>Το άτομο </a:t>
            </a:r>
            <a:r>
              <a:rPr lang="el-GR" sz="2400" b="1" dirty="0">
                <a:solidFill>
                  <a:srgbClr val="004A82"/>
                </a:solidFill>
                <a:latin typeface="Calibri" pitchFamily="34" charset="0"/>
              </a:rPr>
              <a:t>με το μεγαλύτερο ατομικό αριθμό</a:t>
            </a:r>
            <a:r>
              <a:rPr lang="el-GR" sz="2400" dirty="0">
                <a:solidFill>
                  <a:prstClr val="black"/>
                </a:solidFill>
                <a:latin typeface="Calibri" pitchFamily="34" charset="0"/>
              </a:rPr>
              <a:t> παίρνει και </a:t>
            </a:r>
            <a:r>
              <a:rPr lang="el-GR" sz="2400" b="1" dirty="0">
                <a:solidFill>
                  <a:srgbClr val="004A82"/>
                </a:solidFill>
                <a:latin typeface="Calibri" pitchFamily="34" charset="0"/>
              </a:rPr>
              <a:t>τη μεγαλύτερη προτεραιότητα.</a:t>
            </a:r>
            <a:endParaRPr lang="en-US" sz="2400" b="1" dirty="0">
              <a:solidFill>
                <a:srgbClr val="004A82"/>
              </a:solidFill>
              <a:latin typeface="Calibri" pitchFamily="34" charset="0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591737" y="475935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chemguide.co.uk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61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Αλκένια ή ολεφίνες </a:t>
            </a:r>
            <a:r>
              <a:rPr lang="el-GR" altLang="el-GR" sz="3000" b="0" dirty="0" smtClean="0"/>
              <a:t>5/6</a:t>
            </a:r>
            <a:endParaRPr lang="el-GR" altLang="el-GR" dirty="0" smtClean="0"/>
          </a:p>
        </p:txBody>
      </p:sp>
      <p:pic>
        <p:nvPicPr>
          <p:cNvPr id="6147" name="Picture 12" descr="http://www.chemguide.co.uk/basicorg/isomerism/ez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341438"/>
            <a:ext cx="4684713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8"/>
          <p:cNvSpPr>
            <a:spLocks noChangeArrowheads="1"/>
          </p:cNvSpPr>
          <p:nvPr/>
        </p:nvSpPr>
        <p:spPr bwMode="auto">
          <a:xfrm>
            <a:off x="4140200" y="2997200"/>
            <a:ext cx="14970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dirty="0">
                <a:solidFill>
                  <a:prstClr val="black"/>
                </a:solidFill>
              </a:rPr>
              <a:t>(E)-but-2-ene.</a:t>
            </a:r>
            <a:endParaRPr lang="el-GR" altLang="el-GR" sz="1800" dirty="0">
              <a:solidFill>
                <a:prstClr val="black"/>
              </a:solidFill>
            </a:endParaRPr>
          </a:p>
        </p:txBody>
      </p:sp>
      <p:pic>
        <p:nvPicPr>
          <p:cNvPr id="6149" name="Picture 2" descr="http://www.chemguide.co.uk/basicorg/isomerism/ez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292600"/>
            <a:ext cx="41021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971550" y="5516563"/>
            <a:ext cx="1012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dirty="0">
                <a:solidFill>
                  <a:prstClr val="black"/>
                </a:solidFill>
              </a:rPr>
              <a:t>(E)- form</a:t>
            </a:r>
            <a:endParaRPr lang="el-GR" altLang="el-GR" sz="1800" dirty="0">
              <a:solidFill>
                <a:prstClr val="black"/>
              </a:solidFill>
            </a:endParaRPr>
          </a:p>
        </p:txBody>
      </p:sp>
      <p:sp>
        <p:nvSpPr>
          <p:cNvPr id="6151" name="Rectangle 10"/>
          <p:cNvSpPr>
            <a:spLocks noChangeArrowheads="1"/>
          </p:cNvSpPr>
          <p:nvPr/>
        </p:nvSpPr>
        <p:spPr bwMode="auto">
          <a:xfrm>
            <a:off x="3779838" y="5445125"/>
            <a:ext cx="1012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dirty="0">
                <a:solidFill>
                  <a:prstClr val="black"/>
                </a:solidFill>
              </a:rPr>
              <a:t>(</a:t>
            </a:r>
            <a:r>
              <a:rPr lang="el-GR" altLang="el-GR" sz="1800" dirty="0">
                <a:solidFill>
                  <a:prstClr val="black"/>
                </a:solidFill>
              </a:rPr>
              <a:t>Ζ</a:t>
            </a:r>
            <a:r>
              <a:rPr lang="en-US" altLang="el-GR" sz="1800" dirty="0">
                <a:solidFill>
                  <a:prstClr val="black"/>
                </a:solidFill>
              </a:rPr>
              <a:t>)- form</a:t>
            </a:r>
            <a:endParaRPr lang="el-GR" altLang="el-GR" sz="1800" dirty="0">
              <a:solidFill>
                <a:prstClr val="black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637213" y="3457803"/>
            <a:ext cx="320357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400" dirty="0">
                <a:solidFill>
                  <a:prstClr val="black"/>
                </a:solidFill>
                <a:latin typeface="Calibri" pitchFamily="34" charset="0"/>
              </a:rPr>
              <a:t>Στην περίπτωση ίδιου ατομικού αριθμού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</a:rPr>
              <a:t>, </a:t>
            </a:r>
            <a:r>
              <a:rPr lang="el-GR" sz="2400" b="1" dirty="0">
                <a:solidFill>
                  <a:srgbClr val="004A82"/>
                </a:solidFill>
                <a:latin typeface="Calibri" pitchFamily="34" charset="0"/>
              </a:rPr>
              <a:t>υψηλότερη προτεραιότητα </a:t>
            </a:r>
            <a:r>
              <a:rPr lang="el-GR" sz="2400" dirty="0">
                <a:solidFill>
                  <a:prstClr val="black"/>
                </a:solidFill>
                <a:latin typeface="Calibri" pitchFamily="34" charset="0"/>
              </a:rPr>
              <a:t>παίρνει το άτομο με τη </a:t>
            </a:r>
            <a:r>
              <a:rPr lang="el-GR" sz="2400" b="1" dirty="0">
                <a:solidFill>
                  <a:srgbClr val="004A82"/>
                </a:solidFill>
                <a:latin typeface="Calibri" pitchFamily="34" charset="0"/>
              </a:rPr>
              <a:t>μεγαλύτερη ατομική μάζα.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9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Αλκένια ή ολεφίνες </a:t>
            </a:r>
            <a:r>
              <a:rPr lang="el-GR" altLang="el-GR" sz="3000" b="0" dirty="0" smtClean="0"/>
              <a:t>6/6</a:t>
            </a:r>
            <a:endParaRPr lang="el-GR" altLang="el-GR" dirty="0" smtClean="0"/>
          </a:p>
        </p:txBody>
      </p:sp>
      <p:pic>
        <p:nvPicPr>
          <p:cNvPr id="7171" name="Picture 2" descr="http://www.chemguide.co.uk/basicorg/isomerism/ez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781300"/>
            <a:ext cx="2808287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12"/>
          <p:cNvSpPr>
            <a:spLocks noChangeArrowheads="1"/>
          </p:cNvSpPr>
          <p:nvPr/>
        </p:nvSpPr>
        <p:spPr bwMode="auto">
          <a:xfrm>
            <a:off x="691357" y="1548010"/>
            <a:ext cx="20161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 dirty="0">
                <a:solidFill>
                  <a:prstClr val="black"/>
                </a:solidFill>
              </a:rPr>
              <a:t>In the CH</a:t>
            </a:r>
            <a:r>
              <a:rPr lang="en-US" altLang="el-GR" sz="2000" baseline="-25000" dirty="0">
                <a:solidFill>
                  <a:prstClr val="black"/>
                </a:solidFill>
              </a:rPr>
              <a:t>3</a:t>
            </a:r>
            <a:r>
              <a:rPr lang="en-US" altLang="el-GR" sz="2000" dirty="0">
                <a:solidFill>
                  <a:prstClr val="black"/>
                </a:solidFill>
              </a:rPr>
              <a:t> group: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 dirty="0">
                <a:solidFill>
                  <a:prstClr val="black"/>
                </a:solidFill>
              </a:rPr>
              <a:t>The atoms attached to the carbon are H H H.</a:t>
            </a:r>
          </a:p>
        </p:txBody>
      </p:sp>
      <p:sp>
        <p:nvSpPr>
          <p:cNvPr id="7173" name="Rectangle 13"/>
          <p:cNvSpPr>
            <a:spLocks noChangeArrowheads="1"/>
          </p:cNvSpPr>
          <p:nvPr/>
        </p:nvSpPr>
        <p:spPr bwMode="auto">
          <a:xfrm>
            <a:off x="691357" y="4113213"/>
            <a:ext cx="244792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 dirty="0">
                <a:solidFill>
                  <a:prstClr val="black"/>
                </a:solidFill>
              </a:rPr>
              <a:t>In the CH</a:t>
            </a:r>
            <a:r>
              <a:rPr lang="en-US" altLang="el-GR" sz="2000" baseline="-25000" dirty="0">
                <a:solidFill>
                  <a:prstClr val="black"/>
                </a:solidFill>
              </a:rPr>
              <a:t>3</a:t>
            </a:r>
            <a:r>
              <a:rPr lang="en-US" altLang="el-GR" sz="2000" dirty="0">
                <a:solidFill>
                  <a:prstClr val="black"/>
                </a:solidFill>
              </a:rPr>
              <a:t>CH</a:t>
            </a:r>
            <a:r>
              <a:rPr lang="en-US" altLang="el-GR" sz="2000" baseline="-25000" dirty="0">
                <a:solidFill>
                  <a:prstClr val="black"/>
                </a:solidFill>
              </a:rPr>
              <a:t>2</a:t>
            </a:r>
            <a:r>
              <a:rPr lang="en-US" altLang="el-GR" sz="2000" dirty="0">
                <a:solidFill>
                  <a:prstClr val="black"/>
                </a:solidFill>
              </a:rPr>
              <a:t> group: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 dirty="0">
                <a:solidFill>
                  <a:prstClr val="black"/>
                </a:solidFill>
              </a:rPr>
              <a:t>The atoms attached directly to the carbon of the CH</a:t>
            </a:r>
            <a:r>
              <a:rPr lang="en-US" altLang="el-GR" sz="2000" baseline="-25000" dirty="0">
                <a:solidFill>
                  <a:prstClr val="black"/>
                </a:solidFill>
              </a:rPr>
              <a:t>2</a:t>
            </a:r>
            <a:r>
              <a:rPr lang="en-US" altLang="el-GR" sz="2000" dirty="0">
                <a:solidFill>
                  <a:prstClr val="black"/>
                </a:solidFill>
              </a:rPr>
              <a:t> group are C H H.</a:t>
            </a:r>
          </a:p>
        </p:txBody>
      </p:sp>
      <p:sp>
        <p:nvSpPr>
          <p:cNvPr id="7174" name="Rectangle 14"/>
          <p:cNvSpPr>
            <a:spLocks noChangeArrowheads="1"/>
          </p:cNvSpPr>
          <p:nvPr/>
        </p:nvSpPr>
        <p:spPr bwMode="auto">
          <a:xfrm>
            <a:off x="6012656" y="1672967"/>
            <a:ext cx="25193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 dirty="0">
                <a:solidFill>
                  <a:prstClr val="black"/>
                </a:solidFill>
              </a:rPr>
              <a:t>In the CH</a:t>
            </a:r>
            <a:r>
              <a:rPr lang="en-US" altLang="el-GR" sz="2000" baseline="-25000" dirty="0">
                <a:solidFill>
                  <a:prstClr val="black"/>
                </a:solidFill>
              </a:rPr>
              <a:t>2</a:t>
            </a:r>
            <a:r>
              <a:rPr lang="en-US" altLang="el-GR" sz="2000" dirty="0">
                <a:solidFill>
                  <a:prstClr val="black"/>
                </a:solidFill>
              </a:rPr>
              <a:t>OH group: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 dirty="0">
                <a:solidFill>
                  <a:prstClr val="black"/>
                </a:solidFill>
              </a:rPr>
              <a:t>The atoms attached directly to the carbon are O H H.</a:t>
            </a:r>
          </a:p>
        </p:txBody>
      </p:sp>
      <p:sp>
        <p:nvSpPr>
          <p:cNvPr id="7175" name="Rectangle 15"/>
          <p:cNvSpPr>
            <a:spLocks noChangeArrowheads="1"/>
          </p:cNvSpPr>
          <p:nvPr/>
        </p:nvSpPr>
        <p:spPr bwMode="auto">
          <a:xfrm>
            <a:off x="5661025" y="4427080"/>
            <a:ext cx="2717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 dirty="0">
                <a:solidFill>
                  <a:prstClr val="black"/>
                </a:solidFill>
              </a:rPr>
              <a:t>In the CHO group: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 dirty="0">
                <a:solidFill>
                  <a:prstClr val="black"/>
                </a:solidFill>
              </a:rPr>
              <a:t>The atoms attached directly to the carbon are O O H.</a:t>
            </a:r>
          </a:p>
        </p:txBody>
      </p:sp>
      <p:sp>
        <p:nvSpPr>
          <p:cNvPr id="7176" name="Rectangle 16"/>
          <p:cNvSpPr>
            <a:spLocks noChangeArrowheads="1"/>
          </p:cNvSpPr>
          <p:nvPr/>
        </p:nvSpPr>
        <p:spPr bwMode="auto">
          <a:xfrm>
            <a:off x="3779838" y="5445125"/>
            <a:ext cx="1008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dirty="0">
                <a:solidFill>
                  <a:prstClr val="black"/>
                </a:solidFill>
              </a:rPr>
              <a:t>(Z)- form</a:t>
            </a:r>
            <a:endParaRPr lang="el-GR" altLang="el-GR" sz="1800" dirty="0">
              <a:solidFill>
                <a:prstClr val="black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971550" y="3789363"/>
            <a:ext cx="1728788" cy="714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8" name="Rectangle 19"/>
          <p:cNvSpPr>
            <a:spLocks noChangeArrowheads="1"/>
          </p:cNvSpPr>
          <p:nvPr/>
        </p:nvSpPr>
        <p:spPr bwMode="auto">
          <a:xfrm>
            <a:off x="900113" y="3429000"/>
            <a:ext cx="287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dirty="0">
                <a:solidFill>
                  <a:prstClr val="black"/>
                </a:solidFill>
              </a:rPr>
              <a:t>1</a:t>
            </a:r>
            <a:endParaRPr lang="el-GR" altLang="el-GR" sz="1800" dirty="0">
              <a:solidFill>
                <a:prstClr val="black"/>
              </a:solidFill>
            </a:endParaRPr>
          </a:p>
        </p:txBody>
      </p:sp>
      <p:sp>
        <p:nvSpPr>
          <p:cNvPr id="7179" name="Rectangle 20"/>
          <p:cNvSpPr>
            <a:spLocks noChangeArrowheads="1"/>
          </p:cNvSpPr>
          <p:nvPr/>
        </p:nvSpPr>
        <p:spPr bwMode="auto">
          <a:xfrm>
            <a:off x="2268538" y="2852738"/>
            <a:ext cx="287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dirty="0">
                <a:solidFill>
                  <a:prstClr val="black"/>
                </a:solidFill>
              </a:rPr>
              <a:t>2</a:t>
            </a:r>
            <a:endParaRPr lang="el-GR" altLang="el-GR" sz="1800" dirty="0">
              <a:solidFill>
                <a:prstClr val="black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627313" y="2924175"/>
            <a:ext cx="649287" cy="1444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1" name="Rectangle 23"/>
          <p:cNvSpPr>
            <a:spLocks noChangeArrowheads="1"/>
          </p:cNvSpPr>
          <p:nvPr/>
        </p:nvSpPr>
        <p:spPr bwMode="auto">
          <a:xfrm>
            <a:off x="6588125" y="4076700"/>
            <a:ext cx="287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dirty="0">
                <a:solidFill>
                  <a:prstClr val="black"/>
                </a:solidFill>
              </a:rPr>
              <a:t>1</a:t>
            </a:r>
            <a:endParaRPr lang="el-GR" altLang="el-GR" sz="1800" dirty="0">
              <a:solidFill>
                <a:prstClr val="black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rot="10800000">
            <a:off x="5508625" y="4005263"/>
            <a:ext cx="1008063" cy="215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>
            <a:off x="5867400" y="3068638"/>
            <a:ext cx="792163" cy="730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4" name="Rectangle 28"/>
          <p:cNvSpPr>
            <a:spLocks noChangeArrowheads="1"/>
          </p:cNvSpPr>
          <p:nvPr/>
        </p:nvSpPr>
        <p:spPr bwMode="auto">
          <a:xfrm>
            <a:off x="6732588" y="2924175"/>
            <a:ext cx="287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dirty="0">
                <a:solidFill>
                  <a:prstClr val="black"/>
                </a:solidFill>
              </a:rPr>
              <a:t>2</a:t>
            </a:r>
            <a:endParaRPr lang="el-GR" altLang="el-GR" sz="1800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22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Αλκένια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sz="3000" b="0" dirty="0" smtClean="0"/>
              <a:t>Μέθοδοι παρασκευής 1/7</a:t>
            </a:r>
          </a:p>
        </p:txBody>
      </p:sp>
      <p:sp>
        <p:nvSpPr>
          <p:cNvPr id="8195" name="Rectangle 17"/>
          <p:cNvSpPr>
            <a:spLocks noChangeArrowheads="1"/>
          </p:cNvSpPr>
          <p:nvPr/>
        </p:nvSpPr>
        <p:spPr bwMode="auto">
          <a:xfrm>
            <a:off x="539552" y="1258996"/>
            <a:ext cx="65527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solidFill>
                  <a:prstClr val="black"/>
                </a:solidFill>
              </a:rPr>
              <a:t>Αφυδραλογόνωση αλκυλαλογονιδίων</a:t>
            </a:r>
            <a:endParaRPr lang="en-US" altLang="el-GR" sz="2400" b="1" dirty="0">
              <a:solidFill>
                <a:prstClr val="black"/>
              </a:solidFill>
            </a:endParaRPr>
          </a:p>
        </p:txBody>
      </p:sp>
      <p:pic>
        <p:nvPicPr>
          <p:cNvPr id="8196" name="Picture 2" descr="File:Beta elimination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44675"/>
            <a:ext cx="713091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653136"/>
            <a:ext cx="514985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02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Αλκάνια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4" indent="-342900">
              <a:lnSpc>
                <a:spcPct val="112000"/>
              </a:lnSpc>
              <a:buFont typeface="Arial" panose="020B0604020202020204" pitchFamily="34" charset="0"/>
              <a:buChar char="•"/>
            </a:pPr>
            <a:r>
              <a:rPr lang="el-GR" altLang="el-GR" b="1" dirty="0">
                <a:solidFill>
                  <a:srgbClr val="000000"/>
                </a:solidFill>
              </a:rPr>
              <a:t>Αλκάνια: </a:t>
            </a:r>
            <a:endParaRPr lang="en-US" altLang="el-GR" dirty="0" smtClean="0"/>
          </a:p>
          <a:p>
            <a:pPr marL="800100" lvl="5" indent="-34290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altLang="el-GR" sz="2400" dirty="0" smtClean="0"/>
              <a:t>Κορεσμένοι υδρογονάνθρακες</a:t>
            </a:r>
            <a:r>
              <a:rPr lang="en-US" altLang="el-GR" sz="2400" dirty="0" smtClean="0"/>
              <a:t>.</a:t>
            </a:r>
            <a:endParaRPr lang="el-GR" altLang="el-GR" sz="2400" dirty="0"/>
          </a:p>
          <a:p>
            <a:pPr marL="800100" lvl="5" indent="-34290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altLang="el-GR" sz="2400" dirty="0" smtClean="0"/>
              <a:t>Αποτελούνται </a:t>
            </a:r>
            <a:r>
              <a:rPr lang="el-GR" altLang="el-GR" sz="2400" dirty="0"/>
              <a:t>μόνο από </a:t>
            </a:r>
            <a:r>
              <a:rPr lang="en-US" altLang="el-GR" sz="2400" dirty="0"/>
              <a:t>C </a:t>
            </a:r>
            <a:r>
              <a:rPr lang="el-GR" altLang="el-GR" sz="2400" dirty="0"/>
              <a:t>και </a:t>
            </a:r>
            <a:r>
              <a:rPr lang="en-US" altLang="el-GR" sz="2400" dirty="0"/>
              <a:t>H</a:t>
            </a:r>
            <a:r>
              <a:rPr lang="el-GR" altLang="el-GR" sz="2400" dirty="0"/>
              <a:t> συνδεδεμένα με </a:t>
            </a:r>
            <a:r>
              <a:rPr lang="el-GR" altLang="el-GR" sz="2400" dirty="0" smtClean="0"/>
              <a:t>απλούς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δεσμούς</a:t>
            </a:r>
            <a:r>
              <a:rPr lang="en-US" altLang="el-GR" sz="2400" dirty="0" smtClean="0"/>
              <a:t>.</a:t>
            </a:r>
            <a:endParaRPr lang="el-GR" altLang="el-GR" sz="2400" dirty="0"/>
          </a:p>
          <a:p>
            <a:pPr marL="800100" lvl="5" indent="-34290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altLang="el-GR" sz="2400" dirty="0" smtClean="0"/>
              <a:t>Έχουν </a:t>
            </a:r>
            <a:r>
              <a:rPr lang="el-GR" altLang="el-GR" sz="2400" dirty="0"/>
              <a:t>το γενικό τύπο: </a:t>
            </a:r>
            <a:r>
              <a:rPr lang="el-GR" altLang="el-GR" sz="2400" b="1" dirty="0"/>
              <a:t>C</a:t>
            </a:r>
            <a:r>
              <a:rPr lang="el-GR" altLang="el-GR" sz="2400" b="1" i="1" baseline="-25000" dirty="0"/>
              <a:t>n</a:t>
            </a:r>
            <a:r>
              <a:rPr lang="el-GR" altLang="el-GR" sz="2400" b="1" dirty="0"/>
              <a:t>H</a:t>
            </a:r>
            <a:r>
              <a:rPr lang="el-GR" altLang="el-GR" sz="2400" b="1" baseline="-25000" dirty="0"/>
              <a:t>2</a:t>
            </a:r>
            <a:r>
              <a:rPr lang="el-GR" altLang="el-GR" sz="2400" b="1" i="1" baseline="-25000" dirty="0"/>
              <a:t>n</a:t>
            </a:r>
            <a:r>
              <a:rPr lang="el-GR" altLang="el-GR" sz="2400" b="1" baseline="-25000" dirty="0"/>
              <a:t>+2</a:t>
            </a:r>
            <a:r>
              <a:rPr lang="el-GR" altLang="el-GR" sz="2400" dirty="0"/>
              <a:t> (γραμμικά αλκάνια</a:t>
            </a:r>
            <a:r>
              <a:rPr lang="el-GR" altLang="el-GR" sz="2400" dirty="0" smtClean="0"/>
              <a:t>)</a:t>
            </a:r>
            <a:r>
              <a:rPr lang="en-US" altLang="el-GR" sz="2400" dirty="0" smtClean="0"/>
              <a:t>.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6416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7"/>
          <p:cNvSpPr>
            <a:spLocks noChangeArrowheads="1"/>
          </p:cNvSpPr>
          <p:nvPr/>
        </p:nvSpPr>
        <p:spPr bwMode="auto">
          <a:xfrm>
            <a:off x="323850" y="1268413"/>
            <a:ext cx="60325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b="1" dirty="0">
                <a:solidFill>
                  <a:prstClr val="black"/>
                </a:solidFill>
              </a:rPr>
              <a:t>Α. Αφυδραλογόνωση αλκυλαλογονιδίων</a:t>
            </a:r>
            <a:endParaRPr lang="en-US" altLang="el-GR" sz="2200" b="1" dirty="0">
              <a:solidFill>
                <a:prstClr val="black"/>
              </a:solidFill>
            </a:endParaRPr>
          </a:p>
        </p:txBody>
      </p:sp>
      <p:pic>
        <p:nvPicPr>
          <p:cNvPr id="9220" name="Picture 2" descr="http://www.chem.purdue.edu/gchelp/molecules/chlpro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844675"/>
            <a:ext cx="15525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1231900" y="3068638"/>
            <a:ext cx="1755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dirty="0">
                <a:solidFill>
                  <a:prstClr val="black"/>
                </a:solidFill>
              </a:rPr>
              <a:t>2</a:t>
            </a:r>
            <a:r>
              <a:rPr lang="el-GR" altLang="el-GR" sz="1800" dirty="0">
                <a:solidFill>
                  <a:prstClr val="black"/>
                </a:solidFill>
              </a:rPr>
              <a:t>-</a:t>
            </a:r>
            <a:r>
              <a:rPr lang="en-US" altLang="el-GR" sz="1800" dirty="0">
                <a:solidFill>
                  <a:prstClr val="black"/>
                </a:solidFill>
              </a:rPr>
              <a:t>chloropropane</a:t>
            </a:r>
            <a:endParaRPr lang="el-GR" altLang="el-GR" sz="1800" dirty="0">
              <a:solidFill>
                <a:prstClr val="black"/>
              </a:solidFill>
            </a:endParaRPr>
          </a:p>
        </p:txBody>
      </p:sp>
      <p:pic>
        <p:nvPicPr>
          <p:cNvPr id="9222" name="Picture 4" descr="http://www.bbc.co.uk/schools/gcsebitesize/science/images/propene_chem_stru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844675"/>
            <a:ext cx="1928812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2987675" y="2349500"/>
            <a:ext cx="1368425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4" name="Rectangle 10"/>
          <p:cNvSpPr>
            <a:spLocks noChangeArrowheads="1"/>
          </p:cNvSpPr>
          <p:nvPr/>
        </p:nvSpPr>
        <p:spPr bwMode="auto">
          <a:xfrm>
            <a:off x="4960938" y="2997200"/>
            <a:ext cx="1076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>
                <a:solidFill>
                  <a:prstClr val="black"/>
                </a:solidFill>
              </a:rPr>
              <a:t>προπένιο</a:t>
            </a:r>
          </a:p>
        </p:txBody>
      </p:sp>
      <p:sp>
        <p:nvSpPr>
          <p:cNvPr id="9225" name="Rectangle 11"/>
          <p:cNvSpPr>
            <a:spLocks noChangeArrowheads="1"/>
          </p:cNvSpPr>
          <p:nvPr/>
        </p:nvSpPr>
        <p:spPr bwMode="auto">
          <a:xfrm>
            <a:off x="3332163" y="1916113"/>
            <a:ext cx="592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>
                <a:solidFill>
                  <a:prstClr val="black"/>
                </a:solidFill>
              </a:rPr>
              <a:t>ΚΟΗ</a:t>
            </a:r>
          </a:p>
        </p:txBody>
      </p:sp>
      <p:pic>
        <p:nvPicPr>
          <p:cNvPr id="9226" name="Picture 6" descr="http://www.purechagroup.com/ProductImages/2-Bromobutan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508500"/>
            <a:ext cx="2163762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8" descr="http://www.wikidoc.org/images/e/eb/Trans-2-buten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4" y="5139023"/>
            <a:ext cx="1656407" cy="1242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0" descr="Image:Cis-2-butene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5144566"/>
            <a:ext cx="1625036" cy="121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2" descr="http://eureka.mpronovost.ep.profweb.qc.ca/images/9/93/1-buten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716338"/>
            <a:ext cx="12477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 flipV="1">
            <a:off x="3348038" y="4292600"/>
            <a:ext cx="1368425" cy="6492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348038" y="4941888"/>
            <a:ext cx="1368425" cy="863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2" name="Rectangle 21"/>
          <p:cNvSpPr>
            <a:spLocks noChangeArrowheads="1"/>
          </p:cNvSpPr>
          <p:nvPr/>
        </p:nvSpPr>
        <p:spPr bwMode="auto">
          <a:xfrm>
            <a:off x="1258888" y="5445125"/>
            <a:ext cx="1900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dirty="0">
                <a:solidFill>
                  <a:prstClr val="black"/>
                </a:solidFill>
              </a:rPr>
              <a:t>2</a:t>
            </a:r>
            <a:r>
              <a:rPr lang="el-GR" altLang="el-GR" sz="1800" dirty="0">
                <a:solidFill>
                  <a:prstClr val="black"/>
                </a:solidFill>
              </a:rPr>
              <a:t>-βρωμοβουτάνιο</a:t>
            </a:r>
          </a:p>
        </p:txBody>
      </p:sp>
      <p:sp>
        <p:nvSpPr>
          <p:cNvPr id="9233" name="Rectangle 22"/>
          <p:cNvSpPr>
            <a:spLocks noChangeArrowheads="1"/>
          </p:cNvSpPr>
          <p:nvPr/>
        </p:nvSpPr>
        <p:spPr bwMode="auto">
          <a:xfrm>
            <a:off x="4787900" y="4724400"/>
            <a:ext cx="1228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>
                <a:solidFill>
                  <a:prstClr val="black"/>
                </a:solidFill>
              </a:rPr>
              <a:t>1-βουτένιο</a:t>
            </a:r>
          </a:p>
        </p:txBody>
      </p:sp>
      <p:sp>
        <p:nvSpPr>
          <p:cNvPr id="9234" name="Rectangle 24"/>
          <p:cNvSpPr>
            <a:spLocks noChangeArrowheads="1"/>
          </p:cNvSpPr>
          <p:nvPr/>
        </p:nvSpPr>
        <p:spPr bwMode="auto">
          <a:xfrm>
            <a:off x="5795963" y="6381750"/>
            <a:ext cx="1228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>
                <a:solidFill>
                  <a:prstClr val="black"/>
                </a:solidFill>
              </a:rPr>
              <a:t>2-βουτένιο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228556" y="5732463"/>
            <a:ext cx="647700" cy="3175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6" name="Rectangle 10"/>
          <p:cNvSpPr>
            <a:spLocks noChangeArrowheads="1"/>
          </p:cNvSpPr>
          <p:nvPr/>
        </p:nvSpPr>
        <p:spPr bwMode="auto">
          <a:xfrm>
            <a:off x="7019925" y="6372225"/>
            <a:ext cx="16032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 dirty="0">
                <a:solidFill>
                  <a:srgbClr val="004A82"/>
                </a:solidFill>
              </a:rPr>
              <a:t>(κύριο προϊόν)</a:t>
            </a:r>
          </a:p>
        </p:txBody>
      </p:sp>
      <p:sp>
        <p:nvSpPr>
          <p:cNvPr id="9237" name="Rectangle 10"/>
          <p:cNvSpPr>
            <a:spLocks noChangeArrowheads="1"/>
          </p:cNvSpPr>
          <p:nvPr/>
        </p:nvSpPr>
        <p:spPr bwMode="auto">
          <a:xfrm>
            <a:off x="6659563" y="1052513"/>
            <a:ext cx="2160587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l-GR" altLang="el-GR" sz="1800" b="1" dirty="0">
                <a:solidFill>
                  <a:prstClr val="black"/>
                </a:solidFill>
              </a:rPr>
              <a:t>Κανόνας </a:t>
            </a:r>
            <a:r>
              <a:rPr lang="en-US" altLang="el-GR" sz="1800" b="1" dirty="0" smtClean="0">
                <a:solidFill>
                  <a:prstClr val="black"/>
                </a:solidFill>
              </a:rPr>
              <a:t>Saytzeff</a:t>
            </a:r>
            <a:endParaRPr lang="en-US" altLang="el-GR" sz="1800" b="1" dirty="0">
              <a:solidFill>
                <a:prstClr val="black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>
                <a:solidFill>
                  <a:prstClr val="black"/>
                </a:solidFill>
              </a:rPr>
              <a:t>Το </a:t>
            </a:r>
            <a:r>
              <a:rPr lang="el-GR" altLang="el-GR" sz="1800" b="1" dirty="0">
                <a:solidFill>
                  <a:prstClr val="black"/>
                </a:solidFill>
              </a:rPr>
              <a:t>κύριο προϊόν </a:t>
            </a:r>
            <a:r>
              <a:rPr lang="el-GR" altLang="el-GR" sz="1800" dirty="0">
                <a:solidFill>
                  <a:prstClr val="black"/>
                </a:solidFill>
              </a:rPr>
              <a:t>της απόσπασης θα είναι </a:t>
            </a:r>
            <a:r>
              <a:rPr lang="el-GR" altLang="el-GR" sz="1800" b="1" dirty="0">
                <a:solidFill>
                  <a:prstClr val="black"/>
                </a:solidFill>
              </a:rPr>
              <a:t>το περισσότερο υποκατεστημένο αλκένιο</a:t>
            </a:r>
            <a:r>
              <a:rPr lang="el-GR" altLang="el-GR" sz="18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9238" name="Rectangle 10"/>
          <p:cNvSpPr>
            <a:spLocks noChangeArrowheads="1"/>
          </p:cNvSpPr>
          <p:nvPr/>
        </p:nvSpPr>
        <p:spPr bwMode="auto">
          <a:xfrm>
            <a:off x="6659563" y="3452813"/>
            <a:ext cx="24844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>
                <a:solidFill>
                  <a:prstClr val="black"/>
                </a:solidFill>
              </a:rPr>
              <a:t>Κατά την απόσπαση ΗΧ, </a:t>
            </a:r>
            <a:r>
              <a:rPr lang="el-GR" altLang="el-GR" sz="1800" b="1" dirty="0">
                <a:solidFill>
                  <a:prstClr val="black"/>
                </a:solidFill>
              </a:rPr>
              <a:t>το Η αποσπάται από το γειτονικό </a:t>
            </a:r>
            <a:r>
              <a:rPr lang="en-US" altLang="el-GR" sz="1800" b="1" dirty="0">
                <a:solidFill>
                  <a:prstClr val="black"/>
                </a:solidFill>
              </a:rPr>
              <a:t>C</a:t>
            </a:r>
            <a:r>
              <a:rPr lang="el-GR" altLang="el-GR" sz="1800" b="1" dirty="0">
                <a:solidFill>
                  <a:prstClr val="black"/>
                </a:solidFill>
              </a:rPr>
              <a:t> που έχει τα λιγότερα Η</a:t>
            </a:r>
            <a:r>
              <a:rPr lang="el-GR" altLang="el-GR" sz="1800" dirty="0">
                <a:solidFill>
                  <a:prstClr val="black"/>
                </a:solidFill>
              </a:rPr>
              <a:t>.</a:t>
            </a:r>
          </a:p>
        </p:txBody>
      </p:sp>
      <p:cxnSp>
        <p:nvCxnSpPr>
          <p:cNvPr id="28" name="Straight Arrow Connector 27"/>
          <p:cNvCxnSpPr>
            <a:stCxn id="9237" idx="2"/>
          </p:cNvCxnSpPr>
          <p:nvPr/>
        </p:nvCxnSpPr>
        <p:spPr>
          <a:xfrm flipH="1">
            <a:off x="7739065" y="2960728"/>
            <a:ext cx="792" cy="54129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Αλκένια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sz="3000" b="0" dirty="0" smtClean="0"/>
              <a:t>Μέθοδοι παρασκευής 2/7</a:t>
            </a:r>
          </a:p>
        </p:txBody>
      </p:sp>
    </p:spTree>
    <p:extLst>
      <p:ext uri="{BB962C8B-B14F-4D97-AF65-F5344CB8AC3E}">
        <p14:creationId xmlns:p14="http://schemas.microsoft.com/office/powerpoint/2010/main" val="248607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5808789" y="4055626"/>
            <a:ext cx="576262" cy="576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 sz="2000" dirty="0">
              <a:solidFill>
                <a:prstClr val="white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888289" y="3696851"/>
            <a:ext cx="865187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 sz="2000" dirty="0">
              <a:solidFill>
                <a:prstClr val="white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816851" y="2328426"/>
            <a:ext cx="792163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 sz="2000" dirty="0">
              <a:solidFill>
                <a:prstClr val="white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313614" y="1968063"/>
            <a:ext cx="503237" cy="360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 sz="2000" dirty="0">
              <a:solidFill>
                <a:prstClr val="white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808789" y="2399863"/>
            <a:ext cx="504825" cy="360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 sz="2000" dirty="0">
              <a:solidFill>
                <a:prstClr val="white"/>
              </a:solidFill>
            </a:endParaRPr>
          </a:p>
        </p:txBody>
      </p:sp>
      <p:pic>
        <p:nvPicPr>
          <p:cNvPr id="10248" name="Picture 7" descr="http://www.sigmaaldrich.com/thumb/structureimages/82/mfcd0000938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226" y="2039501"/>
            <a:ext cx="16764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 descr="http://www.sigmaaldrich.com/thumb/structureimages/38/mfcd0006513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226" y="3768288"/>
            <a:ext cx="17335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839914" y="4200088"/>
            <a:ext cx="31127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dirty="0">
                <a:solidFill>
                  <a:prstClr val="black"/>
                </a:solidFill>
                <a:latin typeface="Calibri"/>
              </a:rPr>
              <a:t>2-μεθυλο-3-χλωρο πεντάνιο</a:t>
            </a:r>
          </a:p>
        </p:txBody>
      </p:sp>
      <p:sp>
        <p:nvSpPr>
          <p:cNvPr id="10251" name="Rectangle 10"/>
          <p:cNvSpPr>
            <a:spLocks noChangeArrowheads="1"/>
          </p:cNvSpPr>
          <p:nvPr/>
        </p:nvSpPr>
        <p:spPr bwMode="auto">
          <a:xfrm>
            <a:off x="5718301" y="2831663"/>
            <a:ext cx="23662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dirty="0">
                <a:solidFill>
                  <a:prstClr val="black"/>
                </a:solidFill>
                <a:latin typeface="Calibri"/>
              </a:rPr>
              <a:t>2-μεθυλο-2-πεντένιο</a:t>
            </a:r>
          </a:p>
        </p:txBody>
      </p:sp>
      <p:sp>
        <p:nvSpPr>
          <p:cNvPr id="10252" name="Rectangle 10"/>
          <p:cNvSpPr>
            <a:spLocks noChangeArrowheads="1"/>
          </p:cNvSpPr>
          <p:nvPr/>
        </p:nvSpPr>
        <p:spPr bwMode="auto">
          <a:xfrm>
            <a:off x="5737351" y="4560451"/>
            <a:ext cx="23662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dirty="0">
                <a:solidFill>
                  <a:prstClr val="black"/>
                </a:solidFill>
                <a:latin typeface="Calibri"/>
              </a:rPr>
              <a:t>4-μεθυλο-2-πεντένιο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008564" y="2831663"/>
            <a:ext cx="1584325" cy="577851"/>
          </a:xfrm>
          <a:prstGeom prst="straightConnector1">
            <a:avLst/>
          </a:prstGeom>
          <a:ln w="38100">
            <a:solidFill>
              <a:srgbClr val="004A8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008564" y="3407926"/>
            <a:ext cx="1584325" cy="790575"/>
          </a:xfrm>
          <a:prstGeom prst="straightConnector1">
            <a:avLst/>
          </a:prstGeom>
          <a:ln w="38100">
            <a:solidFill>
              <a:srgbClr val="004A8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5" name="Rectangle 10"/>
          <p:cNvSpPr>
            <a:spLocks noChangeArrowheads="1"/>
          </p:cNvSpPr>
          <p:nvPr/>
        </p:nvSpPr>
        <p:spPr bwMode="auto">
          <a:xfrm>
            <a:off x="7414131" y="1916832"/>
            <a:ext cx="17663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b="1" dirty="0">
                <a:solidFill>
                  <a:srgbClr val="004A82"/>
                </a:solidFill>
                <a:latin typeface="Calibri"/>
              </a:rPr>
              <a:t>(κύριο προϊόν)</a:t>
            </a:r>
          </a:p>
        </p:txBody>
      </p:sp>
      <p:pic>
        <p:nvPicPr>
          <p:cNvPr id="10253" name="Picture 13" descr="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9914" y="2615763"/>
            <a:ext cx="2881312" cy="143986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10257" name="Rectangle 10"/>
          <p:cNvSpPr>
            <a:spLocks noChangeArrowheads="1"/>
          </p:cNvSpPr>
          <p:nvPr/>
        </p:nvSpPr>
        <p:spPr bwMode="auto">
          <a:xfrm>
            <a:off x="3000650" y="2379989"/>
            <a:ext cx="2518703" cy="400110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dirty="0">
                <a:solidFill>
                  <a:prstClr val="black"/>
                </a:solidFill>
                <a:latin typeface="Calibri"/>
              </a:rPr>
              <a:t>Ο </a:t>
            </a:r>
            <a:r>
              <a:rPr lang="en-US" altLang="el-GR" sz="2000" dirty="0">
                <a:solidFill>
                  <a:prstClr val="black"/>
                </a:solidFill>
                <a:latin typeface="Calibri"/>
              </a:rPr>
              <a:t>C </a:t>
            </a:r>
            <a:r>
              <a:rPr lang="el-GR" altLang="el-GR" sz="2000" dirty="0">
                <a:solidFill>
                  <a:prstClr val="black"/>
                </a:solidFill>
                <a:latin typeface="Calibri"/>
              </a:rPr>
              <a:t>έχει τα λιγότερα Η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2784602" y="2760227"/>
            <a:ext cx="576088" cy="36036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9" name="Rectangle 10"/>
          <p:cNvSpPr>
            <a:spLocks noChangeArrowheads="1"/>
          </p:cNvSpPr>
          <p:nvPr/>
        </p:nvSpPr>
        <p:spPr bwMode="auto">
          <a:xfrm>
            <a:off x="71994" y="2039501"/>
            <a:ext cx="2816348" cy="400110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dirty="0">
                <a:solidFill>
                  <a:prstClr val="black"/>
                </a:solidFill>
                <a:latin typeface="Calibri"/>
              </a:rPr>
              <a:t>Ο </a:t>
            </a:r>
            <a:r>
              <a:rPr lang="en-US" altLang="el-GR" sz="2000" dirty="0">
                <a:solidFill>
                  <a:prstClr val="black"/>
                </a:solidFill>
                <a:latin typeface="Calibri"/>
              </a:rPr>
              <a:t>C </a:t>
            </a:r>
            <a:r>
              <a:rPr lang="el-GR" altLang="el-GR" sz="2000" dirty="0">
                <a:solidFill>
                  <a:prstClr val="black"/>
                </a:solidFill>
                <a:latin typeface="Calibri"/>
              </a:rPr>
              <a:t>έχει τα περισότερα Η</a:t>
            </a:r>
          </a:p>
        </p:txBody>
      </p:sp>
      <p:cxnSp>
        <p:nvCxnSpPr>
          <p:cNvPr id="20" name="Straight Arrow Connector 19"/>
          <p:cNvCxnSpPr>
            <a:stCxn id="10259" idx="2"/>
          </p:cNvCxnSpPr>
          <p:nvPr/>
        </p:nvCxnSpPr>
        <p:spPr>
          <a:xfrm>
            <a:off x="1480168" y="2439611"/>
            <a:ext cx="368354" cy="68097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Αλκένια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sz="3000" b="0" dirty="0" smtClean="0"/>
              <a:t>Μέθοδοι παρασκευής 3/7</a:t>
            </a:r>
          </a:p>
        </p:txBody>
      </p:sp>
    </p:spTree>
    <p:extLst>
      <p:ext uri="{BB962C8B-B14F-4D97-AF65-F5344CB8AC3E}">
        <p14:creationId xmlns:p14="http://schemas.microsoft.com/office/powerpoint/2010/main" val="235407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7"/>
          <p:cNvSpPr>
            <a:spLocks noChangeArrowheads="1"/>
          </p:cNvSpPr>
          <p:nvPr/>
        </p:nvSpPr>
        <p:spPr bwMode="auto">
          <a:xfrm>
            <a:off x="395288" y="1412776"/>
            <a:ext cx="45354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b="1" dirty="0">
                <a:solidFill>
                  <a:prstClr val="black"/>
                </a:solidFill>
              </a:rPr>
              <a:t>Β. Αφυδάτωση αλκοολών</a:t>
            </a:r>
            <a:endParaRPr lang="en-US" altLang="el-GR" sz="2200" b="1" dirty="0">
              <a:solidFill>
                <a:prstClr val="black"/>
              </a:solidFill>
            </a:endParaRPr>
          </a:p>
        </p:txBody>
      </p:sp>
      <p:pic>
        <p:nvPicPr>
          <p:cNvPr id="11268" name="Picture 2" descr="File:DehydrationOfAlcoholWithH-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08" y="2069976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10"/>
          <p:cNvSpPr>
            <a:spLocks noChangeArrowheads="1"/>
          </p:cNvSpPr>
          <p:nvPr/>
        </p:nvSpPr>
        <p:spPr bwMode="auto">
          <a:xfrm>
            <a:off x="395288" y="3284538"/>
            <a:ext cx="308001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dirty="0">
                <a:solidFill>
                  <a:prstClr val="black"/>
                </a:solidFill>
              </a:rPr>
              <a:t>Ισχύει ο κανόνας </a:t>
            </a:r>
            <a:r>
              <a:rPr lang="en-US" altLang="el-GR" sz="2200" dirty="0">
                <a:solidFill>
                  <a:prstClr val="black"/>
                </a:solidFill>
              </a:rPr>
              <a:t>Saytzeff</a:t>
            </a:r>
            <a:endParaRPr lang="el-GR" altLang="el-GR" sz="2200" dirty="0">
              <a:solidFill>
                <a:prstClr val="black"/>
              </a:solidFill>
            </a:endParaRPr>
          </a:p>
        </p:txBody>
      </p:sp>
      <p:pic>
        <p:nvPicPr>
          <p:cNvPr id="11270" name="Picture 4" descr="Soubor:2-butanol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91" y="4292600"/>
            <a:ext cx="223202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6" descr="File:1-butene.sv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500438"/>
            <a:ext cx="2203450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http://www.miniwiki.org/wiki/index.php?wiki=_content.upload.wikimedia.org%2Fwikipedia%2Fcommons%2Fthumb%2F8%2F84%2FCis-2-butene.svg%2F375px-Cis-2-butene.sv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5229225"/>
            <a:ext cx="158432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Rectangle 10"/>
          <p:cNvSpPr>
            <a:spLocks noChangeArrowheads="1"/>
          </p:cNvSpPr>
          <p:nvPr/>
        </p:nvSpPr>
        <p:spPr bwMode="auto">
          <a:xfrm>
            <a:off x="1044153" y="5589588"/>
            <a:ext cx="1470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>
                <a:solidFill>
                  <a:prstClr val="black"/>
                </a:solidFill>
              </a:rPr>
              <a:t>2- βουτανόλη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5378450" y="4724400"/>
            <a:ext cx="1281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>
                <a:solidFill>
                  <a:prstClr val="black"/>
                </a:solidFill>
              </a:rPr>
              <a:t>1- βουτένιο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5451475" y="6372225"/>
            <a:ext cx="1281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>
                <a:solidFill>
                  <a:prstClr val="black"/>
                </a:solidFill>
              </a:rPr>
              <a:t>2- βουτένιο</a:t>
            </a:r>
          </a:p>
        </p:txBody>
      </p:sp>
      <p:sp>
        <p:nvSpPr>
          <p:cNvPr id="11276" name="Rectangle 10"/>
          <p:cNvSpPr>
            <a:spLocks noChangeArrowheads="1"/>
          </p:cNvSpPr>
          <p:nvPr/>
        </p:nvSpPr>
        <p:spPr bwMode="auto">
          <a:xfrm>
            <a:off x="6732588" y="5805488"/>
            <a:ext cx="16032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 dirty="0">
                <a:solidFill>
                  <a:srgbClr val="004A82"/>
                </a:solidFill>
              </a:rPr>
              <a:t>(κύριο προϊόν)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Αλκένια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sz="3000" b="0" dirty="0" smtClean="0"/>
              <a:t>Μέθοδοι παρασκευής 4/7</a:t>
            </a:r>
          </a:p>
        </p:txBody>
      </p:sp>
    </p:spTree>
    <p:extLst>
      <p:ext uri="{BB962C8B-B14F-4D97-AF65-F5344CB8AC3E}">
        <p14:creationId xmlns:p14="http://schemas.microsoft.com/office/powerpoint/2010/main" val="156621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875" y="2348160"/>
            <a:ext cx="7334250" cy="151288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12292" name="Rectangle 17"/>
          <p:cNvSpPr>
            <a:spLocks noChangeArrowheads="1"/>
          </p:cNvSpPr>
          <p:nvPr/>
        </p:nvSpPr>
        <p:spPr bwMode="auto">
          <a:xfrm>
            <a:off x="467574" y="1557953"/>
            <a:ext cx="64801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b="1" dirty="0">
                <a:solidFill>
                  <a:prstClr val="black"/>
                </a:solidFill>
              </a:rPr>
              <a:t>Γ. Απόσπαση αλογόνου από 1,2 διαλογονίδια</a:t>
            </a:r>
            <a:endParaRPr lang="en-US" altLang="el-GR" sz="2200" b="1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Αλκένια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sz="3000" b="0" dirty="0" smtClean="0"/>
              <a:t>Μέθοδοι παρασκευής 5/7</a:t>
            </a:r>
          </a:p>
        </p:txBody>
      </p:sp>
    </p:spTree>
    <p:extLst>
      <p:ext uri="{BB962C8B-B14F-4D97-AF65-F5344CB8AC3E}">
        <p14:creationId xmlns:p14="http://schemas.microsoft.com/office/powerpoint/2010/main" val="213942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7"/>
          <p:cNvSpPr>
            <a:spLocks noChangeArrowheads="1"/>
          </p:cNvSpPr>
          <p:nvPr/>
        </p:nvSpPr>
        <p:spPr bwMode="auto">
          <a:xfrm>
            <a:off x="395536" y="1340768"/>
            <a:ext cx="64801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b="1" dirty="0">
                <a:solidFill>
                  <a:prstClr val="black"/>
                </a:solidFill>
              </a:rPr>
              <a:t>Δ. Αντίδραση </a:t>
            </a:r>
            <a:r>
              <a:rPr lang="en-US" altLang="el-GR" sz="2200" b="1" dirty="0">
                <a:solidFill>
                  <a:prstClr val="black"/>
                </a:solidFill>
              </a:rPr>
              <a:t>Wittig</a:t>
            </a:r>
          </a:p>
        </p:txBody>
      </p:sp>
      <p:pic>
        <p:nvPicPr>
          <p:cNvPr id="13316" name="Picture 4" descr="http://www.chemtube3d.com/model/nucleophilic_substitution/wittig/cyclohexanone+ylid/ylid_formation/mechanis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33" y="1844824"/>
            <a:ext cx="7344816" cy="14401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6" descr="http://www.chemtube3d.com/model/nucleophilic_substitution/wittig/cyclohexanone+ylid/overall_mech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42" y="3933055"/>
            <a:ext cx="4968362" cy="1447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Rectangle 10"/>
          <p:cNvSpPr>
            <a:spLocks noChangeArrowheads="1"/>
          </p:cNvSpPr>
          <p:nvPr/>
        </p:nvSpPr>
        <p:spPr bwMode="auto">
          <a:xfrm>
            <a:off x="5652120" y="3735510"/>
            <a:ext cx="3293638" cy="248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eaLnBrk="1" hangingPunct="1">
              <a:lnSpc>
                <a:spcPct val="110000"/>
              </a:lnSpc>
              <a:spcBef>
                <a:spcPts val="1200"/>
              </a:spcBef>
            </a:pPr>
            <a:r>
              <a:rPr lang="el-GR" altLang="el-GR" sz="2200" b="1" dirty="0" smtClean="0">
                <a:solidFill>
                  <a:prstClr val="black"/>
                </a:solidFill>
              </a:rPr>
              <a:t>Ένα </a:t>
            </a:r>
            <a:r>
              <a:rPr lang="el-GR" altLang="el-GR" sz="2200" b="1" dirty="0">
                <a:solidFill>
                  <a:prstClr val="black"/>
                </a:solidFill>
              </a:rPr>
              <a:t>μόνο αλκένιο</a:t>
            </a:r>
            <a:r>
              <a:rPr lang="el-GR" altLang="el-GR" sz="2200" dirty="0">
                <a:solidFill>
                  <a:prstClr val="black"/>
                </a:solidFill>
              </a:rPr>
              <a:t>, χωρίς παραπροϊόντα</a:t>
            </a:r>
            <a:r>
              <a:rPr lang="el-GR" altLang="el-GR" sz="2200" dirty="0" smtClean="0">
                <a:solidFill>
                  <a:prstClr val="black"/>
                </a:solidFill>
              </a:rPr>
              <a:t>.</a:t>
            </a:r>
          </a:p>
          <a:p>
            <a:pPr marL="285750" indent="-285750" eaLnBrk="1" hangingPunct="1">
              <a:lnSpc>
                <a:spcPct val="110000"/>
              </a:lnSpc>
              <a:spcBef>
                <a:spcPts val="1200"/>
              </a:spcBef>
            </a:pPr>
            <a:r>
              <a:rPr lang="el-GR" altLang="el-GR" sz="2200" dirty="0" smtClean="0">
                <a:solidFill>
                  <a:prstClr val="black"/>
                </a:solidFill>
              </a:rPr>
              <a:t>Με </a:t>
            </a:r>
            <a:r>
              <a:rPr lang="el-GR" altLang="el-GR" sz="2200" dirty="0">
                <a:solidFill>
                  <a:prstClr val="black"/>
                </a:solidFill>
              </a:rPr>
              <a:t>κατάλληλη επιλογή πρώτων υλών συνθέτουμε το επιθυμητό </a:t>
            </a:r>
            <a:r>
              <a:rPr lang="el-GR" altLang="el-GR" sz="2200" dirty="0" smtClean="0">
                <a:solidFill>
                  <a:prstClr val="black"/>
                </a:solidFill>
              </a:rPr>
              <a:t>αλκένιο.</a:t>
            </a:r>
            <a:endParaRPr lang="el-GR" altLang="el-GR" sz="2200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912341" y="330145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Από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chemtube3d.com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διαθέσιμο με άδεια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CC BY-NC-SA 2.0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6"/>
              </a:rPr>
              <a:t>UK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827584" y="546729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Από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7"/>
              </a:rPr>
              <a:t>chemtube3d.com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διαθέσιμο με άδεια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CC BY-NC-SA 2.0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6"/>
              </a:rPr>
              <a:t>UK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Αλκένια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sz="3000" b="0" dirty="0" smtClean="0"/>
              <a:t>Μέθοδοι παρασκευής 6/7</a:t>
            </a:r>
          </a:p>
        </p:txBody>
      </p:sp>
    </p:spTree>
    <p:extLst>
      <p:ext uri="{BB962C8B-B14F-4D97-AF65-F5344CB8AC3E}">
        <p14:creationId xmlns:p14="http://schemas.microsoft.com/office/powerpoint/2010/main" val="122451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7"/>
          <p:cNvSpPr>
            <a:spLocks noChangeArrowheads="1"/>
          </p:cNvSpPr>
          <p:nvPr/>
        </p:nvSpPr>
        <p:spPr bwMode="auto">
          <a:xfrm>
            <a:off x="424721" y="1556792"/>
            <a:ext cx="6480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solidFill>
                  <a:prstClr val="black"/>
                </a:solidFill>
              </a:rPr>
              <a:t>Ε. Καταλυτική υδρογόνωση αλκυνίων</a:t>
            </a:r>
            <a:endParaRPr lang="en-US" altLang="el-GR" sz="2400" b="1" dirty="0">
              <a:solidFill>
                <a:prstClr val="black"/>
              </a:solidFill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0505" y="2564904"/>
            <a:ext cx="5935637" cy="89615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Αλκένια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sz="3000" b="0" dirty="0" smtClean="0"/>
              <a:t>Μέθοδοι παρασκευής 7/7</a:t>
            </a:r>
          </a:p>
        </p:txBody>
      </p:sp>
    </p:spTree>
    <p:extLst>
      <p:ext uri="{BB962C8B-B14F-4D97-AF65-F5344CB8AC3E}">
        <p14:creationId xmlns:p14="http://schemas.microsoft.com/office/powerpoint/2010/main" val="237625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Αλκένια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sz="3000" b="0" dirty="0" smtClean="0"/>
              <a:t>Ιδιότητες 1/5 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492375"/>
            <a:ext cx="4608512" cy="390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6588124" y="4292600"/>
            <a:ext cx="15122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>
                <a:solidFill>
                  <a:prstClr val="black"/>
                </a:solidFill>
                <a:latin typeface="Calibri"/>
              </a:rPr>
              <a:t>Καταλυτική υδρογόνωση</a:t>
            </a:r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6588124" y="5084763"/>
            <a:ext cx="15122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>
                <a:solidFill>
                  <a:prstClr val="black"/>
                </a:solidFill>
                <a:latin typeface="Calibri"/>
              </a:rPr>
              <a:t>Προσθήκη αλογόνου</a:t>
            </a:r>
          </a:p>
        </p:txBody>
      </p:sp>
      <p:sp>
        <p:nvSpPr>
          <p:cNvPr id="15366" name="TextBox 6"/>
          <p:cNvSpPr txBox="1">
            <a:spLocks noChangeArrowheads="1"/>
          </p:cNvSpPr>
          <p:nvPr/>
        </p:nvSpPr>
        <p:spPr bwMode="auto">
          <a:xfrm>
            <a:off x="6588124" y="2636838"/>
            <a:ext cx="15122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>
                <a:solidFill>
                  <a:prstClr val="black"/>
                </a:solidFill>
                <a:latin typeface="Calibri"/>
              </a:rPr>
              <a:t>Προσθήκη υδραλογόνου</a:t>
            </a:r>
          </a:p>
        </p:txBody>
      </p:sp>
      <p:sp>
        <p:nvSpPr>
          <p:cNvPr id="15367" name="TextBox 8"/>
          <p:cNvSpPr txBox="1">
            <a:spLocks noChangeArrowheads="1"/>
          </p:cNvSpPr>
          <p:nvPr/>
        </p:nvSpPr>
        <p:spPr bwMode="auto">
          <a:xfrm>
            <a:off x="6588124" y="3500438"/>
            <a:ext cx="15122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>
                <a:solidFill>
                  <a:prstClr val="black"/>
                </a:solidFill>
                <a:latin typeface="Calibri"/>
              </a:rPr>
              <a:t>Προσθήκη νερού</a:t>
            </a:r>
          </a:p>
        </p:txBody>
      </p:sp>
      <p:sp>
        <p:nvSpPr>
          <p:cNvPr id="15368" name="TextBox 9"/>
          <p:cNvSpPr txBox="1">
            <a:spLocks noChangeArrowheads="1"/>
          </p:cNvSpPr>
          <p:nvPr/>
        </p:nvSpPr>
        <p:spPr bwMode="auto">
          <a:xfrm>
            <a:off x="323849" y="2781300"/>
            <a:ext cx="1744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>
                <a:solidFill>
                  <a:prstClr val="black"/>
                </a:solidFill>
                <a:latin typeface="Calibri"/>
              </a:rPr>
              <a:t>Υδροξυλίωση</a:t>
            </a:r>
          </a:p>
        </p:txBody>
      </p:sp>
      <p:sp>
        <p:nvSpPr>
          <p:cNvPr id="15369" name="TextBox 10"/>
          <p:cNvSpPr txBox="1">
            <a:spLocks noChangeArrowheads="1"/>
          </p:cNvSpPr>
          <p:nvPr/>
        </p:nvSpPr>
        <p:spPr bwMode="auto">
          <a:xfrm>
            <a:off x="539749" y="4292600"/>
            <a:ext cx="1512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>
                <a:solidFill>
                  <a:prstClr val="black"/>
                </a:solidFill>
                <a:latin typeface="Calibri"/>
              </a:rPr>
              <a:t>Οζονόλυση</a:t>
            </a:r>
          </a:p>
        </p:txBody>
      </p:sp>
      <p:pic>
        <p:nvPicPr>
          <p:cNvPr id="15370" name="Picture 2" descr="Electrophilic addition">
            <a:hlinkClick r:id="rId3" tooltip="Electrophilic addition of X–Y to an alken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84312"/>
            <a:ext cx="537527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47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306465" y="1555451"/>
            <a:ext cx="80660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Καταλυτική υδρογόνωση (υπό πίεση και σε θ~200</a:t>
            </a:r>
            <a:r>
              <a:rPr lang="el-GR" altLang="el-GR" sz="2400" baseline="30000" dirty="0">
                <a:solidFill>
                  <a:prstClr val="black"/>
                </a:solidFill>
                <a:latin typeface="Calibri"/>
              </a:rPr>
              <a:t>0</a:t>
            </a:r>
            <a:r>
              <a:rPr lang="en-US" altLang="el-GR" sz="2400" dirty="0">
                <a:solidFill>
                  <a:prstClr val="black"/>
                </a:solidFill>
                <a:latin typeface="Calibri"/>
              </a:rPr>
              <a:t>C)</a:t>
            </a:r>
            <a:endParaRPr lang="el-GR" alt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388" name="Rectangle 9"/>
          <p:cNvSpPr>
            <a:spLocks noChangeArrowheads="1"/>
          </p:cNvSpPr>
          <p:nvPr/>
        </p:nvSpPr>
        <p:spPr bwMode="auto">
          <a:xfrm>
            <a:off x="2314327" y="2273640"/>
            <a:ext cx="49219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r>
              <a:rPr lang="el-GR" altLang="el-GR" sz="2400" dirty="0" smtClean="0">
                <a:solidFill>
                  <a:srgbClr val="000000"/>
                </a:solidFill>
                <a:latin typeface="Calibri"/>
              </a:rPr>
              <a:t>CH</a:t>
            </a:r>
            <a:r>
              <a:rPr lang="el-GR" altLang="el-GR" sz="2400" baseline="-30000" dirty="0" smtClean="0">
                <a:solidFill>
                  <a:srgbClr val="000000"/>
                </a:solidFill>
                <a:latin typeface="Calibri"/>
              </a:rPr>
              <a:t>2</a:t>
            </a:r>
            <a:r>
              <a:rPr lang="el-GR" altLang="el-GR" sz="2400" dirty="0" smtClean="0">
                <a:solidFill>
                  <a:srgbClr val="000000"/>
                </a:solidFill>
                <a:latin typeface="Calibri"/>
              </a:rPr>
              <a:t>=CH</a:t>
            </a:r>
            <a:r>
              <a:rPr lang="el-GR" altLang="el-GR" sz="2400" baseline="-30000" dirty="0" smtClean="0">
                <a:solidFill>
                  <a:srgbClr val="000000"/>
                </a:solidFill>
                <a:latin typeface="Calibri"/>
              </a:rPr>
              <a:t>2</a:t>
            </a:r>
            <a:r>
              <a:rPr lang="el-GR" altLang="el-GR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l-GR" altLang="el-GR" sz="2400" dirty="0">
                <a:solidFill>
                  <a:srgbClr val="000000"/>
                </a:solidFill>
                <a:latin typeface="Calibri"/>
              </a:rPr>
              <a:t>+ H</a:t>
            </a:r>
            <a:r>
              <a:rPr lang="el-GR" altLang="el-GR" sz="2400" baseline="-30000" dirty="0">
                <a:solidFill>
                  <a:srgbClr val="000000"/>
                </a:solidFill>
                <a:latin typeface="Calibri"/>
              </a:rPr>
              <a:t>2</a:t>
            </a:r>
            <a:r>
              <a:rPr lang="el-GR" altLang="el-GR" sz="2400" dirty="0">
                <a:solidFill>
                  <a:srgbClr val="000000"/>
                </a:solidFill>
                <a:latin typeface="Calibri"/>
              </a:rPr>
              <a:t> → CH</a:t>
            </a:r>
            <a:r>
              <a:rPr lang="el-GR" altLang="el-GR" sz="2400" baseline="-30000" dirty="0">
                <a:solidFill>
                  <a:srgbClr val="000000"/>
                </a:solidFill>
                <a:latin typeface="Calibri"/>
              </a:rPr>
              <a:t>3</a:t>
            </a:r>
            <a:r>
              <a:rPr lang="el-GR" altLang="el-GR" sz="2400" dirty="0">
                <a:solidFill>
                  <a:srgbClr val="000000"/>
                </a:solidFill>
                <a:latin typeface="Calibri"/>
              </a:rPr>
              <a:t>-CH</a:t>
            </a:r>
            <a:r>
              <a:rPr lang="el-GR" altLang="el-GR" sz="2400" baseline="-30000" dirty="0">
                <a:solidFill>
                  <a:srgbClr val="000000"/>
                </a:solidFill>
                <a:latin typeface="Calibri"/>
              </a:rPr>
              <a:t>3</a:t>
            </a:r>
            <a:endParaRPr lang="el-GR" altLang="el-GR" sz="24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389" name="Picture 8" descr="File:Stearic acid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004543"/>
            <a:ext cx="36036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0" descr="File:Oleic-acid-skeletal.sv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77568"/>
            <a:ext cx="34258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3708400" y="4437930"/>
            <a:ext cx="115093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2" name="TextBox 10"/>
          <p:cNvSpPr txBox="1">
            <a:spLocks noChangeArrowheads="1"/>
          </p:cNvSpPr>
          <p:nvPr/>
        </p:nvSpPr>
        <p:spPr bwMode="auto">
          <a:xfrm>
            <a:off x="3924300" y="4077568"/>
            <a:ext cx="576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>
                <a:solidFill>
                  <a:prstClr val="black"/>
                </a:solidFill>
                <a:latin typeface="Arial" charset="0"/>
              </a:rPr>
              <a:t>Η</a:t>
            </a:r>
            <a:r>
              <a:rPr lang="el-GR" altLang="el-GR" sz="1800" baseline="-25000" dirty="0">
                <a:solidFill>
                  <a:prstClr val="black"/>
                </a:solidFill>
                <a:latin typeface="Arial" charset="0"/>
              </a:rPr>
              <a:t>2</a:t>
            </a:r>
          </a:p>
        </p:txBody>
      </p:sp>
      <p:sp>
        <p:nvSpPr>
          <p:cNvPr id="16393" name="TextBox 11"/>
          <p:cNvSpPr txBox="1">
            <a:spLocks noChangeArrowheads="1"/>
          </p:cNvSpPr>
          <p:nvPr/>
        </p:nvSpPr>
        <p:spPr bwMode="auto">
          <a:xfrm>
            <a:off x="3779838" y="4509368"/>
            <a:ext cx="936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200" dirty="0">
                <a:solidFill>
                  <a:prstClr val="black"/>
                </a:solidFill>
                <a:latin typeface="Arial" charset="0"/>
              </a:rPr>
              <a:t>καταλύτης</a:t>
            </a:r>
          </a:p>
        </p:txBody>
      </p:sp>
      <p:sp>
        <p:nvSpPr>
          <p:cNvPr id="16394" name="TextBox 12"/>
          <p:cNvSpPr txBox="1">
            <a:spLocks noChangeArrowheads="1"/>
          </p:cNvSpPr>
          <p:nvPr/>
        </p:nvSpPr>
        <p:spPr bwMode="auto">
          <a:xfrm>
            <a:off x="323850" y="3284537"/>
            <a:ext cx="417671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>Παρασκευή μαργαρινών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Αλκένια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sz="3000" b="0" dirty="0" smtClean="0"/>
              <a:t>Ιδιότητες 2/5 </a:t>
            </a:r>
          </a:p>
        </p:txBody>
      </p:sp>
    </p:spTree>
    <p:extLst>
      <p:ext uri="{BB962C8B-B14F-4D97-AF65-F5344CB8AC3E}">
        <p14:creationId xmlns:p14="http://schemas.microsoft.com/office/powerpoint/2010/main" val="167614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5"/>
          <p:cNvSpPr txBox="1">
            <a:spLocks noChangeArrowheads="1"/>
          </p:cNvSpPr>
          <p:nvPr/>
        </p:nvSpPr>
        <p:spPr bwMode="auto">
          <a:xfrm>
            <a:off x="525830" y="1340768"/>
            <a:ext cx="8064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Προσθήκη αλογόνου </a:t>
            </a:r>
          </a:p>
        </p:txBody>
      </p:sp>
      <p:sp>
        <p:nvSpPr>
          <p:cNvPr id="17412" name="Rectangle 1"/>
          <p:cNvSpPr>
            <a:spLocks noChangeArrowheads="1"/>
          </p:cNvSpPr>
          <p:nvPr/>
        </p:nvSpPr>
        <p:spPr bwMode="auto">
          <a:xfrm rot="10800000" flipV="1">
            <a:off x="1692275" y="2121971"/>
            <a:ext cx="42116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r>
              <a:rPr lang="el-GR" altLang="el-GR" sz="1800" dirty="0" smtClean="0">
                <a:solidFill>
                  <a:prstClr val="black"/>
                </a:solidFill>
                <a:latin typeface="Arial" charset="0"/>
              </a:rPr>
              <a:t>CH</a:t>
            </a:r>
            <a:r>
              <a:rPr lang="el-GR" altLang="el-GR" sz="1800" baseline="-30000" dirty="0" smtClean="0">
                <a:solidFill>
                  <a:prstClr val="black"/>
                </a:solidFill>
                <a:latin typeface="Arial" charset="0"/>
              </a:rPr>
              <a:t>2</a:t>
            </a:r>
            <a:r>
              <a:rPr lang="el-GR" altLang="el-GR" sz="1800" dirty="0" smtClean="0">
                <a:solidFill>
                  <a:prstClr val="black"/>
                </a:solidFill>
                <a:latin typeface="Arial" charset="0"/>
              </a:rPr>
              <a:t>=CH</a:t>
            </a:r>
            <a:r>
              <a:rPr lang="el-GR" altLang="el-GR" sz="1800" baseline="-30000" dirty="0" smtClean="0">
                <a:solidFill>
                  <a:prstClr val="black"/>
                </a:solidFill>
                <a:latin typeface="Arial" charset="0"/>
              </a:rPr>
              <a:t>2</a:t>
            </a:r>
            <a:r>
              <a:rPr lang="el-GR" altLang="el-GR" sz="180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l-GR" altLang="el-GR" sz="1800" dirty="0">
                <a:solidFill>
                  <a:prstClr val="black"/>
                </a:solidFill>
                <a:latin typeface="Arial" charset="0"/>
              </a:rPr>
              <a:t>+ Br</a:t>
            </a:r>
            <a:r>
              <a:rPr lang="el-GR" altLang="el-GR" sz="1800" baseline="-30000" dirty="0">
                <a:solidFill>
                  <a:prstClr val="black"/>
                </a:solidFill>
                <a:latin typeface="Arial" charset="0"/>
              </a:rPr>
              <a:t>2</a:t>
            </a:r>
            <a:r>
              <a:rPr lang="el-GR" altLang="el-GR" sz="1800" dirty="0">
                <a:solidFill>
                  <a:prstClr val="black"/>
                </a:solidFill>
                <a:latin typeface="Arial" charset="0"/>
              </a:rPr>
              <a:t> → </a:t>
            </a:r>
            <a:r>
              <a:rPr lang="el-GR" altLang="el-GR" sz="1800" dirty="0" smtClean="0">
                <a:solidFill>
                  <a:prstClr val="black"/>
                </a:solidFill>
                <a:latin typeface="Arial" charset="0"/>
              </a:rPr>
              <a:t>BrCH</a:t>
            </a:r>
            <a:r>
              <a:rPr lang="el-GR" altLang="el-GR" sz="1800" baseline="-30000" dirty="0" smtClean="0">
                <a:solidFill>
                  <a:prstClr val="black"/>
                </a:solidFill>
                <a:latin typeface="Arial" charset="0"/>
              </a:rPr>
              <a:t>2</a:t>
            </a:r>
            <a:r>
              <a:rPr lang="el-GR" altLang="el-GR" sz="1800" dirty="0" smtClean="0">
                <a:solidFill>
                  <a:prstClr val="black"/>
                </a:solidFill>
                <a:latin typeface="Arial" charset="0"/>
              </a:rPr>
              <a:t>-CH</a:t>
            </a:r>
            <a:r>
              <a:rPr lang="el-GR" altLang="el-GR" sz="1800" baseline="-30000" dirty="0" smtClean="0">
                <a:solidFill>
                  <a:prstClr val="black"/>
                </a:solidFill>
                <a:latin typeface="Arial" charset="0"/>
              </a:rPr>
              <a:t>2</a:t>
            </a:r>
            <a:r>
              <a:rPr lang="el-GR" altLang="el-GR" sz="1800" dirty="0" smtClean="0">
                <a:solidFill>
                  <a:prstClr val="black"/>
                </a:solidFill>
                <a:latin typeface="Arial" charset="0"/>
              </a:rPr>
              <a:t>Br</a:t>
            </a:r>
            <a:endParaRPr lang="el-GR" altLang="el-GR" sz="18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7413" name="Picture 6" descr="File:Alkene-bromine-addition-2D-skeletal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36912"/>
            <a:ext cx="6684196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381492" y="5085184"/>
            <a:ext cx="835317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Αριθμός ιωδίου : μέτρο του κορεσμού μιας λιπαρής ουσίας.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Δείκτης ποιότητας λιπαρής ουσίας.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Δείκτης νοθείας φυτικών λιπών με ζωϊκά ή συνθετικά λίπη.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881770" y="4678977"/>
            <a:ext cx="67145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Alkene-bromine-addition-2D-skeletal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 tooltip="User:Benjah-bmm27"/>
              </a:rPr>
              <a:t>Benjah-bmm27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Αλκένια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sz="3000" b="0" dirty="0" smtClean="0"/>
              <a:t>Ιδιότητες 3/5 </a:t>
            </a:r>
          </a:p>
        </p:txBody>
      </p:sp>
    </p:spTree>
    <p:extLst>
      <p:ext uri="{BB962C8B-B14F-4D97-AF65-F5344CB8AC3E}">
        <p14:creationId xmlns:p14="http://schemas.microsoft.com/office/powerpoint/2010/main" val="355548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395536" y="1341436"/>
            <a:ext cx="8064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solidFill>
                  <a:prstClr val="black"/>
                </a:solidFill>
                <a:latin typeface="Calibri"/>
              </a:rPr>
              <a:t>Προσθήκη υδραλογόνου</a:t>
            </a:r>
          </a:p>
        </p:txBody>
      </p:sp>
      <p:sp>
        <p:nvSpPr>
          <p:cNvPr id="18436" name="Rectangle 1"/>
          <p:cNvSpPr>
            <a:spLocks noChangeArrowheads="1"/>
          </p:cNvSpPr>
          <p:nvPr/>
        </p:nvSpPr>
        <p:spPr bwMode="auto">
          <a:xfrm>
            <a:off x="395536" y="2985571"/>
            <a:ext cx="5003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r>
              <a:rPr lang="el-GR" altLang="el-GR" sz="1800" dirty="0" smtClean="0">
                <a:solidFill>
                  <a:prstClr val="black"/>
                </a:solidFill>
                <a:latin typeface="Arial" charset="0"/>
              </a:rPr>
              <a:t>CH</a:t>
            </a:r>
            <a:r>
              <a:rPr lang="el-GR" altLang="el-GR" sz="1800" baseline="-30000" dirty="0" smtClean="0">
                <a:solidFill>
                  <a:prstClr val="black"/>
                </a:solidFill>
                <a:latin typeface="Arial" charset="0"/>
              </a:rPr>
              <a:t>3</a:t>
            </a:r>
            <a:r>
              <a:rPr lang="el-GR" altLang="el-GR" sz="1800" dirty="0" smtClean="0">
                <a:solidFill>
                  <a:prstClr val="black"/>
                </a:solidFill>
                <a:latin typeface="Arial" charset="0"/>
              </a:rPr>
              <a:t>-CH=CH</a:t>
            </a:r>
            <a:r>
              <a:rPr lang="el-GR" altLang="el-GR" sz="1800" baseline="-30000" dirty="0" smtClean="0">
                <a:solidFill>
                  <a:prstClr val="black"/>
                </a:solidFill>
                <a:latin typeface="Arial" charset="0"/>
              </a:rPr>
              <a:t>2</a:t>
            </a:r>
            <a:r>
              <a:rPr lang="el-GR" altLang="el-GR" sz="180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l-GR" altLang="el-GR" sz="1800" dirty="0">
                <a:solidFill>
                  <a:prstClr val="black"/>
                </a:solidFill>
                <a:latin typeface="Arial" charset="0"/>
              </a:rPr>
              <a:t>+ HBr → </a:t>
            </a:r>
            <a:r>
              <a:rPr lang="el-GR" altLang="el-GR" sz="1800" dirty="0" smtClean="0">
                <a:solidFill>
                  <a:prstClr val="black"/>
                </a:solidFill>
                <a:latin typeface="Arial" charset="0"/>
              </a:rPr>
              <a:t>CH</a:t>
            </a:r>
            <a:r>
              <a:rPr lang="el-GR" altLang="el-GR" sz="1800" baseline="-30000" dirty="0" smtClean="0">
                <a:solidFill>
                  <a:prstClr val="black"/>
                </a:solidFill>
                <a:latin typeface="Arial" charset="0"/>
              </a:rPr>
              <a:t>3</a:t>
            </a:r>
            <a:r>
              <a:rPr lang="el-GR" altLang="el-GR" sz="1800" dirty="0" smtClean="0">
                <a:solidFill>
                  <a:prstClr val="black"/>
                </a:solidFill>
                <a:latin typeface="Arial" charset="0"/>
              </a:rPr>
              <a:t>-CH</a:t>
            </a:r>
            <a:r>
              <a:rPr lang="el-GR" altLang="el-GR" sz="1800" b="1" dirty="0" smtClean="0">
                <a:solidFill>
                  <a:prstClr val="black"/>
                </a:solidFill>
                <a:latin typeface="Arial" charset="0"/>
              </a:rPr>
              <a:t>Br</a:t>
            </a:r>
            <a:r>
              <a:rPr lang="el-GR" altLang="el-GR" sz="1800" dirty="0" smtClean="0">
                <a:solidFill>
                  <a:prstClr val="black"/>
                </a:solidFill>
                <a:latin typeface="Arial" charset="0"/>
              </a:rPr>
              <a:t>-CH</a:t>
            </a:r>
            <a:r>
              <a:rPr lang="el-GR" altLang="el-GR" sz="1800" baseline="-30000" dirty="0" smtClean="0">
                <a:solidFill>
                  <a:prstClr val="black"/>
                </a:solidFill>
                <a:latin typeface="Arial" charset="0"/>
              </a:rPr>
              <a:t>2</a:t>
            </a:r>
            <a:r>
              <a:rPr lang="el-GR" altLang="el-GR" sz="1800" dirty="0" smtClean="0">
                <a:solidFill>
                  <a:prstClr val="black"/>
                </a:solidFill>
                <a:latin typeface="Arial" charset="0"/>
              </a:rPr>
              <a:t>-</a:t>
            </a:r>
            <a:r>
              <a:rPr lang="el-GR" altLang="el-GR" sz="1800" b="1" dirty="0" smtClean="0">
                <a:solidFill>
                  <a:prstClr val="black"/>
                </a:solidFill>
                <a:latin typeface="Arial" charset="0"/>
              </a:rPr>
              <a:t>H</a:t>
            </a:r>
            <a:endParaRPr lang="el-GR" altLang="el-GR" sz="18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8437" name="Picture 3" descr="File:AlkeneAndHBrReaction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039" y="3789040"/>
            <a:ext cx="6403674" cy="165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251520" y="1844674"/>
            <a:ext cx="87487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200" b="1" dirty="0">
                <a:solidFill>
                  <a:prstClr val="black"/>
                </a:solidFill>
                <a:latin typeface="Calibri"/>
              </a:rPr>
              <a:t>K</a:t>
            </a:r>
            <a:r>
              <a:rPr lang="el-GR" altLang="el-GR" sz="2200" b="1" dirty="0">
                <a:solidFill>
                  <a:prstClr val="black"/>
                </a:solidFill>
                <a:latin typeface="Calibri"/>
              </a:rPr>
              <a:t>ανόνας </a:t>
            </a:r>
            <a:r>
              <a:rPr lang="en-US" altLang="el-GR" sz="2200" b="1" dirty="0">
                <a:solidFill>
                  <a:prstClr val="black"/>
                </a:solidFill>
                <a:latin typeface="Calibri"/>
              </a:rPr>
              <a:t>Markovnikov:</a:t>
            </a:r>
            <a:r>
              <a:rPr lang="el-GR" altLang="el-GR" sz="2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>κατά την προσθήκη ΗΧ σε διπλό δεσμό, το Η προστίθεται στον άνθρακα του διπλού δεσμού που έχει τα περισσότερα Η.</a:t>
            </a:r>
          </a:p>
        </p:txBody>
      </p:sp>
      <p:sp>
        <p:nvSpPr>
          <p:cNvPr id="18439" name="TextBox 6"/>
          <p:cNvSpPr txBox="1">
            <a:spLocks noChangeArrowheads="1"/>
          </p:cNvSpPr>
          <p:nvPr/>
        </p:nvSpPr>
        <p:spPr bwMode="auto">
          <a:xfrm>
            <a:off x="5364088" y="2967729"/>
            <a:ext cx="34916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dirty="0">
                <a:solidFill>
                  <a:prstClr val="black"/>
                </a:solidFill>
                <a:latin typeface="Calibri"/>
              </a:rPr>
              <a:t>προσθήκη κατά</a:t>
            </a:r>
            <a:r>
              <a:rPr lang="el-GR" altLang="el-GR" sz="2000" dirty="0">
                <a:solidFill>
                  <a:srgbClr val="C00000"/>
                </a:solidFill>
                <a:latin typeface="Calibri"/>
              </a:rPr>
              <a:t>  </a:t>
            </a:r>
            <a:r>
              <a:rPr lang="en-US" altLang="el-GR" sz="2000" b="1" dirty="0">
                <a:solidFill>
                  <a:srgbClr val="004A82"/>
                </a:solidFill>
                <a:latin typeface="Calibri"/>
              </a:rPr>
              <a:t>Markovnikov</a:t>
            </a:r>
            <a:r>
              <a:rPr lang="el-GR" altLang="el-GR" sz="2000" b="1" dirty="0">
                <a:solidFill>
                  <a:srgbClr val="004A82"/>
                </a:solidFill>
                <a:latin typeface="Calibri"/>
              </a:rPr>
              <a:t>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Αλκένια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sz="3000" b="0" dirty="0" smtClean="0"/>
              <a:t>Ιδιότητες 4/5 </a:t>
            </a:r>
          </a:p>
        </p:txBody>
      </p:sp>
      <p:sp>
        <p:nvSpPr>
          <p:cNvPr id="12" name="Rectangle 7"/>
          <p:cNvSpPr/>
          <p:nvPr/>
        </p:nvSpPr>
        <p:spPr>
          <a:xfrm>
            <a:off x="884644" y="5589240"/>
            <a:ext cx="74824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AlkeneAndHBrReaction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 tooltip="User:Borb"/>
              </a:rPr>
              <a:t>Borb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245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Αλκάνια</a:t>
            </a:r>
            <a:br>
              <a:rPr lang="el-GR" altLang="el-GR" dirty="0" smtClean="0"/>
            </a:br>
            <a:r>
              <a:rPr lang="el-GR" altLang="el-GR" sz="3200" dirty="0" smtClean="0"/>
              <a:t>Φυσικές ιδιότητες</a:t>
            </a:r>
          </a:p>
        </p:txBody>
      </p:sp>
      <p:pic>
        <p:nvPicPr>
          <p:cNvPr id="4099" name="Picture 6" descr="http://www.wou.edu/las/physci/ch334/lecture/imag6_0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989138"/>
            <a:ext cx="3671888" cy="27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428625" y="1528825"/>
            <a:ext cx="78454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ctr" eaLnBrk="1" hangingPunct="1">
              <a:spcBef>
                <a:spcPct val="0"/>
              </a:spcBef>
            </a:pPr>
            <a:r>
              <a:rPr lang="el-GR" altLang="el-GR" sz="2400" dirty="0">
                <a:latin typeface="+mn-lt"/>
              </a:rPr>
              <a:t>Εξάρτηση των φυσικών ιδιοτήτων από το μοριακό βάρος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227763" y="2929185"/>
            <a:ext cx="720725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2" name="TextBox 8"/>
          <p:cNvSpPr txBox="1">
            <a:spLocks noChangeArrowheads="1"/>
          </p:cNvSpPr>
          <p:nvPr/>
        </p:nvSpPr>
        <p:spPr bwMode="auto">
          <a:xfrm>
            <a:off x="6732587" y="2565400"/>
            <a:ext cx="24114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dirty="0">
                <a:latin typeface="+mn-lt"/>
              </a:rPr>
              <a:t>Αύξηση με το μοριακό βάρος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3994148" y="4985282"/>
            <a:ext cx="576263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4" name="TextBox 11"/>
          <p:cNvSpPr txBox="1">
            <a:spLocks noChangeArrowheads="1"/>
          </p:cNvSpPr>
          <p:nvPr/>
        </p:nvSpPr>
        <p:spPr bwMode="auto">
          <a:xfrm>
            <a:off x="3131841" y="5268028"/>
            <a:ext cx="21513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dirty="0">
                <a:latin typeface="+mn-lt"/>
              </a:rPr>
              <a:t>Μείωση με διακλαδώσεις</a:t>
            </a:r>
          </a:p>
        </p:txBody>
      </p:sp>
      <p:sp>
        <p:nvSpPr>
          <p:cNvPr id="4105" name="TextBox 12"/>
          <p:cNvSpPr txBox="1">
            <a:spLocks noChangeArrowheads="1"/>
          </p:cNvSpPr>
          <p:nvPr/>
        </p:nvSpPr>
        <p:spPr bwMode="auto">
          <a:xfrm>
            <a:off x="5824836" y="5284433"/>
            <a:ext cx="313183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b="1" dirty="0">
                <a:solidFill>
                  <a:srgbClr val="004A82"/>
                </a:solidFill>
                <a:latin typeface="+mn-lt"/>
              </a:rPr>
              <a:t>Εξήγηση : Διαμοριακές δυνάμεις </a:t>
            </a:r>
            <a:r>
              <a:rPr lang="en-US" altLang="el-GR" sz="2200" b="1" dirty="0">
                <a:solidFill>
                  <a:srgbClr val="004A82"/>
                </a:solidFill>
                <a:latin typeface="+mn-lt"/>
              </a:rPr>
              <a:t>Van der Waals</a:t>
            </a:r>
            <a:endParaRPr lang="el-GR" altLang="el-GR" sz="2200" b="1" dirty="0">
              <a:solidFill>
                <a:srgbClr val="004A82"/>
              </a:solidFill>
              <a:latin typeface="+mn-lt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5389635" y="4604950"/>
            <a:ext cx="10545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wou.edu</a:t>
            </a:r>
            <a:endParaRPr lang="el-GR" sz="12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3403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611188" y="1341438"/>
            <a:ext cx="698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solidFill>
                  <a:prstClr val="black"/>
                </a:solidFill>
                <a:latin typeface="Calibri"/>
              </a:rPr>
              <a:t>Οζονόλυση</a:t>
            </a:r>
            <a:r>
              <a:rPr lang="en-US" altLang="el-GR" sz="2400" b="1" dirty="0">
                <a:solidFill>
                  <a:prstClr val="black"/>
                </a:solidFill>
                <a:latin typeface="Calibri"/>
              </a:rPr>
              <a:t> (</a:t>
            </a:r>
            <a:r>
              <a:rPr lang="el-GR" altLang="el-GR" sz="2400" b="1" dirty="0">
                <a:solidFill>
                  <a:prstClr val="black"/>
                </a:solidFill>
                <a:latin typeface="Calibri"/>
              </a:rPr>
              <a:t>οξειδωτική διάσπαση αλκενίων)</a:t>
            </a:r>
          </a:p>
        </p:txBody>
      </p:sp>
      <p:sp>
        <p:nvSpPr>
          <p:cNvPr id="19460" name="Rectangle 1"/>
          <p:cNvSpPr>
            <a:spLocks noChangeArrowheads="1"/>
          </p:cNvSpPr>
          <p:nvPr/>
        </p:nvSpPr>
        <p:spPr bwMode="auto">
          <a:xfrm>
            <a:off x="1042988" y="1868631"/>
            <a:ext cx="662535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l-GR" sz="2400" dirty="0">
              <a:solidFill>
                <a:prstClr val="black"/>
              </a:solidFill>
              <a:latin typeface="Calibri"/>
            </a:endParaRPr>
          </a:p>
          <a:p>
            <a:pPr lvl="1">
              <a:spcBef>
                <a:spcPct val="0"/>
              </a:spcBef>
              <a:buFontTx/>
              <a:buNone/>
            </a:pP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R</a:t>
            </a:r>
            <a:r>
              <a:rPr lang="el-GR" altLang="el-GR" sz="2400" baseline="-30000" dirty="0">
                <a:solidFill>
                  <a:prstClr val="black"/>
                </a:solidFill>
                <a:latin typeface="Calibri"/>
              </a:rPr>
              <a:t>1</a:t>
            </a: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-</a:t>
            </a:r>
            <a:r>
              <a:rPr lang="el-GR" altLang="el-GR" sz="2400" dirty="0">
                <a:solidFill>
                  <a:srgbClr val="FF0000"/>
                </a:solidFill>
                <a:latin typeface="Calibri"/>
              </a:rPr>
              <a:t>CH=CH</a:t>
            </a: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-R</a:t>
            </a:r>
            <a:r>
              <a:rPr lang="el-GR" altLang="el-GR" sz="2400" baseline="-30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 + O</a:t>
            </a:r>
            <a:r>
              <a:rPr lang="el-GR" altLang="el-GR" sz="2400" baseline="-30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 → R</a:t>
            </a:r>
            <a:r>
              <a:rPr lang="el-GR" altLang="el-GR" sz="2400" baseline="-30000" dirty="0">
                <a:solidFill>
                  <a:prstClr val="black"/>
                </a:solidFill>
                <a:latin typeface="Calibri"/>
              </a:rPr>
              <a:t>1</a:t>
            </a: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-CHO + R</a:t>
            </a:r>
            <a:r>
              <a:rPr lang="el-GR" altLang="el-GR" sz="2400" baseline="-30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-CHO + H</a:t>
            </a:r>
            <a:r>
              <a:rPr lang="el-GR" altLang="el-GR" sz="2400" baseline="-30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O</a:t>
            </a:r>
          </a:p>
          <a:p>
            <a:pPr>
              <a:spcBef>
                <a:spcPct val="0"/>
              </a:spcBef>
              <a:buFontTx/>
              <a:buNone/>
            </a:pPr>
            <a:endParaRPr lang="el-GR" alt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3276600" y="2924944"/>
            <a:ext cx="489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παρασκευή καρβονυλικών ενώσεων</a:t>
            </a:r>
          </a:p>
        </p:txBody>
      </p:sp>
      <p:sp>
        <p:nvSpPr>
          <p:cNvPr id="19462" name="TextBox 5"/>
          <p:cNvSpPr txBox="1">
            <a:spLocks noChangeArrowheads="1"/>
          </p:cNvSpPr>
          <p:nvPr/>
        </p:nvSpPr>
        <p:spPr bwMode="auto">
          <a:xfrm>
            <a:off x="250825" y="3860800"/>
            <a:ext cx="8641655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eaLnBrk="1" hangingPunct="1">
              <a:spcBef>
                <a:spcPts val="1200"/>
              </a:spcBef>
            </a:pPr>
            <a:r>
              <a:rPr lang="el-GR" altLang="el-GR" sz="2400" dirty="0" smtClean="0">
                <a:solidFill>
                  <a:prstClr val="black"/>
                </a:solidFill>
                <a:latin typeface="Calibri"/>
              </a:rPr>
              <a:t>Αν </a:t>
            </a: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υπάρχει Η στους </a:t>
            </a:r>
            <a:r>
              <a:rPr lang="en-US" altLang="el-GR" sz="2400" dirty="0">
                <a:solidFill>
                  <a:prstClr val="black"/>
                </a:solidFill>
                <a:latin typeface="Calibri"/>
              </a:rPr>
              <a:t>C</a:t>
            </a: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 του διπλού δεσμού </a:t>
            </a:r>
            <a:r>
              <a:rPr lang="el-GR" altLang="el-GR" sz="240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 αλδεύδες.</a:t>
            </a:r>
            <a:endParaRPr lang="el-GR" altLang="el-GR" sz="2400" dirty="0">
              <a:solidFill>
                <a:prstClr val="black"/>
              </a:solidFill>
              <a:latin typeface="Calibri"/>
              <a:sym typeface="Wingdings" pitchFamily="2" charset="2"/>
            </a:endParaRPr>
          </a:p>
          <a:p>
            <a:pPr marL="342900" indent="-342900" eaLnBrk="1" hangingPunct="1">
              <a:spcBef>
                <a:spcPts val="1200"/>
              </a:spcBef>
            </a:pPr>
            <a:r>
              <a:rPr lang="el-GR" altLang="el-GR" sz="2400" dirty="0" smtClean="0">
                <a:solidFill>
                  <a:prstClr val="black"/>
                </a:solidFill>
                <a:latin typeface="Calibri"/>
              </a:rPr>
              <a:t>Αν </a:t>
            </a: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δεν υπάρχει Η στους </a:t>
            </a:r>
            <a:r>
              <a:rPr lang="en-US" altLang="el-GR" sz="2400" dirty="0">
                <a:solidFill>
                  <a:prstClr val="black"/>
                </a:solidFill>
                <a:latin typeface="Calibri"/>
              </a:rPr>
              <a:t>C</a:t>
            </a: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 του διπλού δεσμού </a:t>
            </a:r>
            <a:r>
              <a:rPr lang="el-GR" altLang="el-GR" sz="240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 κετόνες</a:t>
            </a:r>
            <a:r>
              <a:rPr lang="el-GR" altLang="el-GR" sz="2400" dirty="0">
                <a:solidFill>
                  <a:prstClr val="black"/>
                </a:solidFill>
                <a:latin typeface="Calibri"/>
                <a:sym typeface="Wingdings" pitchFamily="2" charset="2"/>
              </a:rPr>
              <a:t>.</a:t>
            </a:r>
            <a:endParaRPr lang="el-GR" alt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Αλκένια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sz="3000" b="0" dirty="0" smtClean="0"/>
              <a:t>Ιδιότητες 5/5 </a:t>
            </a:r>
          </a:p>
        </p:txBody>
      </p:sp>
    </p:spTree>
    <p:extLst>
      <p:ext uri="{BB962C8B-B14F-4D97-AF65-F5344CB8AC3E}">
        <p14:creationId xmlns:p14="http://schemas.microsoft.com/office/powerpoint/2010/main" val="380907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1224136"/>
          </a:xfrm>
        </p:spPr>
        <p:txBody>
          <a:bodyPr>
            <a:normAutofit/>
          </a:bodyPr>
          <a:lstStyle/>
          <a:p>
            <a:r>
              <a:rPr lang="el-GR" sz="4000" dirty="0"/>
              <a:t>Αλκίνια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68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ubtitl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224136"/>
          </a:xfrm>
        </p:spPr>
        <p:txBody>
          <a:bodyPr/>
          <a:lstStyle/>
          <a:p>
            <a:pPr algn="l" eaLnBrk="1" hangingPunct="1">
              <a:buFont typeface="Arial" charset="0"/>
              <a:buChar char="•"/>
            </a:pPr>
            <a:r>
              <a:rPr lang="el-GR" altLang="el-GR" dirty="0" smtClean="0">
                <a:solidFill>
                  <a:schemeClr val="tx1"/>
                </a:solidFill>
              </a:rPr>
              <a:t> Χαρακτηριστική ομάδα: τριπλός δεσμός</a:t>
            </a:r>
          </a:p>
          <a:p>
            <a:pPr algn="l" eaLnBrk="1" hangingPunct="1">
              <a:buFont typeface="Arial" charset="0"/>
              <a:buChar char="•"/>
            </a:pPr>
            <a:r>
              <a:rPr lang="el-GR" altLang="el-GR" dirty="0" smtClean="0">
                <a:solidFill>
                  <a:schemeClr val="tx1"/>
                </a:solidFill>
              </a:rPr>
              <a:t> Γενικός τύπος: </a:t>
            </a:r>
            <a:r>
              <a:rPr lang="en-US" altLang="el-GR" dirty="0" smtClean="0">
                <a:solidFill>
                  <a:schemeClr val="tx1"/>
                </a:solidFill>
              </a:rPr>
              <a:t>C</a:t>
            </a:r>
            <a:r>
              <a:rPr lang="el-GR" altLang="el-GR" baseline="-25000" dirty="0" smtClean="0">
                <a:solidFill>
                  <a:schemeClr val="tx1"/>
                </a:solidFill>
              </a:rPr>
              <a:t>ν</a:t>
            </a:r>
            <a:r>
              <a:rPr lang="en-US" altLang="el-GR" dirty="0" smtClean="0">
                <a:solidFill>
                  <a:schemeClr val="tx1"/>
                </a:solidFill>
              </a:rPr>
              <a:t>H</a:t>
            </a:r>
            <a:r>
              <a:rPr lang="en-US" altLang="el-GR" baseline="-25000" dirty="0" smtClean="0">
                <a:solidFill>
                  <a:schemeClr val="tx1"/>
                </a:solidFill>
              </a:rPr>
              <a:t>2</a:t>
            </a:r>
            <a:r>
              <a:rPr lang="el-GR" altLang="el-GR" baseline="-25000" dirty="0" smtClean="0">
                <a:solidFill>
                  <a:schemeClr val="tx1"/>
                </a:solidFill>
              </a:rPr>
              <a:t>ν-2</a:t>
            </a:r>
            <a:r>
              <a:rPr lang="el-GR" altLang="el-GR" dirty="0" smtClean="0">
                <a:solidFill>
                  <a:schemeClr val="tx1"/>
                </a:solidFill>
              </a:rPr>
              <a:t>, ν</a:t>
            </a:r>
            <a:r>
              <a:rPr lang="el-GR" altLang="el-GR" dirty="0" smtClean="0">
                <a:solidFill>
                  <a:schemeClr val="tx1"/>
                </a:solidFill>
                <a:sym typeface="Symbol" pitchFamily="18" charset="2"/>
              </a:rPr>
              <a:t>2</a:t>
            </a:r>
          </a:p>
        </p:txBody>
      </p:sp>
      <p:sp>
        <p:nvSpPr>
          <p:cNvPr id="3076" name="TextBox 6"/>
          <p:cNvSpPr txBox="1">
            <a:spLocks noChangeArrowheads="1"/>
          </p:cNvSpPr>
          <p:nvPr/>
        </p:nvSpPr>
        <p:spPr bwMode="auto">
          <a:xfrm>
            <a:off x="2987675" y="2832893"/>
            <a:ext cx="28813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dirty="0">
                <a:solidFill>
                  <a:prstClr val="black"/>
                </a:solidFill>
                <a:latin typeface="Calibri"/>
              </a:rPr>
              <a:t>Αιθίνιο ή ακετυλένιο</a:t>
            </a:r>
          </a:p>
        </p:txBody>
      </p:sp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3375457" y="4005126"/>
            <a:ext cx="24495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dirty="0">
                <a:solidFill>
                  <a:prstClr val="black"/>
                </a:solidFill>
                <a:latin typeface="Calibri"/>
              </a:rPr>
              <a:t>Προπίνιο ή μεθυλακετυλένιο</a:t>
            </a:r>
          </a:p>
        </p:txBody>
      </p:sp>
      <p:sp>
        <p:nvSpPr>
          <p:cNvPr id="3078" name="TextBox 8"/>
          <p:cNvSpPr txBox="1">
            <a:spLocks noChangeArrowheads="1"/>
          </p:cNvSpPr>
          <p:nvPr/>
        </p:nvSpPr>
        <p:spPr bwMode="auto">
          <a:xfrm>
            <a:off x="1097932" y="6237288"/>
            <a:ext cx="14398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dirty="0">
                <a:solidFill>
                  <a:prstClr val="black"/>
                </a:solidFill>
                <a:latin typeface="Calibri"/>
              </a:rPr>
              <a:t>1-βουτίνιο</a:t>
            </a:r>
          </a:p>
        </p:txBody>
      </p:sp>
      <p:pic>
        <p:nvPicPr>
          <p:cNvPr id="3079" name="Picture 13" descr="File:Acetylene-CRC-IR-dimensions-2D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2316162"/>
            <a:ext cx="219814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7" descr="Propy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" y="3854450"/>
            <a:ext cx="2699103" cy="94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9" descr="File:Dimethylacetylene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5349146"/>
            <a:ext cx="2663924" cy="36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21" descr="180px-Ethylacetylene">
            <a:hlinkClick r:id="rId7" tooltip="Simplified skeletal formula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903399"/>
            <a:ext cx="2448123" cy="123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TextBox 8"/>
          <p:cNvSpPr txBox="1">
            <a:spLocks noChangeArrowheads="1"/>
          </p:cNvSpPr>
          <p:nvPr/>
        </p:nvSpPr>
        <p:spPr bwMode="auto">
          <a:xfrm>
            <a:off x="4536330" y="6237288"/>
            <a:ext cx="1439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dirty="0">
                <a:solidFill>
                  <a:prstClr val="black"/>
                </a:solidFill>
                <a:latin typeface="Calibri"/>
              </a:rPr>
              <a:t>2-βουτίνιο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Αλκίνια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88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l-GR" altLang="el-GR" sz="4000" dirty="0"/>
              <a:t>Αλκίνια</a:t>
            </a:r>
            <a:r>
              <a:rPr lang="en-US" altLang="el-GR" sz="4000" dirty="0" smtClean="0"/>
              <a:t/>
            </a:r>
            <a:br>
              <a:rPr lang="en-US" altLang="el-GR" sz="4000" dirty="0" smtClean="0"/>
            </a:br>
            <a:r>
              <a:rPr lang="el-GR" altLang="el-GR" sz="3300" b="0" dirty="0" smtClean="0"/>
              <a:t> Μέθοδοι παρασκευής</a:t>
            </a:r>
          </a:p>
        </p:txBody>
      </p:sp>
      <p:sp>
        <p:nvSpPr>
          <p:cNvPr id="4099" name="Rectangle 17"/>
          <p:cNvSpPr>
            <a:spLocks noChangeArrowheads="1"/>
          </p:cNvSpPr>
          <p:nvPr/>
        </p:nvSpPr>
        <p:spPr bwMode="auto">
          <a:xfrm>
            <a:off x="323850" y="1383159"/>
            <a:ext cx="6480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altLang="el-GR" sz="2400" b="1" dirty="0">
                <a:solidFill>
                  <a:prstClr val="black"/>
                </a:solidFill>
                <a:latin typeface="Calibri"/>
              </a:rPr>
              <a:t>Απόσπαση υδραλογόνου από 1,2 διαλογονίδια</a:t>
            </a:r>
            <a:endParaRPr lang="en-US" altLang="el-GR" sz="24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100" name="Picture 7" descr="File:Dimethylacetylene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084763"/>
            <a:ext cx="36004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image0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050529"/>
            <a:ext cx="474345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Line 16"/>
          <p:cNvSpPr>
            <a:spLocks noChangeShapeType="1"/>
          </p:cNvSpPr>
          <p:nvPr/>
        </p:nvSpPr>
        <p:spPr bwMode="auto">
          <a:xfrm>
            <a:off x="4500563" y="4292600"/>
            <a:ext cx="0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103" name="Text Box 17"/>
          <p:cNvSpPr txBox="1">
            <a:spLocks noChangeArrowheads="1"/>
          </p:cNvSpPr>
          <p:nvPr/>
        </p:nvSpPr>
        <p:spPr bwMode="auto">
          <a:xfrm>
            <a:off x="4716463" y="4437063"/>
            <a:ext cx="14398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dirty="0">
                <a:solidFill>
                  <a:prstClr val="black"/>
                </a:solidFill>
              </a:rPr>
              <a:t>ΚΟΗ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39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8" y="1752600"/>
            <a:ext cx="7156450" cy="40528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Σύνθεση αλκινίων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04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704269" y="1383159"/>
            <a:ext cx="76333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solidFill>
                  <a:prstClr val="black"/>
                </a:solidFill>
                <a:latin typeface="Calibri"/>
              </a:rPr>
              <a:t>Καταλυτική υδρογόνωση</a:t>
            </a:r>
          </a:p>
        </p:txBody>
      </p:sp>
      <p:pic>
        <p:nvPicPr>
          <p:cNvPr id="6148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276475"/>
            <a:ext cx="6613525" cy="35528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Αλκίνια</a:t>
            </a:r>
            <a:br>
              <a:rPr lang="el-GR" dirty="0"/>
            </a:br>
            <a:r>
              <a:rPr lang="el-GR" sz="3000" b="0" dirty="0" smtClean="0"/>
              <a:t>Ιδιότητες 1/5</a:t>
            </a:r>
            <a:endParaRPr lang="el-GR" sz="3000" b="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60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5"/>
          <p:cNvSpPr txBox="1">
            <a:spLocks noChangeArrowheads="1"/>
          </p:cNvSpPr>
          <p:nvPr/>
        </p:nvSpPr>
        <p:spPr bwMode="auto">
          <a:xfrm>
            <a:off x="539552" y="1369007"/>
            <a:ext cx="8064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solidFill>
                  <a:prstClr val="black"/>
                </a:solidFill>
                <a:latin typeface="Calibri"/>
              </a:rPr>
              <a:t>Προσθήκη αλογόνου </a:t>
            </a:r>
          </a:p>
        </p:txBody>
      </p:sp>
      <p:pic>
        <p:nvPicPr>
          <p:cNvPr id="7172" name="Picture 7" descr="Alkyne Halogenation'.PIC                                       000003D1Zip 100                        AB89E6C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697" y="2060575"/>
            <a:ext cx="6101975" cy="324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Τίτλος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Αλκίνια</a:t>
            </a:r>
            <a:br>
              <a:rPr lang="el-GR" dirty="0"/>
            </a:br>
            <a:r>
              <a:rPr lang="el-GR" sz="3000" b="0" dirty="0" smtClean="0"/>
              <a:t>Ιδιότητες 2/5</a:t>
            </a:r>
            <a:endParaRPr lang="el-GR" sz="3000" b="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11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5"/>
          <p:cNvSpPr txBox="1">
            <a:spLocks noChangeArrowheads="1"/>
          </p:cNvSpPr>
          <p:nvPr/>
        </p:nvSpPr>
        <p:spPr bwMode="auto">
          <a:xfrm>
            <a:off x="395288" y="1351252"/>
            <a:ext cx="77043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solidFill>
                  <a:prstClr val="black"/>
                </a:solidFill>
                <a:latin typeface="Calibri"/>
              </a:rPr>
              <a:t>Προσθήκη υδραλογόνου</a:t>
            </a: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395288" y="1916832"/>
            <a:ext cx="87487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b="1" dirty="0" smtClean="0">
                <a:solidFill>
                  <a:prstClr val="black"/>
                </a:solidFill>
                <a:latin typeface="Calibri"/>
              </a:rPr>
              <a:t>Κανόνας </a:t>
            </a:r>
            <a:r>
              <a:rPr lang="en-US" altLang="el-GR" sz="2200" b="1" dirty="0">
                <a:solidFill>
                  <a:prstClr val="black"/>
                </a:solidFill>
                <a:latin typeface="Calibri"/>
              </a:rPr>
              <a:t>Markovnikov:</a:t>
            </a:r>
            <a:r>
              <a:rPr lang="el-GR" altLang="el-GR" sz="2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>κατά την προσθήκη ΗΧ σε διπλό δεσμό, το Η προστίθεται στον άνθρακα του διπλού δεσμού που έχει τα περισσότερα Η.</a:t>
            </a:r>
          </a:p>
        </p:txBody>
      </p:sp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5148064" y="5805264"/>
            <a:ext cx="388855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>προσθήκη κατά</a:t>
            </a:r>
            <a:r>
              <a:rPr lang="el-GR" altLang="el-GR" sz="2200" dirty="0">
                <a:solidFill>
                  <a:srgbClr val="C00000"/>
                </a:solidFill>
                <a:latin typeface="Calibri"/>
              </a:rPr>
              <a:t>  </a:t>
            </a:r>
            <a:r>
              <a:rPr lang="en-US" altLang="el-GR" sz="2200" b="1" dirty="0">
                <a:solidFill>
                  <a:srgbClr val="004A82"/>
                </a:solidFill>
                <a:latin typeface="Calibri"/>
              </a:rPr>
              <a:t>Markovnikov</a:t>
            </a:r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pic>
        <p:nvPicPr>
          <p:cNvPr id="8198" name="Picture 9" descr="http://www2.chemistry.msu.edu/faculty/reusch/VirtTxtJml/Images2/addrx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42" y="2780928"/>
            <a:ext cx="5786156" cy="352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Τίτλος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Αλκίνια</a:t>
            </a:r>
            <a:br>
              <a:rPr lang="el-GR" dirty="0"/>
            </a:br>
            <a:r>
              <a:rPr lang="el-GR" sz="3000" b="0" dirty="0" smtClean="0"/>
              <a:t>Ιδιότητες 3/5</a:t>
            </a:r>
            <a:endParaRPr lang="el-GR" sz="3000" b="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97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5"/>
          <p:cNvSpPr txBox="1">
            <a:spLocks noChangeArrowheads="1"/>
          </p:cNvSpPr>
          <p:nvPr/>
        </p:nvSpPr>
        <p:spPr bwMode="auto">
          <a:xfrm>
            <a:off x="755576" y="1330264"/>
            <a:ext cx="2520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solidFill>
                  <a:prstClr val="black"/>
                </a:solidFill>
                <a:latin typeface="Calibri"/>
              </a:rPr>
              <a:t>Προσθήκη νερού</a:t>
            </a:r>
          </a:p>
        </p:txBody>
      </p:sp>
      <p:pic>
        <p:nvPicPr>
          <p:cNvPr id="9220" name="Picture 6" descr="http://www2.chemistry.msu.edu/faculty/reusch/VirtTxtJml/Images2/ketentau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916882"/>
            <a:ext cx="6880134" cy="1080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213100"/>
            <a:ext cx="5903913" cy="3311525"/>
          </a:xfrm>
          <a:prstGeom prst="rect">
            <a:avLst/>
          </a:prstGeom>
          <a:noFill/>
          <a:ln w="25400">
            <a:solidFill>
              <a:srgbClr val="003E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</p:pic>
      <p:sp>
        <p:nvSpPr>
          <p:cNvPr id="8" name="Τίτλος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Αλκίνια</a:t>
            </a:r>
            <a:br>
              <a:rPr lang="el-GR" dirty="0"/>
            </a:br>
            <a:r>
              <a:rPr lang="el-GR" sz="3000" b="0" dirty="0" smtClean="0"/>
              <a:t>Ιδιότητες 4/5</a:t>
            </a:r>
            <a:endParaRPr lang="el-GR" sz="3000" b="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65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5"/>
          <p:cNvSpPr txBox="1">
            <a:spLocks noChangeArrowheads="1"/>
          </p:cNvSpPr>
          <p:nvPr/>
        </p:nvSpPr>
        <p:spPr bwMode="auto">
          <a:xfrm>
            <a:off x="611188" y="1341438"/>
            <a:ext cx="2520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solidFill>
                  <a:prstClr val="black"/>
                </a:solidFill>
                <a:latin typeface="Calibri"/>
              </a:rPr>
              <a:t>Υδροβορίωση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956942" y="2276475"/>
            <a:ext cx="1295400" cy="503238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0245" name="TextBox 8"/>
          <p:cNvSpPr txBox="1">
            <a:spLocks noChangeArrowheads="1"/>
          </p:cNvSpPr>
          <p:nvPr/>
        </p:nvSpPr>
        <p:spPr bwMode="auto">
          <a:xfrm>
            <a:off x="3064495" y="2924944"/>
            <a:ext cx="10802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 dirty="0">
                <a:solidFill>
                  <a:prstClr val="black"/>
                </a:solidFill>
                <a:latin typeface="Calibri"/>
              </a:rPr>
              <a:t>βοράνιο</a:t>
            </a:r>
          </a:p>
        </p:txBody>
      </p:sp>
      <p:sp>
        <p:nvSpPr>
          <p:cNvPr id="10246" name="Rectangle 2"/>
          <p:cNvSpPr>
            <a:spLocks noChangeArrowheads="1"/>
          </p:cNvSpPr>
          <p:nvPr/>
        </p:nvSpPr>
        <p:spPr bwMode="auto">
          <a:xfrm>
            <a:off x="1557146" y="2343428"/>
            <a:ext cx="57915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1800" dirty="0">
                <a:solidFill>
                  <a:prstClr val="black"/>
                </a:solidFill>
                <a:latin typeface="Arial" charset="0"/>
              </a:rPr>
              <a:t>RC≡CH   +   (C</a:t>
            </a:r>
            <a:r>
              <a:rPr lang="el-GR" altLang="el-GR" sz="1800" baseline="-30000" dirty="0">
                <a:solidFill>
                  <a:prstClr val="black"/>
                </a:solidFill>
                <a:latin typeface="Arial" charset="0"/>
              </a:rPr>
              <a:t>5</a:t>
            </a:r>
            <a:r>
              <a:rPr lang="el-GR" altLang="el-GR" sz="1800" dirty="0">
                <a:solidFill>
                  <a:prstClr val="black"/>
                </a:solidFill>
                <a:latin typeface="Arial" charset="0"/>
              </a:rPr>
              <a:t>H</a:t>
            </a:r>
            <a:r>
              <a:rPr lang="el-GR" altLang="el-GR" sz="1800" baseline="-30000" dirty="0">
                <a:solidFill>
                  <a:prstClr val="black"/>
                </a:solidFill>
                <a:latin typeface="Arial" charset="0"/>
              </a:rPr>
              <a:t>11</a:t>
            </a:r>
            <a:r>
              <a:rPr lang="el-GR" altLang="el-GR" sz="1800" dirty="0">
                <a:solidFill>
                  <a:prstClr val="black"/>
                </a:solidFill>
                <a:latin typeface="Arial" charset="0"/>
              </a:rPr>
              <a:t>)</a:t>
            </a:r>
            <a:r>
              <a:rPr lang="el-GR" altLang="el-GR" sz="1800" baseline="-30000" dirty="0">
                <a:solidFill>
                  <a:prstClr val="black"/>
                </a:solidFill>
                <a:latin typeface="Arial" charset="0"/>
              </a:rPr>
              <a:t>2</a:t>
            </a:r>
            <a:r>
              <a:rPr lang="el-GR" altLang="el-GR" sz="1800" dirty="0">
                <a:solidFill>
                  <a:prstClr val="black"/>
                </a:solidFill>
                <a:latin typeface="Arial" charset="0"/>
              </a:rPr>
              <a:t>B-</a:t>
            </a:r>
            <a:r>
              <a:rPr lang="el-GR" altLang="el-GR" sz="1800" dirty="0">
                <a:solidFill>
                  <a:srgbClr val="008000"/>
                </a:solidFill>
                <a:latin typeface="Arial" charset="0"/>
              </a:rPr>
              <a:t>H</a:t>
            </a:r>
            <a:r>
              <a:rPr lang="el-GR" altLang="el-GR" sz="1800" dirty="0">
                <a:solidFill>
                  <a:prstClr val="black"/>
                </a:solidFill>
                <a:latin typeface="Arial" charset="0"/>
              </a:rPr>
              <a:t>   </a:t>
            </a:r>
            <a:r>
              <a:rPr lang="el-GR" altLang="el-GR" sz="1800" dirty="0" smtClean="0">
                <a:solidFill>
                  <a:prstClr val="black"/>
                </a:solidFill>
                <a:latin typeface="Arial" charset="0"/>
                <a:sym typeface="Wingdings" panose="05000000000000000000" pitchFamily="2" charset="2"/>
              </a:rPr>
              <a:t></a:t>
            </a:r>
            <a:r>
              <a:rPr lang="el-GR" altLang="el-GR" sz="180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l-GR" altLang="el-GR" sz="1800" dirty="0">
                <a:solidFill>
                  <a:prstClr val="black"/>
                </a:solidFill>
                <a:latin typeface="Arial" charset="0"/>
              </a:rPr>
              <a:t>  [ RC</a:t>
            </a:r>
            <a:r>
              <a:rPr lang="el-GR" altLang="el-GR" sz="1800" dirty="0">
                <a:solidFill>
                  <a:srgbClr val="008000"/>
                </a:solidFill>
                <a:latin typeface="Arial" charset="0"/>
              </a:rPr>
              <a:t>H</a:t>
            </a:r>
            <a:r>
              <a:rPr lang="el-GR" altLang="el-GR" sz="1800" dirty="0">
                <a:solidFill>
                  <a:prstClr val="black"/>
                </a:solidFill>
                <a:latin typeface="Arial" charset="0"/>
              </a:rPr>
              <a:t>=CH-B(C</a:t>
            </a:r>
            <a:r>
              <a:rPr lang="el-GR" altLang="el-GR" sz="1800" baseline="-30000" dirty="0">
                <a:solidFill>
                  <a:prstClr val="black"/>
                </a:solidFill>
                <a:latin typeface="Arial" charset="0"/>
              </a:rPr>
              <a:t>5</a:t>
            </a:r>
            <a:r>
              <a:rPr lang="el-GR" altLang="el-GR" sz="1800" dirty="0">
                <a:solidFill>
                  <a:prstClr val="black"/>
                </a:solidFill>
                <a:latin typeface="Arial" charset="0"/>
              </a:rPr>
              <a:t>H</a:t>
            </a:r>
            <a:r>
              <a:rPr lang="el-GR" altLang="el-GR" sz="1800" baseline="-30000" dirty="0">
                <a:solidFill>
                  <a:prstClr val="black"/>
                </a:solidFill>
                <a:latin typeface="Arial" charset="0"/>
              </a:rPr>
              <a:t>11</a:t>
            </a:r>
            <a:r>
              <a:rPr lang="el-GR" altLang="el-GR" sz="1800" dirty="0">
                <a:solidFill>
                  <a:prstClr val="black"/>
                </a:solidFill>
                <a:latin typeface="Arial" charset="0"/>
              </a:rPr>
              <a:t>)</a:t>
            </a:r>
            <a:r>
              <a:rPr lang="el-GR" altLang="el-GR" sz="1800" baseline="-30000" dirty="0">
                <a:solidFill>
                  <a:prstClr val="black"/>
                </a:solidFill>
                <a:latin typeface="Arial" charset="0"/>
              </a:rPr>
              <a:t>2</a:t>
            </a:r>
            <a:r>
              <a:rPr lang="el-GR" altLang="el-GR" sz="1800" dirty="0">
                <a:solidFill>
                  <a:prstClr val="black"/>
                </a:solidFill>
                <a:latin typeface="Arial" charset="0"/>
              </a:rPr>
              <a:t> ]  </a:t>
            </a:r>
          </a:p>
        </p:txBody>
      </p:sp>
      <p:sp>
        <p:nvSpPr>
          <p:cNvPr id="10247" name="Rectangle 9"/>
          <p:cNvSpPr>
            <a:spLocks noChangeArrowheads="1"/>
          </p:cNvSpPr>
          <p:nvPr/>
        </p:nvSpPr>
        <p:spPr bwMode="auto">
          <a:xfrm>
            <a:off x="323850" y="3933825"/>
            <a:ext cx="84248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>
                <a:solidFill>
                  <a:prstClr val="black"/>
                </a:solidFill>
                <a:latin typeface="Arial" charset="0"/>
              </a:rPr>
              <a:t>[ RC</a:t>
            </a:r>
            <a:r>
              <a:rPr lang="el-GR" altLang="el-GR" sz="1800" dirty="0">
                <a:solidFill>
                  <a:srgbClr val="008000"/>
                </a:solidFill>
                <a:latin typeface="Arial" charset="0"/>
              </a:rPr>
              <a:t>H</a:t>
            </a:r>
            <a:r>
              <a:rPr lang="el-GR" altLang="el-GR" sz="1800" dirty="0">
                <a:solidFill>
                  <a:prstClr val="black"/>
                </a:solidFill>
                <a:latin typeface="Arial" charset="0"/>
              </a:rPr>
              <a:t>=CH-B(C</a:t>
            </a:r>
            <a:r>
              <a:rPr lang="el-GR" altLang="el-GR" sz="1800" baseline="-30000" dirty="0">
                <a:solidFill>
                  <a:prstClr val="black"/>
                </a:solidFill>
                <a:latin typeface="Arial" charset="0"/>
              </a:rPr>
              <a:t>5</a:t>
            </a:r>
            <a:r>
              <a:rPr lang="el-GR" altLang="el-GR" sz="1800" dirty="0">
                <a:solidFill>
                  <a:prstClr val="black"/>
                </a:solidFill>
                <a:latin typeface="Arial" charset="0"/>
              </a:rPr>
              <a:t>H</a:t>
            </a:r>
            <a:r>
              <a:rPr lang="el-GR" altLang="el-GR" sz="1800" baseline="-30000" dirty="0">
                <a:solidFill>
                  <a:prstClr val="black"/>
                </a:solidFill>
                <a:latin typeface="Arial" charset="0"/>
              </a:rPr>
              <a:t>11</a:t>
            </a:r>
            <a:r>
              <a:rPr lang="el-GR" altLang="el-GR" sz="1800" dirty="0">
                <a:solidFill>
                  <a:prstClr val="black"/>
                </a:solidFill>
                <a:latin typeface="Arial" charset="0"/>
              </a:rPr>
              <a:t>)</a:t>
            </a:r>
            <a:r>
              <a:rPr lang="el-GR" altLang="el-GR" sz="1800" baseline="-30000" dirty="0">
                <a:solidFill>
                  <a:prstClr val="black"/>
                </a:solidFill>
                <a:latin typeface="Arial" charset="0"/>
              </a:rPr>
              <a:t>2</a:t>
            </a:r>
            <a:r>
              <a:rPr lang="el-GR" altLang="el-GR" sz="1800" dirty="0">
                <a:solidFill>
                  <a:prstClr val="black"/>
                </a:solidFill>
                <a:latin typeface="Arial" charset="0"/>
              </a:rPr>
              <a:t> ]  + H</a:t>
            </a:r>
            <a:r>
              <a:rPr lang="el-GR" altLang="el-GR" sz="1800" baseline="-30000" dirty="0">
                <a:solidFill>
                  <a:prstClr val="black"/>
                </a:solidFill>
                <a:latin typeface="Arial" charset="0"/>
              </a:rPr>
              <a:t>2</a:t>
            </a:r>
            <a:r>
              <a:rPr lang="el-GR" altLang="el-GR" sz="1800" dirty="0">
                <a:solidFill>
                  <a:prstClr val="black"/>
                </a:solidFill>
                <a:latin typeface="Arial" charset="0"/>
              </a:rPr>
              <a:t>O</a:t>
            </a:r>
            <a:r>
              <a:rPr lang="el-GR" altLang="el-GR" sz="1800" baseline="-30000" dirty="0">
                <a:solidFill>
                  <a:prstClr val="black"/>
                </a:solidFill>
                <a:latin typeface="Arial" charset="0"/>
              </a:rPr>
              <a:t>2</a:t>
            </a:r>
            <a:r>
              <a:rPr lang="el-GR" altLang="el-GR" sz="1800" dirty="0">
                <a:solidFill>
                  <a:prstClr val="black"/>
                </a:solidFill>
                <a:latin typeface="Arial" charset="0"/>
              </a:rPr>
              <a:t>  </a:t>
            </a:r>
            <a:r>
              <a:rPr lang="el-GR" altLang="el-GR" sz="180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l-GR" altLang="el-GR" sz="1800" dirty="0" smtClean="0">
                <a:solidFill>
                  <a:prstClr val="black"/>
                </a:solidFill>
                <a:latin typeface="Arial" charset="0"/>
                <a:sym typeface="Wingdings" panose="05000000000000000000" pitchFamily="2" charset="2"/>
              </a:rPr>
              <a:t></a:t>
            </a:r>
            <a:r>
              <a:rPr lang="el-GR" altLang="el-GR" sz="180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l-GR" altLang="el-GR" sz="1800" dirty="0">
                <a:solidFill>
                  <a:prstClr val="black"/>
                </a:solidFill>
                <a:latin typeface="Arial" charset="0"/>
              </a:rPr>
              <a:t>  [ RCH=CH-OH ] </a:t>
            </a:r>
            <a:r>
              <a:rPr lang="el-GR" altLang="el-GR" sz="1800" dirty="0">
                <a:solidFill>
                  <a:srgbClr val="FF0000"/>
                </a:solidFill>
                <a:latin typeface="Arial" charset="0"/>
              </a:rPr>
              <a:t>——</a:t>
            </a:r>
            <a:r>
              <a:rPr lang="el-GR" altLang="el-GR" sz="1800" b="1" dirty="0">
                <a:solidFill>
                  <a:srgbClr val="FF0000"/>
                </a:solidFill>
                <a:latin typeface="Arial" charset="0"/>
              </a:rPr>
              <a:t>&gt;</a:t>
            </a:r>
            <a:r>
              <a:rPr lang="el-GR" altLang="el-GR" sz="18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l-GR" altLang="el-GR" sz="1800" dirty="0">
                <a:solidFill>
                  <a:prstClr val="black"/>
                </a:solidFill>
                <a:latin typeface="Arial" charset="0"/>
              </a:rPr>
              <a:t>  RCH</a:t>
            </a:r>
            <a:r>
              <a:rPr lang="el-GR" altLang="el-GR" sz="1800" baseline="-30000" dirty="0">
                <a:solidFill>
                  <a:prstClr val="black"/>
                </a:solidFill>
                <a:latin typeface="Arial" charset="0"/>
              </a:rPr>
              <a:t>2</a:t>
            </a:r>
            <a:r>
              <a:rPr lang="el-GR" altLang="el-GR" sz="1800" dirty="0">
                <a:solidFill>
                  <a:prstClr val="black"/>
                </a:solidFill>
                <a:latin typeface="Arial" charset="0"/>
              </a:rPr>
              <a:t>-CH=O </a:t>
            </a:r>
          </a:p>
        </p:txBody>
      </p:sp>
      <p:sp>
        <p:nvSpPr>
          <p:cNvPr id="10248" name="TextBox 11"/>
          <p:cNvSpPr txBox="1">
            <a:spLocks noChangeArrowheads="1"/>
          </p:cNvSpPr>
          <p:nvPr/>
        </p:nvSpPr>
        <p:spPr bwMode="auto">
          <a:xfrm>
            <a:off x="3491880" y="3712932"/>
            <a:ext cx="8651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 dirty="0">
                <a:solidFill>
                  <a:prstClr val="black"/>
                </a:solidFill>
                <a:latin typeface="Calibri"/>
              </a:rPr>
              <a:t>NaOH</a:t>
            </a:r>
            <a:endParaRPr lang="el-GR" altLang="el-GR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49" name="TextBox 12"/>
          <p:cNvSpPr txBox="1">
            <a:spLocks noChangeArrowheads="1"/>
          </p:cNvSpPr>
          <p:nvPr/>
        </p:nvSpPr>
        <p:spPr bwMode="auto">
          <a:xfrm>
            <a:off x="4426893" y="4302125"/>
            <a:ext cx="8651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 dirty="0">
                <a:solidFill>
                  <a:prstClr val="black"/>
                </a:solidFill>
                <a:latin typeface="Calibri"/>
              </a:rPr>
              <a:t>ενόλη</a:t>
            </a:r>
          </a:p>
        </p:txBody>
      </p:sp>
      <p:sp>
        <p:nvSpPr>
          <p:cNvPr id="10250" name="TextBox 13"/>
          <p:cNvSpPr txBox="1">
            <a:spLocks noChangeArrowheads="1"/>
          </p:cNvSpPr>
          <p:nvPr/>
        </p:nvSpPr>
        <p:spPr bwMode="auto">
          <a:xfrm>
            <a:off x="6916137" y="4316891"/>
            <a:ext cx="8651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 dirty="0">
                <a:solidFill>
                  <a:prstClr val="black"/>
                </a:solidFill>
                <a:latin typeface="Calibri"/>
              </a:rPr>
              <a:t>κετόνη</a:t>
            </a:r>
          </a:p>
        </p:txBody>
      </p:sp>
      <p:sp>
        <p:nvSpPr>
          <p:cNvPr id="13" name="Τίτλος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Αλκίνια</a:t>
            </a:r>
            <a:br>
              <a:rPr lang="el-GR" dirty="0"/>
            </a:br>
            <a:r>
              <a:rPr lang="el-GR" sz="3000" b="0" dirty="0" smtClean="0"/>
              <a:t>Ιδιότητες 5/5</a:t>
            </a:r>
            <a:endParaRPr lang="el-GR" sz="3000" b="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3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5796136" y="137587"/>
            <a:ext cx="3145086" cy="1203181"/>
          </a:xfrm>
        </p:spPr>
        <p:txBody>
          <a:bodyPr>
            <a:normAutofit/>
          </a:bodyPr>
          <a:lstStyle/>
          <a:p>
            <a:r>
              <a:rPr lang="el-GR" altLang="el-GR" dirty="0" smtClean="0"/>
              <a:t>Αλκάνια</a:t>
            </a:r>
            <a:br>
              <a:rPr lang="el-GR" altLang="el-GR" dirty="0" smtClean="0"/>
            </a:br>
            <a:r>
              <a:rPr lang="el-GR" altLang="el-GR" sz="3000" b="0" dirty="0" smtClean="0"/>
              <a:t>Φυσικές πηγές</a:t>
            </a:r>
          </a:p>
        </p:txBody>
      </p:sp>
      <p:pic>
        <p:nvPicPr>
          <p:cNvPr id="5123" name="Picture 2" descr="http://upload.wikimedia.org/wikipedia/commons/6/60/RefineryFlow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5552058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/>
          <p:nvPr/>
        </p:nvSpPr>
        <p:spPr>
          <a:xfrm>
            <a:off x="4788024" y="6311550"/>
            <a:ext cx="26740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RefineryFlow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Mbeychok"/>
              </a:rPr>
              <a:t>Mbeychok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976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Σπύρος Παπαγεωργίου</a:t>
            </a:r>
            <a:r>
              <a:rPr lang="el-GR" sz="2000" dirty="0"/>
              <a:t>. Σπύρος Παπαγεωργίου. «Ανόργανη και Οργανική Χημεία (Θ). </a:t>
            </a:r>
            <a:r>
              <a:rPr lang="el-GR" sz="2000" dirty="0" smtClean="0"/>
              <a:t>Ενότητα </a:t>
            </a:r>
            <a:r>
              <a:rPr lang="en-US" sz="2000" smtClean="0"/>
              <a:t>13</a:t>
            </a:r>
            <a:r>
              <a:rPr lang="en-US" sz="200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Αλκάνια – Alkanes, Αλκένια ή ολεφίνες, Αλκίνια».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/>
          </p:cNvSpPr>
          <p:nvPr>
            <p:ph idx="1"/>
          </p:nvPr>
        </p:nvSpPr>
        <p:spPr/>
        <p:txBody>
          <a:bodyPr lIns="90487" tIns="44450" rIns="90487" bIns="44450">
            <a:normAutofit/>
          </a:bodyPr>
          <a:lstStyle/>
          <a:p>
            <a:pPr marL="342900" indent="-342900">
              <a:defRPr/>
            </a:pPr>
            <a:r>
              <a:rPr lang="el-GR" dirty="0" smtClean="0"/>
              <a:t>Υδρογόνωση αλκενίων</a:t>
            </a:r>
            <a:r>
              <a:rPr lang="en-US" dirty="0" smtClean="0"/>
              <a:t>.</a:t>
            </a:r>
          </a:p>
          <a:p>
            <a:pPr marL="342900" indent="-342900">
              <a:defRPr/>
            </a:pPr>
            <a:r>
              <a:rPr lang="el-GR" dirty="0" smtClean="0"/>
              <a:t>Υδρογόνωση αλκινίων</a:t>
            </a:r>
            <a:r>
              <a:rPr lang="en-US" dirty="0" smtClean="0"/>
              <a:t>.</a:t>
            </a:r>
          </a:p>
          <a:p>
            <a:pPr marL="342900" indent="-342900">
              <a:defRPr/>
            </a:pPr>
            <a:r>
              <a:rPr lang="el-GR" dirty="0" smtClean="0"/>
              <a:t>Αναγωγή αλκυλαλογονιδίων</a:t>
            </a:r>
            <a:r>
              <a:rPr lang="en-US" dirty="0" smtClean="0"/>
              <a:t>.</a:t>
            </a:r>
          </a:p>
          <a:p>
            <a:pPr marL="342900" indent="-342900">
              <a:defRPr/>
            </a:pPr>
            <a:r>
              <a:rPr lang="el-GR" dirty="0" smtClean="0"/>
              <a:t>Υδρόλυση ενώσεων </a:t>
            </a:r>
            <a:r>
              <a:rPr lang="en-US" dirty="0" smtClean="0"/>
              <a:t>Grignard.</a:t>
            </a:r>
          </a:p>
          <a:p>
            <a:pPr marL="342900" indent="-342900">
              <a:defRPr/>
            </a:pPr>
            <a:r>
              <a:rPr lang="el-GR" dirty="0" smtClean="0"/>
              <a:t>Αντίδραση</a:t>
            </a:r>
            <a:r>
              <a:rPr lang="en-US" dirty="0" smtClean="0"/>
              <a:t> Wurtz.</a:t>
            </a:r>
          </a:p>
          <a:p>
            <a:pPr marL="342900" indent="-342900">
              <a:defRPr/>
            </a:pPr>
            <a:r>
              <a:rPr lang="el-GR" dirty="0" smtClean="0"/>
              <a:t>Αντίδραση </a:t>
            </a:r>
            <a:r>
              <a:rPr lang="en-US" dirty="0" smtClean="0"/>
              <a:t>Corey-House.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Παρασκευή αλκανίων</a:t>
            </a:r>
          </a:p>
        </p:txBody>
      </p:sp>
    </p:spTree>
    <p:extLst>
      <p:ext uri="{BB962C8B-B14F-4D97-AF65-F5344CB8AC3E}">
        <p14:creationId xmlns:p14="http://schemas.microsoft.com/office/powerpoint/2010/main" val="415424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988840"/>
            <a:ext cx="5688012" cy="3600450"/>
          </a:xfrm>
          <a:prstGeom prst="rect">
            <a:avLst/>
          </a:prstGeom>
          <a:solidFill>
            <a:srgbClr val="CCFFFF"/>
          </a:solidFill>
          <a:ln w="12700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Υδρογόνωση αλκενίων</a:t>
            </a:r>
            <a:br>
              <a:rPr lang="el-GR" dirty="0"/>
            </a:br>
            <a:r>
              <a:rPr lang="el-GR" dirty="0"/>
              <a:t>Υδρογόνωση αλκινίων</a:t>
            </a:r>
          </a:p>
        </p:txBody>
      </p:sp>
    </p:spTree>
    <p:extLst>
      <p:ext uri="{BB962C8B-B14F-4D97-AF65-F5344CB8AC3E}">
        <p14:creationId xmlns:p14="http://schemas.microsoft.com/office/powerpoint/2010/main" val="102859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/>
          </p:cNvSpPr>
          <p:nvPr>
            <p:ph idx="1"/>
          </p:nvPr>
        </p:nvSpPr>
        <p:spPr/>
        <p:txBody>
          <a:bodyPr lIns="90487" tIns="44450" rIns="90487" bIns="44450"/>
          <a:lstStyle/>
          <a:p>
            <a:pPr marL="342900" indent="-342900">
              <a:defRPr/>
            </a:pPr>
            <a:r>
              <a:rPr lang="el-GR" dirty="0" smtClean="0"/>
              <a:t>Αναγωγή αλκυλαλογονιδίων </a:t>
            </a:r>
            <a:r>
              <a:rPr lang="en-US" dirty="0" smtClean="0"/>
              <a:t>via lithium aluminum hydride.</a:t>
            </a:r>
          </a:p>
          <a:p>
            <a:pPr marL="342900" indent="-342900">
              <a:defRPr/>
            </a:pPr>
            <a:r>
              <a:rPr lang="el-GR" dirty="0" smtClean="0"/>
              <a:t>Αναγωγή αλκυλαλογονιδίων με </a:t>
            </a:r>
            <a:r>
              <a:rPr lang="en-US" dirty="0" smtClean="0"/>
              <a:t>Zn</a:t>
            </a:r>
            <a:r>
              <a:rPr lang="el-GR" dirty="0" smtClean="0"/>
              <a:t> και οξύ</a:t>
            </a:r>
            <a:r>
              <a:rPr lang="en-US" dirty="0" smtClean="0"/>
              <a:t>.</a:t>
            </a:r>
          </a:p>
        </p:txBody>
      </p:sp>
      <p:pic>
        <p:nvPicPr>
          <p:cNvPr id="8196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68960"/>
            <a:ext cx="7776467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Αναγωγή αλκυλαλογονιδίων</a:t>
            </a:r>
          </a:p>
        </p:txBody>
      </p:sp>
    </p:spTree>
    <p:extLst>
      <p:ext uri="{BB962C8B-B14F-4D97-AF65-F5344CB8AC3E}">
        <p14:creationId xmlns:p14="http://schemas.microsoft.com/office/powerpoint/2010/main" val="71038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1628800"/>
            <a:ext cx="6146800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Υδρόλυση ενώσεων </a:t>
            </a:r>
            <a:r>
              <a:rPr lang="en-US" dirty="0"/>
              <a:t>Grignard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0455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YT_SHOW_AFTER" val="0"/>
  <p:tag name="ISPRING_YT_WEB_ADDRESS" val="http://www.youtube.com/v/WGh9_z7-dY0?feature=relate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YT_SHOW_AFTER" val="0"/>
  <p:tag name="ISPRING_YT_WEB_ADDRESS" val="http://www.youtube.com/v/kP91F2hLROM"/>
</p:tagLst>
</file>

<file path=ppt/theme/theme1.xml><?xml version="1.0" encoding="utf-8"?>
<a:theme xmlns:a="http://schemas.openxmlformats.org/drawingml/2006/main" name="exo-opistho_simeiomata">
  <a:themeElements>
    <a:clrScheme name="Προσαρμοσμένο 23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33</TotalTime>
  <Words>1807</Words>
  <Application>Microsoft Office PowerPoint</Application>
  <PresentationFormat>Προβολή στην οθόνη (4:3)</PresentationFormat>
  <Paragraphs>343</Paragraphs>
  <Slides>56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56</vt:i4>
      </vt:variant>
    </vt:vector>
  </HeadingPairs>
  <TitlesOfParts>
    <vt:vector size="58" baseType="lpstr">
      <vt:lpstr>exo-opistho_simeiomata</vt:lpstr>
      <vt:lpstr>OC_template_updated</vt:lpstr>
      <vt:lpstr>Ανόργανη και Οργανική Χημεία (Θ)</vt:lpstr>
      <vt:lpstr>Αλκάνια</vt:lpstr>
      <vt:lpstr>Αλκάνια</vt:lpstr>
      <vt:lpstr>Αλκάνια Φυσικές ιδιότητες</vt:lpstr>
      <vt:lpstr>Αλκάνια Φυσικές πηγές</vt:lpstr>
      <vt:lpstr>Παρασκευή αλκανίων</vt:lpstr>
      <vt:lpstr>Υδρογόνωση αλκενίων Υδρογόνωση αλκινίων</vt:lpstr>
      <vt:lpstr>Αναγωγή αλκυλαλογονιδίων</vt:lpstr>
      <vt:lpstr>Υδρόλυση ενώσεων Grignard</vt:lpstr>
      <vt:lpstr>Wurtz reaction</vt:lpstr>
      <vt:lpstr>Αντίδραση Corey-House</vt:lpstr>
      <vt:lpstr>Χημικές ιδιότητες αλκανίων 1/6</vt:lpstr>
      <vt:lpstr>Χημικές ιδιότητες αλκανίων 2/6</vt:lpstr>
      <vt:lpstr>Χημικές ιδιότητες αλκανίων 3/6</vt:lpstr>
      <vt:lpstr>Χημικές ιδιότητες αλκανίων 4/6</vt:lpstr>
      <vt:lpstr>Χημικές ιδιότητες αλκανίων 5/6</vt:lpstr>
      <vt:lpstr>Χημικές ιδιότητες αλκανίων 6/6</vt:lpstr>
      <vt:lpstr>Κυκλοαλκάνια (Ναφθένια)</vt:lpstr>
      <vt:lpstr>Κυκλοαλκάνια 1/2</vt:lpstr>
      <vt:lpstr>Κυκλοαλκάνια 2/2</vt:lpstr>
      <vt:lpstr>Αλκένια ή ολεφίνες </vt:lpstr>
      <vt:lpstr>Αλκένια ή ολεφίνες 1/6</vt:lpstr>
      <vt:lpstr>Αλκένια ή ολεφίνες 2/6</vt:lpstr>
      <vt:lpstr>Αλκένια ή ολεφίνες 3/6</vt:lpstr>
      <vt:lpstr>Αλκένια ή ολεφίνες 4/6</vt:lpstr>
      <vt:lpstr>Αλκένια ή ολεφίνες E και Z ισομερή</vt:lpstr>
      <vt:lpstr>Αλκένια ή ολεφίνες 5/6</vt:lpstr>
      <vt:lpstr>Αλκένια ή ολεφίνες 6/6</vt:lpstr>
      <vt:lpstr>Αλκένια Μέθοδοι παρασκευής 1/7</vt:lpstr>
      <vt:lpstr>Αλκένια Μέθοδοι παρασκευής 2/7</vt:lpstr>
      <vt:lpstr>Αλκένια Μέθοδοι παρασκευής 3/7</vt:lpstr>
      <vt:lpstr>Αλκένια Μέθοδοι παρασκευής 4/7</vt:lpstr>
      <vt:lpstr>Αλκένια Μέθοδοι παρασκευής 5/7</vt:lpstr>
      <vt:lpstr>Αλκένια Μέθοδοι παρασκευής 6/7</vt:lpstr>
      <vt:lpstr>Αλκένια Μέθοδοι παρασκευής 7/7</vt:lpstr>
      <vt:lpstr>Αλκένια Ιδιότητες 1/5 </vt:lpstr>
      <vt:lpstr>Αλκένια Ιδιότητες 2/5 </vt:lpstr>
      <vt:lpstr>Αλκένια Ιδιότητες 3/5 </vt:lpstr>
      <vt:lpstr>Αλκένια Ιδιότητες 4/5 </vt:lpstr>
      <vt:lpstr>Αλκένια Ιδιότητες 5/5 </vt:lpstr>
      <vt:lpstr>Αλκίνια</vt:lpstr>
      <vt:lpstr>Αλκίνια</vt:lpstr>
      <vt:lpstr>Αλκίνια  Μέθοδοι παρασκευής</vt:lpstr>
      <vt:lpstr>Σύνθεση αλκινίων</vt:lpstr>
      <vt:lpstr>Αλκίνια Ιδιότητες 1/5</vt:lpstr>
      <vt:lpstr>Αλκίνια Ιδιότητες 2/5</vt:lpstr>
      <vt:lpstr>Αλκίνια Ιδιότητες 3/5</vt:lpstr>
      <vt:lpstr>Αλκίνια Ιδιότητες 4/5</vt:lpstr>
      <vt:lpstr>Αλκίνια Ιδιότητες 5/5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Ανόργανη και Οργανική Χημεία (Θ)</dc:title>
  <dc:creator>opencourses@teiath.gr</dc:creator>
  <cp:lastModifiedBy>fkaram2</cp:lastModifiedBy>
  <cp:revision>13</cp:revision>
  <dcterms:created xsi:type="dcterms:W3CDTF">2015-05-18T13:23:20Z</dcterms:created>
  <dcterms:modified xsi:type="dcterms:W3CDTF">2015-09-11T07:29:32Z</dcterms:modified>
</cp:coreProperties>
</file>