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32"/>
  </p:notesMasterIdLst>
  <p:handoutMasterIdLst>
    <p:handoutMasterId r:id="rId33"/>
  </p:handoutMasterIdLst>
  <p:sldIdLst>
    <p:sldId id="256" r:id="rId2"/>
    <p:sldId id="258" r:id="rId3"/>
    <p:sldId id="268" r:id="rId4"/>
    <p:sldId id="259" r:id="rId5"/>
    <p:sldId id="269" r:id="rId6"/>
    <p:sldId id="260" r:id="rId7"/>
    <p:sldId id="270" r:id="rId8"/>
    <p:sldId id="261" r:id="rId9"/>
    <p:sldId id="271" r:id="rId10"/>
    <p:sldId id="272" r:id="rId11"/>
    <p:sldId id="273" r:id="rId12"/>
    <p:sldId id="274" r:id="rId13"/>
    <p:sldId id="275" r:id="rId14"/>
    <p:sldId id="263" r:id="rId15"/>
    <p:sldId id="264" r:id="rId16"/>
    <p:sldId id="276" r:id="rId17"/>
    <p:sldId id="265" r:id="rId18"/>
    <p:sldId id="280" r:id="rId19"/>
    <p:sldId id="277" r:id="rId20"/>
    <p:sldId id="266" r:id="rId21"/>
    <p:sldId id="278" r:id="rId22"/>
    <p:sldId id="267" r:id="rId23"/>
    <p:sldId id="279" r:id="rId24"/>
    <p:sldId id="281" r:id="rId25"/>
    <p:sldId id="282" r:id="rId26"/>
    <p:sldId id="283" r:id="rId27"/>
    <p:sldId id="284" r:id="rId28"/>
    <p:sldId id="285" r:id="rId29"/>
    <p:sldId id="286" r:id="rId30"/>
    <p:sldId id="287" r:id="rId31"/>
  </p:sldIdLst>
  <p:sldSz cx="9144000" cy="6858000" type="screen4x3"/>
  <p:notesSz cx="7104063" cy="10234613"/>
  <p:custDataLst>
    <p:tags r:id="rId34"/>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12" autoAdjust="0"/>
    <p:restoredTop sz="94660"/>
  </p:normalViewPr>
  <p:slideViewPr>
    <p:cSldViewPr>
      <p:cViewPr varScale="1">
        <p:scale>
          <a:sx n="111" d="100"/>
          <a:sy n="111" d="100"/>
        </p:scale>
        <p:origin x="-1800"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22/4/2015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22/4/2015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23</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24</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25</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26</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28</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29</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l-GR" altLang="el-GR" dirty="0"/>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l-GR" altLang="el-GR" dirty="0"/>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8C5DDC07-8102-427E-87BE-A0387215E72E}" type="slidenum">
              <a:rPr lang="el-GR" altLang="el-GR"/>
              <a:pPr/>
              <a:t>‹#›</a:t>
            </a:fld>
            <a:endParaRPr lang="el-GR" altLang="el-GR" dirty="0"/>
          </a:p>
        </p:txBody>
      </p:sp>
    </p:spTree>
    <p:extLst>
      <p:ext uri="{BB962C8B-B14F-4D97-AF65-F5344CB8AC3E}">
        <p14:creationId xmlns:p14="http://schemas.microsoft.com/office/powerpoint/2010/main" val="12879320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l-GR"/>
          </a:p>
        </p:txBody>
      </p:sp>
      <p:sp>
        <p:nvSpPr>
          <p:cNvPr id="3" name="Content Placeholder 2"/>
          <p:cNvSpPr>
            <a:spLocks noGrp="1"/>
          </p:cNvSpPr>
          <p:nvPr>
            <p:ph sz="quarter" idx="1"/>
          </p:nvPr>
        </p:nvSpPr>
        <p:spPr>
          <a:xfrm>
            <a:off x="457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quarter" idx="2"/>
          </p:nvPr>
        </p:nvSpPr>
        <p:spPr>
          <a:xfrm>
            <a:off x="457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half" idx="3"/>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l-GR" altLang="el-GR" dirty="0"/>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l-GR" altLang="el-GR" dirty="0"/>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2CDB23DE-5148-4D36-B626-E58B28CAA35F}" type="slidenum">
              <a:rPr lang="el-GR" altLang="el-GR"/>
              <a:pPr/>
              <a:t>‹#›</a:t>
            </a:fld>
            <a:endParaRPr lang="el-GR" altLang="el-GR" dirty="0"/>
          </a:p>
        </p:txBody>
      </p:sp>
    </p:spTree>
    <p:extLst>
      <p:ext uri="{BB962C8B-B14F-4D97-AF65-F5344CB8AC3E}">
        <p14:creationId xmlns:p14="http://schemas.microsoft.com/office/powerpoint/2010/main" val="84396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Online Image Placeholder 3"/>
          <p:cNvSpPr>
            <a:spLocks noGrp="1"/>
          </p:cNvSpPr>
          <p:nvPr>
            <p:ph type="clipArt" sz="half" idx="2"/>
          </p:nvPr>
        </p:nvSpPr>
        <p:spPr>
          <a:xfrm>
            <a:off x="4648200" y="1600200"/>
            <a:ext cx="4038600" cy="4525963"/>
          </a:xfrm>
        </p:spPr>
        <p:txBody>
          <a:bodyPr/>
          <a:lstStyle/>
          <a:p>
            <a:endParaRPr lang="el-GR" dirty="0"/>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l-GR" altLang="el-GR" dirty="0"/>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l-GR" altLang="el-GR" dirty="0"/>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79E3C0E2-E772-4073-BDAD-22E796777082}" type="slidenum">
              <a:rPr lang="el-GR" altLang="el-GR"/>
              <a:pPr/>
              <a:t>‹#›</a:t>
            </a:fld>
            <a:endParaRPr lang="el-GR" altLang="el-GR" dirty="0"/>
          </a:p>
        </p:txBody>
      </p:sp>
    </p:spTree>
    <p:extLst>
      <p:ext uri="{BB962C8B-B14F-4D97-AF65-F5344CB8AC3E}">
        <p14:creationId xmlns:p14="http://schemas.microsoft.com/office/powerpoint/2010/main" val="143961933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l-GR" altLang="el-GR" dirty="0"/>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l-GR" altLang="el-GR" dirty="0"/>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02DB056B-C3D1-458A-ACCA-C251BAEB6B8A}" type="slidenum">
              <a:rPr lang="el-GR" altLang="el-GR"/>
              <a:pPr/>
              <a:t>‹#›</a:t>
            </a:fld>
            <a:endParaRPr lang="el-GR" altLang="el-GR" dirty="0"/>
          </a:p>
        </p:txBody>
      </p:sp>
    </p:spTree>
    <p:extLst>
      <p:ext uri="{BB962C8B-B14F-4D97-AF65-F5344CB8AC3E}">
        <p14:creationId xmlns:p14="http://schemas.microsoft.com/office/powerpoint/2010/main" val="6436277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9" r:id="rId11"/>
    <p:sldLayoutId id="2147483700" r:id="rId12"/>
    <p:sldLayoutId id="2147483701" r:id="rId13"/>
    <p:sldLayoutId id="2147483702" r:id="rId14"/>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hyperlink" Target="http://creativecommons.org/licenses/by/3.0" TargetMode="External"/><Relationship Id="rId5" Type="http://schemas.openxmlformats.org/officeDocument/2006/relationships/hyperlink" Target="http://cnx.org/content/col11496/1.6/" TargetMode="External"/><Relationship Id="rId4" Type="http://schemas.openxmlformats.org/officeDocument/2006/relationships/hyperlink" Target="http://en.wikipedia.org/wiki/File:Figure_28_01_03.JPG" TargetMode="Externa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hyperlink" Target="http://creativecommons.org/licenses/by/3.0" TargetMode="External"/><Relationship Id="rId5" Type="http://schemas.openxmlformats.org/officeDocument/2006/relationships/hyperlink" Target="http://cnx.org/content/col11496/1.6/" TargetMode="External"/><Relationship Id="rId4" Type="http://schemas.openxmlformats.org/officeDocument/2006/relationships/hyperlink" Target="http://en.wikipedia.org/wiki/File:Figure_28_01_03.JPG" TargetMode="Externa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hyperlink" Target="http://creativecommons.org/licenses/by-sa/3.0" TargetMode="External"/><Relationship Id="rId5" Type="http://schemas.openxmlformats.org/officeDocument/2006/relationships/hyperlink" Target="http://commons.wikimedia.org/wiki/User:KDS444" TargetMode="External"/><Relationship Id="rId4" Type="http://schemas.openxmlformats.org/officeDocument/2006/relationships/hyperlink" Target="http://en.wikipedia.org/wiki/Tunica_vaginalis#mediaviewer/File:Tunica_vaginalis.jpg" TargetMode="Externa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hyperlink" Target="http://creativecommons.org/licenses/by-sa/3.0" TargetMode="External"/><Relationship Id="rId5" Type="http://schemas.openxmlformats.org/officeDocument/2006/relationships/hyperlink" Target="http://commons.wikimedia.org/w/index.php?title=User:SaudiPseudonym&amp;action=edit&amp;redlink=1" TargetMode="External"/><Relationship Id="rId4" Type="http://schemas.openxmlformats.org/officeDocument/2006/relationships/hyperlink" Target="http://commons.wikimedia.org/wiki/File:Route_of_vas_deferens_en.sv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hyperlink" Target="http://creativecommons.org/licenses/by-sa/3.0" TargetMode="External"/><Relationship Id="rId5" Type="http://schemas.openxmlformats.org/officeDocument/2006/relationships/hyperlink" Target="http://commons.wikimedia.org/w/index.php?title=User:SaudiPseudonym&amp;action=edit&amp;redlink=1" TargetMode="External"/><Relationship Id="rId4" Type="http://schemas.openxmlformats.org/officeDocument/2006/relationships/hyperlink" Target="http://commons.wikimedia.org/wiki/File:Route_of_vas_deferens_en.sv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hyperlink" Target="http://commons.wikimedia.org/wiki/User:Pngbot" TargetMode="External"/><Relationship Id="rId4" Type="http://schemas.openxmlformats.org/officeDocument/2006/relationships/hyperlink" Target="http://en.wikipedia.org/wiki/Seminal_vesicle#mediaviewer/File:Gray1160.png" TargetMode="Externa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21.xml"/><Relationship Id="rId5" Type="http://schemas.openxmlformats.org/officeDocument/2006/relationships/hyperlink" Target="http://commons.wikimedia.org/wiki/User:Pngbot" TargetMode="External"/><Relationship Id="rId4" Type="http://schemas.openxmlformats.org/officeDocument/2006/relationships/hyperlink" Target="http://en.wikipedia.org/wiki/Ejaculatory_duct#mediaviewer/File:Gray1153.pn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hyperlink" Target="http://commons.wikimedia.org/wiki/User:AirBa" TargetMode="External"/><Relationship Id="rId4" Type="http://schemas.openxmlformats.org/officeDocument/2006/relationships/hyperlink" Target="http://en.wikipedia.org/wiki/Prostate#mediaviewer/File:Prostatelead.jpg" TargetMode="Externa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hyperlink" Target="http://creativecommons.org/licenses/by/3.0" TargetMode="External"/><Relationship Id="rId5" Type="http://schemas.openxmlformats.org/officeDocument/2006/relationships/hyperlink" Target="http://commons.wikimedia.org/wiki/User:CFCF" TargetMode="External"/><Relationship Id="rId4" Type="http://schemas.openxmlformats.org/officeDocument/2006/relationships/hyperlink" Target="http://en.wikipedia.org/wiki/Urethra#mediaviewer/File:Female_and_Male_Urethra.jpg"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hyperlink" Target="http://commons.wikimedia.org/wiki/User:Pngbot" TargetMode="External"/><Relationship Id="rId4" Type="http://schemas.openxmlformats.org/officeDocument/2006/relationships/hyperlink" Target="http://en.wikipedia.org/wiki/Dorsal_veins_of_the_penis#mediaviewer/File:Gray588.pn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hyperlink" Target="http://commons.wikimedia.org/wiki/User:Moscowsky" TargetMode="External"/><Relationship Id="rId4" Type="http://schemas.openxmlformats.org/officeDocument/2006/relationships/hyperlink" Target="http://en.wikipedia.org/wiki/Human_penis#mediaviewer/File:Gray1158.pn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hyperlink" Target="http://commons.wikimedia.org/wiki/User:Arcadian" TargetMode="External"/><Relationship Id="rId4" Type="http://schemas.openxmlformats.org/officeDocument/2006/relationships/hyperlink" Target="http://commons.wikimedia.org/wiki/File:Gray1159.png" TargetMode="Externa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hyperlink" Target="http://commons.wikimedia.org/wiki/User:Pngbot" TargetMode="External"/><Relationship Id="rId4" Type="http://schemas.openxmlformats.org/officeDocument/2006/relationships/hyperlink" Target="http://en.wikipedia.org/wiki/Testicle#mediaviewer/File:Gray1144.p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lstStyle/>
          <a:p>
            <a:pPr lvl="1" algn="ctr"/>
            <a:r>
              <a:rPr lang="el-GR" sz="4400" b="1" dirty="0" smtClean="0">
                <a:solidFill>
                  <a:schemeClr val="tx1"/>
                </a:solidFill>
                <a:latin typeface="+mn-lt"/>
              </a:rPr>
              <a:t>Ανατομική (Θ)</a:t>
            </a:r>
            <a:endParaRPr lang="el-GR" b="1" dirty="0">
              <a:solidFill>
                <a:schemeClr val="tx1"/>
              </a:solidFill>
              <a:latin typeface="+mn-lt"/>
            </a:endParaRP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1" name="Υπότιτλος 2"/>
          <p:cNvSpPr>
            <a:spLocks noGrp="1"/>
          </p:cNvSpPr>
          <p:nvPr>
            <p:ph type="subTitle" idx="1"/>
          </p:nvPr>
        </p:nvSpPr>
        <p:spPr>
          <a:xfrm>
            <a:off x="1369368" y="3096543"/>
            <a:ext cx="6400800" cy="1752600"/>
          </a:xfrm>
        </p:spPr>
        <p:txBody>
          <a:bodyPr>
            <a:normAutofit/>
          </a:bodyPr>
          <a:lstStyle/>
          <a:p>
            <a:pPr>
              <a:spcBef>
                <a:spcPts val="0"/>
              </a:spcBef>
              <a:spcAft>
                <a:spcPts val="1200"/>
              </a:spcAft>
            </a:pPr>
            <a:r>
              <a:rPr lang="el-GR" sz="2800" b="1" dirty="0" smtClean="0"/>
              <a:t>Ενότητα 11</a:t>
            </a:r>
            <a:r>
              <a:rPr lang="el-GR" sz="2800" dirty="0" smtClean="0"/>
              <a:t>:</a:t>
            </a:r>
            <a:r>
              <a:rPr lang="en-US" sz="2800" dirty="0" smtClean="0"/>
              <a:t> </a:t>
            </a:r>
            <a:r>
              <a:rPr lang="el-GR" sz="2800" dirty="0" smtClean="0"/>
              <a:t>Γεννητικό σύστημα άνδρα</a:t>
            </a:r>
          </a:p>
          <a:p>
            <a:pPr>
              <a:spcBef>
                <a:spcPts val="0"/>
              </a:spcBef>
              <a:spcAft>
                <a:spcPts val="1200"/>
              </a:spcAft>
            </a:pPr>
            <a:r>
              <a:rPr lang="el-GR" sz="2400" dirty="0" smtClean="0"/>
              <a:t>Φραγκίσκη Αναγνωστοπούλου Ανθούλη</a:t>
            </a:r>
            <a:endParaRPr lang="el-GR" sz="2400" dirty="0"/>
          </a:p>
          <a:p>
            <a:pPr>
              <a:spcBef>
                <a:spcPts val="0"/>
              </a:spcBef>
            </a:pPr>
            <a:r>
              <a:rPr lang="el-GR" sz="2400" dirty="0"/>
              <a:t>Τμήμα </a:t>
            </a:r>
            <a:r>
              <a:rPr lang="el-GR" sz="2400" dirty="0" smtClean="0"/>
              <a:t>Ιατρικών Εργαστηρίων</a:t>
            </a:r>
            <a:endParaRPr lang="el-GR" sz="2400" dirty="0"/>
          </a:p>
        </p:txBody>
      </p:sp>
      <p:graphicFrame>
        <p:nvGraphicFramePr>
          <p:cNvPr id="12" name="Table 11"/>
          <p:cNvGraphicFramePr>
            <a:graphicFrameLocks noGrp="1"/>
          </p:cNvGraphicFramePr>
          <p:nvPr>
            <p:extLst>
              <p:ext uri="{D42A27DB-BD31-4B8C-83A1-F6EECF244321}">
                <p14:modId xmlns:p14="http://schemas.microsoft.com/office/powerpoint/2010/main" val="2462259945"/>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3" name="Picture 12"/>
          <p:cNvPicPr/>
          <p:nvPr/>
        </p:nvPicPr>
        <p:blipFill>
          <a:blip r:embed="rId6">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4" name="Picture 2" descr="C:\Users\alex\Desktop\logo.png"/>
          <p:cNvPicPr>
            <a:picLocks noChangeAspect="1" noChangeArrowheads="1"/>
          </p:cNvPicPr>
          <p:nvPr/>
        </p:nvPicPr>
        <p:blipFill rotWithShape="1">
          <a:blip r:embed="rId7">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spTree>
    <p:custDataLst>
      <p:tags r:id="rId1"/>
    </p:custDataLst>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normAutofit/>
          </a:bodyPr>
          <a:lstStyle/>
          <a:p>
            <a:pPr marL="711200" lvl="0" indent="-711200">
              <a:spcBef>
                <a:spcPct val="20000"/>
              </a:spcBef>
            </a:pPr>
            <a:r>
              <a:rPr lang="el-GR" altLang="el-GR" dirty="0" smtClean="0">
                <a:solidFill>
                  <a:prstClr val="black"/>
                </a:solidFill>
                <a:ea typeface="+mn-ea"/>
                <a:cs typeface="+mn-cs"/>
              </a:rPr>
              <a:t>Μικροσκοπική </a:t>
            </a:r>
            <a:r>
              <a:rPr lang="el-GR" altLang="el-GR" dirty="0" smtClean="0">
                <a:solidFill>
                  <a:prstClr val="black"/>
                </a:solidFill>
                <a:ea typeface="+mn-ea"/>
                <a:cs typeface="+mn-cs"/>
              </a:rPr>
              <a:t>δομή </a:t>
            </a:r>
            <a:r>
              <a:rPr lang="el-GR" altLang="el-GR" dirty="0">
                <a:solidFill>
                  <a:prstClr val="black"/>
                </a:solidFill>
                <a:ea typeface="+mn-ea"/>
                <a:cs typeface="+mn-cs"/>
              </a:rPr>
              <a:t>ό</a:t>
            </a:r>
            <a:r>
              <a:rPr lang="el-GR" altLang="el-GR" dirty="0" smtClean="0">
                <a:solidFill>
                  <a:prstClr val="black"/>
                </a:solidFill>
                <a:ea typeface="+mn-ea"/>
                <a:cs typeface="+mn-cs"/>
              </a:rPr>
              <a:t>ρχεως</a:t>
            </a:r>
            <a:r>
              <a:rPr lang="en-US" altLang="el-GR" dirty="0" smtClean="0">
                <a:solidFill>
                  <a:prstClr val="black"/>
                </a:solidFill>
                <a:ea typeface="+mn-ea"/>
                <a:cs typeface="+mn-cs"/>
              </a:rPr>
              <a:t> </a:t>
            </a:r>
            <a:r>
              <a:rPr lang="en-US" altLang="el-GR" sz="3200" b="0" dirty="0" smtClean="0">
                <a:solidFill>
                  <a:prstClr val="black"/>
                </a:solidFill>
                <a:ea typeface="+mn-ea"/>
                <a:cs typeface="+mn-cs"/>
              </a:rPr>
              <a:t>(1/3)</a:t>
            </a:r>
            <a:endParaRPr lang="el-GR" altLang="el-GR" sz="3200" b="0" dirty="0">
              <a:solidFill>
                <a:prstClr val="black"/>
              </a:solidFill>
              <a:ea typeface="+mn-ea"/>
              <a:cs typeface="+mn-cs"/>
            </a:endParaRPr>
          </a:p>
        </p:txBody>
      </p:sp>
      <p:sp>
        <p:nvSpPr>
          <p:cNvPr id="2" name="Content Placeholder 1"/>
          <p:cNvSpPr>
            <a:spLocks noGrp="1"/>
          </p:cNvSpPr>
          <p:nvPr>
            <p:ph idx="1"/>
          </p:nvPr>
        </p:nvSpPr>
        <p:spPr>
          <a:xfrm>
            <a:off x="457200" y="1196752"/>
            <a:ext cx="4618856" cy="5040560"/>
          </a:xfrm>
        </p:spPr>
        <p:txBody>
          <a:bodyPr>
            <a:normAutofit/>
          </a:bodyPr>
          <a:lstStyle/>
          <a:p>
            <a:pPr marL="711200" indent="-711200">
              <a:spcBef>
                <a:spcPts val="600"/>
              </a:spcBef>
              <a:buFont typeface="Wingdings" panose="05000000000000000000" pitchFamily="2" charset="2"/>
              <a:buNone/>
            </a:pPr>
            <a:r>
              <a:rPr lang="el-GR" altLang="el-GR" sz="2400" b="1" dirty="0" smtClean="0"/>
              <a:t>Αποτελείται από</a:t>
            </a:r>
            <a:r>
              <a:rPr lang="en-US" altLang="el-GR" sz="2400" b="1" dirty="0" smtClean="0"/>
              <a:t>:</a:t>
            </a:r>
            <a:endParaRPr lang="el-GR" altLang="el-GR" sz="2400" b="1" dirty="0" smtClean="0"/>
          </a:p>
          <a:p>
            <a:pPr marL="457200" indent="-457200">
              <a:spcBef>
                <a:spcPts val="600"/>
              </a:spcBef>
              <a:buFont typeface="+mj-lt"/>
              <a:buAutoNum type="arabicPeriod"/>
            </a:pPr>
            <a:r>
              <a:rPr lang="el-GR" altLang="el-GR" sz="2400" dirty="0" smtClean="0"/>
              <a:t>Ινώδη χιτώνα (περιβάλλει τον όρχι-όπισθεν παχύνεται και σχηματίζει το μεσαύλιο από το οποίο ξεκινούν διαφραγμάτια που τον  χωρίζουν σε 200-300 διαμερίσματα, τα ορχικά λόβια).</a:t>
            </a:r>
          </a:p>
          <a:p>
            <a:pPr marL="457200" indent="-457200">
              <a:spcBef>
                <a:spcPts val="600"/>
              </a:spcBef>
              <a:buFont typeface="+mj-lt"/>
              <a:buAutoNum type="arabicPeriod"/>
            </a:pPr>
            <a:endParaRPr lang="el-GR" altLang="el-GR" sz="2400" dirty="0" smtClean="0"/>
          </a:p>
          <a:p>
            <a:pPr>
              <a:spcBef>
                <a:spcPts val="600"/>
              </a:spcBef>
            </a:pPr>
            <a:endParaRPr lang="el-GR" sz="24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3" y="1748439"/>
            <a:ext cx="3149338" cy="290400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750624" y="4869160"/>
            <a:ext cx="2664297"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a:latin typeface="+mn-lt"/>
                <a:hlinkClick r:id="rId4"/>
              </a:rPr>
              <a:t>Figure 28 01 </a:t>
            </a:r>
            <a:r>
              <a:rPr lang="en-US" sz="1200" dirty="0" smtClean="0">
                <a:latin typeface="+mn-lt"/>
                <a:hlinkClick r:id="rId4"/>
              </a:rPr>
              <a:t>03</a:t>
            </a:r>
            <a:r>
              <a:rPr lang="en-US" sz="1200" dirty="0" smtClean="0">
                <a:latin typeface="+mn-lt"/>
              </a:rPr>
              <a:t>” </a:t>
            </a:r>
            <a:r>
              <a:rPr lang="el-GR" sz="1200" dirty="0" smtClean="0">
                <a:solidFill>
                  <a:schemeClr val="tx1">
                    <a:lumMod val="75000"/>
                    <a:lumOff val="25000"/>
                  </a:schemeClr>
                </a:solidFill>
                <a:latin typeface="+mn-lt"/>
              </a:rPr>
              <a:t>από </a:t>
            </a:r>
            <a:r>
              <a:rPr lang="en-US" sz="1200" dirty="0" smtClean="0">
                <a:latin typeface="+mn-lt"/>
                <a:hlinkClick r:id="rId5"/>
              </a:rPr>
              <a:t>CFCF</a:t>
            </a:r>
            <a:r>
              <a:rPr lang="el-GR" sz="1200" dirty="0" smtClean="0">
                <a:latin typeface="+mn-lt"/>
              </a:rPr>
              <a:t> </a:t>
            </a:r>
            <a:r>
              <a:rPr lang="el-GR" sz="1200" dirty="0">
                <a:solidFill>
                  <a:schemeClr val="tx1">
                    <a:lumMod val="75000"/>
                    <a:lumOff val="25000"/>
                  </a:schemeClr>
                </a:solidFill>
                <a:latin typeface="+mn-lt"/>
              </a:rPr>
              <a:t>διαθέσιμο με άδεια </a:t>
            </a:r>
            <a:r>
              <a:rPr lang="en-US" sz="1200" dirty="0">
                <a:solidFill>
                  <a:schemeClr val="tx1">
                    <a:lumMod val="75000"/>
                    <a:lumOff val="25000"/>
                  </a:schemeClr>
                </a:solidFill>
                <a:latin typeface="+mn-lt"/>
                <a:hlinkClick r:id="rId6"/>
              </a:rPr>
              <a:t>CC BY 3.0</a:t>
            </a:r>
            <a:endParaRPr lang="el-GR" sz="1200" dirty="0">
              <a:solidFill>
                <a:schemeClr val="tx1">
                  <a:lumMod val="75000"/>
                  <a:lumOff val="25000"/>
                </a:schemeClr>
              </a:solidFill>
              <a:latin typeface="+mn-lt"/>
            </a:endParaRP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custDataLst>
      <p:tags r:id="rId1"/>
    </p:custDataLst>
    <p:extLst>
      <p:ext uri="{BB962C8B-B14F-4D97-AF65-F5344CB8AC3E}">
        <p14:creationId xmlns:p14="http://schemas.microsoft.com/office/powerpoint/2010/main" val="9978176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normAutofit/>
          </a:bodyPr>
          <a:lstStyle/>
          <a:p>
            <a:r>
              <a:rPr lang="el-GR" altLang="el-GR" dirty="0">
                <a:solidFill>
                  <a:prstClr val="black"/>
                </a:solidFill>
              </a:rPr>
              <a:t>Μικροσκοπική </a:t>
            </a:r>
            <a:r>
              <a:rPr lang="el-GR" altLang="el-GR" dirty="0" smtClean="0">
                <a:solidFill>
                  <a:prstClr val="black"/>
                </a:solidFill>
              </a:rPr>
              <a:t>δομή </a:t>
            </a:r>
            <a:r>
              <a:rPr lang="el-GR" altLang="el-GR" dirty="0">
                <a:solidFill>
                  <a:prstClr val="black"/>
                </a:solidFill>
              </a:rPr>
              <a:t>ό</a:t>
            </a:r>
            <a:r>
              <a:rPr lang="el-GR" altLang="el-GR" dirty="0" smtClean="0">
                <a:solidFill>
                  <a:prstClr val="black"/>
                </a:solidFill>
              </a:rPr>
              <a:t>ρχεως</a:t>
            </a:r>
            <a:r>
              <a:rPr lang="en-US" altLang="el-GR" dirty="0" smtClean="0">
                <a:solidFill>
                  <a:prstClr val="black"/>
                </a:solidFill>
              </a:rPr>
              <a:t> </a:t>
            </a:r>
            <a:r>
              <a:rPr lang="en-US" altLang="el-GR" sz="3200" b="0" dirty="0" smtClean="0">
                <a:solidFill>
                  <a:prstClr val="black"/>
                </a:solidFill>
              </a:rPr>
              <a:t>(2/3</a:t>
            </a:r>
            <a:r>
              <a:rPr lang="en-US" altLang="el-GR" sz="3200" b="0" dirty="0">
                <a:solidFill>
                  <a:prstClr val="black"/>
                </a:solidFill>
              </a:rPr>
              <a:t>)</a:t>
            </a:r>
            <a:endParaRPr lang="el-GR" altLang="el-GR" dirty="0">
              <a:solidFill>
                <a:srgbClr val="FF9900"/>
              </a:solidFill>
            </a:endParaRPr>
          </a:p>
        </p:txBody>
      </p:sp>
      <p:sp>
        <p:nvSpPr>
          <p:cNvPr id="2" name="Content Placeholder 1"/>
          <p:cNvSpPr>
            <a:spLocks noGrp="1"/>
          </p:cNvSpPr>
          <p:nvPr>
            <p:ph idx="1"/>
          </p:nvPr>
        </p:nvSpPr>
        <p:spPr/>
        <p:txBody>
          <a:bodyPr>
            <a:normAutofit/>
          </a:bodyPr>
          <a:lstStyle/>
          <a:p>
            <a:pPr marL="457200" indent="-457200">
              <a:buFont typeface="+mj-lt"/>
              <a:buAutoNum type="arabicPeriod" startAt="2"/>
            </a:pPr>
            <a:r>
              <a:rPr lang="el-GR" altLang="el-GR" sz="2400" dirty="0" smtClean="0"/>
              <a:t>Σπερματικά σωληνάρια (2 ή περισσότερα σε κάθε ορχικό λόβιο αρχόμενα από την περιφέρεια και καταλήγοντα στο μεσαύλιο. </a:t>
            </a:r>
          </a:p>
          <a:p>
            <a:pPr marL="450850" indent="0">
              <a:buNone/>
            </a:pPr>
            <a:r>
              <a:rPr lang="el-GR" altLang="el-GR" sz="2400" dirty="0" smtClean="0"/>
              <a:t>Αρχικά έχουν πορεία ελικοειδή γενομένη ευθεία πλησίον του μεσαυλίου, εντός του οποίου αναστομούνται μεταξύ τους σχηματίζοντα το δίκτυο του όρχεος ή δίκτυο του </a:t>
            </a:r>
            <a:r>
              <a:rPr lang="en-US" altLang="el-GR" sz="2400" dirty="0" smtClean="0"/>
              <a:t>Haller.</a:t>
            </a:r>
            <a:r>
              <a:rPr lang="el-GR" altLang="el-GR" sz="2400" dirty="0" smtClean="0"/>
              <a:t> </a:t>
            </a:r>
            <a:endParaRPr lang="en-US" altLang="el-GR" sz="2400" dirty="0" smtClean="0"/>
          </a:p>
          <a:p>
            <a:pPr marL="0" indent="0">
              <a:spcBef>
                <a:spcPts val="1800"/>
              </a:spcBef>
              <a:buFont typeface="Wingdings" panose="05000000000000000000" pitchFamily="2" charset="2"/>
              <a:buNone/>
            </a:pPr>
            <a:r>
              <a:rPr lang="el-GR" altLang="el-GR" sz="2400" dirty="0"/>
              <a:t>Κάθε σπερματικό σωληνάριο αποτελείται από βασικό υμένα και  σπερματικό επιθήλιο που αποτελείται από 2 είδη κυττάρων</a:t>
            </a:r>
            <a:r>
              <a:rPr lang="en-US" altLang="el-GR" sz="2400" dirty="0"/>
              <a:t>:</a:t>
            </a:r>
            <a:r>
              <a:rPr lang="el-GR" altLang="el-GR" sz="2400" dirty="0"/>
              <a:t> </a:t>
            </a:r>
            <a:endParaRPr lang="en-US" altLang="el-GR" sz="2400" dirty="0"/>
          </a:p>
          <a:p>
            <a:r>
              <a:rPr lang="el-GR" altLang="el-GR" sz="2400" dirty="0"/>
              <a:t>Σπερματογόνια που παράγουν τα  σπερματοζωάρια  (κεφαλή με τον πυρήνα-σώμα-αυχένα, ουρά)</a:t>
            </a:r>
          </a:p>
          <a:p>
            <a:r>
              <a:rPr lang="el-GR" altLang="el-GR" sz="2400" dirty="0"/>
              <a:t>Βασικά κύτταρα (</a:t>
            </a:r>
            <a:r>
              <a:rPr lang="en-US" altLang="el-GR" sz="2400" dirty="0"/>
              <a:t>Sertoli)</a:t>
            </a:r>
            <a:r>
              <a:rPr lang="el-GR" altLang="el-GR" sz="2400" dirty="0"/>
              <a:t> για τη θρέψη και ωρίμανση των </a:t>
            </a:r>
            <a:r>
              <a:rPr lang="el-GR" altLang="el-GR" sz="2400" dirty="0" smtClean="0"/>
              <a:t>σπερματοζωαρίων</a:t>
            </a:r>
            <a:endParaRPr lang="el-GR" sz="2400"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custDataLst>
      <p:tags r:id="rId1"/>
    </p:custDataLst>
    <p:extLst>
      <p:ext uri="{BB962C8B-B14F-4D97-AF65-F5344CB8AC3E}">
        <p14:creationId xmlns:p14="http://schemas.microsoft.com/office/powerpoint/2010/main" val="22759009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normAutofit/>
          </a:bodyPr>
          <a:lstStyle/>
          <a:p>
            <a:r>
              <a:rPr lang="el-GR" altLang="el-GR" dirty="0">
                <a:solidFill>
                  <a:prstClr val="black"/>
                </a:solidFill>
              </a:rPr>
              <a:t>Μικροσκοπική </a:t>
            </a:r>
            <a:r>
              <a:rPr lang="el-GR" altLang="el-GR" dirty="0" smtClean="0">
                <a:solidFill>
                  <a:prstClr val="black"/>
                </a:solidFill>
              </a:rPr>
              <a:t>δομή </a:t>
            </a:r>
            <a:r>
              <a:rPr lang="el-GR" altLang="el-GR" dirty="0">
                <a:solidFill>
                  <a:prstClr val="black"/>
                </a:solidFill>
              </a:rPr>
              <a:t>ό</a:t>
            </a:r>
            <a:r>
              <a:rPr lang="el-GR" altLang="el-GR" dirty="0" smtClean="0">
                <a:solidFill>
                  <a:prstClr val="black"/>
                </a:solidFill>
              </a:rPr>
              <a:t>ρχεως</a:t>
            </a:r>
            <a:r>
              <a:rPr lang="en-US" altLang="el-GR" dirty="0" smtClean="0">
                <a:solidFill>
                  <a:prstClr val="black"/>
                </a:solidFill>
              </a:rPr>
              <a:t> </a:t>
            </a:r>
            <a:r>
              <a:rPr lang="en-US" altLang="el-GR" sz="3200" b="0" dirty="0" smtClean="0">
                <a:solidFill>
                  <a:prstClr val="black"/>
                </a:solidFill>
              </a:rPr>
              <a:t>(3/3</a:t>
            </a:r>
            <a:r>
              <a:rPr lang="en-US" altLang="el-GR" sz="3200" b="0" dirty="0">
                <a:solidFill>
                  <a:prstClr val="black"/>
                </a:solidFill>
              </a:rPr>
              <a:t>)</a:t>
            </a:r>
            <a:endParaRPr lang="el-GR" altLang="el-GR" sz="4400" dirty="0">
              <a:solidFill>
                <a:srgbClr val="FF9900"/>
              </a:solidFill>
            </a:endParaRPr>
          </a:p>
        </p:txBody>
      </p:sp>
      <p:sp>
        <p:nvSpPr>
          <p:cNvPr id="2" name="Content Placeholder 1"/>
          <p:cNvSpPr>
            <a:spLocks noGrp="1"/>
          </p:cNvSpPr>
          <p:nvPr>
            <p:ph idx="1"/>
          </p:nvPr>
        </p:nvSpPr>
        <p:spPr>
          <a:xfrm>
            <a:off x="457200" y="1196752"/>
            <a:ext cx="5122912" cy="5040560"/>
          </a:xfrm>
        </p:spPr>
        <p:txBody>
          <a:bodyPr>
            <a:normAutofit/>
          </a:bodyPr>
          <a:lstStyle/>
          <a:p>
            <a:pPr marL="457200" indent="-457200">
              <a:spcAft>
                <a:spcPts val="600"/>
              </a:spcAft>
              <a:buFont typeface="+mj-lt"/>
              <a:buAutoNum type="arabicPeriod" startAt="3"/>
            </a:pPr>
            <a:r>
              <a:rPr lang="el-GR" altLang="el-GR" sz="2400" dirty="0" smtClean="0"/>
              <a:t>Διάμεσος ουσία (μεταξύ των σπερματικών σωληναρίων) αποτελούμενη από συνδετικό ιστό και τα διάμεσα κύτταρα (</a:t>
            </a:r>
            <a:r>
              <a:rPr lang="en-US" altLang="el-GR" sz="2400" dirty="0" smtClean="0"/>
              <a:t>Leyding),</a:t>
            </a:r>
            <a:r>
              <a:rPr lang="el-GR" altLang="el-GR" sz="2400" dirty="0" smtClean="0"/>
              <a:t> που παράγουν τις ανδρικές ορμόνες (ανδρογόνα με επικεφαλής την τεστοστερόνη) </a:t>
            </a:r>
            <a:endParaRPr lang="el-GR" sz="2400"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9119" y="1084166"/>
            <a:ext cx="3149338" cy="290400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761639" y="4204886"/>
            <a:ext cx="2664297"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a:latin typeface="+mn-lt"/>
                <a:hlinkClick r:id="rId4"/>
              </a:rPr>
              <a:t>Figure 28 01 </a:t>
            </a:r>
            <a:r>
              <a:rPr lang="en-US" sz="1200" dirty="0" smtClean="0">
                <a:latin typeface="+mn-lt"/>
                <a:hlinkClick r:id="rId4"/>
              </a:rPr>
              <a:t>03</a:t>
            </a:r>
            <a:r>
              <a:rPr lang="en-US" sz="1200" dirty="0" smtClean="0">
                <a:latin typeface="+mn-lt"/>
              </a:rPr>
              <a:t>” </a:t>
            </a:r>
            <a:r>
              <a:rPr lang="el-GR" sz="1200" dirty="0" smtClean="0">
                <a:solidFill>
                  <a:schemeClr val="tx1">
                    <a:lumMod val="75000"/>
                    <a:lumOff val="25000"/>
                  </a:schemeClr>
                </a:solidFill>
                <a:latin typeface="+mn-lt"/>
              </a:rPr>
              <a:t>από </a:t>
            </a:r>
            <a:r>
              <a:rPr lang="en-US" sz="1200" dirty="0" smtClean="0">
                <a:latin typeface="+mn-lt"/>
                <a:hlinkClick r:id="rId5"/>
              </a:rPr>
              <a:t>CFCF</a:t>
            </a:r>
            <a:r>
              <a:rPr lang="el-GR" sz="1200" dirty="0" smtClean="0">
                <a:latin typeface="+mn-lt"/>
              </a:rPr>
              <a:t> </a:t>
            </a:r>
            <a:r>
              <a:rPr lang="el-GR" sz="1200" dirty="0">
                <a:solidFill>
                  <a:schemeClr val="tx1">
                    <a:lumMod val="75000"/>
                    <a:lumOff val="25000"/>
                  </a:schemeClr>
                </a:solidFill>
                <a:latin typeface="+mn-lt"/>
              </a:rPr>
              <a:t>διαθέσιμο με άδεια </a:t>
            </a:r>
            <a:r>
              <a:rPr lang="en-US" sz="1200" dirty="0">
                <a:solidFill>
                  <a:schemeClr val="tx1">
                    <a:lumMod val="75000"/>
                    <a:lumOff val="25000"/>
                  </a:schemeClr>
                </a:solidFill>
                <a:latin typeface="+mn-lt"/>
                <a:hlinkClick r:id="rId6"/>
              </a:rPr>
              <a:t>CC BY 3.0</a:t>
            </a:r>
            <a:endParaRPr lang="el-GR" sz="1200" dirty="0">
              <a:solidFill>
                <a:schemeClr val="tx1">
                  <a:lumMod val="75000"/>
                  <a:lumOff val="25000"/>
                </a:schemeClr>
              </a:solidFill>
              <a:latin typeface="+mn-lt"/>
            </a:endParaRP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custDataLst>
      <p:tags r:id="rId1"/>
    </p:custDataLst>
    <p:extLst>
      <p:ext uri="{BB962C8B-B14F-4D97-AF65-F5344CB8AC3E}">
        <p14:creationId xmlns:p14="http://schemas.microsoft.com/office/powerpoint/2010/main" val="3814019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normAutofit/>
          </a:bodyPr>
          <a:lstStyle/>
          <a:p>
            <a:r>
              <a:rPr lang="el-GR" altLang="el-GR" dirty="0" smtClean="0"/>
              <a:t>Επιδιδυμ</a:t>
            </a:r>
            <a:r>
              <a:rPr lang="el-GR" altLang="el-GR" dirty="0"/>
              <a:t>ί</a:t>
            </a:r>
            <a:r>
              <a:rPr lang="el-GR" altLang="el-GR" dirty="0" smtClean="0"/>
              <a:t>δα</a:t>
            </a:r>
            <a:r>
              <a:rPr lang="el-GR" altLang="el-GR" sz="2800" dirty="0" smtClean="0"/>
              <a:t> </a:t>
            </a:r>
            <a:r>
              <a:rPr lang="el-GR" altLang="el-GR" sz="2800" b="0" dirty="0"/>
              <a:t>(πρώτο τμήμα εκφορητικής οδού)</a:t>
            </a:r>
            <a:endParaRPr lang="el-GR" altLang="el-GR" sz="2800" b="0" dirty="0">
              <a:solidFill>
                <a:srgbClr val="FF9900"/>
              </a:solidFill>
            </a:endParaRPr>
          </a:p>
        </p:txBody>
      </p:sp>
      <p:sp>
        <p:nvSpPr>
          <p:cNvPr id="2" name="Content Placeholder 1"/>
          <p:cNvSpPr>
            <a:spLocks noGrp="1"/>
          </p:cNvSpPr>
          <p:nvPr>
            <p:ph idx="1"/>
          </p:nvPr>
        </p:nvSpPr>
        <p:spPr/>
        <p:txBody>
          <a:bodyPr>
            <a:noAutofit/>
          </a:bodyPr>
          <a:lstStyle/>
          <a:p>
            <a:pPr marL="0" indent="0">
              <a:spcBef>
                <a:spcPts val="600"/>
              </a:spcBef>
              <a:buNone/>
            </a:pPr>
            <a:r>
              <a:rPr lang="el-GR" altLang="el-GR" sz="2400" b="1" dirty="0" smtClean="0"/>
              <a:t>Αποτελείται από</a:t>
            </a:r>
            <a:r>
              <a:rPr lang="en-US" altLang="el-GR" sz="2400" b="1" dirty="0" smtClean="0"/>
              <a:t>:</a:t>
            </a:r>
            <a:endParaRPr lang="el-GR" altLang="el-GR" sz="2400" b="1" dirty="0" smtClean="0"/>
          </a:p>
          <a:p>
            <a:pPr marL="514350" indent="-514350">
              <a:spcBef>
                <a:spcPts val="600"/>
              </a:spcBef>
              <a:buFont typeface="+mj-lt"/>
              <a:buAutoNum type="arabicPeriod"/>
            </a:pPr>
            <a:r>
              <a:rPr lang="el-GR" altLang="el-GR" sz="2400" dirty="0" smtClean="0"/>
              <a:t>Κεφαλή (άνω πόλος όρχεος)</a:t>
            </a:r>
          </a:p>
          <a:p>
            <a:pPr marL="514350" indent="-514350">
              <a:spcBef>
                <a:spcPts val="600"/>
              </a:spcBef>
              <a:buFont typeface="+mj-lt"/>
              <a:buAutoNum type="arabicPeriod"/>
            </a:pPr>
            <a:r>
              <a:rPr lang="el-GR" altLang="el-GR" sz="2400" dirty="0" smtClean="0"/>
              <a:t>Σώμα (οπίσθιο χείλος έως τον κάτω πόλο)</a:t>
            </a:r>
          </a:p>
          <a:p>
            <a:pPr marL="514350" indent="-514350">
              <a:spcBef>
                <a:spcPts val="600"/>
              </a:spcBef>
              <a:buFont typeface="+mj-lt"/>
              <a:buAutoNum type="arabicPeriod"/>
            </a:pPr>
            <a:r>
              <a:rPr lang="el-GR" altLang="el-GR" sz="2400" dirty="0" smtClean="0"/>
              <a:t>Ουρά (οπίσθιο χείλος έως τον κάτω πόλο) </a:t>
            </a:r>
          </a:p>
          <a:p>
            <a:pPr marL="0" indent="0">
              <a:spcBef>
                <a:spcPts val="600"/>
              </a:spcBef>
              <a:buFont typeface="Wingdings" panose="05000000000000000000" pitchFamily="2" charset="2"/>
              <a:buNone/>
            </a:pPr>
            <a:r>
              <a:rPr lang="el-GR" altLang="el-GR" sz="2400" dirty="0" smtClean="0"/>
              <a:t>Μεταξύ του σώματος και της επιδιδυμίδος υπάρχει ο κόλπος της επιδιδυμίδος. </a:t>
            </a:r>
          </a:p>
          <a:p>
            <a:pPr marL="0" indent="0">
              <a:spcBef>
                <a:spcPts val="600"/>
              </a:spcBef>
              <a:buFont typeface="Wingdings" panose="05000000000000000000" pitchFamily="2" charset="2"/>
              <a:buNone/>
            </a:pPr>
            <a:r>
              <a:rPr lang="el-GR" altLang="el-GR" sz="2400" dirty="0" smtClean="0"/>
              <a:t>Η επιδιδυμίδα αποτελείται από ινώδη χιτώνα περικλείοντα τα εκφορητικά σωληνάρια (15-20), συνέχεια των σπερματικών αρχομένων από το μεσαύλιο και μετά από ελικοειδή πορεία στην κεφαλή, ενώνονται μεταξύ τους και σχηματίζουν τον πόρο της επιδιδυμίδος (ελικοειδής, σχηματίζον το σώμα και την ουρά της επιδιδυμίδος).</a:t>
            </a:r>
            <a:endParaRPr lang="el-GR" sz="2400"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custDataLst>
      <p:tags r:id="rId1"/>
    </p:custDataLst>
    <p:extLst>
      <p:ext uri="{BB962C8B-B14F-4D97-AF65-F5344CB8AC3E}">
        <p14:creationId xmlns:p14="http://schemas.microsoft.com/office/powerpoint/2010/main" val="11124297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normAutofit fontScale="90000"/>
          </a:bodyPr>
          <a:lstStyle/>
          <a:p>
            <a:pPr marL="0" indent="0"/>
            <a:r>
              <a:rPr lang="el-GR" altLang="el-GR" sz="4400" dirty="0" smtClean="0"/>
              <a:t>Καλύμματα </a:t>
            </a:r>
            <a:r>
              <a:rPr lang="el-GR" altLang="el-GR" sz="4400" dirty="0" smtClean="0"/>
              <a:t>όρχεως-επιδιδυμίδος</a:t>
            </a:r>
            <a:r>
              <a:rPr lang="en-US" altLang="el-GR" sz="4400" dirty="0" smtClean="0"/>
              <a:t> </a:t>
            </a:r>
            <a:r>
              <a:rPr lang="en-US" altLang="el-GR" sz="3100" b="0" dirty="0" smtClean="0"/>
              <a:t>(1/2)</a:t>
            </a:r>
            <a:r>
              <a:rPr lang="el-GR" altLang="el-GR" sz="3100" b="0" dirty="0" smtClean="0"/>
              <a:t> </a:t>
            </a:r>
            <a:br>
              <a:rPr lang="el-GR" altLang="el-GR" sz="3100" b="0" dirty="0" smtClean="0"/>
            </a:br>
            <a:r>
              <a:rPr lang="el-GR" altLang="el-GR" sz="2800" b="0" dirty="0" smtClean="0"/>
              <a:t>(</a:t>
            </a:r>
            <a:r>
              <a:rPr lang="el-GR" altLang="el-GR" sz="2800" b="0" dirty="0"/>
              <a:t>από έσω προς τα έξω)</a:t>
            </a:r>
          </a:p>
        </p:txBody>
      </p:sp>
      <p:sp>
        <p:nvSpPr>
          <p:cNvPr id="2" name="Content Placeholder 1"/>
          <p:cNvSpPr>
            <a:spLocks noGrp="1"/>
          </p:cNvSpPr>
          <p:nvPr>
            <p:ph idx="1"/>
          </p:nvPr>
        </p:nvSpPr>
        <p:spPr/>
        <p:txBody>
          <a:bodyPr>
            <a:normAutofit/>
          </a:bodyPr>
          <a:lstStyle/>
          <a:p>
            <a:pPr marL="457200" indent="-457200">
              <a:buFont typeface="+mj-lt"/>
              <a:buAutoNum type="arabicPeriod"/>
            </a:pPr>
            <a:r>
              <a:rPr lang="el-GR" altLang="el-GR" sz="2400" dirty="0" smtClean="0"/>
              <a:t>Ίδιος Ελυτροειδής Χιτώνας (συνέχεια προς τα κάτω του περιτοναίου), έχει 2 πέταλα</a:t>
            </a:r>
            <a:r>
              <a:rPr lang="en-US" altLang="el-GR" sz="2400" dirty="0" smtClean="0"/>
              <a:t>:</a:t>
            </a:r>
            <a:endParaRPr lang="el-GR" altLang="el-GR" sz="2400" dirty="0" smtClean="0"/>
          </a:p>
          <a:p>
            <a:pPr marL="806450" indent="-361950"/>
            <a:r>
              <a:rPr lang="el-GR" altLang="el-GR" sz="2400" dirty="0" smtClean="0"/>
              <a:t>Περισπλάχνιο (επιόρχιο)</a:t>
            </a:r>
          </a:p>
          <a:p>
            <a:pPr marL="806450" indent="-361950"/>
            <a:r>
              <a:rPr lang="el-GR" altLang="el-GR" sz="2400" dirty="0" smtClean="0"/>
              <a:t>Περίτονο (περιόρχιο)</a:t>
            </a:r>
          </a:p>
          <a:p>
            <a:pPr marL="711200" indent="-711200">
              <a:buFont typeface="Wingdings" panose="05000000000000000000" pitchFamily="2" charset="2"/>
              <a:buAutoNum type="arabicPeriod"/>
            </a:pPr>
            <a:endParaRPr lang="en-US" altLang="el-GR" sz="2400" dirty="0" smtClean="0"/>
          </a:p>
          <a:p>
            <a:endParaRPr lang="el-GR" sz="2400" dirty="0"/>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6096" y="2204864"/>
            <a:ext cx="2874506" cy="316835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541200" y="5373216"/>
            <a:ext cx="2664297"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a:latin typeface="+mn-lt"/>
                <a:hlinkClick r:id="rId4"/>
              </a:rPr>
              <a:t>Tunica vaginalis</a:t>
            </a:r>
            <a:r>
              <a:rPr lang="en-US" sz="1200" dirty="0" smtClean="0">
                <a:latin typeface="+mn-lt"/>
              </a:rPr>
              <a:t>” </a:t>
            </a:r>
            <a:r>
              <a:rPr lang="el-GR" sz="1200" dirty="0" smtClean="0">
                <a:solidFill>
                  <a:schemeClr val="tx1">
                    <a:lumMod val="75000"/>
                    <a:lumOff val="25000"/>
                  </a:schemeClr>
                </a:solidFill>
                <a:latin typeface="+mn-lt"/>
              </a:rPr>
              <a:t>από </a:t>
            </a:r>
            <a:r>
              <a:rPr lang="en-US" sz="1200" dirty="0" smtClean="0">
                <a:latin typeface="+mn-lt"/>
                <a:hlinkClick r:id="rId5" tooltip="User:KDS444"/>
              </a:rPr>
              <a:t>KDS444</a:t>
            </a:r>
            <a:r>
              <a:rPr lang="el-GR" sz="1200" dirty="0" smtClean="0">
                <a:latin typeface="+mn-lt"/>
              </a:rPr>
              <a:t> </a:t>
            </a:r>
            <a:r>
              <a:rPr lang="el-GR" sz="1200" dirty="0" smtClean="0">
                <a:solidFill>
                  <a:schemeClr val="tx1">
                    <a:lumMod val="75000"/>
                    <a:lumOff val="25000"/>
                  </a:schemeClr>
                </a:solidFill>
                <a:latin typeface="+mn-lt"/>
              </a:rPr>
              <a:t>διαθέσιμο </a:t>
            </a:r>
            <a:r>
              <a:rPr lang="el-GR" sz="1200" dirty="0">
                <a:solidFill>
                  <a:schemeClr val="tx1">
                    <a:lumMod val="75000"/>
                    <a:lumOff val="25000"/>
                  </a:schemeClr>
                </a:solidFill>
                <a:latin typeface="+mn-lt"/>
              </a:rPr>
              <a:t>με άδεια </a:t>
            </a:r>
            <a:r>
              <a:rPr lang="en-US" sz="1200" dirty="0">
                <a:latin typeface="+mn-lt"/>
                <a:hlinkClick r:id="rId6"/>
              </a:rPr>
              <a:t>CC BY-SA 3.0</a:t>
            </a:r>
            <a:endParaRPr lang="el-GR" sz="1200" dirty="0">
              <a:solidFill>
                <a:schemeClr val="tx1">
                  <a:lumMod val="75000"/>
                  <a:lumOff val="25000"/>
                </a:schemeClr>
              </a:solidFill>
              <a:latin typeface="+mn-lt"/>
            </a:endParaRP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Tree>
    <p:custDataLst>
      <p:tags r:id="rId1"/>
    </p:custDataLst>
    <p:extLst>
      <p:ext uri="{BB962C8B-B14F-4D97-AF65-F5344CB8AC3E}">
        <p14:creationId xmlns:p14="http://schemas.microsoft.com/office/powerpoint/2010/main" val="38167997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normAutofit fontScale="90000"/>
          </a:bodyPr>
          <a:lstStyle/>
          <a:p>
            <a:r>
              <a:rPr lang="el-GR" altLang="el-GR" sz="4400" dirty="0">
                <a:solidFill>
                  <a:prstClr val="black"/>
                </a:solidFill>
              </a:rPr>
              <a:t>Καλύμματα </a:t>
            </a:r>
            <a:r>
              <a:rPr lang="el-GR" altLang="el-GR" sz="4400" dirty="0" smtClean="0">
                <a:solidFill>
                  <a:prstClr val="black"/>
                </a:solidFill>
              </a:rPr>
              <a:t>ό</a:t>
            </a:r>
            <a:r>
              <a:rPr lang="el-GR" altLang="el-GR" sz="4400" dirty="0" smtClean="0">
                <a:solidFill>
                  <a:prstClr val="black"/>
                </a:solidFill>
              </a:rPr>
              <a:t>ρχεως-επιδιδυμίδος</a:t>
            </a:r>
            <a:r>
              <a:rPr lang="en-US" altLang="el-GR" sz="4400" dirty="0" smtClean="0">
                <a:solidFill>
                  <a:prstClr val="black"/>
                </a:solidFill>
              </a:rPr>
              <a:t> </a:t>
            </a:r>
            <a:r>
              <a:rPr lang="en-US" altLang="el-GR" sz="3100" b="0" dirty="0" smtClean="0">
                <a:solidFill>
                  <a:prstClr val="black"/>
                </a:solidFill>
              </a:rPr>
              <a:t>(2/2</a:t>
            </a:r>
            <a:r>
              <a:rPr lang="en-US" altLang="el-GR" sz="3100" b="0" dirty="0">
                <a:solidFill>
                  <a:prstClr val="black"/>
                </a:solidFill>
              </a:rPr>
              <a:t>)</a:t>
            </a:r>
            <a:r>
              <a:rPr lang="el-GR" altLang="el-GR" sz="3100" b="0" dirty="0">
                <a:solidFill>
                  <a:prstClr val="black"/>
                </a:solidFill>
              </a:rPr>
              <a:t> </a:t>
            </a:r>
            <a:r>
              <a:rPr lang="el-GR" altLang="el-GR" sz="4400" dirty="0" smtClean="0">
                <a:solidFill>
                  <a:prstClr val="black"/>
                </a:solidFill>
              </a:rPr>
              <a:t> </a:t>
            </a:r>
            <a:r>
              <a:rPr lang="el-GR" altLang="el-GR" sz="4400" dirty="0">
                <a:solidFill>
                  <a:prstClr val="black"/>
                </a:solidFill>
              </a:rPr>
              <a:t/>
            </a:r>
            <a:br>
              <a:rPr lang="el-GR" altLang="el-GR" sz="4400" dirty="0">
                <a:solidFill>
                  <a:prstClr val="black"/>
                </a:solidFill>
              </a:rPr>
            </a:br>
            <a:r>
              <a:rPr lang="el-GR" altLang="el-GR" sz="2800" b="0" dirty="0">
                <a:solidFill>
                  <a:prstClr val="black"/>
                </a:solidFill>
              </a:rPr>
              <a:t>(από έσω προς τα έξω)</a:t>
            </a:r>
            <a:endParaRPr lang="el-GR" altLang="el-GR" sz="2800" dirty="0">
              <a:solidFill>
                <a:srgbClr val="FF9900"/>
              </a:solidFill>
            </a:endParaRPr>
          </a:p>
        </p:txBody>
      </p:sp>
      <p:sp>
        <p:nvSpPr>
          <p:cNvPr id="2" name="Content Placeholder 1"/>
          <p:cNvSpPr>
            <a:spLocks noGrp="1"/>
          </p:cNvSpPr>
          <p:nvPr>
            <p:ph idx="1"/>
          </p:nvPr>
        </p:nvSpPr>
        <p:spPr/>
        <p:txBody>
          <a:bodyPr>
            <a:noAutofit/>
          </a:bodyPr>
          <a:lstStyle/>
          <a:p>
            <a:pPr marL="0" indent="0">
              <a:spcBef>
                <a:spcPts val="300"/>
              </a:spcBef>
              <a:buFont typeface="Wingdings" panose="05000000000000000000" pitchFamily="2" charset="2"/>
              <a:buNone/>
            </a:pPr>
            <a:r>
              <a:rPr lang="el-GR" altLang="el-GR" sz="2400" dirty="0" smtClean="0"/>
              <a:t>Μεταξύ των 2 πετάλων δημιουργείται ένας κλειστός σάκκος περιέχων ελάχιστη ποσότητα υγρού γιατί η επικοινωνία του ίδιου ελυτροειδή χιτώνα  με την περιτοναϊκή κοιλότητα κλείνει πριν από τη γέννηση.</a:t>
            </a:r>
          </a:p>
          <a:p>
            <a:pPr marL="711200" indent="-711200">
              <a:spcBef>
                <a:spcPts val="300"/>
              </a:spcBef>
              <a:buFont typeface="Wingdings" panose="05000000000000000000" pitchFamily="2" charset="2"/>
              <a:buNone/>
            </a:pPr>
            <a:r>
              <a:rPr lang="el-GR" altLang="el-GR" sz="2400" dirty="0" smtClean="0"/>
              <a:t>Αποτελείται από</a:t>
            </a:r>
            <a:r>
              <a:rPr lang="en-US" altLang="el-GR" sz="2400" dirty="0" smtClean="0"/>
              <a:t>:</a:t>
            </a:r>
            <a:endParaRPr lang="el-GR" altLang="el-GR" sz="2400" dirty="0" smtClean="0"/>
          </a:p>
          <a:p>
            <a:pPr marL="514350" indent="-514350">
              <a:spcBef>
                <a:spcPts val="300"/>
              </a:spcBef>
              <a:buFont typeface="+mj-lt"/>
              <a:buAutoNum type="arabicPeriod"/>
            </a:pPr>
            <a:r>
              <a:rPr lang="el-GR" altLang="el-GR" sz="2400" b="1" dirty="0" smtClean="0"/>
              <a:t>Κοινός Ελυτροειδής Χιτώνας </a:t>
            </a:r>
            <a:r>
              <a:rPr lang="el-GR" altLang="el-GR" sz="2400" dirty="0" smtClean="0"/>
              <a:t>(συνέχεια της εγκάρσιας περιτονίας της κοιλίας)</a:t>
            </a:r>
          </a:p>
          <a:p>
            <a:pPr marL="514350" indent="-514350">
              <a:spcBef>
                <a:spcPts val="300"/>
              </a:spcBef>
              <a:buFont typeface="+mj-lt"/>
              <a:buAutoNum type="arabicPeriod"/>
            </a:pPr>
            <a:r>
              <a:rPr lang="el-GR" altLang="el-GR" sz="2400" b="1" dirty="0" smtClean="0"/>
              <a:t>Κρεμαστήρας Μυς </a:t>
            </a:r>
            <a:r>
              <a:rPr lang="el-GR" altLang="el-GR" sz="2400" dirty="0" smtClean="0"/>
              <a:t>(προέρχεται από τον εγκάρσιο κοιλιακό και έσω λοξό μυ)</a:t>
            </a:r>
          </a:p>
          <a:p>
            <a:pPr marL="514350" indent="-514350">
              <a:spcBef>
                <a:spcPts val="300"/>
              </a:spcBef>
              <a:buFont typeface="+mj-lt"/>
              <a:buAutoNum type="arabicPeriod"/>
            </a:pPr>
            <a:r>
              <a:rPr lang="el-GR" altLang="el-GR" sz="2400" b="1" dirty="0" smtClean="0"/>
              <a:t>Κρεμαστήριος Περιτονία </a:t>
            </a:r>
            <a:r>
              <a:rPr lang="el-GR" altLang="el-GR" sz="2400" dirty="0" smtClean="0"/>
              <a:t>(συνέχεια περιτονίας έξω λοξού κοιλιακού μυός)</a:t>
            </a:r>
          </a:p>
          <a:p>
            <a:pPr marL="514350" indent="-514350">
              <a:spcBef>
                <a:spcPts val="300"/>
              </a:spcBef>
              <a:buFont typeface="+mj-lt"/>
              <a:buAutoNum type="arabicPeriod"/>
            </a:pPr>
            <a:r>
              <a:rPr lang="el-GR" altLang="el-GR" sz="2400" b="1" dirty="0" smtClean="0"/>
              <a:t>Δαρτός</a:t>
            </a:r>
            <a:r>
              <a:rPr lang="el-GR" altLang="el-GR" sz="2400" dirty="0" smtClean="0"/>
              <a:t> (ινομυώδης χιτώνας κάτωθεν του δέρματος του οσχέου)</a:t>
            </a:r>
          </a:p>
          <a:p>
            <a:pPr marL="514350" indent="-514350">
              <a:spcBef>
                <a:spcPts val="300"/>
              </a:spcBef>
              <a:buFont typeface="+mj-lt"/>
              <a:buAutoNum type="arabicPeriod"/>
            </a:pPr>
            <a:r>
              <a:rPr lang="el-GR" altLang="el-GR" sz="2400" b="1" dirty="0" smtClean="0"/>
              <a:t>Όσχεον</a:t>
            </a:r>
            <a:r>
              <a:rPr lang="el-GR" altLang="el-GR" sz="2400" dirty="0" smtClean="0"/>
              <a:t> (συνέχεια δέρματος κοιλίας)</a:t>
            </a:r>
            <a:endParaRPr lang="el-GR" sz="2400"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custDataLst>
      <p:tags r:id="rId1"/>
    </p:custDataLst>
    <p:extLst>
      <p:ext uri="{BB962C8B-B14F-4D97-AF65-F5344CB8AC3E}">
        <p14:creationId xmlns:p14="http://schemas.microsoft.com/office/powerpoint/2010/main" val="10486967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normAutofit/>
          </a:bodyPr>
          <a:lstStyle/>
          <a:p>
            <a:r>
              <a:rPr lang="el-GR" altLang="el-GR" dirty="0" smtClean="0"/>
              <a:t>Αγγεία - νεύρα</a:t>
            </a:r>
            <a:endParaRPr lang="el-GR" altLang="el-GR" dirty="0"/>
          </a:p>
        </p:txBody>
      </p:sp>
      <p:sp>
        <p:nvSpPr>
          <p:cNvPr id="2" name="Content Placeholder 1"/>
          <p:cNvSpPr>
            <a:spLocks noGrp="1"/>
          </p:cNvSpPr>
          <p:nvPr>
            <p:ph idx="1"/>
          </p:nvPr>
        </p:nvSpPr>
        <p:spPr/>
        <p:txBody>
          <a:bodyPr>
            <a:normAutofit/>
          </a:bodyPr>
          <a:lstStyle/>
          <a:p>
            <a:pPr marL="0" indent="0">
              <a:buFont typeface="Wingdings" panose="05000000000000000000" pitchFamily="2" charset="2"/>
              <a:buNone/>
            </a:pPr>
            <a:r>
              <a:rPr lang="el-GR" altLang="el-GR" sz="2400" dirty="0" smtClean="0"/>
              <a:t>Έξω (χιτώνες όρχεος και επιδιδυμίδας) και έσω σπερματική αρτηρία (όρχις και επιδιδυμίδα). Οι φλέβες συνοδεύουν τις αρτηρίες και σχηματίζουν το σπερματικό πλέγμα εντός του σπερματικού τόνου. </a:t>
            </a:r>
          </a:p>
          <a:p>
            <a:pPr marL="0" indent="0">
              <a:buFont typeface="Wingdings" panose="05000000000000000000" pitchFamily="2" charset="2"/>
              <a:buNone/>
            </a:pPr>
            <a:r>
              <a:rPr lang="el-GR" altLang="el-GR" sz="2400" dirty="0" smtClean="0"/>
              <a:t>Η νεύρωση γίνεται από το ΑΝΣ (συμπαθητικό-</a:t>
            </a:r>
            <a:r>
              <a:rPr lang="el-GR" altLang="el-GR" sz="2400" dirty="0" smtClean="0"/>
              <a:t>παρασυμπαθητικ</a:t>
            </a:r>
            <a:r>
              <a:rPr lang="el-GR" altLang="el-GR" sz="2400" dirty="0" smtClean="0"/>
              <a:t>ό). </a:t>
            </a:r>
            <a:endParaRPr lang="el-GR" sz="2400"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Tree>
    <p:custDataLst>
      <p:tags r:id="rId1"/>
    </p:custDataLst>
    <p:extLst>
      <p:ext uri="{BB962C8B-B14F-4D97-AF65-F5344CB8AC3E}">
        <p14:creationId xmlns:p14="http://schemas.microsoft.com/office/powerpoint/2010/main" val="20027681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normAutofit/>
          </a:bodyPr>
          <a:lstStyle/>
          <a:p>
            <a:pPr marL="0" indent="0"/>
            <a:r>
              <a:rPr lang="el-GR" altLang="el-GR" sz="3600" dirty="0" smtClean="0"/>
              <a:t>Σπερματικός </a:t>
            </a:r>
            <a:r>
              <a:rPr lang="el-GR" altLang="el-GR" sz="3600" dirty="0" smtClean="0"/>
              <a:t>πόρος </a:t>
            </a:r>
            <a:r>
              <a:rPr lang="el-GR" altLang="el-GR" sz="3600" dirty="0" smtClean="0"/>
              <a:t>(50 Εκ.)</a:t>
            </a:r>
            <a:r>
              <a:rPr lang="en-US" altLang="el-GR" sz="3600" dirty="0" smtClean="0"/>
              <a:t> </a:t>
            </a:r>
            <a:r>
              <a:rPr lang="en-US" altLang="el-GR" sz="2800" b="0" dirty="0" smtClean="0"/>
              <a:t>(1/2)</a:t>
            </a:r>
            <a:r>
              <a:rPr lang="el-GR" altLang="el-GR" sz="2800" b="0" dirty="0" smtClean="0"/>
              <a:t> </a:t>
            </a:r>
            <a:endParaRPr lang="el-GR" altLang="el-GR" sz="2800" b="0" dirty="0"/>
          </a:p>
        </p:txBody>
      </p:sp>
      <p:sp>
        <p:nvSpPr>
          <p:cNvPr id="2" name="Content Placeholder 1"/>
          <p:cNvSpPr>
            <a:spLocks noGrp="1"/>
          </p:cNvSpPr>
          <p:nvPr>
            <p:ph idx="1"/>
          </p:nvPr>
        </p:nvSpPr>
        <p:spPr>
          <a:xfrm>
            <a:off x="457200" y="1196752"/>
            <a:ext cx="5842992" cy="5040560"/>
          </a:xfrm>
        </p:spPr>
        <p:txBody>
          <a:bodyPr>
            <a:noAutofit/>
          </a:bodyPr>
          <a:lstStyle/>
          <a:p>
            <a:pPr marL="0" indent="0">
              <a:buFont typeface="Wingdings" panose="05000000000000000000" pitchFamily="2" charset="2"/>
              <a:buNone/>
            </a:pPr>
            <a:r>
              <a:rPr lang="el-GR" altLang="el-GR" sz="2400" dirty="0" smtClean="0"/>
              <a:t>Αποτελείται από 4 τμήματα των οποίων η ονομασία προέρχεται από την πορεία του όπισθεν του όρχεος μέχρι το οπίσθιο τοίχωμα της ουροδόχου κύστεος.</a:t>
            </a:r>
          </a:p>
          <a:p>
            <a:pPr marL="360363" indent="-360363">
              <a:buFont typeface="+mj-lt"/>
              <a:buAutoNum type="arabicPeriod"/>
            </a:pPr>
            <a:r>
              <a:rPr lang="el-GR" altLang="el-GR" sz="2400" dirty="0" smtClean="0"/>
              <a:t>Ορχικό (όπισθεν του όρχεος εντός του οσχέου) </a:t>
            </a:r>
          </a:p>
          <a:p>
            <a:pPr marL="360363" indent="-360363">
              <a:buFont typeface="+mj-lt"/>
              <a:buAutoNum type="arabicPeriod"/>
            </a:pPr>
            <a:r>
              <a:rPr lang="el-GR" altLang="el-GR" sz="2400" dirty="0" smtClean="0"/>
              <a:t>Τονικό (δίοδος από το έξω στόμιο του στόμιο του βουβωνικού πόρου, ένωση με τα σπερματικά αγγεία και νεύρα και σχηματισμός του σπερματικού τόνου)</a:t>
            </a:r>
          </a:p>
        </p:txBody>
      </p:sp>
      <p:sp>
        <p:nvSpPr>
          <p:cNvPr id="5" name="AutoShape 2" descr="http://upload.wikimedia.org/wikipedia/commons/0/01/Route_of_vas_deferens_en.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dirty="0"/>
          </a:p>
        </p:txBody>
      </p:sp>
      <p:sp>
        <p:nvSpPr>
          <p:cNvPr id="6" name="AutoShape 4" descr="http://upload.wikimedia.org/wikipedia/commons/0/01/Route_of_vas_deferens_en.sv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dirty="0"/>
          </a:p>
        </p:txBody>
      </p:sp>
      <p:pic>
        <p:nvPicPr>
          <p:cNvPr id="102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1340768"/>
            <a:ext cx="2438400" cy="353377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187243" y="4956704"/>
            <a:ext cx="2664297" cy="646331"/>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a:latin typeface="+mn-lt"/>
                <a:hlinkClick r:id="rId4"/>
              </a:rPr>
              <a:t>Route of vas </a:t>
            </a:r>
            <a:r>
              <a:rPr lang="en-US" sz="1200" dirty="0" smtClean="0">
                <a:latin typeface="+mn-lt"/>
                <a:hlinkClick r:id="rId4"/>
              </a:rPr>
              <a:t>deferens</a:t>
            </a:r>
            <a:r>
              <a:rPr lang="en-US" sz="1200" dirty="0" smtClean="0">
                <a:latin typeface="+mn-lt"/>
              </a:rPr>
              <a:t>” </a:t>
            </a:r>
            <a:r>
              <a:rPr lang="el-GR" sz="1200" dirty="0" smtClean="0">
                <a:solidFill>
                  <a:schemeClr val="tx1">
                    <a:lumMod val="75000"/>
                    <a:lumOff val="25000"/>
                  </a:schemeClr>
                </a:solidFill>
                <a:latin typeface="+mn-lt"/>
              </a:rPr>
              <a:t>από </a:t>
            </a:r>
            <a:r>
              <a:rPr lang="en-US" sz="1200" dirty="0" smtClean="0">
                <a:latin typeface="+mn-lt"/>
                <a:hlinkClick r:id="rId5" tooltip="User:SaudiPseudonym (page does not exist)"/>
              </a:rPr>
              <a:t>SaudiPseudonym</a:t>
            </a:r>
            <a:r>
              <a:rPr lang="el-GR" sz="1200" dirty="0" smtClean="0">
                <a:latin typeface="+mn-lt"/>
              </a:rPr>
              <a:t> </a:t>
            </a:r>
            <a:r>
              <a:rPr lang="el-GR" sz="1200" dirty="0" smtClean="0">
                <a:solidFill>
                  <a:schemeClr val="tx1">
                    <a:lumMod val="75000"/>
                    <a:lumOff val="25000"/>
                  </a:schemeClr>
                </a:solidFill>
                <a:latin typeface="+mn-lt"/>
              </a:rPr>
              <a:t>διαθέσιμο </a:t>
            </a:r>
            <a:r>
              <a:rPr lang="el-GR" sz="1200" dirty="0">
                <a:solidFill>
                  <a:schemeClr val="tx1">
                    <a:lumMod val="75000"/>
                    <a:lumOff val="25000"/>
                  </a:schemeClr>
                </a:solidFill>
                <a:latin typeface="+mn-lt"/>
              </a:rPr>
              <a:t>με άδεια </a:t>
            </a:r>
            <a:r>
              <a:rPr lang="en-US" sz="1200" dirty="0">
                <a:latin typeface="+mn-lt"/>
                <a:hlinkClick r:id="rId6"/>
              </a:rPr>
              <a:t>CC BY-SA 3.0</a:t>
            </a:r>
            <a:endParaRPr lang="el-GR" sz="1200" dirty="0">
              <a:solidFill>
                <a:schemeClr val="tx1">
                  <a:lumMod val="75000"/>
                  <a:lumOff val="25000"/>
                </a:schemeClr>
              </a:solidFill>
              <a:latin typeface="+mn-lt"/>
            </a:endParaRP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custDataLst>
      <p:tags r:id="rId1"/>
    </p:custDataLst>
    <p:extLst>
      <p:ext uri="{BB962C8B-B14F-4D97-AF65-F5344CB8AC3E}">
        <p14:creationId xmlns:p14="http://schemas.microsoft.com/office/powerpoint/2010/main" val="9596229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normAutofit/>
          </a:bodyPr>
          <a:lstStyle/>
          <a:p>
            <a:pPr marL="0" indent="0"/>
            <a:r>
              <a:rPr lang="el-GR" altLang="el-GR" sz="3600" dirty="0" smtClean="0"/>
              <a:t>Σπερματικός </a:t>
            </a:r>
            <a:r>
              <a:rPr lang="el-GR" altLang="el-GR" sz="3600" dirty="0" smtClean="0"/>
              <a:t>πόρος </a:t>
            </a:r>
            <a:r>
              <a:rPr lang="el-GR" altLang="el-GR" sz="3600" dirty="0" smtClean="0"/>
              <a:t>(50 Εκ.)</a:t>
            </a:r>
            <a:r>
              <a:rPr lang="en-US" altLang="el-GR" sz="3600" dirty="0" smtClean="0"/>
              <a:t> </a:t>
            </a:r>
            <a:r>
              <a:rPr lang="en-US" altLang="el-GR" sz="2800" b="0" dirty="0" smtClean="0">
                <a:solidFill>
                  <a:prstClr val="black"/>
                </a:solidFill>
              </a:rPr>
              <a:t>(2/2</a:t>
            </a:r>
            <a:r>
              <a:rPr lang="en-US" altLang="el-GR" sz="2800" b="0" dirty="0">
                <a:solidFill>
                  <a:prstClr val="black"/>
                </a:solidFill>
              </a:rPr>
              <a:t>)</a:t>
            </a:r>
            <a:r>
              <a:rPr lang="el-GR" altLang="el-GR" sz="2800" b="0" dirty="0">
                <a:solidFill>
                  <a:prstClr val="black"/>
                </a:solidFill>
              </a:rPr>
              <a:t> </a:t>
            </a:r>
            <a:endParaRPr lang="el-GR" altLang="el-GR" sz="3600" dirty="0"/>
          </a:p>
        </p:txBody>
      </p:sp>
      <p:sp>
        <p:nvSpPr>
          <p:cNvPr id="2" name="Content Placeholder 1"/>
          <p:cNvSpPr>
            <a:spLocks noGrp="1"/>
          </p:cNvSpPr>
          <p:nvPr>
            <p:ph idx="1"/>
          </p:nvPr>
        </p:nvSpPr>
        <p:spPr>
          <a:xfrm>
            <a:off x="457200" y="1196752"/>
            <a:ext cx="5554960" cy="5040560"/>
          </a:xfrm>
        </p:spPr>
        <p:txBody>
          <a:bodyPr>
            <a:noAutofit/>
          </a:bodyPr>
          <a:lstStyle/>
          <a:p>
            <a:pPr marL="354013" indent="-354013">
              <a:buFont typeface="+mj-lt"/>
              <a:buAutoNum type="arabicPeriod" startAt="3"/>
            </a:pPr>
            <a:r>
              <a:rPr lang="el-GR" altLang="el-GR" sz="2400" dirty="0" smtClean="0"/>
              <a:t>Βουβωνικό (δίοδος διαμέσου του βουβωνικού πόρου από το έξω στόμιο στο έσω)</a:t>
            </a:r>
          </a:p>
          <a:p>
            <a:pPr marL="360363" indent="-360363">
              <a:buFont typeface="+mj-lt"/>
              <a:buAutoNum type="arabicPeriod" startAt="3"/>
            </a:pPr>
            <a:r>
              <a:rPr lang="el-GR" altLang="el-GR" sz="2400" dirty="0" smtClean="0"/>
              <a:t>Κοιλιακό ή </a:t>
            </a:r>
            <a:r>
              <a:rPr lang="el-GR" altLang="el-GR" sz="2400" dirty="0" smtClean="0"/>
              <a:t>πυελικό (</a:t>
            </a:r>
            <a:r>
              <a:rPr lang="el-GR" altLang="el-GR" sz="2400" dirty="0" smtClean="0"/>
              <a:t>από το έσω ή κοιλιακό στόμιο του βουβωνικού πόρου διέρχεται στην κοιλία, χωρίζεται από τα έσω σπερματικά αγγεία και νεύρα και ως σπερματικός πόρος καταλήγει στο οπίσθιο τοίχωμα της ουροδόχου κύστεος). Το τμήμα αυτό είναι το φαρδύτερο και ονομάζεται σπερματική λήκυθος.</a:t>
            </a:r>
            <a:r>
              <a:rPr lang="el-GR" altLang="el-GR" sz="2400" dirty="0" smtClean="0">
                <a:solidFill>
                  <a:srgbClr val="FFFF00"/>
                </a:solidFill>
              </a:rPr>
              <a:t>     </a:t>
            </a:r>
          </a:p>
          <a:p>
            <a:pPr marL="711200" indent="-711200">
              <a:buFont typeface="Wingdings" panose="05000000000000000000" pitchFamily="2" charset="2"/>
              <a:buNone/>
            </a:pPr>
            <a:endParaRPr lang="el-GR" altLang="el-GR" sz="2400" dirty="0" smtClean="0">
              <a:solidFill>
                <a:srgbClr val="FFFF00"/>
              </a:solidFill>
            </a:endParaRPr>
          </a:p>
          <a:p>
            <a:pPr marL="711200" indent="-711200"/>
            <a:endParaRPr lang="el-GR" altLang="el-GR" sz="2400" dirty="0" smtClean="0"/>
          </a:p>
          <a:p>
            <a:pPr marL="711200" indent="-711200">
              <a:buFont typeface="Wingdings" panose="05000000000000000000" pitchFamily="2" charset="2"/>
              <a:buNone/>
            </a:pPr>
            <a:endParaRPr lang="el-GR" altLang="el-GR" sz="2400" dirty="0" smtClean="0"/>
          </a:p>
          <a:p>
            <a:pPr marL="711200" indent="-711200">
              <a:buFont typeface="Wingdings" panose="05000000000000000000" pitchFamily="2" charset="2"/>
              <a:buNone/>
            </a:pPr>
            <a:endParaRPr lang="el-GR" altLang="el-GR" sz="2400" dirty="0" smtClean="0"/>
          </a:p>
          <a:p>
            <a:pPr marL="711200" indent="-711200"/>
            <a:endParaRPr lang="el-GR" altLang="el-GR" sz="2400" dirty="0" smtClean="0"/>
          </a:p>
          <a:p>
            <a:pPr marL="711200" indent="-711200">
              <a:buFont typeface="Wingdings" panose="05000000000000000000" pitchFamily="2" charset="2"/>
              <a:buAutoNum type="arabicPeriod"/>
            </a:pPr>
            <a:endParaRPr lang="en-US" altLang="el-GR" sz="2400" dirty="0" smtClean="0"/>
          </a:p>
          <a:p>
            <a:endParaRPr lang="el-GR" sz="2400" dirty="0"/>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400" y="1304200"/>
            <a:ext cx="2438400" cy="35337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173451" y="4920136"/>
            <a:ext cx="2664297" cy="646331"/>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a:latin typeface="+mn-lt"/>
                <a:hlinkClick r:id="rId4"/>
              </a:rPr>
              <a:t>Route of vas </a:t>
            </a:r>
            <a:r>
              <a:rPr lang="en-US" sz="1200" dirty="0" smtClean="0">
                <a:latin typeface="+mn-lt"/>
                <a:hlinkClick r:id="rId4"/>
              </a:rPr>
              <a:t>deferens</a:t>
            </a:r>
            <a:r>
              <a:rPr lang="en-US" sz="1200" dirty="0" smtClean="0">
                <a:latin typeface="+mn-lt"/>
              </a:rPr>
              <a:t>” </a:t>
            </a:r>
            <a:r>
              <a:rPr lang="el-GR" sz="1200" dirty="0" smtClean="0">
                <a:solidFill>
                  <a:schemeClr val="tx1">
                    <a:lumMod val="75000"/>
                    <a:lumOff val="25000"/>
                  </a:schemeClr>
                </a:solidFill>
                <a:latin typeface="+mn-lt"/>
              </a:rPr>
              <a:t>από </a:t>
            </a:r>
            <a:r>
              <a:rPr lang="en-US" sz="1200" dirty="0" smtClean="0">
                <a:latin typeface="+mn-lt"/>
                <a:hlinkClick r:id="rId5" tooltip="User:SaudiPseudonym (page does not exist)"/>
              </a:rPr>
              <a:t>SaudiPseudonym</a:t>
            </a:r>
            <a:r>
              <a:rPr lang="el-GR" sz="1200" dirty="0" smtClean="0">
                <a:latin typeface="+mn-lt"/>
              </a:rPr>
              <a:t> </a:t>
            </a:r>
            <a:r>
              <a:rPr lang="el-GR" sz="1200" dirty="0" smtClean="0">
                <a:solidFill>
                  <a:schemeClr val="tx1">
                    <a:lumMod val="75000"/>
                    <a:lumOff val="25000"/>
                  </a:schemeClr>
                </a:solidFill>
                <a:latin typeface="+mn-lt"/>
              </a:rPr>
              <a:t>διαθέσιμο </a:t>
            </a:r>
            <a:r>
              <a:rPr lang="el-GR" sz="1200" dirty="0">
                <a:solidFill>
                  <a:schemeClr val="tx1">
                    <a:lumMod val="75000"/>
                    <a:lumOff val="25000"/>
                  </a:schemeClr>
                </a:solidFill>
                <a:latin typeface="+mn-lt"/>
              </a:rPr>
              <a:t>με άδεια </a:t>
            </a:r>
            <a:r>
              <a:rPr lang="en-US" sz="1200" dirty="0">
                <a:latin typeface="+mn-lt"/>
                <a:hlinkClick r:id="rId6"/>
              </a:rPr>
              <a:t>CC BY-SA 3.0</a:t>
            </a:r>
            <a:endParaRPr lang="el-GR" sz="1200" dirty="0">
              <a:solidFill>
                <a:schemeClr val="tx1">
                  <a:lumMod val="75000"/>
                  <a:lumOff val="25000"/>
                </a:schemeClr>
              </a:solidFill>
              <a:latin typeface="+mn-lt"/>
            </a:endParaRP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Tree>
    <p:custDataLst>
      <p:tags r:id="rId1"/>
    </p:custDataLst>
    <p:extLst>
      <p:ext uri="{BB962C8B-B14F-4D97-AF65-F5344CB8AC3E}">
        <p14:creationId xmlns:p14="http://schemas.microsoft.com/office/powerpoint/2010/main" val="32067562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normAutofit/>
          </a:bodyPr>
          <a:lstStyle/>
          <a:p>
            <a:pPr marL="711200" indent="-711200">
              <a:lnSpc>
                <a:spcPct val="80000"/>
              </a:lnSpc>
            </a:pPr>
            <a:r>
              <a:rPr lang="el-GR" altLang="el-GR" dirty="0" smtClean="0"/>
              <a:t>Σπερματοδόχοι </a:t>
            </a:r>
            <a:r>
              <a:rPr lang="el-GR" altLang="el-GR" dirty="0" smtClean="0"/>
              <a:t>κύστεις</a:t>
            </a:r>
            <a:endParaRPr lang="el-GR" altLang="el-GR" dirty="0"/>
          </a:p>
        </p:txBody>
      </p:sp>
      <p:sp>
        <p:nvSpPr>
          <p:cNvPr id="2" name="Content Placeholder 1"/>
          <p:cNvSpPr>
            <a:spLocks noGrp="1"/>
          </p:cNvSpPr>
          <p:nvPr>
            <p:ph idx="1"/>
          </p:nvPr>
        </p:nvSpPr>
        <p:spPr/>
        <p:txBody>
          <a:bodyPr>
            <a:normAutofit/>
          </a:bodyPr>
          <a:lstStyle/>
          <a:p>
            <a:pPr marL="0" indent="0">
              <a:buNone/>
            </a:pPr>
            <a:r>
              <a:rPr lang="el-GR" altLang="el-GR" sz="2400" dirty="0" smtClean="0"/>
              <a:t>Ωοειδή όργανα</a:t>
            </a:r>
            <a:r>
              <a:rPr lang="el-GR" altLang="el-GR" sz="2400" dirty="0" smtClean="0">
                <a:solidFill>
                  <a:srgbClr val="FFFF00"/>
                </a:solidFill>
              </a:rPr>
              <a:t> </a:t>
            </a:r>
            <a:r>
              <a:rPr lang="el-GR" altLang="el-GR" sz="2400" dirty="0" smtClean="0"/>
              <a:t>(2) όπισθεν της ουροδόχου κύστεος και έξω από τις σπερματικές ληκύθους.</a:t>
            </a:r>
            <a:r>
              <a:rPr lang="el-GR" altLang="el-GR" sz="2400" dirty="0" smtClean="0">
                <a:solidFill>
                  <a:srgbClr val="FFFF00"/>
                </a:solidFill>
              </a:rPr>
              <a:t>      </a:t>
            </a:r>
          </a:p>
          <a:p>
            <a:pPr marL="711200" indent="-711200">
              <a:buFont typeface="Wingdings" panose="05000000000000000000" pitchFamily="2" charset="2"/>
              <a:buNone/>
            </a:pPr>
            <a:endParaRPr lang="el-GR" altLang="el-GR" sz="2400" dirty="0" smtClean="0">
              <a:solidFill>
                <a:srgbClr val="FFFF00"/>
              </a:solidFill>
            </a:endParaRPr>
          </a:p>
          <a:p>
            <a:pPr marL="711200" indent="-711200"/>
            <a:endParaRPr lang="el-GR" altLang="el-GR" sz="2400" dirty="0" smtClean="0"/>
          </a:p>
          <a:p>
            <a:pPr marL="711200" indent="-711200">
              <a:buFont typeface="Wingdings" panose="05000000000000000000" pitchFamily="2" charset="2"/>
              <a:buNone/>
            </a:pPr>
            <a:endParaRPr lang="el-GR" altLang="el-GR" sz="2400" dirty="0" smtClean="0"/>
          </a:p>
          <a:p>
            <a:pPr marL="711200" indent="-711200">
              <a:buFont typeface="Wingdings" panose="05000000000000000000" pitchFamily="2" charset="2"/>
              <a:buNone/>
            </a:pPr>
            <a:endParaRPr lang="el-GR" altLang="el-GR" sz="2400" dirty="0" smtClean="0"/>
          </a:p>
          <a:p>
            <a:pPr marL="711200" indent="-711200"/>
            <a:endParaRPr lang="el-GR" altLang="el-GR" sz="2400" dirty="0" smtClean="0"/>
          </a:p>
          <a:p>
            <a:pPr marL="711200" indent="-711200">
              <a:buFont typeface="Wingdings" panose="05000000000000000000" pitchFamily="2" charset="2"/>
              <a:buAutoNum type="arabicPeriod"/>
            </a:pPr>
            <a:endParaRPr lang="en-US" altLang="el-GR" sz="2400" dirty="0" smtClean="0"/>
          </a:p>
          <a:p>
            <a:endParaRPr lang="el-GR" sz="2400"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8936" y="2132856"/>
            <a:ext cx="3540093" cy="324036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046833" y="5301208"/>
            <a:ext cx="2664297"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a:latin typeface="+mn-lt"/>
                <a:hlinkClick r:id="rId4"/>
              </a:rPr>
              <a:t>Gray1160</a:t>
            </a:r>
            <a:r>
              <a:rPr lang="en-US" sz="1200" dirty="0" smtClean="0">
                <a:latin typeface="+mn-lt"/>
              </a:rPr>
              <a:t>” </a:t>
            </a:r>
            <a:r>
              <a:rPr lang="el-GR" sz="1200" dirty="0" smtClean="0">
                <a:solidFill>
                  <a:schemeClr val="tx1">
                    <a:lumMod val="75000"/>
                    <a:lumOff val="25000"/>
                  </a:schemeClr>
                </a:solidFill>
                <a:latin typeface="+mn-lt"/>
              </a:rPr>
              <a:t>από </a:t>
            </a:r>
            <a:r>
              <a:rPr lang="en-US" sz="1200" dirty="0">
                <a:latin typeface="+mn-lt"/>
                <a:hlinkClick r:id="rId5"/>
              </a:rPr>
              <a:t>Pngbot</a:t>
            </a:r>
            <a:r>
              <a:rPr lang="en-US" sz="1200" dirty="0" smtClean="0">
                <a:latin typeface="+mn-lt"/>
              </a:rPr>
              <a:t> </a:t>
            </a:r>
            <a:r>
              <a:rPr lang="el-GR" sz="1200" dirty="0" smtClean="0">
                <a:solidFill>
                  <a:schemeClr val="tx1">
                    <a:lumMod val="75000"/>
                    <a:lumOff val="25000"/>
                  </a:schemeClr>
                </a:solidFill>
                <a:latin typeface="+mn-lt"/>
              </a:rPr>
              <a:t>διαθέσιμο </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ως κοινό κτήμα</a:t>
            </a:r>
            <a:endParaRPr lang="el-GR" sz="1200" dirty="0">
              <a:solidFill>
                <a:schemeClr val="tx1">
                  <a:lumMod val="75000"/>
                  <a:lumOff val="25000"/>
                </a:schemeClr>
              </a:solidFill>
              <a:latin typeface="+mn-lt"/>
            </a:endParaRP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spTree>
    <p:custDataLst>
      <p:tags r:id="rId1"/>
    </p:custDataLst>
    <p:extLst>
      <p:ext uri="{BB962C8B-B14F-4D97-AF65-F5344CB8AC3E}">
        <p14:creationId xmlns:p14="http://schemas.microsoft.com/office/powerpoint/2010/main" val="15096936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marL="711200" lvl="0" indent="-711200">
              <a:lnSpc>
                <a:spcPct val="80000"/>
              </a:lnSpc>
              <a:spcBef>
                <a:spcPct val="20000"/>
              </a:spcBef>
              <a:buFont typeface="Wingdings" panose="05000000000000000000" pitchFamily="2" charset="2"/>
              <a:buAutoNum type="romanUcPeriod"/>
            </a:pPr>
            <a:r>
              <a:rPr lang="el-GR" altLang="el-GR" sz="3600" dirty="0" smtClean="0">
                <a:solidFill>
                  <a:prstClr val="black"/>
                </a:solidFill>
                <a:ea typeface="+mn-ea"/>
                <a:cs typeface="+mn-cs"/>
              </a:rPr>
              <a:t>Έξω </a:t>
            </a:r>
            <a:r>
              <a:rPr lang="el-GR" altLang="el-GR" sz="3600" dirty="0" smtClean="0">
                <a:solidFill>
                  <a:prstClr val="black"/>
                </a:solidFill>
                <a:ea typeface="+mn-ea"/>
                <a:cs typeface="+mn-cs"/>
              </a:rPr>
              <a:t>γεννητικά </a:t>
            </a:r>
            <a:r>
              <a:rPr lang="el-GR" altLang="el-GR" sz="3600" dirty="0">
                <a:solidFill>
                  <a:prstClr val="black"/>
                </a:solidFill>
                <a:ea typeface="+mn-ea"/>
                <a:cs typeface="+mn-cs"/>
              </a:rPr>
              <a:t>ό</a:t>
            </a:r>
            <a:r>
              <a:rPr lang="el-GR" altLang="el-GR" sz="3600" dirty="0" smtClean="0">
                <a:solidFill>
                  <a:prstClr val="black"/>
                </a:solidFill>
                <a:ea typeface="+mn-ea"/>
                <a:cs typeface="+mn-cs"/>
              </a:rPr>
              <a:t>ργανα</a:t>
            </a:r>
            <a:r>
              <a:rPr lang="en-US" altLang="el-GR" sz="3600" dirty="0" smtClean="0">
                <a:solidFill>
                  <a:prstClr val="black"/>
                </a:solidFill>
                <a:ea typeface="+mn-ea"/>
                <a:cs typeface="+mn-cs"/>
              </a:rPr>
              <a:t> </a:t>
            </a:r>
            <a:r>
              <a:rPr lang="en-US" altLang="el-GR" sz="2800" b="0" dirty="0" smtClean="0">
                <a:solidFill>
                  <a:prstClr val="black"/>
                </a:solidFill>
                <a:ea typeface="+mn-ea"/>
                <a:cs typeface="+mn-cs"/>
              </a:rPr>
              <a:t>(1/2)</a:t>
            </a:r>
            <a:endParaRPr lang="el-GR" altLang="el-GR" sz="2800" b="0" dirty="0">
              <a:solidFill>
                <a:prstClr val="black"/>
              </a:solidFill>
              <a:ea typeface="+mn-ea"/>
              <a:cs typeface="+mn-cs"/>
            </a:endParaRPr>
          </a:p>
        </p:txBody>
      </p:sp>
      <p:sp>
        <p:nvSpPr>
          <p:cNvPr id="2" name="Content Placeholder 1"/>
          <p:cNvSpPr>
            <a:spLocks noGrp="1"/>
          </p:cNvSpPr>
          <p:nvPr>
            <p:ph idx="1"/>
          </p:nvPr>
        </p:nvSpPr>
        <p:spPr/>
        <p:txBody>
          <a:bodyPr>
            <a:noAutofit/>
          </a:bodyPr>
          <a:lstStyle/>
          <a:p>
            <a:pPr marL="360363" indent="-360363">
              <a:spcBef>
                <a:spcPts val="600"/>
              </a:spcBef>
              <a:buFont typeface="+mj-lt"/>
              <a:buAutoNum type="arabicPeriod"/>
            </a:pPr>
            <a:r>
              <a:rPr lang="el-GR" altLang="el-GR" sz="2400" dirty="0" smtClean="0"/>
              <a:t>Εφηβαίο (τριγωνική περιοχή του δέρματος φέρουσα τρίχας) άνωθεν της ηβικής σύμφυσης.</a:t>
            </a:r>
          </a:p>
          <a:p>
            <a:pPr marL="360363" indent="-360363">
              <a:spcBef>
                <a:spcPts val="600"/>
              </a:spcBef>
              <a:buFont typeface="+mj-lt"/>
              <a:buAutoNum type="arabicPeriod"/>
            </a:pPr>
            <a:r>
              <a:rPr lang="el-GR" altLang="el-GR" sz="2400" dirty="0" smtClean="0"/>
              <a:t>Πέος (περιέχει και το τελευταίο τμήμα του ουροποιητικού σωλήνα, τη σηραγγώδη ουρήθρα)</a:t>
            </a:r>
          </a:p>
          <a:p>
            <a:pPr marL="711200" indent="-711200">
              <a:spcBef>
                <a:spcPts val="1200"/>
              </a:spcBef>
              <a:buFont typeface="Wingdings" panose="05000000000000000000" pitchFamily="2" charset="2"/>
              <a:buNone/>
            </a:pPr>
            <a:r>
              <a:rPr lang="el-GR" altLang="el-GR" sz="2400" b="1" dirty="0" smtClean="0"/>
              <a:t>Αποτελείται από</a:t>
            </a:r>
            <a:r>
              <a:rPr lang="en-US" altLang="el-GR" sz="2400" b="1" dirty="0" smtClean="0"/>
              <a:t>:</a:t>
            </a:r>
          </a:p>
          <a:p>
            <a:pPr>
              <a:spcBef>
                <a:spcPts val="600"/>
              </a:spcBef>
            </a:pPr>
            <a:r>
              <a:rPr lang="el-GR" altLang="el-GR" sz="2400" dirty="0" smtClean="0"/>
              <a:t>Ρίζα (όπισθεν πάνω στο ηβικό και κάτω από το δέρμα του περινέου)</a:t>
            </a:r>
          </a:p>
          <a:p>
            <a:pPr>
              <a:spcBef>
                <a:spcPts val="600"/>
              </a:spcBef>
            </a:pPr>
            <a:r>
              <a:rPr lang="el-GR" altLang="el-GR" sz="2400" dirty="0" smtClean="0"/>
              <a:t>Σώμα (έμπροσθεν)</a:t>
            </a:r>
          </a:p>
          <a:p>
            <a:pPr>
              <a:spcBef>
                <a:spcPts val="600"/>
              </a:spcBef>
            </a:pPr>
            <a:r>
              <a:rPr lang="el-GR" altLang="el-GR" sz="2400" dirty="0" smtClean="0"/>
              <a:t>Βάλανος (έμπροσθεν). Χωρίζεται από το σώμα με ένα κυκλικό χείλος προεξέχον, τη στεφάνη και τη στεφανιαία αύλακα όπισθεν αυτής. Στην κορυφή της κωνοειδούς σχήματος βαλάνου βρίσκεται το έξω στόμιο της ουρήθρας.</a:t>
            </a:r>
            <a:r>
              <a:rPr lang="el-GR" altLang="el-GR" sz="2400" b="1" dirty="0" smtClean="0"/>
              <a:t>         </a:t>
            </a:r>
          </a:p>
          <a:p>
            <a:pPr>
              <a:spcBef>
                <a:spcPts val="600"/>
              </a:spcBef>
            </a:pPr>
            <a:endParaRPr lang="el-GR" sz="2400"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custDataLst>
      <p:tags r:id="rId1"/>
    </p:custDataLst>
    <p:extLst>
      <p:ext uri="{BB962C8B-B14F-4D97-AF65-F5344CB8AC3E}">
        <p14:creationId xmlns:p14="http://schemas.microsoft.com/office/powerpoint/2010/main" val="34606862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0" y="116632"/>
            <a:ext cx="9144000" cy="908720"/>
          </a:xfrm>
        </p:spPr>
        <p:txBody>
          <a:bodyPr>
            <a:noAutofit/>
          </a:bodyPr>
          <a:lstStyle/>
          <a:p>
            <a:pPr marL="0" indent="0"/>
            <a:r>
              <a:rPr lang="el-GR" altLang="el-GR" dirty="0" smtClean="0"/>
              <a:t>Εκσπερματιστικοί </a:t>
            </a:r>
            <a:r>
              <a:rPr lang="el-GR" altLang="el-GR" dirty="0" smtClean="0"/>
              <a:t>πόροι                      </a:t>
            </a:r>
            <a:r>
              <a:rPr lang="el-GR" altLang="el-GR" sz="2600" b="0" dirty="0" smtClean="0"/>
              <a:t>(</a:t>
            </a:r>
            <a:r>
              <a:rPr lang="el-GR" altLang="el-GR" sz="2600" b="0" dirty="0"/>
              <a:t>τελευταίο τμήμα εκφορητικού συστήματος των όρχεων)</a:t>
            </a:r>
          </a:p>
        </p:txBody>
      </p:sp>
      <p:sp>
        <p:nvSpPr>
          <p:cNvPr id="2" name="Content Placeholder 1"/>
          <p:cNvSpPr>
            <a:spLocks noGrp="1"/>
          </p:cNvSpPr>
          <p:nvPr>
            <p:ph idx="1"/>
          </p:nvPr>
        </p:nvSpPr>
        <p:spPr>
          <a:xfrm>
            <a:off x="457200" y="1196752"/>
            <a:ext cx="4762872" cy="5040560"/>
          </a:xfrm>
        </p:spPr>
        <p:txBody>
          <a:bodyPr>
            <a:normAutofit/>
          </a:bodyPr>
          <a:lstStyle/>
          <a:p>
            <a:pPr marL="0" indent="0">
              <a:spcBef>
                <a:spcPts val="600"/>
              </a:spcBef>
              <a:buFont typeface="Wingdings" panose="05000000000000000000" pitchFamily="2" charset="2"/>
              <a:buNone/>
            </a:pPr>
            <a:r>
              <a:rPr lang="el-GR" altLang="el-GR" sz="2400" dirty="0" smtClean="0"/>
              <a:t>Σχηματίζονται από την ένωση του κάτω άκρου της σπερματοδόχου κύστεος με το τελικό τμήμα της σπερματικής ληκύθου. </a:t>
            </a:r>
          </a:p>
          <a:p>
            <a:pPr marL="0" indent="0">
              <a:spcBef>
                <a:spcPts val="600"/>
              </a:spcBef>
              <a:buFont typeface="Wingdings" panose="05000000000000000000" pitchFamily="2" charset="2"/>
              <a:buNone/>
            </a:pPr>
            <a:r>
              <a:rPr lang="el-GR" altLang="el-GR" sz="2400" dirty="0" smtClean="0"/>
              <a:t>Διασχίζουν τον προστάτη από άνω προς τα κάτω και έμπροσθεν και καταλήγουν στην προστατική ουρήθρα, στα πλάγια του σπερματικού λοφιδίου. </a:t>
            </a:r>
            <a:endParaRPr lang="el-GR" sz="2400"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2922" y="1237168"/>
            <a:ext cx="3731078" cy="308992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946312" y="4357041"/>
            <a:ext cx="2664297"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a:latin typeface="+mn-lt"/>
                <a:hlinkClick r:id="rId4"/>
              </a:rPr>
              <a:t>Gray1153</a:t>
            </a:r>
            <a:r>
              <a:rPr lang="en-US" sz="1200" dirty="0" smtClean="0">
                <a:latin typeface="+mn-lt"/>
              </a:rPr>
              <a:t>” </a:t>
            </a:r>
            <a:r>
              <a:rPr lang="el-GR" sz="1200" dirty="0" smtClean="0">
                <a:solidFill>
                  <a:schemeClr val="tx1">
                    <a:lumMod val="75000"/>
                    <a:lumOff val="25000"/>
                  </a:schemeClr>
                </a:solidFill>
                <a:latin typeface="+mn-lt"/>
              </a:rPr>
              <a:t>από </a:t>
            </a:r>
            <a:r>
              <a:rPr lang="en-US" sz="1200" dirty="0">
                <a:latin typeface="+mn-lt"/>
                <a:hlinkClick r:id="rId5"/>
              </a:rPr>
              <a:t>Pngbot</a:t>
            </a:r>
            <a:r>
              <a:rPr lang="en-US" sz="1200" dirty="0" smtClean="0">
                <a:latin typeface="+mn-lt"/>
              </a:rPr>
              <a:t> </a:t>
            </a:r>
            <a:r>
              <a:rPr lang="el-GR" sz="1200" dirty="0" smtClean="0">
                <a:solidFill>
                  <a:schemeClr val="tx1">
                    <a:lumMod val="75000"/>
                    <a:lumOff val="25000"/>
                  </a:schemeClr>
                </a:solidFill>
                <a:latin typeface="+mn-lt"/>
              </a:rPr>
              <a:t>διαθέσιμο </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ως κοινό κτήμα</a:t>
            </a:r>
            <a:endParaRPr lang="el-GR" sz="1200" dirty="0">
              <a:solidFill>
                <a:schemeClr val="tx1">
                  <a:lumMod val="75000"/>
                  <a:lumOff val="25000"/>
                </a:schemeClr>
              </a:solidFill>
              <a:latin typeface="+mn-lt"/>
            </a:endParaRP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Tree>
    <p:custDataLst>
      <p:tags r:id="rId1"/>
    </p:custDataLst>
    <p:extLst>
      <p:ext uri="{BB962C8B-B14F-4D97-AF65-F5344CB8AC3E}">
        <p14:creationId xmlns:p14="http://schemas.microsoft.com/office/powerpoint/2010/main" val="23154548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0" y="116632"/>
            <a:ext cx="9144000" cy="908720"/>
          </a:xfrm>
        </p:spPr>
        <p:txBody>
          <a:bodyPr>
            <a:normAutofit fontScale="90000"/>
          </a:bodyPr>
          <a:lstStyle/>
          <a:p>
            <a:pPr marL="0" indent="0"/>
            <a:r>
              <a:rPr lang="el-GR" altLang="el-GR" sz="4400" dirty="0" smtClean="0"/>
              <a:t>Προστάτης</a:t>
            </a:r>
            <a:r>
              <a:rPr lang="en-US" altLang="el-GR" sz="4400" dirty="0" smtClean="0"/>
              <a:t> </a:t>
            </a:r>
            <a:r>
              <a:rPr lang="en-US" altLang="el-GR" sz="3100" b="0" dirty="0" smtClean="0"/>
              <a:t>(1/2)</a:t>
            </a:r>
            <a:r>
              <a:rPr lang="el-GR" altLang="el-GR" sz="3100" b="0" dirty="0" smtClean="0"/>
              <a:t/>
            </a:r>
            <a:br>
              <a:rPr lang="el-GR" altLang="el-GR" sz="3100" b="0" dirty="0" smtClean="0"/>
            </a:br>
            <a:r>
              <a:rPr lang="el-GR" altLang="el-GR" sz="2400" b="0" dirty="0" smtClean="0"/>
              <a:t>(εξωκρινής </a:t>
            </a:r>
            <a:r>
              <a:rPr lang="el-GR" altLang="el-GR" sz="2400" b="0" dirty="0"/>
              <a:t>αδήν σχήματος καστάνου, για τη θρέψη των σπερματοζωαρίων) </a:t>
            </a:r>
          </a:p>
        </p:txBody>
      </p:sp>
      <p:sp>
        <p:nvSpPr>
          <p:cNvPr id="2" name="Content Placeholder 1"/>
          <p:cNvSpPr>
            <a:spLocks noGrp="1"/>
          </p:cNvSpPr>
          <p:nvPr>
            <p:ph idx="1"/>
          </p:nvPr>
        </p:nvSpPr>
        <p:spPr>
          <a:xfrm>
            <a:off x="457200" y="1196752"/>
            <a:ext cx="5698976" cy="5400600"/>
          </a:xfrm>
        </p:spPr>
        <p:txBody>
          <a:bodyPr>
            <a:normAutofit/>
          </a:bodyPr>
          <a:lstStyle/>
          <a:p>
            <a:pPr marL="0" indent="0">
              <a:spcBef>
                <a:spcPts val="600"/>
              </a:spcBef>
              <a:buFont typeface="Wingdings" panose="05000000000000000000" pitchFamily="2" charset="2"/>
              <a:buNone/>
            </a:pPr>
            <a:r>
              <a:rPr lang="el-GR" altLang="el-GR" sz="2400" dirty="0" smtClean="0"/>
              <a:t>Βρίσκεται κάτω από το οπίσθιο τοίχωμα της ουροδόχου κύστεος, μεταξύ ηβικής σύμφυσης και ορθού και αποτελείται από</a:t>
            </a:r>
            <a:r>
              <a:rPr lang="en-US" altLang="el-GR" sz="2400" dirty="0" smtClean="0"/>
              <a:t>:</a:t>
            </a:r>
          </a:p>
          <a:p>
            <a:pPr marL="514350" indent="-514350">
              <a:spcBef>
                <a:spcPts val="600"/>
              </a:spcBef>
              <a:buFont typeface="+mj-lt"/>
              <a:buAutoNum type="arabicPeriod"/>
            </a:pPr>
            <a:r>
              <a:rPr lang="el-GR" altLang="el-GR" sz="2400" b="1" dirty="0" smtClean="0"/>
              <a:t>Βάση</a:t>
            </a:r>
            <a:r>
              <a:rPr lang="el-GR" altLang="el-GR" sz="2400" dirty="0" smtClean="0"/>
              <a:t> (άνω-</a:t>
            </a:r>
            <a:r>
              <a:rPr lang="el-GR" altLang="el-GR" sz="2400" dirty="0" smtClean="0"/>
              <a:t>ακουμπ</a:t>
            </a:r>
            <a:r>
              <a:rPr lang="el-GR" altLang="el-GR" sz="2400" dirty="0" smtClean="0"/>
              <a:t>ά στον πυθμένα της ουροδόχου κύστεος)</a:t>
            </a:r>
          </a:p>
          <a:p>
            <a:pPr marL="514350" indent="-514350">
              <a:spcBef>
                <a:spcPts val="600"/>
              </a:spcBef>
              <a:buFont typeface="+mj-lt"/>
              <a:buAutoNum type="arabicPeriod"/>
            </a:pPr>
            <a:r>
              <a:rPr lang="el-GR" altLang="el-GR" sz="2400" b="1" dirty="0" smtClean="0"/>
              <a:t>Κορυφή</a:t>
            </a:r>
            <a:r>
              <a:rPr lang="el-GR" altLang="el-GR" sz="2400" dirty="0" smtClean="0"/>
              <a:t> (κάτω-</a:t>
            </a:r>
            <a:r>
              <a:rPr lang="el-GR" altLang="el-GR" sz="2400" dirty="0" smtClean="0"/>
              <a:t>ακουμπ</a:t>
            </a:r>
            <a:r>
              <a:rPr lang="el-GR" altLang="el-GR" sz="2400" dirty="0" smtClean="0"/>
              <a:t>ά στο ουρογεννητικό τρίγωνο)</a:t>
            </a:r>
          </a:p>
          <a:p>
            <a:pPr marL="0" indent="0">
              <a:spcBef>
                <a:spcPts val="600"/>
              </a:spcBef>
              <a:buFont typeface="Wingdings" panose="05000000000000000000" pitchFamily="2" charset="2"/>
              <a:buNone/>
            </a:pPr>
            <a:r>
              <a:rPr lang="el-GR" altLang="el-GR" sz="2400" dirty="0" smtClean="0"/>
              <a:t>Η </a:t>
            </a:r>
            <a:r>
              <a:rPr lang="el-GR" altLang="el-GR" sz="2400" dirty="0" smtClean="0"/>
              <a:t>οπίσθια </a:t>
            </a:r>
            <a:r>
              <a:rPr lang="el-GR" altLang="el-GR" sz="2400" dirty="0" smtClean="0"/>
              <a:t>επιφάνεια χωρίζεται με ένα κάθετο αυλάκι σε 2 λοβούς (δεξιός και αριστερός). Μεταξύ του  προστάτη και του ορθού μεσολαβεί η ευθυπροστατική περιτονία του </a:t>
            </a:r>
            <a:r>
              <a:rPr lang="en-US" altLang="el-GR" sz="2400" dirty="0" smtClean="0"/>
              <a:t>Denonvillers. </a:t>
            </a:r>
            <a:r>
              <a:rPr lang="el-GR" altLang="el-GR" sz="2400" dirty="0" smtClean="0"/>
              <a:t>(δακτυλική εξέταση)</a:t>
            </a:r>
            <a:endParaRPr lang="el-GR" sz="2400"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1340767"/>
            <a:ext cx="2488190" cy="475252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359224" y="6093296"/>
            <a:ext cx="2664297"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a:latin typeface="+mn-lt"/>
                <a:hlinkClick r:id="rId4"/>
              </a:rPr>
              <a:t>Prostatelead</a:t>
            </a:r>
            <a:r>
              <a:rPr lang="en-US" sz="1200" dirty="0" smtClean="0">
                <a:latin typeface="+mn-lt"/>
              </a:rPr>
              <a:t>” </a:t>
            </a:r>
            <a:r>
              <a:rPr lang="el-GR" sz="1200" dirty="0" smtClean="0">
                <a:solidFill>
                  <a:schemeClr val="tx1">
                    <a:lumMod val="75000"/>
                    <a:lumOff val="25000"/>
                  </a:schemeClr>
                </a:solidFill>
                <a:latin typeface="+mn-lt"/>
              </a:rPr>
              <a:t>από </a:t>
            </a:r>
            <a:r>
              <a:rPr lang="en-US" sz="1200" dirty="0">
                <a:latin typeface="+mn-lt"/>
                <a:hlinkClick r:id="rId5"/>
              </a:rPr>
              <a:t> </a:t>
            </a:r>
            <a:r>
              <a:rPr lang="en-US" sz="1200" dirty="0" smtClean="0">
                <a:latin typeface="+mn-lt"/>
                <a:hlinkClick r:id="rId5"/>
              </a:rPr>
              <a:t>AirBa</a:t>
            </a:r>
            <a:r>
              <a:rPr lang="el-GR" sz="1200" dirty="0" smtClean="0">
                <a:latin typeface="+mn-lt"/>
              </a:rPr>
              <a:t> </a:t>
            </a:r>
            <a:r>
              <a:rPr lang="el-GR" sz="1200" dirty="0" smtClean="0">
                <a:solidFill>
                  <a:schemeClr val="tx1">
                    <a:lumMod val="75000"/>
                    <a:lumOff val="25000"/>
                  </a:schemeClr>
                </a:solidFill>
                <a:latin typeface="+mn-lt"/>
              </a:rPr>
              <a:t>διαθέσιμο </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ως κοινό κτήμα</a:t>
            </a:r>
            <a:endParaRPr lang="el-GR" sz="1200" dirty="0">
              <a:solidFill>
                <a:schemeClr val="tx1">
                  <a:lumMod val="75000"/>
                  <a:lumOff val="25000"/>
                </a:schemeClr>
              </a:solidFill>
              <a:latin typeface="+mn-lt"/>
            </a:endParaRP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Tree>
    <p:custDataLst>
      <p:tags r:id="rId1"/>
    </p:custDataLst>
    <p:extLst>
      <p:ext uri="{BB962C8B-B14F-4D97-AF65-F5344CB8AC3E}">
        <p14:creationId xmlns:p14="http://schemas.microsoft.com/office/powerpoint/2010/main" val="16641654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normAutofit/>
          </a:bodyPr>
          <a:lstStyle/>
          <a:p>
            <a:r>
              <a:rPr lang="el-GR" altLang="el-GR" dirty="0" smtClean="0"/>
              <a:t>Προστάτης</a:t>
            </a:r>
            <a:r>
              <a:rPr lang="en-US" altLang="el-GR" dirty="0" smtClean="0"/>
              <a:t> </a:t>
            </a:r>
            <a:r>
              <a:rPr lang="en-US" altLang="el-GR" sz="2800" b="0" dirty="0" smtClean="0">
                <a:solidFill>
                  <a:prstClr val="black"/>
                </a:solidFill>
              </a:rPr>
              <a:t>(2/2)</a:t>
            </a:r>
            <a:endParaRPr lang="el-GR" altLang="el-GR" dirty="0">
              <a:solidFill>
                <a:srgbClr val="FF9900"/>
              </a:solidFill>
            </a:endParaRPr>
          </a:p>
        </p:txBody>
      </p:sp>
      <p:sp>
        <p:nvSpPr>
          <p:cNvPr id="2" name="Content Placeholder 1"/>
          <p:cNvSpPr>
            <a:spLocks noGrp="1"/>
          </p:cNvSpPr>
          <p:nvPr>
            <p:ph idx="1"/>
          </p:nvPr>
        </p:nvSpPr>
        <p:spPr/>
        <p:txBody>
          <a:bodyPr>
            <a:noAutofit/>
          </a:bodyPr>
          <a:lstStyle/>
          <a:p>
            <a:pPr marL="711200" indent="-711200">
              <a:buFont typeface="Wingdings" panose="05000000000000000000" pitchFamily="2" charset="2"/>
              <a:buNone/>
            </a:pPr>
            <a:r>
              <a:rPr lang="el-GR" altLang="el-GR" sz="2400" dirty="0" smtClean="0"/>
              <a:t> Έμπροσθεν, μεταξύ προστάτη και ηβικής σύμφυσης </a:t>
            </a:r>
          </a:p>
          <a:p>
            <a:pPr marL="711200" indent="-711200">
              <a:buFont typeface="Wingdings" panose="05000000000000000000" pitchFamily="2" charset="2"/>
              <a:buNone/>
            </a:pPr>
            <a:r>
              <a:rPr lang="el-GR" altLang="el-GR" sz="2400" dirty="0" smtClean="0"/>
              <a:t> υπάρχουν οι ηβοπροστατικοί σύνδεσμοι και το </a:t>
            </a:r>
            <a:r>
              <a:rPr lang="el-GR" altLang="el-GR" sz="2400" dirty="0" smtClean="0"/>
              <a:t>αιδοιικό</a:t>
            </a:r>
            <a:endParaRPr lang="el-GR" altLang="el-GR" sz="2400" dirty="0" smtClean="0"/>
          </a:p>
          <a:p>
            <a:pPr marL="711200" indent="-711200">
              <a:buFont typeface="Wingdings" panose="05000000000000000000" pitchFamily="2" charset="2"/>
              <a:buNone/>
            </a:pPr>
            <a:r>
              <a:rPr lang="el-GR" altLang="el-GR" sz="2400" dirty="0" smtClean="0"/>
              <a:t> πλέγμα του </a:t>
            </a:r>
            <a:r>
              <a:rPr lang="en-US" altLang="el-GR" sz="2400" dirty="0" smtClean="0"/>
              <a:t>Santorini.</a:t>
            </a:r>
            <a:r>
              <a:rPr lang="el-GR" altLang="el-GR" sz="2400" dirty="0" smtClean="0"/>
              <a:t> </a:t>
            </a:r>
            <a:endParaRPr lang="en-US" altLang="el-GR" sz="2400" dirty="0" smtClean="0"/>
          </a:p>
          <a:p>
            <a:pPr marL="711200" indent="-711200">
              <a:buFont typeface="Wingdings" panose="05000000000000000000" pitchFamily="2" charset="2"/>
              <a:buNone/>
            </a:pPr>
            <a:r>
              <a:rPr lang="en-US" altLang="el-GR" sz="2400" dirty="0" smtClean="0"/>
              <a:t> H </a:t>
            </a:r>
            <a:r>
              <a:rPr lang="el-GR" altLang="el-GR" sz="2400" dirty="0" smtClean="0"/>
              <a:t>κορυφή του προστάτη διασχίζεται έμπροσθεν από </a:t>
            </a:r>
          </a:p>
          <a:p>
            <a:pPr marL="711200" indent="-711200">
              <a:buFont typeface="Wingdings" panose="05000000000000000000" pitchFamily="2" charset="2"/>
              <a:buNone/>
            </a:pPr>
            <a:r>
              <a:rPr lang="el-GR" altLang="el-GR" sz="2400" dirty="0" smtClean="0"/>
              <a:t> την ουρήθρα και όπισθεν από τους εκσπερματιστικούς</a:t>
            </a:r>
          </a:p>
          <a:p>
            <a:pPr marL="711200" indent="-711200">
              <a:buFont typeface="Wingdings" panose="05000000000000000000" pitchFamily="2" charset="2"/>
              <a:buNone/>
            </a:pPr>
            <a:r>
              <a:rPr lang="el-GR" altLang="el-GR" sz="2400" dirty="0" smtClean="0"/>
              <a:t> πόρους. Το μεσαίο τμήμα που βρίσκεται κάτω από το</a:t>
            </a:r>
          </a:p>
          <a:p>
            <a:pPr marL="711200" indent="-711200">
              <a:buFont typeface="Wingdings" panose="05000000000000000000" pitchFamily="2" charset="2"/>
              <a:buNone/>
            </a:pPr>
            <a:r>
              <a:rPr lang="el-GR" altLang="el-GR" sz="2400" dirty="0" smtClean="0"/>
              <a:t> κυστικό τρίγωνο εξέχει προς τα προς τα άνω και</a:t>
            </a:r>
          </a:p>
          <a:p>
            <a:pPr marL="711200" indent="-711200">
              <a:buFont typeface="Wingdings" panose="05000000000000000000" pitchFamily="2" charset="2"/>
              <a:buNone/>
            </a:pPr>
            <a:r>
              <a:rPr lang="el-GR" altLang="el-GR" sz="2400" dirty="0" smtClean="0"/>
              <a:t> αποτελεί τον μέσο ή κεντρικό λοβό του προστάτη.</a:t>
            </a:r>
            <a:endParaRPr lang="el-GR" sz="2400"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spTree>
    <p:custDataLst>
      <p:tags r:id="rId1"/>
    </p:custDataLst>
    <p:extLst>
      <p:ext uri="{BB962C8B-B14F-4D97-AF65-F5344CB8AC3E}">
        <p14:creationId xmlns:p14="http://schemas.microsoft.com/office/powerpoint/2010/main" val="36807236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noAutofit/>
          </a:bodyPr>
          <a:lstStyle/>
          <a:p>
            <a:r>
              <a:rPr lang="el-GR" altLang="el-GR" sz="3200" dirty="0" smtClean="0"/>
              <a:t>Αγγεία – νευρά &amp; </a:t>
            </a:r>
            <a:r>
              <a:rPr lang="el-GR" altLang="el-GR" sz="3200" dirty="0" smtClean="0"/>
              <a:t>βολβουρηθραίοι </a:t>
            </a:r>
            <a:r>
              <a:rPr lang="el-GR" altLang="el-GR" sz="3200" dirty="0"/>
              <a:t>α</a:t>
            </a:r>
            <a:r>
              <a:rPr lang="el-GR" altLang="el-GR" sz="3200" dirty="0" smtClean="0"/>
              <a:t>δένες </a:t>
            </a:r>
            <a:r>
              <a:rPr lang="el-GR" altLang="el-GR" sz="3200" b="0" dirty="0" smtClean="0"/>
              <a:t>(</a:t>
            </a:r>
            <a:r>
              <a:rPr lang="en-US" altLang="el-GR" sz="3200" b="0" dirty="0"/>
              <a:t>Cowper</a:t>
            </a:r>
            <a:r>
              <a:rPr lang="en-US" altLang="el-GR" sz="3200" b="0" dirty="0" smtClean="0"/>
              <a:t>)</a:t>
            </a:r>
            <a:endParaRPr lang="el-GR" altLang="el-GR" sz="3200" b="0" dirty="0"/>
          </a:p>
        </p:txBody>
      </p:sp>
      <p:sp>
        <p:nvSpPr>
          <p:cNvPr id="2" name="Content Placeholder 1"/>
          <p:cNvSpPr>
            <a:spLocks noGrp="1"/>
          </p:cNvSpPr>
          <p:nvPr>
            <p:ph idx="1"/>
          </p:nvPr>
        </p:nvSpPr>
        <p:spPr/>
        <p:txBody>
          <a:bodyPr>
            <a:noAutofit/>
          </a:bodyPr>
          <a:lstStyle/>
          <a:p>
            <a:r>
              <a:rPr lang="el-GR" altLang="el-GR" sz="2400" b="1" dirty="0" smtClean="0"/>
              <a:t>Αγγεία-νεύρα</a:t>
            </a:r>
          </a:p>
          <a:p>
            <a:pPr marL="0" indent="0">
              <a:buFont typeface="Wingdings" panose="05000000000000000000" pitchFamily="2" charset="2"/>
              <a:buNone/>
            </a:pPr>
            <a:r>
              <a:rPr lang="el-GR" altLang="el-GR" sz="2400" dirty="0" smtClean="0"/>
              <a:t>Αιματώνεται από την κάτω κυστική, μέση αιμορροϊδική και την έσω </a:t>
            </a:r>
            <a:r>
              <a:rPr lang="el-GR" altLang="el-GR" sz="2400" dirty="0" smtClean="0"/>
              <a:t>αιδοιική </a:t>
            </a:r>
            <a:r>
              <a:rPr lang="el-GR" altLang="el-GR" sz="2400" dirty="0" smtClean="0"/>
              <a:t>αρτηρία. Τα φλεβικά αγγεία καταλήγουν στα κυστεοπροστατικά φλεβικά πλέγματα. Νευρούται από το ΑΝΣ (συμπαθητικό-</a:t>
            </a:r>
            <a:r>
              <a:rPr lang="el-GR" altLang="el-GR" sz="2400" dirty="0" smtClean="0"/>
              <a:t>παρασυμπαθητικ</a:t>
            </a:r>
            <a:r>
              <a:rPr lang="el-GR" altLang="el-GR" sz="2400" dirty="0" smtClean="0"/>
              <a:t>ό).</a:t>
            </a:r>
          </a:p>
          <a:p>
            <a:pPr marL="0" indent="0">
              <a:buFont typeface="Wingdings" panose="05000000000000000000" pitchFamily="2" charset="2"/>
              <a:buNone/>
            </a:pPr>
            <a:endParaRPr lang="el-GR" altLang="el-GR" sz="2400" dirty="0" smtClean="0"/>
          </a:p>
          <a:p>
            <a:r>
              <a:rPr lang="el-GR" altLang="el-GR" sz="2400" b="1" dirty="0" smtClean="0"/>
              <a:t>Βολβουρηθραίοι Αδένες</a:t>
            </a:r>
            <a:r>
              <a:rPr lang="el-GR" altLang="el-GR" sz="2400" dirty="0" smtClean="0"/>
              <a:t> (</a:t>
            </a:r>
            <a:r>
              <a:rPr lang="en-US" altLang="el-GR" sz="2400" dirty="0" smtClean="0"/>
              <a:t>Cowper)</a:t>
            </a:r>
          </a:p>
          <a:p>
            <a:pPr marL="0" indent="0">
              <a:buFont typeface="Wingdings" panose="05000000000000000000" pitchFamily="2" charset="2"/>
              <a:buNone/>
            </a:pPr>
            <a:r>
              <a:rPr lang="el-GR" altLang="el-GR" sz="2400" dirty="0" smtClean="0"/>
              <a:t>Δύο μικροί αδένες μεγέθους φακής, δεξιά και αριστερά και όπισθεν του βολβού της ουρήθρας. Ο εκφορητικός τους πόρος καταλήγει στην βολβική ουρήθρα. </a:t>
            </a:r>
            <a:endParaRPr lang="en-US" altLang="el-GR" sz="2400" dirty="0" smtClean="0"/>
          </a:p>
          <a:p>
            <a:endParaRPr lang="el-GR" sz="2400"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spTree>
    <p:custDataLst>
      <p:tags r:id="rId1"/>
    </p:custDataLst>
    <p:extLst>
      <p:ext uri="{BB962C8B-B14F-4D97-AF65-F5344CB8AC3E}">
        <p14:creationId xmlns:p14="http://schemas.microsoft.com/office/powerpoint/2010/main" val="17895315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539606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38557952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Φραγκίσκη Αναγνωστοπούλου Ανθούλη </a:t>
            </a:r>
            <a:r>
              <a:rPr lang="el-GR" sz="2000" dirty="0"/>
              <a:t>2014. </a:t>
            </a:r>
            <a:r>
              <a:rPr lang="el-GR" sz="2000" dirty="0" smtClean="0"/>
              <a:t>Φραγκίσκη Αναγνωστοπούλου Ανθούλη. </a:t>
            </a:r>
            <a:r>
              <a:rPr lang="el-GR" sz="2000" dirty="0"/>
              <a:t>«Ανατομική (Θ). Ενότητα 11: Γεννητικό σύστημα </a:t>
            </a:r>
            <a:r>
              <a:rPr lang="el-GR" sz="2000" dirty="0" smtClean="0"/>
              <a:t>άνδρα».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25</a:t>
            </a:fld>
            <a:endParaRPr lang="el-GR" dirty="0"/>
          </a:p>
        </p:txBody>
      </p:sp>
    </p:spTree>
    <p:extLst>
      <p:ext uri="{BB962C8B-B14F-4D97-AF65-F5344CB8AC3E}">
        <p14:creationId xmlns:p14="http://schemas.microsoft.com/office/powerpoint/2010/main" val="23432049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26</a:t>
            </a:fld>
            <a:endParaRPr lang="el-GR" dirty="0"/>
          </a:p>
        </p:txBody>
      </p:sp>
    </p:spTree>
    <p:extLst>
      <p:ext uri="{BB962C8B-B14F-4D97-AF65-F5344CB8AC3E}">
        <p14:creationId xmlns:p14="http://schemas.microsoft.com/office/powerpoint/2010/main" val="3543070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a:solidFill>
                  <a:schemeClr val="tx1">
                    <a:lumMod val="75000"/>
                    <a:lumOff val="25000"/>
                  </a:schemeClr>
                </a:solidFill>
                <a:latin typeface="+mn-lt"/>
              </a:rPr>
              <a:t>και διάθεση του έργου ή του παράγωγου αυτού με την ίδια άδεια</a:t>
            </a: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27</a:t>
            </a:fld>
            <a:endParaRPr lang="el-GR" dirty="0"/>
          </a:p>
        </p:txBody>
      </p:sp>
    </p:spTree>
    <p:extLst>
      <p:ext uri="{BB962C8B-B14F-4D97-AF65-F5344CB8AC3E}">
        <p14:creationId xmlns:p14="http://schemas.microsoft.com/office/powerpoint/2010/main" val="40621265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28</a:t>
            </a:fld>
            <a:endParaRPr lang="el-GR" dirty="0"/>
          </a:p>
        </p:txBody>
      </p:sp>
    </p:spTree>
    <p:extLst>
      <p:ext uri="{BB962C8B-B14F-4D97-AF65-F5344CB8AC3E}">
        <p14:creationId xmlns:p14="http://schemas.microsoft.com/office/powerpoint/2010/main" val="19715492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marL="711200" lvl="0" indent="-711200">
              <a:lnSpc>
                <a:spcPct val="80000"/>
              </a:lnSpc>
              <a:spcBef>
                <a:spcPct val="20000"/>
              </a:spcBef>
              <a:buFont typeface="Wingdings" panose="05000000000000000000" pitchFamily="2" charset="2"/>
              <a:buAutoNum type="romanUcPeriod"/>
            </a:pPr>
            <a:r>
              <a:rPr lang="el-GR" altLang="el-GR" sz="3600" dirty="0" smtClean="0">
                <a:solidFill>
                  <a:prstClr val="black"/>
                </a:solidFill>
                <a:ea typeface="+mn-ea"/>
                <a:cs typeface="+mn-cs"/>
              </a:rPr>
              <a:t>Έξω </a:t>
            </a:r>
            <a:r>
              <a:rPr lang="el-GR" altLang="el-GR" sz="3600" dirty="0" smtClean="0">
                <a:solidFill>
                  <a:prstClr val="black"/>
                </a:solidFill>
                <a:ea typeface="+mn-ea"/>
                <a:cs typeface="+mn-cs"/>
              </a:rPr>
              <a:t>γεννητικά </a:t>
            </a:r>
            <a:r>
              <a:rPr lang="el-GR" altLang="el-GR" sz="3600" dirty="0">
                <a:solidFill>
                  <a:prstClr val="black"/>
                </a:solidFill>
                <a:ea typeface="+mn-ea"/>
                <a:cs typeface="+mn-cs"/>
              </a:rPr>
              <a:t>ό</a:t>
            </a:r>
            <a:r>
              <a:rPr lang="el-GR" altLang="el-GR" sz="3600" dirty="0" smtClean="0">
                <a:solidFill>
                  <a:prstClr val="black"/>
                </a:solidFill>
                <a:ea typeface="+mn-ea"/>
                <a:cs typeface="+mn-cs"/>
              </a:rPr>
              <a:t>ργανα</a:t>
            </a:r>
            <a:r>
              <a:rPr lang="en-US" altLang="el-GR" sz="3600" dirty="0" smtClean="0">
                <a:solidFill>
                  <a:prstClr val="black"/>
                </a:solidFill>
                <a:ea typeface="+mn-ea"/>
                <a:cs typeface="+mn-cs"/>
              </a:rPr>
              <a:t> </a:t>
            </a:r>
            <a:r>
              <a:rPr lang="en-US" altLang="el-GR" sz="2800" b="0" dirty="0" smtClean="0">
                <a:solidFill>
                  <a:prstClr val="black"/>
                </a:solidFill>
              </a:rPr>
              <a:t>(2/2</a:t>
            </a:r>
            <a:r>
              <a:rPr lang="en-US" altLang="el-GR" sz="2800" b="0" dirty="0">
                <a:solidFill>
                  <a:prstClr val="black"/>
                </a:solidFill>
              </a:rPr>
              <a:t>)</a:t>
            </a:r>
            <a:endParaRPr lang="el-GR" altLang="el-GR" sz="3600" dirty="0">
              <a:solidFill>
                <a:prstClr val="black"/>
              </a:solidFill>
              <a:ea typeface="+mn-ea"/>
              <a:cs typeface="+mn-cs"/>
            </a:endParaRPr>
          </a:p>
        </p:txBody>
      </p:sp>
      <p:sp>
        <p:nvSpPr>
          <p:cNvPr id="2" name="Content Placeholder 1"/>
          <p:cNvSpPr>
            <a:spLocks noGrp="1"/>
          </p:cNvSpPr>
          <p:nvPr>
            <p:ph idx="1"/>
          </p:nvPr>
        </p:nvSpPr>
        <p:spPr>
          <a:xfrm>
            <a:off x="457200" y="1196752"/>
            <a:ext cx="8147248" cy="1440160"/>
          </a:xfrm>
        </p:spPr>
        <p:txBody>
          <a:bodyPr>
            <a:noAutofit/>
          </a:bodyPr>
          <a:lstStyle/>
          <a:p>
            <a:pPr marL="0" indent="0">
              <a:spcBef>
                <a:spcPts val="600"/>
              </a:spcBef>
              <a:buFont typeface="Wingdings" panose="05000000000000000000" pitchFamily="2" charset="2"/>
              <a:buNone/>
              <a:tabLst>
                <a:tab pos="625475" algn="l"/>
              </a:tabLst>
            </a:pPr>
            <a:r>
              <a:rPr lang="el-GR" altLang="el-GR" sz="2400" dirty="0" smtClean="0"/>
              <a:t>Το πέος καλύπτεται από άτριχο δέρμα πολύ ελαστικό, την πόσθη</a:t>
            </a:r>
            <a:r>
              <a:rPr lang="en-US" altLang="el-GR" sz="2400" dirty="0" smtClean="0"/>
              <a:t>, </a:t>
            </a:r>
            <a:r>
              <a:rPr lang="el-GR" altLang="el-GR" sz="2400" dirty="0" smtClean="0"/>
              <a:t>η οποία σχηματίζει μία πτυχή έμπροσθεν την ακροποσθία (καλύπτει σχεδόν πλήρως τη βάλανο).</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48563" b="4327"/>
          <a:stretch/>
        </p:blipFill>
        <p:spPr bwMode="auto">
          <a:xfrm>
            <a:off x="4716016" y="3168782"/>
            <a:ext cx="4160399" cy="258776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57200" y="2492896"/>
            <a:ext cx="4572000" cy="3939540"/>
          </a:xfrm>
          <a:prstGeom prst="rect">
            <a:avLst/>
          </a:prstGeom>
        </p:spPr>
        <p:txBody>
          <a:bodyPr>
            <a:spAutoFit/>
          </a:bodyPr>
          <a:lstStyle/>
          <a:p>
            <a:pPr marL="0" indent="0">
              <a:spcBef>
                <a:spcPts val="600"/>
              </a:spcBef>
              <a:buFont typeface="Wingdings" panose="05000000000000000000" pitchFamily="2" charset="2"/>
              <a:buNone/>
              <a:tabLst>
                <a:tab pos="625475" algn="l"/>
              </a:tabLst>
            </a:pPr>
            <a:r>
              <a:rPr lang="el-GR" altLang="el-GR" sz="2400" dirty="0">
                <a:latin typeface="+mn-lt"/>
              </a:rPr>
              <a:t>Η κάτω επιφάνεια της βαλάνου ενώνεται στη μέση γραμμή με μία πτυχή, το χαλινό.</a:t>
            </a:r>
          </a:p>
          <a:p>
            <a:pPr marL="0" indent="0">
              <a:spcBef>
                <a:spcPts val="600"/>
              </a:spcBef>
              <a:buFont typeface="Wingdings" panose="05000000000000000000" pitchFamily="2" charset="2"/>
              <a:buNone/>
              <a:tabLst>
                <a:tab pos="625475" algn="l"/>
              </a:tabLst>
            </a:pPr>
            <a:r>
              <a:rPr lang="el-GR" altLang="el-GR" sz="2400" dirty="0">
                <a:latin typeface="+mn-lt"/>
              </a:rPr>
              <a:t>Το πέος αποτελείται από 3 σηραγγώδη σώματα </a:t>
            </a:r>
            <a:r>
              <a:rPr lang="en-US" altLang="el-GR" sz="2400" dirty="0">
                <a:latin typeface="+mn-lt"/>
              </a:rPr>
              <a:t>(</a:t>
            </a:r>
            <a:r>
              <a:rPr lang="el-GR" altLang="el-GR" sz="2400" dirty="0">
                <a:latin typeface="+mn-lt"/>
              </a:rPr>
              <a:t>στυτικός ιστός).</a:t>
            </a:r>
          </a:p>
          <a:p>
            <a:pPr marL="0" indent="0">
              <a:spcBef>
                <a:spcPts val="600"/>
              </a:spcBef>
              <a:buNone/>
              <a:tabLst>
                <a:tab pos="625475" algn="l"/>
              </a:tabLst>
            </a:pPr>
            <a:r>
              <a:rPr lang="el-GR" altLang="el-GR" sz="2400" dirty="0">
                <a:latin typeface="+mn-lt"/>
              </a:rPr>
              <a:t>2 σηραγγώδη σώματα του πέους (σκέλη, σώμα, κορυφή). Σώμα-κορυφή ενώνονται, ενώ τα σκέλη χωρίζονται όπισθεν.</a:t>
            </a:r>
            <a:endParaRPr lang="el-GR" sz="2400" dirty="0">
              <a:latin typeface="+mn-lt"/>
            </a:endParaRPr>
          </a:p>
        </p:txBody>
      </p:sp>
      <p:sp>
        <p:nvSpPr>
          <p:cNvPr id="7" name="Rectangle 6"/>
          <p:cNvSpPr/>
          <p:nvPr/>
        </p:nvSpPr>
        <p:spPr>
          <a:xfrm>
            <a:off x="5652120" y="5756550"/>
            <a:ext cx="2664297"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smtClean="0">
                <a:solidFill>
                  <a:schemeClr val="tx1">
                    <a:lumMod val="75000"/>
                    <a:lumOff val="25000"/>
                  </a:schemeClr>
                </a:solidFill>
                <a:latin typeface="+mn-lt"/>
                <a:hlinkClick r:id="rId4"/>
              </a:rPr>
              <a:t>Female </a:t>
            </a:r>
            <a:r>
              <a:rPr lang="en-US" sz="1200" dirty="0">
                <a:solidFill>
                  <a:schemeClr val="tx1">
                    <a:lumMod val="75000"/>
                    <a:lumOff val="25000"/>
                  </a:schemeClr>
                </a:solidFill>
                <a:latin typeface="+mn-lt"/>
                <a:hlinkClick r:id="rId4"/>
              </a:rPr>
              <a:t>and Male </a:t>
            </a:r>
            <a:r>
              <a:rPr lang="en-US" sz="1200" dirty="0" smtClean="0">
                <a:solidFill>
                  <a:schemeClr val="tx1">
                    <a:lumMod val="75000"/>
                    <a:lumOff val="25000"/>
                  </a:schemeClr>
                </a:solidFill>
                <a:latin typeface="+mn-lt"/>
                <a:hlinkClick r:id="rId4"/>
              </a:rPr>
              <a:t>Urethra</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 </a:t>
            </a:r>
            <a:r>
              <a:rPr lang="en-US" sz="1200" dirty="0" smtClean="0">
                <a:solidFill>
                  <a:schemeClr val="tx1">
                    <a:lumMod val="75000"/>
                    <a:lumOff val="25000"/>
                  </a:schemeClr>
                </a:solidFill>
                <a:latin typeface="+mn-lt"/>
                <a:hlinkClick r:id="rId5"/>
              </a:rPr>
              <a:t>CFCF</a:t>
            </a:r>
            <a:r>
              <a:rPr lang="el-GR" sz="1200" dirty="0" smtClean="0">
                <a:solidFill>
                  <a:schemeClr val="tx1">
                    <a:lumMod val="75000"/>
                    <a:lumOff val="25000"/>
                  </a:schemeClr>
                </a:solidFill>
                <a:latin typeface="+mn-lt"/>
              </a:rPr>
              <a:t> διαθέσιμο με άδεια </a:t>
            </a:r>
            <a:r>
              <a:rPr lang="en-US" sz="1200" dirty="0">
                <a:solidFill>
                  <a:schemeClr val="tx1">
                    <a:lumMod val="75000"/>
                    <a:lumOff val="25000"/>
                  </a:schemeClr>
                </a:solidFill>
                <a:latin typeface="+mn-lt"/>
                <a:hlinkClick r:id="rId6"/>
              </a:rPr>
              <a:t>CC BY 3.0</a:t>
            </a:r>
            <a:endParaRPr lang="el-GR" sz="1200" dirty="0">
              <a:solidFill>
                <a:schemeClr val="tx1">
                  <a:lumMod val="75000"/>
                  <a:lumOff val="25000"/>
                </a:schemeClr>
              </a:solidFill>
              <a:latin typeface="+mn-lt"/>
            </a:endParaRP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custDataLst>
      <p:tags r:id="rId1"/>
    </p:custDataLst>
    <p:extLst>
      <p:ext uri="{BB962C8B-B14F-4D97-AF65-F5344CB8AC3E}">
        <p14:creationId xmlns:p14="http://schemas.microsoft.com/office/powerpoint/2010/main" val="5401107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29</a:t>
            </a:fld>
            <a:endParaRPr lang="el-GR" dirty="0"/>
          </a:p>
        </p:txBody>
      </p:sp>
    </p:spTree>
    <p:extLst>
      <p:ext uri="{BB962C8B-B14F-4D97-AF65-F5344CB8AC3E}">
        <p14:creationId xmlns:p14="http://schemas.microsoft.com/office/powerpoint/2010/main" val="10526765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normAutofit/>
          </a:bodyPr>
          <a:lstStyle/>
          <a:p>
            <a:r>
              <a:rPr lang="el-GR" altLang="el-GR" dirty="0"/>
              <a:t>Σηραγγώδες σώμα</a:t>
            </a:r>
          </a:p>
        </p:txBody>
      </p:sp>
      <p:sp>
        <p:nvSpPr>
          <p:cNvPr id="2" name="Content Placeholder 1"/>
          <p:cNvSpPr>
            <a:spLocks noGrp="1"/>
          </p:cNvSpPr>
          <p:nvPr>
            <p:ph idx="1"/>
          </p:nvPr>
        </p:nvSpPr>
        <p:spPr>
          <a:xfrm>
            <a:off x="457200" y="1196752"/>
            <a:ext cx="8219256" cy="1440160"/>
          </a:xfrm>
        </p:spPr>
        <p:txBody>
          <a:bodyPr>
            <a:normAutofit/>
          </a:bodyPr>
          <a:lstStyle/>
          <a:p>
            <a:pPr>
              <a:lnSpc>
                <a:spcPct val="90000"/>
              </a:lnSpc>
            </a:pPr>
            <a:r>
              <a:rPr lang="el-GR" altLang="el-GR" sz="2400" b="1" dirty="0" smtClean="0"/>
              <a:t>Σηραγγώδες σώμα</a:t>
            </a:r>
            <a:r>
              <a:rPr lang="el-GR" altLang="el-GR" sz="2400" dirty="0" smtClean="0"/>
              <a:t> της ουρήθρας  (κάτω από τα σηραγγώδη σώματα του πέους και αποτελούνται από τον βολβό, σώμα και βάλανο)</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2792" y="2432525"/>
            <a:ext cx="3810000" cy="263842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57200" y="2276872"/>
            <a:ext cx="4572000" cy="4450449"/>
          </a:xfrm>
          <a:prstGeom prst="rect">
            <a:avLst/>
          </a:prstGeom>
        </p:spPr>
        <p:txBody>
          <a:bodyPr>
            <a:spAutoFit/>
          </a:bodyPr>
          <a:lstStyle/>
          <a:p>
            <a:pPr marL="711200" indent="-350838">
              <a:lnSpc>
                <a:spcPct val="90000"/>
              </a:lnSpc>
              <a:buFont typeface="Wingdings" panose="05000000000000000000" pitchFamily="2" charset="2"/>
              <a:buAutoNum type="romanLcPeriod"/>
            </a:pPr>
            <a:r>
              <a:rPr lang="el-GR" altLang="el-GR" sz="2400" dirty="0">
                <a:latin typeface="+mn-lt"/>
              </a:rPr>
              <a:t>Βολβός (στρογγυλό οπίσθιο τμήμα του σηραγγώδους σώματος). Βρίσκεται μεταξύ των σκελών των σηραγγωδών σωμάτων του πέους και αποτελεί με αυτά τη ρίζα του πέους.</a:t>
            </a:r>
          </a:p>
          <a:p>
            <a:pPr marL="711200" indent="-350838">
              <a:lnSpc>
                <a:spcPct val="90000"/>
              </a:lnSpc>
              <a:buFont typeface="Wingdings" panose="05000000000000000000" pitchFamily="2" charset="2"/>
              <a:buAutoNum type="romanLcPeriod"/>
            </a:pPr>
            <a:r>
              <a:rPr lang="el-GR" altLang="el-GR" sz="2400" dirty="0">
                <a:latin typeface="+mn-lt"/>
              </a:rPr>
              <a:t>Σώμα (περιλαμβάνει την ουρήθρα)</a:t>
            </a:r>
          </a:p>
          <a:p>
            <a:pPr marL="711200" indent="-350838">
              <a:lnSpc>
                <a:spcPct val="90000"/>
              </a:lnSpc>
              <a:buFont typeface="Wingdings" panose="05000000000000000000" pitchFamily="2" charset="2"/>
              <a:buAutoNum type="romanLcPeriod"/>
            </a:pPr>
            <a:r>
              <a:rPr lang="el-GR" altLang="el-GR" sz="2400" dirty="0">
                <a:latin typeface="+mn-lt"/>
              </a:rPr>
              <a:t>Βάλανος (κωνικό τμήμα έμπροσθεν φέρον το έξω στόμιο της ουρήθρας)</a:t>
            </a:r>
          </a:p>
          <a:p>
            <a:endParaRPr lang="el-GR" sz="2400" dirty="0">
              <a:latin typeface="+mn-lt"/>
            </a:endParaRPr>
          </a:p>
        </p:txBody>
      </p:sp>
      <p:sp>
        <p:nvSpPr>
          <p:cNvPr id="9" name="Rectangle 8"/>
          <p:cNvSpPr/>
          <p:nvPr/>
        </p:nvSpPr>
        <p:spPr>
          <a:xfrm>
            <a:off x="5868144" y="5059054"/>
            <a:ext cx="2664297"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a:solidFill>
                  <a:schemeClr val="tx1">
                    <a:lumMod val="75000"/>
                    <a:lumOff val="25000"/>
                  </a:schemeClr>
                </a:solidFill>
                <a:latin typeface="+mn-lt"/>
                <a:hlinkClick r:id="rId4"/>
              </a:rPr>
              <a:t>Gray588</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 </a:t>
            </a:r>
            <a:r>
              <a:rPr lang="en-US" sz="1200" dirty="0">
                <a:solidFill>
                  <a:schemeClr val="tx1">
                    <a:lumMod val="75000"/>
                    <a:lumOff val="25000"/>
                  </a:schemeClr>
                </a:solidFill>
                <a:latin typeface="+mn-lt"/>
                <a:hlinkClick r:id="rId5"/>
              </a:rPr>
              <a:t>Pngbot</a:t>
            </a:r>
            <a:r>
              <a:rPr lang="el-GR" sz="1200" dirty="0" smtClean="0">
                <a:solidFill>
                  <a:schemeClr val="tx1">
                    <a:lumMod val="75000"/>
                    <a:lumOff val="25000"/>
                  </a:schemeClr>
                </a:solidFill>
                <a:latin typeface="+mn-lt"/>
              </a:rPr>
              <a:t> διαθέσιμο </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ως κοινό κτήμα</a:t>
            </a:r>
            <a:endParaRPr lang="el-GR" sz="1200" dirty="0">
              <a:solidFill>
                <a:schemeClr val="tx1">
                  <a:lumMod val="75000"/>
                  <a:lumOff val="25000"/>
                </a:schemeClr>
              </a:solidFill>
              <a:latin typeface="+mn-lt"/>
            </a:endParaRP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custDataLst>
      <p:tags r:id="rId1"/>
    </p:custDataLst>
    <p:extLst>
      <p:ext uri="{BB962C8B-B14F-4D97-AF65-F5344CB8AC3E}">
        <p14:creationId xmlns:p14="http://schemas.microsoft.com/office/powerpoint/2010/main" val="35148557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4070488"/>
            <a:ext cx="5976664" cy="2459532"/>
          </a:xfrm>
          <a:prstGeom prst="rect">
            <a:avLst/>
          </a:prstGeom>
          <a:noFill/>
          <a:extLst>
            <a:ext uri="{909E8E84-426E-40DD-AFC4-6F175D3DCCD1}">
              <a14:hiddenFill xmlns:a14="http://schemas.microsoft.com/office/drawing/2010/main">
                <a:solidFill>
                  <a:srgbClr val="FFFFFF"/>
                </a:solidFill>
              </a14:hiddenFill>
            </a:ext>
          </a:extLst>
        </p:spPr>
      </p:pic>
      <p:sp>
        <p:nvSpPr>
          <p:cNvPr id="62466" name="Rectangle 2"/>
          <p:cNvSpPr>
            <a:spLocks noGrp="1" noChangeArrowheads="1"/>
          </p:cNvSpPr>
          <p:nvPr>
            <p:ph type="title"/>
          </p:nvPr>
        </p:nvSpPr>
        <p:spPr/>
        <p:txBody>
          <a:bodyPr>
            <a:normAutofit/>
          </a:bodyPr>
          <a:lstStyle/>
          <a:p>
            <a:r>
              <a:rPr lang="el-GR" altLang="el-GR" dirty="0"/>
              <a:t>Αγγεία-Νεύρα </a:t>
            </a:r>
            <a:r>
              <a:rPr lang="el-GR" altLang="el-GR" dirty="0" smtClean="0"/>
              <a:t>πέους</a:t>
            </a:r>
            <a:endParaRPr lang="el-GR" altLang="el-GR" dirty="0">
              <a:solidFill>
                <a:srgbClr val="FF9900"/>
              </a:solidFill>
            </a:endParaRPr>
          </a:p>
        </p:txBody>
      </p:sp>
      <p:sp>
        <p:nvSpPr>
          <p:cNvPr id="2" name="Content Placeholder 1"/>
          <p:cNvSpPr>
            <a:spLocks noGrp="1"/>
          </p:cNvSpPr>
          <p:nvPr>
            <p:ph idx="1"/>
          </p:nvPr>
        </p:nvSpPr>
        <p:spPr>
          <a:xfrm>
            <a:off x="457200" y="1196752"/>
            <a:ext cx="8363272" cy="5040560"/>
          </a:xfrm>
        </p:spPr>
        <p:txBody>
          <a:bodyPr numCol="2">
            <a:normAutofit/>
          </a:bodyPr>
          <a:lstStyle/>
          <a:p>
            <a:pPr marL="0" indent="0">
              <a:spcBef>
                <a:spcPts val="600"/>
              </a:spcBef>
              <a:buFont typeface="Wingdings" panose="05000000000000000000" pitchFamily="2" charset="2"/>
              <a:buNone/>
            </a:pPr>
            <a:r>
              <a:rPr lang="el-GR" altLang="el-GR" sz="2400" b="1" dirty="0" smtClean="0"/>
              <a:t>Αγγεία-Νεύρα Πέους</a:t>
            </a:r>
            <a:r>
              <a:rPr lang="en-US" altLang="el-GR" sz="2400" dirty="0" smtClean="0"/>
              <a:t>: </a:t>
            </a:r>
            <a:endParaRPr lang="el-GR" altLang="el-GR" sz="2400" dirty="0" smtClean="0"/>
          </a:p>
          <a:p>
            <a:pPr marL="0" indent="0">
              <a:spcBef>
                <a:spcPts val="600"/>
              </a:spcBef>
              <a:buFont typeface="Wingdings" panose="05000000000000000000" pitchFamily="2" charset="2"/>
              <a:buNone/>
            </a:pPr>
            <a:r>
              <a:rPr lang="el-GR" altLang="el-GR" sz="2400" dirty="0" smtClean="0"/>
              <a:t>Τα σηραγγώδη σώματα αποτελούνται από αγγειακές  κοιλότητες (αρτηρίες- φλέβες) περιβαλλόμενες από νευρικές απολήξεις του</a:t>
            </a:r>
          </a:p>
          <a:p>
            <a:pPr marL="711200" indent="-711200">
              <a:spcBef>
                <a:spcPts val="600"/>
              </a:spcBef>
              <a:buFont typeface="Wingdings" panose="05000000000000000000" pitchFamily="2" charset="2"/>
              <a:buNone/>
            </a:pPr>
            <a:r>
              <a:rPr lang="el-GR" altLang="el-GR" sz="2400" dirty="0" smtClean="0"/>
              <a:t>ΑΝΣ.  </a:t>
            </a:r>
          </a:p>
          <a:p>
            <a:pPr marL="711200" indent="-711200">
              <a:spcBef>
                <a:spcPts val="600"/>
              </a:spcBef>
              <a:buFont typeface="Wingdings" panose="05000000000000000000" pitchFamily="2" charset="2"/>
              <a:buNone/>
            </a:pPr>
            <a:endParaRPr lang="el-GR" altLang="el-GR" sz="2400" dirty="0"/>
          </a:p>
          <a:p>
            <a:pPr marL="711200" indent="-711200">
              <a:spcBef>
                <a:spcPts val="600"/>
              </a:spcBef>
              <a:buFont typeface="Wingdings" panose="05000000000000000000" pitchFamily="2" charset="2"/>
              <a:buNone/>
            </a:pPr>
            <a:endParaRPr lang="el-GR" altLang="el-GR" sz="2400" dirty="0" smtClean="0"/>
          </a:p>
          <a:p>
            <a:pPr marL="711200" indent="-711200">
              <a:spcBef>
                <a:spcPts val="600"/>
              </a:spcBef>
              <a:buFont typeface="Wingdings" panose="05000000000000000000" pitchFamily="2" charset="2"/>
              <a:buNone/>
            </a:pPr>
            <a:endParaRPr lang="el-GR" altLang="el-GR" sz="2400" dirty="0"/>
          </a:p>
          <a:p>
            <a:pPr marL="711200" indent="-711200">
              <a:spcBef>
                <a:spcPts val="600"/>
              </a:spcBef>
              <a:buFont typeface="Wingdings" panose="05000000000000000000" pitchFamily="2" charset="2"/>
              <a:buNone/>
            </a:pPr>
            <a:endParaRPr lang="en-US" altLang="el-GR" sz="2400" dirty="0" smtClean="0"/>
          </a:p>
          <a:p>
            <a:pPr marL="711200" indent="-711200">
              <a:lnSpc>
                <a:spcPct val="110000"/>
              </a:lnSpc>
              <a:spcBef>
                <a:spcPts val="1800"/>
              </a:spcBef>
              <a:buFont typeface="Wingdings" panose="05000000000000000000" pitchFamily="2" charset="2"/>
              <a:buNone/>
            </a:pPr>
            <a:r>
              <a:rPr lang="el-GR" altLang="el-GR" sz="2400" b="1" dirty="0" smtClean="0"/>
              <a:t>Αρτηρίες Πέους</a:t>
            </a:r>
            <a:endParaRPr lang="en-US" altLang="el-GR" sz="2400" b="1" dirty="0" smtClean="0"/>
          </a:p>
          <a:p>
            <a:pPr marL="711200" indent="-711200">
              <a:spcBef>
                <a:spcPts val="600"/>
              </a:spcBef>
              <a:buFont typeface="Wingdings" panose="05000000000000000000" pitchFamily="2" charset="2"/>
              <a:buNone/>
            </a:pPr>
            <a:r>
              <a:rPr lang="el-GR" altLang="el-GR" sz="2400" dirty="0" smtClean="0"/>
              <a:t>Χωρίζονται στις</a:t>
            </a:r>
            <a:r>
              <a:rPr lang="en-US" altLang="el-GR" sz="2400" dirty="0" smtClean="0"/>
              <a:t>: </a:t>
            </a:r>
          </a:p>
          <a:p>
            <a:pPr marL="265113" indent="-265113">
              <a:spcBef>
                <a:spcPts val="600"/>
              </a:spcBef>
              <a:tabLst>
                <a:tab pos="360363" algn="l"/>
              </a:tabLst>
            </a:pPr>
            <a:r>
              <a:rPr lang="el-GR" altLang="el-GR" sz="2400" dirty="0" smtClean="0"/>
              <a:t>Αρτηρίες των περιβλημάτων (</a:t>
            </a:r>
            <a:r>
              <a:rPr lang="el-GR" altLang="el-GR" sz="2400" dirty="0" smtClean="0"/>
              <a:t>έσω</a:t>
            </a:r>
            <a:r>
              <a:rPr lang="en-US" altLang="el-GR" sz="2400" dirty="0" smtClean="0"/>
              <a:t> </a:t>
            </a:r>
            <a:r>
              <a:rPr lang="el-GR" altLang="el-GR" sz="2400" dirty="0" smtClean="0"/>
              <a:t>–</a:t>
            </a:r>
            <a:r>
              <a:rPr lang="en-US" altLang="el-GR" sz="2400" dirty="0" smtClean="0"/>
              <a:t> </a:t>
            </a:r>
            <a:r>
              <a:rPr lang="el-GR" altLang="el-GR" sz="2400" dirty="0" smtClean="0"/>
              <a:t>έξω αιδοιικές</a:t>
            </a:r>
            <a:r>
              <a:rPr lang="el-GR" altLang="el-GR" sz="2400" dirty="0" smtClean="0"/>
              <a:t>)</a:t>
            </a:r>
          </a:p>
          <a:p>
            <a:pPr marL="265113" indent="-265113">
              <a:spcBef>
                <a:spcPts val="600"/>
              </a:spcBef>
              <a:tabLst>
                <a:tab pos="360363" algn="l"/>
              </a:tabLst>
            </a:pPr>
            <a:r>
              <a:rPr lang="el-GR" altLang="el-GR" sz="2400" dirty="0" smtClean="0"/>
              <a:t>Αρτηρίες των σηραγγωδών σωμάτων (ραχιαία-εν τω βάθει αρτηρία του πέους, βολβική, ουρηθραία)</a:t>
            </a:r>
            <a:endParaRPr lang="el-GR" sz="2400" dirty="0"/>
          </a:p>
        </p:txBody>
      </p:sp>
      <p:sp>
        <p:nvSpPr>
          <p:cNvPr id="8" name="Rectangle 7"/>
          <p:cNvSpPr/>
          <p:nvPr/>
        </p:nvSpPr>
        <p:spPr>
          <a:xfrm>
            <a:off x="2627784" y="5877272"/>
            <a:ext cx="2664297"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smtClean="0">
                <a:latin typeface="+mn-lt"/>
                <a:hlinkClick r:id="rId4"/>
              </a:rPr>
              <a:t>Gray1158</a:t>
            </a:r>
            <a:r>
              <a:rPr lang="en-US" sz="1200" dirty="0" smtClean="0">
                <a:latin typeface="+mn-lt"/>
              </a:rPr>
              <a:t>” </a:t>
            </a:r>
            <a:r>
              <a:rPr lang="el-GR" sz="1200" dirty="0" smtClean="0">
                <a:solidFill>
                  <a:schemeClr val="tx1">
                    <a:lumMod val="75000"/>
                    <a:lumOff val="25000"/>
                  </a:schemeClr>
                </a:solidFill>
                <a:latin typeface="+mn-lt"/>
              </a:rPr>
              <a:t>από </a:t>
            </a:r>
            <a:r>
              <a:rPr lang="en-US" sz="1200" dirty="0" smtClean="0">
                <a:latin typeface="+mn-lt"/>
                <a:hlinkClick r:id="rId5"/>
              </a:rPr>
              <a:t>Moscowsky</a:t>
            </a:r>
            <a:r>
              <a:rPr lang="en-US" sz="1200" dirty="0" smtClean="0">
                <a:latin typeface="+mn-lt"/>
              </a:rPr>
              <a:t> </a:t>
            </a:r>
            <a:r>
              <a:rPr lang="el-GR" sz="1200" dirty="0" smtClean="0">
                <a:solidFill>
                  <a:schemeClr val="tx1">
                    <a:lumMod val="75000"/>
                    <a:lumOff val="25000"/>
                  </a:schemeClr>
                </a:solidFill>
                <a:latin typeface="+mn-lt"/>
              </a:rPr>
              <a:t>διαθέσιμο </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ως κοινό κτήμα</a:t>
            </a:r>
            <a:endParaRPr lang="el-GR" sz="1200" dirty="0">
              <a:solidFill>
                <a:schemeClr val="tx1">
                  <a:lumMod val="75000"/>
                  <a:lumOff val="25000"/>
                </a:schemeClr>
              </a:solidFill>
              <a:latin typeface="+mn-lt"/>
            </a:endParaRP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custDataLst>
      <p:tags r:id="rId1"/>
    </p:custDataLst>
    <p:extLst>
      <p:ext uri="{BB962C8B-B14F-4D97-AF65-F5344CB8AC3E}">
        <p14:creationId xmlns:p14="http://schemas.microsoft.com/office/powerpoint/2010/main" val="42513669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normAutofit/>
          </a:bodyPr>
          <a:lstStyle/>
          <a:p>
            <a:pPr marL="711200" indent="-711200">
              <a:spcBef>
                <a:spcPts val="600"/>
              </a:spcBef>
            </a:pPr>
            <a:r>
              <a:rPr lang="el-GR" altLang="el-GR" dirty="0" smtClean="0"/>
              <a:t>Φλέβες </a:t>
            </a:r>
            <a:r>
              <a:rPr lang="el-GR" altLang="el-GR" dirty="0" smtClean="0"/>
              <a:t>πέους</a:t>
            </a:r>
            <a:endParaRPr lang="en-US" altLang="el-GR" dirty="0"/>
          </a:p>
        </p:txBody>
      </p:sp>
      <p:sp>
        <p:nvSpPr>
          <p:cNvPr id="2" name="Content Placeholder 1"/>
          <p:cNvSpPr>
            <a:spLocks noGrp="1"/>
          </p:cNvSpPr>
          <p:nvPr>
            <p:ph idx="1"/>
          </p:nvPr>
        </p:nvSpPr>
        <p:spPr>
          <a:xfrm>
            <a:off x="457200" y="1196752"/>
            <a:ext cx="5554960" cy="5040560"/>
          </a:xfrm>
        </p:spPr>
        <p:txBody>
          <a:bodyPr>
            <a:noAutofit/>
          </a:bodyPr>
          <a:lstStyle/>
          <a:p>
            <a:pPr marL="711200" indent="-711200">
              <a:spcBef>
                <a:spcPts val="600"/>
              </a:spcBef>
              <a:buFont typeface="Wingdings" panose="05000000000000000000" pitchFamily="2" charset="2"/>
              <a:buNone/>
            </a:pPr>
            <a:r>
              <a:rPr lang="el-GR" altLang="el-GR" sz="2400" b="1" dirty="0" smtClean="0"/>
              <a:t>Χωρίζονται στις</a:t>
            </a:r>
            <a:r>
              <a:rPr lang="en-US" altLang="el-GR" sz="2400" b="1" dirty="0" smtClean="0"/>
              <a:t>:</a:t>
            </a:r>
            <a:endParaRPr lang="el-GR" altLang="el-GR" sz="2400" b="1" dirty="0" smtClean="0"/>
          </a:p>
          <a:p>
            <a:pPr marL="265113" indent="-265113">
              <a:spcBef>
                <a:spcPts val="600"/>
              </a:spcBef>
            </a:pPr>
            <a:r>
              <a:rPr lang="el-GR" altLang="el-GR" sz="2400" dirty="0" smtClean="0"/>
              <a:t>Επιπολής (αποχετεύουν το αίμα των περιβλημάτων του πέους)</a:t>
            </a:r>
          </a:p>
          <a:p>
            <a:pPr marL="265113" indent="-265113">
              <a:spcBef>
                <a:spcPts val="600"/>
              </a:spcBef>
            </a:pPr>
            <a:r>
              <a:rPr lang="el-GR" altLang="el-GR" sz="2400" dirty="0" smtClean="0"/>
              <a:t>Εν τω βάθει (αποχετεύουν το αίμα των σηραγγωδών σωμάτων)</a:t>
            </a:r>
          </a:p>
          <a:p>
            <a:pPr marL="0" indent="0">
              <a:spcBef>
                <a:spcPts val="600"/>
              </a:spcBef>
              <a:buFont typeface="Wingdings" panose="05000000000000000000" pitchFamily="2" charset="2"/>
              <a:buNone/>
            </a:pPr>
            <a:r>
              <a:rPr lang="el-GR" altLang="el-GR" sz="2400" dirty="0" smtClean="0"/>
              <a:t>Τα σηραγγώδη σώματα περιβάλλονται από ινώδη</a:t>
            </a:r>
            <a:r>
              <a:rPr lang="en-US" altLang="el-GR" sz="2400" dirty="0" smtClean="0"/>
              <a:t> </a:t>
            </a:r>
            <a:r>
              <a:rPr lang="el-GR" altLang="el-GR" sz="2400" dirty="0" smtClean="0"/>
              <a:t> χιτώνα (κατάφυση σφενδονοειδούς και κρεμαστήρα  συνδέσμου του πέους)</a:t>
            </a:r>
            <a:endParaRPr lang="el-GR" sz="24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5368" y="1268760"/>
            <a:ext cx="2527481" cy="374441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652120" y="5013176"/>
            <a:ext cx="2664297"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smtClean="0">
                <a:latin typeface="+mn-lt"/>
                <a:hlinkClick r:id="rId4"/>
              </a:rPr>
              <a:t>Gray1159</a:t>
            </a:r>
            <a:r>
              <a:rPr lang="en-US" sz="1200" dirty="0" smtClean="0">
                <a:latin typeface="+mn-lt"/>
              </a:rPr>
              <a:t>” </a:t>
            </a:r>
            <a:r>
              <a:rPr lang="el-GR" sz="1200" dirty="0" smtClean="0">
                <a:solidFill>
                  <a:schemeClr val="tx1">
                    <a:lumMod val="75000"/>
                    <a:lumOff val="25000"/>
                  </a:schemeClr>
                </a:solidFill>
                <a:latin typeface="+mn-lt"/>
              </a:rPr>
              <a:t>από </a:t>
            </a:r>
            <a:r>
              <a:rPr lang="en-US" sz="1200" dirty="0" smtClean="0">
                <a:latin typeface="+mn-lt"/>
                <a:hlinkClick r:id="rId5" tooltip="User:Arcadian"/>
              </a:rPr>
              <a:t>Arcadian</a:t>
            </a:r>
            <a:r>
              <a:rPr lang="en-US" sz="1200" dirty="0" smtClean="0">
                <a:latin typeface="+mn-lt"/>
              </a:rPr>
              <a:t> </a:t>
            </a:r>
            <a:r>
              <a:rPr lang="el-GR" sz="1200" dirty="0" smtClean="0">
                <a:solidFill>
                  <a:schemeClr val="tx1">
                    <a:lumMod val="75000"/>
                    <a:lumOff val="25000"/>
                  </a:schemeClr>
                </a:solidFill>
                <a:latin typeface="+mn-lt"/>
              </a:rPr>
              <a:t>διαθέσιμο </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ως κοινό κτήμα</a:t>
            </a:r>
            <a:endParaRPr lang="el-GR" sz="1200" dirty="0">
              <a:solidFill>
                <a:schemeClr val="tx1">
                  <a:lumMod val="75000"/>
                  <a:lumOff val="25000"/>
                </a:schemeClr>
              </a:solidFill>
              <a:latin typeface="+mn-lt"/>
            </a:endParaRP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custDataLst>
      <p:tags r:id="rId1"/>
    </p:custDataLst>
    <p:extLst>
      <p:ext uri="{BB962C8B-B14F-4D97-AF65-F5344CB8AC3E}">
        <p14:creationId xmlns:p14="http://schemas.microsoft.com/office/powerpoint/2010/main" val="8496406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normAutofit/>
          </a:bodyPr>
          <a:lstStyle/>
          <a:p>
            <a:r>
              <a:rPr lang="el-GR" altLang="el-GR" dirty="0" smtClean="0"/>
              <a:t>Νεύρα </a:t>
            </a:r>
            <a:r>
              <a:rPr lang="el-GR" altLang="el-GR" dirty="0" smtClean="0"/>
              <a:t>πέους</a:t>
            </a:r>
            <a:endParaRPr lang="el-GR" altLang="el-GR" dirty="0">
              <a:solidFill>
                <a:srgbClr val="FF9900"/>
              </a:solidFill>
            </a:endParaRPr>
          </a:p>
        </p:txBody>
      </p:sp>
      <p:sp>
        <p:nvSpPr>
          <p:cNvPr id="2" name="Content Placeholder 1"/>
          <p:cNvSpPr>
            <a:spLocks noGrp="1"/>
          </p:cNvSpPr>
          <p:nvPr>
            <p:ph idx="1"/>
          </p:nvPr>
        </p:nvSpPr>
        <p:spPr/>
        <p:txBody>
          <a:bodyPr>
            <a:normAutofit/>
          </a:bodyPr>
          <a:lstStyle/>
          <a:p>
            <a:pPr>
              <a:lnSpc>
                <a:spcPct val="110000"/>
              </a:lnSpc>
            </a:pPr>
            <a:r>
              <a:rPr lang="el-GR" altLang="el-GR" sz="2400" dirty="0" smtClean="0"/>
              <a:t>Κάτω από το Νωτιαία ν. (κλάδοι λαγονοβουβωνικού από το οσφυϊκό πλέγμα και </a:t>
            </a:r>
            <a:r>
              <a:rPr lang="el-GR" altLang="el-GR" sz="2400" dirty="0" smtClean="0"/>
              <a:t>αιδοιικού </a:t>
            </a:r>
            <a:r>
              <a:rPr lang="el-GR" altLang="el-GR" sz="2400" dirty="0" smtClean="0"/>
              <a:t>ν. από το </a:t>
            </a:r>
            <a:r>
              <a:rPr lang="el-GR" altLang="el-GR" sz="2400" dirty="0" smtClean="0"/>
              <a:t>αιδοιικό </a:t>
            </a:r>
            <a:r>
              <a:rPr lang="el-GR" altLang="el-GR" sz="2400" dirty="0" smtClean="0"/>
              <a:t>πλέγμα)</a:t>
            </a:r>
          </a:p>
          <a:p>
            <a:pPr>
              <a:lnSpc>
                <a:spcPct val="110000"/>
              </a:lnSpc>
            </a:pPr>
            <a:r>
              <a:rPr lang="el-GR" altLang="el-GR" sz="2400" dirty="0" smtClean="0"/>
              <a:t>Φυτικά ν. (συμπαθητικό-εκσπερμάτηση, παρασυμπαθητικό-στύση)</a:t>
            </a:r>
          </a:p>
          <a:p>
            <a:pPr>
              <a:lnSpc>
                <a:spcPct val="110000"/>
              </a:lnSpc>
            </a:pPr>
            <a:r>
              <a:rPr lang="el-GR" altLang="el-GR" sz="2400" dirty="0" smtClean="0"/>
              <a:t>ΟΣΧΕΟ (πτυχή δέρματος στο κάτω μέρος της κοιλίας με τρίχες καλύπτουσα τους όρχεις)</a:t>
            </a:r>
          </a:p>
          <a:p>
            <a:pPr marL="0" indent="0">
              <a:lnSpc>
                <a:spcPct val="110000"/>
              </a:lnSpc>
              <a:buFont typeface="Wingdings" panose="05000000000000000000" pitchFamily="2" charset="2"/>
              <a:buNone/>
            </a:pPr>
            <a:r>
              <a:rPr lang="el-GR" altLang="el-GR" sz="2400" dirty="0" smtClean="0"/>
              <a:t>Κάτω από δέρμα του οσχέου υπάρχει ένας</a:t>
            </a:r>
            <a:r>
              <a:rPr lang="en-US" altLang="el-GR" sz="2400" dirty="0" smtClean="0"/>
              <a:t> </a:t>
            </a:r>
            <a:r>
              <a:rPr lang="el-GR" altLang="el-GR" sz="2400" dirty="0" smtClean="0"/>
              <a:t> ινομυώδης χιτώνας (δαρτός) που σχηματίζει ένα  κάθετο διάφραγμα  (ορατή ραφή στο μέσον του οσχέου) για το χωρισμό του οσχέου σε 2 χώρους δεξιό και αριστερό για τον αντίστοιχο όρχι.</a:t>
            </a:r>
          </a:p>
          <a:p>
            <a:pPr marL="711200" indent="-711200">
              <a:lnSpc>
                <a:spcPct val="90000"/>
              </a:lnSpc>
              <a:buFont typeface="Wingdings" panose="05000000000000000000" pitchFamily="2" charset="2"/>
              <a:buNone/>
            </a:pPr>
            <a:r>
              <a:rPr lang="el-GR" altLang="el-GR" sz="2400" dirty="0" smtClean="0"/>
              <a:t> </a:t>
            </a:r>
          </a:p>
          <a:p>
            <a:endParaRPr lang="el-GR" sz="2400"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custDataLst>
      <p:tags r:id="rId1"/>
    </p:custDataLst>
    <p:extLst>
      <p:ext uri="{BB962C8B-B14F-4D97-AF65-F5344CB8AC3E}">
        <p14:creationId xmlns:p14="http://schemas.microsoft.com/office/powerpoint/2010/main" val="21205999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normAutofit/>
          </a:bodyPr>
          <a:lstStyle/>
          <a:p>
            <a:r>
              <a:rPr lang="en-US" altLang="el-GR" dirty="0" smtClean="0"/>
              <a:t>I. </a:t>
            </a:r>
            <a:r>
              <a:rPr lang="el-GR" altLang="el-GR" dirty="0" smtClean="0"/>
              <a:t>Έσω </a:t>
            </a:r>
            <a:r>
              <a:rPr lang="el-GR" altLang="el-GR" dirty="0" smtClean="0"/>
              <a:t>γεννητικά </a:t>
            </a:r>
            <a:r>
              <a:rPr lang="el-GR" altLang="el-GR" dirty="0"/>
              <a:t>ό</a:t>
            </a:r>
            <a:r>
              <a:rPr lang="el-GR" altLang="el-GR" dirty="0" smtClean="0"/>
              <a:t>ργανα</a:t>
            </a:r>
            <a:r>
              <a:rPr lang="en-US" altLang="el-GR" dirty="0" smtClean="0"/>
              <a:t> </a:t>
            </a:r>
            <a:r>
              <a:rPr lang="en-US" altLang="el-GR" sz="3200" b="0" dirty="0" smtClean="0"/>
              <a:t>(1/2)</a:t>
            </a:r>
            <a:endParaRPr lang="el-GR" altLang="el-GR" sz="3200" b="0" dirty="0">
              <a:solidFill>
                <a:srgbClr val="FF9900"/>
              </a:solidFill>
            </a:endParaRPr>
          </a:p>
        </p:txBody>
      </p:sp>
      <p:sp>
        <p:nvSpPr>
          <p:cNvPr id="2" name="Content Placeholder 1"/>
          <p:cNvSpPr>
            <a:spLocks noGrp="1"/>
          </p:cNvSpPr>
          <p:nvPr>
            <p:ph idx="1"/>
          </p:nvPr>
        </p:nvSpPr>
        <p:spPr/>
        <p:txBody>
          <a:bodyPr>
            <a:noAutofit/>
          </a:bodyPr>
          <a:lstStyle/>
          <a:p>
            <a:pPr marL="0" indent="0">
              <a:buNone/>
            </a:pPr>
            <a:r>
              <a:rPr lang="el-GR" altLang="el-GR" sz="2400" b="1" dirty="0" smtClean="0"/>
              <a:t>Είναι τα εξής</a:t>
            </a:r>
            <a:r>
              <a:rPr lang="en-US" altLang="el-GR" sz="2400" b="1" dirty="0" smtClean="0"/>
              <a:t>:</a:t>
            </a:r>
            <a:endParaRPr lang="el-GR" altLang="el-GR" sz="2400" b="1" dirty="0" smtClean="0"/>
          </a:p>
          <a:p>
            <a:pPr marL="457200" indent="-457200">
              <a:buFont typeface="+mj-lt"/>
              <a:buAutoNum type="arabicPeriod"/>
            </a:pPr>
            <a:r>
              <a:rPr lang="el-GR" altLang="el-GR" sz="2400" dirty="0" smtClean="0"/>
              <a:t>Όρχεις (αποτελούν την εκκριτική μοίρα του γεννητικού συστήματος του άνδρα, μεικτοί αδένες)</a:t>
            </a:r>
          </a:p>
          <a:p>
            <a:pPr marL="457200" indent="-457200">
              <a:buFont typeface="+mj-lt"/>
              <a:buAutoNum type="arabicPeriod"/>
            </a:pPr>
            <a:r>
              <a:rPr lang="el-GR" altLang="el-GR" sz="2400" dirty="0" smtClean="0"/>
              <a:t>Επιδιδυμίδα (τμήμα εκφορητικής ή αποχετευτικής μοίρας, μεταφορά σπέρματος)</a:t>
            </a:r>
          </a:p>
          <a:p>
            <a:pPr marL="457200" indent="-457200">
              <a:buFont typeface="+mj-lt"/>
              <a:buAutoNum type="arabicPeriod"/>
            </a:pPr>
            <a:r>
              <a:rPr lang="el-GR" altLang="el-GR" sz="2400" dirty="0" smtClean="0"/>
              <a:t>Σπερματικός Πόρος (τμήμα εκφορητικής μοίρας)</a:t>
            </a:r>
          </a:p>
          <a:p>
            <a:pPr marL="457200" indent="-457200">
              <a:buFont typeface="+mj-lt"/>
              <a:buAutoNum type="arabicPeriod"/>
            </a:pPr>
            <a:r>
              <a:rPr lang="el-GR" altLang="el-GR" sz="2400" dirty="0" smtClean="0"/>
              <a:t>Σπερματοδόχος Κύστη (τμήμα εκφορητικής μοίρας)</a:t>
            </a:r>
          </a:p>
          <a:p>
            <a:pPr marL="457200" indent="-457200">
              <a:buFont typeface="+mj-lt"/>
              <a:buAutoNum type="arabicPeriod"/>
            </a:pPr>
            <a:r>
              <a:rPr lang="el-GR" altLang="el-GR" sz="2400" dirty="0" smtClean="0"/>
              <a:t>Εκσπερματιστικός Πόρος (τμήμα εκφορητικής μοίρας)</a:t>
            </a:r>
          </a:p>
          <a:p>
            <a:pPr marL="457200" indent="-457200">
              <a:buFont typeface="+mj-lt"/>
              <a:buAutoNum type="arabicPeriod"/>
            </a:pPr>
            <a:r>
              <a:rPr lang="el-GR" altLang="el-GR" sz="2400" dirty="0" smtClean="0"/>
              <a:t>Προστάτης Αδήν (θρέψη σπερματοζωαρίων)</a:t>
            </a:r>
          </a:p>
          <a:p>
            <a:pPr marL="457200" indent="-457200">
              <a:buFont typeface="+mj-lt"/>
              <a:buAutoNum type="arabicPeriod"/>
            </a:pPr>
            <a:r>
              <a:rPr lang="el-GR" altLang="el-GR" sz="2400" dirty="0" smtClean="0"/>
              <a:t>Βολβουρηθραίοι Αδένες ή </a:t>
            </a:r>
            <a:r>
              <a:rPr lang="en-US" altLang="el-GR" sz="2400" dirty="0" smtClean="0"/>
              <a:t>COWPER</a:t>
            </a:r>
            <a:r>
              <a:rPr lang="el-GR" altLang="el-GR" sz="2400" dirty="0" smtClean="0"/>
              <a:t> (δημιουργία αλκαλικού </a:t>
            </a:r>
            <a:r>
              <a:rPr lang="en-US" altLang="el-GR" sz="2400" dirty="0" smtClean="0"/>
              <a:t>ph</a:t>
            </a:r>
            <a:r>
              <a:rPr lang="el-GR" altLang="el-GR" sz="2400" dirty="0" smtClean="0"/>
              <a:t>)</a:t>
            </a:r>
          </a:p>
          <a:p>
            <a:pPr marL="711200" indent="-711200">
              <a:lnSpc>
                <a:spcPct val="80000"/>
              </a:lnSpc>
            </a:pPr>
            <a:endParaRPr lang="el-GR" altLang="el-GR" sz="2400"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custDataLst>
      <p:tags r:id="rId1"/>
    </p:custDataLst>
    <p:extLst>
      <p:ext uri="{BB962C8B-B14F-4D97-AF65-F5344CB8AC3E}">
        <p14:creationId xmlns:p14="http://schemas.microsoft.com/office/powerpoint/2010/main" val="3359174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normAutofit/>
          </a:bodyPr>
          <a:lstStyle/>
          <a:p>
            <a:r>
              <a:rPr lang="en-US" altLang="el-GR" dirty="0">
                <a:solidFill>
                  <a:prstClr val="black"/>
                </a:solidFill>
              </a:rPr>
              <a:t>I. </a:t>
            </a:r>
            <a:r>
              <a:rPr lang="el-GR" altLang="el-GR" dirty="0">
                <a:solidFill>
                  <a:prstClr val="black"/>
                </a:solidFill>
              </a:rPr>
              <a:t>Έσω </a:t>
            </a:r>
            <a:r>
              <a:rPr lang="el-GR" altLang="el-GR" dirty="0" smtClean="0">
                <a:solidFill>
                  <a:prstClr val="black"/>
                </a:solidFill>
              </a:rPr>
              <a:t>γεννητικά </a:t>
            </a:r>
            <a:r>
              <a:rPr lang="el-GR" altLang="el-GR" dirty="0">
                <a:solidFill>
                  <a:prstClr val="black"/>
                </a:solidFill>
              </a:rPr>
              <a:t>ό</a:t>
            </a:r>
            <a:r>
              <a:rPr lang="el-GR" altLang="el-GR" dirty="0" smtClean="0">
                <a:solidFill>
                  <a:prstClr val="black"/>
                </a:solidFill>
              </a:rPr>
              <a:t>ργανα</a:t>
            </a:r>
            <a:r>
              <a:rPr lang="en-US" altLang="el-GR" dirty="0" smtClean="0">
                <a:solidFill>
                  <a:prstClr val="black"/>
                </a:solidFill>
              </a:rPr>
              <a:t> </a:t>
            </a:r>
            <a:r>
              <a:rPr lang="en-US" altLang="el-GR" sz="3200" b="0" dirty="0" smtClean="0">
                <a:solidFill>
                  <a:prstClr val="black"/>
                </a:solidFill>
              </a:rPr>
              <a:t>(2/2</a:t>
            </a:r>
            <a:r>
              <a:rPr lang="en-US" altLang="el-GR" sz="3200" b="0" dirty="0">
                <a:solidFill>
                  <a:prstClr val="black"/>
                </a:solidFill>
              </a:rPr>
              <a:t>)</a:t>
            </a:r>
            <a:endParaRPr lang="el-GR" altLang="el-GR" sz="2400" dirty="0">
              <a:solidFill>
                <a:srgbClr val="FF9900"/>
              </a:solidFill>
            </a:endParaRPr>
          </a:p>
        </p:txBody>
      </p:sp>
      <p:sp>
        <p:nvSpPr>
          <p:cNvPr id="2" name="Content Placeholder 1"/>
          <p:cNvSpPr>
            <a:spLocks noGrp="1"/>
          </p:cNvSpPr>
          <p:nvPr>
            <p:ph idx="1"/>
          </p:nvPr>
        </p:nvSpPr>
        <p:spPr>
          <a:xfrm>
            <a:off x="457200" y="1196752"/>
            <a:ext cx="8147248" cy="5040560"/>
          </a:xfrm>
        </p:spPr>
        <p:txBody>
          <a:bodyPr>
            <a:noAutofit/>
          </a:bodyPr>
          <a:lstStyle/>
          <a:p>
            <a:pPr marL="0" indent="0">
              <a:lnSpc>
                <a:spcPct val="120000"/>
              </a:lnSpc>
              <a:buNone/>
            </a:pPr>
            <a:r>
              <a:rPr lang="el-GR" altLang="el-GR" sz="2400" dirty="0" smtClean="0"/>
              <a:t>Κατέρχονται από την κοιλία στο όσχεο τον 8</a:t>
            </a:r>
            <a:r>
              <a:rPr lang="el-GR" altLang="el-GR" sz="2400" baseline="30000" dirty="0" smtClean="0"/>
              <a:t>ο</a:t>
            </a:r>
            <a:r>
              <a:rPr lang="el-GR" altLang="el-GR" sz="2400" dirty="0" smtClean="0"/>
              <a:t> μήνα της ενδομήτριας ζωής. Ο Α όρχις βρίσκεται συνήθως πιο χαμηλά από τον Δ., έχουν δε σχήμα και μέγεθος καρυδιού. </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7327" y="2656065"/>
            <a:ext cx="3513246" cy="342603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57200" y="2564904"/>
            <a:ext cx="4572000" cy="3608360"/>
          </a:xfrm>
          <a:prstGeom prst="rect">
            <a:avLst/>
          </a:prstGeom>
        </p:spPr>
        <p:txBody>
          <a:bodyPr>
            <a:spAutoFit/>
          </a:bodyPr>
          <a:lstStyle/>
          <a:p>
            <a:pPr marL="0" indent="0">
              <a:lnSpc>
                <a:spcPct val="120000"/>
              </a:lnSpc>
              <a:buNone/>
            </a:pPr>
            <a:r>
              <a:rPr lang="el-GR" altLang="el-GR" sz="2400" dirty="0">
                <a:latin typeface="+mn-lt"/>
              </a:rPr>
              <a:t>Ο όρχις αποτελείται από 2 επιφάνειες, την έξω και την έσω, 2 πόλους τον άνω και τον κάτω, και   2 χείλη,  το οπίσθιο και το έσω. </a:t>
            </a:r>
          </a:p>
          <a:p>
            <a:pPr marL="0" indent="0">
              <a:lnSpc>
                <a:spcPct val="120000"/>
              </a:lnSpc>
              <a:buNone/>
            </a:pPr>
            <a:r>
              <a:rPr lang="el-GR" altLang="el-GR" sz="2400" dirty="0">
                <a:latin typeface="+mn-lt"/>
              </a:rPr>
              <a:t>Στον άνω πόλο του όρχεως υπάρχει μία μικρή κύστη, η ορχική υδατίδα</a:t>
            </a:r>
            <a:r>
              <a:rPr lang="en-US" altLang="el-GR" sz="2400" dirty="0">
                <a:latin typeface="+mn-lt"/>
              </a:rPr>
              <a:t> </a:t>
            </a:r>
            <a:r>
              <a:rPr lang="el-GR" altLang="el-GR" sz="2400" dirty="0">
                <a:latin typeface="+mn-lt"/>
              </a:rPr>
              <a:t>του </a:t>
            </a:r>
            <a:r>
              <a:rPr lang="en-US" altLang="el-GR" sz="2400" dirty="0">
                <a:latin typeface="+mn-lt"/>
              </a:rPr>
              <a:t>Morgagni, </a:t>
            </a:r>
            <a:r>
              <a:rPr lang="el-GR" altLang="el-GR" sz="2400" dirty="0">
                <a:latin typeface="+mn-lt"/>
              </a:rPr>
              <a:t>αποτελούσα εμβρυικό υπόλειμμα. </a:t>
            </a:r>
            <a:endParaRPr lang="el-GR" sz="2400" dirty="0">
              <a:latin typeface="+mn-lt"/>
            </a:endParaRPr>
          </a:p>
        </p:txBody>
      </p:sp>
      <p:sp>
        <p:nvSpPr>
          <p:cNvPr id="10" name="Rectangle 9"/>
          <p:cNvSpPr/>
          <p:nvPr/>
        </p:nvSpPr>
        <p:spPr>
          <a:xfrm>
            <a:off x="5672288" y="6082103"/>
            <a:ext cx="2664297"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a:latin typeface="+mn-lt"/>
                <a:hlinkClick r:id="rId4"/>
              </a:rPr>
              <a:t>Gray1144</a:t>
            </a:r>
            <a:r>
              <a:rPr lang="en-US" sz="1200" dirty="0" smtClean="0">
                <a:latin typeface="+mn-lt"/>
              </a:rPr>
              <a:t>” </a:t>
            </a:r>
            <a:r>
              <a:rPr lang="el-GR" sz="1200" dirty="0" smtClean="0">
                <a:solidFill>
                  <a:schemeClr val="tx1">
                    <a:lumMod val="75000"/>
                    <a:lumOff val="25000"/>
                  </a:schemeClr>
                </a:solidFill>
                <a:latin typeface="+mn-lt"/>
              </a:rPr>
              <a:t>από </a:t>
            </a:r>
            <a:r>
              <a:rPr lang="en-US" sz="1200" u="sng" dirty="0" smtClean="0">
                <a:latin typeface="+mn-lt"/>
                <a:hlinkClick r:id="rId5"/>
              </a:rPr>
              <a:t>Pngbot</a:t>
            </a:r>
            <a:r>
              <a:rPr lang="en-US" sz="1200" u="sng" dirty="0" smtClean="0">
                <a:latin typeface="+mn-lt"/>
              </a:rPr>
              <a:t> </a:t>
            </a:r>
            <a:r>
              <a:rPr lang="el-GR" sz="1200" dirty="0" smtClean="0">
                <a:solidFill>
                  <a:schemeClr val="tx1">
                    <a:lumMod val="75000"/>
                    <a:lumOff val="25000"/>
                  </a:schemeClr>
                </a:solidFill>
                <a:latin typeface="+mn-lt"/>
              </a:rPr>
              <a:t>διαθέσιμο </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ως κοινό κτήμα</a:t>
            </a:r>
            <a:endParaRPr lang="el-GR" sz="1200" dirty="0">
              <a:solidFill>
                <a:schemeClr val="tx1">
                  <a:lumMod val="75000"/>
                  <a:lumOff val="25000"/>
                </a:schemeClr>
              </a:solidFill>
              <a:latin typeface="+mn-lt"/>
            </a:endParaRP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custDataLst>
      <p:tags r:id="rId1"/>
    </p:custDataLst>
    <p:extLst>
      <p:ext uri="{BB962C8B-B14F-4D97-AF65-F5344CB8AC3E}">
        <p14:creationId xmlns:p14="http://schemas.microsoft.com/office/powerpoint/2010/main" val="292137900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d7d9ec95c0789a2857d87d125bb780d5e26567fa"/>
  <p:tag name="ARTICULATE_PROJECT_OPEN" val="0"/>
  <p:tag name="ARTICULATE_SLIDE_COUNT" val="24"/>
  <p:tag name="ISPRING_RESOURCE_PATHS_HASH_PRESENTER" val="60acb63ed8ae622bc9517dd37a9b4cde4c33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C_template_updated">
  <a:themeElements>
    <a:clrScheme name="Custom 5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1811</TotalTime>
  <Words>2188</Words>
  <Application>Microsoft Office PowerPoint</Application>
  <PresentationFormat>Προβολή στην οθόνη (4:3)</PresentationFormat>
  <Paragraphs>233</Paragraphs>
  <Slides>30</Slides>
  <Notes>7</Notes>
  <HiddenSlides>0</HiddenSlides>
  <MMClips>0</MMClips>
  <ScaleCrop>false</ScaleCrop>
  <HeadingPairs>
    <vt:vector size="4" baseType="variant">
      <vt:variant>
        <vt:lpstr>Θέμα</vt:lpstr>
      </vt:variant>
      <vt:variant>
        <vt:i4>1</vt:i4>
      </vt:variant>
      <vt:variant>
        <vt:lpstr>Τίτλοι διαφανειών</vt:lpstr>
      </vt:variant>
      <vt:variant>
        <vt:i4>30</vt:i4>
      </vt:variant>
    </vt:vector>
  </HeadingPairs>
  <TitlesOfParts>
    <vt:vector size="31" baseType="lpstr">
      <vt:lpstr>OC_template_updated</vt:lpstr>
      <vt:lpstr>Ανατομική (Θ)</vt:lpstr>
      <vt:lpstr>Έξω γεννητικά όργανα (1/2)</vt:lpstr>
      <vt:lpstr>Έξω γεννητικά όργανα (2/2)</vt:lpstr>
      <vt:lpstr>Σηραγγώδες σώμα</vt:lpstr>
      <vt:lpstr>Αγγεία-Νεύρα πέους</vt:lpstr>
      <vt:lpstr>Φλέβες πέους</vt:lpstr>
      <vt:lpstr>Νεύρα πέους</vt:lpstr>
      <vt:lpstr>I. Έσω γεννητικά όργανα (1/2)</vt:lpstr>
      <vt:lpstr>I. Έσω γεννητικά όργανα (2/2)</vt:lpstr>
      <vt:lpstr>Μικροσκοπική δομή όρχεως (1/3)</vt:lpstr>
      <vt:lpstr>Μικροσκοπική δομή όρχεως (2/3)</vt:lpstr>
      <vt:lpstr>Μικροσκοπική δομή όρχεως (3/3)</vt:lpstr>
      <vt:lpstr>Επιδιδυμίδα (πρώτο τμήμα εκφορητικής οδού)</vt:lpstr>
      <vt:lpstr>Καλύμματα όρχεως-επιδιδυμίδος (1/2)  (από έσω προς τα έξω)</vt:lpstr>
      <vt:lpstr>Καλύμματα όρχεως-επιδιδυμίδος (2/2)   (από έσω προς τα έξω)</vt:lpstr>
      <vt:lpstr>Αγγεία - νεύρα</vt:lpstr>
      <vt:lpstr>Σπερματικός πόρος (50 Εκ.) (1/2) </vt:lpstr>
      <vt:lpstr>Σπερματικός πόρος (50 Εκ.) (2/2) </vt:lpstr>
      <vt:lpstr>Σπερματοδόχοι κύστεις</vt:lpstr>
      <vt:lpstr>Εκσπερματιστικοί πόροι                      (τελευταίο τμήμα εκφορητικού συστήματος των όρχεων)</vt:lpstr>
      <vt:lpstr>Προστάτης (1/2) (εξωκρινής αδήν σχήματος καστάνου, για τη θρέψη των σπερματοζωαρίων) </vt:lpstr>
      <vt:lpstr>Προστάτης (2/2)</vt:lpstr>
      <vt:lpstr>Αγγεία – νευρά &amp; βολβουρηθραίοι αδένες (Cowper)</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natasakar new</cp:lastModifiedBy>
  <cp:revision>139</cp:revision>
  <dcterms:created xsi:type="dcterms:W3CDTF">2013-03-04T13:35:19Z</dcterms:created>
  <dcterms:modified xsi:type="dcterms:W3CDTF">2015-04-22T12:48:48Z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1D5A0DCC-7006-4BC6-BE1C-D091FB49F96A</vt:lpwstr>
  </property>
  <property fmtid="{D5CDD505-2E9C-101B-9397-08002B2CF9AE}" pid="3" name="ArticulatePath">
    <vt:lpwstr>OC_template_updated</vt:lpwstr>
  </property>
</Properties>
</file>