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80"/>
  </p:notesMasterIdLst>
  <p:handoutMasterIdLst>
    <p:handoutMasterId r:id="rId81"/>
  </p:handoutMasterIdLst>
  <p:sldIdLst>
    <p:sldId id="256"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257" r:id="rId73"/>
    <p:sldId id="262" r:id="rId74"/>
    <p:sldId id="264" r:id="rId75"/>
    <p:sldId id="338" r:id="rId76"/>
    <p:sldId id="339" r:id="rId77"/>
    <p:sldId id="266" r:id="rId78"/>
    <p:sldId id="261" r:id="rId79"/>
  </p:sldIdLst>
  <p:sldSz cx="9144000" cy="6858000" type="screen4x3"/>
  <p:notesSz cx="7104063" cy="10234613"/>
  <p:custDataLst>
    <p:tags r:id="rId8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 name="3 - Θέση αριθμού διαφάνειας"/>
          <p:cNvSpPr>
            <a:spLocks noGrp="1"/>
          </p:cNvSpPr>
          <p:nvPr>
            <p:ph type="sldNum" sz="quarter" idx="5"/>
          </p:nvPr>
        </p:nvSpPr>
        <p:spPr/>
        <p:txBody>
          <a:bodyPr/>
          <a:lstStyle/>
          <a:p>
            <a:pPr>
              <a:defRPr/>
            </a:pPr>
            <a:fld id="{5548CCA3-451D-41A4-BFDA-F86DB02EED8D}" type="slidenum">
              <a:rPr lang="el-GR" smtClean="0">
                <a:solidFill>
                  <a:prstClr val="black"/>
                </a:solidFill>
              </a:rPr>
              <a:pPr>
                <a:defRPr/>
              </a:pPr>
              <a:t>39</a:t>
            </a:fld>
            <a:endParaRPr lang="el-G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dirty="0" smtClean="0"/>
          </a:p>
        </p:txBody>
      </p:sp>
      <p:sp>
        <p:nvSpPr>
          <p:cNvPr id="61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fld id="{48F6A5E3-D7F5-4643-BC3B-D1DB59B3CC60}" type="slidenum">
              <a:rPr lang="el-GR" altLang="el-GR">
                <a:solidFill>
                  <a:prstClr val="black"/>
                </a:solidFill>
              </a:rPr>
              <a:pPr/>
              <a:t>40</a:t>
            </a:fld>
            <a:endParaRPr lang="el-GR" altLang="el-GR">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44</a:t>
            </a:fld>
            <a:endParaRPr lang="el-GR">
              <a:solidFill>
                <a:prstClr val="black"/>
              </a:solidFill>
            </a:endParaRPr>
          </a:p>
        </p:txBody>
      </p:sp>
    </p:spTree>
    <p:extLst>
      <p:ext uri="{BB962C8B-B14F-4D97-AF65-F5344CB8AC3E}">
        <p14:creationId xmlns:p14="http://schemas.microsoft.com/office/powerpoint/2010/main" val="3319859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49</a:t>
            </a:fld>
            <a:endParaRPr lang="el-GR">
              <a:solidFill>
                <a:prstClr val="black"/>
              </a:solidFill>
            </a:endParaRPr>
          </a:p>
        </p:txBody>
      </p:sp>
    </p:spTree>
    <p:extLst>
      <p:ext uri="{BB962C8B-B14F-4D97-AF65-F5344CB8AC3E}">
        <p14:creationId xmlns:p14="http://schemas.microsoft.com/office/powerpoint/2010/main" val="477440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50</a:t>
            </a:fld>
            <a:endParaRPr lang="el-GR">
              <a:solidFill>
                <a:prstClr val="black"/>
              </a:solidFill>
            </a:endParaRPr>
          </a:p>
        </p:txBody>
      </p:sp>
    </p:spTree>
    <p:extLst>
      <p:ext uri="{BB962C8B-B14F-4D97-AF65-F5344CB8AC3E}">
        <p14:creationId xmlns:p14="http://schemas.microsoft.com/office/powerpoint/2010/main" val="3741641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66</a:t>
            </a:fld>
            <a:endParaRPr lang="el-GR">
              <a:solidFill>
                <a:prstClr val="black"/>
              </a:solidFill>
            </a:endParaRPr>
          </a:p>
        </p:txBody>
      </p:sp>
    </p:spTree>
    <p:extLst>
      <p:ext uri="{BB962C8B-B14F-4D97-AF65-F5344CB8AC3E}">
        <p14:creationId xmlns:p14="http://schemas.microsoft.com/office/powerpoint/2010/main" val="142587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dirty="0" smtClean="0"/>
          </a:p>
        </p:txBody>
      </p:sp>
      <p:sp>
        <p:nvSpPr>
          <p:cNvPr id="717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fld id="{891A97B6-4053-4829-8748-F51C5175B4E0}" type="slidenum">
              <a:rPr lang="el-GR" altLang="el-GR">
                <a:solidFill>
                  <a:prstClr val="black"/>
                </a:solidFill>
              </a:rPr>
              <a:pPr/>
              <a:t>67</a:t>
            </a:fld>
            <a:endParaRPr lang="el-GR" altLang="el-GR">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4276" name="Θέση αριθμού διαφάνειας 3"/>
          <p:cNvSpPr>
            <a:spLocks noGrp="1"/>
          </p:cNvSpPr>
          <p:nvPr>
            <p:ph type="sldNum" sz="quarter" idx="5"/>
          </p:nvPr>
        </p:nvSpPr>
        <p:spPr/>
        <p:txBody>
          <a:bodyPr/>
          <a:lstStyle/>
          <a:p>
            <a:pPr>
              <a:defRPr/>
            </a:pPr>
            <a:fld id="{42FEE696-127F-48C6-AD0B-3CED310851AC}" type="slidenum">
              <a:rPr lang="el-GR" smtClean="0">
                <a:solidFill>
                  <a:prstClr val="black"/>
                </a:solidFill>
              </a:rPr>
              <a:pPr>
                <a:defRPr/>
              </a:pPr>
              <a:t>14</a:t>
            </a:fld>
            <a:endParaRPr lang="el-GR"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322655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806125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1428997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1782305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453073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1790964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2923544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604631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4A7B"/>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18579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812995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622303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1209218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604A7B"/>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18702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488439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552879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609720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742782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517692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604A7B"/>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hyperlink" Target="http://commons.wikimedia.org/wiki/User:Storkk" TargetMode="External"/><Relationship Id="rId4" Type="http://schemas.openxmlformats.org/officeDocument/2006/relationships/hyperlink" Target="http://commons.wikimedia.org/wiki/File:Paintbrushes.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ww.dreamstime.com/royalty-free-stock-images-hand-air-blower-image104350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www.cci-icc.gc.ca/publications/notes/13-16-eng.aspx" TargetMode="External"/><Relationship Id="rId5" Type="http://schemas.openxmlformats.org/officeDocument/2006/relationships/image" Target="../media/image13.png"/><Relationship Id="rId4" Type="http://schemas.openxmlformats.org/officeDocument/2006/relationships/hyperlink" Target="http://www.museodirect.com/machinerie/entretien/aspiration/aspirateur-museum-vac/"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hyperlink" Target="http://www.cci-icc.gc.ca/publications/notes/13-16-eng.aspx" TargetMode="Externa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www.vam.ac.uk/content/articles/c/cleaning-textile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chemwiki.ucdavis.edu/Organic_Chemistry/Organic_Chemistry_With_a_Biological_Emphasis/Chapter__2:_Introduction_to_organic_structure_and_bonding_II/Section_2.4:_Solubility,_melting_points_and_boiling_point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8.jpeg"/><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europeforvisitors.com/london/articles/hrp-textile-conservation-studio-3.htm" TargetMode="External"/><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ebooks.edu.gr/modules/ebook/show.php/DSGL-B130/472/3125,12564/" TargetMode="External"/><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052736"/>
            <a:ext cx="7772400" cy="1068239"/>
          </a:xfrm>
        </p:spPr>
        <p:txBody>
          <a:bodyPr>
            <a:normAutofit/>
          </a:bodyPr>
          <a:lstStyle/>
          <a:p>
            <a:pPr lvl="1" algn="ctr"/>
            <a:r>
              <a:rPr lang="el-GR" sz="4000" b="1" dirty="0" smtClean="0">
                <a:solidFill>
                  <a:schemeClr val="tx1"/>
                </a:solidFill>
                <a:latin typeface="+mn-lt"/>
              </a:rPr>
              <a:t>Συντήρηση Υφάσματος (Θ)</a:t>
            </a:r>
            <a:endParaRPr lang="el-GR" sz="4000" b="1" dirty="0">
              <a:solidFill>
                <a:schemeClr val="tx1"/>
              </a:solidFill>
              <a:latin typeface="+mn-lt"/>
            </a:endParaRPr>
          </a:p>
        </p:txBody>
      </p:sp>
      <p:sp>
        <p:nvSpPr>
          <p:cNvPr id="3" name="Υπότιτλος 2"/>
          <p:cNvSpPr>
            <a:spLocks noGrp="1"/>
          </p:cNvSpPr>
          <p:nvPr>
            <p:ph type="subTitle" idx="1"/>
          </p:nvPr>
        </p:nvSpPr>
        <p:spPr>
          <a:xfrm>
            <a:off x="0" y="3573016"/>
            <a:ext cx="9144000" cy="1752600"/>
          </a:xfrm>
        </p:spPr>
        <p:txBody>
          <a:bodyPr>
            <a:normAutofit/>
          </a:bodyPr>
          <a:lstStyle/>
          <a:p>
            <a:pPr>
              <a:spcBef>
                <a:spcPts val="600"/>
              </a:spcBef>
              <a:spcAft>
                <a:spcPts val="1800"/>
              </a:spcAft>
            </a:pPr>
            <a:r>
              <a:rPr lang="el-GR" sz="2600" b="1" dirty="0" smtClean="0"/>
              <a:t>Ενότητα 11</a:t>
            </a:r>
            <a:r>
              <a:rPr lang="el-GR" sz="2600" dirty="0" smtClean="0"/>
              <a:t>: </a:t>
            </a:r>
            <a:r>
              <a:rPr lang="el-GR" sz="2600" dirty="0"/>
              <a:t>Καθαρισμός υφασμάτινων αντικειμένων</a:t>
            </a:r>
            <a:endParaRPr lang="en-US" sz="2600" dirty="0" smtClean="0"/>
          </a:p>
          <a:p>
            <a:pPr>
              <a:spcBef>
                <a:spcPts val="600"/>
              </a:spcBef>
            </a:pPr>
            <a:r>
              <a:rPr lang="el-GR" sz="2200" dirty="0"/>
              <a:t>Άννα </a:t>
            </a:r>
            <a:r>
              <a:rPr lang="el-GR" sz="2200" dirty="0" err="1"/>
              <a:t>Καρατζάνη</a:t>
            </a:r>
            <a:endParaRPr lang="el-GR" sz="2200" dirty="0"/>
          </a:p>
          <a:p>
            <a:pPr>
              <a:spcBef>
                <a:spcPts val="0"/>
              </a:spcBef>
            </a:pPr>
            <a:r>
              <a:rPr lang="el-GR" sz="2200" dirty="0"/>
              <a:t>Τμήμα Συντήρησης Αρχαιοτήτων &amp; Έργων Τέχνης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Aias\opencourses\Α_ΥΠΟΣΤΗΡΙΞΗ ΑΝΑΠΤΥΞΗΣ ΑΨΜ\ΜΑΘΗΜΑΤΑ ΣΧΟΛΗ-ΚΑΘΗΓΗΤΗΣ\ΣΓΤΚΣ\ΚΑΡΑΤΖΑΝΗ ΑΝΝΑ\ΣΥΝΤΗΡΗΣΗ ΥΦΑΣΜΑΤΟΣ - Θ\ΕΚΠΑΙΔΕΥΤΙΚΟ ΥΛΙΚΟ\ΨΗΦΙΟΠΟΙΗΣΗ_ΒΕΛΤΙΩΣΗ\apo synantisi_01_11_13\prosthikes 23_11_2013\ΘΕΜΑ.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9298" y="1934275"/>
            <a:ext cx="2125404" cy="17107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lstStyle/>
          <a:p>
            <a:pPr eaLnBrk="1" hangingPunct="1"/>
            <a:r>
              <a:rPr lang="el-GR" altLang="el-GR" smtClean="0">
                <a:solidFill>
                  <a:srgbClr val="60497B"/>
                </a:solidFill>
              </a:rPr>
              <a:t>Φθορά που προκαλούν </a:t>
            </a:r>
            <a:r>
              <a:rPr lang="el-GR" altLang="el-GR" sz="3200" b="0" smtClean="0">
                <a:solidFill>
                  <a:srgbClr val="60497B"/>
                </a:solidFill>
              </a:rPr>
              <a:t>(2 από 3)</a:t>
            </a:r>
            <a:endParaRPr lang="el-GR" altLang="el-GR" smtClean="0"/>
          </a:p>
        </p:txBody>
      </p:sp>
      <p:sp>
        <p:nvSpPr>
          <p:cNvPr id="11267" name="2 - Θέση περιεχομένου"/>
          <p:cNvSpPr>
            <a:spLocks noGrp="1"/>
          </p:cNvSpPr>
          <p:nvPr>
            <p:ph idx="1"/>
          </p:nvPr>
        </p:nvSpPr>
        <p:spPr/>
        <p:txBody>
          <a:bodyPr/>
          <a:lstStyle/>
          <a:p>
            <a:pPr lvl="1" eaLnBrk="1" hangingPunct="1">
              <a:lnSpc>
                <a:spcPct val="114000"/>
              </a:lnSpc>
              <a:spcBef>
                <a:spcPts val="1200"/>
              </a:spcBef>
            </a:pPr>
            <a:r>
              <a:rPr lang="el-GR" altLang="el-GR" sz="2400" smtClean="0"/>
              <a:t>Οι λιπαροί ρύποι που περιέχουν ακόρεστους διπλούς δεσμούς μπορούν να οξειδωθούν και να σχηματίσουν «σκληρότερους» λεκέδες δημιουργώντας τάσεις και έτσι προκαλούν στην αποδυνάμωση του υλικού γύρω τους.</a:t>
            </a:r>
          </a:p>
          <a:p>
            <a:pPr lvl="1" eaLnBrk="1" hangingPunct="1">
              <a:lnSpc>
                <a:spcPct val="114000"/>
              </a:lnSpc>
              <a:spcBef>
                <a:spcPts val="1200"/>
              </a:spcBef>
            </a:pPr>
            <a:r>
              <a:rPr lang="el-GR" altLang="el-GR" sz="2400" smtClean="0"/>
              <a:t>Οι πρωτεϊνικοί ρύποι μπορούν να προκαλέσουν σκληρούς και άκαμπτους λεκέδες κατά την γήρανσή τους.</a:t>
            </a:r>
          </a:p>
          <a:p>
            <a:pPr lvl="1" eaLnBrk="1" hangingPunct="1">
              <a:lnSpc>
                <a:spcPct val="114000"/>
              </a:lnSpc>
              <a:spcBef>
                <a:spcPts val="1200"/>
              </a:spcBef>
            </a:pPr>
            <a:r>
              <a:rPr lang="el-GR" altLang="el-GR" sz="2400" smtClean="0"/>
              <a:t>Οι βιολογικοί παράγοντες φθοράς μπορούν να προκαλέσουν διάβρωση των ινών λόγω ενζυμικής δράσης. Συχνά προκαλούν αποχρωματισμό των υφασμάτων, ενώ τα προϊόντα του μεταβολισμού τους είναι όξινα.</a:t>
            </a:r>
          </a:p>
          <a:p>
            <a:pPr lvl="1" eaLnBrk="1" hangingPunct="1"/>
            <a:endParaRPr lang="el-GR" altLang="el-GR" sz="2400" smtClean="0"/>
          </a:p>
          <a:p>
            <a:pPr lvl="1" eaLnBrk="1" hangingPunct="1"/>
            <a:endParaRPr lang="el-GR" altLang="el-GR" sz="2200" smtClean="0"/>
          </a:p>
          <a:p>
            <a:pPr eaLnBrk="1" hangingPunct="1"/>
            <a:endParaRPr lang="el-GR" altLang="el-GR" smtClean="0"/>
          </a:p>
        </p:txBody>
      </p:sp>
      <p:sp>
        <p:nvSpPr>
          <p:cNvPr id="4" name="3 - Θέση αριθμού διαφάνειας"/>
          <p:cNvSpPr>
            <a:spLocks noGrp="1"/>
          </p:cNvSpPr>
          <p:nvPr>
            <p:ph type="sldNum" sz="quarter" idx="12"/>
          </p:nvPr>
        </p:nvSpPr>
        <p:spPr/>
        <p:txBody>
          <a:bodyPr/>
          <a:lstStyle/>
          <a:p>
            <a:pPr>
              <a:defRPr/>
            </a:pPr>
            <a:fld id="{61E173F3-9CDB-4271-AB6D-59A3843685D6}"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2618626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pPr eaLnBrk="1" hangingPunct="1"/>
            <a:r>
              <a:rPr lang="el-GR" altLang="el-GR" smtClean="0">
                <a:solidFill>
                  <a:srgbClr val="60497B"/>
                </a:solidFill>
              </a:rPr>
              <a:t>Φθορά που προκαλούν </a:t>
            </a:r>
            <a:r>
              <a:rPr lang="el-GR" altLang="el-GR" sz="3200" b="0" smtClean="0">
                <a:solidFill>
                  <a:srgbClr val="60497B"/>
                </a:solidFill>
              </a:rPr>
              <a:t>(3 από 3)</a:t>
            </a:r>
            <a:endParaRPr lang="el-GR" altLang="el-GR" smtClean="0"/>
          </a:p>
        </p:txBody>
      </p:sp>
      <p:sp>
        <p:nvSpPr>
          <p:cNvPr id="12291" name="2 - Θέση περιεχομένου"/>
          <p:cNvSpPr>
            <a:spLocks noGrp="1"/>
          </p:cNvSpPr>
          <p:nvPr>
            <p:ph idx="1"/>
          </p:nvPr>
        </p:nvSpPr>
        <p:spPr>
          <a:xfrm>
            <a:off x="285750" y="1196975"/>
            <a:ext cx="8401050" cy="5040313"/>
          </a:xfrm>
        </p:spPr>
        <p:txBody>
          <a:bodyPr/>
          <a:lstStyle/>
          <a:p>
            <a:pPr lvl="1" eaLnBrk="1" hangingPunct="1">
              <a:lnSpc>
                <a:spcPct val="114000"/>
              </a:lnSpc>
              <a:spcBef>
                <a:spcPts val="1200"/>
              </a:spcBef>
            </a:pPr>
            <a:r>
              <a:rPr lang="el-GR" altLang="el-GR" sz="2400" smtClean="0"/>
              <a:t>Κάποια συγκολλητικά όπως οι ζωικές και φυτικές κόλλες καθώς και οι φυσικές και συνθετικές ρητίνες, μπορούν να μετατραπούν σε σκληρά, άκαμπτα και ακόμη εύθρυπτα υλικά κατά τη γήρανσή τους, προκαλώντας τη μηχανική φθορά των υφασμάτων. Το </a:t>
            </a:r>
            <a:r>
              <a:rPr lang="en-US" altLang="el-GR" sz="2400" smtClean="0"/>
              <a:t>pH </a:t>
            </a:r>
            <a:r>
              <a:rPr lang="el-GR" altLang="el-GR" sz="2400" smtClean="0"/>
              <a:t>των συγκολλητικών υλικών γίνεται όξινο με το πέρασμα του χρόνου προκαλώντας την όξινη υδρόλυση των ινών.       </a:t>
            </a:r>
          </a:p>
          <a:p>
            <a:pPr lvl="1" eaLnBrk="1" hangingPunct="1">
              <a:lnSpc>
                <a:spcPct val="114000"/>
              </a:lnSpc>
              <a:spcBef>
                <a:spcPts val="1200"/>
              </a:spcBef>
            </a:pPr>
            <a:r>
              <a:rPr lang="el-GR" altLang="el-GR" sz="2400" smtClean="0"/>
              <a:t>Οι ρύποι που περιέχουν μεταλλικά ιόντα μπορεί να δρουν καταλυτικά στις αντιδράσεις φωτοδιάβρωσης των ινών κατά την έκθεση στην υπεριώδη ακτινοβολία και το φως και σε πολλές άλλες διαβρωτικές αντιδράσεις. </a:t>
            </a:r>
          </a:p>
          <a:p>
            <a:pPr lvl="1" eaLnBrk="1" hangingPunct="1">
              <a:lnSpc>
                <a:spcPct val="114000"/>
              </a:lnSpc>
              <a:spcBef>
                <a:spcPts val="1200"/>
              </a:spcBef>
            </a:pPr>
            <a:endParaRPr lang="el-GR" altLang="el-GR" sz="2200" smtClean="0"/>
          </a:p>
          <a:p>
            <a:pPr eaLnBrk="1" hangingPunct="1"/>
            <a:endParaRPr lang="el-GR" altLang="el-GR" smtClean="0"/>
          </a:p>
        </p:txBody>
      </p:sp>
      <p:sp>
        <p:nvSpPr>
          <p:cNvPr id="4" name="3 - Θέση αριθμού διαφάνειας"/>
          <p:cNvSpPr>
            <a:spLocks noGrp="1"/>
          </p:cNvSpPr>
          <p:nvPr>
            <p:ph type="sldNum" sz="quarter" idx="12"/>
          </p:nvPr>
        </p:nvSpPr>
        <p:spPr/>
        <p:txBody>
          <a:bodyPr/>
          <a:lstStyle/>
          <a:p>
            <a:pPr>
              <a:defRPr/>
            </a:pPr>
            <a:fld id="{332DA792-FC94-4A28-A5B0-86766CC3CD7C}"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936817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a:xfrm>
            <a:off x="214313" y="115888"/>
            <a:ext cx="8643937" cy="909637"/>
          </a:xfrm>
        </p:spPr>
        <p:txBody>
          <a:bodyPr/>
          <a:lstStyle/>
          <a:p>
            <a:pPr eaLnBrk="1" hangingPunct="1"/>
            <a:r>
              <a:rPr lang="el-GR" altLang="el-GR" dirty="0" smtClean="0">
                <a:solidFill>
                  <a:srgbClr val="60497B"/>
                </a:solidFill>
              </a:rPr>
              <a:t>Μορφή και προέλευση ρύπων </a:t>
            </a:r>
            <a:r>
              <a:rPr lang="el-GR" altLang="el-GR" sz="3200" b="0" dirty="0" smtClean="0">
                <a:solidFill>
                  <a:srgbClr val="60497B"/>
                </a:solidFill>
              </a:rPr>
              <a:t>(1 από 2)</a:t>
            </a:r>
            <a:endParaRPr lang="el-GR" altLang="el-GR" b="0" dirty="0" smtClean="0">
              <a:solidFill>
                <a:srgbClr val="60497B"/>
              </a:solidFill>
            </a:endParaRPr>
          </a:p>
        </p:txBody>
      </p:sp>
      <p:sp>
        <p:nvSpPr>
          <p:cNvPr id="13315" name="2 - Θέση περιεχομένου"/>
          <p:cNvSpPr>
            <a:spLocks noGrp="1"/>
          </p:cNvSpPr>
          <p:nvPr>
            <p:ph idx="1"/>
          </p:nvPr>
        </p:nvSpPr>
        <p:spPr/>
        <p:txBody>
          <a:bodyPr>
            <a:normAutofit lnSpcReduction="10000"/>
          </a:bodyPr>
          <a:lstStyle/>
          <a:p>
            <a:pPr eaLnBrk="1" hangingPunct="1">
              <a:lnSpc>
                <a:spcPct val="114000"/>
              </a:lnSpc>
              <a:spcBef>
                <a:spcPts val="1200"/>
              </a:spcBef>
            </a:pPr>
            <a:r>
              <a:rPr lang="el-GR" altLang="el-GR" sz="2400" b="1" dirty="0" smtClean="0"/>
              <a:t>Ρύποι σε μορφή σωματιδίων, </a:t>
            </a:r>
            <a:r>
              <a:rPr lang="el-GR" altLang="el-GR" sz="2400" dirty="0" smtClean="0"/>
              <a:t>πρόκειται για σκόνη, άμμο, πυλό, πυριτικά υλικά, αιθάλη, χρωστικές, προϊόντα διάβρωση, κρυσταλλικά και στερεά άλατα. Οι περισσότεροι από αυτούς τους ρύπους βρίσκονται στην επιφάνεια των υφασμάτινων αντικειμένων καθώς το μέγεθος των σωματιδίων αυτών αποτρέπει τον εγκλωβισμό τους μεταξύ των ινών. </a:t>
            </a:r>
          </a:p>
          <a:p>
            <a:pPr eaLnBrk="1" hangingPunct="1">
              <a:lnSpc>
                <a:spcPct val="114000"/>
              </a:lnSpc>
              <a:spcBef>
                <a:spcPts val="1200"/>
              </a:spcBef>
            </a:pPr>
            <a:r>
              <a:rPr lang="el-GR" altLang="el-GR" sz="2400" b="1" dirty="0" smtClean="0"/>
              <a:t>Ρύποι σε μοριακή μορφή, </a:t>
            </a:r>
            <a:r>
              <a:rPr lang="el-GR" altLang="el-GR" sz="2400" dirty="0" smtClean="0"/>
              <a:t>είναι εκείνοι που συνήθως διαλύονται στο νερό ή σε οργανικούς διαλύτες. Αυτοί περιλαμβάνουν τα προϊόντα διάβρωσης των ίδιων των υφασμάτων, σωματικά έλαια, ιδρώτα, προϊόντα διάβρωσης των υλικών φινιρίσματος ή συγκολλητικών κλπ.</a:t>
            </a:r>
          </a:p>
          <a:p>
            <a:pPr eaLnBrk="1" hangingPunct="1">
              <a:lnSpc>
                <a:spcPct val="114000"/>
              </a:lnSpc>
              <a:spcBef>
                <a:spcPts val="1200"/>
              </a:spcBef>
            </a:pPr>
            <a:endParaRPr lang="el-GR" altLang="el-GR" sz="2400" dirty="0" smtClean="0"/>
          </a:p>
        </p:txBody>
      </p:sp>
      <p:sp>
        <p:nvSpPr>
          <p:cNvPr id="4" name="3 - Θέση αριθμού διαφάνειας"/>
          <p:cNvSpPr>
            <a:spLocks noGrp="1"/>
          </p:cNvSpPr>
          <p:nvPr>
            <p:ph type="sldNum" sz="quarter" idx="12"/>
          </p:nvPr>
        </p:nvSpPr>
        <p:spPr/>
        <p:txBody>
          <a:bodyPr/>
          <a:lstStyle/>
          <a:p>
            <a:pPr>
              <a:defRPr/>
            </a:pPr>
            <a:fld id="{B24FDEAA-71B2-4255-B93D-B18AC1D76B27}"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723241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a:xfrm>
            <a:off x="285750" y="115888"/>
            <a:ext cx="8572500" cy="909637"/>
          </a:xfrm>
        </p:spPr>
        <p:txBody>
          <a:bodyPr/>
          <a:lstStyle/>
          <a:p>
            <a:pPr eaLnBrk="1" hangingPunct="1"/>
            <a:r>
              <a:rPr lang="el-GR" altLang="el-GR" dirty="0" smtClean="0">
                <a:solidFill>
                  <a:srgbClr val="60497B"/>
                </a:solidFill>
              </a:rPr>
              <a:t>Μορφή και προέλευση ρύπων </a:t>
            </a:r>
            <a:r>
              <a:rPr lang="el-GR" altLang="el-GR" sz="3200" b="0" dirty="0" smtClean="0">
                <a:solidFill>
                  <a:srgbClr val="60497B"/>
                </a:solidFill>
              </a:rPr>
              <a:t>(2 από 2)</a:t>
            </a:r>
            <a:endParaRPr lang="el-GR" altLang="el-GR" dirty="0" smtClean="0"/>
          </a:p>
        </p:txBody>
      </p:sp>
      <p:sp>
        <p:nvSpPr>
          <p:cNvPr id="14339" name="2 - Θέση περιεχομένου"/>
          <p:cNvSpPr>
            <a:spLocks noGrp="1"/>
          </p:cNvSpPr>
          <p:nvPr>
            <p:ph idx="1"/>
          </p:nvPr>
        </p:nvSpPr>
        <p:spPr/>
        <p:txBody>
          <a:bodyPr/>
          <a:lstStyle/>
          <a:p>
            <a:pPr eaLnBrk="1" hangingPunct="1">
              <a:lnSpc>
                <a:spcPct val="114000"/>
              </a:lnSpc>
              <a:spcBef>
                <a:spcPts val="1200"/>
              </a:spcBef>
            </a:pPr>
            <a:r>
              <a:rPr lang="el-GR" altLang="el-GR" sz="2400" b="1" dirty="0" smtClean="0"/>
              <a:t>Ρύποι που σχηματίζουν μεγάλη μάζα στην επιφάνεια των υφασμάτων, </a:t>
            </a:r>
            <a:r>
              <a:rPr lang="el-GR" altLang="el-GR" sz="2400" dirty="0" smtClean="0"/>
              <a:t>περιλαμβάνουν λιπαρούς λεκέδες, πρωτεΐνες ή πολυσακχαρίτες, συνθετικά συγκολλητικά και μπογιές. </a:t>
            </a:r>
            <a:endParaRPr lang="en-US" altLang="el-GR" sz="2400" dirty="0" smtClean="0"/>
          </a:p>
          <a:p>
            <a:pPr lvl="1" eaLnBrk="1" hangingPunct="1">
              <a:lnSpc>
                <a:spcPct val="114000"/>
              </a:lnSpc>
              <a:spcBef>
                <a:spcPts val="1200"/>
              </a:spcBef>
            </a:pPr>
            <a:r>
              <a:rPr lang="el-GR" altLang="el-GR" sz="2400" dirty="0" smtClean="0"/>
              <a:t>Οι ρύποι αυτοί μπορεί να είναι διαλυτοί στο νερό και τους οργανικούς διαλύτες αλλά μπορεί να είναι και αδιάλυτοι. </a:t>
            </a:r>
            <a:endParaRPr lang="en-US" altLang="el-GR" sz="2400" dirty="0" smtClean="0"/>
          </a:p>
          <a:p>
            <a:pPr lvl="1" eaLnBrk="1" hangingPunct="1">
              <a:lnSpc>
                <a:spcPct val="114000"/>
              </a:lnSpc>
              <a:spcBef>
                <a:spcPts val="1200"/>
              </a:spcBef>
            </a:pPr>
            <a:r>
              <a:rPr lang="el-GR" altLang="el-GR" sz="2400" dirty="0" smtClean="0"/>
              <a:t>Η αντιμετώπισή τους με τη χρήση οξειδωτικών ή αναγωγικών παραγόντων (π.χ. λεύκανση) ή με χρήση οξέων, αλκαλίων ή ενζύμων μπορεί να προκαλέσει τη διάσπασή τους σε μικρότερα, διαλυτά σωματίδια ή να τους μετατρέψει σε </a:t>
            </a:r>
            <a:r>
              <a:rPr lang="el-GR" altLang="el-GR" sz="2400" dirty="0" err="1" smtClean="0"/>
              <a:t>υδατοδιαλυτές</a:t>
            </a:r>
            <a:r>
              <a:rPr lang="el-GR" altLang="el-GR" sz="2400" dirty="0" smtClean="0"/>
              <a:t> ενώσεις.   </a:t>
            </a:r>
          </a:p>
          <a:p>
            <a:pPr eaLnBrk="1" hangingPunct="1"/>
            <a:endParaRPr lang="el-GR" altLang="el-GR" dirty="0" smtClean="0"/>
          </a:p>
        </p:txBody>
      </p:sp>
      <p:sp>
        <p:nvSpPr>
          <p:cNvPr id="4" name="3 - Θέση αριθμού διαφάνειας"/>
          <p:cNvSpPr>
            <a:spLocks noGrp="1"/>
          </p:cNvSpPr>
          <p:nvPr>
            <p:ph type="sldNum" sz="quarter" idx="12"/>
          </p:nvPr>
        </p:nvSpPr>
        <p:spPr/>
        <p:txBody>
          <a:bodyPr/>
          <a:lstStyle/>
          <a:p>
            <a:pPr>
              <a:defRPr/>
            </a:pPr>
            <a:fld id="{4DE18A7B-665C-43E0-8A77-4157064F961B}"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3733120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normAutofit/>
          </a:bodyPr>
          <a:lstStyle/>
          <a:p>
            <a:pPr eaLnBrk="1" hangingPunct="1"/>
            <a:r>
              <a:rPr lang="el-GR" altLang="el-GR" dirty="0" smtClean="0">
                <a:solidFill>
                  <a:srgbClr val="60497B"/>
                </a:solidFill>
              </a:rPr>
              <a:t>Μέθοδος αφαίρεσης ρύπων</a:t>
            </a:r>
          </a:p>
        </p:txBody>
      </p:sp>
      <p:sp>
        <p:nvSpPr>
          <p:cNvPr id="15363" name="2 - Θέση περιεχομένου"/>
          <p:cNvSpPr>
            <a:spLocks noGrp="1"/>
          </p:cNvSpPr>
          <p:nvPr>
            <p:ph idx="1"/>
          </p:nvPr>
        </p:nvSpPr>
        <p:spPr/>
        <p:txBody>
          <a:bodyPr/>
          <a:lstStyle/>
          <a:p>
            <a:pPr eaLnBrk="1" hangingPunct="1">
              <a:lnSpc>
                <a:spcPct val="114000"/>
              </a:lnSpc>
              <a:spcBef>
                <a:spcPts val="1200"/>
              </a:spcBef>
            </a:pPr>
            <a:r>
              <a:rPr lang="el-GR" altLang="el-GR" sz="2400" b="1" dirty="0" smtClean="0"/>
              <a:t>Επιφανειακοί ρύποι</a:t>
            </a:r>
            <a:r>
              <a:rPr lang="el-GR" altLang="el-GR" sz="2400" b="1" i="1" dirty="0" smtClean="0"/>
              <a:t>,</a:t>
            </a:r>
            <a:r>
              <a:rPr lang="el-GR" altLang="el-GR" sz="2400" b="1" dirty="0" smtClean="0"/>
              <a:t> </a:t>
            </a:r>
            <a:r>
              <a:rPr lang="el-GR" altLang="el-GR" sz="2400" dirty="0" smtClean="0"/>
              <a:t>είναι ρύποι οι οποίοι είναι ελαφρώς συνδεδεμένοι με την επιφάνεια των ινών ή με άλλα υλικά παρόντα στο ύφασμα και μπορούν να απομακρυνθούν με επιφανειακό καθαρισμό π.χ. με απορρόφηση ή βούρτσισμα.  </a:t>
            </a:r>
          </a:p>
          <a:p>
            <a:pPr eaLnBrk="1" hangingPunct="1">
              <a:lnSpc>
                <a:spcPct val="114000"/>
              </a:lnSpc>
              <a:spcBef>
                <a:spcPts val="1200"/>
              </a:spcBef>
            </a:pPr>
            <a:r>
              <a:rPr lang="el-GR" altLang="el-GR" sz="2400" b="1" dirty="0" smtClean="0"/>
              <a:t>Συνδεδεμένοι ρύποι</a:t>
            </a:r>
            <a:r>
              <a:rPr lang="el-GR" altLang="el-GR" sz="2400" b="1" i="1" dirty="0" smtClean="0"/>
              <a:t>, </a:t>
            </a:r>
            <a:r>
              <a:rPr lang="el-GR" altLang="el-GR" sz="2400" dirty="0" smtClean="0"/>
              <a:t>είναι οι ρύποι που παραμένουν στο ύφασμα μετά τον επιφανειακό καθαρισμό. Οι ρύποι αυτοί μπορούν να αφαιρεθούν με υγρό καθαρισμό, καθαρισμό με οργανικούς διαλύτες ή με τοπικό καθαρισμό. Σε μερικές περιπτώσεις είναι αδύνατο να απομακρυνθούν. </a:t>
            </a:r>
          </a:p>
          <a:p>
            <a:pPr eaLnBrk="1" hangingPunct="1"/>
            <a:endParaRPr lang="el-GR" altLang="el-GR" dirty="0" smtClean="0"/>
          </a:p>
        </p:txBody>
      </p:sp>
      <p:sp>
        <p:nvSpPr>
          <p:cNvPr id="4" name="3 - Θέση αριθμού διαφάνειας"/>
          <p:cNvSpPr>
            <a:spLocks noGrp="1"/>
          </p:cNvSpPr>
          <p:nvPr>
            <p:ph type="sldNum" sz="quarter" idx="12"/>
          </p:nvPr>
        </p:nvSpPr>
        <p:spPr/>
        <p:txBody>
          <a:bodyPr/>
          <a:lstStyle/>
          <a:p>
            <a:pPr>
              <a:defRPr/>
            </a:pPr>
            <a:fld id="{CC16D79F-24B5-4194-A347-B749AEFAAD42}"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1562455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357188" y="115888"/>
            <a:ext cx="8429625" cy="1169987"/>
          </a:xfrm>
        </p:spPr>
        <p:txBody>
          <a:bodyPr rtlCol="0">
            <a:noAutofit/>
          </a:bodyPr>
          <a:lstStyle/>
          <a:p>
            <a:pPr eaLnBrk="1" fontAlgn="auto" hangingPunct="1">
              <a:spcAft>
                <a:spcPts val="0"/>
              </a:spcAft>
              <a:defRPr/>
            </a:pPr>
            <a:r>
              <a:rPr lang="el-GR" dirty="0" smtClean="0">
                <a:solidFill>
                  <a:schemeClr val="accent4">
                    <a:lumMod val="75000"/>
                  </a:schemeClr>
                </a:solidFill>
              </a:rPr>
              <a:t>Καθαρισμός υφασμάτινων αντικειμένων  </a:t>
            </a:r>
            <a:r>
              <a:rPr lang="el-GR" sz="3200" b="0" dirty="0" smtClean="0">
                <a:solidFill>
                  <a:schemeClr val="accent4">
                    <a:lumMod val="75000"/>
                  </a:schemeClr>
                </a:solidFill>
              </a:rPr>
              <a:t>(1 από 2)</a:t>
            </a:r>
            <a:endParaRPr lang="el-GR" dirty="0">
              <a:solidFill>
                <a:schemeClr val="accent4">
                  <a:lumMod val="75000"/>
                </a:schemeClr>
              </a:solidFill>
            </a:endParaRPr>
          </a:p>
        </p:txBody>
      </p:sp>
      <p:sp>
        <p:nvSpPr>
          <p:cNvPr id="16387" name="2 - Θέση περιεχομένου"/>
          <p:cNvSpPr>
            <a:spLocks noGrp="1"/>
          </p:cNvSpPr>
          <p:nvPr>
            <p:ph idx="1"/>
          </p:nvPr>
        </p:nvSpPr>
        <p:spPr>
          <a:xfrm>
            <a:off x="428625" y="1428750"/>
            <a:ext cx="8229600" cy="5040313"/>
          </a:xfrm>
        </p:spPr>
        <p:txBody>
          <a:bodyPr/>
          <a:lstStyle/>
          <a:p>
            <a:pPr eaLnBrk="1" hangingPunct="1">
              <a:lnSpc>
                <a:spcPct val="114000"/>
              </a:lnSpc>
              <a:spcBef>
                <a:spcPts val="1200"/>
              </a:spcBef>
            </a:pPr>
            <a:r>
              <a:rPr lang="el-GR" altLang="el-GR" sz="2400" dirty="0" smtClean="0"/>
              <a:t>Ο καθαρισμός ιστορικών υφασμάτινων αντικειμένων περιλαμβάνει πάντα κάποιους συμβιβασμούς:</a:t>
            </a:r>
          </a:p>
          <a:p>
            <a:pPr lvl="1" eaLnBrk="1" hangingPunct="1">
              <a:lnSpc>
                <a:spcPct val="114000"/>
              </a:lnSpc>
              <a:spcBef>
                <a:spcPts val="1200"/>
              </a:spcBef>
              <a:buFont typeface="Calibri" pitchFamily="34" charset="0"/>
              <a:buChar char="−"/>
            </a:pPr>
            <a:r>
              <a:rPr lang="el-GR" altLang="el-GR" sz="2400" dirty="0" smtClean="0"/>
              <a:t>Η απομάκρυνση ρύπων και λεκέδων με λανθασμένο τρόπο, μπορεί να έχει ως αποτέλεσμα τη δημιουργία μεγαλύτερης φθοράς. </a:t>
            </a:r>
          </a:p>
          <a:p>
            <a:pPr lvl="1" eaLnBrk="1" hangingPunct="1">
              <a:lnSpc>
                <a:spcPct val="114000"/>
              </a:lnSpc>
              <a:spcBef>
                <a:spcPts val="1200"/>
              </a:spcBef>
              <a:buFont typeface="Calibri" pitchFamily="34" charset="0"/>
              <a:buChar char="−"/>
            </a:pPr>
            <a:r>
              <a:rPr lang="el-GR" altLang="el-GR" sz="2400" dirty="0" smtClean="0"/>
              <a:t>Ο καθαρισμός είναι μια μη αντιστρεπτή επέμβαση, καθώς δεν υπάρχει η δυνατότητα να επανέρθει το αντικείμενο στην αρχική του κατάσταση. Η απομάκρυνση ή η αφαίρεση ενός φινιρίσματος ή κάποιας διακοσμητικής επέμβασης θα είναι ολοκληρωτική. </a:t>
            </a:r>
          </a:p>
          <a:p>
            <a:pPr eaLnBrk="1" hangingPunct="1">
              <a:lnSpc>
                <a:spcPct val="120000"/>
              </a:lnSpc>
              <a:spcBef>
                <a:spcPts val="1200"/>
              </a:spcBef>
            </a:pPr>
            <a:endParaRPr lang="el-GR" altLang="el-GR" sz="2400" dirty="0" smtClean="0"/>
          </a:p>
          <a:p>
            <a:pPr eaLnBrk="1" hangingPunct="1"/>
            <a:endParaRPr lang="el-GR" altLang="el-GR" sz="2400" dirty="0" smtClean="0"/>
          </a:p>
        </p:txBody>
      </p:sp>
      <p:sp>
        <p:nvSpPr>
          <p:cNvPr id="4100" name="Θέση αριθμού διαφάνειας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F1B25DD-4597-4820-9836-5C586A5D86B3}" type="slidenum">
              <a:rPr lang="el-GR" smtClean="0">
                <a:solidFill>
                  <a:prstClr val="black"/>
                </a:solidFill>
              </a:rPr>
              <a:pPr>
                <a:defRPr/>
              </a:pPr>
              <a:t>14</a:t>
            </a:fld>
            <a:endParaRPr lang="el-GR" smtClean="0">
              <a:solidFill>
                <a:prstClr val="black"/>
              </a:solidFill>
            </a:endParaRPr>
          </a:p>
        </p:txBody>
      </p:sp>
    </p:spTree>
    <p:extLst>
      <p:ext uri="{BB962C8B-B14F-4D97-AF65-F5344CB8AC3E}">
        <p14:creationId xmlns:p14="http://schemas.microsoft.com/office/powerpoint/2010/main" val="266392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357188" y="115888"/>
            <a:ext cx="8429625" cy="1169987"/>
          </a:xfrm>
        </p:spPr>
        <p:txBody>
          <a:bodyPr rtlCol="0">
            <a:noAutofit/>
          </a:bodyPr>
          <a:lstStyle/>
          <a:p>
            <a:pPr eaLnBrk="1" fontAlgn="auto" hangingPunct="1">
              <a:spcAft>
                <a:spcPts val="0"/>
              </a:spcAft>
              <a:defRPr/>
            </a:pPr>
            <a:r>
              <a:rPr lang="el-GR" dirty="0" smtClean="0">
                <a:solidFill>
                  <a:schemeClr val="accent4">
                    <a:lumMod val="75000"/>
                  </a:schemeClr>
                </a:solidFill>
              </a:rPr>
              <a:t>Καθαρισμός υφασμάτινων αντικειμένων  </a:t>
            </a:r>
            <a:r>
              <a:rPr lang="el-GR" sz="3200" b="0" dirty="0" smtClean="0">
                <a:solidFill>
                  <a:schemeClr val="accent4">
                    <a:lumMod val="75000"/>
                  </a:schemeClr>
                </a:solidFill>
              </a:rPr>
              <a:t>(2 από 2)</a:t>
            </a:r>
            <a:endParaRPr lang="el-GR" dirty="0">
              <a:solidFill>
                <a:schemeClr val="accent4">
                  <a:lumMod val="75000"/>
                </a:schemeClr>
              </a:solidFill>
            </a:endParaRPr>
          </a:p>
        </p:txBody>
      </p:sp>
      <p:sp>
        <p:nvSpPr>
          <p:cNvPr id="17411" name="2 - Θέση περιεχομένου"/>
          <p:cNvSpPr>
            <a:spLocks noGrp="1"/>
          </p:cNvSpPr>
          <p:nvPr>
            <p:ph idx="1"/>
          </p:nvPr>
        </p:nvSpPr>
        <p:spPr>
          <a:xfrm>
            <a:off x="457200" y="1571625"/>
            <a:ext cx="8229600" cy="4665663"/>
          </a:xfrm>
        </p:spPr>
        <p:txBody>
          <a:bodyPr/>
          <a:lstStyle/>
          <a:p>
            <a:r>
              <a:rPr lang="el-GR" altLang="el-GR" sz="2400" dirty="0" smtClean="0"/>
              <a:t>Η επιλογή του είδους καθαρισμού και της τεχνικής που θα εφαρμοστεί καθορίζεται από:</a:t>
            </a:r>
          </a:p>
          <a:p>
            <a:pPr lvl="1">
              <a:spcBef>
                <a:spcPts val="1200"/>
              </a:spcBef>
            </a:pPr>
            <a:r>
              <a:rPr lang="el-GR" altLang="el-GR" sz="2400" dirty="0" smtClean="0"/>
              <a:t>Την κατάσταση διατήρησης των υλικών κατασκευής του αντικειμένου,</a:t>
            </a:r>
          </a:p>
          <a:p>
            <a:pPr lvl="1">
              <a:spcBef>
                <a:spcPts val="1200"/>
              </a:spcBef>
            </a:pPr>
            <a:r>
              <a:rPr lang="el-GR" altLang="el-GR" sz="2400" dirty="0" smtClean="0"/>
              <a:t>Την τεχνολογία κατασκευής του,</a:t>
            </a:r>
          </a:p>
          <a:p>
            <a:pPr lvl="1">
              <a:spcBef>
                <a:spcPts val="1200"/>
              </a:spcBef>
            </a:pPr>
            <a:r>
              <a:rPr lang="el-GR" altLang="el-GR" sz="2400" dirty="0" smtClean="0"/>
              <a:t>Την χημική σύσταση όλων των υλικών του,</a:t>
            </a:r>
          </a:p>
          <a:p>
            <a:pPr lvl="1">
              <a:spcBef>
                <a:spcPts val="1200"/>
              </a:spcBef>
            </a:pPr>
            <a:r>
              <a:rPr lang="el-GR" altLang="el-GR" sz="2400" dirty="0" smtClean="0"/>
              <a:t>Την αντοχή των υλικών στην διαδικασία καθαρισμού,</a:t>
            </a:r>
          </a:p>
          <a:p>
            <a:pPr lvl="1">
              <a:spcBef>
                <a:spcPts val="1200"/>
              </a:spcBef>
            </a:pPr>
            <a:r>
              <a:rPr lang="el-GR" altLang="el-GR" sz="2400" dirty="0" smtClean="0"/>
              <a:t>Το είδος και την σύσταση του ρύπου. </a:t>
            </a:r>
          </a:p>
          <a:p>
            <a:endParaRPr lang="el-GR" altLang="el-GR" dirty="0" smtClean="0"/>
          </a:p>
        </p:txBody>
      </p:sp>
      <p:sp>
        <p:nvSpPr>
          <p:cNvPr id="4" name="3 - Θέση αριθμού διαφάνειας"/>
          <p:cNvSpPr>
            <a:spLocks noGrp="1"/>
          </p:cNvSpPr>
          <p:nvPr>
            <p:ph type="sldNum" sz="quarter" idx="12"/>
          </p:nvPr>
        </p:nvSpPr>
        <p:spPr/>
        <p:txBody>
          <a:bodyPr/>
          <a:lstStyle/>
          <a:p>
            <a:pPr>
              <a:defRPr/>
            </a:pPr>
            <a:fld id="{58ED9332-95C3-4CB8-9DC9-0FD090C0D984}"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2157978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dirty="0" smtClean="0">
                <a:solidFill>
                  <a:schemeClr val="accent4">
                    <a:lumMod val="75000"/>
                  </a:schemeClr>
                </a:solidFill>
              </a:rPr>
              <a:t>Επιλογή καθαρισμού</a:t>
            </a:r>
            <a:endParaRPr lang="el-GR" dirty="0">
              <a:solidFill>
                <a:schemeClr val="accent4">
                  <a:lumMod val="75000"/>
                </a:schemeClr>
              </a:solidFill>
            </a:endParaRPr>
          </a:p>
        </p:txBody>
      </p:sp>
      <p:sp>
        <p:nvSpPr>
          <p:cNvPr id="6147" name="2 - Θέση περιεχομένου"/>
          <p:cNvSpPr>
            <a:spLocks noGrp="1"/>
          </p:cNvSpPr>
          <p:nvPr>
            <p:ph idx="1"/>
          </p:nvPr>
        </p:nvSpPr>
        <p:spPr/>
        <p:txBody>
          <a:bodyPr rtlCol="0">
            <a:normAutofit lnSpcReduction="10000"/>
          </a:bodyPr>
          <a:lstStyle/>
          <a:p>
            <a:pPr eaLnBrk="1" fontAlgn="auto" hangingPunct="1">
              <a:lnSpc>
                <a:spcPct val="110000"/>
              </a:lnSpc>
              <a:spcBef>
                <a:spcPts val="1200"/>
              </a:spcBef>
              <a:spcAft>
                <a:spcPts val="0"/>
              </a:spcAft>
              <a:buFont typeface="Arial" pitchFamily="34" charset="0"/>
              <a:buChar char="•"/>
              <a:defRPr/>
            </a:pPr>
            <a:r>
              <a:rPr lang="el-GR" sz="2400" dirty="0" smtClean="0"/>
              <a:t>Αν η φύση ενός ρύπου είναι εμφανής είναι εύκολο να αποφασιστεί ο υγρός ή χημικός καθαρισμός ενός υφάσματος, σε αντίθετη περίπτωση μπορεί να είναι αναγκαία η εφαρμογή διαφορετικών διαλυτών μέχρι να εντοπιστεί ο καταλληλότερος. </a:t>
            </a:r>
          </a:p>
          <a:p>
            <a:pPr eaLnBrk="1" fontAlgn="auto" hangingPunct="1">
              <a:lnSpc>
                <a:spcPct val="110000"/>
              </a:lnSpc>
              <a:spcBef>
                <a:spcPts val="1200"/>
              </a:spcBef>
              <a:spcAft>
                <a:spcPts val="0"/>
              </a:spcAft>
              <a:buFont typeface="Arial" pitchFamily="34" charset="0"/>
              <a:buChar char="•"/>
              <a:defRPr/>
            </a:pPr>
            <a:r>
              <a:rPr lang="el-GR" sz="2400" dirty="0" smtClean="0"/>
              <a:t>Στην περίπτωση που οι δοκιμές διαλυτών μπορεί να προκαλέσουν περαιτέρω φθορά, είναι καλύτερο να σταματήσουν οι προσπάθειες. </a:t>
            </a:r>
          </a:p>
          <a:p>
            <a:pPr eaLnBrk="1" fontAlgn="auto" hangingPunct="1">
              <a:lnSpc>
                <a:spcPct val="110000"/>
              </a:lnSpc>
              <a:spcBef>
                <a:spcPts val="1200"/>
              </a:spcBef>
              <a:spcAft>
                <a:spcPts val="0"/>
              </a:spcAft>
              <a:buFont typeface="Arial" pitchFamily="34" charset="0"/>
              <a:buChar char="•"/>
              <a:defRPr/>
            </a:pPr>
            <a:r>
              <a:rPr lang="el-GR" sz="2400" dirty="0" smtClean="0"/>
              <a:t>Αυτό που επιδιώκει ο συντηρητής είναι η βελτίωση της κατάστασης ενός αντικειμένου, ακόμη και η μερική βελτίωση είναι προτιμότερη από τη μερική καταστροφή ενός ιστορικού υφασμάτινου αντικειμένου. </a:t>
            </a:r>
          </a:p>
        </p:txBody>
      </p:sp>
      <p:sp>
        <p:nvSpPr>
          <p:cNvPr id="6148" name="Θέση αριθμού διαφάνειας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98AA532-F164-4F59-9674-D6282834EC1A}" type="slidenum">
              <a:rPr lang="el-GR" smtClean="0">
                <a:solidFill>
                  <a:prstClr val="black"/>
                </a:solidFill>
              </a:rPr>
              <a:pPr>
                <a:defRPr/>
              </a:pPr>
              <a:t>16</a:t>
            </a:fld>
            <a:endParaRPr lang="el-GR" smtClean="0">
              <a:solidFill>
                <a:prstClr val="black"/>
              </a:solidFill>
            </a:endParaRPr>
          </a:p>
        </p:txBody>
      </p:sp>
    </p:spTree>
    <p:extLst>
      <p:ext uri="{BB962C8B-B14F-4D97-AF65-F5344CB8AC3E}">
        <p14:creationId xmlns:p14="http://schemas.microsoft.com/office/powerpoint/2010/main" val="600139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rtlCol="0">
            <a:normAutofit/>
          </a:bodyPr>
          <a:lstStyle/>
          <a:p>
            <a:pPr eaLnBrk="1" fontAlgn="auto" hangingPunct="1">
              <a:spcAft>
                <a:spcPts val="0"/>
              </a:spcAft>
              <a:defRPr/>
            </a:pPr>
            <a:r>
              <a:rPr lang="el-GR" dirty="0" smtClean="0">
                <a:solidFill>
                  <a:schemeClr val="accent4">
                    <a:lumMod val="75000"/>
                  </a:schemeClr>
                </a:solidFill>
              </a:rPr>
              <a:t>Στάδια -  είδη καθαρισμού</a:t>
            </a:r>
          </a:p>
        </p:txBody>
      </p:sp>
      <p:sp>
        <p:nvSpPr>
          <p:cNvPr id="5123" name="Content Placeholder 2"/>
          <p:cNvSpPr>
            <a:spLocks noGrp="1"/>
          </p:cNvSpPr>
          <p:nvPr>
            <p:ph idx="1"/>
          </p:nvPr>
        </p:nvSpPr>
        <p:spPr>
          <a:xfrm>
            <a:off x="714375" y="1196975"/>
            <a:ext cx="7972425" cy="5040313"/>
          </a:xfrm>
        </p:spPr>
        <p:txBody>
          <a:bodyPr rtlCol="0">
            <a:normAutofit fontScale="92500" lnSpcReduction="20000"/>
          </a:bodyPr>
          <a:lstStyle/>
          <a:p>
            <a:pPr eaLnBrk="1" fontAlgn="auto" hangingPunct="1">
              <a:spcBef>
                <a:spcPts val="2400"/>
              </a:spcBef>
              <a:spcAft>
                <a:spcPts val="0"/>
              </a:spcAft>
              <a:defRPr/>
            </a:pPr>
            <a:r>
              <a:rPr lang="el-GR" sz="2600" dirty="0" smtClean="0"/>
              <a:t>Επιφανειακός καθαρισμός</a:t>
            </a:r>
          </a:p>
          <a:p>
            <a:pPr eaLnBrk="1" fontAlgn="auto" hangingPunct="1">
              <a:spcBef>
                <a:spcPts val="2400"/>
              </a:spcBef>
              <a:spcAft>
                <a:spcPts val="0"/>
              </a:spcAft>
              <a:defRPr/>
            </a:pPr>
            <a:r>
              <a:rPr lang="el-GR" sz="2600" dirty="0" smtClean="0"/>
              <a:t>Υγρός καθαρισμός</a:t>
            </a:r>
          </a:p>
          <a:p>
            <a:pPr lvl="1" eaLnBrk="1" fontAlgn="auto" hangingPunct="1">
              <a:spcBef>
                <a:spcPts val="1800"/>
              </a:spcBef>
              <a:spcAft>
                <a:spcPts val="0"/>
              </a:spcAft>
              <a:defRPr/>
            </a:pPr>
            <a:r>
              <a:rPr lang="el-GR" sz="2600" dirty="0" err="1" smtClean="0"/>
              <a:t>Εμβαπτισμός</a:t>
            </a:r>
            <a:endParaRPr lang="el-GR" sz="2600" dirty="0" smtClean="0"/>
          </a:p>
          <a:p>
            <a:pPr lvl="1" eaLnBrk="1" fontAlgn="auto" hangingPunct="1">
              <a:spcBef>
                <a:spcPts val="1800"/>
              </a:spcBef>
              <a:spcAft>
                <a:spcPts val="0"/>
              </a:spcAft>
              <a:defRPr/>
            </a:pPr>
            <a:r>
              <a:rPr lang="el-GR" sz="2600" dirty="0" smtClean="0"/>
              <a:t>Τοπικός καθαρισμός</a:t>
            </a:r>
          </a:p>
          <a:p>
            <a:pPr eaLnBrk="1" fontAlgn="auto" hangingPunct="1">
              <a:spcBef>
                <a:spcPts val="2400"/>
              </a:spcBef>
              <a:spcAft>
                <a:spcPts val="0"/>
              </a:spcAft>
              <a:defRPr/>
            </a:pPr>
            <a:r>
              <a:rPr lang="el-GR" sz="2600" dirty="0" smtClean="0"/>
              <a:t>Χημικός καθαρισμός</a:t>
            </a:r>
          </a:p>
          <a:p>
            <a:pPr lvl="1" eaLnBrk="1" fontAlgn="auto" hangingPunct="1">
              <a:spcBef>
                <a:spcPts val="1800"/>
              </a:spcBef>
              <a:spcAft>
                <a:spcPts val="0"/>
              </a:spcAft>
              <a:defRPr/>
            </a:pPr>
            <a:r>
              <a:rPr lang="el-GR" sz="2600" dirty="0" err="1" smtClean="0"/>
              <a:t>Εμβαπτισμός</a:t>
            </a:r>
            <a:endParaRPr lang="el-GR" sz="2600" dirty="0" smtClean="0"/>
          </a:p>
          <a:p>
            <a:pPr lvl="1" eaLnBrk="1" fontAlgn="auto" hangingPunct="1">
              <a:spcBef>
                <a:spcPts val="1800"/>
              </a:spcBef>
              <a:spcAft>
                <a:spcPts val="0"/>
              </a:spcAft>
              <a:defRPr/>
            </a:pPr>
            <a:r>
              <a:rPr lang="el-GR" sz="2600" dirty="0" smtClean="0"/>
              <a:t>Τοπικός καθαρισμός</a:t>
            </a:r>
          </a:p>
          <a:p>
            <a:pPr eaLnBrk="1" fontAlgn="auto" hangingPunct="1">
              <a:spcBef>
                <a:spcPts val="2400"/>
              </a:spcBef>
              <a:spcAft>
                <a:spcPts val="0"/>
              </a:spcAft>
              <a:defRPr/>
            </a:pPr>
            <a:r>
              <a:rPr lang="el-GR" sz="2600" dirty="0" smtClean="0"/>
              <a:t>Χρήση Ενζύμων </a:t>
            </a:r>
          </a:p>
          <a:p>
            <a:pPr eaLnBrk="1" fontAlgn="auto" hangingPunct="1">
              <a:spcBef>
                <a:spcPts val="2400"/>
              </a:spcBef>
              <a:spcAft>
                <a:spcPts val="0"/>
              </a:spcAft>
              <a:defRPr/>
            </a:pPr>
            <a:r>
              <a:rPr lang="el-GR" sz="2600" dirty="0" smtClean="0">
                <a:solidFill>
                  <a:schemeClr val="tx1">
                    <a:lumMod val="65000"/>
                    <a:lumOff val="35000"/>
                  </a:schemeClr>
                </a:solidFill>
              </a:rPr>
              <a:t>Λεύκανση</a:t>
            </a:r>
          </a:p>
        </p:txBody>
      </p:sp>
      <p:sp>
        <p:nvSpPr>
          <p:cNvPr id="5124" name="Θέση αριθμού διαφάνειας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FD8A586-37C2-4000-BDE9-84B7C0F1DDFC}" type="slidenum">
              <a:rPr lang="el-GR" smtClean="0">
                <a:solidFill>
                  <a:prstClr val="black"/>
                </a:solidFill>
              </a:rPr>
              <a:pPr>
                <a:defRPr/>
              </a:pPr>
              <a:t>17</a:t>
            </a:fld>
            <a:endParaRPr lang="el-GR" smtClean="0">
              <a:solidFill>
                <a:prstClr val="black"/>
              </a:solidFill>
            </a:endParaRPr>
          </a:p>
        </p:txBody>
      </p:sp>
    </p:spTree>
    <p:extLst>
      <p:ext uri="{BB962C8B-B14F-4D97-AF65-F5344CB8AC3E}">
        <p14:creationId xmlns:p14="http://schemas.microsoft.com/office/powerpoint/2010/main" val="2538602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Επιφανειακός καθαρισμός</a:t>
            </a:r>
            <a:endParaRPr lang="el-GR" b="1" dirty="0">
              <a:solidFill>
                <a:schemeClr val="accent4">
                  <a:lumMod val="75000"/>
                </a:schemeClr>
              </a:solidFill>
            </a:endParaRPr>
          </a:p>
        </p:txBody>
      </p:sp>
      <p:sp>
        <p:nvSpPr>
          <p:cNvPr id="7171" name="2 - Θέση περιεχομένου"/>
          <p:cNvSpPr>
            <a:spLocks noGrp="1"/>
          </p:cNvSpPr>
          <p:nvPr>
            <p:ph idx="1"/>
          </p:nvPr>
        </p:nvSpPr>
        <p:spPr/>
        <p:txBody>
          <a:bodyPr/>
          <a:lstStyle/>
          <a:p>
            <a:pPr>
              <a:spcBef>
                <a:spcPts val="1800"/>
              </a:spcBef>
            </a:pPr>
            <a:r>
              <a:rPr lang="el-GR" sz="2400" dirty="0" smtClean="0"/>
              <a:t>Ο επιφανειακός καθαρισμός αφορά στην απομάκρυνση με καθαρά μηχανικά μέσα των ρύπων και της σκόνης που έχουν συγκεντρωθεί στην επιφάνεια, τις τσακίσεις, τις ραφές και στις φόδρες των αντικειμένων (δεν έχουν εγκλωβιστεί από τις ίνες). </a:t>
            </a:r>
          </a:p>
          <a:p>
            <a:pPr>
              <a:spcBef>
                <a:spcPts val="1800"/>
              </a:spcBef>
            </a:pPr>
            <a:r>
              <a:rPr lang="el-GR" sz="2400" dirty="0" smtClean="0"/>
              <a:t>Η απομάκρυνση των επιφανειακών ρύπων, μπορεί να γίνει με τη χρήση:</a:t>
            </a:r>
          </a:p>
          <a:p>
            <a:pPr lvl="1">
              <a:spcBef>
                <a:spcPts val="1200"/>
              </a:spcBef>
            </a:pPr>
            <a:r>
              <a:rPr lang="el-GR" sz="2200" dirty="0" smtClean="0"/>
              <a:t>Μαλακών πινέλων</a:t>
            </a:r>
            <a:r>
              <a:rPr lang="en-US" sz="2200" dirty="0" smtClean="0"/>
              <a:t>,</a:t>
            </a:r>
            <a:endParaRPr lang="el-GR" sz="2200" dirty="0" smtClean="0"/>
          </a:p>
          <a:p>
            <a:pPr lvl="1">
              <a:spcBef>
                <a:spcPts val="1200"/>
              </a:spcBef>
            </a:pPr>
            <a:r>
              <a:rPr lang="el-GR" sz="2200" dirty="0" smtClean="0"/>
              <a:t>Αέρα</a:t>
            </a:r>
            <a:r>
              <a:rPr lang="en-US" sz="2200" dirty="0" smtClean="0"/>
              <a:t>,</a:t>
            </a:r>
            <a:endParaRPr lang="el-GR" sz="2200" dirty="0" smtClean="0"/>
          </a:p>
          <a:p>
            <a:pPr lvl="1">
              <a:spcBef>
                <a:spcPts val="1200"/>
              </a:spcBef>
            </a:pPr>
            <a:r>
              <a:rPr lang="el-GR" sz="2200" dirty="0" smtClean="0"/>
              <a:t>Χημικού σπόγγου</a:t>
            </a:r>
            <a:r>
              <a:rPr lang="en-US" sz="2200" dirty="0" smtClean="0"/>
              <a:t>,</a:t>
            </a:r>
            <a:endParaRPr lang="el-GR" sz="2200" dirty="0" smtClean="0"/>
          </a:p>
          <a:p>
            <a:pPr lvl="1">
              <a:spcBef>
                <a:spcPts val="1200"/>
              </a:spcBef>
            </a:pPr>
            <a:r>
              <a:rPr lang="el-GR" sz="2200" dirty="0" smtClean="0"/>
              <a:t>Ηλεκτρικής απορροφητικής συσκευής.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1617710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152128"/>
          </a:xfrm>
        </p:spPr>
        <p:txBody>
          <a:bodyPr>
            <a:noAutofit/>
          </a:bodyPr>
          <a:lstStyle/>
          <a:p>
            <a:pPr eaLnBrk="1" hangingPunct="1">
              <a:defRPr/>
            </a:pPr>
            <a:r>
              <a:rPr lang="el-GR" dirty="0" smtClean="0">
                <a:solidFill>
                  <a:schemeClr val="accent4">
                    <a:lumMod val="75000"/>
                  </a:schemeClr>
                </a:solidFill>
              </a:rPr>
              <a:t>Η παρουσία ρύπων στα υφασμάτινα αντικείμενα </a:t>
            </a:r>
            <a:r>
              <a:rPr lang="el-GR" sz="3200" b="0" dirty="0" smtClean="0">
                <a:solidFill>
                  <a:schemeClr val="accent4">
                    <a:lumMod val="75000"/>
                  </a:schemeClr>
                </a:solidFill>
              </a:rPr>
              <a:t>(1 από 3)</a:t>
            </a:r>
            <a:endParaRPr lang="el-GR" sz="3200" b="0" dirty="0"/>
          </a:p>
        </p:txBody>
      </p:sp>
      <p:sp>
        <p:nvSpPr>
          <p:cNvPr id="3075" name="2 - Θέση περιεχομένου"/>
          <p:cNvSpPr>
            <a:spLocks noGrp="1"/>
          </p:cNvSpPr>
          <p:nvPr>
            <p:ph idx="1"/>
          </p:nvPr>
        </p:nvSpPr>
        <p:spPr>
          <a:xfrm>
            <a:off x="457200" y="1500188"/>
            <a:ext cx="8229600" cy="4737100"/>
          </a:xfrm>
        </p:spPr>
        <p:txBody>
          <a:bodyPr/>
          <a:lstStyle/>
          <a:p>
            <a:pPr eaLnBrk="1" hangingPunct="1">
              <a:lnSpc>
                <a:spcPct val="114000"/>
              </a:lnSpc>
              <a:spcBef>
                <a:spcPts val="1200"/>
              </a:spcBef>
            </a:pPr>
            <a:r>
              <a:rPr lang="el-GR" altLang="el-GR" sz="2400" smtClean="0"/>
              <a:t>Ρύποι είναι διάφορα υλικά που έχουν επικαθίσει στην επιφάνεια ή έχουν εισχωρήσει στο εσωτερικό των υφασμάτινων αντικειμένων και δεν αποτελούν δομικό τους στοιχείο.  </a:t>
            </a:r>
          </a:p>
          <a:p>
            <a:pPr eaLnBrk="1" hangingPunct="1">
              <a:lnSpc>
                <a:spcPct val="114000"/>
              </a:lnSpc>
              <a:spcBef>
                <a:spcPts val="1200"/>
              </a:spcBef>
            </a:pPr>
            <a:r>
              <a:rPr lang="el-GR" altLang="el-GR" sz="2400" smtClean="0"/>
              <a:t>Πρόκειται δηλ. για υλικά που βρίσκονται σε λάθος θέση και τα οποία σε πολλές περιπτώσεις πρέπει να απομακρυνθούν από τα αντικείμενα, χωρίς όμως να επηρεαστεί το ίδιο το αντικείμενο.</a:t>
            </a:r>
          </a:p>
        </p:txBody>
      </p:sp>
      <p:sp>
        <p:nvSpPr>
          <p:cNvPr id="4" name="3 - Θέση αριθμού διαφάνειας"/>
          <p:cNvSpPr>
            <a:spLocks noGrp="1"/>
          </p:cNvSpPr>
          <p:nvPr>
            <p:ph type="sldNum" sz="quarter" idx="12"/>
          </p:nvPr>
        </p:nvSpPr>
        <p:spPr/>
        <p:txBody>
          <a:bodyPr/>
          <a:lstStyle/>
          <a:p>
            <a:pPr>
              <a:defRPr/>
            </a:pPr>
            <a:fld id="{B9EAFFF4-D80D-4770-8B04-7C490A63835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3046531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Χρήση πινέλου</a:t>
            </a:r>
            <a:endParaRPr lang="el-GR" b="1" dirty="0">
              <a:solidFill>
                <a:schemeClr val="accent4">
                  <a:lumMod val="75000"/>
                </a:schemeClr>
              </a:solidFill>
            </a:endParaRPr>
          </a:p>
        </p:txBody>
      </p:sp>
      <p:sp>
        <p:nvSpPr>
          <p:cNvPr id="8195" name="2 - Θέση περιεχομένου"/>
          <p:cNvSpPr>
            <a:spLocks noGrp="1"/>
          </p:cNvSpPr>
          <p:nvPr>
            <p:ph idx="1"/>
          </p:nvPr>
        </p:nvSpPr>
        <p:spPr/>
        <p:txBody>
          <a:bodyPr/>
          <a:lstStyle/>
          <a:p>
            <a:pPr>
              <a:spcBef>
                <a:spcPts val="1800"/>
              </a:spcBef>
            </a:pPr>
            <a:r>
              <a:rPr lang="el-GR" sz="2400" dirty="0" smtClean="0"/>
              <a:t>Στόχος είναι η απομάκρυνση των ρύπων από τις ίνες και στη συνέχεια από το αντικείμενο χωρίς να δημιουργηθεί ένα σύννεφο σκόνης το οποίο θα εγκατασταθεί ξανά στην επιφάνεια του αντικειμένου. </a:t>
            </a:r>
          </a:p>
          <a:p>
            <a:pPr>
              <a:spcBef>
                <a:spcPts val="1800"/>
              </a:spcBef>
            </a:pPr>
            <a:r>
              <a:rPr lang="el-GR" sz="2400" dirty="0" smtClean="0"/>
              <a:t>Το πινέλο πρέπει να είναι κατάλληλο σε μέγεθος για το αντικείμενο και με κατάλληλη τρίχα για το είδος του υφάσματος. Η χρήση πρέπει να γίνεται προς μια κατεύθυνση πάντα και στις περιπτώσεις υφασμάτων με πέλος να ακολουθεί τη φορά του πέλους. </a:t>
            </a:r>
          </a:p>
          <a:p>
            <a:pPr>
              <a:spcBef>
                <a:spcPts val="1800"/>
              </a:spcBef>
            </a:pPr>
            <a:r>
              <a:rPr lang="el-GR" sz="2400" dirty="0" smtClean="0"/>
              <a:t>Το ίδιο το πινέλο πρέπει να καθαρίζεται συχνά για να αποφεύγεται η επανατοποθέτηση των ρύπων στο αντικείμενο.</a:t>
            </a:r>
          </a:p>
          <a:p>
            <a:endParaRPr lang="el-GR" sz="20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2310603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rPr>
              <a:t>Εργαλεία μηχανικού καθαρισμού</a:t>
            </a:r>
          </a:p>
        </p:txBody>
      </p:sp>
      <p:sp>
        <p:nvSpPr>
          <p:cNvPr id="5" name="4 - TextBox"/>
          <p:cNvSpPr txBox="1"/>
          <p:nvPr/>
        </p:nvSpPr>
        <p:spPr>
          <a:xfrm>
            <a:off x="503021" y="5670872"/>
            <a:ext cx="4000500" cy="1015663"/>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cs typeface="Arial" charset="0"/>
              </a:rPr>
              <a:t>Μαλακά πινέλα που μπορούν να χρησιμοποιηθούν για τον καθαρισμό υφασμάτων.</a:t>
            </a:r>
          </a:p>
        </p:txBody>
      </p:sp>
      <p:pic>
        <p:nvPicPr>
          <p:cNvPr id="1026" name="Picture 2" title="Μαλακά πινέλα που μπορούν να χρησιμοποιηθούν για τον καθαρισμό υφασμάτω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051" y="1532058"/>
            <a:ext cx="2770524" cy="3758927"/>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5"/>
          <p:cNvSpPr/>
          <p:nvPr/>
        </p:nvSpPr>
        <p:spPr>
          <a:xfrm>
            <a:off x="1384853" y="5271912"/>
            <a:ext cx="2230856" cy="430887"/>
          </a:xfrm>
          <a:prstGeom prst="rect">
            <a:avLst/>
          </a:prstGeom>
        </p:spPr>
        <p:txBody>
          <a:bodyPr wrap="square">
            <a:spAutoFit/>
          </a:bodyPr>
          <a:lstStyle/>
          <a:p>
            <a:pPr algn="ctr"/>
            <a:r>
              <a:rPr lang="en-US" sz="1100" dirty="0" smtClean="0">
                <a:solidFill>
                  <a:prstClr val="black">
                    <a:lumMod val="75000"/>
                    <a:lumOff val="25000"/>
                  </a:prstClr>
                </a:solidFill>
                <a:latin typeface="+mn-lt"/>
              </a:rPr>
              <a:t>“</a:t>
            </a:r>
            <a:r>
              <a:rPr lang="en-US" sz="1100" dirty="0" smtClean="0">
                <a:solidFill>
                  <a:prstClr val="black"/>
                </a:solidFill>
                <a:latin typeface="+mn-lt"/>
                <a:hlinkClick r:id="rId4"/>
              </a:rPr>
              <a:t>Paintbrushes</a:t>
            </a:r>
            <a:r>
              <a:rPr lang="en-US" sz="1100" dirty="0" smtClean="0">
                <a:solidFill>
                  <a:prstClr val="black">
                    <a:lumMod val="75000"/>
                    <a:lumOff val="25000"/>
                  </a:prstClr>
                </a:solidFill>
                <a:latin typeface="+mn-lt"/>
              </a:rPr>
              <a:t>”,  </a:t>
            </a:r>
            <a:r>
              <a:rPr lang="el-GR" sz="1100" dirty="0" smtClean="0">
                <a:solidFill>
                  <a:prstClr val="black">
                    <a:lumMod val="75000"/>
                    <a:lumOff val="25000"/>
                  </a:prstClr>
                </a:solidFill>
                <a:latin typeface="+mn-lt"/>
              </a:rPr>
              <a:t>από </a:t>
            </a:r>
            <a:r>
              <a:rPr lang="en-US" sz="1100" dirty="0" err="1" smtClean="0">
                <a:solidFill>
                  <a:prstClr val="black"/>
                </a:solidFill>
                <a:latin typeface="+mn-lt"/>
                <a:hlinkClick r:id="rId5" tooltip="User:Storkk"/>
              </a:rPr>
              <a:t>Storkk</a:t>
            </a:r>
            <a:r>
              <a:rPr lang="en-US" sz="1100" dirty="0" smtClean="0">
                <a:solidFill>
                  <a:prstClr val="black"/>
                </a:solidFill>
                <a:latin typeface="+mn-lt"/>
              </a:rPr>
              <a:t> </a:t>
            </a:r>
            <a:r>
              <a:rPr lang="el-GR" sz="1100" dirty="0" smtClean="0">
                <a:solidFill>
                  <a:prstClr val="black">
                    <a:lumMod val="75000"/>
                    <a:lumOff val="25000"/>
                  </a:prstClr>
                </a:solidFill>
                <a:latin typeface="+mn-lt"/>
              </a:rPr>
              <a:t>διαθέσιμο ως κοινό κτήμα</a:t>
            </a:r>
            <a:endParaRPr lang="en-US" sz="1100" dirty="0">
              <a:solidFill>
                <a:prstClr val="black">
                  <a:lumMod val="75000"/>
                  <a:lumOff val="25000"/>
                </a:prstClr>
              </a:solidFill>
              <a:latin typeface="+mn-lt"/>
            </a:endParaRPr>
          </a:p>
        </p:txBody>
      </p:sp>
      <p:sp>
        <p:nvSpPr>
          <p:cNvPr id="6" name="5 - TextBox"/>
          <p:cNvSpPr txBox="1"/>
          <p:nvPr/>
        </p:nvSpPr>
        <p:spPr>
          <a:xfrm>
            <a:off x="4786313" y="4625976"/>
            <a:ext cx="3741326" cy="707886"/>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Καθαρισμός υφάσματος με χρήση πινέλων.</a:t>
            </a:r>
          </a:p>
        </p:txBody>
      </p:sp>
      <p:pic>
        <p:nvPicPr>
          <p:cNvPr id="9222" name="Picture 2" descr="C:\Users\user\Documents\ΣΧΟΛΗ\ΜΑΘΗΤΕΣ\φωτογραφίες -2013\DSC03834.JPG" title="Καθαρισμός υφάσματος με χρήση πινέλων."/>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313" y="1532058"/>
            <a:ext cx="3714750" cy="278606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36759" y="4327274"/>
            <a:ext cx="1213858" cy="276999"/>
          </a:xfrm>
          <a:prstGeom prst="rect">
            <a:avLst/>
          </a:prstGeom>
          <a:noFill/>
        </p:spPr>
        <p:txBody>
          <a:bodyPr wrap="non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1867328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Χρήση αέρα μέσω φυσερού</a:t>
            </a:r>
            <a:endParaRPr lang="el-GR" b="1" dirty="0">
              <a:solidFill>
                <a:schemeClr val="accent4">
                  <a:lumMod val="75000"/>
                </a:schemeClr>
              </a:solidFill>
            </a:endParaRPr>
          </a:p>
        </p:txBody>
      </p:sp>
      <p:sp>
        <p:nvSpPr>
          <p:cNvPr id="10243" name="2 - Θέση περιεχομένου"/>
          <p:cNvSpPr>
            <a:spLocks noGrp="1"/>
          </p:cNvSpPr>
          <p:nvPr>
            <p:ph idx="1"/>
          </p:nvPr>
        </p:nvSpPr>
        <p:spPr>
          <a:xfrm>
            <a:off x="395536" y="1412776"/>
            <a:ext cx="4824536" cy="5040560"/>
          </a:xfrm>
        </p:spPr>
        <p:txBody>
          <a:bodyPr>
            <a:normAutofit lnSpcReduction="10000"/>
          </a:bodyPr>
          <a:lstStyle/>
          <a:p>
            <a:pPr>
              <a:lnSpc>
                <a:spcPct val="150000"/>
              </a:lnSpc>
              <a:spcBef>
                <a:spcPts val="2400"/>
              </a:spcBef>
            </a:pPr>
            <a:r>
              <a:rPr lang="el-GR" sz="2400" dirty="0" smtClean="0"/>
              <a:t>Η χρήση του μπορεί να φανεί πολύ χρήσιμη για τον καθαρισμό περιοχών με περίτεχνο κέντημα ή χάντρες. </a:t>
            </a:r>
          </a:p>
          <a:p>
            <a:pPr>
              <a:lnSpc>
                <a:spcPct val="150000"/>
              </a:lnSpc>
              <a:spcBef>
                <a:spcPts val="2400"/>
              </a:spcBef>
            </a:pPr>
            <a:r>
              <a:rPr lang="el-GR" sz="2400" dirty="0" smtClean="0"/>
              <a:t>Η χρήση πρέπει να γίνεται προς μια κατεύθυνση κρατώντας το υπόλοιπο αντικείμενο καλυμμένο ώστε να προστατευθεί από τη σκόνη που αιωρείται. </a:t>
            </a:r>
          </a:p>
          <a:p>
            <a:pPr>
              <a:lnSpc>
                <a:spcPct val="150000"/>
              </a:lnSpc>
            </a:pPr>
            <a:endParaRPr lang="el-GR" sz="2400" dirty="0" smtClean="0"/>
          </a:p>
        </p:txBody>
      </p:sp>
      <p:pic>
        <p:nvPicPr>
          <p:cNvPr id="1026" name="Picture 2" descr="Hand Air B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132856"/>
            <a:ext cx="3810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6138090" y="4715852"/>
            <a:ext cx="1944216" cy="276999"/>
          </a:xfrm>
          <a:prstGeom prst="rect">
            <a:avLst/>
          </a:prstGeom>
        </p:spPr>
        <p:txBody>
          <a:bodyPr wrap="square">
            <a:spAutoFit/>
          </a:bodyPr>
          <a:lstStyle/>
          <a:p>
            <a:pPr algn="ctr"/>
            <a:r>
              <a:rPr lang="en-US" sz="1200" dirty="0" smtClean="0">
                <a:solidFill>
                  <a:prstClr val="black"/>
                </a:solidFill>
                <a:latin typeface="Calibri"/>
                <a:hlinkClick r:id="rId4"/>
              </a:rPr>
              <a:t>dreamstime.com</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3626753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Χημικός σπόγγος</a:t>
            </a:r>
            <a:endParaRPr lang="el-GR" b="1" dirty="0">
              <a:solidFill>
                <a:schemeClr val="accent4">
                  <a:lumMod val="75000"/>
                </a:schemeClr>
              </a:solidFill>
            </a:endParaRPr>
          </a:p>
        </p:txBody>
      </p:sp>
      <p:sp>
        <p:nvSpPr>
          <p:cNvPr id="11267" name="2 - Θέση περιεχομένου"/>
          <p:cNvSpPr>
            <a:spLocks noGrp="1"/>
          </p:cNvSpPr>
          <p:nvPr>
            <p:ph idx="1"/>
          </p:nvPr>
        </p:nvSpPr>
        <p:spPr>
          <a:xfrm>
            <a:off x="389639" y="1070800"/>
            <a:ext cx="8579296" cy="5040560"/>
          </a:xfrm>
        </p:spPr>
        <p:txBody>
          <a:bodyPr/>
          <a:lstStyle/>
          <a:p>
            <a:pPr>
              <a:lnSpc>
                <a:spcPct val="110000"/>
              </a:lnSpc>
              <a:spcBef>
                <a:spcPts val="1800"/>
              </a:spcBef>
            </a:pPr>
            <a:r>
              <a:rPr lang="el-GR" sz="2400" dirty="0" smtClean="0"/>
              <a:t>Μπορεί να απομακρύνει την επιφανειακή σκόνη και να βελτιώσει την εμφάνιση ζωγραφισμένων επιφανειών. </a:t>
            </a:r>
          </a:p>
          <a:p>
            <a:pPr>
              <a:lnSpc>
                <a:spcPct val="110000"/>
              </a:lnSpc>
              <a:spcBef>
                <a:spcPts val="1800"/>
              </a:spcBef>
            </a:pPr>
            <a:r>
              <a:rPr lang="el-GR" sz="2400" dirty="0" smtClean="0"/>
              <a:t>Η εφαρμογή γίνεται απαλά και με κυκλικές κινήσεις ελέγχοντας πάντα την επιφάνεια του σπόγγου και αντικαθιστώντας την όταν «μαυρίσει». </a:t>
            </a:r>
          </a:p>
          <a:p>
            <a:pPr>
              <a:lnSpc>
                <a:spcPct val="110000"/>
              </a:lnSpc>
              <a:spcBef>
                <a:spcPts val="1800"/>
              </a:spcBef>
            </a:pPr>
            <a:r>
              <a:rPr lang="el-GR" sz="2400" dirty="0" smtClean="0"/>
              <a:t>Ο σπόγγος κόβεται σε κατάλληλο μέγεθος για να καλύψει συγκεκριμένες επιφάνειες.   </a:t>
            </a:r>
          </a:p>
          <a:p>
            <a:pPr>
              <a:lnSpc>
                <a:spcPct val="110000"/>
              </a:lnSpc>
            </a:pPr>
            <a:endParaRPr lang="el-GR" dirty="0" smtClean="0"/>
          </a:p>
        </p:txBody>
      </p:sp>
      <p:sp>
        <p:nvSpPr>
          <p:cNvPr id="5" name="4 - TextBox"/>
          <p:cNvSpPr txBox="1"/>
          <p:nvPr/>
        </p:nvSpPr>
        <p:spPr>
          <a:xfrm>
            <a:off x="4844426" y="6094051"/>
            <a:ext cx="3643312" cy="707886"/>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cs typeface="Arial" charset="0"/>
              </a:rPr>
              <a:t>Παράδειγμα της χρήσης χημικού σπόγγου.</a:t>
            </a:r>
          </a:p>
        </p:txBody>
      </p:sp>
      <p:pic>
        <p:nvPicPr>
          <p:cNvPr id="11269" name="Picture 2" descr="C:\Users\user\Documents\ΣΧΟΛΗ\ΦΩΤΟΓΡΑΦΙΕΣ ΜΑΘΗΜΑ\ΦΩΤΟΣ_ΤΕΙ\DSC01721.JPG" title="Χημικός σπόγγος"/>
          <p:cNvPicPr>
            <a:picLocks noChangeAspect="1" noChangeArrowheads="1"/>
          </p:cNvPicPr>
          <p:nvPr/>
        </p:nvPicPr>
        <p:blipFill>
          <a:blip r:embed="rId3">
            <a:extLst>
              <a:ext uri="{28A0092B-C50C-407E-A947-70E740481C1C}">
                <a14:useLocalDpi xmlns:a14="http://schemas.microsoft.com/office/drawing/2010/main" val="0"/>
              </a:ext>
            </a:extLst>
          </a:blip>
          <a:srcRect l="14090" t="19090" r="21057"/>
          <a:stretch>
            <a:fillRect/>
          </a:stretch>
        </p:blipFill>
        <p:spPr bwMode="auto">
          <a:xfrm>
            <a:off x="899592" y="4821848"/>
            <a:ext cx="1820545" cy="1703090"/>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6"/>
          <p:cNvSpPr txBox="1"/>
          <p:nvPr/>
        </p:nvSpPr>
        <p:spPr>
          <a:xfrm>
            <a:off x="1202935" y="6524938"/>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11270" name="Picture 3" descr="C:\Users\user\Documents\ΣΧΟΛΗ\ΦΩΤΟΓΡΑΦΙΕΣ ΜΑΘΗΜΑ\ΦΩΤΟΣ_ΤΕΙ\DSC01722.JPG" title="Χημικός σπόγγος"/>
          <p:cNvPicPr>
            <a:picLocks noChangeAspect="1" noChangeArrowheads="1"/>
          </p:cNvPicPr>
          <p:nvPr/>
        </p:nvPicPr>
        <p:blipFill>
          <a:blip r:embed="rId4">
            <a:extLst>
              <a:ext uri="{28A0092B-C50C-407E-A947-70E740481C1C}">
                <a14:useLocalDpi xmlns:a14="http://schemas.microsoft.com/office/drawing/2010/main" val="0"/>
              </a:ext>
            </a:extLst>
          </a:blip>
          <a:srcRect l="37695" t="18359" r="24512" b="7813"/>
          <a:stretch>
            <a:fillRect/>
          </a:stretch>
        </p:blipFill>
        <p:spPr bwMode="auto">
          <a:xfrm>
            <a:off x="3126324" y="4605107"/>
            <a:ext cx="1414463" cy="2071687"/>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6"/>
          <p:cNvSpPr txBox="1"/>
          <p:nvPr/>
        </p:nvSpPr>
        <p:spPr>
          <a:xfrm rot="16200000">
            <a:off x="4072358" y="5073536"/>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11271" name="Picture 7" descr="C:\Users\user\Documents\ΣΧΟΛΗ\ΜΑΘΗΤΕΣ\Τμήμα 2011\ΦΩΤΟΣ\DSC01341.JPG" title="Παράδειγμα της χρήσης χημικού σπόγγου."/>
          <p:cNvPicPr>
            <a:picLocks noChangeAspect="1" noChangeArrowheads="1"/>
          </p:cNvPicPr>
          <p:nvPr/>
        </p:nvPicPr>
        <p:blipFill>
          <a:blip r:embed="rId5">
            <a:extLst>
              <a:ext uri="{28A0092B-C50C-407E-A947-70E740481C1C}">
                <a14:useLocalDpi xmlns:a14="http://schemas.microsoft.com/office/drawing/2010/main" val="0"/>
              </a:ext>
            </a:extLst>
          </a:blip>
          <a:srcRect t="7693" b="22279"/>
          <a:stretch>
            <a:fillRect/>
          </a:stretch>
        </p:blipFill>
        <p:spPr bwMode="auto">
          <a:xfrm>
            <a:off x="5098735" y="4026634"/>
            <a:ext cx="3134693" cy="1646759"/>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6"/>
          <p:cNvSpPr txBox="1"/>
          <p:nvPr/>
        </p:nvSpPr>
        <p:spPr>
          <a:xfrm>
            <a:off x="6059152" y="5685584"/>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a:xfrm>
            <a:off x="6948264" y="6362946"/>
            <a:ext cx="2133600" cy="365125"/>
          </a:xfrm>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4008729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fontScale="90000"/>
          </a:bodyPr>
          <a:lstStyle/>
          <a:p>
            <a:pPr>
              <a:defRPr/>
            </a:pPr>
            <a:r>
              <a:rPr lang="el-GR" sz="4400" b="1" dirty="0" smtClean="0">
                <a:solidFill>
                  <a:schemeClr val="accent4">
                    <a:lumMod val="75000"/>
                  </a:schemeClr>
                </a:solidFill>
              </a:rPr>
              <a:t>Ηλεκτρική απορροφητική συσκευή</a:t>
            </a:r>
            <a:r>
              <a:rPr lang="el-GR" sz="3600" b="0" dirty="0" smtClean="0">
                <a:solidFill>
                  <a:schemeClr val="accent4">
                    <a:lumMod val="75000"/>
                  </a:schemeClr>
                </a:solidFill>
              </a:rPr>
              <a:t>(1 από 2)</a:t>
            </a:r>
            <a:endParaRPr lang="el-GR" sz="3600" b="0" dirty="0">
              <a:solidFill>
                <a:schemeClr val="accent4">
                  <a:lumMod val="75000"/>
                </a:schemeClr>
              </a:solidFill>
            </a:endParaRPr>
          </a:p>
        </p:txBody>
      </p:sp>
      <p:sp>
        <p:nvSpPr>
          <p:cNvPr id="12291" name="2 - Θέση περιεχομένου"/>
          <p:cNvSpPr>
            <a:spLocks noGrp="1"/>
          </p:cNvSpPr>
          <p:nvPr>
            <p:ph idx="1"/>
          </p:nvPr>
        </p:nvSpPr>
        <p:spPr/>
        <p:txBody>
          <a:bodyPr/>
          <a:lstStyle/>
          <a:p>
            <a:pPr>
              <a:lnSpc>
                <a:spcPct val="114000"/>
              </a:lnSpc>
              <a:spcBef>
                <a:spcPts val="1200"/>
              </a:spcBef>
            </a:pPr>
            <a:r>
              <a:rPr lang="el-GR" sz="2400" dirty="0" smtClean="0"/>
              <a:t>Αφορά στη χρήση συγκεκριμένης απορροφητικής συσκευής κατάλληλης για μουσειακή χρήση (</a:t>
            </a:r>
            <a:r>
              <a:rPr lang="en-US" sz="2400" dirty="0" smtClean="0"/>
              <a:t>museum vacuum</a:t>
            </a:r>
            <a:r>
              <a:rPr lang="el-GR" sz="2400" dirty="0" smtClean="0"/>
              <a:t>) ώστε να απορροφά την επιφανειακή σκόνη με ελεγχόμενο τρόπο. </a:t>
            </a:r>
          </a:p>
          <a:p>
            <a:pPr>
              <a:lnSpc>
                <a:spcPct val="114000"/>
              </a:lnSpc>
              <a:spcBef>
                <a:spcPts val="1200"/>
              </a:spcBef>
            </a:pPr>
            <a:r>
              <a:rPr lang="el-GR" sz="2400" dirty="0" smtClean="0"/>
              <a:t>Απαιτείται η προστασία της επιφάνειας του αντικειμένου με χρήση πλαστικής διάτρητης επιφάνειας (σήτας) ή τούλι, ώστε να μην αφαιρούνται ίνες και διάφορα διακοσμητικά στοιχεία, που είναι χαλαρά συνδεδεμένα με το αντικείμενο, κατά τη διάρκεια του καθαρισμού.</a:t>
            </a:r>
          </a:p>
          <a:p>
            <a:pPr>
              <a:lnSpc>
                <a:spcPct val="114000"/>
              </a:lnSpc>
              <a:spcBef>
                <a:spcPts val="1200"/>
              </a:spcBef>
            </a:pPr>
            <a:r>
              <a:rPr lang="el-GR" sz="2400" dirty="0" smtClean="0"/>
              <a:t>Περιμετρικά στη σήτα εφαρμόζεται βαμβακερή ταινία ώστε να προστατεύεται το αντικείμενο από τα αιχμηρά της άκρα.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2932605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16632"/>
            <a:ext cx="9144000" cy="908720"/>
          </a:xfrm>
        </p:spPr>
        <p:txBody>
          <a:bodyPr>
            <a:normAutofit fontScale="90000"/>
          </a:bodyPr>
          <a:lstStyle/>
          <a:p>
            <a:pPr eaLnBrk="1" hangingPunct="1">
              <a:defRPr/>
            </a:pPr>
            <a:r>
              <a:rPr lang="el-GR" sz="4400" b="1" dirty="0" smtClean="0">
                <a:solidFill>
                  <a:schemeClr val="accent4">
                    <a:lumMod val="75000"/>
                  </a:schemeClr>
                </a:solidFill>
                <a:latin typeface="+mn-lt"/>
              </a:rPr>
              <a:t>Ηλεκτρική απορροφητική συσκευή</a:t>
            </a:r>
            <a:r>
              <a:rPr lang="el-GR" sz="3600" b="0" dirty="0" smtClean="0">
                <a:solidFill>
                  <a:schemeClr val="accent4">
                    <a:lumMod val="75000"/>
                  </a:schemeClr>
                </a:solidFill>
                <a:latin typeface="+mn-lt"/>
              </a:rPr>
              <a:t>(2 από 2)</a:t>
            </a:r>
          </a:p>
        </p:txBody>
      </p:sp>
      <p:sp>
        <p:nvSpPr>
          <p:cNvPr id="5" name="4 - TextBox"/>
          <p:cNvSpPr txBox="1"/>
          <p:nvPr/>
        </p:nvSpPr>
        <p:spPr>
          <a:xfrm>
            <a:off x="382110" y="5426006"/>
            <a:ext cx="3857625" cy="707886"/>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Ηλεκτρική απορροφητική συσκευή μουσειακών προδιαγραφών</a:t>
            </a:r>
            <a:r>
              <a:rPr lang="en-US" sz="2000" dirty="0">
                <a:solidFill>
                  <a:prstClr val="white"/>
                </a:solidFill>
                <a:latin typeface="Calibri"/>
                <a:cs typeface="Arial" charset="0"/>
              </a:rPr>
              <a:t>.</a:t>
            </a:r>
            <a:endParaRPr lang="el-GR" sz="2000" dirty="0">
              <a:solidFill>
                <a:prstClr val="white"/>
              </a:solidFill>
              <a:latin typeface="Calibri"/>
              <a:cs typeface="Arial" charset="0"/>
            </a:endParaRPr>
          </a:p>
        </p:txBody>
      </p:sp>
      <p:pic>
        <p:nvPicPr>
          <p:cNvPr id="2050" name="Picture 2" descr="Photo 1 en taille norm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75" y="1993161"/>
            <a:ext cx="3007800" cy="3007800"/>
          </a:xfrm>
          <a:prstGeom prst="rect">
            <a:avLst/>
          </a:prstGeom>
          <a:solidFill>
            <a:schemeClr val="accent4">
              <a:lumMod val="60000"/>
              <a:lumOff val="40000"/>
            </a:schemeClr>
          </a:solidFill>
          <a:ln>
            <a:solidFill>
              <a:schemeClr val="accent4">
                <a:lumMod val="60000"/>
                <a:lumOff val="40000"/>
              </a:schemeClr>
            </a:solidFill>
          </a:ln>
        </p:spPr>
      </p:pic>
      <p:sp>
        <p:nvSpPr>
          <p:cNvPr id="4" name="Ορθογώνιο 3"/>
          <p:cNvSpPr/>
          <p:nvPr/>
        </p:nvSpPr>
        <p:spPr>
          <a:xfrm>
            <a:off x="1264101" y="5000961"/>
            <a:ext cx="2093641" cy="276999"/>
          </a:xfrm>
          <a:prstGeom prst="rect">
            <a:avLst/>
          </a:prstGeom>
        </p:spPr>
        <p:txBody>
          <a:bodyPr wrap="square">
            <a:spAutoFit/>
          </a:bodyPr>
          <a:lstStyle/>
          <a:p>
            <a:pPr algn="ctr"/>
            <a:r>
              <a:rPr lang="en-US" sz="1200" dirty="0" smtClean="0">
                <a:solidFill>
                  <a:prstClr val="black"/>
                </a:solidFill>
                <a:latin typeface="Calibri"/>
                <a:hlinkClick r:id="rId4"/>
              </a:rPr>
              <a:t>museodirect.com</a:t>
            </a:r>
            <a:endParaRPr lang="el-GR" sz="1200" dirty="0">
              <a:solidFill>
                <a:prstClr val="black"/>
              </a:solidFill>
              <a:latin typeface="Calibri"/>
            </a:endParaRPr>
          </a:p>
        </p:txBody>
      </p:sp>
      <p:sp>
        <p:nvSpPr>
          <p:cNvPr id="6" name="5 - TextBox"/>
          <p:cNvSpPr txBox="1"/>
          <p:nvPr/>
        </p:nvSpPr>
        <p:spPr>
          <a:xfrm>
            <a:off x="4670426" y="5426006"/>
            <a:ext cx="3643312" cy="707886"/>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cs typeface="Arial" charset="0"/>
              </a:rPr>
              <a:t>Διαφορετικά ακροστόμια για εξειδικευμένες εργασίες</a:t>
            </a:r>
            <a:r>
              <a:rPr lang="en-US" sz="2000" dirty="0">
                <a:solidFill>
                  <a:prstClr val="white"/>
                </a:solidFill>
                <a:latin typeface="Calibri"/>
                <a:cs typeface="Arial" charset="0"/>
              </a:rPr>
              <a:t>.</a:t>
            </a:r>
            <a:endParaRPr lang="el-GR" sz="2000" dirty="0">
              <a:solidFill>
                <a:prstClr val="white"/>
              </a:solidFill>
              <a:latin typeface="Calibri"/>
              <a:cs typeface="Arial" charset="0"/>
            </a:endParaRPr>
          </a:p>
        </p:txBody>
      </p:sp>
      <p:pic>
        <p:nvPicPr>
          <p:cNvPr id="13316" name="Picture 6" descr="http://www.cci-icc.gc.ca/crc/notes/html/images/13-16/13-16-figure2.gif" title="Διαφορετικά ακροστόμια για εξειδικευμένες εργασίε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1993161"/>
            <a:ext cx="3697288" cy="3005138"/>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5663990" y="5000961"/>
            <a:ext cx="1656184" cy="276999"/>
          </a:xfrm>
          <a:prstGeom prst="rect">
            <a:avLst/>
          </a:prstGeom>
        </p:spPr>
        <p:txBody>
          <a:bodyPr wrap="square">
            <a:spAutoFit/>
          </a:bodyPr>
          <a:lstStyle/>
          <a:p>
            <a:pPr algn="ctr"/>
            <a:r>
              <a:rPr lang="en-US" sz="1200" dirty="0" smtClean="0">
                <a:solidFill>
                  <a:prstClr val="black"/>
                </a:solidFill>
                <a:latin typeface="Calibri"/>
                <a:hlinkClick r:id="rId6"/>
              </a:rPr>
              <a:t>cci-icc.gc.ca</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1184420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Χρήση απορροφητικής συσκευής</a:t>
            </a:r>
            <a:endParaRPr lang="el-GR" b="1" dirty="0">
              <a:solidFill>
                <a:schemeClr val="accent4">
                  <a:lumMod val="75000"/>
                </a:schemeClr>
              </a:solidFill>
            </a:endParaRPr>
          </a:p>
        </p:txBody>
      </p:sp>
      <p:sp>
        <p:nvSpPr>
          <p:cNvPr id="14339" name="2 - Θέση περιεχομένου"/>
          <p:cNvSpPr>
            <a:spLocks noGrp="1"/>
          </p:cNvSpPr>
          <p:nvPr>
            <p:ph idx="1"/>
          </p:nvPr>
        </p:nvSpPr>
        <p:spPr/>
        <p:txBody>
          <a:bodyPr/>
          <a:lstStyle/>
          <a:p>
            <a:pPr>
              <a:spcBef>
                <a:spcPts val="1800"/>
              </a:spcBef>
            </a:pPr>
            <a:r>
              <a:rPr lang="el-GR" sz="2400" dirty="0" smtClean="0"/>
              <a:t>Στο ακροστόμιο της απορροφητικής συσκευής εφαρμόζεται συνήθως  τούλι για να αποφευχθεί η απορρόφηση ινών και διακοσμητικών στοιχείων που έχουν αποσπαστεί από το αντικείμενο. </a:t>
            </a:r>
          </a:p>
          <a:p>
            <a:pPr>
              <a:spcBef>
                <a:spcPts val="1800"/>
              </a:spcBef>
            </a:pPr>
            <a:r>
              <a:rPr lang="el-GR" sz="2400" dirty="0" smtClean="0"/>
              <a:t>Η απορροφητική συσκευή συνοδεύεται από διάφορα βοηθητικά εξαρτήματα (ακροστόμια) κατάλληλα για εφαρμογή σε πολύ μικρές περιοχές που φέρουν διακόσμηση, ώστε να ελέγχεται πλήρως η απορρόφηση των ρύπων και της σκόνης. </a:t>
            </a:r>
          </a:p>
          <a:p>
            <a:endParaRPr 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3374974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dirty="0">
                <a:solidFill>
                  <a:schemeClr val="accent4">
                    <a:lumMod val="75000"/>
                  </a:schemeClr>
                </a:solidFill>
                <a:cs typeface="Arial" charset="0"/>
              </a:rPr>
              <a:t>Προετοιμασία καθαρισμού </a:t>
            </a:r>
            <a:endParaRPr lang="el-GR" dirty="0"/>
          </a:p>
        </p:txBody>
      </p:sp>
      <p:sp>
        <p:nvSpPr>
          <p:cNvPr id="8197" name="TextBox 6"/>
          <p:cNvSpPr txBox="1">
            <a:spLocks noChangeArrowheads="1"/>
          </p:cNvSpPr>
          <p:nvPr/>
        </p:nvSpPr>
        <p:spPr bwMode="auto">
          <a:xfrm>
            <a:off x="2879204" y="4653136"/>
            <a:ext cx="6000750" cy="1631216"/>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pitchFamily="34" charset="0"/>
                <a:cs typeface="Arial" charset="0"/>
              </a:rPr>
              <a:t>Εφαρμόζεται  το τούλι στο ακροστόμιο της συσκευής</a:t>
            </a:r>
            <a:r>
              <a:rPr lang="en-US" sz="2000" dirty="0">
                <a:solidFill>
                  <a:prstClr val="white"/>
                </a:solidFill>
                <a:latin typeface="Calibri" pitchFamily="34" charset="0"/>
                <a:cs typeface="Arial" charset="0"/>
              </a:rPr>
              <a:t>.</a:t>
            </a:r>
            <a:endParaRPr lang="el-GR" sz="2000" dirty="0">
              <a:solidFill>
                <a:prstClr val="white"/>
              </a:solidFill>
              <a:latin typeface="Calibri" pitchFamily="34" charset="0"/>
              <a:cs typeface="Arial" charset="0"/>
            </a:endParaRPr>
          </a:p>
          <a:p>
            <a:pPr>
              <a:defRPr/>
            </a:pPr>
            <a:r>
              <a:rPr lang="el-GR" sz="2000" dirty="0">
                <a:solidFill>
                  <a:prstClr val="white"/>
                </a:solidFill>
                <a:latin typeface="Calibri" pitchFamily="34" charset="0"/>
                <a:cs typeface="Arial" charset="0"/>
              </a:rPr>
              <a:t>Η συσκευή δεν ακουμπά πάνω στο αντικείμενο</a:t>
            </a:r>
            <a:r>
              <a:rPr lang="en-US" sz="2000" dirty="0">
                <a:solidFill>
                  <a:prstClr val="white"/>
                </a:solidFill>
                <a:latin typeface="Calibri" pitchFamily="34" charset="0"/>
                <a:cs typeface="Arial" charset="0"/>
              </a:rPr>
              <a:t>.</a:t>
            </a:r>
            <a:endParaRPr lang="el-GR" sz="2000" dirty="0">
              <a:solidFill>
                <a:prstClr val="white"/>
              </a:solidFill>
              <a:latin typeface="Calibri" pitchFamily="34" charset="0"/>
              <a:cs typeface="Arial" charset="0"/>
            </a:endParaRPr>
          </a:p>
          <a:p>
            <a:pPr>
              <a:defRPr/>
            </a:pPr>
            <a:r>
              <a:rPr lang="el-GR" sz="2000" dirty="0">
                <a:solidFill>
                  <a:prstClr val="white"/>
                </a:solidFill>
                <a:latin typeface="Calibri" pitchFamily="34" charset="0"/>
                <a:cs typeface="Arial" charset="0"/>
              </a:rPr>
              <a:t>Χρησιμοποιείται σήτα η οποία έχει επενδυθεί με ύφασμα περιμετρικά για να μην προκαλέσει φθορές στο αντικείμενο. </a:t>
            </a:r>
            <a:endParaRPr lang="el-GR" dirty="0">
              <a:solidFill>
                <a:prstClr val="white"/>
              </a:solidFill>
              <a:latin typeface="Calibri" pitchFamily="34" charset="0"/>
              <a:cs typeface="Arial" charset="0"/>
            </a:endParaRPr>
          </a:p>
        </p:txBody>
      </p:sp>
      <p:pic>
        <p:nvPicPr>
          <p:cNvPr id="15363" name="Picture 4" descr="Figure 1." title="Χρησιμοποιείται σήτ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4" y="1500187"/>
            <a:ext cx="2320925" cy="421322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15362" name="Picture 2" descr="http://www.cci-icc.gc.ca/crc/notes/html/images/13-07/13-07_image1.gif" title="Εφαρμόζεται  το τούλι στο ακροστόμιο της συσκευή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1500187"/>
            <a:ext cx="3402013" cy="255746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8" descr="Figure 3." title="σήτα η οποία έχει επενδυθεί με ύφασμα περιμετρικά για να μην προκαλέσει φθορές στο αντικείμεν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1500187"/>
            <a:ext cx="2143125" cy="25781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3882417" y="4102344"/>
            <a:ext cx="1637928" cy="276999"/>
          </a:xfrm>
          <a:prstGeom prst="rect">
            <a:avLst/>
          </a:prstGeom>
        </p:spPr>
        <p:txBody>
          <a:bodyPr wrap="square">
            <a:spAutoFit/>
          </a:bodyPr>
          <a:lstStyle/>
          <a:p>
            <a:pPr algn="ctr"/>
            <a:r>
              <a:rPr lang="en-US" sz="1200" dirty="0" smtClean="0">
                <a:solidFill>
                  <a:prstClr val="black"/>
                </a:solidFill>
                <a:latin typeface="Calibri"/>
                <a:hlinkClick r:id="rId5"/>
              </a:rPr>
              <a:t>cci-icc.gc.ca</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2844441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Διαδικασία καθαρισμού</a:t>
            </a:r>
            <a:endParaRPr lang="el-GR" b="1" dirty="0">
              <a:solidFill>
                <a:schemeClr val="accent4">
                  <a:lumMod val="75000"/>
                </a:schemeClr>
              </a:solidFill>
            </a:endParaRPr>
          </a:p>
        </p:txBody>
      </p:sp>
      <p:sp>
        <p:nvSpPr>
          <p:cNvPr id="16387" name="2 - Θέση περιεχομένου"/>
          <p:cNvSpPr>
            <a:spLocks noGrp="1"/>
          </p:cNvSpPr>
          <p:nvPr>
            <p:ph idx="1"/>
          </p:nvPr>
        </p:nvSpPr>
        <p:spPr/>
        <p:txBody>
          <a:bodyPr/>
          <a:lstStyle/>
          <a:p>
            <a:r>
              <a:rPr lang="el-GR" sz="2400" dirty="0" smtClean="0"/>
              <a:t>Το αντικείμενο απλώνεται σε επίπεδη επιφάνεια η οποία έχει καλυφθεί με </a:t>
            </a:r>
            <a:r>
              <a:rPr lang="el-GR" sz="2400" dirty="0" err="1" smtClean="0"/>
              <a:t>αντιόξινο</a:t>
            </a:r>
            <a:r>
              <a:rPr lang="el-GR" sz="2400" dirty="0" smtClean="0"/>
              <a:t> χαρτί ή με πλυμένο βαμβακερό ύφασμα. Πάνω από το αντικείμενο εφαρμόζεται η πλαστική σήτα και ο καθαρισμός πραγματοποιείται στην περιοχή αυτή, χωρίς το στόμιο της συσκευής απορρόφησης να ακουμπά πάνω στη σήτα και το αντικείμενο. </a:t>
            </a:r>
          </a:p>
          <a:p>
            <a:r>
              <a:rPr lang="el-GR" sz="2400" dirty="0" smtClean="0"/>
              <a:t>Αφού ολοκληρωθεί ο καθαρισμός σε μια περιοχή η σήτα μετακινείται σε διπλανή περιοχή και επαναλαμβάνεται η ίδια διαδικασία. </a:t>
            </a:r>
          </a:p>
          <a:p>
            <a:r>
              <a:rPr lang="el-GR" sz="2400" dirty="0" smtClean="0"/>
              <a:t>Το υπόστρωμα της επιφάνειας στην οποία ακουμπά το αντικείμενο καθαρίζεται από τη συσσωρευμένη σκόνη και ρύπους όταν ολοκληρωθεί ο καθαρισμός στην μια όψη του αντικειμένου.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3882700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r>
              <a:rPr lang="el-GR" sz="4400" b="1" dirty="0" smtClean="0">
                <a:solidFill>
                  <a:schemeClr val="accent4">
                    <a:lumMod val="75000"/>
                  </a:schemeClr>
                </a:solidFill>
              </a:rPr>
              <a:t>Εφαρμογή καθαρισμού </a:t>
            </a:r>
            <a:br>
              <a:rPr lang="el-GR" sz="4400" b="1" dirty="0" smtClean="0">
                <a:solidFill>
                  <a:schemeClr val="accent4">
                    <a:lumMod val="75000"/>
                  </a:schemeClr>
                </a:solidFill>
              </a:rPr>
            </a:br>
            <a:endParaRPr lang="el-GR" sz="3600" b="0" dirty="0">
              <a:solidFill>
                <a:schemeClr val="accent4">
                  <a:lumMod val="75000"/>
                </a:schemeClr>
              </a:solidFill>
            </a:endParaRPr>
          </a:p>
        </p:txBody>
      </p:sp>
      <p:pic>
        <p:nvPicPr>
          <p:cNvPr id="18435" name="Picture 2" descr="C:\Users\user\Documents\ΣΧΟΛΗ\ΜΑΘΗΤΕΣ\Τμήμα 2011\ΦΩΤΟΣ\DSC01348.JPG" title="Εφαρμογή καθαρισμού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094" y="1484784"/>
            <a:ext cx="6286500" cy="47148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6"/>
          <p:cNvSpPr txBox="1"/>
          <p:nvPr/>
        </p:nvSpPr>
        <p:spPr>
          <a:xfrm>
            <a:off x="3975415" y="6309320"/>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2462031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pPr eaLnBrk="1" hangingPunct="1">
              <a:defRPr/>
            </a:pPr>
            <a:r>
              <a:rPr lang="el-GR" dirty="0" smtClean="0">
                <a:solidFill>
                  <a:schemeClr val="accent4">
                    <a:lumMod val="75000"/>
                  </a:schemeClr>
                </a:solidFill>
              </a:rPr>
              <a:t>Η παρουσία ρύπων στα υφασμάτινα αντικείμενα </a:t>
            </a:r>
            <a:r>
              <a:rPr lang="el-GR" sz="3200" b="0" dirty="0" smtClean="0">
                <a:solidFill>
                  <a:schemeClr val="accent4">
                    <a:lumMod val="75000"/>
                  </a:schemeClr>
                </a:solidFill>
              </a:rPr>
              <a:t>(2 από 3)</a:t>
            </a:r>
            <a:endParaRPr lang="el-GR" sz="3200" dirty="0"/>
          </a:p>
        </p:txBody>
      </p:sp>
      <p:sp>
        <p:nvSpPr>
          <p:cNvPr id="4099" name="2 - Θέση περιεχομένου"/>
          <p:cNvSpPr>
            <a:spLocks noGrp="1"/>
          </p:cNvSpPr>
          <p:nvPr>
            <p:ph idx="1"/>
          </p:nvPr>
        </p:nvSpPr>
        <p:spPr>
          <a:xfrm>
            <a:off x="571500" y="1214438"/>
            <a:ext cx="8186738" cy="5040312"/>
          </a:xfrm>
        </p:spPr>
        <p:txBody>
          <a:bodyPr/>
          <a:lstStyle/>
          <a:p>
            <a:pPr eaLnBrk="1" hangingPunct="1">
              <a:lnSpc>
                <a:spcPct val="114000"/>
              </a:lnSpc>
              <a:spcBef>
                <a:spcPts val="1200"/>
              </a:spcBef>
            </a:pPr>
            <a:r>
              <a:rPr lang="el-GR" altLang="el-GR" sz="2400" dirty="0" smtClean="0"/>
              <a:t>Υπάρχει διαφορά μεταξύ των ρύπων και των προϊόντων αποικοδόμησης των διαφόρων υλικών.</a:t>
            </a:r>
          </a:p>
          <a:p>
            <a:pPr lvl="1" eaLnBrk="1" hangingPunct="1">
              <a:lnSpc>
                <a:spcPct val="114000"/>
              </a:lnSpc>
              <a:spcBef>
                <a:spcPts val="1200"/>
              </a:spcBef>
            </a:pPr>
            <a:r>
              <a:rPr lang="el-GR" altLang="el-GR" sz="2200" dirty="0" smtClean="0"/>
              <a:t>Οι ρύποι δεν υπήρχαν στο αντικείμενο αρχικά,</a:t>
            </a:r>
          </a:p>
          <a:p>
            <a:pPr lvl="1" eaLnBrk="1" hangingPunct="1">
              <a:lnSpc>
                <a:spcPct val="114000"/>
              </a:lnSpc>
              <a:spcBef>
                <a:spcPts val="1200"/>
              </a:spcBef>
            </a:pPr>
            <a:r>
              <a:rPr lang="el-GR" altLang="el-GR" sz="2200" dirty="0" smtClean="0"/>
              <a:t>Τα προϊόντα αποικοδόμησης σχηματίστηκαν μέσω χημικών αντιδράσεων των υλικών κατασκευής του αντικειμένου με το οξυγόνο της ατμόσφαιρας, την επίδραση των ακτινοβολιών, της υγρασίας κλπ.</a:t>
            </a:r>
          </a:p>
          <a:p>
            <a:pPr eaLnBrk="1" hangingPunct="1">
              <a:lnSpc>
                <a:spcPct val="114000"/>
              </a:lnSpc>
              <a:spcBef>
                <a:spcPts val="1200"/>
              </a:spcBef>
            </a:pPr>
            <a:r>
              <a:rPr lang="el-GR" altLang="el-GR" sz="2400" dirty="0" smtClean="0"/>
              <a:t>Οι ρύποι όμως μπορούν να προκαλέσουν τον σχηματισμό προϊόντων αποικοδόμησης του υλικού αν αντιδράσουν χημικά με το ίδιο το αντικείμενο. </a:t>
            </a:r>
          </a:p>
        </p:txBody>
      </p:sp>
      <p:sp>
        <p:nvSpPr>
          <p:cNvPr id="4" name="3 - Θέση αριθμού διαφάνειας"/>
          <p:cNvSpPr>
            <a:spLocks noGrp="1"/>
          </p:cNvSpPr>
          <p:nvPr>
            <p:ph type="sldNum" sz="quarter" idx="12"/>
          </p:nvPr>
        </p:nvSpPr>
        <p:spPr/>
        <p:txBody>
          <a:bodyPr/>
          <a:lstStyle/>
          <a:p>
            <a:pPr>
              <a:defRPr/>
            </a:pPr>
            <a:fld id="{800ED731-AF20-4467-B91B-4DACE5AABCB5}"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1124177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rPr>
              <a:t>Μέτρα προστασίας</a:t>
            </a:r>
          </a:p>
        </p:txBody>
      </p:sp>
      <p:sp>
        <p:nvSpPr>
          <p:cNvPr id="7" name="6 - TextBox"/>
          <p:cNvSpPr txBox="1"/>
          <p:nvPr/>
        </p:nvSpPr>
        <p:spPr>
          <a:xfrm>
            <a:off x="675643" y="1163464"/>
            <a:ext cx="7929562" cy="1938338"/>
          </a:xfrm>
          <a:prstGeom prst="rect">
            <a:avLst/>
          </a:prstGeom>
          <a:noFill/>
        </p:spPr>
        <p:txBody>
          <a:bodyPr>
            <a:spAutoFit/>
          </a:bodyPr>
          <a:lstStyle/>
          <a:p>
            <a:pPr>
              <a:defRPr/>
            </a:pPr>
            <a:r>
              <a:rPr lang="el-GR" sz="2400" dirty="0">
                <a:solidFill>
                  <a:prstClr val="black"/>
                </a:solidFill>
                <a:latin typeface="Calibri"/>
                <a:cs typeface="Arial" charset="0"/>
              </a:rPr>
              <a:t>Οι σακούλες της απορροφητικής συσκευής πρέπει να σφραγίζονται με ειδικές ταινίες πριν πεταχτούν στα σκουπίδια, ώστε να αποφεύγονται τυχόν μολύνσεις που μπορεί να προκληθούν από τους ρύπους που συλλέχθηκαν (μύκητες ή άλλοι επιβλαβείς ρύποι). </a:t>
            </a:r>
          </a:p>
        </p:txBody>
      </p:sp>
      <p:sp>
        <p:nvSpPr>
          <p:cNvPr id="5" name="4 - TextBox"/>
          <p:cNvSpPr txBox="1"/>
          <p:nvPr/>
        </p:nvSpPr>
        <p:spPr>
          <a:xfrm>
            <a:off x="179512" y="6021288"/>
            <a:ext cx="8324974" cy="707886"/>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Χρήση ηλεκτρικής απορροφητικής συσκευής στον καθαρισμό μπαούλου με παρουσία μυκήτων στην επιφάνεια του υφάσματος </a:t>
            </a:r>
            <a:r>
              <a:rPr lang="en-US" sz="2000" dirty="0">
                <a:solidFill>
                  <a:prstClr val="white"/>
                </a:solidFill>
                <a:latin typeface="Calibri"/>
                <a:cs typeface="Arial" charset="0"/>
              </a:rPr>
              <a:t> </a:t>
            </a:r>
            <a:r>
              <a:rPr lang="el-GR" sz="2000" dirty="0">
                <a:solidFill>
                  <a:prstClr val="white"/>
                </a:solidFill>
                <a:latin typeface="Calibri"/>
                <a:cs typeface="Arial" charset="0"/>
              </a:rPr>
              <a:t>επένδυσης.</a:t>
            </a:r>
          </a:p>
        </p:txBody>
      </p:sp>
      <p:pic>
        <p:nvPicPr>
          <p:cNvPr id="19459" name="Picture 3" descr="C:\Users\user\Documents\ΕΠΙΦΑΝΕΙΑ_2013\OLA EPIFANEIA\ΦΩΤΟΣ-2013\DSC03953.JPG" title="Χρήση ηλεκτρικής απορροφητικής συσκευής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38" y="3217600"/>
            <a:ext cx="328612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p:nvPr/>
        </p:nvSpPr>
        <p:spPr>
          <a:xfrm>
            <a:off x="1679271" y="5681665"/>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19458" name="Picture 2" descr="C:\Users\user\Documents\ΕΠΙΦΑΝΕΙΑ_2013\OLA EPIFANEIA\ΦΩΤΟΣ-2013\DSC03952.JPG" title="καθαρισμό μπαούλου με παρουσία μυκήτω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224213"/>
            <a:ext cx="333375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p:nvPr/>
        </p:nvSpPr>
        <p:spPr>
          <a:xfrm>
            <a:off x="5775962" y="5699172"/>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a:xfrm>
            <a:off x="6732240" y="6375231"/>
            <a:ext cx="2133600" cy="365125"/>
          </a:xfrm>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3863978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Υγρός καθαρισμός</a:t>
            </a:r>
            <a:endParaRPr lang="el-GR" b="1" dirty="0">
              <a:solidFill>
                <a:schemeClr val="accent4">
                  <a:lumMod val="75000"/>
                </a:schemeClr>
              </a:solidFill>
            </a:endParaRPr>
          </a:p>
        </p:txBody>
      </p:sp>
      <p:sp>
        <p:nvSpPr>
          <p:cNvPr id="20483" name="2 - Θέση περιεχομένου"/>
          <p:cNvSpPr>
            <a:spLocks noGrp="1"/>
          </p:cNvSpPr>
          <p:nvPr>
            <p:ph idx="1"/>
          </p:nvPr>
        </p:nvSpPr>
        <p:spPr/>
        <p:txBody>
          <a:bodyPr/>
          <a:lstStyle/>
          <a:p>
            <a:pPr>
              <a:spcBef>
                <a:spcPts val="2400"/>
              </a:spcBef>
            </a:pPr>
            <a:r>
              <a:rPr lang="el-GR" sz="2400" dirty="0" smtClean="0"/>
              <a:t>Ο υγρός καθαρισμός αφορά στον </a:t>
            </a:r>
            <a:r>
              <a:rPr lang="el-GR" sz="2400" dirty="0" err="1" smtClean="0"/>
              <a:t>εμβαπτισμό</a:t>
            </a:r>
            <a:r>
              <a:rPr lang="el-GR" sz="2400" dirty="0" smtClean="0"/>
              <a:t> του υφασμάτινου αντικειμένου σε λουτρό νερού και μπορεί να περιλαμβάνει την ταυτόχρονη χρήση κάποιου επιφανειακού </a:t>
            </a:r>
            <a:r>
              <a:rPr lang="el-GR" sz="2400" dirty="0" err="1" smtClean="0"/>
              <a:t>τασιενεργού</a:t>
            </a:r>
            <a:r>
              <a:rPr lang="el-GR" sz="2400" dirty="0" smtClean="0"/>
              <a:t> </a:t>
            </a:r>
            <a:r>
              <a:rPr lang="el-GR" altLang="el-GR" sz="2400" dirty="0"/>
              <a:t>(απορρυπαντικού) </a:t>
            </a:r>
            <a:r>
              <a:rPr lang="el-GR" sz="2400" dirty="0" smtClean="0"/>
              <a:t>ώστε να διαλυθούν και να απομακρυνθούν οι </a:t>
            </a:r>
            <a:r>
              <a:rPr lang="el-GR" sz="2400" dirty="0" err="1" smtClean="0"/>
              <a:t>υδατοδιαλυτοί</a:t>
            </a:r>
            <a:r>
              <a:rPr lang="el-GR" sz="2400" dirty="0" smtClean="0"/>
              <a:t> ρύποι από το αντικείμενο.</a:t>
            </a:r>
          </a:p>
          <a:p>
            <a:pPr>
              <a:spcBef>
                <a:spcPts val="2400"/>
              </a:spcBef>
            </a:pPr>
            <a:r>
              <a:rPr lang="el-GR" sz="2400" dirty="0" smtClean="0"/>
              <a:t>Ο υγρός καθαρισμός ενδέχεται να προξενήσει φθορές στα αντικείμενα, για το λόγο αυτό πρέπει να εκτιμώνται τα αποτελέσματά του πριν την λήψη της απόφασης για την εφαρμογή του και πρέπει να χρησιμοποιείται κατάλληλος εξοπλισμός. </a:t>
            </a:r>
          </a:p>
          <a:p>
            <a:endParaRPr 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3318313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Διαλυτότητα βαφών</a:t>
            </a:r>
            <a:endParaRPr lang="el-GR" b="1" dirty="0">
              <a:solidFill>
                <a:schemeClr val="accent4">
                  <a:lumMod val="75000"/>
                </a:schemeClr>
              </a:solidFill>
            </a:endParaRPr>
          </a:p>
        </p:txBody>
      </p:sp>
      <p:sp>
        <p:nvSpPr>
          <p:cNvPr id="22531" name="2 - Θέση περιεχομένου"/>
          <p:cNvSpPr>
            <a:spLocks noGrp="1"/>
          </p:cNvSpPr>
          <p:nvPr>
            <p:ph idx="1"/>
          </p:nvPr>
        </p:nvSpPr>
        <p:spPr/>
        <p:txBody>
          <a:bodyPr/>
          <a:lstStyle/>
          <a:p>
            <a:pPr>
              <a:spcBef>
                <a:spcPts val="1800"/>
              </a:spcBef>
            </a:pPr>
            <a:r>
              <a:rPr lang="el-GR" sz="2400" dirty="0" smtClean="0"/>
              <a:t>Πριν την εφαρμογή του υγρού καθαρισμού προηγείται ο έλεγχος διαλυτότητας των βαφών για όλα τα διαφορετικά χρώματα που εμφανίζονται στο αντικείμενο. </a:t>
            </a:r>
          </a:p>
          <a:p>
            <a:pPr>
              <a:spcBef>
                <a:spcPts val="1800"/>
              </a:spcBef>
            </a:pPr>
            <a:r>
              <a:rPr lang="el-GR" sz="2400" dirty="0" smtClean="0"/>
              <a:t>Σε περίπτωση που οι βαφές είναι </a:t>
            </a:r>
            <a:r>
              <a:rPr lang="el-GR" sz="2400" dirty="0" err="1" smtClean="0"/>
              <a:t>υδατοδιαλυτές</a:t>
            </a:r>
            <a:r>
              <a:rPr lang="el-GR" sz="2400" dirty="0" smtClean="0"/>
              <a:t> υπάρχει ο κίνδυνος να «τρέξουν» και να μεταφερθούν σε γειτονική περιοχή του αντικειμένου. </a:t>
            </a:r>
          </a:p>
          <a:p>
            <a:endParaRPr lang="el-GR" sz="2400" dirty="0" smtClean="0"/>
          </a:p>
        </p:txBody>
      </p:sp>
      <p:pic>
        <p:nvPicPr>
          <p:cNvPr id="22532" name="Picture 2" descr="Sampler showing dyes that have run. Museum no. 6.2-6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3717032"/>
            <a:ext cx="3357562" cy="2836862"/>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5 - TextBox"/>
          <p:cNvSpPr txBox="1"/>
          <p:nvPr/>
        </p:nvSpPr>
        <p:spPr>
          <a:xfrm>
            <a:off x="179512" y="5314264"/>
            <a:ext cx="4749105" cy="800219"/>
          </a:xfrm>
          <a:prstGeom prst="rect">
            <a:avLst/>
          </a:prstGeom>
          <a:solidFill>
            <a:schemeClr val="accent4">
              <a:lumMod val="75000"/>
            </a:schemeClr>
          </a:solidFill>
        </p:spPr>
        <p:txBody>
          <a:bodyPr wrap="square">
            <a:spAutoFit/>
          </a:bodyPr>
          <a:lstStyle/>
          <a:p>
            <a:pPr>
              <a:defRPr/>
            </a:pPr>
            <a:r>
              <a:rPr lang="el-GR" sz="2300" dirty="0">
                <a:solidFill>
                  <a:prstClr val="white"/>
                </a:solidFill>
                <a:latin typeface="Calibri"/>
                <a:cs typeface="Arial" charset="0"/>
              </a:rPr>
              <a:t>Παράδειγμα βαφών που έχουν «τρέξει»  λόγω παρουσίας νερού . </a:t>
            </a:r>
            <a:endParaRPr lang="el-GR" dirty="0">
              <a:solidFill>
                <a:prstClr val="black"/>
              </a:solidFill>
              <a:cs typeface="Arial" charset="0"/>
            </a:endParaRPr>
          </a:p>
        </p:txBody>
      </p:sp>
      <p:sp>
        <p:nvSpPr>
          <p:cNvPr id="4" name="Ορθογώνιο 3"/>
          <p:cNvSpPr/>
          <p:nvPr/>
        </p:nvSpPr>
        <p:spPr>
          <a:xfrm>
            <a:off x="6066768" y="6553894"/>
            <a:ext cx="1368152" cy="276999"/>
          </a:xfrm>
          <a:prstGeom prst="rect">
            <a:avLst/>
          </a:prstGeom>
        </p:spPr>
        <p:txBody>
          <a:bodyPr wrap="square">
            <a:spAutoFit/>
          </a:bodyPr>
          <a:lstStyle/>
          <a:p>
            <a:pPr algn="ctr">
              <a:defRPr/>
            </a:pPr>
            <a:r>
              <a:rPr lang="en-GB" sz="1200" dirty="0" smtClean="0">
                <a:solidFill>
                  <a:prstClr val="black"/>
                </a:solidFill>
                <a:latin typeface="Calibri"/>
                <a:cs typeface="Arial" charset="0"/>
                <a:hlinkClick r:id="rId4"/>
              </a:rPr>
              <a:t>vam.ac.uk</a:t>
            </a:r>
            <a:endParaRPr lang="el-GR" sz="1200" dirty="0">
              <a:solidFill>
                <a:prstClr val="black"/>
              </a:solidFill>
              <a:latin typeface="Calibri"/>
              <a:cs typeface="Arial"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6773986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Έλεγχος διαλυτότητας βαφών</a:t>
            </a:r>
            <a:endParaRPr lang="el-GR" b="1" dirty="0">
              <a:solidFill>
                <a:schemeClr val="accent4">
                  <a:lumMod val="75000"/>
                </a:schemeClr>
              </a:solidFill>
            </a:endParaRPr>
          </a:p>
        </p:txBody>
      </p:sp>
      <p:sp>
        <p:nvSpPr>
          <p:cNvPr id="23555" name="2 - Θέση περιεχομένου"/>
          <p:cNvSpPr>
            <a:spLocks noGrp="1"/>
          </p:cNvSpPr>
          <p:nvPr>
            <p:ph idx="1"/>
          </p:nvPr>
        </p:nvSpPr>
        <p:spPr/>
        <p:txBody>
          <a:bodyPr/>
          <a:lstStyle/>
          <a:p>
            <a:pPr>
              <a:spcBef>
                <a:spcPts val="1800"/>
              </a:spcBef>
            </a:pPr>
            <a:r>
              <a:rPr lang="el-GR" sz="2400" dirty="0" smtClean="0"/>
              <a:t>Ιδιαίτερη προσοχή απαιτείται σε αντικείμενα που φέρουν κεντητή διακόσμηση καθώς υπάρχει πιθανότητα να έχουν χρησιμοποιηθεί διαφορετικές βαφές για το ίδιο χρωματικό αποτέλεσμα. </a:t>
            </a:r>
          </a:p>
          <a:p>
            <a:pPr>
              <a:spcBef>
                <a:spcPts val="1800"/>
              </a:spcBef>
            </a:pPr>
            <a:r>
              <a:rPr lang="el-GR" sz="2400" dirty="0" smtClean="0"/>
              <a:t>Για το λόγο αυτό οι δοκιμές διαλυτότητας των βαφών πρέπει να εφαρμόζεται σε διαφορετικές περιοχές του αντικειμένου που έχουν το ίδιο χρωματικό αποτέλεσμα. </a:t>
            </a:r>
          </a:p>
          <a:p>
            <a:pPr>
              <a:spcBef>
                <a:spcPts val="1800"/>
              </a:spcBef>
            </a:pPr>
            <a:r>
              <a:rPr lang="el-GR" sz="2400" dirty="0" smtClean="0"/>
              <a:t>Αν αποδειχθεί ότι οι βαφές είναι </a:t>
            </a:r>
            <a:r>
              <a:rPr lang="el-GR" sz="2400" dirty="0" err="1" smtClean="0"/>
              <a:t>υδατοδιαλυτές</a:t>
            </a:r>
            <a:r>
              <a:rPr lang="el-GR" sz="2400" dirty="0" smtClean="0"/>
              <a:t> αποφεύγεται ο υγρός καθαρισμός του αντικειμένου. </a:t>
            </a:r>
          </a:p>
          <a:p>
            <a:endParaRPr 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2568085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fontScale="90000"/>
          </a:bodyPr>
          <a:lstStyle/>
          <a:p>
            <a:pPr>
              <a:defRPr/>
            </a:pPr>
            <a:r>
              <a:rPr lang="el-GR" dirty="0" smtClean="0"/>
              <a:t/>
            </a:r>
            <a:br>
              <a:rPr lang="el-GR" dirty="0" smtClean="0"/>
            </a:br>
            <a:r>
              <a:rPr lang="el-GR" sz="4400" b="1" dirty="0" smtClean="0">
                <a:solidFill>
                  <a:schemeClr val="accent4">
                    <a:lumMod val="75000"/>
                  </a:schemeClr>
                </a:solidFill>
              </a:rPr>
              <a:t>Διαδικασία υγρού καθαρισμού </a:t>
            </a:r>
            <a:r>
              <a:rPr lang="el-GR" sz="3600" b="0" dirty="0" smtClean="0">
                <a:solidFill>
                  <a:schemeClr val="accent4">
                    <a:lumMod val="75000"/>
                  </a:schemeClr>
                </a:solidFill>
              </a:rPr>
              <a:t>(1</a:t>
            </a:r>
            <a:r>
              <a:rPr lang="en-US" sz="3600" b="0" dirty="0" smtClean="0">
                <a:solidFill>
                  <a:schemeClr val="accent4">
                    <a:lumMod val="75000"/>
                  </a:schemeClr>
                </a:solidFill>
              </a:rPr>
              <a:t> </a:t>
            </a:r>
            <a:r>
              <a:rPr lang="el-GR" sz="3600" b="0" dirty="0" smtClean="0">
                <a:solidFill>
                  <a:schemeClr val="accent4">
                    <a:lumMod val="75000"/>
                  </a:schemeClr>
                </a:solidFill>
              </a:rPr>
              <a:t>από 4)</a:t>
            </a:r>
            <a:br>
              <a:rPr lang="el-GR" sz="3600" b="0" dirty="0" smtClean="0">
                <a:solidFill>
                  <a:schemeClr val="accent4">
                    <a:lumMod val="75000"/>
                  </a:schemeClr>
                </a:solidFill>
              </a:rPr>
            </a:br>
            <a:endParaRPr lang="el-GR" sz="3600" b="0" dirty="0">
              <a:solidFill>
                <a:schemeClr val="accent4">
                  <a:lumMod val="75000"/>
                </a:schemeClr>
              </a:solidFill>
            </a:endParaRPr>
          </a:p>
        </p:txBody>
      </p:sp>
      <p:sp>
        <p:nvSpPr>
          <p:cNvPr id="24579" name="2 - Θέση περιεχομένου"/>
          <p:cNvSpPr>
            <a:spLocks noGrp="1"/>
          </p:cNvSpPr>
          <p:nvPr>
            <p:ph idx="1"/>
          </p:nvPr>
        </p:nvSpPr>
        <p:spPr/>
        <p:txBody>
          <a:bodyPr/>
          <a:lstStyle/>
          <a:p>
            <a:pPr>
              <a:spcBef>
                <a:spcPts val="3000"/>
              </a:spcBef>
            </a:pPr>
            <a:r>
              <a:rPr lang="el-GR" sz="2400" dirty="0" smtClean="0"/>
              <a:t>Στον υγρό καθαρισμό χρησιμοποιείται πάντα </a:t>
            </a:r>
            <a:r>
              <a:rPr lang="el-GR" sz="2400" dirty="0" err="1" smtClean="0"/>
              <a:t>απιονισμένο</a:t>
            </a:r>
            <a:r>
              <a:rPr lang="el-GR" sz="2400" dirty="0" smtClean="0"/>
              <a:t> νερό (σε θερμοκρασία περιβάλλοντος), η δράση του οποίου μπορεί να ενισχύεται με τη χρήση κάποιου επιφανειακού </a:t>
            </a:r>
            <a:r>
              <a:rPr lang="el-GR" sz="2400" dirty="0" err="1" smtClean="0"/>
              <a:t>τασιενεργού</a:t>
            </a:r>
            <a:r>
              <a:rPr lang="el-GR" sz="2400" dirty="0" smtClean="0"/>
              <a:t>, ανάλογα με το είδος και τις ανάγκες του αντικειμένου. </a:t>
            </a:r>
          </a:p>
          <a:p>
            <a:pPr>
              <a:spcBef>
                <a:spcPts val="3000"/>
              </a:spcBef>
            </a:pPr>
            <a:r>
              <a:rPr lang="el-GR" sz="2400" dirty="0" smtClean="0"/>
              <a:t>Ο χρόνος παραμονής του αντικειμένου στο λουτρό πλυσίματος εξαρτάται επίσης από το είδος και την αντοχή του αντικειμένου, αλλά και από τα αποτελέσματα της διαδικασίας.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4076996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0" y="116632"/>
            <a:ext cx="9144000" cy="908720"/>
          </a:xfrm>
        </p:spPr>
        <p:txBody>
          <a:bodyPr>
            <a:normAutofit fontScale="90000"/>
          </a:bodyPr>
          <a:lstStyle/>
          <a:p>
            <a:pPr>
              <a:defRPr/>
            </a:pPr>
            <a:r>
              <a:rPr lang="el-GR" dirty="0" smtClean="0"/>
              <a:t/>
            </a:r>
            <a:br>
              <a:rPr lang="el-GR" dirty="0" smtClean="0"/>
            </a:br>
            <a:r>
              <a:rPr lang="el-GR" sz="4400" b="1" dirty="0" smtClean="0">
                <a:solidFill>
                  <a:schemeClr val="accent4">
                    <a:lumMod val="75000"/>
                  </a:schemeClr>
                </a:solidFill>
              </a:rPr>
              <a:t>Διαδικασία υγρού καθαρισμού </a:t>
            </a:r>
            <a:r>
              <a:rPr lang="el-GR" sz="3600" b="0" dirty="0" smtClean="0">
                <a:solidFill>
                  <a:schemeClr val="accent4">
                    <a:lumMod val="75000"/>
                  </a:schemeClr>
                </a:solidFill>
              </a:rPr>
              <a:t>(2 από 4)</a:t>
            </a:r>
            <a:r>
              <a:rPr lang="el-GR" sz="3600" b="0" dirty="0" smtClean="0">
                <a:solidFill>
                  <a:schemeClr val="accent4">
                    <a:lumMod val="50000"/>
                  </a:schemeClr>
                </a:solidFill>
              </a:rPr>
              <a:t/>
            </a:r>
            <a:br>
              <a:rPr lang="el-GR" sz="3600" b="0" dirty="0" smtClean="0">
                <a:solidFill>
                  <a:schemeClr val="accent4">
                    <a:lumMod val="50000"/>
                  </a:schemeClr>
                </a:solidFill>
              </a:rPr>
            </a:br>
            <a:endParaRPr lang="el-GR" sz="3600" b="0" dirty="0">
              <a:solidFill>
                <a:schemeClr val="accent4">
                  <a:lumMod val="50000"/>
                </a:schemeClr>
              </a:solidFill>
            </a:endParaRPr>
          </a:p>
        </p:txBody>
      </p:sp>
      <p:sp>
        <p:nvSpPr>
          <p:cNvPr id="25602" name="2 - Θέση περιεχομένου"/>
          <p:cNvSpPr>
            <a:spLocks noGrp="1"/>
          </p:cNvSpPr>
          <p:nvPr>
            <p:ph idx="1"/>
          </p:nvPr>
        </p:nvSpPr>
        <p:spPr/>
        <p:txBody>
          <a:bodyPr/>
          <a:lstStyle/>
          <a:p>
            <a:pPr>
              <a:spcBef>
                <a:spcPts val="3000"/>
              </a:spcBef>
            </a:pPr>
            <a:r>
              <a:rPr lang="el-GR" sz="2400" dirty="0" smtClean="0"/>
              <a:t>Ο υγρός καθαρισμός πραγματοποιείται σε ειδική τράπεζα καθαρισμού ή φωτογραφικές λεκάνες, όπου τα υφασμάτινα αντικείμενα τοποθετούνται (εμβαπτίζονται) επίπεδα, ώστε να αποφευχθούν τραυματισμοί των ινών και των διακοσμητικών στοιχείων του υφάσματος. </a:t>
            </a:r>
          </a:p>
          <a:p>
            <a:pPr>
              <a:spcBef>
                <a:spcPts val="3000"/>
              </a:spcBef>
            </a:pPr>
            <a:r>
              <a:rPr lang="el-GR" sz="2400" dirty="0" smtClean="0"/>
              <a:t>Σε περιπτώσεις αδύναμων υφασμάτινων αντικειμένων, ή άλλων που φέρουν φθορές όπως ξεφτίσματα ή περιοχές που έχει αποδυναμωθεί η διακόσμηση και οι ραφές, απαιτείται η υποστήριξή τους πριν την εφαρμογή του υγρού καθαρισμού.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3869730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0" y="116632"/>
            <a:ext cx="9144000" cy="908720"/>
          </a:xfrm>
        </p:spPr>
        <p:txBody>
          <a:bodyPr>
            <a:normAutofit fontScale="90000"/>
          </a:bodyPr>
          <a:lstStyle/>
          <a:p>
            <a:pPr>
              <a:defRPr/>
            </a:pPr>
            <a:r>
              <a:rPr lang="el-GR" dirty="0" smtClean="0"/>
              <a:t/>
            </a:r>
            <a:br>
              <a:rPr lang="el-GR" dirty="0" smtClean="0"/>
            </a:br>
            <a:r>
              <a:rPr lang="el-GR" sz="4400" b="1" dirty="0" smtClean="0">
                <a:solidFill>
                  <a:schemeClr val="accent4">
                    <a:lumMod val="75000"/>
                  </a:schemeClr>
                </a:solidFill>
              </a:rPr>
              <a:t>Διαδικασία υγρού καθαρισμού </a:t>
            </a:r>
            <a:r>
              <a:rPr lang="el-GR" sz="3600" b="0" dirty="0" smtClean="0">
                <a:solidFill>
                  <a:schemeClr val="accent4">
                    <a:lumMod val="75000"/>
                  </a:schemeClr>
                </a:solidFill>
              </a:rPr>
              <a:t>(3 από 4)</a:t>
            </a:r>
            <a:br>
              <a:rPr lang="el-GR" sz="3600" b="0" dirty="0" smtClean="0">
                <a:solidFill>
                  <a:schemeClr val="accent4">
                    <a:lumMod val="75000"/>
                  </a:schemeClr>
                </a:solidFill>
              </a:rPr>
            </a:br>
            <a:endParaRPr lang="el-GR" sz="3600" b="0" dirty="0">
              <a:solidFill>
                <a:schemeClr val="accent4">
                  <a:lumMod val="75000"/>
                </a:schemeClr>
              </a:solidFill>
            </a:endParaRPr>
          </a:p>
        </p:txBody>
      </p:sp>
      <p:sp>
        <p:nvSpPr>
          <p:cNvPr id="26626" name="2 - Θέση περιεχομένου"/>
          <p:cNvSpPr>
            <a:spLocks noGrp="1"/>
          </p:cNvSpPr>
          <p:nvPr>
            <p:ph idx="1"/>
          </p:nvPr>
        </p:nvSpPr>
        <p:spPr/>
        <p:txBody>
          <a:bodyPr/>
          <a:lstStyle/>
          <a:p>
            <a:r>
              <a:rPr lang="el-GR" sz="2400" dirty="0" smtClean="0"/>
              <a:t>Τα υφάσματα γίνονται περισσότερο αδύναμα όταν βραχούν και για αυτό απαιτείται η υποστήριξή τους κατά το πλύσιμο. </a:t>
            </a:r>
          </a:p>
          <a:p>
            <a:pPr lvl="1">
              <a:spcBef>
                <a:spcPts val="1800"/>
              </a:spcBef>
            </a:pPr>
            <a:r>
              <a:rPr lang="el-GR" sz="2200" dirty="0" smtClean="0"/>
              <a:t>Το αντικείμενο μπορεί να τοποθετείται ανάμεσα σε δυο φύλλα νάιλον τούλι μεγαλύτερα από το αντικείμενο , τα οποία ράβονται περιμετρικά του αντικειμένου με περαστή βελονιά με μια βαμβακερή κλωστή διαφορετικού χρώματος από το ύφασμα, ή</a:t>
            </a:r>
          </a:p>
          <a:p>
            <a:pPr lvl="1">
              <a:spcBef>
                <a:spcPts val="1800"/>
              </a:spcBef>
            </a:pPr>
            <a:r>
              <a:rPr lang="el-GR" sz="2200" dirty="0" smtClean="0"/>
              <a:t>Το αντικείμενο μπορεί να τοποθετηθεί πάνω σε ένα φύλλο πολυεστερικής μεμβράνης το οποίο είναι μεγαλύτερο από το ίδιο.</a:t>
            </a:r>
          </a:p>
          <a:p>
            <a:pPr lvl="1"/>
            <a:endParaRPr lang="el-GR" sz="22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1984073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0" y="116632"/>
            <a:ext cx="9144000" cy="908720"/>
          </a:xfrm>
        </p:spPr>
        <p:txBody>
          <a:bodyPr>
            <a:normAutofit fontScale="90000"/>
          </a:bodyPr>
          <a:lstStyle/>
          <a:p>
            <a:pPr>
              <a:defRPr/>
            </a:pPr>
            <a:r>
              <a:rPr lang="el-GR" dirty="0" smtClean="0"/>
              <a:t/>
            </a:r>
            <a:br>
              <a:rPr lang="el-GR" dirty="0" smtClean="0"/>
            </a:br>
            <a:r>
              <a:rPr lang="el-GR" sz="4400" b="1" dirty="0" smtClean="0">
                <a:solidFill>
                  <a:schemeClr val="accent4">
                    <a:lumMod val="75000"/>
                  </a:schemeClr>
                </a:solidFill>
              </a:rPr>
              <a:t>Διαδικασία υγρού καθαρισμού </a:t>
            </a:r>
            <a:r>
              <a:rPr lang="el-GR" sz="3600" b="0" dirty="0" smtClean="0">
                <a:solidFill>
                  <a:schemeClr val="accent4">
                    <a:lumMod val="75000"/>
                  </a:schemeClr>
                </a:solidFill>
              </a:rPr>
              <a:t>(4 από 4)</a:t>
            </a:r>
            <a:br>
              <a:rPr lang="el-GR" sz="3600" b="0" dirty="0" smtClean="0">
                <a:solidFill>
                  <a:schemeClr val="accent4">
                    <a:lumMod val="75000"/>
                  </a:schemeClr>
                </a:solidFill>
              </a:rPr>
            </a:br>
            <a:endParaRPr lang="el-GR" sz="3600" b="0" dirty="0">
              <a:solidFill>
                <a:schemeClr val="accent4">
                  <a:lumMod val="75000"/>
                </a:schemeClr>
              </a:solidFill>
            </a:endParaRPr>
          </a:p>
        </p:txBody>
      </p:sp>
      <p:sp>
        <p:nvSpPr>
          <p:cNvPr id="7" name="6 - TextBox"/>
          <p:cNvSpPr txBox="1"/>
          <p:nvPr/>
        </p:nvSpPr>
        <p:spPr>
          <a:xfrm>
            <a:off x="179512" y="5705812"/>
            <a:ext cx="7974632" cy="1015663"/>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Το αντικείμενο στηρίζεται πάνω σε φύλλο πολυεστερικής </a:t>
            </a:r>
            <a:r>
              <a:rPr lang="el-GR" sz="2000" dirty="0" smtClean="0">
                <a:solidFill>
                  <a:prstClr val="white"/>
                </a:solidFill>
                <a:latin typeface="Calibri"/>
                <a:cs typeface="Arial" charset="0"/>
              </a:rPr>
              <a:t>μεμβράνης, </a:t>
            </a:r>
            <a:r>
              <a:rPr lang="el-GR" sz="2000" dirty="0">
                <a:solidFill>
                  <a:prstClr val="white"/>
                </a:solidFill>
                <a:latin typeface="Calibri"/>
                <a:cs typeface="Arial" charset="0"/>
              </a:rPr>
              <a:t>εμβαπτίζεται στο λουτρό και πιέζεται ελαφρά με φυσικό </a:t>
            </a:r>
            <a:r>
              <a:rPr lang="el-GR" sz="2000" dirty="0" smtClean="0">
                <a:solidFill>
                  <a:prstClr val="white"/>
                </a:solidFill>
                <a:latin typeface="Calibri"/>
                <a:cs typeface="Arial" charset="0"/>
              </a:rPr>
              <a:t>σπόγγο, </a:t>
            </a:r>
            <a:r>
              <a:rPr lang="el-GR" sz="2000" dirty="0">
                <a:solidFill>
                  <a:prstClr val="white"/>
                </a:solidFill>
                <a:latin typeface="Calibri"/>
                <a:cs typeface="Arial" charset="0"/>
              </a:rPr>
              <a:t>ώσπου να </a:t>
            </a:r>
            <a:r>
              <a:rPr lang="el-GR" sz="2000" dirty="0" smtClean="0">
                <a:solidFill>
                  <a:prstClr val="white"/>
                </a:solidFill>
                <a:latin typeface="Calibri"/>
                <a:cs typeface="Arial" charset="0"/>
              </a:rPr>
              <a:t>διαβρεχτεί. </a:t>
            </a:r>
            <a:endParaRPr lang="el-GR" sz="2000" dirty="0">
              <a:solidFill>
                <a:prstClr val="white"/>
              </a:solidFill>
              <a:latin typeface="Calibri"/>
              <a:cs typeface="Arial" charset="0"/>
            </a:endParaRPr>
          </a:p>
        </p:txBody>
      </p:sp>
      <p:pic>
        <p:nvPicPr>
          <p:cNvPr id="27650" name="Content Placeholder 4" descr="DSC00534.JPG" title="Το αντικείμενο στηρίζεται πάνω σε φύλλο πολυεστερικής μεμβράνης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6326" y="1196752"/>
            <a:ext cx="2906988" cy="2182411"/>
          </a:xfrm>
        </p:spPr>
      </p:pic>
      <p:pic>
        <p:nvPicPr>
          <p:cNvPr id="27651" name="Content Placeholder 5" descr="DSC00535.JPG" title="εμβαπτίζεται στο λουτρό "/>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4777308" y="1196752"/>
            <a:ext cx="2857501" cy="2143906"/>
          </a:xfrm>
        </p:spPr>
      </p:pic>
      <p:pic>
        <p:nvPicPr>
          <p:cNvPr id="27652" name="Picture 6" descr="DSC00538.JPG" title="εμβαπτίζεται στο λουτρό "/>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86326" y="3492758"/>
            <a:ext cx="2906988" cy="217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DSC00542.JPG" title="πιέζεται ελαφρά με φυσικό σπόγγο , ώσπου να διαβρεχτεί . "/>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71674" y="3492758"/>
            <a:ext cx="2896670" cy="217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6"/>
          <p:cNvSpPr txBox="1"/>
          <p:nvPr/>
        </p:nvSpPr>
        <p:spPr>
          <a:xfrm>
            <a:off x="7689047" y="5346176"/>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845580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solidFill>
                  <a:schemeClr val="accent4">
                    <a:lumMod val="75000"/>
                  </a:schemeClr>
                </a:solidFill>
              </a:rPr>
              <a:t>Δράση </a:t>
            </a:r>
            <a:r>
              <a:rPr lang="en-US" dirty="0" smtClean="0">
                <a:solidFill>
                  <a:schemeClr val="accent4">
                    <a:lumMod val="75000"/>
                  </a:schemeClr>
                </a:solidFill>
              </a:rPr>
              <a:t>“</a:t>
            </a:r>
            <a:r>
              <a:rPr lang="el-GR" dirty="0" smtClean="0">
                <a:solidFill>
                  <a:schemeClr val="accent4">
                    <a:lumMod val="75000"/>
                  </a:schemeClr>
                </a:solidFill>
              </a:rPr>
              <a:t>απορρυπαντικών</a:t>
            </a:r>
            <a:r>
              <a:rPr lang="en-US" dirty="0" smtClean="0">
                <a:solidFill>
                  <a:schemeClr val="accent4">
                    <a:lumMod val="75000"/>
                  </a:schemeClr>
                </a:solidFill>
              </a:rPr>
              <a:t>” </a:t>
            </a:r>
            <a:r>
              <a:rPr lang="en-US" sz="3200" b="0" dirty="0" smtClean="0">
                <a:solidFill>
                  <a:schemeClr val="accent4">
                    <a:lumMod val="75000"/>
                  </a:schemeClr>
                </a:solidFill>
              </a:rPr>
              <a:t>(1 </a:t>
            </a:r>
            <a:r>
              <a:rPr lang="el-GR" sz="3200" b="0" dirty="0" smtClean="0">
                <a:solidFill>
                  <a:schemeClr val="accent4">
                    <a:lumMod val="75000"/>
                  </a:schemeClr>
                </a:solidFill>
              </a:rPr>
              <a:t>από</a:t>
            </a:r>
            <a:r>
              <a:rPr lang="en-US" sz="3200" b="0" dirty="0" smtClean="0">
                <a:solidFill>
                  <a:schemeClr val="accent4">
                    <a:lumMod val="75000"/>
                  </a:schemeClr>
                </a:solidFill>
              </a:rPr>
              <a:t> </a:t>
            </a:r>
            <a:r>
              <a:rPr lang="el-GR" sz="3200" b="0" dirty="0" smtClean="0">
                <a:solidFill>
                  <a:schemeClr val="accent4">
                    <a:lumMod val="75000"/>
                  </a:schemeClr>
                </a:solidFill>
              </a:rPr>
              <a:t>4</a:t>
            </a:r>
            <a:r>
              <a:rPr lang="en-US" sz="3200" b="0" dirty="0" smtClean="0">
                <a:solidFill>
                  <a:schemeClr val="accent4">
                    <a:lumMod val="75000"/>
                  </a:schemeClr>
                </a:solidFill>
              </a:rPr>
              <a:t>)</a:t>
            </a:r>
            <a:endParaRPr lang="el-GR" b="0" dirty="0"/>
          </a:p>
        </p:txBody>
      </p:sp>
      <p:sp>
        <p:nvSpPr>
          <p:cNvPr id="39939" name="2 - Θέση περιεχομένου"/>
          <p:cNvSpPr>
            <a:spLocks noGrp="1"/>
          </p:cNvSpPr>
          <p:nvPr>
            <p:ph idx="1"/>
          </p:nvPr>
        </p:nvSpPr>
        <p:spPr/>
        <p:txBody>
          <a:bodyPr/>
          <a:lstStyle/>
          <a:p>
            <a:pPr>
              <a:spcBef>
                <a:spcPts val="2400"/>
              </a:spcBef>
            </a:pPr>
            <a:r>
              <a:rPr lang="el-GR" altLang="el-GR" sz="2400" dirty="0" smtClean="0"/>
              <a:t>Το νερό είναι ένας εξαιρετικός διαλύτης αλλά δεν μπορεί να διαλύσει λιπαρούς ρύπους. Για το λόγο αυτό χρησιμοποιούνται οι σάπωνες και τα απορρυπαντικά. </a:t>
            </a:r>
          </a:p>
          <a:p>
            <a:pPr>
              <a:spcBef>
                <a:spcPts val="2400"/>
              </a:spcBef>
            </a:pPr>
            <a:r>
              <a:rPr lang="el-GR" altLang="el-GR" sz="2400" dirty="0" smtClean="0"/>
              <a:t>Πρόκειται για μεταλλικά άλατα οργανικών οξέων, και αποτελούνται από:</a:t>
            </a:r>
          </a:p>
          <a:p>
            <a:pPr lvl="1">
              <a:spcBef>
                <a:spcPts val="2400"/>
              </a:spcBef>
            </a:pPr>
            <a:r>
              <a:rPr lang="el-GR" altLang="el-GR" sz="2400" dirty="0" smtClean="0"/>
              <a:t>μια </a:t>
            </a:r>
            <a:r>
              <a:rPr lang="el-GR" altLang="el-GR" sz="2400" b="1" dirty="0" smtClean="0"/>
              <a:t>ανθρακική αλυσίδα </a:t>
            </a:r>
            <a:r>
              <a:rPr lang="el-GR" altLang="el-GR" sz="2400" dirty="0" smtClean="0"/>
              <a:t>μεγάλου σχετικά μήκους (11-17 ανθράκων) η οποία λόγω της χαμηλής πολικότητάς της είναι εξαιρετικά υδρόφοβη, και </a:t>
            </a:r>
          </a:p>
          <a:p>
            <a:pPr lvl="1">
              <a:spcBef>
                <a:spcPts val="2400"/>
              </a:spcBef>
            </a:pPr>
            <a:r>
              <a:rPr lang="el-GR" altLang="el-GR" sz="2400" dirty="0" smtClean="0"/>
              <a:t>το </a:t>
            </a:r>
            <a:r>
              <a:rPr lang="el-GR" altLang="el-GR" sz="2400" b="1" dirty="0" err="1" smtClean="0"/>
              <a:t>καρβοξυλικό</a:t>
            </a:r>
            <a:r>
              <a:rPr lang="el-GR" altLang="el-GR" sz="2400" b="1" dirty="0" smtClean="0"/>
              <a:t> ανιόν </a:t>
            </a:r>
            <a:r>
              <a:rPr lang="el-GR" altLang="el-GR" sz="2400" dirty="0" smtClean="0"/>
              <a:t>που επειδή είναι φορτισμένο είναι πολύ πολικό και εξαιρετικά υδρόφιλο. </a:t>
            </a:r>
          </a:p>
          <a:p>
            <a:endParaRPr lang="el-GR" altLang="el-GR" sz="2400" dirty="0" smtClean="0"/>
          </a:p>
        </p:txBody>
      </p:sp>
      <p:sp>
        <p:nvSpPr>
          <p:cNvPr id="4" name="3 - Θέση αριθμού διαφάνειας"/>
          <p:cNvSpPr>
            <a:spLocks noGrp="1"/>
          </p:cNvSpPr>
          <p:nvPr>
            <p:ph type="sldNum" sz="quarter" idx="12"/>
          </p:nvPr>
        </p:nvSpPr>
        <p:spPr/>
        <p:txBody>
          <a:bodyPr/>
          <a:lstStyle/>
          <a:p>
            <a:pPr>
              <a:defRPr/>
            </a:pPr>
            <a:fld id="{BE57283D-9F93-478F-9EF7-F69FCA0669C7}" type="slidenum">
              <a:rPr lang="el-GR" smtClean="0">
                <a:solidFill>
                  <a:prstClr val="black"/>
                </a:solidFill>
              </a:rPr>
              <a:pPr>
                <a:defRPr/>
              </a:pPr>
              <a:t>37</a:t>
            </a:fld>
            <a:endParaRPr lang="el-GR">
              <a:solidFill>
                <a:prstClr val="black"/>
              </a:solidFill>
            </a:endParaRPr>
          </a:p>
        </p:txBody>
      </p:sp>
    </p:spTree>
    <p:extLst>
      <p:ext uri="{BB962C8B-B14F-4D97-AF65-F5344CB8AC3E}">
        <p14:creationId xmlns:p14="http://schemas.microsoft.com/office/powerpoint/2010/main" val="1159152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solidFill>
                  <a:schemeClr val="accent4">
                    <a:lumMod val="75000"/>
                  </a:schemeClr>
                </a:solidFill>
              </a:rPr>
              <a:t>Δράση </a:t>
            </a:r>
            <a:r>
              <a:rPr lang="en-US" dirty="0" smtClean="0">
                <a:solidFill>
                  <a:schemeClr val="accent4">
                    <a:lumMod val="75000"/>
                  </a:schemeClr>
                </a:solidFill>
              </a:rPr>
              <a:t>“</a:t>
            </a:r>
            <a:r>
              <a:rPr lang="el-GR" dirty="0" smtClean="0">
                <a:solidFill>
                  <a:schemeClr val="accent4">
                    <a:lumMod val="75000"/>
                  </a:schemeClr>
                </a:solidFill>
              </a:rPr>
              <a:t>απορρυπαντικών</a:t>
            </a:r>
            <a:r>
              <a:rPr lang="en-US" dirty="0" smtClean="0">
                <a:solidFill>
                  <a:schemeClr val="accent4">
                    <a:lumMod val="75000"/>
                  </a:schemeClr>
                </a:solidFill>
              </a:rPr>
              <a:t>” </a:t>
            </a:r>
            <a:r>
              <a:rPr lang="en-US" sz="3200" b="0" dirty="0" smtClean="0">
                <a:solidFill>
                  <a:schemeClr val="accent4">
                    <a:lumMod val="75000"/>
                  </a:schemeClr>
                </a:solidFill>
              </a:rPr>
              <a:t>(</a:t>
            </a:r>
            <a:r>
              <a:rPr lang="el-GR" sz="3200" b="0" dirty="0" smtClean="0">
                <a:solidFill>
                  <a:schemeClr val="accent4">
                    <a:lumMod val="75000"/>
                  </a:schemeClr>
                </a:solidFill>
              </a:rPr>
              <a:t>2</a:t>
            </a:r>
            <a:r>
              <a:rPr lang="en-US" sz="3200" b="0" dirty="0" smtClean="0">
                <a:solidFill>
                  <a:schemeClr val="accent4">
                    <a:lumMod val="75000"/>
                  </a:schemeClr>
                </a:solidFill>
              </a:rPr>
              <a:t> </a:t>
            </a:r>
            <a:r>
              <a:rPr lang="el-GR" sz="3200" b="0" dirty="0" smtClean="0">
                <a:solidFill>
                  <a:schemeClr val="accent4">
                    <a:lumMod val="75000"/>
                  </a:schemeClr>
                </a:solidFill>
              </a:rPr>
              <a:t>από</a:t>
            </a:r>
            <a:r>
              <a:rPr lang="en-US" sz="3200" b="0" dirty="0" smtClean="0">
                <a:solidFill>
                  <a:schemeClr val="accent4">
                    <a:lumMod val="75000"/>
                  </a:schemeClr>
                </a:solidFill>
              </a:rPr>
              <a:t> </a:t>
            </a:r>
            <a:r>
              <a:rPr lang="el-GR" sz="3200" b="0" dirty="0" smtClean="0">
                <a:solidFill>
                  <a:schemeClr val="accent4">
                    <a:lumMod val="75000"/>
                  </a:schemeClr>
                </a:solidFill>
              </a:rPr>
              <a:t>4</a:t>
            </a:r>
            <a:r>
              <a:rPr lang="en-US" sz="3200" b="0" dirty="0" smtClean="0">
                <a:solidFill>
                  <a:schemeClr val="accent4">
                    <a:lumMod val="75000"/>
                  </a:schemeClr>
                </a:solidFill>
              </a:rPr>
              <a:t>)</a:t>
            </a:r>
            <a:endParaRPr lang="el-GR" dirty="0"/>
          </a:p>
        </p:txBody>
      </p:sp>
      <p:sp>
        <p:nvSpPr>
          <p:cNvPr id="40963" name="2 - Θέση περιεχομένου"/>
          <p:cNvSpPr>
            <a:spLocks noGrp="1"/>
          </p:cNvSpPr>
          <p:nvPr>
            <p:ph idx="1"/>
          </p:nvPr>
        </p:nvSpPr>
        <p:spPr>
          <a:xfrm>
            <a:off x="457200" y="1196975"/>
            <a:ext cx="8229600" cy="1946275"/>
          </a:xfrm>
        </p:spPr>
        <p:txBody>
          <a:bodyPr/>
          <a:lstStyle/>
          <a:p>
            <a:r>
              <a:rPr lang="el-GR" altLang="el-GR" sz="2400" smtClean="0"/>
              <a:t>Το πολικό μέρος (υδρόφιλο), προσδίδει διαλυτότητα στο νερό και το μη πολικό (υδρόφοβο) διαλυτότητα στους λιπαρούς ρύπους. Τα λιπαρά μόρια ενώνονται με τις υδρόφοβες αλυσίδες με δυνάμεις </a:t>
            </a:r>
            <a:r>
              <a:rPr lang="en-US" altLang="el-GR" sz="2400" smtClean="0"/>
              <a:t>Van der Waals</a:t>
            </a:r>
            <a:r>
              <a:rPr lang="el-GR" altLang="el-GR" sz="2400" smtClean="0"/>
              <a:t> και </a:t>
            </a:r>
            <a:r>
              <a:rPr lang="en-US" altLang="el-GR" sz="2400" smtClean="0"/>
              <a:t>“</a:t>
            </a:r>
            <a:r>
              <a:rPr lang="el-GR" altLang="el-GR" sz="2400" smtClean="0"/>
              <a:t>διαλύονται</a:t>
            </a:r>
            <a:r>
              <a:rPr lang="en-US" altLang="el-GR" sz="2400" smtClean="0"/>
              <a:t>”.</a:t>
            </a:r>
            <a:endParaRPr lang="el-GR" altLang="el-GR" sz="2400" smtClean="0"/>
          </a:p>
          <a:p>
            <a:endParaRPr lang="el-GR" altLang="el-GR" smtClean="0"/>
          </a:p>
        </p:txBody>
      </p:sp>
      <p:grpSp>
        <p:nvGrpSpPr>
          <p:cNvPr id="3" name="Ομάδα 2"/>
          <p:cNvGrpSpPr/>
          <p:nvPr/>
        </p:nvGrpSpPr>
        <p:grpSpPr>
          <a:xfrm>
            <a:off x="1214438" y="3714752"/>
            <a:ext cx="5786454" cy="1071570"/>
            <a:chOff x="1214438" y="3714752"/>
            <a:chExt cx="5786454" cy="1071570"/>
          </a:xfrm>
        </p:grpSpPr>
        <p:cxnSp>
          <p:nvCxnSpPr>
            <p:cNvPr id="5" name="4 - Ευθεία γραμμή σύνδεσης"/>
            <p:cNvCxnSpPr/>
            <p:nvPr/>
          </p:nvCxnSpPr>
          <p:spPr>
            <a:xfrm rot="5400000" flipH="1" flipV="1">
              <a:off x="1178719" y="4250532"/>
              <a:ext cx="428625" cy="357187"/>
            </a:xfrm>
            <a:prstGeom prst="line">
              <a:avLst/>
            </a:prstGeom>
          </p:spPr>
          <p:style>
            <a:lnRef idx="2">
              <a:schemeClr val="dk1"/>
            </a:lnRef>
            <a:fillRef idx="0">
              <a:schemeClr val="dk1"/>
            </a:fillRef>
            <a:effectRef idx="1">
              <a:schemeClr val="dk1"/>
            </a:effectRef>
            <a:fontRef idx="minor">
              <a:schemeClr val="tx1"/>
            </a:fontRef>
          </p:style>
        </p:cxnSp>
        <p:cxnSp>
          <p:nvCxnSpPr>
            <p:cNvPr id="6" name="5 - Ευθεία γραμμή σύνδεσης"/>
            <p:cNvCxnSpPr/>
            <p:nvPr/>
          </p:nvCxnSpPr>
          <p:spPr>
            <a:xfrm rot="16200000" flipH="1">
              <a:off x="1535906" y="4250532"/>
              <a:ext cx="428625" cy="357188"/>
            </a:xfrm>
            <a:prstGeom prst="line">
              <a:avLst/>
            </a:prstGeom>
          </p:spPr>
          <p:style>
            <a:lnRef idx="2">
              <a:schemeClr val="dk1"/>
            </a:lnRef>
            <a:fillRef idx="0">
              <a:schemeClr val="dk1"/>
            </a:fillRef>
            <a:effectRef idx="1">
              <a:schemeClr val="dk1"/>
            </a:effectRef>
            <a:fontRef idx="minor">
              <a:schemeClr val="tx1"/>
            </a:fontRef>
          </p:style>
        </p:cxnSp>
        <p:cxnSp>
          <p:nvCxnSpPr>
            <p:cNvPr id="7" name="6 - Ευθεία γραμμή σύνδεσης"/>
            <p:cNvCxnSpPr/>
            <p:nvPr/>
          </p:nvCxnSpPr>
          <p:spPr>
            <a:xfrm rot="5400000" flipH="1" flipV="1">
              <a:off x="1893094" y="4250532"/>
              <a:ext cx="428625" cy="357187"/>
            </a:xfrm>
            <a:prstGeom prst="line">
              <a:avLst/>
            </a:prstGeom>
          </p:spPr>
          <p:style>
            <a:lnRef idx="2">
              <a:schemeClr val="dk1"/>
            </a:lnRef>
            <a:fillRef idx="0">
              <a:schemeClr val="dk1"/>
            </a:fillRef>
            <a:effectRef idx="1">
              <a:schemeClr val="dk1"/>
            </a:effectRef>
            <a:fontRef idx="minor">
              <a:schemeClr val="tx1"/>
            </a:fontRef>
          </p:style>
        </p:cxnSp>
        <p:cxnSp>
          <p:nvCxnSpPr>
            <p:cNvPr id="8" name="7 - Ευθεία γραμμή σύνδεσης"/>
            <p:cNvCxnSpPr/>
            <p:nvPr/>
          </p:nvCxnSpPr>
          <p:spPr>
            <a:xfrm rot="16200000" flipH="1">
              <a:off x="2250281" y="4250532"/>
              <a:ext cx="428625" cy="357188"/>
            </a:xfrm>
            <a:prstGeom prst="line">
              <a:avLst/>
            </a:prstGeom>
          </p:spPr>
          <p:style>
            <a:lnRef idx="2">
              <a:schemeClr val="dk1"/>
            </a:lnRef>
            <a:fillRef idx="0">
              <a:schemeClr val="dk1"/>
            </a:fillRef>
            <a:effectRef idx="1">
              <a:schemeClr val="dk1"/>
            </a:effectRef>
            <a:fontRef idx="minor">
              <a:schemeClr val="tx1"/>
            </a:fontRef>
          </p:style>
        </p:cxnSp>
        <p:cxnSp>
          <p:nvCxnSpPr>
            <p:cNvPr id="9" name="8 - Ευθεία γραμμή σύνδεσης"/>
            <p:cNvCxnSpPr/>
            <p:nvPr/>
          </p:nvCxnSpPr>
          <p:spPr>
            <a:xfrm rot="5400000" flipH="1" flipV="1">
              <a:off x="2607469" y="4250532"/>
              <a:ext cx="428625" cy="357187"/>
            </a:xfrm>
            <a:prstGeom prst="line">
              <a:avLst/>
            </a:prstGeom>
          </p:spPr>
          <p:style>
            <a:lnRef idx="2">
              <a:schemeClr val="dk1"/>
            </a:lnRef>
            <a:fillRef idx="0">
              <a:schemeClr val="dk1"/>
            </a:fillRef>
            <a:effectRef idx="1">
              <a:schemeClr val="dk1"/>
            </a:effectRef>
            <a:fontRef idx="minor">
              <a:schemeClr val="tx1"/>
            </a:fontRef>
          </p:style>
        </p:cxnSp>
        <p:cxnSp>
          <p:nvCxnSpPr>
            <p:cNvPr id="10" name="9 - Ευθεία γραμμή σύνδεσης"/>
            <p:cNvCxnSpPr/>
            <p:nvPr/>
          </p:nvCxnSpPr>
          <p:spPr>
            <a:xfrm rot="16200000" flipH="1">
              <a:off x="2964656" y="4250532"/>
              <a:ext cx="428625" cy="357188"/>
            </a:xfrm>
            <a:prstGeom prst="line">
              <a:avLst/>
            </a:prstGeom>
          </p:spPr>
          <p:style>
            <a:lnRef idx="2">
              <a:schemeClr val="dk1"/>
            </a:lnRef>
            <a:fillRef idx="0">
              <a:schemeClr val="dk1"/>
            </a:fillRef>
            <a:effectRef idx="1">
              <a:schemeClr val="dk1"/>
            </a:effectRef>
            <a:fontRef idx="minor">
              <a:schemeClr val="tx1"/>
            </a:fontRef>
          </p:style>
        </p:cxnSp>
        <p:cxnSp>
          <p:nvCxnSpPr>
            <p:cNvPr id="11" name="10 - Ευθεία γραμμή σύνδεσης"/>
            <p:cNvCxnSpPr/>
            <p:nvPr/>
          </p:nvCxnSpPr>
          <p:spPr>
            <a:xfrm rot="5400000" flipH="1" flipV="1">
              <a:off x="3321844" y="4250532"/>
              <a:ext cx="428625" cy="357187"/>
            </a:xfrm>
            <a:prstGeom prst="line">
              <a:avLst/>
            </a:prstGeom>
          </p:spPr>
          <p:style>
            <a:lnRef idx="2">
              <a:schemeClr val="dk1"/>
            </a:lnRef>
            <a:fillRef idx="0">
              <a:schemeClr val="dk1"/>
            </a:fillRef>
            <a:effectRef idx="1">
              <a:schemeClr val="dk1"/>
            </a:effectRef>
            <a:fontRef idx="minor">
              <a:schemeClr val="tx1"/>
            </a:fontRef>
          </p:style>
        </p:cxnSp>
        <p:cxnSp>
          <p:nvCxnSpPr>
            <p:cNvPr id="12" name="11 - Ευθεία γραμμή σύνδεσης"/>
            <p:cNvCxnSpPr/>
            <p:nvPr/>
          </p:nvCxnSpPr>
          <p:spPr>
            <a:xfrm rot="16200000" flipH="1">
              <a:off x="3679031" y="4250532"/>
              <a:ext cx="428625" cy="357188"/>
            </a:xfrm>
            <a:prstGeom prst="line">
              <a:avLst/>
            </a:prstGeom>
          </p:spPr>
          <p:style>
            <a:lnRef idx="2">
              <a:schemeClr val="dk1"/>
            </a:lnRef>
            <a:fillRef idx="0">
              <a:schemeClr val="dk1"/>
            </a:fillRef>
            <a:effectRef idx="1">
              <a:schemeClr val="dk1"/>
            </a:effectRef>
            <a:fontRef idx="minor">
              <a:schemeClr val="tx1"/>
            </a:fontRef>
          </p:style>
        </p:cxnSp>
        <p:cxnSp>
          <p:nvCxnSpPr>
            <p:cNvPr id="13" name="12 - Ευθεία γραμμή σύνδεσης"/>
            <p:cNvCxnSpPr/>
            <p:nvPr/>
          </p:nvCxnSpPr>
          <p:spPr>
            <a:xfrm rot="5400000" flipH="1" flipV="1">
              <a:off x="4036219" y="4250532"/>
              <a:ext cx="428625" cy="357187"/>
            </a:xfrm>
            <a:prstGeom prst="line">
              <a:avLst/>
            </a:prstGeom>
          </p:spPr>
          <p:style>
            <a:lnRef idx="2">
              <a:schemeClr val="dk1"/>
            </a:lnRef>
            <a:fillRef idx="0">
              <a:schemeClr val="dk1"/>
            </a:fillRef>
            <a:effectRef idx="1">
              <a:schemeClr val="dk1"/>
            </a:effectRef>
            <a:fontRef idx="minor">
              <a:schemeClr val="tx1"/>
            </a:fontRef>
          </p:style>
        </p:cxnSp>
        <p:cxnSp>
          <p:nvCxnSpPr>
            <p:cNvPr id="14" name="13 - Ευθεία γραμμή σύνδεσης"/>
            <p:cNvCxnSpPr/>
            <p:nvPr/>
          </p:nvCxnSpPr>
          <p:spPr>
            <a:xfrm rot="16200000" flipH="1">
              <a:off x="4393406" y="4250532"/>
              <a:ext cx="428625" cy="357188"/>
            </a:xfrm>
            <a:prstGeom prst="line">
              <a:avLst/>
            </a:prstGeom>
          </p:spPr>
          <p:style>
            <a:lnRef idx="2">
              <a:schemeClr val="dk1"/>
            </a:lnRef>
            <a:fillRef idx="0">
              <a:schemeClr val="dk1"/>
            </a:fillRef>
            <a:effectRef idx="1">
              <a:schemeClr val="dk1"/>
            </a:effectRef>
            <a:fontRef idx="minor">
              <a:schemeClr val="tx1"/>
            </a:fontRef>
          </p:style>
        </p:cxnSp>
        <p:cxnSp>
          <p:nvCxnSpPr>
            <p:cNvPr id="15" name="14 - Ευθεία γραμμή σύνδεσης"/>
            <p:cNvCxnSpPr/>
            <p:nvPr/>
          </p:nvCxnSpPr>
          <p:spPr>
            <a:xfrm rot="5400000" flipH="1" flipV="1">
              <a:off x="4750594" y="4250532"/>
              <a:ext cx="428625" cy="357187"/>
            </a:xfrm>
            <a:prstGeom prst="line">
              <a:avLst/>
            </a:prstGeom>
          </p:spPr>
          <p:style>
            <a:lnRef idx="2">
              <a:schemeClr val="dk1"/>
            </a:lnRef>
            <a:fillRef idx="0">
              <a:schemeClr val="dk1"/>
            </a:fillRef>
            <a:effectRef idx="1">
              <a:schemeClr val="dk1"/>
            </a:effectRef>
            <a:fontRef idx="minor">
              <a:schemeClr val="tx1"/>
            </a:fontRef>
          </p:style>
        </p:cxnSp>
        <p:cxnSp>
          <p:nvCxnSpPr>
            <p:cNvPr id="16" name="15 - Ευθεία γραμμή σύνδεσης"/>
            <p:cNvCxnSpPr/>
            <p:nvPr/>
          </p:nvCxnSpPr>
          <p:spPr>
            <a:xfrm rot="16200000" flipH="1">
              <a:off x="5107781" y="4250532"/>
              <a:ext cx="428625" cy="357188"/>
            </a:xfrm>
            <a:prstGeom prst="line">
              <a:avLst/>
            </a:prstGeom>
          </p:spPr>
          <p:style>
            <a:lnRef idx="2">
              <a:schemeClr val="dk1"/>
            </a:lnRef>
            <a:fillRef idx="0">
              <a:schemeClr val="dk1"/>
            </a:fillRef>
            <a:effectRef idx="1">
              <a:schemeClr val="dk1"/>
            </a:effectRef>
            <a:fontRef idx="minor">
              <a:schemeClr val="tx1"/>
            </a:fontRef>
          </p:style>
        </p:cxnSp>
        <p:cxnSp>
          <p:nvCxnSpPr>
            <p:cNvPr id="17" name="16 - Ευθεία γραμμή σύνδεσης"/>
            <p:cNvCxnSpPr/>
            <p:nvPr/>
          </p:nvCxnSpPr>
          <p:spPr>
            <a:xfrm rot="5400000" flipH="1" flipV="1">
              <a:off x="5464969" y="4250532"/>
              <a:ext cx="428625" cy="357187"/>
            </a:xfrm>
            <a:prstGeom prst="line">
              <a:avLst/>
            </a:prstGeom>
          </p:spPr>
          <p:style>
            <a:lnRef idx="2">
              <a:schemeClr val="dk1"/>
            </a:lnRef>
            <a:fillRef idx="0">
              <a:schemeClr val="dk1"/>
            </a:fillRef>
            <a:effectRef idx="1">
              <a:schemeClr val="dk1"/>
            </a:effectRef>
            <a:fontRef idx="minor">
              <a:schemeClr val="tx1"/>
            </a:fontRef>
          </p:style>
        </p:cxnSp>
        <p:sp>
          <p:nvSpPr>
            <p:cNvPr id="18" name="17 - Έλλειψη"/>
            <p:cNvSpPr/>
            <p:nvPr/>
          </p:nvSpPr>
          <p:spPr>
            <a:xfrm>
              <a:off x="5857884" y="3714752"/>
              <a:ext cx="1143008" cy="1071570"/>
            </a:xfrm>
            <a:prstGeom prst="ellipse">
              <a:avLst/>
            </a:prstGeom>
            <a:solidFill>
              <a:srgbClr val="990033"/>
            </a:solidFill>
            <a:ln>
              <a:solidFill>
                <a:srgbClr val="CC000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sp>
        <p:nvSpPr>
          <p:cNvPr id="19" name="18 - TextBox"/>
          <p:cNvSpPr txBox="1"/>
          <p:nvPr/>
        </p:nvSpPr>
        <p:spPr>
          <a:xfrm>
            <a:off x="5357813" y="5214938"/>
            <a:ext cx="2143125" cy="400050"/>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rPr>
              <a:t>Υδρόφιλη κεφαλή </a:t>
            </a:r>
          </a:p>
        </p:txBody>
      </p:sp>
      <p:sp>
        <p:nvSpPr>
          <p:cNvPr id="20" name="19 - TextBox"/>
          <p:cNvSpPr txBox="1"/>
          <p:nvPr/>
        </p:nvSpPr>
        <p:spPr>
          <a:xfrm>
            <a:off x="1928813" y="5214938"/>
            <a:ext cx="2428875" cy="400050"/>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rPr>
              <a:t>Υδρόφοβη αλυσίδα</a:t>
            </a:r>
          </a:p>
        </p:txBody>
      </p:sp>
      <p:sp>
        <p:nvSpPr>
          <p:cNvPr id="4" name="3 - Θέση αριθμού διαφάνειας"/>
          <p:cNvSpPr>
            <a:spLocks noGrp="1"/>
          </p:cNvSpPr>
          <p:nvPr>
            <p:ph type="sldNum" sz="quarter" idx="12"/>
          </p:nvPr>
        </p:nvSpPr>
        <p:spPr/>
        <p:txBody>
          <a:bodyPr/>
          <a:lstStyle/>
          <a:p>
            <a:pPr>
              <a:defRPr/>
            </a:pPr>
            <a:fld id="{1D630A23-CBFD-4653-9299-0CD17BA853BC}"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234065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15888"/>
            <a:ext cx="8229600" cy="1098550"/>
          </a:xfrm>
        </p:spPr>
        <p:txBody>
          <a:bodyPr rtlCol="0">
            <a:noAutofit/>
          </a:bodyPr>
          <a:lstStyle/>
          <a:p>
            <a:pPr eaLnBrk="1" fontAlgn="auto" hangingPunct="1">
              <a:spcAft>
                <a:spcPts val="0"/>
              </a:spcAft>
              <a:defRPr/>
            </a:pPr>
            <a:r>
              <a:rPr lang="el-GR" dirty="0" smtClean="0">
                <a:solidFill>
                  <a:schemeClr val="accent4">
                    <a:lumMod val="75000"/>
                  </a:schemeClr>
                </a:solidFill>
              </a:rPr>
              <a:t>Η παρουσία ρύπων στα υφασμάτινα αντικείμενα </a:t>
            </a:r>
            <a:r>
              <a:rPr lang="el-GR" sz="3200" b="0" dirty="0" smtClean="0">
                <a:solidFill>
                  <a:schemeClr val="accent4">
                    <a:lumMod val="75000"/>
                  </a:schemeClr>
                </a:solidFill>
              </a:rPr>
              <a:t>(3 από 3)</a:t>
            </a:r>
            <a:endParaRPr lang="el-GR" dirty="0">
              <a:solidFill>
                <a:schemeClr val="accent4">
                  <a:lumMod val="75000"/>
                </a:schemeClr>
              </a:solidFill>
            </a:endParaRPr>
          </a:p>
        </p:txBody>
      </p:sp>
      <p:sp>
        <p:nvSpPr>
          <p:cNvPr id="5123" name="2 - Θέση περιεχομένου"/>
          <p:cNvSpPr>
            <a:spLocks noGrp="1"/>
          </p:cNvSpPr>
          <p:nvPr>
            <p:ph idx="1"/>
          </p:nvPr>
        </p:nvSpPr>
        <p:spPr>
          <a:xfrm>
            <a:off x="285750" y="1357313"/>
            <a:ext cx="8501063" cy="5040312"/>
          </a:xfrm>
        </p:spPr>
        <p:txBody>
          <a:bodyPr/>
          <a:lstStyle/>
          <a:p>
            <a:pPr eaLnBrk="1" hangingPunct="1">
              <a:lnSpc>
                <a:spcPct val="110000"/>
              </a:lnSpc>
              <a:spcBef>
                <a:spcPts val="1200"/>
              </a:spcBef>
            </a:pPr>
            <a:r>
              <a:rPr lang="el-GR" altLang="el-GR" sz="2400" smtClean="0"/>
              <a:t>Ένα βρόμικο ύφασμα μπορεί να είναι άσχημο αισθητικά, να έχει αλλοιωθεί η υφή του και να έχει δυσάρεστη μυρωδιά.</a:t>
            </a:r>
          </a:p>
          <a:p>
            <a:pPr eaLnBrk="1" hangingPunct="1">
              <a:lnSpc>
                <a:spcPct val="110000"/>
              </a:lnSpc>
              <a:spcBef>
                <a:spcPts val="1200"/>
              </a:spcBef>
            </a:pPr>
            <a:r>
              <a:rPr lang="el-GR" altLang="el-GR" sz="2400" smtClean="0"/>
              <a:t>Η παρουσία διαφόρων ρύπων δρα επίσης καταλυτικά στην φθορά από διάφορους παράγοντες:</a:t>
            </a:r>
          </a:p>
          <a:p>
            <a:pPr lvl="1" eaLnBrk="1" hangingPunct="1">
              <a:lnSpc>
                <a:spcPct val="110000"/>
              </a:lnSpc>
              <a:spcBef>
                <a:spcPts val="1200"/>
              </a:spcBef>
            </a:pPr>
            <a:r>
              <a:rPr lang="el-GR" altLang="el-GR" sz="2200" smtClean="0"/>
              <a:t>η σκόνη μπορεί να προκαλέσει</a:t>
            </a:r>
            <a:r>
              <a:rPr lang="en-US" altLang="el-GR" sz="2200" smtClean="0"/>
              <a:t> </a:t>
            </a:r>
            <a:r>
              <a:rPr lang="el-GR" altLang="el-GR" sz="2200" smtClean="0"/>
              <a:t>το σπάσιμο των ινών λόγω τριβής,</a:t>
            </a:r>
          </a:p>
          <a:p>
            <a:pPr lvl="1" eaLnBrk="1" hangingPunct="1">
              <a:lnSpc>
                <a:spcPct val="110000"/>
              </a:lnSpc>
              <a:spcBef>
                <a:spcPts val="1200"/>
              </a:spcBef>
            </a:pPr>
            <a:r>
              <a:rPr lang="el-GR" altLang="el-GR" sz="2200" smtClean="0"/>
              <a:t> λόγω της υγροσκοπικής φύσης της μπορεί επίσης να προκαλέσει την ανάπτυξη μυκήτων και να επηρεάσει την διάβρωση των μετάλλων. </a:t>
            </a:r>
          </a:p>
          <a:p>
            <a:pPr eaLnBrk="1" hangingPunct="1">
              <a:lnSpc>
                <a:spcPct val="110000"/>
              </a:lnSpc>
              <a:spcBef>
                <a:spcPts val="1200"/>
              </a:spcBef>
            </a:pPr>
            <a:r>
              <a:rPr lang="el-GR" altLang="el-GR" sz="2400" smtClean="0"/>
              <a:t>Η απομάκρυνση τους λοιπόν μπορεί να αποτελεί μια πολύ σημαντική επέμβαση για τη βελτίωση των χημικών και των φυσικών ιδιοτήτων των υφασμάτινων αντικειμένων.</a:t>
            </a:r>
            <a:endParaRPr lang="el-GR" altLang="el-GR" sz="2600" smtClean="0"/>
          </a:p>
          <a:p>
            <a:pPr eaLnBrk="1" hangingPunct="1"/>
            <a:endParaRPr lang="el-GR" altLang="el-GR" sz="2400" smtClean="0"/>
          </a:p>
        </p:txBody>
      </p:sp>
      <p:sp>
        <p:nvSpPr>
          <p:cNvPr id="3076" name="Θέση αριθμού διαφάνειας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0104863-CF4C-4FA5-804F-7B6D39BA3040}" type="slidenum">
              <a:rPr lang="el-GR" smtClean="0">
                <a:solidFill>
                  <a:prstClr val="black"/>
                </a:solidFill>
              </a:rPr>
              <a:pPr>
                <a:defRPr/>
              </a:pPr>
              <a:t>3</a:t>
            </a:fld>
            <a:endParaRPr lang="el-GR" smtClean="0">
              <a:solidFill>
                <a:prstClr val="black"/>
              </a:solidFill>
            </a:endParaRPr>
          </a:p>
        </p:txBody>
      </p:sp>
    </p:spTree>
    <p:extLst>
      <p:ext uri="{BB962C8B-B14F-4D97-AF65-F5344CB8AC3E}">
        <p14:creationId xmlns:p14="http://schemas.microsoft.com/office/powerpoint/2010/main" val="24196074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solidFill>
                  <a:schemeClr val="accent4">
                    <a:lumMod val="75000"/>
                  </a:schemeClr>
                </a:solidFill>
              </a:rPr>
              <a:t>Δράση </a:t>
            </a:r>
            <a:r>
              <a:rPr lang="en-US" dirty="0" smtClean="0">
                <a:solidFill>
                  <a:schemeClr val="accent4">
                    <a:lumMod val="75000"/>
                  </a:schemeClr>
                </a:solidFill>
              </a:rPr>
              <a:t>“</a:t>
            </a:r>
            <a:r>
              <a:rPr lang="el-GR" dirty="0" smtClean="0">
                <a:solidFill>
                  <a:schemeClr val="accent4">
                    <a:lumMod val="75000"/>
                  </a:schemeClr>
                </a:solidFill>
              </a:rPr>
              <a:t>απορρυπαντικών</a:t>
            </a:r>
            <a:r>
              <a:rPr lang="en-US" dirty="0" smtClean="0">
                <a:solidFill>
                  <a:schemeClr val="accent4">
                    <a:lumMod val="75000"/>
                  </a:schemeClr>
                </a:solidFill>
              </a:rPr>
              <a:t>” </a:t>
            </a:r>
            <a:r>
              <a:rPr lang="en-US" sz="3200" b="0" dirty="0" smtClean="0">
                <a:solidFill>
                  <a:schemeClr val="accent4">
                    <a:lumMod val="75000"/>
                  </a:schemeClr>
                </a:solidFill>
              </a:rPr>
              <a:t>(</a:t>
            </a:r>
            <a:r>
              <a:rPr lang="el-GR" sz="3200" b="0" dirty="0" smtClean="0">
                <a:solidFill>
                  <a:schemeClr val="accent4">
                    <a:lumMod val="75000"/>
                  </a:schemeClr>
                </a:solidFill>
              </a:rPr>
              <a:t>3</a:t>
            </a:r>
            <a:r>
              <a:rPr lang="en-US" sz="3200" b="0" dirty="0" smtClean="0">
                <a:solidFill>
                  <a:schemeClr val="accent4">
                    <a:lumMod val="75000"/>
                  </a:schemeClr>
                </a:solidFill>
              </a:rPr>
              <a:t> </a:t>
            </a:r>
            <a:r>
              <a:rPr lang="el-GR" sz="3200" b="0" dirty="0" smtClean="0">
                <a:solidFill>
                  <a:schemeClr val="accent4">
                    <a:lumMod val="75000"/>
                  </a:schemeClr>
                </a:solidFill>
              </a:rPr>
              <a:t>από</a:t>
            </a:r>
            <a:r>
              <a:rPr lang="en-US" sz="3200" b="0" dirty="0" smtClean="0">
                <a:solidFill>
                  <a:schemeClr val="accent4">
                    <a:lumMod val="75000"/>
                  </a:schemeClr>
                </a:solidFill>
              </a:rPr>
              <a:t> </a:t>
            </a:r>
            <a:r>
              <a:rPr lang="el-GR" sz="3200" b="0" dirty="0" smtClean="0">
                <a:solidFill>
                  <a:schemeClr val="accent4">
                    <a:lumMod val="75000"/>
                  </a:schemeClr>
                </a:solidFill>
              </a:rPr>
              <a:t>4</a:t>
            </a:r>
            <a:r>
              <a:rPr lang="en-US" sz="3200" b="0" dirty="0" smtClean="0">
                <a:solidFill>
                  <a:schemeClr val="accent4">
                    <a:lumMod val="75000"/>
                  </a:schemeClr>
                </a:solidFill>
              </a:rPr>
              <a:t>)</a:t>
            </a:r>
            <a:endParaRPr lang="el-GR" dirty="0"/>
          </a:p>
        </p:txBody>
      </p:sp>
      <p:sp>
        <p:nvSpPr>
          <p:cNvPr id="41987" name="2 - Θέση περιεχομένου"/>
          <p:cNvSpPr>
            <a:spLocks noGrp="1"/>
          </p:cNvSpPr>
          <p:nvPr>
            <p:ph idx="1"/>
          </p:nvPr>
        </p:nvSpPr>
        <p:spPr>
          <a:xfrm>
            <a:off x="357188" y="1643063"/>
            <a:ext cx="4614862" cy="3643312"/>
          </a:xfrm>
        </p:spPr>
        <p:txBody>
          <a:bodyPr/>
          <a:lstStyle/>
          <a:p>
            <a:r>
              <a:rPr lang="el-GR" altLang="el-GR" sz="2400" dirty="0" smtClean="0"/>
              <a:t>Μέσα στο υδατικό διάλυμα τα μόρια του </a:t>
            </a:r>
            <a:r>
              <a:rPr lang="en-US" altLang="el-GR" sz="2400" dirty="0" smtClean="0"/>
              <a:t>“</a:t>
            </a:r>
            <a:r>
              <a:rPr lang="el-GR" altLang="el-GR" sz="2400" dirty="0" smtClean="0"/>
              <a:t>απορρυπαντικού</a:t>
            </a:r>
            <a:r>
              <a:rPr lang="en-US" altLang="el-GR" sz="2400" dirty="0" smtClean="0"/>
              <a:t>”</a:t>
            </a:r>
            <a:r>
              <a:rPr lang="el-GR" altLang="el-GR" sz="2400" dirty="0" smtClean="0"/>
              <a:t> συσσωματώνονται σε σφαιρικές δομές, τα μικκύλια, με τέτοιο τρόπο ώστε όλες οι υδρόφοβες αλυσίδες να βρίσκονται στο εσωτερικό  και όλες οι υδρόφιλες κεφαλές προς τα έξω, σε επαφή με το νερό.</a:t>
            </a:r>
          </a:p>
          <a:p>
            <a:endParaRPr lang="el-GR" altLang="el-GR" dirty="0" smtClean="0"/>
          </a:p>
        </p:txBody>
      </p:sp>
      <p:pic>
        <p:nvPicPr>
          <p:cNvPr id="41989" name="Picture 2" descr="image134.png"/>
          <p:cNvPicPr>
            <a:picLocks noChangeAspect="1" noChangeArrowheads="1"/>
          </p:cNvPicPr>
          <p:nvPr/>
        </p:nvPicPr>
        <p:blipFill>
          <a:blip r:embed="rId3">
            <a:extLst>
              <a:ext uri="{28A0092B-C50C-407E-A947-70E740481C1C}">
                <a14:useLocalDpi xmlns:a14="http://schemas.microsoft.com/office/drawing/2010/main" val="0"/>
              </a:ext>
            </a:extLst>
          </a:blip>
          <a:srcRect b="12498"/>
          <a:stretch>
            <a:fillRect/>
          </a:stretch>
        </p:blipFill>
        <p:spPr bwMode="auto">
          <a:xfrm>
            <a:off x="5214938" y="1785938"/>
            <a:ext cx="3467100" cy="350043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1991" name="7 - Ορθογώνιο"/>
          <p:cNvSpPr>
            <a:spLocks noChangeArrowheads="1"/>
          </p:cNvSpPr>
          <p:nvPr/>
        </p:nvSpPr>
        <p:spPr bwMode="auto">
          <a:xfrm>
            <a:off x="5544332" y="5291380"/>
            <a:ext cx="2808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l-GR" sz="1200" dirty="0" smtClean="0">
                <a:solidFill>
                  <a:prstClr val="black"/>
                </a:solidFill>
                <a:latin typeface="Calibri"/>
                <a:hlinkClick r:id="rId4"/>
              </a:rPr>
              <a:t>chemwiki.ucdavis.edu</a:t>
            </a:r>
            <a:endParaRPr lang="el-GR" altLang="el-GR" sz="1200" dirty="0">
              <a:solidFill>
                <a:prstClr val="black"/>
              </a:solidFill>
              <a:latin typeface="Calibri"/>
            </a:endParaRPr>
          </a:p>
        </p:txBody>
      </p:sp>
      <p:sp>
        <p:nvSpPr>
          <p:cNvPr id="4" name="3 - Θέση αριθμού διαφάνειας"/>
          <p:cNvSpPr>
            <a:spLocks noGrp="1"/>
          </p:cNvSpPr>
          <p:nvPr>
            <p:ph type="sldNum" sz="quarter" idx="12"/>
          </p:nvPr>
        </p:nvSpPr>
        <p:spPr/>
        <p:txBody>
          <a:bodyPr/>
          <a:lstStyle/>
          <a:p>
            <a:pPr>
              <a:defRPr/>
            </a:pPr>
            <a:fld id="{751C3F84-2D69-4AA7-AD49-95ABE836C700}" type="slidenum">
              <a:rPr lang="el-GR" smtClean="0">
                <a:solidFill>
                  <a:prstClr val="black"/>
                </a:solidFill>
              </a:rPr>
              <a:pPr>
                <a:defRPr/>
              </a:pPr>
              <a:t>39</a:t>
            </a:fld>
            <a:endParaRPr lang="el-GR">
              <a:solidFill>
                <a:prstClr val="black"/>
              </a:solidFill>
            </a:endParaRPr>
          </a:p>
        </p:txBody>
      </p:sp>
    </p:spTree>
    <p:extLst>
      <p:ext uri="{BB962C8B-B14F-4D97-AF65-F5344CB8AC3E}">
        <p14:creationId xmlns:p14="http://schemas.microsoft.com/office/powerpoint/2010/main" val="1776125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15888"/>
            <a:ext cx="8229600" cy="908050"/>
          </a:xfrm>
        </p:spPr>
        <p:txBody>
          <a:bodyPr rtlCol="0">
            <a:normAutofit/>
          </a:bodyPr>
          <a:lstStyle/>
          <a:p>
            <a:pPr fontAlgn="auto">
              <a:spcAft>
                <a:spcPts val="0"/>
              </a:spcAft>
              <a:defRPr/>
            </a:pPr>
            <a:r>
              <a:rPr lang="el-GR" dirty="0" smtClean="0">
                <a:solidFill>
                  <a:srgbClr val="60497B"/>
                </a:solidFill>
              </a:rPr>
              <a:t>Δράση απορρυπαντικών </a:t>
            </a:r>
            <a:r>
              <a:rPr lang="en-US" sz="3200" b="0" dirty="0" smtClean="0">
                <a:solidFill>
                  <a:schemeClr val="accent4">
                    <a:lumMod val="75000"/>
                  </a:schemeClr>
                </a:solidFill>
              </a:rPr>
              <a:t>(</a:t>
            </a:r>
            <a:r>
              <a:rPr lang="el-GR" sz="3200" b="0" dirty="0" smtClean="0">
                <a:solidFill>
                  <a:schemeClr val="accent4">
                    <a:lumMod val="75000"/>
                  </a:schemeClr>
                </a:solidFill>
              </a:rPr>
              <a:t>4</a:t>
            </a:r>
            <a:r>
              <a:rPr lang="en-US" sz="3200" b="0" dirty="0" smtClean="0">
                <a:solidFill>
                  <a:schemeClr val="accent4">
                    <a:lumMod val="75000"/>
                  </a:schemeClr>
                </a:solidFill>
              </a:rPr>
              <a:t> </a:t>
            </a:r>
            <a:r>
              <a:rPr lang="el-GR" sz="3200" b="0" dirty="0" smtClean="0">
                <a:solidFill>
                  <a:schemeClr val="accent4">
                    <a:lumMod val="75000"/>
                  </a:schemeClr>
                </a:solidFill>
              </a:rPr>
              <a:t>από</a:t>
            </a:r>
            <a:r>
              <a:rPr lang="en-US" sz="3200" b="0" dirty="0" smtClean="0">
                <a:solidFill>
                  <a:schemeClr val="accent4">
                    <a:lumMod val="75000"/>
                  </a:schemeClr>
                </a:solidFill>
              </a:rPr>
              <a:t> </a:t>
            </a:r>
            <a:r>
              <a:rPr lang="el-GR" sz="3200" b="0" dirty="0" smtClean="0">
                <a:solidFill>
                  <a:schemeClr val="accent4">
                    <a:lumMod val="75000"/>
                  </a:schemeClr>
                </a:solidFill>
              </a:rPr>
              <a:t>4</a:t>
            </a:r>
            <a:r>
              <a:rPr lang="en-US" sz="3200" b="0" dirty="0" smtClean="0">
                <a:solidFill>
                  <a:schemeClr val="accent4">
                    <a:lumMod val="75000"/>
                  </a:schemeClr>
                </a:solidFill>
              </a:rPr>
              <a:t>)</a:t>
            </a:r>
            <a:endParaRPr lang="el-GR" b="0" dirty="0"/>
          </a:p>
        </p:txBody>
      </p:sp>
      <p:pic>
        <p:nvPicPr>
          <p:cNvPr id="3076" name="3 - Εικόνα" descr="DSC07696.JPG"/>
          <p:cNvPicPr>
            <a:picLocks noChangeAspect="1"/>
          </p:cNvPicPr>
          <p:nvPr/>
        </p:nvPicPr>
        <p:blipFill>
          <a:blip r:embed="rId3">
            <a:extLst>
              <a:ext uri="{28A0092B-C50C-407E-A947-70E740481C1C}">
                <a14:useLocalDpi xmlns:a14="http://schemas.microsoft.com/office/drawing/2010/main" val="0"/>
              </a:ext>
            </a:extLst>
          </a:blip>
          <a:srcRect l="6944" t="21875" r="11111" b="45833"/>
          <a:stretch>
            <a:fillRect/>
          </a:stretch>
        </p:blipFill>
        <p:spPr bwMode="auto">
          <a:xfrm>
            <a:off x="857250" y="1285875"/>
            <a:ext cx="3500438"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4 - Εικόνα" descr="DSC07696.JPG"/>
          <p:cNvPicPr>
            <a:picLocks noChangeAspect="1"/>
          </p:cNvPicPr>
          <p:nvPr/>
        </p:nvPicPr>
        <p:blipFill>
          <a:blip r:embed="rId3">
            <a:extLst>
              <a:ext uri="{28A0092B-C50C-407E-A947-70E740481C1C}">
                <a14:useLocalDpi xmlns:a14="http://schemas.microsoft.com/office/drawing/2010/main" val="0"/>
              </a:ext>
            </a:extLst>
          </a:blip>
          <a:srcRect l="6944" t="62502" r="11111" b="5208"/>
          <a:stretch>
            <a:fillRect/>
          </a:stretch>
        </p:blipFill>
        <p:spPr bwMode="auto">
          <a:xfrm>
            <a:off x="857250" y="3286125"/>
            <a:ext cx="350043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5 - Εικόνα" descr="DSC07697.JPG"/>
          <p:cNvPicPr>
            <a:picLocks noChangeAspect="1"/>
          </p:cNvPicPr>
          <p:nvPr/>
        </p:nvPicPr>
        <p:blipFill>
          <a:blip r:embed="rId4">
            <a:extLst>
              <a:ext uri="{28A0092B-C50C-407E-A947-70E740481C1C}">
                <a14:useLocalDpi xmlns:a14="http://schemas.microsoft.com/office/drawing/2010/main" val="0"/>
              </a:ext>
            </a:extLst>
          </a:blip>
          <a:srcRect l="8333" t="16666" r="8867" b="51042"/>
          <a:stretch>
            <a:fillRect/>
          </a:stretch>
        </p:blipFill>
        <p:spPr bwMode="auto">
          <a:xfrm>
            <a:off x="4643438" y="1285875"/>
            <a:ext cx="35941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6 - Εικόνα" descr="DSC07697.JPG"/>
          <p:cNvPicPr>
            <a:picLocks noChangeAspect="1"/>
          </p:cNvPicPr>
          <p:nvPr/>
        </p:nvPicPr>
        <p:blipFill>
          <a:blip r:embed="rId5">
            <a:extLst>
              <a:ext uri="{28A0092B-C50C-407E-A947-70E740481C1C}">
                <a14:useLocalDpi xmlns:a14="http://schemas.microsoft.com/office/drawing/2010/main" val="0"/>
              </a:ext>
            </a:extLst>
          </a:blip>
          <a:srcRect l="6944" t="58333" r="6944" b="8333"/>
          <a:stretch>
            <a:fillRect/>
          </a:stretch>
        </p:blipFill>
        <p:spPr bwMode="auto">
          <a:xfrm>
            <a:off x="4643438" y="3286125"/>
            <a:ext cx="359410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7 - TextBox"/>
          <p:cNvSpPr txBox="1">
            <a:spLocks noChangeArrowheads="1"/>
          </p:cNvSpPr>
          <p:nvPr/>
        </p:nvSpPr>
        <p:spPr bwMode="auto">
          <a:xfrm>
            <a:off x="785813" y="2714625"/>
            <a:ext cx="3571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b="1">
                <a:solidFill>
                  <a:prstClr val="black"/>
                </a:solidFill>
              </a:rPr>
              <a:t>1</a:t>
            </a:r>
          </a:p>
          <a:p>
            <a:endParaRPr lang="el-GR" altLang="el-GR" b="1">
              <a:solidFill>
                <a:prstClr val="black"/>
              </a:solidFill>
            </a:endParaRPr>
          </a:p>
          <a:p>
            <a:r>
              <a:rPr lang="el-GR" altLang="el-GR" b="1">
                <a:solidFill>
                  <a:prstClr val="black"/>
                </a:solidFill>
              </a:rPr>
              <a:t>3</a:t>
            </a:r>
          </a:p>
        </p:txBody>
      </p:sp>
      <p:sp>
        <p:nvSpPr>
          <p:cNvPr id="3081" name="8 - TextBox"/>
          <p:cNvSpPr txBox="1">
            <a:spLocks noChangeArrowheads="1"/>
          </p:cNvSpPr>
          <p:nvPr/>
        </p:nvSpPr>
        <p:spPr bwMode="auto">
          <a:xfrm>
            <a:off x="4643438" y="2786063"/>
            <a:ext cx="3571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b="1">
                <a:solidFill>
                  <a:prstClr val="black"/>
                </a:solidFill>
              </a:rPr>
              <a:t>2</a:t>
            </a:r>
          </a:p>
          <a:p>
            <a:endParaRPr lang="el-GR" altLang="el-GR" b="1">
              <a:solidFill>
                <a:prstClr val="black"/>
              </a:solidFill>
            </a:endParaRPr>
          </a:p>
          <a:p>
            <a:r>
              <a:rPr lang="el-GR" altLang="el-GR" b="1">
                <a:solidFill>
                  <a:prstClr val="black"/>
                </a:solidFill>
              </a:rPr>
              <a:t>4</a:t>
            </a:r>
          </a:p>
        </p:txBody>
      </p:sp>
      <p:sp>
        <p:nvSpPr>
          <p:cNvPr id="3082" name="9 - TextBox"/>
          <p:cNvSpPr txBox="1">
            <a:spLocks noChangeArrowheads="1"/>
          </p:cNvSpPr>
          <p:nvPr/>
        </p:nvSpPr>
        <p:spPr bwMode="auto">
          <a:xfrm>
            <a:off x="857250" y="1285875"/>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b="1">
                <a:solidFill>
                  <a:prstClr val="black"/>
                </a:solidFill>
              </a:rPr>
              <a:t>Υγρό</a:t>
            </a:r>
          </a:p>
        </p:txBody>
      </p:sp>
      <p:sp>
        <p:nvSpPr>
          <p:cNvPr id="3083" name="10 - TextBox"/>
          <p:cNvSpPr txBox="1">
            <a:spLocks noChangeArrowheads="1"/>
          </p:cNvSpPr>
          <p:nvPr/>
        </p:nvSpPr>
        <p:spPr bwMode="auto">
          <a:xfrm>
            <a:off x="1928813" y="2714625"/>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b="1">
                <a:solidFill>
                  <a:prstClr val="black"/>
                </a:solidFill>
              </a:rPr>
              <a:t>Ύφασμα</a:t>
            </a:r>
          </a:p>
        </p:txBody>
      </p:sp>
      <p:sp>
        <p:nvSpPr>
          <p:cNvPr id="3084" name="11 - TextBox"/>
          <p:cNvSpPr txBox="1">
            <a:spLocks noChangeArrowheads="1"/>
          </p:cNvSpPr>
          <p:nvPr/>
        </p:nvSpPr>
        <p:spPr bwMode="auto">
          <a:xfrm>
            <a:off x="2000250" y="1785938"/>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b="1">
                <a:solidFill>
                  <a:prstClr val="black"/>
                </a:solidFill>
              </a:rPr>
              <a:t>Ρύπος</a:t>
            </a:r>
          </a:p>
        </p:txBody>
      </p:sp>
      <p:cxnSp>
        <p:nvCxnSpPr>
          <p:cNvPr id="14" name="13 - Ευθύγραμμο βέλος σύνδεσης"/>
          <p:cNvCxnSpPr/>
          <p:nvPr/>
        </p:nvCxnSpPr>
        <p:spPr>
          <a:xfrm rot="16200000" flipH="1">
            <a:off x="2178844" y="2250281"/>
            <a:ext cx="357188" cy="1428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86" name="15 - TextBox"/>
          <p:cNvSpPr txBox="1">
            <a:spLocks noChangeArrowheads="1"/>
          </p:cNvSpPr>
          <p:nvPr/>
        </p:nvSpPr>
        <p:spPr bwMode="auto">
          <a:xfrm>
            <a:off x="1428750" y="3286125"/>
            <a:ext cx="2643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b="1" dirty="0">
                <a:solidFill>
                  <a:prstClr val="black"/>
                </a:solidFill>
              </a:rPr>
              <a:t>Οι ρύποι αποκολλούνται</a:t>
            </a:r>
          </a:p>
        </p:txBody>
      </p:sp>
      <p:sp>
        <p:nvSpPr>
          <p:cNvPr id="17" name="16 - TextBox"/>
          <p:cNvSpPr txBox="1"/>
          <p:nvPr/>
        </p:nvSpPr>
        <p:spPr>
          <a:xfrm>
            <a:off x="857250" y="5357813"/>
            <a:ext cx="7380288" cy="708025"/>
          </a:xfrm>
          <a:prstGeom prst="rect">
            <a:avLst/>
          </a:prstGeom>
          <a:solidFill>
            <a:schemeClr val="accent4">
              <a:lumMod val="75000"/>
            </a:schemeClr>
          </a:solidFill>
        </p:spPr>
        <p:txBody>
          <a:bodyPr wrap="square">
            <a:spAutoFit/>
          </a:bodyPr>
          <a:lstStyle/>
          <a:p>
            <a:pPr fontAlgn="auto">
              <a:spcBef>
                <a:spcPts val="0"/>
              </a:spcBef>
              <a:spcAft>
                <a:spcPts val="0"/>
              </a:spcAft>
              <a:defRPr/>
            </a:pPr>
            <a:r>
              <a:rPr lang="el-GR" sz="2000" dirty="0">
                <a:solidFill>
                  <a:prstClr val="white"/>
                </a:solidFill>
                <a:latin typeface="Calibri"/>
              </a:rPr>
              <a:t>Στάδια δράσης των απορρυπαντικών κατά την διάρκεια του υγρού καθαρισμού.</a:t>
            </a:r>
          </a:p>
        </p:txBody>
      </p:sp>
      <p:sp>
        <p:nvSpPr>
          <p:cNvPr id="3088" name="17 - TextBox"/>
          <p:cNvSpPr txBox="1">
            <a:spLocks noChangeArrowheads="1"/>
          </p:cNvSpPr>
          <p:nvPr/>
        </p:nvSpPr>
        <p:spPr bwMode="auto">
          <a:xfrm>
            <a:off x="5000625" y="3286125"/>
            <a:ext cx="2786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b="1" dirty="0">
                <a:solidFill>
                  <a:prstClr val="black"/>
                </a:solidFill>
              </a:rPr>
              <a:t>Οι ρύποι απομακρύνονται  </a:t>
            </a:r>
          </a:p>
        </p:txBody>
      </p:sp>
      <p:sp>
        <p:nvSpPr>
          <p:cNvPr id="19" name="18 - TextBox"/>
          <p:cNvSpPr txBox="1"/>
          <p:nvPr/>
        </p:nvSpPr>
        <p:spPr>
          <a:xfrm rot="16200000">
            <a:off x="3567113" y="4076700"/>
            <a:ext cx="1857375" cy="276225"/>
          </a:xfrm>
          <a:prstGeom prst="rect">
            <a:avLst/>
          </a:prstGeom>
          <a:noFill/>
        </p:spPr>
        <p:txBody>
          <a:bodyPr>
            <a:spAutoFit/>
          </a:bodyPr>
          <a:lstStyle/>
          <a:p>
            <a:pPr algn="ctr" fontAlgn="auto">
              <a:spcBef>
                <a:spcPts val="0"/>
              </a:spcBef>
              <a:spcAft>
                <a:spcPts val="0"/>
              </a:spcAft>
              <a:defRPr/>
            </a:pPr>
            <a:r>
              <a:rPr lang="el-GR" sz="1200" dirty="0">
                <a:solidFill>
                  <a:prstClr val="black">
                    <a:lumMod val="75000"/>
                    <a:lumOff val="25000"/>
                  </a:prstClr>
                </a:solidFill>
                <a:latin typeface="Calibri"/>
              </a:rPr>
              <a:t>Άννα Καρατζάνη</a:t>
            </a:r>
          </a:p>
        </p:txBody>
      </p:sp>
      <p:sp>
        <p:nvSpPr>
          <p:cNvPr id="3" name="2 - Θέση αριθμού διαφάνειας"/>
          <p:cNvSpPr>
            <a:spLocks noGrp="1"/>
          </p:cNvSpPr>
          <p:nvPr>
            <p:ph type="sldNum" sz="quarter" idx="12"/>
          </p:nvPr>
        </p:nvSpPr>
        <p:spPr/>
        <p:txBody>
          <a:bodyPr/>
          <a:lstStyle/>
          <a:p>
            <a:pPr>
              <a:defRPr/>
            </a:pPr>
            <a:fld id="{33E6273E-00A8-4B89-A295-86F9540F88B6}" type="slidenum">
              <a:rPr lang="el-GR">
                <a:solidFill>
                  <a:prstClr val="black"/>
                </a:solidFill>
              </a:rPr>
              <a:pPr>
                <a:defRPr/>
              </a:pPr>
              <a:t>40</a:t>
            </a:fld>
            <a:endParaRPr lang="el-GR">
              <a:solidFill>
                <a:prstClr val="black"/>
              </a:solidFill>
            </a:endParaRPr>
          </a:p>
        </p:txBody>
      </p:sp>
    </p:spTree>
    <p:extLst>
      <p:ext uri="{BB962C8B-B14F-4D97-AF65-F5344CB8AC3E}">
        <p14:creationId xmlns:p14="http://schemas.microsoft.com/office/powerpoint/2010/main" val="2246965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dirty="0" smtClean="0">
                <a:solidFill>
                  <a:srgbClr val="60497B"/>
                </a:solidFill>
              </a:rPr>
              <a:t>Χρήση </a:t>
            </a:r>
            <a:r>
              <a:rPr lang="en-US" dirty="0" smtClean="0">
                <a:solidFill>
                  <a:srgbClr val="60497B"/>
                </a:solidFill>
              </a:rPr>
              <a:t>“</a:t>
            </a:r>
            <a:r>
              <a:rPr lang="el-GR" dirty="0" smtClean="0">
                <a:solidFill>
                  <a:srgbClr val="60497B"/>
                </a:solidFill>
              </a:rPr>
              <a:t>απορρυπαντικού</a:t>
            </a:r>
            <a:r>
              <a:rPr lang="en-US" dirty="0" smtClean="0">
                <a:solidFill>
                  <a:srgbClr val="60497B"/>
                </a:solidFill>
              </a:rPr>
              <a:t>”</a:t>
            </a:r>
            <a:r>
              <a:rPr lang="el-GR" dirty="0" smtClean="0">
                <a:solidFill>
                  <a:srgbClr val="60497B"/>
                </a:solidFill>
              </a:rPr>
              <a:t> </a:t>
            </a:r>
            <a:r>
              <a:rPr lang="el-GR" sz="3200" b="0" dirty="0" smtClean="0">
                <a:solidFill>
                  <a:srgbClr val="60497B"/>
                </a:solidFill>
              </a:rPr>
              <a:t>(1 από 2)</a:t>
            </a:r>
            <a:r>
              <a:rPr lang="el-GR" sz="3200" b="0" dirty="0" smtClean="0">
                <a:solidFill>
                  <a:schemeClr val="accent4">
                    <a:lumMod val="75000"/>
                  </a:schemeClr>
                </a:solidFill>
              </a:rPr>
              <a:t> </a:t>
            </a:r>
            <a:endParaRPr lang="el-GR" b="0" dirty="0">
              <a:solidFill>
                <a:schemeClr val="accent4">
                  <a:lumMod val="75000"/>
                </a:schemeClr>
              </a:solidFill>
            </a:endParaRPr>
          </a:p>
        </p:txBody>
      </p:sp>
      <p:sp>
        <p:nvSpPr>
          <p:cNvPr id="38915" name="2 - Θέση περιεχομένου"/>
          <p:cNvSpPr>
            <a:spLocks noGrp="1"/>
          </p:cNvSpPr>
          <p:nvPr>
            <p:ph idx="1"/>
          </p:nvPr>
        </p:nvSpPr>
        <p:spPr>
          <a:xfrm>
            <a:off x="457200" y="1071563"/>
            <a:ext cx="8229600" cy="5143500"/>
          </a:xfrm>
        </p:spPr>
        <p:txBody>
          <a:bodyPr/>
          <a:lstStyle/>
          <a:p>
            <a:pPr eaLnBrk="1" hangingPunct="1">
              <a:spcBef>
                <a:spcPts val="2400"/>
              </a:spcBef>
              <a:defRPr/>
            </a:pPr>
            <a:r>
              <a:rPr lang="el-GR" sz="2400" dirty="0" smtClean="0"/>
              <a:t>Το διάλυμα του </a:t>
            </a:r>
            <a:r>
              <a:rPr lang="en-US" sz="2400" dirty="0" smtClean="0"/>
              <a:t>“</a:t>
            </a:r>
            <a:r>
              <a:rPr lang="el-GR" sz="2400" dirty="0" smtClean="0"/>
              <a:t>απορρυπαντικού</a:t>
            </a:r>
            <a:r>
              <a:rPr lang="en-US" sz="2400" dirty="0" smtClean="0"/>
              <a:t>”</a:t>
            </a:r>
            <a:r>
              <a:rPr lang="el-GR" sz="2400" dirty="0" smtClean="0"/>
              <a:t> προετοιμάζεται και προστίθεται στη λεκάνη που περιέχει </a:t>
            </a:r>
            <a:r>
              <a:rPr lang="el-GR" sz="2400" dirty="0" err="1" smtClean="0"/>
              <a:t>απιονισμένο</a:t>
            </a:r>
            <a:r>
              <a:rPr lang="el-GR" sz="2400" dirty="0" smtClean="0"/>
              <a:t> νερό. Το νέο διάλυμα αναδεύεται ώστε να κατανεμηθεί ομοιόμορφα στη λεκάνη. </a:t>
            </a:r>
          </a:p>
          <a:p>
            <a:pPr eaLnBrk="1" hangingPunct="1">
              <a:spcBef>
                <a:spcPts val="2400"/>
              </a:spcBef>
              <a:defRPr/>
            </a:pPr>
            <a:r>
              <a:rPr lang="el-GR" sz="2400" dirty="0" smtClean="0"/>
              <a:t>Το αντικείμενο εμβαπτίζεται στο λουτρό και πιέζεται απαλά για λίγα λεπτά με φυσικό σπόγγο ώστε να χαλαρώσουν οι ρύποι. </a:t>
            </a:r>
          </a:p>
          <a:p>
            <a:pPr eaLnBrk="1" hangingPunct="1">
              <a:spcBef>
                <a:spcPts val="2400"/>
              </a:spcBef>
              <a:defRPr/>
            </a:pPr>
            <a:r>
              <a:rPr lang="el-GR" sz="2400" dirty="0" smtClean="0"/>
              <a:t>Ποτέ δεν πιέζεται ή στύβεται το ύφασμα. </a:t>
            </a:r>
          </a:p>
          <a:p>
            <a:pPr eaLnBrk="1" hangingPunct="1">
              <a:spcBef>
                <a:spcPts val="2400"/>
              </a:spcBef>
              <a:defRPr/>
            </a:pPr>
            <a:r>
              <a:rPr lang="el-GR" sz="2400" dirty="0" smtClean="0"/>
              <a:t>Εάν το νερό αλλάξει χρώμα πραγματοποιείται ένα ξέβγαλμα του αντικειμένου και επαναλαμβάνεται το λουτρό με το απορρυπαντικό μια φορά ακόμη. </a:t>
            </a:r>
          </a:p>
          <a:p>
            <a:pPr marL="0" indent="0" eaLnBrk="1" hangingPunct="1">
              <a:spcBef>
                <a:spcPts val="2400"/>
              </a:spcBef>
              <a:buFont typeface="Arial" charset="0"/>
              <a:buNone/>
              <a:defRPr/>
            </a:pPr>
            <a:endParaRPr lang="el-GR" sz="1800" i="1" dirty="0" smtClean="0"/>
          </a:p>
          <a:p>
            <a:pPr eaLnBrk="1" hangingPunct="1">
              <a:defRPr/>
            </a:pPr>
            <a:endParaRPr lang="el-GR" dirty="0" smtClean="0"/>
          </a:p>
        </p:txBody>
      </p:sp>
      <p:sp>
        <p:nvSpPr>
          <p:cNvPr id="26628" name="Θέση αριθμού διαφάνειας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FE510F5-1EE0-4A2F-9410-E15AD6D57717}" type="slidenum">
              <a:rPr lang="el-GR" smtClean="0">
                <a:solidFill>
                  <a:prstClr val="black"/>
                </a:solidFill>
              </a:rPr>
              <a:pPr>
                <a:defRPr/>
              </a:pPr>
              <a:t>41</a:t>
            </a:fld>
            <a:endParaRPr lang="el-GR" dirty="0" smtClean="0">
              <a:solidFill>
                <a:prstClr val="black"/>
              </a:solidFill>
            </a:endParaRPr>
          </a:p>
        </p:txBody>
      </p:sp>
    </p:spTree>
    <p:extLst>
      <p:ext uri="{BB962C8B-B14F-4D97-AF65-F5344CB8AC3E}">
        <p14:creationId xmlns:p14="http://schemas.microsoft.com/office/powerpoint/2010/main" val="24677833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solidFill>
                  <a:srgbClr val="60497B"/>
                </a:solidFill>
              </a:rPr>
              <a:t>Χρήση απορρυπαντικού </a:t>
            </a:r>
            <a:r>
              <a:rPr lang="el-GR" sz="3200" b="0" dirty="0" smtClean="0">
                <a:solidFill>
                  <a:srgbClr val="60497B"/>
                </a:solidFill>
              </a:rPr>
              <a:t>(2 από 2)</a:t>
            </a:r>
            <a:r>
              <a:rPr lang="el-GR" sz="3200" b="0" dirty="0" smtClean="0">
                <a:solidFill>
                  <a:schemeClr val="accent4">
                    <a:lumMod val="75000"/>
                  </a:schemeClr>
                </a:solidFill>
              </a:rPr>
              <a:t> </a:t>
            </a:r>
            <a:endParaRPr lang="el-GR" dirty="0"/>
          </a:p>
        </p:txBody>
      </p:sp>
      <p:sp>
        <p:nvSpPr>
          <p:cNvPr id="45059" name="2 - Θέση περιεχομένου"/>
          <p:cNvSpPr>
            <a:spLocks noGrp="1"/>
          </p:cNvSpPr>
          <p:nvPr>
            <p:ph idx="1"/>
          </p:nvPr>
        </p:nvSpPr>
        <p:spPr/>
        <p:txBody>
          <a:bodyPr/>
          <a:lstStyle/>
          <a:p>
            <a:pPr>
              <a:spcBef>
                <a:spcPts val="1200"/>
              </a:spcBef>
            </a:pPr>
            <a:r>
              <a:rPr lang="el-GR" altLang="el-GR" sz="2400" smtClean="0"/>
              <a:t>Μαζί με το απορρυπαντικό, στο λουτρό προστίθεται και μικρή ποσότητα καρβοξύ-μεθυλοκυτταρίνης (</a:t>
            </a:r>
            <a:r>
              <a:rPr lang="en-US" altLang="el-GR" sz="2400" smtClean="0"/>
              <a:t>CMC</a:t>
            </a:r>
            <a:r>
              <a:rPr lang="el-GR" altLang="el-GR" sz="2400" smtClean="0"/>
              <a:t>)</a:t>
            </a:r>
            <a:r>
              <a:rPr lang="en-US" altLang="el-GR" sz="2400" smtClean="0"/>
              <a:t>,</a:t>
            </a:r>
            <a:r>
              <a:rPr lang="el-GR" altLang="el-GR" sz="2400" smtClean="0"/>
              <a:t> η οποία δεσμεύει τους ρύπους που απομακρύνονται με την βοήθεια του απορρυπαντικού, ώστε να μην επανακαθίσουν στον αντικείμενο.</a:t>
            </a:r>
          </a:p>
          <a:p>
            <a:pPr>
              <a:spcBef>
                <a:spcPts val="1200"/>
              </a:spcBef>
            </a:pPr>
            <a:r>
              <a:rPr lang="el-GR" altLang="el-GR" sz="2400" smtClean="0"/>
              <a:t>Όταν χρησιμοποιείται απορρυπαντικό ο έλεγχος διαλυτότητας των βαφών γίνεται με το διάλυμα του λουτρού, όχι μόνο με απιονισμένο νερό.</a:t>
            </a:r>
          </a:p>
        </p:txBody>
      </p:sp>
      <p:sp>
        <p:nvSpPr>
          <p:cNvPr id="4" name="3 - Θέση αριθμού διαφάνειας"/>
          <p:cNvSpPr>
            <a:spLocks noGrp="1"/>
          </p:cNvSpPr>
          <p:nvPr>
            <p:ph type="sldNum" sz="quarter" idx="12"/>
          </p:nvPr>
        </p:nvSpPr>
        <p:spPr/>
        <p:txBody>
          <a:bodyPr/>
          <a:lstStyle/>
          <a:p>
            <a:pPr>
              <a:defRPr/>
            </a:pPr>
            <a:fld id="{0B125634-A48F-4FE4-A24D-78E10D66DFA8}" type="slidenum">
              <a:rPr lang="el-GR" smtClean="0">
                <a:solidFill>
                  <a:prstClr val="black"/>
                </a:solidFill>
              </a:rPr>
              <a:pPr>
                <a:defRPr/>
              </a:pPr>
              <a:t>42</a:t>
            </a:fld>
            <a:endParaRPr lang="el-GR">
              <a:solidFill>
                <a:prstClr val="black"/>
              </a:solidFill>
            </a:endParaRPr>
          </a:p>
        </p:txBody>
      </p:sp>
    </p:spTree>
    <p:extLst>
      <p:ext uri="{BB962C8B-B14F-4D97-AF65-F5344CB8AC3E}">
        <p14:creationId xmlns:p14="http://schemas.microsoft.com/office/powerpoint/2010/main" val="21007353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75060"/>
            <a:ext cx="9144000" cy="908720"/>
          </a:xfrm>
        </p:spPr>
        <p:txBody>
          <a:bodyPr>
            <a:noAutofit/>
          </a:bodyPr>
          <a:lstStyle/>
          <a:p>
            <a:r>
              <a:rPr lang="el-GR" dirty="0">
                <a:solidFill>
                  <a:schemeClr val="accent4">
                    <a:lumMod val="75000"/>
                  </a:schemeClr>
                </a:solidFill>
                <a:cs typeface="Arial" charset="0"/>
              </a:rPr>
              <a:t>Ειδικές κατασκευές υγρού  καθαρισμού </a:t>
            </a:r>
            <a:r>
              <a:rPr lang="el-GR" dirty="0" smtClean="0">
                <a:solidFill>
                  <a:schemeClr val="accent4">
                    <a:lumMod val="75000"/>
                  </a:schemeClr>
                </a:solidFill>
                <a:cs typeface="Arial" charset="0"/>
              </a:rPr>
              <a:t>αντικειμένων</a:t>
            </a:r>
            <a:endParaRPr lang="el-GR" dirty="0"/>
          </a:p>
        </p:txBody>
      </p:sp>
      <p:sp>
        <p:nvSpPr>
          <p:cNvPr id="7" name="6 - TextBox"/>
          <p:cNvSpPr txBox="1"/>
          <p:nvPr/>
        </p:nvSpPr>
        <p:spPr>
          <a:xfrm>
            <a:off x="520800" y="5476484"/>
            <a:ext cx="8028384" cy="400110"/>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Ειδικές κατασκευές για τον υγρό καθαρισμό μεγάλων αντικειμένων</a:t>
            </a:r>
            <a:r>
              <a:rPr lang="el-GR" dirty="0">
                <a:solidFill>
                  <a:prstClr val="white"/>
                </a:solidFill>
                <a:latin typeface="Calibri"/>
                <a:cs typeface="Arial" charset="0"/>
              </a:rPr>
              <a:t>. </a:t>
            </a:r>
            <a:endParaRPr lang="el-GR" dirty="0">
              <a:solidFill>
                <a:prstClr val="white"/>
              </a:solidFill>
              <a:cs typeface="Arial" charset="0"/>
            </a:endParaRPr>
          </a:p>
        </p:txBody>
      </p:sp>
      <p:pic>
        <p:nvPicPr>
          <p:cNvPr id="29700" name="Picture 2" descr="photo" title="Ειδικές κατασκευές για τον υγρό καθαρισμό μεγάλων αντικειμένων. "/>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115616" y="2132856"/>
            <a:ext cx="2880320" cy="2957129"/>
          </a:xfrm>
          <a:noFill/>
          <a:ln>
            <a:solidFill>
              <a:schemeClr val="accent4">
                <a:lumMod val="60000"/>
                <a:lumOff val="40000"/>
              </a:schemeClr>
            </a:solidFill>
          </a:ln>
        </p:spPr>
      </p:pic>
      <p:sp>
        <p:nvSpPr>
          <p:cNvPr id="3" name="Ορθογώνιο 2"/>
          <p:cNvSpPr/>
          <p:nvPr/>
        </p:nvSpPr>
        <p:spPr>
          <a:xfrm>
            <a:off x="1331640" y="5018981"/>
            <a:ext cx="2471957" cy="276999"/>
          </a:xfrm>
          <a:prstGeom prst="rect">
            <a:avLst/>
          </a:prstGeom>
        </p:spPr>
        <p:txBody>
          <a:bodyPr wrap="square">
            <a:spAutoFit/>
          </a:bodyPr>
          <a:lstStyle/>
          <a:p>
            <a:pPr algn="ctr"/>
            <a:r>
              <a:rPr lang="en-US" sz="1200" dirty="0" smtClean="0">
                <a:solidFill>
                  <a:prstClr val="black"/>
                </a:solidFill>
                <a:latin typeface="Calibri"/>
                <a:hlinkClick r:id="rId3"/>
              </a:rPr>
              <a:t>europeforvisitors.com</a:t>
            </a:r>
            <a:endParaRPr lang="el-GR" sz="1200" dirty="0">
              <a:solidFill>
                <a:prstClr val="black"/>
              </a:solidFill>
              <a:latin typeface="Calibri"/>
            </a:endParaRPr>
          </a:p>
        </p:txBody>
      </p:sp>
      <p:pic>
        <p:nvPicPr>
          <p:cNvPr id="29698" name="Picture 10" descr="http://europeforvisitors.com/london/images/plan_england_london_hampton%20court_palace_conservation_washing_tapestry_tcs3.jpg" title="Ειδικές κατασκευές για τον υγρό καθαρισμό μεγάλων αντικειμένων. "/>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572000" y="2074820"/>
            <a:ext cx="3707904" cy="3010020"/>
          </a:xfrm>
          <a:noFill/>
          <a:ln>
            <a:solidFill>
              <a:schemeClr val="accent4">
                <a:lumMod val="60000"/>
                <a:lumOff val="40000"/>
              </a:schemeClr>
            </a:solidFill>
          </a:ln>
        </p:spPr>
      </p:pic>
      <p:sp>
        <p:nvSpPr>
          <p:cNvPr id="8" name="Ορθογώνιο 7"/>
          <p:cNvSpPr/>
          <p:nvPr/>
        </p:nvSpPr>
        <p:spPr>
          <a:xfrm>
            <a:off x="5230936" y="5033781"/>
            <a:ext cx="2471957" cy="276999"/>
          </a:xfrm>
          <a:prstGeom prst="rect">
            <a:avLst/>
          </a:prstGeom>
        </p:spPr>
        <p:txBody>
          <a:bodyPr wrap="square">
            <a:spAutoFit/>
          </a:bodyPr>
          <a:lstStyle/>
          <a:p>
            <a:pPr algn="ctr"/>
            <a:r>
              <a:rPr lang="en-US" sz="1200" dirty="0" smtClean="0">
                <a:solidFill>
                  <a:prstClr val="black"/>
                </a:solidFill>
                <a:latin typeface="Calibri"/>
                <a:hlinkClick r:id="rId3"/>
              </a:rPr>
              <a:t>europeforvisitors.com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2424528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dirty="0" smtClean="0">
                <a:solidFill>
                  <a:schemeClr val="accent4">
                    <a:lumMod val="75000"/>
                  </a:schemeClr>
                </a:solidFill>
              </a:rPr>
              <a:t>Ξέβγαλμα</a:t>
            </a:r>
            <a:endParaRPr lang="el-GR" dirty="0">
              <a:solidFill>
                <a:schemeClr val="accent4">
                  <a:lumMod val="75000"/>
                </a:schemeClr>
              </a:solidFill>
            </a:endParaRPr>
          </a:p>
        </p:txBody>
      </p:sp>
      <p:sp>
        <p:nvSpPr>
          <p:cNvPr id="30723" name="2 - Θέση περιεχομένου"/>
          <p:cNvSpPr>
            <a:spLocks noGrp="1"/>
          </p:cNvSpPr>
          <p:nvPr>
            <p:ph idx="1"/>
          </p:nvPr>
        </p:nvSpPr>
        <p:spPr>
          <a:xfrm>
            <a:off x="467544" y="1152538"/>
            <a:ext cx="8229600" cy="5040560"/>
          </a:xfrm>
        </p:spPr>
        <p:txBody>
          <a:bodyPr>
            <a:normAutofit/>
          </a:bodyPr>
          <a:lstStyle/>
          <a:p>
            <a:pPr>
              <a:spcBef>
                <a:spcPts val="1800"/>
              </a:spcBef>
            </a:pPr>
            <a:r>
              <a:rPr lang="el-GR" sz="2400" dirty="0" smtClean="0"/>
              <a:t>Το ύφασμα συνήθως ξεβγάζεται δύο έως τέσσερις φορές, ή έως ότου έχουν απομακρυνθεί τα ίχνη του απορρυπαντικού. </a:t>
            </a:r>
          </a:p>
          <a:p>
            <a:pPr>
              <a:spcBef>
                <a:spcPts val="1800"/>
              </a:spcBef>
            </a:pPr>
            <a:r>
              <a:rPr lang="el-GR" sz="2400" dirty="0" smtClean="0"/>
              <a:t>Εάν παρατηρούνται ίχνη λεκέδων στο αντικείμενο είναι καλύτερο να μην παραταθεί το πλύσιμο διότι είναι πιθανό να προκληθεί περαιτέρω φθορά στο αντικείμενο.  </a:t>
            </a:r>
          </a:p>
          <a:p>
            <a:endParaRPr lang="el-GR" sz="2400" dirty="0" smtClean="0"/>
          </a:p>
        </p:txBody>
      </p:sp>
      <p:pic>
        <p:nvPicPr>
          <p:cNvPr id="30724" name="Picture 2" descr="DSC008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721" y="3467416"/>
            <a:ext cx="2786062" cy="2087562"/>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5 - TextBox"/>
          <p:cNvSpPr txBox="1"/>
          <p:nvPr/>
        </p:nvSpPr>
        <p:spPr>
          <a:xfrm>
            <a:off x="688277" y="5780665"/>
            <a:ext cx="3168352" cy="400110"/>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Υγρός καθαρισμός σημαίας.</a:t>
            </a:r>
          </a:p>
        </p:txBody>
      </p:sp>
      <p:sp>
        <p:nvSpPr>
          <p:cNvPr id="9" name="TextBox 6"/>
          <p:cNvSpPr txBox="1"/>
          <p:nvPr/>
        </p:nvSpPr>
        <p:spPr>
          <a:xfrm>
            <a:off x="1732823" y="5503666"/>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30725" name="Picture 3" descr="DSC008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461871"/>
            <a:ext cx="2800350" cy="2071687"/>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6 - TextBox"/>
          <p:cNvSpPr txBox="1"/>
          <p:nvPr/>
        </p:nvSpPr>
        <p:spPr>
          <a:xfrm>
            <a:off x="4249094" y="5780665"/>
            <a:ext cx="3995936" cy="1015663"/>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Δείγματα νερού μετά τα διάφορα στάδια του υγρού καθαρισμού της σημαίας. </a:t>
            </a:r>
          </a:p>
        </p:txBody>
      </p:sp>
      <p:sp>
        <p:nvSpPr>
          <p:cNvPr id="10" name="TextBox 6"/>
          <p:cNvSpPr txBox="1"/>
          <p:nvPr/>
        </p:nvSpPr>
        <p:spPr>
          <a:xfrm>
            <a:off x="5437254" y="5503666"/>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a:solidFill>
                <a:prstClr val="black"/>
              </a:solidFill>
            </a:endParaRPr>
          </a:p>
        </p:txBody>
      </p:sp>
    </p:spTree>
    <p:extLst>
      <p:ext uri="{BB962C8B-B14F-4D97-AF65-F5344CB8AC3E}">
        <p14:creationId xmlns:p14="http://schemas.microsoft.com/office/powerpoint/2010/main" val="39413701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Στέγνωμα</a:t>
            </a:r>
            <a:endParaRPr lang="el-GR" b="1" dirty="0">
              <a:solidFill>
                <a:schemeClr val="accent4">
                  <a:lumMod val="75000"/>
                </a:schemeClr>
              </a:solidFill>
            </a:endParaRPr>
          </a:p>
        </p:txBody>
      </p:sp>
      <p:sp>
        <p:nvSpPr>
          <p:cNvPr id="31747" name="2 - Θέση περιεχομένου"/>
          <p:cNvSpPr>
            <a:spLocks noGrp="1"/>
          </p:cNvSpPr>
          <p:nvPr>
            <p:ph idx="1"/>
          </p:nvPr>
        </p:nvSpPr>
        <p:spPr/>
        <p:txBody>
          <a:bodyPr/>
          <a:lstStyle/>
          <a:p>
            <a:pPr>
              <a:spcBef>
                <a:spcPts val="2400"/>
              </a:spcBef>
            </a:pPr>
            <a:r>
              <a:rPr lang="el-GR" sz="2400" dirty="0" smtClean="0"/>
              <a:t>Είναι σημαντικό για το υφασμάτινο αντικείμενο να στεγνώσει γρήγορα. </a:t>
            </a:r>
          </a:p>
          <a:p>
            <a:pPr>
              <a:spcBef>
                <a:spcPts val="2400"/>
              </a:spcBef>
            </a:pPr>
            <a:r>
              <a:rPr lang="el-GR" sz="2400" dirty="0" smtClean="0"/>
              <a:t>Μπορούν να χρησιμοποιηθούν ανεμιστήρες ή σεσουάρ με κρύο αέρα για να επιταχυνθεί η διαδικασία. </a:t>
            </a:r>
          </a:p>
          <a:p>
            <a:pPr>
              <a:spcBef>
                <a:spcPts val="2400"/>
              </a:spcBef>
            </a:pPr>
            <a:r>
              <a:rPr lang="el-GR" sz="2400" dirty="0" smtClean="0"/>
              <a:t>Ο αέρας δεν πρέπει να κατευθύνεται απευθείας στο αντικείμενο. </a:t>
            </a:r>
          </a:p>
          <a:p>
            <a:pPr>
              <a:spcBef>
                <a:spcPts val="2400"/>
              </a:spcBef>
            </a:pPr>
            <a:r>
              <a:rPr lang="el-GR" sz="2400" dirty="0" smtClean="0"/>
              <a:t>Το αντικείμενο πρέπει να είναι απολύτως στεγνό πριν επιχειρηθεί κάποια περαιτέρω επέμβαση.</a:t>
            </a:r>
          </a:p>
          <a:p>
            <a:pPr>
              <a:spcBef>
                <a:spcPts val="2400"/>
              </a:spcBef>
            </a:pPr>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a:solidFill>
                <a:prstClr val="black"/>
              </a:solidFill>
            </a:endParaRPr>
          </a:p>
        </p:txBody>
      </p:sp>
    </p:spTree>
    <p:extLst>
      <p:ext uri="{BB962C8B-B14F-4D97-AF65-F5344CB8AC3E}">
        <p14:creationId xmlns:p14="http://schemas.microsoft.com/office/powerpoint/2010/main" val="10232409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Σχηματοποίηση</a:t>
            </a:r>
            <a:r>
              <a:rPr lang="el-GR" sz="4400" b="1" dirty="0" smtClean="0">
                <a:solidFill>
                  <a:schemeClr val="accent4">
                    <a:lumMod val="75000"/>
                  </a:schemeClr>
                </a:solidFill>
              </a:rPr>
              <a:t> </a:t>
            </a:r>
            <a:r>
              <a:rPr lang="el-GR" sz="3200" b="0" dirty="0" smtClean="0">
                <a:solidFill>
                  <a:schemeClr val="accent4">
                    <a:lumMod val="75000"/>
                  </a:schemeClr>
                </a:solidFill>
              </a:rPr>
              <a:t>(1 από 4)</a:t>
            </a:r>
            <a:endParaRPr lang="el-GR" sz="3200" b="0" dirty="0">
              <a:solidFill>
                <a:schemeClr val="accent4">
                  <a:lumMod val="75000"/>
                </a:schemeClr>
              </a:solidFill>
            </a:endParaRPr>
          </a:p>
        </p:txBody>
      </p:sp>
      <p:sp>
        <p:nvSpPr>
          <p:cNvPr id="32771" name="2 - Θέση περιεχομένου"/>
          <p:cNvSpPr>
            <a:spLocks noGrp="1"/>
          </p:cNvSpPr>
          <p:nvPr>
            <p:ph idx="1"/>
          </p:nvPr>
        </p:nvSpPr>
        <p:spPr/>
        <p:txBody>
          <a:bodyPr>
            <a:normAutofit lnSpcReduction="10000"/>
          </a:bodyPr>
          <a:lstStyle/>
          <a:p>
            <a:pPr>
              <a:spcBef>
                <a:spcPts val="1800"/>
              </a:spcBef>
            </a:pPr>
            <a:r>
              <a:rPr lang="el-GR" sz="2400" dirty="0"/>
              <a:t>Σκοπός της σχηματοποίησης είναι να διασφαλιστεί ότι το αντικείμενο θα στεγνώσει στο σχήμα που είχε όταν  </a:t>
            </a:r>
            <a:r>
              <a:rPr lang="el-GR" sz="2400" dirty="0" smtClean="0"/>
              <a:t>κατασκευάστηκε. </a:t>
            </a:r>
          </a:p>
          <a:p>
            <a:pPr>
              <a:spcBef>
                <a:spcPts val="1800"/>
              </a:spcBef>
            </a:pPr>
            <a:r>
              <a:rPr lang="el-GR" sz="2400" dirty="0" smtClean="0"/>
              <a:t>Αρχικά το ύφασμα τοποθετείται, μαζί με το υποστήριγμα, ανάμεσα σε λευκές πετσέτες για να αφαιρεθεί η περίσσεια νερού πιέζοντας το ελαφρά. </a:t>
            </a:r>
          </a:p>
          <a:p>
            <a:pPr>
              <a:spcBef>
                <a:spcPts val="1800"/>
              </a:spcBef>
            </a:pPr>
            <a:r>
              <a:rPr lang="el-GR" sz="2400" dirty="0" smtClean="0"/>
              <a:t>Στη συνέχεια αφαιρείται το υποστήριγμα (ή οι ραφές αν έχει τοποθετηθεί ανάμεσα σε φύλλα τούλι) και τα υφάσματα στερέωσης φθαρμένων περιοχών.</a:t>
            </a:r>
          </a:p>
          <a:p>
            <a:pPr>
              <a:spcBef>
                <a:spcPts val="1800"/>
              </a:spcBef>
            </a:pPr>
            <a:r>
              <a:rPr lang="el-GR" sz="2400" dirty="0" smtClean="0"/>
              <a:t>Το αντικείμενο τοποθετείται με μεγάλη προσοχή σε μια λεία και καθαρή επιφάνεια η οποία μπορεί να έχει καλυφθεί και με ένα φύλλο πολυεστερικής μεμβράνης. </a:t>
            </a:r>
          </a:p>
          <a:p>
            <a:endParaRPr 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a:solidFill>
                <a:prstClr val="black"/>
              </a:solidFill>
            </a:endParaRPr>
          </a:p>
        </p:txBody>
      </p:sp>
    </p:spTree>
    <p:extLst>
      <p:ext uri="{BB962C8B-B14F-4D97-AF65-F5344CB8AC3E}">
        <p14:creationId xmlns:p14="http://schemas.microsoft.com/office/powerpoint/2010/main" val="20663283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Σχηματοποίηση</a:t>
            </a:r>
            <a:r>
              <a:rPr lang="el-GR" sz="4400" b="1" dirty="0" smtClean="0">
                <a:solidFill>
                  <a:schemeClr val="accent4">
                    <a:lumMod val="75000"/>
                  </a:schemeClr>
                </a:solidFill>
              </a:rPr>
              <a:t> </a:t>
            </a:r>
            <a:r>
              <a:rPr lang="el-GR" sz="3200" b="0" dirty="0" smtClean="0">
                <a:solidFill>
                  <a:schemeClr val="accent4">
                    <a:lumMod val="75000"/>
                  </a:schemeClr>
                </a:solidFill>
              </a:rPr>
              <a:t>(2 από 4)</a:t>
            </a:r>
            <a:endParaRPr lang="el-GR" sz="3200" b="0" dirty="0">
              <a:solidFill>
                <a:schemeClr val="accent4">
                  <a:lumMod val="75000"/>
                </a:schemeClr>
              </a:solidFill>
            </a:endParaRPr>
          </a:p>
        </p:txBody>
      </p:sp>
      <p:sp>
        <p:nvSpPr>
          <p:cNvPr id="33795" name="2 - Θέση περιεχομένου"/>
          <p:cNvSpPr>
            <a:spLocks noGrp="1"/>
          </p:cNvSpPr>
          <p:nvPr>
            <p:ph idx="1"/>
          </p:nvPr>
        </p:nvSpPr>
        <p:spPr/>
        <p:txBody>
          <a:bodyPr/>
          <a:lstStyle/>
          <a:p>
            <a:r>
              <a:rPr lang="el-GR" sz="2400" dirty="0" smtClean="0"/>
              <a:t>Τεντώνεται ελαφρά και χρησιμοποιούνται τα χέρια για να έρθει στο αρχικό μέγεθος και σχήμα. </a:t>
            </a:r>
          </a:p>
          <a:p>
            <a:pPr lvl="1">
              <a:spcBef>
                <a:spcPts val="1200"/>
              </a:spcBef>
            </a:pPr>
            <a:r>
              <a:rPr lang="el-GR" sz="2200" dirty="0" smtClean="0"/>
              <a:t>Το σχέδιο του αντικειμένου, που έχει γίνει στο στάδιο της τεκμηρίωσης, μπορεί να τοποθετηθεί κάτω από την πολυεστερική μεμβράνη ώστε να βοηθήσει τη διαδικασία επαναφοράς του στο αρχικό σχήμα και μέγεθος. </a:t>
            </a:r>
          </a:p>
          <a:p>
            <a:pPr lvl="1">
              <a:spcBef>
                <a:spcPts val="1200"/>
              </a:spcBef>
            </a:pPr>
            <a:r>
              <a:rPr lang="el-GR" sz="2200" dirty="0" smtClean="0"/>
              <a:t>Στο στάδιο αυτό μπορεί να χρησιμοποιηθεί νερό (με ψεκασμό) ώστε να επιτευχθεί το επιθυμητό αποτέλεσμα. </a:t>
            </a:r>
          </a:p>
          <a:p>
            <a:pPr lvl="1">
              <a:spcBef>
                <a:spcPts val="1200"/>
              </a:spcBef>
            </a:pPr>
            <a:r>
              <a:rPr lang="el-GR" sz="2200" dirty="0" smtClean="0"/>
              <a:t>Στη συνέχεια το αντικείμενο ακινητοποιείται περιμετρικά το αντικείμενο με γυάλινα βάρη μέχρι να στεγνώσει, ώστε να διατηρηθεί το σχήμα. </a:t>
            </a:r>
          </a:p>
          <a:p>
            <a:pPr lvl="1"/>
            <a:endParaRPr 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a:solidFill>
                <a:prstClr val="black"/>
              </a:solidFill>
            </a:endParaRPr>
          </a:p>
        </p:txBody>
      </p:sp>
    </p:spTree>
    <p:extLst>
      <p:ext uri="{BB962C8B-B14F-4D97-AF65-F5344CB8AC3E}">
        <p14:creationId xmlns:p14="http://schemas.microsoft.com/office/powerpoint/2010/main" val="39448409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Σχηματοποίηση </a:t>
            </a:r>
            <a:r>
              <a:rPr lang="el-GR" sz="3200" b="0" dirty="0" smtClean="0">
                <a:solidFill>
                  <a:schemeClr val="accent4">
                    <a:lumMod val="75000"/>
                  </a:schemeClr>
                </a:solidFill>
              </a:rPr>
              <a:t>(3 από 4) </a:t>
            </a:r>
            <a:endParaRPr lang="el-GR" sz="3200" b="0" dirty="0">
              <a:solidFill>
                <a:schemeClr val="accent4">
                  <a:lumMod val="75000"/>
                </a:schemeClr>
              </a:solidFill>
            </a:endParaRPr>
          </a:p>
        </p:txBody>
      </p:sp>
      <p:sp>
        <p:nvSpPr>
          <p:cNvPr id="34819" name="2 - Θέση περιεχομένου"/>
          <p:cNvSpPr>
            <a:spLocks noGrp="1"/>
          </p:cNvSpPr>
          <p:nvPr>
            <p:ph idx="1"/>
          </p:nvPr>
        </p:nvSpPr>
        <p:spPr/>
        <p:txBody>
          <a:bodyPr>
            <a:normAutofit/>
          </a:bodyPr>
          <a:lstStyle/>
          <a:p>
            <a:r>
              <a:rPr lang="el-GR" sz="2400" dirty="0" smtClean="0"/>
              <a:t>Υφασμάτινα αντικείμενα όπως κεντήματα και δαντέλες, θα πρέπει να καρφιτσώνονται με την όψη τους προς τα πάνω σε μια κατάλληλη επιφάνεια η οποία έχει καλυφθεί με μια μεμβράνη </a:t>
            </a:r>
            <a:r>
              <a:rPr lang="el-GR" sz="2400" dirty="0" err="1" smtClean="0"/>
              <a:t>Melinex</a:t>
            </a:r>
            <a:r>
              <a:rPr lang="el-GR" sz="2400" dirty="0" smtClean="0"/>
              <a:t>. </a:t>
            </a:r>
          </a:p>
          <a:p>
            <a:pPr lvl="1">
              <a:spcBef>
                <a:spcPts val="1800"/>
              </a:spcBef>
            </a:pPr>
            <a:r>
              <a:rPr lang="el-GR" sz="2400" dirty="0" smtClean="0"/>
              <a:t>Οι καρφίτσες (λεπτές και ανοξείδωτες) τοποθετούνται περιμετρικά και γύρω από τα μοτίβα των σχεδίων ή σε διακριτικές περιοχές. </a:t>
            </a:r>
          </a:p>
          <a:p>
            <a:pPr lvl="1">
              <a:spcBef>
                <a:spcPts val="1800"/>
              </a:spcBef>
            </a:pPr>
            <a:r>
              <a:rPr lang="el-GR" sz="2400" dirty="0" smtClean="0"/>
              <a:t>Εισάγονται κάθετα προς την επιφάνεια υποστήριξης προσέχοντας να μην προκληθεί φθορά στο αντικείμενο. </a:t>
            </a:r>
          </a:p>
          <a:p>
            <a:pPr lvl="1">
              <a:spcBef>
                <a:spcPts val="1800"/>
              </a:spcBef>
            </a:pPr>
            <a:r>
              <a:rPr lang="el-GR" sz="2400" dirty="0" smtClean="0"/>
              <a:t>Για πολύ λεπτά υφάσματα απαιτείται η χρήση εντομολογικών καρφιτσών για μεγαλύτερη προστασία. </a:t>
            </a:r>
          </a:p>
          <a:p>
            <a:pPr>
              <a:spcBef>
                <a:spcPts val="1800"/>
              </a:spcBef>
              <a:buFont typeface="Arial" panose="020B0604020202020204" pitchFamily="34" charset="0"/>
              <a:buNone/>
            </a:pPr>
            <a:endParaRPr lang="el-GR" sz="2400" dirty="0" smtClean="0"/>
          </a:p>
          <a:p>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a:solidFill>
                <a:prstClr val="black"/>
              </a:solidFill>
            </a:endParaRPr>
          </a:p>
        </p:txBody>
      </p:sp>
    </p:spTree>
    <p:extLst>
      <p:ext uri="{BB962C8B-B14F-4D97-AF65-F5344CB8AC3E}">
        <p14:creationId xmlns:p14="http://schemas.microsoft.com/office/powerpoint/2010/main" val="2680637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p:txBody>
          <a:bodyPr/>
          <a:lstStyle/>
          <a:p>
            <a:pPr eaLnBrk="1" hangingPunct="1"/>
            <a:r>
              <a:rPr lang="el-GR" altLang="el-GR" dirty="0" smtClean="0">
                <a:solidFill>
                  <a:srgbClr val="60497B"/>
                </a:solidFill>
              </a:rPr>
              <a:t>Σημασία των ρύπων </a:t>
            </a:r>
            <a:r>
              <a:rPr lang="el-GR" altLang="el-GR" sz="3200" b="0" dirty="0" smtClean="0">
                <a:solidFill>
                  <a:srgbClr val="60497B"/>
                </a:solidFill>
              </a:rPr>
              <a:t>(1 από 2)</a:t>
            </a:r>
            <a:endParaRPr lang="el-GR" altLang="el-GR" b="0" dirty="0" smtClean="0">
              <a:solidFill>
                <a:srgbClr val="60497B"/>
              </a:solidFill>
            </a:endParaRPr>
          </a:p>
        </p:txBody>
      </p:sp>
      <p:sp>
        <p:nvSpPr>
          <p:cNvPr id="6147" name="2 - Θέση περιεχομένου"/>
          <p:cNvSpPr>
            <a:spLocks noGrp="1"/>
          </p:cNvSpPr>
          <p:nvPr>
            <p:ph idx="1"/>
          </p:nvPr>
        </p:nvSpPr>
        <p:spPr/>
        <p:txBody>
          <a:bodyPr/>
          <a:lstStyle/>
          <a:p>
            <a:pPr eaLnBrk="1" hangingPunct="1">
              <a:lnSpc>
                <a:spcPct val="114000"/>
              </a:lnSpc>
              <a:spcBef>
                <a:spcPts val="1200"/>
              </a:spcBef>
            </a:pPr>
            <a:r>
              <a:rPr lang="el-GR" altLang="el-GR" sz="2400" dirty="0" smtClean="0"/>
              <a:t>Γενικά οι ρύποι αλλοιώνουν τα χρώματα και την εμφάνιση των υφασμάτινων αντικειμένων, ενισχύουν την αποδυνάμωση των ινών και δυσχεραίνουν το χειρισμό των αντικειμένων. </a:t>
            </a:r>
          </a:p>
          <a:p>
            <a:pPr eaLnBrk="1" hangingPunct="1">
              <a:lnSpc>
                <a:spcPct val="114000"/>
              </a:lnSpc>
              <a:spcBef>
                <a:spcPts val="1200"/>
              </a:spcBef>
            </a:pPr>
            <a:r>
              <a:rPr lang="el-GR" altLang="el-GR" sz="2400" dirty="0" smtClean="0"/>
              <a:t>Οι ρύποι ταυτόχρονα μπορούν να αντιπροσωπεύουν </a:t>
            </a:r>
            <a:r>
              <a:rPr lang="el-GR" altLang="el-GR" sz="2400" b="1" dirty="0" smtClean="0"/>
              <a:t>ιστορικές</a:t>
            </a:r>
            <a:r>
              <a:rPr lang="el-GR" altLang="el-GR" sz="2400" dirty="0" smtClean="0"/>
              <a:t> και </a:t>
            </a:r>
            <a:r>
              <a:rPr lang="el-GR" altLang="el-GR" sz="2400" b="1" dirty="0" smtClean="0"/>
              <a:t>λειτουργικές</a:t>
            </a:r>
            <a:r>
              <a:rPr lang="el-GR" altLang="el-GR" sz="2400" dirty="0" smtClean="0"/>
              <a:t> πληροφορίες για το αντικείμενο. </a:t>
            </a:r>
          </a:p>
          <a:p>
            <a:pPr eaLnBrk="1" hangingPunct="1">
              <a:lnSpc>
                <a:spcPct val="114000"/>
              </a:lnSpc>
              <a:spcBef>
                <a:spcPts val="1200"/>
              </a:spcBef>
            </a:pPr>
            <a:r>
              <a:rPr lang="el-GR" altLang="el-GR" sz="2400" dirty="0" smtClean="0"/>
              <a:t>Η εκτίμηση της σημασίας τους πρέπει να γίνεται πριν την οποιαδήποτε απόφαση για την αφαίρεση τους, καθώς ο καθαρισμός είναι μια μη-αντιστρεπτή επέμβαση. </a:t>
            </a:r>
          </a:p>
          <a:p>
            <a:pPr eaLnBrk="1" hangingPunct="1"/>
            <a:endParaRPr lang="el-GR" altLang="el-GR" dirty="0" smtClean="0"/>
          </a:p>
        </p:txBody>
      </p:sp>
      <p:sp>
        <p:nvSpPr>
          <p:cNvPr id="4" name="3 - Θέση αριθμού διαφάνειας"/>
          <p:cNvSpPr>
            <a:spLocks noGrp="1"/>
          </p:cNvSpPr>
          <p:nvPr>
            <p:ph type="sldNum" sz="quarter" idx="12"/>
          </p:nvPr>
        </p:nvSpPr>
        <p:spPr/>
        <p:txBody>
          <a:bodyPr/>
          <a:lstStyle/>
          <a:p>
            <a:pPr>
              <a:defRPr/>
            </a:pPr>
            <a:fld id="{44CAEE18-D4A1-4BB2-814C-CC915E9C7895}"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33181265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Σχηματοποίηση </a:t>
            </a:r>
            <a:r>
              <a:rPr lang="el-GR" sz="3200" b="0" dirty="0" smtClean="0">
                <a:solidFill>
                  <a:schemeClr val="accent4">
                    <a:lumMod val="75000"/>
                  </a:schemeClr>
                </a:solidFill>
              </a:rPr>
              <a:t>(4 από 4) </a:t>
            </a:r>
            <a:endParaRPr lang="el-GR" sz="3200" b="0" dirty="0">
              <a:solidFill>
                <a:schemeClr val="accent4">
                  <a:lumMod val="75000"/>
                </a:schemeClr>
              </a:solidFill>
            </a:endParaRPr>
          </a:p>
        </p:txBody>
      </p:sp>
      <p:sp>
        <p:nvSpPr>
          <p:cNvPr id="35843" name="2 - Θέση περιεχομένου"/>
          <p:cNvSpPr>
            <a:spLocks noGrp="1"/>
          </p:cNvSpPr>
          <p:nvPr>
            <p:ph idx="1"/>
          </p:nvPr>
        </p:nvSpPr>
        <p:spPr/>
        <p:txBody>
          <a:bodyPr/>
          <a:lstStyle/>
          <a:p>
            <a:r>
              <a:rPr lang="el-GR" sz="2400" smtClean="0"/>
              <a:t>Στα τρισδιάστατα αντικείμενα χρησιμοποιείται τούλι ώστε να διατηρηθεί το σχήμα τους όσο αυτά στεγνώνουν.</a:t>
            </a:r>
          </a:p>
        </p:txBody>
      </p:sp>
      <p:pic>
        <p:nvPicPr>
          <p:cNvPr id="35844" name="Picture 2" descr="DSC00623"/>
          <p:cNvPicPr>
            <a:picLocks noChangeAspect="1" noChangeArrowheads="1"/>
          </p:cNvPicPr>
          <p:nvPr/>
        </p:nvPicPr>
        <p:blipFill>
          <a:blip r:embed="rId3">
            <a:extLst>
              <a:ext uri="{28A0092B-C50C-407E-A947-70E740481C1C}">
                <a14:useLocalDpi xmlns:a14="http://schemas.microsoft.com/office/drawing/2010/main" val="0"/>
              </a:ext>
            </a:extLst>
          </a:blip>
          <a:srcRect t="14551"/>
          <a:stretch>
            <a:fillRect/>
          </a:stretch>
        </p:blipFill>
        <p:spPr bwMode="auto">
          <a:xfrm>
            <a:off x="500063" y="2500313"/>
            <a:ext cx="4929187" cy="3151187"/>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5 - TextBox"/>
          <p:cNvSpPr txBox="1"/>
          <p:nvPr/>
        </p:nvSpPr>
        <p:spPr>
          <a:xfrm>
            <a:off x="489212" y="5920665"/>
            <a:ext cx="4929187" cy="707886"/>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cs typeface="Arial" charset="0"/>
              </a:rPr>
              <a:t>Σχηματοποίηση πλεκτού αντικειμένου με χρήση καρφιτσών περιμετρικά .</a:t>
            </a:r>
          </a:p>
        </p:txBody>
      </p:sp>
      <p:sp>
        <p:nvSpPr>
          <p:cNvPr id="9" name="TextBox 6"/>
          <p:cNvSpPr txBox="1"/>
          <p:nvPr/>
        </p:nvSpPr>
        <p:spPr>
          <a:xfrm>
            <a:off x="2346876" y="5644540"/>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35845" name="Picture 3" descr="DSC01166"/>
          <p:cNvPicPr>
            <a:picLocks noChangeAspect="1" noChangeArrowheads="1"/>
          </p:cNvPicPr>
          <p:nvPr/>
        </p:nvPicPr>
        <p:blipFill>
          <a:blip r:embed="rId4">
            <a:extLst>
              <a:ext uri="{28A0092B-C50C-407E-A947-70E740481C1C}">
                <a14:useLocalDpi xmlns:a14="http://schemas.microsoft.com/office/drawing/2010/main" val="0"/>
              </a:ext>
            </a:extLst>
          </a:blip>
          <a:srcRect t="9032" b="15875"/>
          <a:stretch>
            <a:fillRect/>
          </a:stretch>
        </p:blipFill>
        <p:spPr bwMode="auto">
          <a:xfrm>
            <a:off x="5572125" y="2500313"/>
            <a:ext cx="3143250" cy="3143250"/>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6 - TextBox"/>
          <p:cNvSpPr txBox="1"/>
          <p:nvPr/>
        </p:nvSpPr>
        <p:spPr>
          <a:xfrm>
            <a:off x="5572125" y="5931563"/>
            <a:ext cx="3143250" cy="400110"/>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cs typeface="Arial" charset="0"/>
              </a:rPr>
              <a:t>Σχηματοποίηση με τούλι.</a:t>
            </a:r>
          </a:p>
        </p:txBody>
      </p:sp>
      <p:sp>
        <p:nvSpPr>
          <p:cNvPr id="10" name="TextBox 6"/>
          <p:cNvSpPr txBox="1"/>
          <p:nvPr/>
        </p:nvSpPr>
        <p:spPr>
          <a:xfrm>
            <a:off x="6536821" y="5643666"/>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a:solidFill>
                <a:prstClr val="black"/>
              </a:solidFill>
            </a:endParaRPr>
          </a:p>
        </p:txBody>
      </p:sp>
    </p:spTree>
    <p:extLst>
      <p:ext uri="{BB962C8B-B14F-4D97-AF65-F5344CB8AC3E}">
        <p14:creationId xmlns:p14="http://schemas.microsoft.com/office/powerpoint/2010/main" val="9516337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Τελική σχηματοποίηση</a:t>
            </a:r>
            <a:endParaRPr lang="el-GR" b="1" dirty="0">
              <a:solidFill>
                <a:schemeClr val="accent4">
                  <a:lumMod val="75000"/>
                </a:schemeClr>
              </a:solidFill>
            </a:endParaRPr>
          </a:p>
        </p:txBody>
      </p:sp>
      <p:sp>
        <p:nvSpPr>
          <p:cNvPr id="36867" name="2 - Θέση περιεχομένου"/>
          <p:cNvSpPr>
            <a:spLocks noGrp="1"/>
          </p:cNvSpPr>
          <p:nvPr>
            <p:ph idx="1"/>
          </p:nvPr>
        </p:nvSpPr>
        <p:spPr>
          <a:xfrm>
            <a:off x="323528" y="1196751"/>
            <a:ext cx="5292587" cy="5544617"/>
          </a:xfrm>
        </p:spPr>
        <p:txBody>
          <a:bodyPr>
            <a:normAutofit lnSpcReduction="10000"/>
          </a:bodyPr>
          <a:lstStyle/>
          <a:p>
            <a:pPr>
              <a:lnSpc>
                <a:spcPct val="124000"/>
              </a:lnSpc>
              <a:spcBef>
                <a:spcPts val="1800"/>
              </a:spcBef>
            </a:pPr>
            <a:r>
              <a:rPr lang="el-GR" sz="2400" dirty="0" smtClean="0"/>
              <a:t>Αν ο καθαρισμός και η σχηματοποίηση του αντικειμένου κατά το στέγνωμα έχουν πραγματοποιηθεί σωστά είναι πιθανό το αντικείμενο να μη χρειαστεί κάποια περαιτέρω επεξεργασία με χρήση ατμού ώστε να αποκτήσει το αρχικό του σχήμα. </a:t>
            </a:r>
          </a:p>
          <a:p>
            <a:pPr>
              <a:lnSpc>
                <a:spcPct val="124000"/>
              </a:lnSpc>
              <a:spcBef>
                <a:spcPts val="1800"/>
              </a:spcBef>
            </a:pPr>
            <a:r>
              <a:rPr lang="el-GR" sz="2400" dirty="0" smtClean="0"/>
              <a:t>Αποφεύγεται πάντα η χρήση υψηλής θερμοκρασίας και πίεσης (σιδέρωμα) για τη σχηματοποίηση ιστορικών υφασμάτινων αντικειμένων. </a:t>
            </a:r>
          </a:p>
          <a:p>
            <a:pPr>
              <a:lnSpc>
                <a:spcPct val="124000"/>
              </a:lnSpc>
            </a:pPr>
            <a:endParaRPr lang="el-GR" sz="2400" dirty="0" smtClean="0"/>
          </a:p>
        </p:txBody>
      </p:sp>
      <p:sp>
        <p:nvSpPr>
          <p:cNvPr id="6" name="5 - TextBox"/>
          <p:cNvSpPr txBox="1"/>
          <p:nvPr/>
        </p:nvSpPr>
        <p:spPr>
          <a:xfrm>
            <a:off x="5384229" y="5724183"/>
            <a:ext cx="3560118" cy="707886"/>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Χρήση </a:t>
            </a:r>
            <a:r>
              <a:rPr lang="el-GR" sz="2000" dirty="0" smtClean="0">
                <a:solidFill>
                  <a:prstClr val="white"/>
                </a:solidFill>
                <a:latin typeface="Calibri"/>
                <a:cs typeface="Arial" charset="0"/>
              </a:rPr>
              <a:t>υγραντήρα </a:t>
            </a:r>
            <a:r>
              <a:rPr lang="el-GR" sz="2000" dirty="0">
                <a:solidFill>
                  <a:prstClr val="white"/>
                </a:solidFill>
                <a:latin typeface="Calibri"/>
                <a:cs typeface="Arial" charset="0"/>
              </a:rPr>
              <a:t>για την σχηματοποίηση </a:t>
            </a:r>
            <a:r>
              <a:rPr lang="el-GR" sz="2000" dirty="0" smtClean="0">
                <a:solidFill>
                  <a:prstClr val="white"/>
                </a:solidFill>
                <a:latin typeface="Calibri"/>
                <a:cs typeface="Arial" charset="0"/>
              </a:rPr>
              <a:t>αντικειμένου.</a:t>
            </a:r>
            <a:endParaRPr lang="el-GR" sz="2000" dirty="0">
              <a:solidFill>
                <a:prstClr val="white"/>
              </a:solidFill>
              <a:latin typeface="Calibri"/>
              <a:cs typeface="Arial" charset="0"/>
            </a:endParaRPr>
          </a:p>
        </p:txBody>
      </p:sp>
      <p:pic>
        <p:nvPicPr>
          <p:cNvPr id="1026" name="Picture 2" descr="H:\ΜΠΛΟΥΖΑ\10-12-12\IMG_2216.JPG" title="Χρήση υγραντήρα για την σχηματοποίηση αντικειμένο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6116" y="1290038"/>
            <a:ext cx="3096344" cy="41284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6"/>
          <p:cNvSpPr txBox="1"/>
          <p:nvPr/>
        </p:nvSpPr>
        <p:spPr>
          <a:xfrm>
            <a:off x="6557359" y="5418497"/>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23876458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Τοπικός υγρός καθαρισμός</a:t>
            </a:r>
            <a:endParaRPr lang="el-GR" b="1" dirty="0">
              <a:solidFill>
                <a:schemeClr val="accent4">
                  <a:lumMod val="75000"/>
                </a:schemeClr>
              </a:solidFill>
            </a:endParaRPr>
          </a:p>
        </p:txBody>
      </p:sp>
      <p:sp>
        <p:nvSpPr>
          <p:cNvPr id="37891" name="2 - Θέση περιεχομένου"/>
          <p:cNvSpPr>
            <a:spLocks noGrp="1"/>
          </p:cNvSpPr>
          <p:nvPr>
            <p:ph idx="1"/>
          </p:nvPr>
        </p:nvSpPr>
        <p:spPr/>
        <p:txBody>
          <a:bodyPr/>
          <a:lstStyle/>
          <a:p>
            <a:pPr>
              <a:spcBef>
                <a:spcPts val="2400"/>
              </a:spcBef>
            </a:pPr>
            <a:r>
              <a:rPr lang="el-GR" sz="2400" dirty="0" smtClean="0"/>
              <a:t>Πρόκειται για είδος καθαρισμού που έχει σα στόχο την απομάκρυνση </a:t>
            </a:r>
            <a:r>
              <a:rPr lang="el-GR" sz="2400" dirty="0" err="1" smtClean="0"/>
              <a:t>υδατοδιαλυτών</a:t>
            </a:r>
            <a:r>
              <a:rPr lang="el-GR" sz="2400" dirty="0" smtClean="0"/>
              <a:t> λεκέδων. </a:t>
            </a:r>
          </a:p>
          <a:p>
            <a:pPr>
              <a:spcBef>
                <a:spcPts val="2400"/>
              </a:spcBef>
            </a:pPr>
            <a:r>
              <a:rPr lang="el-GR" sz="2400" dirty="0" smtClean="0"/>
              <a:t>Πραγματοποιείται με την εφαρμογή </a:t>
            </a:r>
            <a:r>
              <a:rPr lang="el-GR" sz="2400" dirty="0" err="1" smtClean="0"/>
              <a:t>απιονισμένου</a:t>
            </a:r>
            <a:r>
              <a:rPr lang="el-GR" sz="2400" dirty="0" smtClean="0"/>
              <a:t> νερού σε συγκεκριμένες περιοχές του αντικειμένου, όταν αυτό δεν μπορεί να υποβληθεί σε ολικό υγρό καθαρισμό. </a:t>
            </a:r>
          </a:p>
          <a:p>
            <a:pPr>
              <a:spcBef>
                <a:spcPts val="2400"/>
              </a:spcBef>
            </a:pPr>
            <a:r>
              <a:rPr lang="el-GR" sz="2400" dirty="0" smtClean="0"/>
              <a:t>Εκτός από νερό μπορούν να χρησιμοποιηθούν υδατικά διαλύματα ή χημικά αντιδραστήρια που προστίθενται στο νερό, ανάλογα με τη φύση του λεκέ και τα υλικά κατασκευής του αντικειμένου. </a:t>
            </a:r>
          </a:p>
          <a:p>
            <a:pPr>
              <a:spcBef>
                <a:spcPts val="2400"/>
              </a:spcBef>
            </a:pPr>
            <a:r>
              <a:rPr lang="el-GR" sz="2400" dirty="0" smtClean="0"/>
              <a:t>Το υγρό καθαρισμού εφαρμόζεται με </a:t>
            </a:r>
            <a:r>
              <a:rPr lang="el-GR" sz="2400" dirty="0" err="1" smtClean="0"/>
              <a:t>πιπέτες</a:t>
            </a:r>
            <a:r>
              <a:rPr lang="el-GR" sz="2400" dirty="0" smtClean="0"/>
              <a:t>, με φυσικό σπόγγο ή με εμποτισμένα απορροφητικά χαρτιά.</a:t>
            </a:r>
          </a:p>
          <a:p>
            <a:endParaRPr 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a:solidFill>
                <a:prstClr val="black"/>
              </a:solidFill>
            </a:endParaRPr>
          </a:p>
        </p:txBody>
      </p:sp>
    </p:spTree>
    <p:extLst>
      <p:ext uri="{BB962C8B-B14F-4D97-AF65-F5344CB8AC3E}">
        <p14:creationId xmlns:p14="http://schemas.microsoft.com/office/powerpoint/2010/main" val="23771135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3" algn="ctr">
              <a:defRPr/>
            </a:pPr>
            <a:r>
              <a:rPr lang="el-GR" sz="4000" b="1" dirty="0" smtClean="0">
                <a:solidFill>
                  <a:schemeClr val="accent4">
                    <a:lumMod val="75000"/>
                  </a:schemeClr>
                </a:solidFill>
                <a:latin typeface="+mn-lt"/>
              </a:rPr>
              <a:t>Καθαρισμός  με χρήση διαλυτών</a:t>
            </a:r>
            <a:endParaRPr lang="el-GR" sz="4000" dirty="0">
              <a:solidFill>
                <a:schemeClr val="accent4">
                  <a:lumMod val="75000"/>
                </a:schemeClr>
              </a:solidFill>
              <a:latin typeface="+mn-lt"/>
            </a:endParaRPr>
          </a:p>
        </p:txBody>
      </p:sp>
      <p:sp>
        <p:nvSpPr>
          <p:cNvPr id="38915" name="2 - Θέση περιεχομένου"/>
          <p:cNvSpPr>
            <a:spLocks noGrp="1"/>
          </p:cNvSpPr>
          <p:nvPr>
            <p:ph idx="1"/>
          </p:nvPr>
        </p:nvSpPr>
        <p:spPr/>
        <p:txBody>
          <a:bodyPr/>
          <a:lstStyle/>
          <a:p>
            <a:pPr>
              <a:spcBef>
                <a:spcPts val="3600"/>
              </a:spcBef>
            </a:pPr>
            <a:r>
              <a:rPr lang="el-GR" sz="2400" dirty="0" smtClean="0"/>
              <a:t>Ο χημικός καθαρισμός έχει σα στόχο την απομάκρυνση ρύπων που μπορούν να διαλυθούν σε οργανικούς διαλύτες. </a:t>
            </a:r>
          </a:p>
          <a:p>
            <a:pPr>
              <a:spcBef>
                <a:spcPts val="3600"/>
              </a:spcBef>
            </a:pPr>
            <a:r>
              <a:rPr lang="el-GR" sz="2400" dirty="0" smtClean="0"/>
              <a:t>Εφαρμόζεται και σε περιπτώσεις που ο υγρός καθαρισμός έχει αποκλειστεί για κάποιο λόγο όπως η παρουσία </a:t>
            </a:r>
            <a:r>
              <a:rPr lang="el-GR" sz="2400" dirty="0" err="1" smtClean="0"/>
              <a:t>υδατοδιαλυτών</a:t>
            </a:r>
            <a:r>
              <a:rPr lang="el-GR" sz="2400" dirty="0" smtClean="0"/>
              <a:t> βαφών, πολύ φθαρμένων ινών, ύπαρξη μεταλλικών στοιχείων ή επειδή οι ρύποι είναι διαλυτοί μόνο σε οργανικούς διαλύτες. </a:t>
            </a:r>
          </a:p>
          <a:p>
            <a:endParaRPr lang="el-GR" sz="2400" dirty="0" smtClean="0"/>
          </a:p>
          <a:p>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a:solidFill>
                <a:prstClr val="black"/>
              </a:solidFill>
            </a:endParaRPr>
          </a:p>
        </p:txBody>
      </p:sp>
    </p:spTree>
    <p:extLst>
      <p:ext uri="{BB962C8B-B14F-4D97-AF65-F5344CB8AC3E}">
        <p14:creationId xmlns:p14="http://schemas.microsoft.com/office/powerpoint/2010/main" val="40649294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err="1" smtClean="0">
                <a:solidFill>
                  <a:schemeClr val="accent4">
                    <a:lumMod val="75000"/>
                  </a:schemeClr>
                </a:solidFill>
              </a:rPr>
              <a:t>Εμβαπτισμός</a:t>
            </a:r>
            <a:r>
              <a:rPr lang="el-GR" b="1" dirty="0" smtClean="0">
                <a:solidFill>
                  <a:schemeClr val="accent4">
                    <a:lumMod val="75000"/>
                  </a:schemeClr>
                </a:solidFill>
              </a:rPr>
              <a:t> σε διαλύτη</a:t>
            </a:r>
            <a:endParaRPr lang="el-GR" b="1" dirty="0">
              <a:solidFill>
                <a:schemeClr val="accent4">
                  <a:lumMod val="75000"/>
                </a:schemeClr>
              </a:solidFill>
            </a:endParaRPr>
          </a:p>
        </p:txBody>
      </p:sp>
      <p:sp>
        <p:nvSpPr>
          <p:cNvPr id="41987" name="2 - Θέση περιεχομένου"/>
          <p:cNvSpPr>
            <a:spLocks noGrp="1"/>
          </p:cNvSpPr>
          <p:nvPr>
            <p:ph idx="1"/>
          </p:nvPr>
        </p:nvSpPr>
        <p:spPr/>
        <p:txBody>
          <a:bodyPr>
            <a:normAutofit lnSpcReduction="10000"/>
          </a:bodyPr>
          <a:lstStyle/>
          <a:p>
            <a:pPr>
              <a:spcBef>
                <a:spcPts val="3000"/>
              </a:spcBef>
            </a:pPr>
            <a:r>
              <a:rPr lang="el-GR" sz="2400" dirty="0" smtClean="0"/>
              <a:t>Προσοχή απαιτείται όταν πρέπει να πραγματοποιηθεί </a:t>
            </a:r>
            <a:r>
              <a:rPr lang="el-GR" sz="2400" dirty="0" err="1" smtClean="0"/>
              <a:t>εμβαπτισμός</a:t>
            </a:r>
            <a:r>
              <a:rPr lang="el-GR" sz="2400" dirty="0" smtClean="0"/>
              <a:t> του αντικειμένου σε λουτρό του διαλύτη ώστε να αποφευχθεί η εξάτμιση του. </a:t>
            </a:r>
          </a:p>
          <a:p>
            <a:pPr>
              <a:spcBef>
                <a:spcPts val="3000"/>
              </a:spcBef>
            </a:pPr>
            <a:r>
              <a:rPr lang="el-GR" sz="2400" dirty="0" smtClean="0"/>
              <a:t>Όταν το αντικείμενο έχει </a:t>
            </a:r>
            <a:r>
              <a:rPr lang="el-GR" sz="2400" dirty="0" err="1" smtClean="0"/>
              <a:t>διαβρεχτεί</a:t>
            </a:r>
            <a:r>
              <a:rPr lang="el-GR" sz="2400" dirty="0" smtClean="0"/>
              <a:t> πλήρως χρειάζεται να αναδευτεί ο διαλύτης γύρω του όπως και στον υγρό καθαρισμό. </a:t>
            </a:r>
          </a:p>
          <a:p>
            <a:pPr>
              <a:spcBef>
                <a:spcPts val="3000"/>
              </a:spcBef>
            </a:pPr>
            <a:r>
              <a:rPr lang="el-GR" sz="2400" dirty="0" smtClean="0"/>
              <a:t>Η χρήση λουτρού του διαλύτη απαιτεί προσοχή τόσο για θέματα προστασίας της υγείας του συντηρητή όσο και για τον τρόπο απόρριψης του διαλύτη. </a:t>
            </a:r>
          </a:p>
          <a:p>
            <a:pPr>
              <a:spcBef>
                <a:spcPts val="3000"/>
              </a:spcBef>
            </a:pPr>
            <a:r>
              <a:rPr lang="el-GR" sz="2400" dirty="0" smtClean="0"/>
              <a:t>Η διαδικασία  πρέπει να πραγματοποιείται μέσα σε </a:t>
            </a:r>
            <a:r>
              <a:rPr lang="el-GR" sz="2400" dirty="0" err="1" smtClean="0"/>
              <a:t>απαγωγό</a:t>
            </a:r>
            <a:r>
              <a:rPr lang="el-GR" sz="2400" dirty="0" smtClean="0"/>
              <a:t> αερίων.</a:t>
            </a:r>
          </a:p>
          <a:p>
            <a:endParaRPr lang="el-GR" sz="2400" dirty="0" smtClean="0"/>
          </a:p>
          <a:p>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a:solidFill>
                <a:prstClr val="black"/>
              </a:solidFill>
            </a:endParaRPr>
          </a:p>
        </p:txBody>
      </p:sp>
    </p:spTree>
    <p:extLst>
      <p:ext uri="{BB962C8B-B14F-4D97-AF65-F5344CB8AC3E}">
        <p14:creationId xmlns:p14="http://schemas.microsoft.com/office/powerpoint/2010/main" val="35066064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Στέγνωμα αντικειμένου</a:t>
            </a:r>
            <a:endParaRPr lang="el-GR" b="1" dirty="0">
              <a:solidFill>
                <a:schemeClr val="accent4">
                  <a:lumMod val="75000"/>
                </a:schemeClr>
              </a:solidFill>
            </a:endParaRPr>
          </a:p>
        </p:txBody>
      </p:sp>
      <p:sp>
        <p:nvSpPr>
          <p:cNvPr id="43011" name="2 - Θέση περιεχομένου"/>
          <p:cNvSpPr>
            <a:spLocks noGrp="1"/>
          </p:cNvSpPr>
          <p:nvPr>
            <p:ph idx="1"/>
          </p:nvPr>
        </p:nvSpPr>
        <p:spPr/>
        <p:txBody>
          <a:bodyPr/>
          <a:lstStyle/>
          <a:p>
            <a:pPr>
              <a:spcBef>
                <a:spcPts val="3000"/>
              </a:spcBef>
            </a:pPr>
            <a:r>
              <a:rPr lang="el-GR" sz="2400" dirty="0" smtClean="0"/>
              <a:t>Το στέγνωμα του αντικειμένου μετά το χημικό καθαρισμό μπορεί να δημιουργήσει προβλήματα στην περίπτωση ενός ιδιαίτερα πτητικού διαλύτη καθώς κάποια τμήματα του αντικειμένου θα στεγνώσουν ταχύτερα αφήνοντας σημάδια (</a:t>
            </a:r>
            <a:r>
              <a:rPr lang="en-US" sz="2400" dirty="0" smtClean="0"/>
              <a:t>water rings</a:t>
            </a:r>
            <a:r>
              <a:rPr lang="el-GR" sz="2400" dirty="0" smtClean="0"/>
              <a:t>) στην επιφάνεια του υφάσματος. </a:t>
            </a:r>
          </a:p>
          <a:p>
            <a:pPr>
              <a:spcBef>
                <a:spcPts val="3000"/>
              </a:spcBef>
            </a:pPr>
            <a:r>
              <a:rPr lang="el-GR" sz="2400" dirty="0" smtClean="0"/>
              <a:t>Για την αφαίρεση μεμονωμένων λεκέδων ο διαλύτης εφαρμόζεται στην περιοχή του λεκέ σε τράπεζα κενού αέρα ώστε να αποφευχθεί η δημιουργία περιμετρικού δακτυλιδιού γύρω από το σημείο εφαρμογής του. </a:t>
            </a:r>
          </a:p>
          <a:p>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a:solidFill>
                <a:prstClr val="black"/>
              </a:solidFill>
            </a:endParaRPr>
          </a:p>
        </p:txBody>
      </p:sp>
    </p:spTree>
    <p:extLst>
      <p:ext uri="{BB962C8B-B14F-4D97-AF65-F5344CB8AC3E}">
        <p14:creationId xmlns:p14="http://schemas.microsoft.com/office/powerpoint/2010/main" val="8628556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Πλεονεκτήματα</a:t>
            </a:r>
            <a:endParaRPr lang="el-GR" b="1" dirty="0">
              <a:solidFill>
                <a:schemeClr val="accent4">
                  <a:lumMod val="75000"/>
                </a:schemeClr>
              </a:solidFill>
            </a:endParaRPr>
          </a:p>
        </p:txBody>
      </p:sp>
      <p:sp>
        <p:nvSpPr>
          <p:cNvPr id="39939" name="2 - Θέση περιεχομένου"/>
          <p:cNvSpPr>
            <a:spLocks noGrp="1"/>
          </p:cNvSpPr>
          <p:nvPr>
            <p:ph idx="1"/>
          </p:nvPr>
        </p:nvSpPr>
        <p:spPr/>
        <p:txBody>
          <a:bodyPr/>
          <a:lstStyle/>
          <a:p>
            <a:pPr>
              <a:spcBef>
                <a:spcPts val="3600"/>
              </a:spcBef>
            </a:pPr>
            <a:r>
              <a:rPr lang="el-GR" sz="2400" dirty="0" smtClean="0"/>
              <a:t>Τα πλεονεκτήματα του χημικού καθαρισμού είναι ότι οι οργανικοί διαλύτες δεν επηρεάζουν τις φυσικές βαφές, δε διαβρώνουν τα μέταλλα, δεν προκαλούν διόγκωση στις ίνες όπως το νερό και εξατμίζονται γρηγορότερα από το νερό επιταχύνοντας τη διαδικασία καθαρισμού. </a:t>
            </a:r>
          </a:p>
          <a:p>
            <a:pPr>
              <a:spcBef>
                <a:spcPts val="3600"/>
              </a:spcBef>
            </a:pPr>
            <a:r>
              <a:rPr lang="el-GR" sz="2400" dirty="0" smtClean="0"/>
              <a:t>Διατηρούνται επίσης οι τσακίσεις και πτυχώσεις που αποτελούν κατασκευαστικά ή ιστορικά στοιχεία του αντικειμένου. </a:t>
            </a:r>
          </a:p>
          <a:p>
            <a:endParaRPr 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a:solidFill>
                <a:prstClr val="black"/>
              </a:solidFill>
            </a:endParaRPr>
          </a:p>
        </p:txBody>
      </p:sp>
    </p:spTree>
    <p:extLst>
      <p:ext uri="{BB962C8B-B14F-4D97-AF65-F5344CB8AC3E}">
        <p14:creationId xmlns:p14="http://schemas.microsoft.com/office/powerpoint/2010/main" val="35324650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Μειονεκτήματα</a:t>
            </a:r>
            <a:endParaRPr lang="el-GR" b="1" dirty="0">
              <a:solidFill>
                <a:schemeClr val="accent4">
                  <a:lumMod val="75000"/>
                </a:schemeClr>
              </a:solidFill>
            </a:endParaRPr>
          </a:p>
        </p:txBody>
      </p:sp>
      <p:sp>
        <p:nvSpPr>
          <p:cNvPr id="40963" name="2 - Θέση περιεχομένου"/>
          <p:cNvSpPr>
            <a:spLocks noGrp="1"/>
          </p:cNvSpPr>
          <p:nvPr>
            <p:ph idx="1"/>
          </p:nvPr>
        </p:nvSpPr>
        <p:spPr/>
        <p:txBody>
          <a:bodyPr/>
          <a:lstStyle/>
          <a:p>
            <a:pPr>
              <a:spcBef>
                <a:spcPts val="3600"/>
              </a:spcBef>
            </a:pPr>
            <a:r>
              <a:rPr lang="el-GR" sz="2400" dirty="0" smtClean="0"/>
              <a:t>Η τοξικότητα των οργανικών διαλυτών για τον άνθρωπο. </a:t>
            </a:r>
          </a:p>
          <a:p>
            <a:pPr>
              <a:spcBef>
                <a:spcPts val="3600"/>
              </a:spcBef>
            </a:pPr>
            <a:r>
              <a:rPr lang="el-GR" sz="2400" dirty="0" smtClean="0"/>
              <a:t>Η καταστρεπτική τους δράση σε κάποια διακοσμητικά στοιχεία του αντικειμένου (π.χ. τα μαργαριτάρια).</a:t>
            </a:r>
          </a:p>
          <a:p>
            <a:pPr>
              <a:spcBef>
                <a:spcPts val="3600"/>
              </a:spcBef>
            </a:pPr>
            <a:r>
              <a:rPr lang="el-GR" sz="2400" dirty="0" smtClean="0"/>
              <a:t>Η αδυναμία </a:t>
            </a:r>
            <a:r>
              <a:rPr lang="el-GR" sz="2400" dirty="0" err="1" smtClean="0"/>
              <a:t>επιπεδοποίησης</a:t>
            </a:r>
            <a:r>
              <a:rPr lang="el-GR" sz="2400" dirty="0" smtClean="0"/>
              <a:t> του αντικειμένου κατά τη χρήση τους.</a:t>
            </a:r>
          </a:p>
          <a:p>
            <a:pPr>
              <a:spcBef>
                <a:spcPts val="3600"/>
              </a:spcBef>
            </a:pPr>
            <a:r>
              <a:rPr lang="el-GR" sz="2400" dirty="0" smtClean="0"/>
              <a:t>Το μεγάλο κόστος τους. </a:t>
            </a:r>
          </a:p>
          <a:p>
            <a:pPr>
              <a:spcBef>
                <a:spcPts val="3600"/>
              </a:spcBef>
            </a:pPr>
            <a:r>
              <a:rPr lang="el-GR" sz="2400" dirty="0" smtClean="0"/>
              <a:t>Η δυσκολία απόρριψης τους σε απλές αποχετεύσεις.</a:t>
            </a:r>
          </a:p>
          <a:p>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a:solidFill>
                <a:prstClr val="black"/>
              </a:solidFill>
            </a:endParaRPr>
          </a:p>
        </p:txBody>
      </p:sp>
    </p:spTree>
    <p:extLst>
      <p:ext uri="{BB962C8B-B14F-4D97-AF65-F5344CB8AC3E}">
        <p14:creationId xmlns:p14="http://schemas.microsoft.com/office/powerpoint/2010/main" val="10464592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Χρήση ενζύμων </a:t>
            </a:r>
            <a:endParaRPr lang="el-GR" b="1" dirty="0">
              <a:solidFill>
                <a:schemeClr val="accent4">
                  <a:lumMod val="75000"/>
                </a:schemeClr>
              </a:solidFill>
            </a:endParaRPr>
          </a:p>
        </p:txBody>
      </p:sp>
      <p:sp>
        <p:nvSpPr>
          <p:cNvPr id="44035" name="2 - Θέση περιεχομένου"/>
          <p:cNvSpPr>
            <a:spLocks noGrp="1"/>
          </p:cNvSpPr>
          <p:nvPr>
            <p:ph idx="1"/>
          </p:nvPr>
        </p:nvSpPr>
        <p:spPr/>
        <p:txBody>
          <a:bodyPr/>
          <a:lstStyle/>
          <a:p>
            <a:pPr>
              <a:spcBef>
                <a:spcPts val="2400"/>
              </a:spcBef>
            </a:pPr>
            <a:r>
              <a:rPr lang="el-GR" sz="2400" dirty="0" smtClean="0"/>
              <a:t>Τα ένζυμα είναι σφαιρικές πρωτεΐνες και δρουν ως οργανικοί καταλύτες αυξάνοντας αισθητά το ρυθμό μιας χημικής αντίδρασης. </a:t>
            </a:r>
          </a:p>
          <a:p>
            <a:pPr>
              <a:spcBef>
                <a:spcPts val="2400"/>
              </a:spcBef>
            </a:pPr>
            <a:r>
              <a:rPr lang="el-GR" sz="2400" dirty="0" smtClean="0"/>
              <a:t>Ο στόχος της χρήσης ενζύμων στον καθαρισμό υφασμάτινων αντικειμένων είναι η διάσπαση των ρύπων που αποτελούνται από μεγάλα μόρια σε μικρότερα διαλυτά τμήματα. </a:t>
            </a:r>
          </a:p>
          <a:p>
            <a:pPr>
              <a:spcBef>
                <a:spcPts val="2400"/>
              </a:spcBef>
            </a:pPr>
            <a:r>
              <a:rPr lang="el-GR" sz="2400" dirty="0" smtClean="0"/>
              <a:t>Τα ένζυμα στην συντήρηση των υφασμάτινων αντικειμένων έχουν χρησιμοποιηθεί κυρίως για την αφαίρεση </a:t>
            </a:r>
            <a:r>
              <a:rPr lang="el-GR" sz="2400" dirty="0" err="1" smtClean="0"/>
              <a:t>γηρασμένων</a:t>
            </a:r>
            <a:r>
              <a:rPr lang="el-GR" sz="2400" dirty="0" smtClean="0"/>
              <a:t> συγκολλητικών, παρόλο που έχουν και πολλές άλλες εφαρμογές.    </a:t>
            </a:r>
          </a:p>
          <a:p>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a:solidFill>
                <a:prstClr val="black"/>
              </a:solidFill>
            </a:endParaRPr>
          </a:p>
        </p:txBody>
      </p:sp>
    </p:spTree>
    <p:extLst>
      <p:ext uri="{BB962C8B-B14F-4D97-AF65-F5344CB8AC3E}">
        <p14:creationId xmlns:p14="http://schemas.microsoft.com/office/powerpoint/2010/main" val="17759708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Δράση των ενζύμων </a:t>
            </a:r>
            <a:r>
              <a:rPr lang="el-GR" sz="3200" b="0" dirty="0" smtClean="0">
                <a:solidFill>
                  <a:schemeClr val="accent4">
                    <a:lumMod val="75000"/>
                  </a:schemeClr>
                </a:solidFill>
              </a:rPr>
              <a:t>(1 από 3)</a:t>
            </a:r>
            <a:endParaRPr lang="el-GR" sz="3200" b="0" dirty="0">
              <a:solidFill>
                <a:schemeClr val="accent4">
                  <a:lumMod val="75000"/>
                </a:schemeClr>
              </a:solidFill>
            </a:endParaRPr>
          </a:p>
        </p:txBody>
      </p:sp>
      <p:sp>
        <p:nvSpPr>
          <p:cNvPr id="45059" name="2 - Θέση περιεχομένου"/>
          <p:cNvSpPr>
            <a:spLocks noGrp="1"/>
          </p:cNvSpPr>
          <p:nvPr>
            <p:ph idx="1"/>
          </p:nvPr>
        </p:nvSpPr>
        <p:spPr/>
        <p:txBody>
          <a:bodyPr/>
          <a:lstStyle/>
          <a:p>
            <a:pPr>
              <a:spcBef>
                <a:spcPts val="1800"/>
              </a:spcBef>
            </a:pPr>
            <a:r>
              <a:rPr lang="el-GR" sz="2400" dirty="0" smtClean="0"/>
              <a:t>Τα ένζυμα αποκτούν την ενεργή μορφή τους (σχήμα) στο νερό, αλλά έχουν χρησιμοποιηθεί επίσης και μίγματα νερού με οργανικούς διαλύτες, (όπως </a:t>
            </a:r>
            <a:r>
              <a:rPr lang="el-GR" sz="2400" dirty="0" err="1" smtClean="0"/>
              <a:t>μεθανόλη</a:t>
            </a:r>
            <a:r>
              <a:rPr lang="el-GR" sz="2400" dirty="0" smtClean="0"/>
              <a:t> και </a:t>
            </a:r>
            <a:r>
              <a:rPr lang="el-GR" sz="2400" dirty="0" err="1" smtClean="0"/>
              <a:t>ισοπροπυλική</a:t>
            </a:r>
            <a:r>
              <a:rPr lang="el-GR" sz="2400" dirty="0" smtClean="0"/>
              <a:t> αλκοόλη με νερό) ή με μορφή </a:t>
            </a:r>
            <a:r>
              <a:rPr lang="el-GR" sz="2400" dirty="0" err="1" smtClean="0"/>
              <a:t>γέλης</a:t>
            </a:r>
            <a:r>
              <a:rPr lang="el-GR" sz="2400" dirty="0" smtClean="0"/>
              <a:t> σε συνδυασμό με </a:t>
            </a:r>
            <a:r>
              <a:rPr lang="el-GR" sz="2400" dirty="0" err="1" smtClean="0"/>
              <a:t>μεθυλοκυτταρίνη</a:t>
            </a:r>
            <a:r>
              <a:rPr lang="el-GR" sz="2400" dirty="0" smtClean="0"/>
              <a:t> και </a:t>
            </a:r>
            <a:r>
              <a:rPr lang="el-GR" sz="2400" dirty="0" err="1" smtClean="0"/>
              <a:t>καρβοξυμεθυλο</a:t>
            </a:r>
            <a:r>
              <a:rPr lang="el-GR" sz="2400" dirty="0" smtClean="0"/>
              <a:t>- κυτταρίνη.</a:t>
            </a:r>
          </a:p>
          <a:p>
            <a:pPr>
              <a:spcBef>
                <a:spcPts val="1800"/>
              </a:spcBef>
            </a:pPr>
            <a:r>
              <a:rPr lang="el-GR" sz="2400" dirty="0" smtClean="0"/>
              <a:t>Για να αποκτήσουν την ενεργή μορφή τους τα μόρια των ενζύμων, πέρα από την παρουσία νερού, απαιτούν κατάλληλες συνθήκες θερμοκρασίας και </a:t>
            </a:r>
            <a:r>
              <a:rPr lang="en-US" sz="2400" dirty="0" smtClean="0"/>
              <a:t>pH</a:t>
            </a:r>
            <a:r>
              <a:rPr lang="el-GR" sz="2400" dirty="0" smtClean="0"/>
              <a:t>. </a:t>
            </a:r>
          </a:p>
          <a:p>
            <a:pPr>
              <a:spcBef>
                <a:spcPts val="1800"/>
              </a:spcBef>
            </a:pPr>
            <a:r>
              <a:rPr lang="el-GR" sz="2400" dirty="0" smtClean="0"/>
              <a:t>Επειδή τα ένζυμα δρουν πολύ γρήγορα χρειάζεται μια πολύ μικρή ποσότητα ενζύμων για να επηρεάσουν το ρυθμό μιας αντίδρασης.</a:t>
            </a:r>
          </a:p>
          <a:p>
            <a:endParaRPr lang="el-GR" sz="2400" dirty="0" smtClean="0"/>
          </a:p>
          <a:p>
            <a:endParaRPr 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a:solidFill>
                <a:prstClr val="black"/>
              </a:solidFill>
            </a:endParaRPr>
          </a:p>
        </p:txBody>
      </p:sp>
    </p:spTree>
    <p:extLst>
      <p:ext uri="{BB962C8B-B14F-4D97-AF65-F5344CB8AC3E}">
        <p14:creationId xmlns:p14="http://schemas.microsoft.com/office/powerpoint/2010/main" val="1440991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lstStyle/>
          <a:p>
            <a:pPr eaLnBrk="1" hangingPunct="1"/>
            <a:r>
              <a:rPr lang="el-GR" altLang="el-GR" smtClean="0">
                <a:solidFill>
                  <a:srgbClr val="60497B"/>
                </a:solidFill>
              </a:rPr>
              <a:t>Σημασία των ρύπων </a:t>
            </a:r>
            <a:r>
              <a:rPr lang="el-GR" altLang="el-GR" sz="3200" b="0" smtClean="0">
                <a:solidFill>
                  <a:srgbClr val="60497B"/>
                </a:solidFill>
              </a:rPr>
              <a:t>(2 από 2)</a:t>
            </a:r>
            <a:endParaRPr lang="el-GR" altLang="el-GR" smtClean="0"/>
          </a:p>
        </p:txBody>
      </p:sp>
      <p:sp>
        <p:nvSpPr>
          <p:cNvPr id="7171" name="2 - Θέση περιεχομένου"/>
          <p:cNvSpPr>
            <a:spLocks noGrp="1"/>
          </p:cNvSpPr>
          <p:nvPr>
            <p:ph idx="1"/>
          </p:nvPr>
        </p:nvSpPr>
        <p:spPr/>
        <p:txBody>
          <a:bodyPr/>
          <a:lstStyle/>
          <a:p>
            <a:pPr eaLnBrk="1" hangingPunct="1">
              <a:lnSpc>
                <a:spcPct val="114000"/>
              </a:lnSpc>
              <a:spcBef>
                <a:spcPts val="1200"/>
              </a:spcBef>
            </a:pPr>
            <a:r>
              <a:rPr lang="el-GR" altLang="el-GR" sz="2400" smtClean="0"/>
              <a:t>Σε πολλές περιπτώσεις θα πρέπει να διατηρηθούν οι πληροφορίες που παρέχουν συγκεκριμένα είδη ρύπων, παρόλο που οι ίδιοι πιθανόν αποτελούν παράγοντα μελλοντικής φθοράς για το αντικείμενο. </a:t>
            </a:r>
          </a:p>
          <a:p>
            <a:pPr eaLnBrk="1" hangingPunct="1">
              <a:lnSpc>
                <a:spcPct val="114000"/>
              </a:lnSpc>
              <a:spcBef>
                <a:spcPts val="1200"/>
              </a:spcBef>
            </a:pPr>
            <a:r>
              <a:rPr lang="el-GR" altLang="el-GR" sz="2400" smtClean="0"/>
              <a:t>Σε αυτές τις περιπτώσεις η απόφαση για την αφαίρεση του συγκεκριμένου ρύπου θα πρέπει να λαμβάνεται από κοινού από τον συντηρητή και τον επιμελητή ή τον αρχαιολόγο. </a:t>
            </a:r>
          </a:p>
          <a:p>
            <a:pPr eaLnBrk="1" hangingPunct="1">
              <a:lnSpc>
                <a:spcPct val="114000"/>
              </a:lnSpc>
              <a:spcBef>
                <a:spcPts val="1200"/>
              </a:spcBef>
            </a:pPr>
            <a:r>
              <a:rPr lang="el-GR" altLang="el-GR" sz="2400" smtClean="0"/>
              <a:t>Σε όλες τις περιπτώσεις καθαρισμού, αλλά ειδικότερα όταν πρόκειται να αφαιρεθούν ρύποι με ιδιαίτερη σημασία, πριν από οποιαδήποτε επέμβαση καθαρισμού πρέπει να γίνεται λεπτομερής καταγραφή τους. </a:t>
            </a:r>
            <a:endParaRPr lang="el-GR" altLang="el-GR" smtClean="0"/>
          </a:p>
          <a:p>
            <a:pPr eaLnBrk="1" hangingPunct="1"/>
            <a:endParaRPr lang="el-GR" altLang="el-GR" smtClean="0"/>
          </a:p>
        </p:txBody>
      </p:sp>
      <p:sp>
        <p:nvSpPr>
          <p:cNvPr id="4" name="3 - Θέση αριθμού διαφάνειας"/>
          <p:cNvSpPr>
            <a:spLocks noGrp="1"/>
          </p:cNvSpPr>
          <p:nvPr>
            <p:ph type="sldNum" sz="quarter" idx="12"/>
          </p:nvPr>
        </p:nvSpPr>
        <p:spPr/>
        <p:txBody>
          <a:bodyPr/>
          <a:lstStyle/>
          <a:p>
            <a:pPr>
              <a:defRPr/>
            </a:pPr>
            <a:fld id="{FC96AC48-BEEC-4659-8BF0-034968DB14AB}"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25313186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Δράση των ενζύμων </a:t>
            </a:r>
            <a:r>
              <a:rPr lang="el-GR" sz="3200" b="0" dirty="0" smtClean="0">
                <a:solidFill>
                  <a:schemeClr val="accent4">
                    <a:lumMod val="75000"/>
                  </a:schemeClr>
                </a:solidFill>
              </a:rPr>
              <a:t>(2 από 3)</a:t>
            </a:r>
            <a:endParaRPr lang="el-GR" sz="3200" b="0" dirty="0">
              <a:solidFill>
                <a:schemeClr val="accent4">
                  <a:lumMod val="75000"/>
                </a:schemeClr>
              </a:solidFill>
            </a:endParaRPr>
          </a:p>
        </p:txBody>
      </p:sp>
      <p:sp>
        <p:nvSpPr>
          <p:cNvPr id="46083" name="2 - Θέση περιεχομένου"/>
          <p:cNvSpPr>
            <a:spLocks noGrp="1"/>
          </p:cNvSpPr>
          <p:nvPr>
            <p:ph idx="1"/>
          </p:nvPr>
        </p:nvSpPr>
        <p:spPr/>
        <p:txBody>
          <a:bodyPr>
            <a:normAutofit lnSpcReduction="10000"/>
          </a:bodyPr>
          <a:lstStyle/>
          <a:p>
            <a:pPr>
              <a:spcBef>
                <a:spcPts val="2400"/>
              </a:spcBef>
            </a:pPr>
            <a:r>
              <a:rPr lang="el-GR" sz="2400" dirty="0" smtClean="0"/>
              <a:t>Η θεωρία που εξηγεί τη δράση των ενζύμων είναι εκείνη της «κλειδαριάς και του κλειδιού». </a:t>
            </a:r>
          </a:p>
          <a:p>
            <a:pPr>
              <a:spcBef>
                <a:spcPts val="2400"/>
              </a:spcBef>
            </a:pPr>
            <a:r>
              <a:rPr lang="el-GR" sz="2400" dirty="0" smtClean="0"/>
              <a:t>Σύμφωνα με αυτή τη θεωρία αυτή το ένζυμο και το υπόστρωμα διαθέτουν ειδικά συμπληρωματικά γεωμετρικά σχήματα που ταιριάζουν ακριβώς το ένα στο άλλο. </a:t>
            </a:r>
          </a:p>
          <a:p>
            <a:pPr>
              <a:spcBef>
                <a:spcPts val="2400"/>
              </a:spcBef>
            </a:pPr>
            <a:r>
              <a:rPr lang="el-GR" sz="2400" dirty="0" smtClean="0"/>
              <a:t>Το μόριο του υποστρώματος (κλειδί) πλησιάζει την ενεργή πλευρά του ενζύμου (κλειδαριά) και ενώνεται με αυτήν σχηματίζοντας μια </a:t>
            </a:r>
            <a:r>
              <a:rPr lang="el-GR" sz="2400" dirty="0" err="1" smtClean="0"/>
              <a:t>σύμπλοκη</a:t>
            </a:r>
            <a:r>
              <a:rPr lang="el-GR" sz="2400" dirty="0" smtClean="0"/>
              <a:t> ένωση.</a:t>
            </a:r>
          </a:p>
          <a:p>
            <a:pPr>
              <a:spcBef>
                <a:spcPts val="2400"/>
              </a:spcBef>
            </a:pPr>
            <a:r>
              <a:rPr lang="el-GR" sz="2400" dirty="0" smtClean="0"/>
              <a:t>Λόγω της τέλειας εφαρμογής που επιτυγχάνεται το ένζυμο επιτελεί την καταλυτική του δράση προκαλώντας μεταβολές στους δεσμούς του υποστρώματος, οδηγώντας τελικά στη διάρρηξη και τον ανασχηματισμό τους.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a:solidFill>
                <a:prstClr val="black"/>
              </a:solidFill>
            </a:endParaRPr>
          </a:p>
        </p:txBody>
      </p:sp>
    </p:spTree>
    <p:extLst>
      <p:ext uri="{BB962C8B-B14F-4D97-AF65-F5344CB8AC3E}">
        <p14:creationId xmlns:p14="http://schemas.microsoft.com/office/powerpoint/2010/main" val="24096157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Δράση των ενζύμων </a:t>
            </a:r>
            <a:r>
              <a:rPr lang="el-GR" sz="3200" b="0" dirty="0" smtClean="0">
                <a:solidFill>
                  <a:schemeClr val="accent4">
                    <a:lumMod val="75000"/>
                  </a:schemeClr>
                </a:solidFill>
              </a:rPr>
              <a:t>(3 από 3)</a:t>
            </a:r>
            <a:endParaRPr lang="el-GR" sz="3200" b="0" dirty="0">
              <a:solidFill>
                <a:schemeClr val="accent4">
                  <a:lumMod val="75000"/>
                </a:schemeClr>
              </a:solidFill>
            </a:endParaRPr>
          </a:p>
        </p:txBody>
      </p:sp>
      <p:sp>
        <p:nvSpPr>
          <p:cNvPr id="47107" name="2 - Θέση περιεχομένου"/>
          <p:cNvSpPr>
            <a:spLocks noGrp="1"/>
          </p:cNvSpPr>
          <p:nvPr>
            <p:ph idx="1"/>
          </p:nvPr>
        </p:nvSpPr>
        <p:spPr/>
        <p:txBody>
          <a:bodyPr/>
          <a:lstStyle/>
          <a:p>
            <a:r>
              <a:rPr lang="el-GR" sz="2400" smtClean="0"/>
              <a:t>Μόρια που δεν έχουν συμπληρωματική μορφή με το ένζυμο δεν μπορούν να ενωθούν μαζί του, με τον ίδιο τρόπο που η κλειδαριά ταιριάζει με το συγκεκριμένο κλειδί μόνο. </a:t>
            </a:r>
          </a:p>
          <a:p>
            <a:r>
              <a:rPr lang="el-GR" sz="2400" smtClean="0"/>
              <a:t>Αν η ενεργή πλευρά του ενζύμου τροποποιηθεί (λόγω υψηλής θερμοκρασίας ή κάποιου αναστολέα) το μόριο του υποστρώματος δεν θα εφαρμόζει στο ένζυμο.</a:t>
            </a:r>
          </a:p>
        </p:txBody>
      </p:sp>
      <p:pic>
        <p:nvPicPr>
          <p:cNvPr id="47108" name="Picture 4" descr="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3786188"/>
            <a:ext cx="6143625" cy="19970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7" name="6 - TextBox"/>
          <p:cNvSpPr txBox="1"/>
          <p:nvPr/>
        </p:nvSpPr>
        <p:spPr>
          <a:xfrm>
            <a:off x="1250155" y="6060262"/>
            <a:ext cx="6215063" cy="369332"/>
          </a:xfrm>
          <a:prstGeom prst="rect">
            <a:avLst/>
          </a:prstGeom>
          <a:solidFill>
            <a:schemeClr val="accent4">
              <a:lumMod val="75000"/>
            </a:schemeClr>
          </a:solidFill>
        </p:spPr>
        <p:txBody>
          <a:bodyPr>
            <a:spAutoFit/>
          </a:bodyPr>
          <a:lstStyle/>
          <a:p>
            <a:pPr>
              <a:defRPr/>
            </a:pPr>
            <a:r>
              <a:rPr lang="el-GR" dirty="0">
                <a:solidFill>
                  <a:prstClr val="white"/>
                </a:solidFill>
                <a:latin typeface="Calibri"/>
                <a:cs typeface="Arial" charset="0"/>
              </a:rPr>
              <a:t>Σχηματική παράσταση της δράσης των ενζύμων</a:t>
            </a:r>
            <a:r>
              <a:rPr lang="el-GR" dirty="0" smtClean="0">
                <a:solidFill>
                  <a:prstClr val="white"/>
                </a:solidFill>
                <a:latin typeface="Calibri"/>
                <a:cs typeface="Arial" charset="0"/>
              </a:rPr>
              <a:t>.</a:t>
            </a:r>
            <a:endParaRPr lang="el-GR" dirty="0">
              <a:solidFill>
                <a:prstClr val="white"/>
              </a:solidFill>
              <a:cs typeface="Arial" charset="0"/>
            </a:endParaRPr>
          </a:p>
        </p:txBody>
      </p:sp>
      <p:sp>
        <p:nvSpPr>
          <p:cNvPr id="4" name="Ορθογώνιο 3"/>
          <p:cNvSpPr/>
          <p:nvPr/>
        </p:nvSpPr>
        <p:spPr>
          <a:xfrm>
            <a:off x="3855310" y="5783263"/>
            <a:ext cx="1076192" cy="276999"/>
          </a:xfrm>
          <a:prstGeom prst="rect">
            <a:avLst/>
          </a:prstGeom>
        </p:spPr>
        <p:txBody>
          <a:bodyPr wrap="none">
            <a:spAutoFit/>
          </a:bodyPr>
          <a:lstStyle/>
          <a:p>
            <a:r>
              <a:rPr lang="en-US" sz="1200" dirty="0" smtClean="0">
                <a:solidFill>
                  <a:prstClr val="black"/>
                </a:solidFill>
                <a:latin typeface="Calibri"/>
                <a:hlinkClick r:id="rId3"/>
              </a:rPr>
              <a:t>ebooks.edu.gr</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a:solidFill>
                <a:prstClr val="black"/>
              </a:solidFill>
            </a:endParaRPr>
          </a:p>
        </p:txBody>
      </p:sp>
    </p:spTree>
    <p:extLst>
      <p:ext uri="{BB962C8B-B14F-4D97-AF65-F5344CB8AC3E}">
        <p14:creationId xmlns:p14="http://schemas.microsoft.com/office/powerpoint/2010/main" val="5037303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Λεύκανση</a:t>
            </a:r>
            <a:endParaRPr lang="el-GR" b="1" dirty="0">
              <a:solidFill>
                <a:schemeClr val="accent4">
                  <a:lumMod val="75000"/>
                </a:schemeClr>
              </a:solidFill>
            </a:endParaRPr>
          </a:p>
        </p:txBody>
      </p:sp>
      <p:sp>
        <p:nvSpPr>
          <p:cNvPr id="48131" name="2 - Θέση περιεχομένου"/>
          <p:cNvSpPr>
            <a:spLocks noGrp="1"/>
          </p:cNvSpPr>
          <p:nvPr>
            <p:ph idx="1"/>
          </p:nvPr>
        </p:nvSpPr>
        <p:spPr/>
        <p:txBody>
          <a:bodyPr>
            <a:normAutofit fontScale="92500"/>
          </a:bodyPr>
          <a:lstStyle/>
          <a:p>
            <a:pPr>
              <a:spcBef>
                <a:spcPts val="3000"/>
              </a:spcBef>
            </a:pPr>
            <a:r>
              <a:rPr lang="el-GR" sz="2400" dirty="0" smtClean="0"/>
              <a:t>Σε περιπτώσεις που μετά τον υγρό καθαρισμό παραμένουν στο ύφασμα κάποιοι λεκέδες, όπως κιτρινίλα λόγω της </a:t>
            </a:r>
            <a:r>
              <a:rPr lang="el-GR" sz="2400" dirty="0" err="1" smtClean="0"/>
              <a:t>πολυκαιρίας</a:t>
            </a:r>
            <a:r>
              <a:rPr lang="el-GR" sz="2400" dirty="0" smtClean="0"/>
              <a:t> και στίγματα από προϊόντα διάβρωσης των μετάλλων μπορούν να αφαιρεθούν με τη χρήση λευκαντικών.</a:t>
            </a:r>
          </a:p>
          <a:p>
            <a:pPr>
              <a:spcBef>
                <a:spcPts val="3000"/>
              </a:spcBef>
            </a:pPr>
            <a:r>
              <a:rPr lang="el-GR" sz="2400" dirty="0" smtClean="0"/>
              <a:t>Τα λευκαντικά αφαιρούν τους λεκέδες, αλλά παράλληλα δρουν χημικά με τις ίνες του υφάσματος προκαλώντας έτσι την αποδυνάμωσή τους. </a:t>
            </a:r>
          </a:p>
          <a:p>
            <a:pPr>
              <a:spcBef>
                <a:spcPts val="3000"/>
              </a:spcBef>
            </a:pPr>
            <a:r>
              <a:rPr lang="el-GR" sz="2400" dirty="0" smtClean="0"/>
              <a:t>Η μέθοδος της λεύκανσης αποφασίζεται σε έσχατη περίπτωση και είναι θέμα προσωπικής εκτίμησης και ευθύνης του συντηρητή. </a:t>
            </a:r>
          </a:p>
          <a:p>
            <a:pPr>
              <a:spcBef>
                <a:spcPts val="3000"/>
              </a:spcBef>
            </a:pPr>
            <a:r>
              <a:rPr lang="el-GR" sz="2400" dirty="0" smtClean="0"/>
              <a:t>Το πιο κατάλληλο υλικό για τη λεύκανση είναι το αραιό διάλυμα του υπεροξειδίου του υδρογόνου (Η</a:t>
            </a:r>
            <a:r>
              <a:rPr lang="el-GR" sz="2400" baseline="-25000" dirty="0" smtClean="0"/>
              <a:t>2</a:t>
            </a:r>
            <a:r>
              <a:rPr lang="el-GR" sz="2400" dirty="0" smtClean="0"/>
              <a:t>Ο</a:t>
            </a:r>
            <a:r>
              <a:rPr lang="el-GR" sz="2400" baseline="-25000" dirty="0" smtClean="0"/>
              <a:t>2</a:t>
            </a:r>
            <a:r>
              <a:rPr lang="el-GR" sz="2400" dirty="0" smtClean="0"/>
              <a:t>).</a:t>
            </a:r>
          </a:p>
          <a:p>
            <a:endParaRPr 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a:solidFill>
                <a:prstClr val="black"/>
              </a:solidFill>
            </a:endParaRPr>
          </a:p>
        </p:txBody>
      </p:sp>
    </p:spTree>
    <p:extLst>
      <p:ext uri="{BB962C8B-B14F-4D97-AF65-F5344CB8AC3E}">
        <p14:creationId xmlns:p14="http://schemas.microsoft.com/office/powerpoint/2010/main" val="10534935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1" algn="ctr">
              <a:defRPr/>
            </a:pPr>
            <a:r>
              <a:rPr lang="el-GR" sz="4000" b="1" dirty="0" err="1">
                <a:solidFill>
                  <a:schemeClr val="accent4">
                    <a:lumMod val="75000"/>
                  </a:schemeClr>
                </a:solidFill>
                <a:latin typeface="+mn-lt"/>
              </a:rPr>
              <a:t>Εφύγρανση</a:t>
            </a:r>
            <a:r>
              <a:rPr lang="el-GR" sz="4000" b="1" dirty="0">
                <a:solidFill>
                  <a:schemeClr val="accent4">
                    <a:lumMod val="75000"/>
                  </a:schemeClr>
                </a:solidFill>
                <a:latin typeface="+mn-lt"/>
              </a:rPr>
              <a:t> – Σ</a:t>
            </a:r>
            <a:r>
              <a:rPr lang="el-GR" sz="4000" b="1" dirty="0" smtClean="0">
                <a:solidFill>
                  <a:schemeClr val="accent4">
                    <a:lumMod val="75000"/>
                  </a:schemeClr>
                </a:solidFill>
                <a:latin typeface="+mn-lt"/>
              </a:rPr>
              <a:t>χηματοποίηση</a:t>
            </a:r>
            <a:endParaRPr lang="el-GR" sz="4000" b="1" dirty="0">
              <a:solidFill>
                <a:schemeClr val="accent4">
                  <a:lumMod val="75000"/>
                </a:schemeClr>
              </a:solidFill>
              <a:latin typeface="+mn-lt"/>
            </a:endParaRPr>
          </a:p>
        </p:txBody>
      </p:sp>
      <p:sp>
        <p:nvSpPr>
          <p:cNvPr id="49155" name="2 - Θέση περιεχομένου"/>
          <p:cNvSpPr>
            <a:spLocks noGrp="1"/>
          </p:cNvSpPr>
          <p:nvPr>
            <p:ph idx="1"/>
          </p:nvPr>
        </p:nvSpPr>
        <p:spPr>
          <a:xfrm>
            <a:off x="457200" y="1196752"/>
            <a:ext cx="8363272" cy="5661248"/>
          </a:xfrm>
        </p:spPr>
        <p:txBody>
          <a:bodyPr>
            <a:normAutofit/>
          </a:bodyPr>
          <a:lstStyle/>
          <a:p>
            <a:r>
              <a:rPr lang="en-US" sz="2400" dirty="0" smtClean="0"/>
              <a:t>H</a:t>
            </a:r>
            <a:r>
              <a:rPr lang="el-GR" sz="2400" dirty="0" smtClean="0"/>
              <a:t> τεχνική της </a:t>
            </a:r>
            <a:r>
              <a:rPr lang="el-GR" sz="2400" dirty="0" err="1" smtClean="0"/>
              <a:t>εφύγρανσης</a:t>
            </a:r>
            <a:r>
              <a:rPr lang="el-GR" sz="2400" dirty="0" smtClean="0"/>
              <a:t>, η αργή και ελεγχόμενη εισαγωγή υγρασίας στις υφασμάτινες ίνες, χρησιμοποιείται ευρύτατα στη συντήρηση υφασμάτινων αντικειμένων ώστε </a:t>
            </a:r>
            <a:r>
              <a:rPr lang="el-GR" sz="2400" smtClean="0"/>
              <a:t>να :</a:t>
            </a:r>
            <a:endParaRPr lang="en-US" sz="2400" dirty="0" smtClean="0"/>
          </a:p>
          <a:p>
            <a:pPr lvl="1">
              <a:spcBef>
                <a:spcPts val="1200"/>
              </a:spcBef>
            </a:pPr>
            <a:r>
              <a:rPr lang="el-GR" sz="2400" dirty="0" smtClean="0"/>
              <a:t>ανακτήσουν την ελαστικότητα τους,</a:t>
            </a:r>
            <a:endParaRPr lang="en-US" sz="2400" dirty="0" smtClean="0"/>
          </a:p>
          <a:p>
            <a:pPr lvl="1">
              <a:spcBef>
                <a:spcPts val="1200"/>
              </a:spcBef>
            </a:pPr>
            <a:r>
              <a:rPr lang="el-GR" sz="2400" dirty="0" smtClean="0"/>
              <a:t>να αυξηθεί η περιεχόμενη υγρασία των ινών τους αλλά και </a:t>
            </a:r>
            <a:endParaRPr lang="en-US" sz="2400" dirty="0" smtClean="0"/>
          </a:p>
          <a:p>
            <a:pPr lvl="1">
              <a:spcBef>
                <a:spcPts val="1200"/>
              </a:spcBef>
            </a:pPr>
            <a:r>
              <a:rPr lang="el-GR" sz="2400" dirty="0" smtClean="0"/>
              <a:t>για τη σχηματοποίηση – </a:t>
            </a:r>
            <a:r>
              <a:rPr lang="el-GR" sz="2400" dirty="0" err="1" smtClean="0"/>
              <a:t>επιπεδοποίηση</a:t>
            </a:r>
            <a:r>
              <a:rPr lang="el-GR" sz="2400" dirty="0" smtClean="0"/>
              <a:t> των αντικειμένων (εξάλειψη τσακισμάτων). </a:t>
            </a:r>
            <a:endParaRPr lang="en-US" sz="2400" dirty="0" smtClean="0"/>
          </a:p>
          <a:p>
            <a:pPr>
              <a:spcBef>
                <a:spcPts val="1800"/>
              </a:spcBef>
            </a:pPr>
            <a:r>
              <a:rPr lang="en-US" sz="2400" dirty="0" smtClean="0"/>
              <a:t>H </a:t>
            </a:r>
            <a:r>
              <a:rPr lang="el-GR" sz="2400" dirty="0" smtClean="0"/>
              <a:t>τεχνική αυτή εφαρμόζεται σε περιπτώσεις που δεν πραγματοποιείται υγρός καθαρισμός του αντικειμένου.  </a:t>
            </a:r>
            <a:endParaRPr lang="en-US" sz="2400" dirty="0" smtClean="0"/>
          </a:p>
          <a:p>
            <a:pPr>
              <a:spcBef>
                <a:spcPts val="1800"/>
              </a:spcBef>
            </a:pPr>
            <a:r>
              <a:rPr lang="el-GR" sz="2400" dirty="0" smtClean="0"/>
              <a:t>Πριν τη διαδικασία της </a:t>
            </a:r>
            <a:r>
              <a:rPr lang="el-GR" sz="2400" dirty="0" err="1" smtClean="0"/>
              <a:t>εφύγρανσης</a:t>
            </a:r>
            <a:r>
              <a:rPr lang="el-GR" sz="2400" dirty="0" smtClean="0"/>
              <a:t> πρέπει να έχουν πραγματοποιηθεί επίσης οι δοκιμές διαλυτότητας των βαφών.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a:solidFill>
                <a:prstClr val="black"/>
              </a:solidFill>
            </a:endParaRPr>
          </a:p>
        </p:txBody>
      </p:sp>
    </p:spTree>
    <p:extLst>
      <p:ext uri="{BB962C8B-B14F-4D97-AF65-F5344CB8AC3E}">
        <p14:creationId xmlns:p14="http://schemas.microsoft.com/office/powerpoint/2010/main" val="34350135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Αρχή της μεθόδου</a:t>
            </a:r>
            <a:endParaRPr lang="el-GR" b="1" dirty="0">
              <a:solidFill>
                <a:schemeClr val="accent4">
                  <a:lumMod val="75000"/>
                </a:schemeClr>
              </a:solidFill>
            </a:endParaRPr>
          </a:p>
        </p:txBody>
      </p:sp>
      <p:sp>
        <p:nvSpPr>
          <p:cNvPr id="50179" name="2 - Θέση περιεχομένου"/>
          <p:cNvSpPr>
            <a:spLocks noGrp="1"/>
          </p:cNvSpPr>
          <p:nvPr>
            <p:ph idx="1"/>
          </p:nvPr>
        </p:nvSpPr>
        <p:spPr/>
        <p:txBody>
          <a:bodyPr/>
          <a:lstStyle/>
          <a:p>
            <a:pPr>
              <a:spcBef>
                <a:spcPts val="2400"/>
              </a:spcBef>
            </a:pPr>
            <a:r>
              <a:rPr lang="el-GR" sz="2400" dirty="0" smtClean="0"/>
              <a:t>Οι τεχνικές </a:t>
            </a:r>
            <a:r>
              <a:rPr lang="el-GR" sz="2400" dirty="0" err="1" smtClean="0"/>
              <a:t>εφύγρανσης</a:t>
            </a:r>
            <a:r>
              <a:rPr lang="el-GR" sz="2400" dirty="0" smtClean="0"/>
              <a:t> επιτρέπουν την είσοδο του νερού στο εσωτερικό των ινών με τη μορφή ξεχωριστών μορίων ή σε μικρές ομάδες μορίων. Με τον τρόπο αυτό μειώνεται ο κίνδυνος της μηχανικής καταπόνησης των υφασμάτων λόγω της απότομης εισόδου του νερού</a:t>
            </a:r>
            <a:r>
              <a:rPr lang="en-US" sz="2400" dirty="0" smtClean="0"/>
              <a:t> </a:t>
            </a:r>
            <a:r>
              <a:rPr lang="el-GR" sz="2400" dirty="0" smtClean="0"/>
              <a:t>στις ξηρές ίνες των υφασμάτων. </a:t>
            </a:r>
          </a:p>
          <a:p>
            <a:pPr>
              <a:spcBef>
                <a:spcPts val="2400"/>
              </a:spcBef>
            </a:pPr>
            <a:r>
              <a:rPr lang="el-GR" sz="2400" dirty="0" smtClean="0"/>
              <a:t>Για τις τεχνικές τις </a:t>
            </a:r>
            <a:r>
              <a:rPr lang="el-GR" sz="2400" dirty="0" err="1" smtClean="0"/>
              <a:t>εφύγρανσης</a:t>
            </a:r>
            <a:r>
              <a:rPr lang="el-GR" sz="2400" dirty="0" smtClean="0"/>
              <a:t> απαιτείται η χρήση ατμού (νερό σε αέρια μορφή). Το νερό μετατρέπεται σε ατμό με θέρμανση του σε θερμοκρασία μεγαλύτερη από τους 100 °</a:t>
            </a:r>
            <a:r>
              <a:rPr lang="en-US" sz="2400" dirty="0" smtClean="0"/>
              <a:t>C</a:t>
            </a:r>
            <a:r>
              <a:rPr lang="el-GR" sz="2400" dirty="0" smtClean="0"/>
              <a:t>, θερμοκρασίες που δεν μπορούν να χρησιμοποιηθούν στην περίπτωση ιστορικών υφασμάτων.</a:t>
            </a:r>
            <a:endParaRPr lang="en-US" sz="2400" dirty="0" smtClean="0"/>
          </a:p>
          <a:p>
            <a:pPr>
              <a:spcBef>
                <a:spcPts val="2400"/>
              </a:spcBef>
              <a:buFont typeface="Arial" panose="020B0604020202020204" pitchFamily="34" charset="0"/>
              <a:buNone/>
            </a:pPr>
            <a:endParaRPr lang="el-GR" sz="2400" dirty="0" smtClean="0"/>
          </a:p>
          <a:p>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a:solidFill>
                <a:prstClr val="black"/>
              </a:solidFill>
            </a:endParaRPr>
          </a:p>
        </p:txBody>
      </p:sp>
    </p:spTree>
    <p:extLst>
      <p:ext uri="{BB962C8B-B14F-4D97-AF65-F5344CB8AC3E}">
        <p14:creationId xmlns:p14="http://schemas.microsoft.com/office/powerpoint/2010/main" val="5024220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Υλικά</a:t>
            </a:r>
            <a:endParaRPr lang="el-GR" b="1" dirty="0">
              <a:solidFill>
                <a:schemeClr val="accent4">
                  <a:lumMod val="75000"/>
                </a:schemeClr>
              </a:solidFill>
            </a:endParaRPr>
          </a:p>
        </p:txBody>
      </p:sp>
      <p:sp>
        <p:nvSpPr>
          <p:cNvPr id="51203" name="2 - Θέση περιεχομένου"/>
          <p:cNvSpPr>
            <a:spLocks noGrp="1"/>
          </p:cNvSpPr>
          <p:nvPr>
            <p:ph idx="1"/>
          </p:nvPr>
        </p:nvSpPr>
        <p:spPr/>
        <p:txBody>
          <a:bodyPr/>
          <a:lstStyle/>
          <a:p>
            <a:pPr>
              <a:spcBef>
                <a:spcPts val="2400"/>
              </a:spcBef>
            </a:pPr>
            <a:r>
              <a:rPr lang="el-GR" sz="2400" dirty="0" smtClean="0"/>
              <a:t>Ο υπερηχητικός </a:t>
            </a:r>
            <a:r>
              <a:rPr lang="el-GR" sz="2400" dirty="0" err="1" smtClean="0"/>
              <a:t>υγραντής</a:t>
            </a:r>
            <a:r>
              <a:rPr lang="el-GR" sz="2400" dirty="0" smtClean="0"/>
              <a:t> (</a:t>
            </a:r>
            <a:r>
              <a:rPr lang="en-US" sz="2400" dirty="0" smtClean="0"/>
              <a:t>ultrasonic humidifier</a:t>
            </a:r>
            <a:r>
              <a:rPr lang="el-GR" sz="2400" dirty="0" smtClean="0"/>
              <a:t>) έχει την ιδιότητα να διαχωρίζει το νερό σε μικρές ομάδες μορίων, αλλά όχι σε μεμονωμένα μόρια, σε θερμοκρασία δωματίου. </a:t>
            </a:r>
            <a:endParaRPr lang="en-US" sz="2400" dirty="0" smtClean="0"/>
          </a:p>
          <a:p>
            <a:pPr>
              <a:spcBef>
                <a:spcPts val="2400"/>
              </a:spcBef>
            </a:pPr>
            <a:r>
              <a:rPr lang="el-GR" sz="2400" dirty="0" smtClean="0"/>
              <a:t>Υπάρχουν όμως ειδικές μεμβράνες, οι οποίες είναι διαπερατές από μεμονωμένα μόρια νερού (περιέχουν οπές στο μέγεθος αυτό). </a:t>
            </a:r>
            <a:endParaRPr lang="en-US" sz="2400" dirty="0" smtClean="0"/>
          </a:p>
          <a:p>
            <a:pPr>
              <a:spcBef>
                <a:spcPts val="2400"/>
              </a:spcBef>
            </a:pPr>
            <a:r>
              <a:rPr lang="el-GR" sz="2400" dirty="0" smtClean="0"/>
              <a:t>Οι μεμβράνες αυτές μπορούν να χρησιμοποιηθούν ως φράγμα για το νερό το οποίο βρίσκεται </a:t>
            </a:r>
            <a:r>
              <a:rPr lang="el-GR" sz="2400" dirty="0" err="1" smtClean="0"/>
              <a:t>διαποτισμένο</a:t>
            </a:r>
            <a:r>
              <a:rPr lang="el-GR" sz="2400" dirty="0" smtClean="0"/>
              <a:t> σε ένα απορροφητικό υλικό (στυπόχαρτο) και το υφασμάτινου αντικειμένου επιτρέποντας μόνο σε μεμονωμένα μόρια του νερού να φτάσουν στο αντικείμενο.</a:t>
            </a:r>
          </a:p>
          <a:p>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a:solidFill>
                <a:prstClr val="black"/>
              </a:solidFill>
            </a:endParaRPr>
          </a:p>
        </p:txBody>
      </p:sp>
    </p:spTree>
    <p:extLst>
      <p:ext uri="{BB962C8B-B14F-4D97-AF65-F5344CB8AC3E}">
        <p14:creationId xmlns:p14="http://schemas.microsoft.com/office/powerpoint/2010/main" val="11221045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Τρόποι εφαρμογής </a:t>
            </a:r>
            <a:endParaRPr lang="el-GR" b="1" dirty="0">
              <a:solidFill>
                <a:schemeClr val="accent4">
                  <a:lumMod val="75000"/>
                </a:schemeClr>
              </a:solidFill>
            </a:endParaRPr>
          </a:p>
        </p:txBody>
      </p:sp>
      <p:sp>
        <p:nvSpPr>
          <p:cNvPr id="52227" name="2 - Θέση περιεχομένου"/>
          <p:cNvSpPr>
            <a:spLocks noGrp="1"/>
          </p:cNvSpPr>
          <p:nvPr>
            <p:ph idx="1"/>
          </p:nvPr>
        </p:nvSpPr>
        <p:spPr/>
        <p:txBody>
          <a:bodyPr/>
          <a:lstStyle/>
          <a:p>
            <a:pPr>
              <a:spcBef>
                <a:spcPts val="2400"/>
              </a:spcBef>
            </a:pPr>
            <a:r>
              <a:rPr lang="el-GR" sz="2400" dirty="0" smtClean="0"/>
              <a:t>Η διαδικασία της </a:t>
            </a:r>
            <a:r>
              <a:rPr lang="el-GR" sz="2400" dirty="0" err="1" smtClean="0"/>
              <a:t>εφύγρανσης</a:t>
            </a:r>
            <a:r>
              <a:rPr lang="el-GR" sz="2400" dirty="0" smtClean="0"/>
              <a:t> μπορεί να πραγματοποιηθεί σε ανοικτό και κλειστό κύκλωμα. </a:t>
            </a:r>
            <a:endParaRPr lang="en-US" sz="2400" dirty="0" smtClean="0"/>
          </a:p>
          <a:p>
            <a:pPr>
              <a:spcBef>
                <a:spcPts val="2400"/>
              </a:spcBef>
            </a:pPr>
            <a:r>
              <a:rPr lang="el-GR" sz="2400" dirty="0" smtClean="0"/>
              <a:t>Το </a:t>
            </a:r>
            <a:r>
              <a:rPr lang="el-GR" sz="2400" b="1" dirty="0" smtClean="0"/>
              <a:t>ανοικτό κύκλωμα</a:t>
            </a:r>
            <a:r>
              <a:rPr lang="el-GR" sz="2400" dirty="0" smtClean="0"/>
              <a:t> μπορεί να πραγματοποιηθεί με χρήση ατμού από έναν υπερηχητικό </a:t>
            </a:r>
            <a:r>
              <a:rPr lang="el-GR" sz="2400" dirty="0" err="1" smtClean="0"/>
              <a:t>υγραντή</a:t>
            </a:r>
            <a:r>
              <a:rPr lang="el-GR" sz="2400" dirty="0" smtClean="0"/>
              <a:t> και άσκηση κάποιας πίεσης για την εξάλειψη των παραμορφώσεων. </a:t>
            </a:r>
            <a:endParaRPr lang="en-US" sz="2400" dirty="0" smtClean="0"/>
          </a:p>
          <a:p>
            <a:pPr>
              <a:spcBef>
                <a:spcPts val="2400"/>
              </a:spcBef>
            </a:pPr>
            <a:r>
              <a:rPr lang="el-GR" sz="2400" dirty="0" smtClean="0"/>
              <a:t>Το </a:t>
            </a:r>
            <a:r>
              <a:rPr lang="el-GR" sz="2400" b="1" dirty="0" smtClean="0"/>
              <a:t>κλειστό κύκλωμα</a:t>
            </a:r>
            <a:r>
              <a:rPr lang="el-GR" sz="2400" dirty="0" smtClean="0"/>
              <a:t> απαιτεί ένα «κλειστό θάλαμο» όπου παράγεται ο ατμός και έναν σύστημα ελέγχου της υγρασίας μέσα σε αυτόν. Το υφασμάτινο αντικείμενο τοποθετείται μέσα στο θάλαμο και η σχετική υγρασία αυξάνεται μέχρι να φτάσει ένα προκαθορισμένο ποσοστό και στη συνέχεια διατηρείται στην τιμή αυτή.</a:t>
            </a:r>
          </a:p>
          <a:p>
            <a:endParaRPr 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a:solidFill>
                <a:prstClr val="black"/>
              </a:solidFill>
            </a:endParaRPr>
          </a:p>
        </p:txBody>
      </p:sp>
    </p:spTree>
    <p:extLst>
      <p:ext uri="{BB962C8B-B14F-4D97-AF65-F5344CB8AC3E}">
        <p14:creationId xmlns:p14="http://schemas.microsoft.com/office/powerpoint/2010/main" val="6064934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Εφαρμογή </a:t>
            </a:r>
            <a:r>
              <a:rPr lang="el-GR" sz="3200" b="0" dirty="0" smtClean="0">
                <a:solidFill>
                  <a:schemeClr val="accent4">
                    <a:lumMod val="75000"/>
                  </a:schemeClr>
                </a:solidFill>
              </a:rPr>
              <a:t>(1 από 2)</a:t>
            </a:r>
            <a:endParaRPr lang="el-GR" sz="3200" b="0" dirty="0">
              <a:solidFill>
                <a:schemeClr val="accent4">
                  <a:lumMod val="75000"/>
                </a:schemeClr>
              </a:solidFill>
            </a:endParaRPr>
          </a:p>
        </p:txBody>
      </p:sp>
      <p:pic>
        <p:nvPicPr>
          <p:cNvPr id="53251" name="Picture 3" descr="τοπική εφύγρανση" title="Αυτοσχέδιο κλειστό κύκλωμα εφύγρανσης."/>
          <p:cNvPicPr>
            <a:picLocks noChangeAspect="1" noChangeArrowheads="1"/>
          </p:cNvPicPr>
          <p:nvPr/>
        </p:nvPicPr>
        <p:blipFill>
          <a:blip r:embed="rId3">
            <a:extLst>
              <a:ext uri="{28A0092B-C50C-407E-A947-70E740481C1C}">
                <a14:useLocalDpi xmlns:a14="http://schemas.microsoft.com/office/drawing/2010/main" val="0"/>
              </a:ext>
            </a:extLst>
          </a:blip>
          <a:srcRect t="4367" r="52675" b="3917"/>
          <a:stretch>
            <a:fillRect/>
          </a:stretch>
        </p:blipFill>
        <p:spPr bwMode="auto">
          <a:xfrm>
            <a:off x="571500" y="1643063"/>
            <a:ext cx="4286250" cy="3105150"/>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6"/>
          <p:cNvSpPr txBox="1"/>
          <p:nvPr/>
        </p:nvSpPr>
        <p:spPr>
          <a:xfrm>
            <a:off x="2107696" y="4745994"/>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53254" name="6 - Εικόνα" descr="IMG_2212.JPG" title="Χρήση υπερηχητικού υγραντή για τη σχηματοποίηση αντικειμένου."/>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7813" y="1571625"/>
            <a:ext cx="3017837" cy="4024313"/>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5 - Ορθογώνιο"/>
          <p:cNvSpPr/>
          <p:nvPr/>
        </p:nvSpPr>
        <p:spPr>
          <a:xfrm>
            <a:off x="4857749" y="5804432"/>
            <a:ext cx="3929063" cy="707886"/>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Χρήση υπερηχητικού </a:t>
            </a:r>
            <a:r>
              <a:rPr lang="el-GR" sz="2000" dirty="0" err="1">
                <a:solidFill>
                  <a:prstClr val="white"/>
                </a:solidFill>
                <a:latin typeface="Calibri"/>
                <a:cs typeface="Arial" charset="0"/>
              </a:rPr>
              <a:t>υγραντή</a:t>
            </a:r>
            <a:r>
              <a:rPr lang="el-GR" sz="2000" dirty="0">
                <a:solidFill>
                  <a:prstClr val="white"/>
                </a:solidFill>
                <a:latin typeface="Calibri"/>
                <a:cs typeface="Arial" charset="0"/>
              </a:rPr>
              <a:t> για τη σχηματοποίηση αντικειμένου</a:t>
            </a:r>
            <a:r>
              <a:rPr lang="en-US" sz="2000" dirty="0">
                <a:solidFill>
                  <a:prstClr val="white"/>
                </a:solidFill>
                <a:latin typeface="Calibri"/>
                <a:cs typeface="Arial" charset="0"/>
              </a:rPr>
              <a:t>.</a:t>
            </a:r>
            <a:endParaRPr lang="el-GR" sz="2000" dirty="0">
              <a:solidFill>
                <a:prstClr val="white"/>
              </a:solidFill>
              <a:latin typeface="Calibri"/>
              <a:cs typeface="Arial" charset="0"/>
            </a:endParaRPr>
          </a:p>
        </p:txBody>
      </p:sp>
      <p:sp>
        <p:nvSpPr>
          <p:cNvPr id="8" name="TextBox 6"/>
          <p:cNvSpPr txBox="1"/>
          <p:nvPr/>
        </p:nvSpPr>
        <p:spPr>
          <a:xfrm>
            <a:off x="6259802" y="5565229"/>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10" name="4 - TextBox"/>
          <p:cNvSpPr txBox="1"/>
          <p:nvPr/>
        </p:nvSpPr>
        <p:spPr>
          <a:xfrm>
            <a:off x="539361" y="5022993"/>
            <a:ext cx="4401131" cy="707886"/>
          </a:xfrm>
          <a:prstGeom prst="rect">
            <a:avLst/>
          </a:prstGeom>
          <a:solidFill>
            <a:schemeClr val="accent4">
              <a:lumMod val="75000"/>
            </a:schemeClr>
          </a:solidFill>
        </p:spPr>
        <p:txBody>
          <a:bodyPr wrap="square">
            <a:spAutoFit/>
          </a:bodyPr>
          <a:lstStyle/>
          <a:p>
            <a:pPr>
              <a:defRPr/>
            </a:pPr>
            <a:r>
              <a:rPr lang="el-GR" sz="2000" dirty="0" smtClean="0">
                <a:solidFill>
                  <a:prstClr val="white"/>
                </a:solidFill>
                <a:latin typeface="Calibri"/>
              </a:rPr>
              <a:t>Κλειστό </a:t>
            </a:r>
            <a:r>
              <a:rPr lang="el-GR" sz="2000" dirty="0">
                <a:solidFill>
                  <a:prstClr val="white"/>
                </a:solidFill>
                <a:latin typeface="Calibri"/>
              </a:rPr>
              <a:t>κύκλωμα </a:t>
            </a:r>
            <a:r>
              <a:rPr lang="el-GR" sz="2000" dirty="0" err="1">
                <a:solidFill>
                  <a:prstClr val="white"/>
                </a:solidFill>
                <a:latin typeface="Calibri"/>
              </a:rPr>
              <a:t>εφύγρανσης</a:t>
            </a:r>
            <a:r>
              <a:rPr lang="el-GR" sz="2000" dirty="0">
                <a:solidFill>
                  <a:prstClr val="white"/>
                </a:solidFill>
                <a:latin typeface="Calibri"/>
              </a:rPr>
              <a:t> με χρήση ειδική μεμβράνης.</a:t>
            </a:r>
            <a:endParaRPr lang="el-GR" sz="2000" dirty="0">
              <a:solidFill>
                <a:prstClr val="black"/>
              </a:solidFill>
              <a:latin typeface="Calibri"/>
            </a:endParaRPr>
          </a:p>
        </p:txBody>
      </p:sp>
      <p:sp>
        <p:nvSpPr>
          <p:cNvPr id="3" name="Θέση αριθμού διαφάνειας 2"/>
          <p:cNvSpPr>
            <a:spLocks noGrp="1"/>
          </p:cNvSpPr>
          <p:nvPr>
            <p:ph type="sldNum" sz="quarter" idx="12"/>
          </p:nvPr>
        </p:nvSpPr>
        <p:spPr>
          <a:xfrm>
            <a:off x="6653212" y="6459594"/>
            <a:ext cx="2133600" cy="365125"/>
          </a:xfrm>
        </p:spPr>
        <p:txBody>
          <a:bodyPr/>
          <a:lstStyle/>
          <a:p>
            <a:pPr>
              <a:defRPr/>
            </a:pPr>
            <a:fld id="{7E55E3B3-0445-4CFC-BED8-763D4409E61F}" type="slidenum">
              <a:rPr lang="el-GR" smtClean="0">
                <a:solidFill>
                  <a:prstClr val="black"/>
                </a:solidFill>
              </a:rPr>
              <a:pPr>
                <a:defRPr/>
              </a:pPr>
              <a:t>66</a:t>
            </a:fld>
            <a:endParaRPr lang="el-GR">
              <a:solidFill>
                <a:prstClr val="black"/>
              </a:solidFill>
            </a:endParaRPr>
          </a:p>
        </p:txBody>
      </p:sp>
    </p:spTree>
    <p:extLst>
      <p:ext uri="{BB962C8B-B14F-4D97-AF65-F5344CB8AC3E}">
        <p14:creationId xmlns:p14="http://schemas.microsoft.com/office/powerpoint/2010/main" val="17693021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a:xfrm>
            <a:off x="468313" y="115888"/>
            <a:ext cx="8229600" cy="908050"/>
          </a:xfrm>
        </p:spPr>
        <p:txBody>
          <a:bodyPr/>
          <a:lstStyle/>
          <a:p>
            <a:r>
              <a:rPr lang="el-GR" altLang="el-GR" dirty="0" smtClean="0">
                <a:solidFill>
                  <a:srgbClr val="60497B"/>
                </a:solidFill>
              </a:rPr>
              <a:t>Εφαρμογή </a:t>
            </a:r>
            <a:r>
              <a:rPr lang="el-GR" altLang="el-GR" sz="3200" b="0" dirty="0" smtClean="0">
                <a:solidFill>
                  <a:srgbClr val="60497B"/>
                </a:solidFill>
              </a:rPr>
              <a:t>(2 από 2)</a:t>
            </a:r>
            <a:endParaRPr lang="el-GR" altLang="el-GR" b="0" dirty="0" smtClean="0">
              <a:solidFill>
                <a:srgbClr val="60497B"/>
              </a:solidFill>
            </a:endParaRPr>
          </a:p>
        </p:txBody>
      </p:sp>
      <p:pic>
        <p:nvPicPr>
          <p:cNvPr id="4100" name="4 - Εικόνα" descr="DSC0768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1357313"/>
            <a:ext cx="4071937"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5 - Εικόνα" descr="DSC0768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357313"/>
            <a:ext cx="409575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 TextBox"/>
          <p:cNvSpPr txBox="1"/>
          <p:nvPr/>
        </p:nvSpPr>
        <p:spPr>
          <a:xfrm>
            <a:off x="285750" y="5572125"/>
            <a:ext cx="8572500" cy="708025"/>
          </a:xfrm>
          <a:prstGeom prst="rect">
            <a:avLst/>
          </a:prstGeom>
          <a:solidFill>
            <a:schemeClr val="accent4">
              <a:lumMod val="75000"/>
            </a:schemeClr>
          </a:solidFill>
        </p:spPr>
        <p:txBody>
          <a:bodyPr>
            <a:spAutoFit/>
          </a:bodyPr>
          <a:lstStyle/>
          <a:p>
            <a:pPr fontAlgn="auto">
              <a:spcBef>
                <a:spcPts val="0"/>
              </a:spcBef>
              <a:spcAft>
                <a:spcPts val="0"/>
              </a:spcAft>
              <a:defRPr/>
            </a:pPr>
            <a:r>
              <a:rPr lang="el-GR" sz="2000" dirty="0">
                <a:solidFill>
                  <a:prstClr val="white"/>
                </a:solidFill>
                <a:latin typeface="Calibri"/>
              </a:rPr>
              <a:t>Κλειστό κύκλωμα </a:t>
            </a:r>
            <a:r>
              <a:rPr lang="el-GR" sz="2000" dirty="0" err="1">
                <a:solidFill>
                  <a:prstClr val="white"/>
                </a:solidFill>
                <a:latin typeface="Calibri"/>
              </a:rPr>
              <a:t>εφύγρανσης</a:t>
            </a:r>
            <a:r>
              <a:rPr lang="el-GR" sz="2000" dirty="0">
                <a:solidFill>
                  <a:prstClr val="white"/>
                </a:solidFill>
                <a:latin typeface="Calibri"/>
              </a:rPr>
              <a:t> αντικειμένου. Η ένδειξη της σχετικής υγρασίας κατά την δημιουργία του συστήματος και μετά από 15 ώρες.</a:t>
            </a:r>
          </a:p>
        </p:txBody>
      </p:sp>
      <p:pic>
        <p:nvPicPr>
          <p:cNvPr id="4103" name="Picture 7" descr="F:\DCIM\101MSDCF\DSC07701.JPG"/>
          <p:cNvPicPr>
            <a:picLocks noChangeAspect="1" noChangeArrowheads="1"/>
          </p:cNvPicPr>
          <p:nvPr/>
        </p:nvPicPr>
        <p:blipFill>
          <a:blip r:embed="rId5">
            <a:extLst>
              <a:ext uri="{28A0092B-C50C-407E-A947-70E740481C1C}">
                <a14:useLocalDpi xmlns:a14="http://schemas.microsoft.com/office/drawing/2010/main" val="0"/>
              </a:ext>
            </a:extLst>
          </a:blip>
          <a:srcRect l="24034" r="17374"/>
          <a:stretch>
            <a:fillRect/>
          </a:stretch>
        </p:blipFill>
        <p:spPr bwMode="auto">
          <a:xfrm>
            <a:off x="7215188" y="3429000"/>
            <a:ext cx="16192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F:\DCIM\101MSDCF\DSC07688.JPG"/>
          <p:cNvPicPr>
            <a:picLocks noChangeAspect="1" noChangeArrowheads="1"/>
          </p:cNvPicPr>
          <p:nvPr/>
        </p:nvPicPr>
        <p:blipFill>
          <a:blip r:embed="rId6">
            <a:extLst>
              <a:ext uri="{28A0092B-C50C-407E-A947-70E740481C1C}">
                <a14:useLocalDpi xmlns:a14="http://schemas.microsoft.com/office/drawing/2010/main" val="0"/>
              </a:ext>
            </a:extLst>
          </a:blip>
          <a:srcRect l="29167" t="12500" r="27779" b="42708"/>
          <a:stretch>
            <a:fillRect/>
          </a:stretch>
        </p:blipFill>
        <p:spPr bwMode="auto">
          <a:xfrm>
            <a:off x="2714625" y="3214688"/>
            <a:ext cx="16478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 TextBox"/>
          <p:cNvSpPr txBox="1"/>
          <p:nvPr/>
        </p:nvSpPr>
        <p:spPr>
          <a:xfrm>
            <a:off x="285750" y="4500563"/>
            <a:ext cx="1357313" cy="276225"/>
          </a:xfrm>
          <a:prstGeom prst="rect">
            <a:avLst/>
          </a:prstGeom>
          <a:noFill/>
        </p:spPr>
        <p:txBody>
          <a:bodyPr>
            <a:spAutoFit/>
          </a:bodyPr>
          <a:lstStyle/>
          <a:p>
            <a:pPr fontAlgn="auto">
              <a:spcBef>
                <a:spcPts val="0"/>
              </a:spcBef>
              <a:spcAft>
                <a:spcPts val="0"/>
              </a:spcAft>
              <a:defRPr/>
            </a:pPr>
            <a:r>
              <a:rPr lang="el-GR" sz="1200" dirty="0">
                <a:solidFill>
                  <a:prstClr val="black">
                    <a:lumMod val="75000"/>
                    <a:lumOff val="25000"/>
                  </a:prstClr>
                </a:solidFill>
                <a:latin typeface="Calibri"/>
              </a:rPr>
              <a:t>Άννα Καρατζάνη </a:t>
            </a:r>
          </a:p>
        </p:txBody>
      </p:sp>
      <p:sp>
        <p:nvSpPr>
          <p:cNvPr id="10" name="9 - TextBox"/>
          <p:cNvSpPr txBox="1"/>
          <p:nvPr/>
        </p:nvSpPr>
        <p:spPr>
          <a:xfrm>
            <a:off x="4786313" y="4429125"/>
            <a:ext cx="1357312" cy="276225"/>
          </a:xfrm>
          <a:prstGeom prst="rect">
            <a:avLst/>
          </a:prstGeom>
          <a:noFill/>
        </p:spPr>
        <p:txBody>
          <a:bodyPr>
            <a:spAutoFit/>
          </a:bodyPr>
          <a:lstStyle/>
          <a:p>
            <a:pPr fontAlgn="auto">
              <a:spcBef>
                <a:spcPts val="0"/>
              </a:spcBef>
              <a:spcAft>
                <a:spcPts val="0"/>
              </a:spcAft>
              <a:defRPr/>
            </a:pPr>
            <a:r>
              <a:rPr lang="el-GR" sz="1200" dirty="0">
                <a:solidFill>
                  <a:prstClr val="black">
                    <a:lumMod val="75000"/>
                    <a:lumOff val="25000"/>
                  </a:prstClr>
                </a:solidFill>
                <a:latin typeface="Calibri"/>
              </a:rPr>
              <a:t>Άννα Καρατζάνη </a:t>
            </a:r>
          </a:p>
        </p:txBody>
      </p:sp>
      <p:sp>
        <p:nvSpPr>
          <p:cNvPr id="3" name="2 - Θέση αριθμού διαφάνειας"/>
          <p:cNvSpPr>
            <a:spLocks noGrp="1"/>
          </p:cNvSpPr>
          <p:nvPr>
            <p:ph type="sldNum" sz="quarter" idx="12"/>
          </p:nvPr>
        </p:nvSpPr>
        <p:spPr/>
        <p:txBody>
          <a:bodyPr/>
          <a:lstStyle/>
          <a:p>
            <a:pPr>
              <a:defRPr/>
            </a:pPr>
            <a:fld id="{A4F9E42E-5777-4724-860D-501E1609B90D}" type="slidenum">
              <a:rPr lang="el-GR">
                <a:solidFill>
                  <a:prstClr val="black"/>
                </a:solidFill>
              </a:rPr>
              <a:pPr>
                <a:defRPr/>
              </a:pPr>
              <a:t>67</a:t>
            </a:fld>
            <a:endParaRPr lang="el-GR">
              <a:solidFill>
                <a:prstClr val="black"/>
              </a:solidFill>
            </a:endParaRPr>
          </a:p>
        </p:txBody>
      </p:sp>
    </p:spTree>
    <p:extLst>
      <p:ext uri="{BB962C8B-B14F-4D97-AF65-F5344CB8AC3E}">
        <p14:creationId xmlns:p14="http://schemas.microsoft.com/office/powerpoint/2010/main" val="4582602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Τίτλος"/>
          <p:cNvSpPr>
            <a:spLocks noGrp="1"/>
          </p:cNvSpPr>
          <p:nvPr>
            <p:ph type="title"/>
          </p:nvPr>
        </p:nvSpPr>
        <p:spPr/>
        <p:txBody>
          <a:bodyPr/>
          <a:lstStyle/>
          <a:p>
            <a:r>
              <a:rPr lang="el-GR" altLang="el-GR" dirty="0" smtClean="0"/>
              <a:t>Βιβλιογραφία </a:t>
            </a:r>
            <a:r>
              <a:rPr lang="el-GR" altLang="el-GR" sz="3200" b="0" dirty="0" smtClean="0"/>
              <a:t>(1 από 2)</a:t>
            </a:r>
          </a:p>
        </p:txBody>
      </p:sp>
      <p:sp>
        <p:nvSpPr>
          <p:cNvPr id="71683" name="2 - Θέση περιεχομένου"/>
          <p:cNvSpPr>
            <a:spLocks noGrp="1"/>
          </p:cNvSpPr>
          <p:nvPr>
            <p:ph idx="1"/>
          </p:nvPr>
        </p:nvSpPr>
        <p:spPr>
          <a:xfrm>
            <a:off x="323528" y="1052736"/>
            <a:ext cx="8568952" cy="5805264"/>
          </a:xfrm>
        </p:spPr>
        <p:txBody>
          <a:bodyPr>
            <a:noAutofit/>
          </a:bodyPr>
          <a:lstStyle/>
          <a:p>
            <a:pPr>
              <a:spcBef>
                <a:spcPts val="1200"/>
              </a:spcBef>
            </a:pPr>
            <a:r>
              <a:rPr lang="en-GB" altLang="el-GR" sz="2400" dirty="0" smtClean="0"/>
              <a:t>Boersma, F. et al. (2007), Unravelling Textiles - A Handbook for the Preservation of Textile Collections, </a:t>
            </a:r>
            <a:r>
              <a:rPr lang="en-US" altLang="el-GR" sz="2400" dirty="0" smtClean="0"/>
              <a:t>Archetype Publications Ltd., London. </a:t>
            </a:r>
            <a:endParaRPr lang="el-GR" altLang="el-GR" sz="2400" dirty="0" smtClean="0"/>
          </a:p>
          <a:p>
            <a:pPr>
              <a:spcBef>
                <a:spcPts val="1200"/>
              </a:spcBef>
            </a:pPr>
            <a:r>
              <a:rPr lang="en-US" altLang="el-GR" sz="2400" dirty="0" err="1" smtClean="0"/>
              <a:t>Eastop</a:t>
            </a:r>
            <a:r>
              <a:rPr lang="en-US" altLang="el-GR" sz="2400" dirty="0" smtClean="0"/>
              <a:t>, D. and Brooks, M. (1996), To Clean or Not to Clean: The Value of Soils and Creases, In: Preprints of the 11</a:t>
            </a:r>
            <a:r>
              <a:rPr lang="en-US" altLang="el-GR" sz="2400" baseline="30000" dirty="0" smtClean="0"/>
              <a:t>th</a:t>
            </a:r>
            <a:r>
              <a:rPr lang="en-US" altLang="el-GR" sz="2400" dirty="0" smtClean="0"/>
              <a:t> Triennial Meeting of the ICOM Committee for Conservation, Edinburgh, 1996, pp.687- 691.</a:t>
            </a:r>
            <a:endParaRPr lang="el-GR" altLang="el-GR" sz="2400" dirty="0" smtClean="0"/>
          </a:p>
          <a:p>
            <a:pPr>
              <a:spcBef>
                <a:spcPts val="1200"/>
              </a:spcBef>
            </a:pPr>
            <a:r>
              <a:rPr lang="en-US" altLang="el-GR" sz="2400" dirty="0" smtClean="0"/>
              <a:t>Gilroy, D. and Godfrey, I. (</a:t>
            </a:r>
            <a:r>
              <a:rPr lang="en-US" altLang="el-GR" sz="2400" dirty="0" err="1" smtClean="0"/>
              <a:t>eds</a:t>
            </a:r>
            <a:r>
              <a:rPr lang="en-US" altLang="el-GR" sz="2400" dirty="0" smtClean="0"/>
              <a:t>), (1998), A Practical Guide to the Conservation and Care of Collections. Western Australia Museum</a:t>
            </a:r>
            <a:r>
              <a:rPr lang="el-GR" altLang="el-GR" sz="2400" dirty="0" smtClean="0"/>
              <a:t>.</a:t>
            </a:r>
          </a:p>
          <a:p>
            <a:pPr>
              <a:spcBef>
                <a:spcPts val="1200"/>
              </a:spcBef>
            </a:pPr>
            <a:r>
              <a:rPr lang="el-GR" altLang="el-GR" sz="2400" dirty="0" smtClean="0"/>
              <a:t>Καρύδης, Χρ. </a:t>
            </a:r>
            <a:r>
              <a:rPr lang="en-US" altLang="el-GR" sz="2400" dirty="0" smtClean="0"/>
              <a:t>(</a:t>
            </a:r>
            <a:r>
              <a:rPr lang="el-GR" altLang="el-GR" sz="2400" dirty="0" smtClean="0"/>
              <a:t>2006</a:t>
            </a:r>
            <a:r>
              <a:rPr lang="en-US" altLang="el-GR" sz="2400" dirty="0" smtClean="0"/>
              <a:t>)</a:t>
            </a:r>
            <a:r>
              <a:rPr lang="el-GR" altLang="el-GR" sz="2400" dirty="0" smtClean="0"/>
              <a:t>. Εισαγωγή στην Προληπτική Συντήρηση των Υφασμάτινων Έργων Τέχνης. Αθήνα: Εκδόσεις </a:t>
            </a:r>
            <a:r>
              <a:rPr lang="en-US" altLang="el-GR" sz="2400" dirty="0" err="1" smtClean="0"/>
              <a:t>Futura</a:t>
            </a:r>
            <a:r>
              <a:rPr lang="el-GR" altLang="el-GR" sz="2400" dirty="0" smtClean="0"/>
              <a:t>. </a:t>
            </a:r>
          </a:p>
          <a:p>
            <a:pPr>
              <a:spcBef>
                <a:spcPts val="1200"/>
              </a:spcBef>
            </a:pPr>
            <a:r>
              <a:rPr lang="en-US" altLang="el-GR" sz="2400" dirty="0" err="1" smtClean="0"/>
              <a:t>Landi</a:t>
            </a:r>
            <a:r>
              <a:rPr lang="en-US" altLang="el-GR" sz="2400" dirty="0" smtClean="0"/>
              <a:t>, S. (1985), Textile Conservator's Manual. </a:t>
            </a:r>
            <a:r>
              <a:rPr lang="en-GB" altLang="el-GR" sz="2400" dirty="0" smtClean="0"/>
              <a:t>London: </a:t>
            </a:r>
            <a:r>
              <a:rPr lang="en-GB" altLang="el-GR" sz="2400" dirty="0" err="1" smtClean="0"/>
              <a:t>Butterworths</a:t>
            </a:r>
            <a:r>
              <a:rPr lang="en-GB" altLang="el-GR" sz="2400" dirty="0" smtClean="0"/>
              <a:t>-Heinemann.</a:t>
            </a:r>
            <a:r>
              <a:rPr lang="en-US" altLang="el-GR" sz="2400" dirty="0" smtClean="0"/>
              <a:t> </a:t>
            </a:r>
            <a:endParaRPr lang="el-GR" altLang="el-GR" sz="2400" dirty="0" smtClean="0"/>
          </a:p>
          <a:p>
            <a:pPr>
              <a:spcBef>
                <a:spcPts val="1200"/>
              </a:spcBef>
            </a:pPr>
            <a:endParaRPr lang="el-GR" altLang="el-GR" sz="2400" dirty="0" smtClean="0"/>
          </a:p>
        </p:txBody>
      </p:sp>
      <p:sp>
        <p:nvSpPr>
          <p:cNvPr id="4" name="3 - Θέση αριθμού διαφάνειας"/>
          <p:cNvSpPr>
            <a:spLocks noGrp="1"/>
          </p:cNvSpPr>
          <p:nvPr>
            <p:ph type="sldNum" sz="quarter" idx="12"/>
          </p:nvPr>
        </p:nvSpPr>
        <p:spPr/>
        <p:txBody>
          <a:bodyPr/>
          <a:lstStyle/>
          <a:p>
            <a:pPr>
              <a:defRPr/>
            </a:pPr>
            <a:fld id="{197733B0-EB61-4D7D-98BC-169372E046E6}" type="slidenum">
              <a:rPr lang="el-GR" smtClean="0">
                <a:solidFill>
                  <a:prstClr val="black"/>
                </a:solidFill>
              </a:rPr>
              <a:pPr>
                <a:defRPr/>
              </a:pPr>
              <a:t>68</a:t>
            </a:fld>
            <a:endParaRPr lang="el-GR">
              <a:solidFill>
                <a:prstClr val="black"/>
              </a:solidFill>
            </a:endParaRPr>
          </a:p>
        </p:txBody>
      </p:sp>
    </p:spTree>
    <p:extLst>
      <p:ext uri="{BB962C8B-B14F-4D97-AF65-F5344CB8AC3E}">
        <p14:creationId xmlns:p14="http://schemas.microsoft.com/office/powerpoint/2010/main" val="1512931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noAutofit/>
          </a:bodyPr>
          <a:lstStyle/>
          <a:p>
            <a:pPr marL="342900" indent="-342900" eaLnBrk="1" hangingPunct="1"/>
            <a:r>
              <a:rPr lang="el-GR" altLang="el-GR" dirty="0" smtClean="0">
                <a:solidFill>
                  <a:srgbClr val="60497B"/>
                </a:solidFill>
              </a:rPr>
              <a:t>Ταξινόμηση των ρύπων</a:t>
            </a:r>
          </a:p>
        </p:txBody>
      </p:sp>
      <p:sp>
        <p:nvSpPr>
          <p:cNvPr id="8195" name="2 - Θέση περιεχομένου"/>
          <p:cNvSpPr>
            <a:spLocks noGrp="1"/>
          </p:cNvSpPr>
          <p:nvPr>
            <p:ph idx="1"/>
          </p:nvPr>
        </p:nvSpPr>
        <p:spPr>
          <a:xfrm>
            <a:off x="457200" y="1500188"/>
            <a:ext cx="8229600" cy="4737100"/>
          </a:xfrm>
        </p:spPr>
        <p:txBody>
          <a:bodyPr/>
          <a:lstStyle/>
          <a:p>
            <a:pPr eaLnBrk="1" hangingPunct="1"/>
            <a:r>
              <a:rPr lang="el-GR" altLang="el-GR" sz="2400" dirty="0" smtClean="0"/>
              <a:t>Οι ρύποι μπορούν να ταξινομηθούν ανάλογα: </a:t>
            </a:r>
          </a:p>
          <a:p>
            <a:pPr lvl="1" eaLnBrk="1" hangingPunct="1">
              <a:spcBef>
                <a:spcPts val="1200"/>
              </a:spcBef>
            </a:pPr>
            <a:r>
              <a:rPr lang="el-GR" altLang="el-GR" sz="2400" dirty="0" smtClean="0"/>
              <a:t>την πηγή προέλευσης τους, </a:t>
            </a:r>
          </a:p>
          <a:p>
            <a:pPr lvl="1" eaLnBrk="1" hangingPunct="1">
              <a:spcBef>
                <a:spcPts val="1200"/>
              </a:spcBef>
            </a:pPr>
            <a:r>
              <a:rPr lang="el-GR" altLang="el-GR" sz="2400" dirty="0" smtClean="0"/>
              <a:t>την ενδεχόμενη φθορά που θα προκαλέσουν στα υφασμάτινα αντικείμενα,</a:t>
            </a:r>
          </a:p>
          <a:p>
            <a:pPr lvl="1" eaLnBrk="1" hangingPunct="1">
              <a:spcBef>
                <a:spcPts val="1200"/>
              </a:spcBef>
            </a:pPr>
            <a:r>
              <a:rPr lang="el-GR" altLang="el-GR" sz="2400" dirty="0" smtClean="0"/>
              <a:t> τη μορφή  τους, </a:t>
            </a:r>
          </a:p>
          <a:p>
            <a:pPr lvl="1" eaLnBrk="1" hangingPunct="1">
              <a:spcBef>
                <a:spcPts val="1200"/>
              </a:spcBef>
            </a:pPr>
            <a:r>
              <a:rPr lang="el-GR" altLang="el-GR" sz="2400" dirty="0" smtClean="0"/>
              <a:t>τις πιθανές μεθόδους αφαίρεσης τους.</a:t>
            </a:r>
          </a:p>
          <a:p>
            <a:pPr lvl="1" eaLnBrk="1" hangingPunct="1">
              <a:spcBef>
                <a:spcPts val="1200"/>
              </a:spcBef>
              <a:buFont typeface="Arial" charset="0"/>
              <a:buNone/>
            </a:pPr>
            <a:r>
              <a:rPr lang="el-GR" altLang="el-GR" sz="2400" dirty="0" smtClean="0"/>
              <a:t> </a:t>
            </a:r>
          </a:p>
          <a:p>
            <a:pPr eaLnBrk="1" hangingPunct="1"/>
            <a:endParaRPr lang="el-GR" altLang="el-GR" dirty="0" smtClean="0"/>
          </a:p>
        </p:txBody>
      </p:sp>
      <p:sp>
        <p:nvSpPr>
          <p:cNvPr id="2" name="Ορθογώνιο 1"/>
          <p:cNvSpPr/>
          <p:nvPr/>
        </p:nvSpPr>
        <p:spPr>
          <a:xfrm>
            <a:off x="5004048" y="5085184"/>
            <a:ext cx="3508396" cy="369332"/>
          </a:xfrm>
          <a:prstGeom prst="rect">
            <a:avLst/>
          </a:prstGeom>
        </p:spPr>
        <p:txBody>
          <a:bodyPr wrap="none">
            <a:spAutoFit/>
          </a:bodyPr>
          <a:lstStyle/>
          <a:p>
            <a:r>
              <a:rPr lang="en-US" altLang="el-GR" dirty="0">
                <a:solidFill>
                  <a:prstClr val="black"/>
                </a:solidFill>
                <a:latin typeface="Calibri"/>
              </a:rPr>
              <a:t>(</a:t>
            </a:r>
            <a:r>
              <a:rPr lang="el-GR" altLang="el-GR" dirty="0">
                <a:solidFill>
                  <a:prstClr val="black"/>
                </a:solidFill>
                <a:latin typeface="Calibri"/>
              </a:rPr>
              <a:t>υπό </a:t>
            </a:r>
            <a:r>
              <a:rPr lang="en-US" altLang="el-GR" dirty="0" err="1">
                <a:solidFill>
                  <a:prstClr val="black"/>
                </a:solidFill>
                <a:latin typeface="Calibri"/>
              </a:rPr>
              <a:t>Timar-Balazsy</a:t>
            </a:r>
            <a:r>
              <a:rPr lang="en-US" altLang="el-GR" dirty="0">
                <a:solidFill>
                  <a:prstClr val="black"/>
                </a:solidFill>
                <a:latin typeface="Calibri"/>
              </a:rPr>
              <a:t> &amp; </a:t>
            </a:r>
            <a:r>
              <a:rPr lang="en-US" altLang="el-GR" dirty="0" err="1">
                <a:solidFill>
                  <a:prstClr val="black"/>
                </a:solidFill>
                <a:latin typeface="Calibri"/>
              </a:rPr>
              <a:t>Eastop</a:t>
            </a:r>
            <a:r>
              <a:rPr lang="en-US" altLang="el-GR" dirty="0">
                <a:solidFill>
                  <a:prstClr val="black"/>
                </a:solidFill>
                <a:latin typeface="Calibri"/>
              </a:rPr>
              <a:t>, 1998)</a:t>
            </a:r>
            <a:endParaRPr lang="el-GR" dirty="0">
              <a:solidFill>
                <a:prstClr val="black"/>
              </a:solidFill>
              <a:latin typeface="Calibri"/>
            </a:endParaRPr>
          </a:p>
        </p:txBody>
      </p:sp>
      <p:sp>
        <p:nvSpPr>
          <p:cNvPr id="4" name="3 - Θέση αριθμού διαφάνειας"/>
          <p:cNvSpPr>
            <a:spLocks noGrp="1"/>
          </p:cNvSpPr>
          <p:nvPr>
            <p:ph type="sldNum" sz="quarter" idx="12"/>
          </p:nvPr>
        </p:nvSpPr>
        <p:spPr/>
        <p:txBody>
          <a:bodyPr/>
          <a:lstStyle/>
          <a:p>
            <a:pPr>
              <a:defRPr/>
            </a:pPr>
            <a:fld id="{54180FA4-9A0F-44FA-989A-E2E1D0438B1E}"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15229961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Τίτλος"/>
          <p:cNvSpPr>
            <a:spLocks noGrp="1"/>
          </p:cNvSpPr>
          <p:nvPr>
            <p:ph type="title"/>
          </p:nvPr>
        </p:nvSpPr>
        <p:spPr/>
        <p:txBody>
          <a:bodyPr/>
          <a:lstStyle/>
          <a:p>
            <a:r>
              <a:rPr lang="el-GR" altLang="el-GR" dirty="0"/>
              <a:t>Βιβλιογραφία </a:t>
            </a:r>
            <a:r>
              <a:rPr lang="el-GR" altLang="el-GR" sz="3200" b="0" dirty="0" smtClean="0"/>
              <a:t>(2 </a:t>
            </a:r>
            <a:r>
              <a:rPr lang="el-GR" altLang="el-GR" sz="3200" b="0" dirty="0"/>
              <a:t>από 2)</a:t>
            </a:r>
            <a:endParaRPr lang="el-GR" altLang="el-GR" dirty="0" smtClean="0"/>
          </a:p>
        </p:txBody>
      </p:sp>
      <p:sp>
        <p:nvSpPr>
          <p:cNvPr id="72707" name="2 - Θέση περιεχομένου"/>
          <p:cNvSpPr>
            <a:spLocks noGrp="1"/>
          </p:cNvSpPr>
          <p:nvPr>
            <p:ph idx="1"/>
          </p:nvPr>
        </p:nvSpPr>
        <p:spPr>
          <a:xfrm>
            <a:off x="251520" y="1052736"/>
            <a:ext cx="8784976" cy="5805264"/>
          </a:xfrm>
        </p:spPr>
        <p:txBody>
          <a:bodyPr>
            <a:noAutofit/>
          </a:bodyPr>
          <a:lstStyle/>
          <a:p>
            <a:pPr>
              <a:spcBef>
                <a:spcPts val="1200"/>
              </a:spcBef>
            </a:pPr>
            <a:r>
              <a:rPr lang="en-US" altLang="el-GR" sz="2400" dirty="0" smtClean="0"/>
              <a:t>Lister, A. (1996), Guidelines for the conservation of textiles. London: English Heritage. </a:t>
            </a:r>
            <a:endParaRPr lang="el-GR" altLang="el-GR" sz="2400" dirty="0" smtClean="0"/>
          </a:p>
          <a:p>
            <a:pPr>
              <a:spcBef>
                <a:spcPts val="1200"/>
              </a:spcBef>
            </a:pPr>
            <a:r>
              <a:rPr lang="en-US" altLang="el-GR" sz="2400" dirty="0" err="1" smtClean="0"/>
              <a:t>Mailand</a:t>
            </a:r>
            <a:r>
              <a:rPr lang="en-US" altLang="el-GR" sz="2400" dirty="0" smtClean="0"/>
              <a:t>, F., (1999), Preserving Textiles: A Guide for the </a:t>
            </a:r>
            <a:r>
              <a:rPr lang="en-US" altLang="el-GR" sz="2400" dirty="0" err="1" smtClean="0"/>
              <a:t>Nonspecialist</a:t>
            </a:r>
            <a:r>
              <a:rPr lang="en-US" altLang="el-GR" sz="2400" dirty="0" smtClean="0"/>
              <a:t>. Indianapolis Museum of Art, USA.</a:t>
            </a:r>
            <a:endParaRPr lang="el-GR" altLang="el-GR" sz="2400" dirty="0" smtClean="0"/>
          </a:p>
          <a:p>
            <a:pPr>
              <a:spcBef>
                <a:spcPts val="1200"/>
              </a:spcBef>
            </a:pPr>
            <a:r>
              <a:rPr lang="en-US" altLang="el-GR" sz="2400" dirty="0" err="1" smtClean="0"/>
              <a:t>Shashoua</a:t>
            </a:r>
            <a:r>
              <a:rPr lang="en-US" altLang="el-GR" sz="2400" dirty="0" smtClean="0"/>
              <a:t>, Y. (1996), Investigation into the Effects of Cleaning Old, Dyed, </a:t>
            </a:r>
            <a:r>
              <a:rPr lang="en-US" altLang="el-GR" sz="2400" dirty="0" err="1" smtClean="0"/>
              <a:t>Naturaly</a:t>
            </a:r>
            <a:r>
              <a:rPr lang="en-US" altLang="el-GR" sz="2400" dirty="0" smtClean="0"/>
              <a:t> Soiled Textiles by Aqueous Immersion, in Preprints of the 11th Triennial Meeting of the ICOM Committee for Conservation, Edinburgh, 1996, pp. 714-720.</a:t>
            </a:r>
            <a:endParaRPr lang="el-GR" altLang="el-GR" sz="2400" dirty="0" smtClean="0"/>
          </a:p>
          <a:p>
            <a:pPr>
              <a:spcBef>
                <a:spcPts val="1200"/>
              </a:spcBef>
            </a:pPr>
            <a:r>
              <a:rPr lang="en-US" altLang="el-GR" sz="2400" dirty="0" err="1" smtClean="0"/>
              <a:t>Shashoua</a:t>
            </a:r>
            <a:r>
              <a:rPr lang="en-US" altLang="el-GR" sz="2400" dirty="0" smtClean="0"/>
              <a:t>, Y. (1999), Investigation into the effects of cleaning natural woven textiles by aqueous immersion, in Preprints of the 12th Triennial Meeting if ICOM Committee for Conservation, Dresden, Germany, pp.315-319,</a:t>
            </a:r>
            <a:endParaRPr lang="el-GR" altLang="el-GR" sz="2400" dirty="0" smtClean="0"/>
          </a:p>
          <a:p>
            <a:pPr>
              <a:spcBef>
                <a:spcPts val="1200"/>
              </a:spcBef>
            </a:pPr>
            <a:r>
              <a:rPr lang="en-GB" altLang="el-GR" sz="2400" dirty="0" err="1" smtClean="0"/>
              <a:t>Tímár-Balázsy</a:t>
            </a:r>
            <a:r>
              <a:rPr lang="en-GB" altLang="el-GR" sz="2400" dirty="0" smtClean="0"/>
              <a:t>, A. </a:t>
            </a:r>
            <a:r>
              <a:rPr lang="en-US" altLang="el-GR" sz="2400" dirty="0" smtClean="0"/>
              <a:t>and </a:t>
            </a:r>
            <a:r>
              <a:rPr lang="en-US" altLang="el-GR" sz="2400" dirty="0" err="1" smtClean="0"/>
              <a:t>Eastop</a:t>
            </a:r>
            <a:r>
              <a:rPr lang="en-US" altLang="el-GR" sz="2400" dirty="0" smtClean="0"/>
              <a:t>, D. (</a:t>
            </a:r>
            <a:r>
              <a:rPr lang="en-GB" altLang="el-GR" sz="2400" dirty="0" smtClean="0"/>
              <a:t>1998), Chemical principles of textile conservation. London: </a:t>
            </a:r>
            <a:r>
              <a:rPr lang="en-GB" altLang="el-GR" sz="2400" dirty="0" err="1" smtClean="0"/>
              <a:t>Butterworths</a:t>
            </a:r>
            <a:r>
              <a:rPr lang="en-GB" altLang="el-GR" sz="2400" dirty="0" smtClean="0"/>
              <a:t>-Heinemann. </a:t>
            </a:r>
            <a:endParaRPr lang="el-GR" altLang="el-GR" sz="2400" dirty="0" smtClean="0"/>
          </a:p>
          <a:p>
            <a:pPr>
              <a:spcBef>
                <a:spcPts val="1200"/>
              </a:spcBef>
            </a:pPr>
            <a:endParaRPr lang="el-GR" altLang="el-GR" sz="2400" dirty="0" smtClean="0"/>
          </a:p>
        </p:txBody>
      </p:sp>
      <p:sp>
        <p:nvSpPr>
          <p:cNvPr id="4" name="3 - Θέση αριθμού διαφάνειας"/>
          <p:cNvSpPr>
            <a:spLocks noGrp="1"/>
          </p:cNvSpPr>
          <p:nvPr>
            <p:ph type="sldNum" sz="quarter" idx="12"/>
          </p:nvPr>
        </p:nvSpPr>
        <p:spPr/>
        <p:txBody>
          <a:bodyPr/>
          <a:lstStyle/>
          <a:p>
            <a:pPr>
              <a:defRPr/>
            </a:pPr>
            <a:fld id="{9762A3D4-B50E-446B-AE3F-A5A9327D43FE}" type="slidenum">
              <a:rPr lang="el-GR" smtClean="0">
                <a:solidFill>
                  <a:prstClr val="black"/>
                </a:solidFill>
              </a:rPr>
              <a:pPr>
                <a:defRPr/>
              </a:pPr>
              <a:t>69</a:t>
            </a:fld>
            <a:endParaRPr lang="el-GR">
              <a:solidFill>
                <a:prstClr val="black"/>
              </a:solidFill>
            </a:endParaRPr>
          </a:p>
        </p:txBody>
      </p:sp>
    </p:spTree>
    <p:extLst>
      <p:ext uri="{BB962C8B-B14F-4D97-AF65-F5344CB8AC3E}">
        <p14:creationId xmlns:p14="http://schemas.microsoft.com/office/powerpoint/2010/main" val="12696105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Άννα </a:t>
            </a:r>
            <a:r>
              <a:rPr lang="el-GR" sz="2000" dirty="0" err="1" smtClean="0"/>
              <a:t>Καρατζάνη</a:t>
            </a:r>
            <a:r>
              <a:rPr lang="el-GR" sz="2000" dirty="0" smtClean="0"/>
              <a:t> 2014. </a:t>
            </a:r>
            <a:r>
              <a:rPr lang="el-GR" sz="2000" dirty="0"/>
              <a:t>Άννα </a:t>
            </a:r>
            <a:r>
              <a:rPr lang="el-GR" sz="2000" dirty="0" err="1" smtClean="0"/>
              <a:t>Καρατζάνη</a:t>
            </a:r>
            <a:r>
              <a:rPr lang="el-GR" sz="2000" dirty="0" smtClean="0"/>
              <a:t>. </a:t>
            </a:r>
            <a:r>
              <a:rPr lang="el-GR" sz="2000" dirty="0"/>
              <a:t>«Συντήρηση Υφάσματος (Θ). </a:t>
            </a:r>
            <a:r>
              <a:rPr lang="el-GR" sz="2000" dirty="0" smtClean="0"/>
              <a:t>Ενότητα 11</a:t>
            </a:r>
            <a:r>
              <a:rPr lang="en-US" sz="2000" dirty="0" smtClean="0"/>
              <a:t>:</a:t>
            </a:r>
            <a:r>
              <a:rPr lang="el-GR" sz="2000" dirty="0"/>
              <a:t> Καθαρισμός υφασμάτινων αντικειμένων».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0789649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1743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normAutofit/>
          </a:bodyPr>
          <a:lstStyle/>
          <a:p>
            <a:pPr eaLnBrk="1" hangingPunct="1"/>
            <a:r>
              <a:rPr lang="el-GR" altLang="el-GR" dirty="0" smtClean="0">
                <a:solidFill>
                  <a:srgbClr val="60497B"/>
                </a:solidFill>
              </a:rPr>
              <a:t>Προέλευση των ρύπων</a:t>
            </a:r>
          </a:p>
        </p:txBody>
      </p:sp>
      <p:sp>
        <p:nvSpPr>
          <p:cNvPr id="9219" name="2 - Θέση περιεχομένου"/>
          <p:cNvSpPr>
            <a:spLocks noGrp="1"/>
          </p:cNvSpPr>
          <p:nvPr>
            <p:ph idx="1"/>
          </p:nvPr>
        </p:nvSpPr>
        <p:spPr>
          <a:xfrm>
            <a:off x="500063" y="1196975"/>
            <a:ext cx="8072437" cy="5040313"/>
          </a:xfrm>
        </p:spPr>
        <p:txBody>
          <a:bodyPr/>
          <a:lstStyle/>
          <a:p>
            <a:pPr eaLnBrk="1" hangingPunct="1"/>
            <a:r>
              <a:rPr lang="el-GR" altLang="el-GR" sz="2400" dirty="0" smtClean="0"/>
              <a:t>Οι ρύποι στα ιστορικά υφάσματα μπορεί να προέρχονται από:</a:t>
            </a:r>
          </a:p>
          <a:p>
            <a:pPr lvl="1" eaLnBrk="1" hangingPunct="1">
              <a:spcBef>
                <a:spcPts val="1200"/>
              </a:spcBef>
            </a:pPr>
            <a:r>
              <a:rPr lang="el-GR" altLang="el-GR" sz="2400" dirty="0" smtClean="0"/>
              <a:t>Την χρήση του αντικειμένου: σε ενδύματα, αξεσουάρ κουστουμιών, υφάσματα οικιακής χρήσης και τελετουργικά υφασμάτινα αντικείμενα.  </a:t>
            </a:r>
          </a:p>
          <a:p>
            <a:pPr lvl="1" eaLnBrk="1" hangingPunct="1">
              <a:spcBef>
                <a:spcPts val="1200"/>
              </a:spcBef>
            </a:pPr>
            <a:r>
              <a:rPr lang="el-GR" altLang="el-GR" sz="2400" dirty="0" smtClean="0"/>
              <a:t>Τον ανασκαφικό χώρο ή το χώρο εύρεσης του αντικειμένου : στα ενάλια ευρήματα και στα αρχαιολογικά υφάσματα που προέρχονται από ανασκαφές.</a:t>
            </a:r>
          </a:p>
          <a:p>
            <a:pPr lvl="1" eaLnBrk="1" hangingPunct="1">
              <a:spcBef>
                <a:spcPts val="1200"/>
              </a:spcBef>
            </a:pPr>
            <a:r>
              <a:rPr lang="el-GR" altLang="el-GR" sz="2400" dirty="0" smtClean="0"/>
              <a:t>Το περιβάλλον : αιωρούμενοι ρύποι που εμφανίζονται κυρίως σε σημαίες κουρτίνες ή υφάσματα επιπλώσεων και σε αντικείμενα ανοικτής έκθεσης.</a:t>
            </a:r>
          </a:p>
          <a:p>
            <a:pPr eaLnBrk="1" hangingPunct="1"/>
            <a:endParaRPr lang="el-GR" altLang="el-GR" dirty="0" smtClean="0"/>
          </a:p>
        </p:txBody>
      </p:sp>
      <p:sp>
        <p:nvSpPr>
          <p:cNvPr id="4" name="3 - Θέση αριθμού διαφάνειας"/>
          <p:cNvSpPr>
            <a:spLocks noGrp="1"/>
          </p:cNvSpPr>
          <p:nvPr>
            <p:ph type="sldNum" sz="quarter" idx="12"/>
          </p:nvPr>
        </p:nvSpPr>
        <p:spPr/>
        <p:txBody>
          <a:bodyPr/>
          <a:lstStyle/>
          <a:p>
            <a:pPr>
              <a:defRPr/>
            </a:pPr>
            <a:fld id="{85C4EC69-0F15-41BF-97B2-BD2198928F78}"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294864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lstStyle/>
          <a:p>
            <a:pPr eaLnBrk="1" hangingPunct="1"/>
            <a:r>
              <a:rPr lang="el-GR" altLang="el-GR" smtClean="0">
                <a:solidFill>
                  <a:srgbClr val="60497B"/>
                </a:solidFill>
              </a:rPr>
              <a:t>Φθορά που προκαλούν </a:t>
            </a:r>
            <a:r>
              <a:rPr lang="el-GR" altLang="el-GR" sz="3200" b="0" smtClean="0">
                <a:solidFill>
                  <a:srgbClr val="60497B"/>
                </a:solidFill>
              </a:rPr>
              <a:t>(1 από 3)</a:t>
            </a:r>
          </a:p>
        </p:txBody>
      </p:sp>
      <p:sp>
        <p:nvSpPr>
          <p:cNvPr id="10243" name="2 - Θέση περιεχομένου"/>
          <p:cNvSpPr>
            <a:spLocks noGrp="1"/>
          </p:cNvSpPr>
          <p:nvPr>
            <p:ph idx="1"/>
          </p:nvPr>
        </p:nvSpPr>
        <p:spPr>
          <a:xfrm>
            <a:off x="457200" y="1196975"/>
            <a:ext cx="8229600" cy="5160963"/>
          </a:xfrm>
        </p:spPr>
        <p:txBody>
          <a:bodyPr/>
          <a:lstStyle/>
          <a:p>
            <a:pPr eaLnBrk="1" hangingPunct="1">
              <a:lnSpc>
                <a:spcPct val="114000"/>
              </a:lnSpc>
              <a:spcBef>
                <a:spcPts val="1200"/>
              </a:spcBef>
            </a:pPr>
            <a:r>
              <a:rPr lang="el-GR" altLang="el-GR" sz="2400" smtClean="0"/>
              <a:t>Η φθορά που μπορεί να προκληθεί σε ένα υφασμάτινο αντικείμενο από κάποιο ρύπο πρέπει να μελετάται πάντα πριν την απόφαση διατήρησής ή αφαίρεσής του.</a:t>
            </a:r>
          </a:p>
          <a:p>
            <a:pPr lvl="1" eaLnBrk="1" hangingPunct="1">
              <a:lnSpc>
                <a:spcPct val="114000"/>
              </a:lnSpc>
              <a:spcBef>
                <a:spcPts val="1200"/>
              </a:spcBef>
            </a:pPr>
            <a:r>
              <a:rPr lang="el-GR" altLang="el-GR" sz="2400" smtClean="0"/>
              <a:t>Τα κρυσταλλικά υλικά είναι ιδιαίτερα καταστροφικά καθώς οι αιχμηρές άκρες τους μπορεί να κόψουν τις ίνες. </a:t>
            </a:r>
          </a:p>
          <a:p>
            <a:pPr lvl="1" eaLnBrk="1" hangingPunct="1">
              <a:lnSpc>
                <a:spcPct val="114000"/>
              </a:lnSpc>
              <a:spcBef>
                <a:spcPts val="1200"/>
              </a:spcBef>
            </a:pPr>
            <a:r>
              <a:rPr lang="el-GR" altLang="el-GR" sz="2400" smtClean="0"/>
              <a:t>Τα προϊόντα διάβρωσης των ινών οδηγούν στην αλλαγή του χρώματος των υφασμάτων, ενώ αυξάνουν την ευαισθησία των υφασμάτων στο φως. Πρόκειται επίσης για όξινα προϊόντα και παρουσία υγρασίας μπορούν να προκαλέσουν όξινη υδρόλυση των ινών.</a:t>
            </a:r>
          </a:p>
          <a:p>
            <a:pPr lvl="1" eaLnBrk="1" hangingPunct="1">
              <a:lnSpc>
                <a:spcPct val="114000"/>
              </a:lnSpc>
              <a:spcBef>
                <a:spcPts val="1200"/>
              </a:spcBef>
            </a:pPr>
            <a:endParaRPr lang="el-GR" altLang="el-GR" sz="2000" smtClean="0"/>
          </a:p>
          <a:p>
            <a:pPr eaLnBrk="1" hangingPunct="1"/>
            <a:endParaRPr lang="el-GR" altLang="el-GR" smtClean="0"/>
          </a:p>
        </p:txBody>
      </p:sp>
      <p:sp>
        <p:nvSpPr>
          <p:cNvPr id="4" name="3 - Θέση αριθμού διαφάνειας"/>
          <p:cNvSpPr>
            <a:spLocks noGrp="1"/>
          </p:cNvSpPr>
          <p:nvPr>
            <p:ph type="sldNum" sz="quarter" idx="12"/>
          </p:nvPr>
        </p:nvSpPr>
        <p:spPr/>
        <p:txBody>
          <a:bodyPr/>
          <a:lstStyle/>
          <a:p>
            <a:pPr>
              <a:defRPr/>
            </a:pPr>
            <a:fld id="{517751EF-405F-4367-B57C-823E92B4E233}"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19280272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20b7d1f940c8168e5f3ef559df395bd4d658719"/>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4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10</TotalTime>
  <Words>5493</Words>
  <Application>Microsoft Office PowerPoint</Application>
  <PresentationFormat>On-screen Show (4:3)</PresentationFormat>
  <Paragraphs>476</Paragraphs>
  <Slides>77</Slides>
  <Notes>22</Notes>
  <HiddenSlides>0</HiddenSlides>
  <MMClips>0</MMClips>
  <ScaleCrop>false</ScaleCrop>
  <HeadingPairs>
    <vt:vector size="4" baseType="variant">
      <vt:variant>
        <vt:lpstr>Theme</vt:lpstr>
      </vt:variant>
      <vt:variant>
        <vt:i4>2</vt:i4>
      </vt:variant>
      <vt:variant>
        <vt:lpstr>Slide Titles</vt:lpstr>
      </vt:variant>
      <vt:variant>
        <vt:i4>77</vt:i4>
      </vt:variant>
    </vt:vector>
  </HeadingPairs>
  <TitlesOfParts>
    <vt:vector size="79" baseType="lpstr">
      <vt:lpstr>template</vt:lpstr>
      <vt:lpstr>OC_template_updated</vt:lpstr>
      <vt:lpstr>Συντήρηση Υφάσματος (Θ)</vt:lpstr>
      <vt:lpstr>Η παρουσία ρύπων στα υφασμάτινα αντικείμενα (1 από 3)</vt:lpstr>
      <vt:lpstr>Η παρουσία ρύπων στα υφασμάτινα αντικείμενα (2 από 3)</vt:lpstr>
      <vt:lpstr>Η παρουσία ρύπων στα υφασμάτινα αντικείμενα (3 από 3)</vt:lpstr>
      <vt:lpstr>Σημασία των ρύπων (1 από 2)</vt:lpstr>
      <vt:lpstr>Σημασία των ρύπων (2 από 2)</vt:lpstr>
      <vt:lpstr>Ταξινόμηση των ρύπων</vt:lpstr>
      <vt:lpstr>Προέλευση των ρύπων</vt:lpstr>
      <vt:lpstr>Φθορά που προκαλούν (1 από 3)</vt:lpstr>
      <vt:lpstr>Φθορά που προκαλούν (2 από 3)</vt:lpstr>
      <vt:lpstr>Φθορά που προκαλούν (3 από 3)</vt:lpstr>
      <vt:lpstr>Μορφή και προέλευση ρύπων (1 από 2)</vt:lpstr>
      <vt:lpstr>Μορφή και προέλευση ρύπων (2 από 2)</vt:lpstr>
      <vt:lpstr>Μέθοδος αφαίρεσης ρύπων</vt:lpstr>
      <vt:lpstr>Καθαρισμός υφασμάτινων αντικειμένων  (1 από 2)</vt:lpstr>
      <vt:lpstr>Καθαρισμός υφασμάτινων αντικειμένων  (2 από 2)</vt:lpstr>
      <vt:lpstr>Επιλογή καθαρισμού</vt:lpstr>
      <vt:lpstr>Στάδια -  είδη καθαρισμού</vt:lpstr>
      <vt:lpstr>Επιφανειακός καθαρισμός</vt:lpstr>
      <vt:lpstr>Χρήση πινέλου</vt:lpstr>
      <vt:lpstr>Εργαλεία μηχανικού καθαρισμού</vt:lpstr>
      <vt:lpstr>Χρήση αέρα μέσω φυσερού</vt:lpstr>
      <vt:lpstr>Χημικός σπόγγος</vt:lpstr>
      <vt:lpstr>Ηλεκτρική απορροφητική συσκευή(1 από 2)</vt:lpstr>
      <vt:lpstr>Ηλεκτρική απορροφητική συσκευή(2 από 2)</vt:lpstr>
      <vt:lpstr>Χρήση απορροφητικής συσκευής</vt:lpstr>
      <vt:lpstr>Προετοιμασία καθαρισμού </vt:lpstr>
      <vt:lpstr>Διαδικασία καθαρισμού</vt:lpstr>
      <vt:lpstr>Εφαρμογή καθαρισμού  </vt:lpstr>
      <vt:lpstr>Μέτρα προστασίας</vt:lpstr>
      <vt:lpstr>Υγρός καθαρισμός</vt:lpstr>
      <vt:lpstr>Διαλυτότητα βαφών</vt:lpstr>
      <vt:lpstr>Έλεγχος διαλυτότητας βαφών</vt:lpstr>
      <vt:lpstr> Διαδικασία υγρού καθαρισμού (1 από 4) </vt:lpstr>
      <vt:lpstr> Διαδικασία υγρού καθαρισμού (2 από 4) </vt:lpstr>
      <vt:lpstr> Διαδικασία υγρού καθαρισμού (3 από 4) </vt:lpstr>
      <vt:lpstr> Διαδικασία υγρού καθαρισμού (4 από 4) </vt:lpstr>
      <vt:lpstr>Δράση “απορρυπαντικών” (1 από 4)</vt:lpstr>
      <vt:lpstr>Δράση “απορρυπαντικών” (2 από 4)</vt:lpstr>
      <vt:lpstr>Δράση “απορρυπαντικών” (3 από 4)</vt:lpstr>
      <vt:lpstr>Δράση απορρυπαντικών (4 από 4)</vt:lpstr>
      <vt:lpstr>Χρήση “απορρυπαντικού” (1 από 2) </vt:lpstr>
      <vt:lpstr>Χρήση απορρυπαντικού (2 από 2) </vt:lpstr>
      <vt:lpstr>Ειδικές κατασκευές υγρού  καθαρισμού αντικειμένων</vt:lpstr>
      <vt:lpstr>Ξέβγαλμα</vt:lpstr>
      <vt:lpstr>Στέγνωμα</vt:lpstr>
      <vt:lpstr>Σχηματοποίηση (1 από 4)</vt:lpstr>
      <vt:lpstr>Σχηματοποίηση (2 από 4)</vt:lpstr>
      <vt:lpstr>Σχηματοποίηση (3 από 4) </vt:lpstr>
      <vt:lpstr>Σχηματοποίηση (4 από 4) </vt:lpstr>
      <vt:lpstr>Τελική σχηματοποίηση</vt:lpstr>
      <vt:lpstr>Τοπικός υγρός καθαρισμός</vt:lpstr>
      <vt:lpstr>Καθαρισμός  με χρήση διαλυτών</vt:lpstr>
      <vt:lpstr>Εμβαπτισμός σε διαλύτη</vt:lpstr>
      <vt:lpstr>Στέγνωμα αντικειμένου</vt:lpstr>
      <vt:lpstr>Πλεονεκτήματα</vt:lpstr>
      <vt:lpstr>Μειονεκτήματα</vt:lpstr>
      <vt:lpstr>Χρήση ενζύμων </vt:lpstr>
      <vt:lpstr>Δράση των ενζύμων (1 από 3)</vt:lpstr>
      <vt:lpstr>Δράση των ενζύμων (2 από 3)</vt:lpstr>
      <vt:lpstr>Δράση των ενζύμων (3 από 3)</vt:lpstr>
      <vt:lpstr>Λεύκανση</vt:lpstr>
      <vt:lpstr>Εφύγρανση – Σχηματοποίηση</vt:lpstr>
      <vt:lpstr>Αρχή της μεθόδου</vt:lpstr>
      <vt:lpstr>Υλικά</vt:lpstr>
      <vt:lpstr>Τρόποι εφαρμογής </vt:lpstr>
      <vt:lpstr>Εφαρμογή (1 από 2)</vt:lpstr>
      <vt:lpstr>Εφαρμογή (2 από 2)</vt:lpstr>
      <vt:lpstr>Βιβλιογραφία (1 από 2)</vt:lpstr>
      <vt:lpstr>Βιβλιογραφία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Συντήρηση Υφάσματος</dc:title>
  <dc:creator>opencourses@teiath.gr</dc:creator>
  <cp:lastModifiedBy>alex</cp:lastModifiedBy>
  <cp:revision>9</cp:revision>
  <dcterms:created xsi:type="dcterms:W3CDTF">2014-09-29T12:20:39Z</dcterms:created>
  <dcterms:modified xsi:type="dcterms:W3CDTF">2015-02-24T14:26:01Z</dcterms:modified>
</cp:coreProperties>
</file>