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29"/>
  </p:notesMasterIdLst>
  <p:handoutMasterIdLst>
    <p:handoutMasterId r:id="rId30"/>
  </p:handoutMasterIdLst>
  <p:sldIdLst>
    <p:sldId id="256"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57" r:id="rId22"/>
    <p:sldId id="262" r:id="rId23"/>
    <p:sldId id="264" r:id="rId24"/>
    <p:sldId id="286" r:id="rId25"/>
    <p:sldId id="287" r:id="rId26"/>
    <p:sldId id="266" r:id="rId27"/>
    <p:sldId id="261" r:id="rId28"/>
  </p:sldIdLst>
  <p:sldSz cx="9144000" cy="6858000" type="screen4x3"/>
  <p:notesSz cx="7104063" cy="10234613"/>
  <p:custDataLst>
    <p:tags r:id="rId31"/>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81" d="100"/>
          <a:sy n="81" d="100"/>
        </p:scale>
        <p:origin x="-84" y="-6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13/2/2015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13/2/2015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7</a:t>
            </a:fld>
            <a:endParaRPr lang="el-GR" dirty="0">
              <a:solidFill>
                <a:prstClr val="black"/>
              </a:solidFill>
            </a:endParaRPr>
          </a:p>
        </p:txBody>
      </p:sp>
    </p:spTree>
    <p:extLst>
      <p:ext uri="{BB962C8B-B14F-4D97-AF65-F5344CB8AC3E}">
        <p14:creationId xmlns:p14="http://schemas.microsoft.com/office/powerpoint/2010/main" val="2040667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19</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20</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21</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22</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24</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29373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lvl1pPr>
              <a:lnSpc>
                <a:spcPct val="114000"/>
              </a:lnSpc>
              <a:spcBef>
                <a:spcPts val="1200"/>
              </a:spcBef>
              <a:defRPr/>
            </a:lvl1pPr>
            <a:lvl2pPr>
              <a:lnSpc>
                <a:spcPct val="114000"/>
              </a:lnSpc>
              <a:spcBef>
                <a:spcPts val="1200"/>
              </a:spcBef>
              <a:defRPr/>
            </a:lvl2pPr>
            <a:lvl3pPr>
              <a:lnSpc>
                <a:spcPct val="114000"/>
              </a:lnSpc>
              <a:spcBef>
                <a:spcPts val="1200"/>
              </a:spcBef>
              <a:defRPr/>
            </a:lvl3pPr>
            <a:lvl4pPr>
              <a:lnSpc>
                <a:spcPct val="114000"/>
              </a:lnSpc>
              <a:spcBef>
                <a:spcPts val="1200"/>
              </a:spcBef>
              <a:defRPr/>
            </a:lvl4pPr>
            <a:lvl5pPr>
              <a:lnSpc>
                <a:spcPct val="114000"/>
              </a:lnSpc>
              <a:spcBef>
                <a:spcPts val="1200"/>
              </a:spcBef>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0321857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4002662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5361654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8677254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rgbClr val="002060"/>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12128119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98383499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95456965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defRPr>
            </a:lvl1pPr>
          </a:lstStyle>
          <a:p>
            <a:r>
              <a:rPr lang="el-GR" smtClean="0"/>
              <a:t>Στυλ κύριου τίτλου</a:t>
            </a:r>
            <a:endParaRPr lang="el-GR"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5355156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18609348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5389914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4400" b="1" dirty="0" smtClean="0">
                <a:solidFill>
                  <a:srgbClr val="000000"/>
                </a:solidFill>
                <a:latin typeface="Calibri"/>
              </a:rPr>
              <a:t>Φαρμακολογία</a:t>
            </a:r>
            <a:endParaRPr lang="el-GR" sz="4400" b="1" dirty="0">
              <a:solidFill>
                <a:schemeClr val="tx1"/>
              </a:solidFill>
              <a:latin typeface="+mn-lt"/>
            </a:endParaRPr>
          </a:p>
        </p:txBody>
      </p:sp>
      <p:sp>
        <p:nvSpPr>
          <p:cNvPr id="3" name="Υπότιτλος 2"/>
          <p:cNvSpPr>
            <a:spLocks noGrp="1"/>
          </p:cNvSpPr>
          <p:nvPr>
            <p:ph type="subTitle" idx="1"/>
          </p:nvPr>
        </p:nvSpPr>
        <p:spPr>
          <a:xfrm>
            <a:off x="323528" y="2564904"/>
            <a:ext cx="8496944" cy="2592288"/>
          </a:xfrm>
        </p:spPr>
        <p:txBody>
          <a:bodyPr>
            <a:normAutofit/>
          </a:bodyPr>
          <a:lstStyle/>
          <a:p>
            <a:pPr>
              <a:spcBef>
                <a:spcPts val="1200"/>
              </a:spcBef>
              <a:spcAft>
                <a:spcPts val="1200"/>
              </a:spcAft>
            </a:pPr>
            <a:r>
              <a:rPr lang="el-GR" sz="2800" b="1" dirty="0" smtClean="0"/>
              <a:t>Ενότητα 8</a:t>
            </a:r>
            <a:r>
              <a:rPr lang="el-GR" sz="2800" dirty="0" smtClean="0"/>
              <a:t>:</a:t>
            </a:r>
            <a:r>
              <a:rPr lang="en-US" sz="2800" dirty="0" smtClean="0"/>
              <a:t> </a:t>
            </a:r>
            <a:r>
              <a:rPr lang="el-GR" sz="2800" dirty="0"/>
              <a:t>Υπόφυση και Θυρεοειδής αδένας</a:t>
            </a:r>
          </a:p>
          <a:p>
            <a:pPr lvl="0">
              <a:spcBef>
                <a:spcPts val="1200"/>
              </a:spcBef>
              <a:spcAft>
                <a:spcPts val="1200"/>
              </a:spcAft>
            </a:pPr>
            <a:r>
              <a:rPr lang="el-GR" sz="2400" dirty="0" smtClean="0"/>
              <a:t>Μαρία </a:t>
            </a:r>
            <a:r>
              <a:rPr lang="en-US" sz="2400" dirty="0" smtClean="0"/>
              <a:t>B</a:t>
            </a:r>
            <a:r>
              <a:rPr lang="el-GR" sz="2400" dirty="0"/>
              <a:t>ενετίκου</a:t>
            </a:r>
            <a:r>
              <a:rPr lang="en-US" sz="2400" dirty="0"/>
              <a:t>, MD, MSc, DipEndo, PhD,</a:t>
            </a:r>
            <a:endParaRPr lang="el-GR" sz="2400" dirty="0"/>
          </a:p>
          <a:p>
            <a:pPr lvl="0">
              <a:spcBef>
                <a:spcPts val="500"/>
              </a:spcBef>
            </a:pPr>
            <a:r>
              <a:rPr lang="el-GR" sz="2400" dirty="0"/>
              <a:t>Ιατρός ενδοκρινολόγος</a:t>
            </a:r>
            <a:r>
              <a:rPr lang="en-US" sz="2400" dirty="0"/>
              <a:t>, </a:t>
            </a:r>
            <a:r>
              <a:rPr lang="el-GR" sz="2400" dirty="0"/>
              <a:t>καθηγήτρια παθοφυσιολογίας</a:t>
            </a:r>
            <a:r>
              <a:rPr lang="en-US" sz="2400" dirty="0"/>
              <a:t> </a:t>
            </a:r>
            <a:r>
              <a:rPr lang="el-GR" sz="2400" dirty="0"/>
              <a:t>– νοσολογίας</a:t>
            </a:r>
            <a:r>
              <a:rPr lang="en-US" sz="2400" dirty="0"/>
              <a:t>, </a:t>
            </a:r>
            <a:r>
              <a:rPr lang="el-GR" sz="2400" dirty="0"/>
              <a:t>διδάκτωρ πανεπιστήμιου Αθηνών και Λονδίνου</a:t>
            </a:r>
          </a:p>
          <a:p>
            <a:pPr lvl="0">
              <a:spcBef>
                <a:spcPts val="500"/>
              </a:spcBef>
            </a:pPr>
            <a:r>
              <a:rPr lang="el-GR" sz="2400" dirty="0"/>
              <a:t>Τμήμα Νοσηλευτικής</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smtClean="0"/>
              <a:t>Φάρμακα χρησιμοποιούμενα στις ασθένειες του θυρεοειδούς </a:t>
            </a:r>
            <a:r>
              <a:rPr lang="el-GR" sz="3100" b="0" dirty="0" smtClean="0"/>
              <a:t>(1 από 5)</a:t>
            </a:r>
            <a:endParaRPr lang="el-GR" sz="3100" b="0" dirty="0"/>
          </a:p>
        </p:txBody>
      </p:sp>
      <p:sp>
        <p:nvSpPr>
          <p:cNvPr id="8194" name="Rectangle 3"/>
          <p:cNvSpPr>
            <a:spLocks noGrp="1" noChangeArrowheads="1"/>
          </p:cNvSpPr>
          <p:nvPr>
            <p:ph idx="1"/>
          </p:nvPr>
        </p:nvSpPr>
        <p:spPr>
          <a:xfrm>
            <a:off x="457200" y="1340768"/>
            <a:ext cx="8363272" cy="5256584"/>
          </a:xfrm>
        </p:spPr>
        <p:txBody>
          <a:bodyPr>
            <a:normAutofit/>
          </a:bodyPr>
          <a:lstStyle/>
          <a:p>
            <a:pPr marL="0" indent="0" eaLnBrk="1" hangingPunct="1">
              <a:lnSpc>
                <a:spcPct val="110000"/>
              </a:lnSpc>
              <a:buNone/>
            </a:pPr>
            <a:r>
              <a:rPr lang="el-GR" altLang="el-GR" sz="2200" b="1" dirty="0" smtClean="0">
                <a:solidFill>
                  <a:srgbClr val="002060"/>
                </a:solidFill>
              </a:rPr>
              <a:t>Υπερθυρεοειδισμός</a:t>
            </a:r>
            <a:endParaRPr lang="el-GR" altLang="el-GR" sz="2200" dirty="0" smtClean="0">
              <a:solidFill>
                <a:srgbClr val="002060"/>
              </a:solidFill>
            </a:endParaRPr>
          </a:p>
          <a:p>
            <a:pPr eaLnBrk="1" hangingPunct="1">
              <a:lnSpc>
                <a:spcPct val="110000"/>
              </a:lnSpc>
            </a:pPr>
            <a:r>
              <a:rPr lang="el-GR" altLang="el-GR" sz="2200" dirty="0" smtClean="0"/>
              <a:t>Η δραστηριότητα του θυρεοειδούς μπορεί να μειωθεί με φάρμακα που αναστέλλουν την ενσωμάτωση του ιωδίου στις τυροσίνες (θυρεοστατικά), με την χορήγηση μεγάλων δόσεων ιωδίου που αναστέλλει την έκκριση των θυρεοειδικών ορμονών, η με ραδιενεργό ιώδιο που ακτινοβολεί και καταστρέφει τον ιστό όπου και παράγεται η θυρεοσφαιρίνη.  Σε ορισμένες περιπτώσεις ο θυρεοειδικός ιστός αφαιρείται χειρουργικά.  </a:t>
            </a:r>
            <a:endParaRPr lang="el-GR" altLang="el-GR" sz="2200" u="sng" dirty="0" smtClean="0"/>
          </a:p>
          <a:p>
            <a:pPr eaLnBrk="1" hangingPunct="1">
              <a:lnSpc>
                <a:spcPct val="110000"/>
              </a:lnSpc>
            </a:pPr>
            <a:r>
              <a:rPr lang="el-GR" altLang="el-GR" sz="2200" b="1" dirty="0" smtClean="0">
                <a:solidFill>
                  <a:srgbClr val="002060"/>
                </a:solidFill>
              </a:rPr>
              <a:t>Στόχος</a:t>
            </a:r>
            <a:r>
              <a:rPr lang="el-GR" altLang="el-GR" sz="2200" dirty="0" smtClean="0"/>
              <a:t> όμως τόσο της φαρμακευτικής όσο και της χειρουργικής αγωγής είναι να παραμείνει αρκετός θυρεοειδικός ιστός για την φυσιολογική παραγωγή των ορμονών του θυρεοειδούς.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dirty="0">
              <a:solidFill>
                <a:prstClr val="black"/>
              </a:solidFill>
            </a:endParaRPr>
          </a:p>
        </p:txBody>
      </p:sp>
    </p:spTree>
    <p:extLst>
      <p:ext uri="{BB962C8B-B14F-4D97-AF65-F5344CB8AC3E}">
        <p14:creationId xmlns:p14="http://schemas.microsoft.com/office/powerpoint/2010/main" val="6811132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p:cNvSpPr>
          <p:nvPr>
            <p:ph type="title"/>
          </p:nvPr>
        </p:nvSpPr>
        <p:spPr>
          <a:xfrm>
            <a:off x="467544" y="116632"/>
            <a:ext cx="8229600" cy="1008112"/>
          </a:xfrm>
        </p:spPr>
        <p:txBody>
          <a:bodyPr>
            <a:normAutofit fontScale="90000"/>
          </a:bodyPr>
          <a:lstStyle/>
          <a:p>
            <a:r>
              <a:rPr lang="el-GR" dirty="0" smtClean="0"/>
              <a:t>Φάρμακα χρησιμοποιούμενα στις ασθένειες του θυρεοειδούς </a:t>
            </a:r>
            <a:r>
              <a:rPr lang="el-GR" sz="3100" b="0" dirty="0" smtClean="0"/>
              <a:t>(2 από 5)</a:t>
            </a:r>
            <a:endParaRPr lang="el-GR" sz="3100" b="0" dirty="0"/>
          </a:p>
        </p:txBody>
      </p:sp>
      <p:sp>
        <p:nvSpPr>
          <p:cNvPr id="9218" name="Rectangle 3"/>
          <p:cNvSpPr>
            <a:spLocks noGrp="1" noChangeArrowheads="1"/>
          </p:cNvSpPr>
          <p:nvPr>
            <p:ph idx="1"/>
          </p:nvPr>
        </p:nvSpPr>
        <p:spPr>
          <a:xfrm>
            <a:off x="457200" y="1340768"/>
            <a:ext cx="8229600" cy="4896544"/>
          </a:xfrm>
        </p:spPr>
        <p:txBody>
          <a:bodyPr>
            <a:noAutofit/>
          </a:bodyPr>
          <a:lstStyle/>
          <a:p>
            <a:pPr eaLnBrk="1" hangingPunct="1">
              <a:lnSpc>
                <a:spcPct val="110000"/>
              </a:lnSpc>
            </a:pPr>
            <a:r>
              <a:rPr lang="el-GR" altLang="el-GR" b="1" dirty="0" smtClean="0">
                <a:solidFill>
                  <a:srgbClr val="002060"/>
                </a:solidFill>
              </a:rPr>
              <a:t>Η χορήγηση ιωδίου</a:t>
            </a:r>
            <a:r>
              <a:rPr lang="el-GR" altLang="el-GR" dirty="0" smtClean="0">
                <a:solidFill>
                  <a:srgbClr val="002060"/>
                </a:solidFill>
              </a:rPr>
              <a:t> </a:t>
            </a:r>
            <a:r>
              <a:rPr lang="el-GR" altLang="el-GR" dirty="0" smtClean="0"/>
              <a:t>σε μεγάλες δόσεις εμποδίζει την ιωδίωση των τυροσινών στην θυρεοσφαιρίνη και, επίσης μειώνει την απελευθέρωση των ορμονών. Το αποτέλεσμα εμφανίζεται γρήγορα, μέσα σε 1-2 ημέρες, και χρησιμοποιείται τόσο στην θυρεοτιξική κρίση όσο και στην προεγχειρητική θεραπεία πριν την χειρουργική αφαίρεση θυρεοειδικού ιστού για την μείωση της ιστικής αγγείωσης. Η θεραπεία δεν πρέπει να χρησιμοποιείται επί μακρόν καθώς το αντιθυρεοειδικό αποτέλεσμα μειώνεται μετά από 10-15 ημέρες.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dirty="0">
              <a:solidFill>
                <a:prstClr val="black"/>
              </a:solidFill>
            </a:endParaRPr>
          </a:p>
        </p:txBody>
      </p:sp>
    </p:spTree>
    <p:extLst>
      <p:ext uri="{BB962C8B-B14F-4D97-AF65-F5344CB8AC3E}">
        <p14:creationId xmlns:p14="http://schemas.microsoft.com/office/powerpoint/2010/main" val="31635491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p:cNvSpPr>
          <p:nvPr>
            <p:ph type="title"/>
          </p:nvPr>
        </p:nvSpPr>
        <p:spPr>
          <a:xfrm>
            <a:off x="467544" y="116632"/>
            <a:ext cx="8229600" cy="1008112"/>
          </a:xfrm>
        </p:spPr>
        <p:txBody>
          <a:bodyPr>
            <a:normAutofit fontScale="90000"/>
          </a:bodyPr>
          <a:lstStyle/>
          <a:p>
            <a:r>
              <a:rPr lang="el-GR" dirty="0" smtClean="0"/>
              <a:t>Φάρμακα χρησιμοποιούμενα στις ασθένειες του θυρεοειδούς </a:t>
            </a:r>
            <a:r>
              <a:rPr lang="el-GR" sz="3100" b="0" dirty="0" smtClean="0"/>
              <a:t>(3 από 5)</a:t>
            </a:r>
            <a:endParaRPr lang="el-GR" sz="3100" b="0" dirty="0"/>
          </a:p>
        </p:txBody>
      </p:sp>
      <p:sp>
        <p:nvSpPr>
          <p:cNvPr id="9218" name="Rectangle 3"/>
          <p:cNvSpPr>
            <a:spLocks noGrp="1" noChangeArrowheads="1"/>
          </p:cNvSpPr>
          <p:nvPr>
            <p:ph idx="1"/>
          </p:nvPr>
        </p:nvSpPr>
        <p:spPr>
          <a:xfrm>
            <a:off x="457200" y="1340768"/>
            <a:ext cx="8507288" cy="5400600"/>
          </a:xfrm>
        </p:spPr>
        <p:txBody>
          <a:bodyPr>
            <a:noAutofit/>
          </a:bodyPr>
          <a:lstStyle/>
          <a:p>
            <a:pPr eaLnBrk="1" hangingPunct="1">
              <a:lnSpc>
                <a:spcPct val="100000"/>
              </a:lnSpc>
            </a:pPr>
            <a:r>
              <a:rPr lang="el-GR" altLang="el-GR" b="1" dirty="0" smtClean="0">
                <a:solidFill>
                  <a:srgbClr val="002060"/>
                </a:solidFill>
              </a:rPr>
              <a:t>Το ραδιενεργό ιώδιο</a:t>
            </a:r>
            <a:r>
              <a:rPr lang="el-GR" altLang="el-GR" dirty="0" smtClean="0">
                <a:solidFill>
                  <a:srgbClr val="002060"/>
                </a:solidFill>
              </a:rPr>
              <a:t> </a:t>
            </a:r>
            <a:r>
              <a:rPr lang="el-GR" altLang="el-GR" dirty="0" smtClean="0"/>
              <a:t>χρησιμοποιείται σε ηλικιωμένους ασθενείς και στην θεραπεία τοξικών αδενωμάτων. Το ραδιενεργό ιώδιο συγκεντρώνεται στον θυρεοειδικό ιστό και τον καταστρέφει ώστε να μειωθεί η ορμονική παραγωγή.  Μεγάλες δόσεις ραδιενεργού ιωδίου οδηγούν σε υποθυρεοειδισμό ο οποίος πρέπει να αντιμετωπίζεται με θεραπεία υποκατάστασης.</a:t>
            </a:r>
            <a:endParaRPr lang="el-GR" altLang="el-GR" b="1" u="sng" dirty="0" smtClean="0"/>
          </a:p>
          <a:p>
            <a:pPr eaLnBrk="1" hangingPunct="1">
              <a:lnSpc>
                <a:spcPct val="100000"/>
              </a:lnSpc>
            </a:pPr>
            <a:r>
              <a:rPr lang="el-GR" altLang="el-GR" b="1" dirty="0" smtClean="0">
                <a:solidFill>
                  <a:srgbClr val="002060"/>
                </a:solidFill>
              </a:rPr>
              <a:t>Η χειρουργική αφαίρεση</a:t>
            </a:r>
            <a:r>
              <a:rPr lang="el-GR" altLang="el-GR" dirty="0" smtClean="0">
                <a:solidFill>
                  <a:srgbClr val="002060"/>
                </a:solidFill>
              </a:rPr>
              <a:t> </a:t>
            </a:r>
            <a:r>
              <a:rPr lang="el-GR" altLang="el-GR" dirty="0" smtClean="0"/>
              <a:t>χρησιμοποιείται σε μεγάλες βρογχοκήλες οι οποίες αν αφεθούν χωρίς θεραπεία μπορεί να μεγαλώσουν τόσο ώστε να ασκούν πίεση η και να αποκλείσουν την τραχεία. Η επέμβαση μπορεί να οδηγήσει σε παράλυση των φωνητικών χορδών λόγω της πιθανότητας τρώσης του παλίνδρομου λαρυγγικού νεύρου κατά την διάρκειά της.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dirty="0">
              <a:solidFill>
                <a:prstClr val="black"/>
              </a:solidFill>
            </a:endParaRPr>
          </a:p>
        </p:txBody>
      </p:sp>
    </p:spTree>
    <p:extLst>
      <p:ext uri="{BB962C8B-B14F-4D97-AF65-F5344CB8AC3E}">
        <p14:creationId xmlns:p14="http://schemas.microsoft.com/office/powerpoint/2010/main" val="6002614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p:cNvSpPr>
          <p:nvPr>
            <p:ph type="title"/>
          </p:nvPr>
        </p:nvSpPr>
        <p:spPr>
          <a:xfrm>
            <a:off x="467544" y="116632"/>
            <a:ext cx="8229600" cy="1008112"/>
          </a:xfrm>
        </p:spPr>
        <p:txBody>
          <a:bodyPr>
            <a:normAutofit fontScale="90000"/>
          </a:bodyPr>
          <a:lstStyle/>
          <a:p>
            <a:r>
              <a:rPr lang="el-GR" dirty="0" smtClean="0"/>
              <a:t>Φάρμακα χρησιμοποιούμενα στις ασθένειες του θυρεοειδούς </a:t>
            </a:r>
            <a:r>
              <a:rPr lang="el-GR" sz="3100" b="0" dirty="0" smtClean="0"/>
              <a:t>(4 από 5)</a:t>
            </a:r>
            <a:endParaRPr lang="el-GR" sz="3100" b="0" dirty="0"/>
          </a:p>
        </p:txBody>
      </p:sp>
      <p:sp>
        <p:nvSpPr>
          <p:cNvPr id="10242" name="Rectangle 3"/>
          <p:cNvSpPr>
            <a:spLocks noGrp="1" noChangeArrowheads="1"/>
          </p:cNvSpPr>
          <p:nvPr>
            <p:ph idx="1"/>
          </p:nvPr>
        </p:nvSpPr>
        <p:spPr>
          <a:xfrm>
            <a:off x="457200" y="1340768"/>
            <a:ext cx="8229600" cy="4896544"/>
          </a:xfrm>
        </p:spPr>
        <p:txBody>
          <a:bodyPr>
            <a:noAutofit/>
          </a:bodyPr>
          <a:lstStyle/>
          <a:p>
            <a:pPr eaLnBrk="1" hangingPunct="1">
              <a:lnSpc>
                <a:spcPct val="110000"/>
              </a:lnSpc>
            </a:pPr>
            <a:r>
              <a:rPr lang="el-GR" altLang="el-GR" b="1" dirty="0" smtClean="0">
                <a:solidFill>
                  <a:srgbClr val="002060"/>
                </a:solidFill>
              </a:rPr>
              <a:t>Τα θυρεοστατικά φάρμακα, όπως καρβιμαζόλη και η προπυλθειουρακίλη</a:t>
            </a:r>
            <a:r>
              <a:rPr lang="el-GR" altLang="el-GR" dirty="0" smtClean="0">
                <a:solidFill>
                  <a:srgbClr val="002060"/>
                </a:solidFill>
              </a:rPr>
              <a:t> </a:t>
            </a:r>
            <a:r>
              <a:rPr lang="el-GR" altLang="el-GR" dirty="0" smtClean="0"/>
              <a:t>είναι ουσίες που αναστέλλουν την παραγωγή των θυρεοειδικών ορμονών.  </a:t>
            </a:r>
            <a:endParaRPr lang="en-US" altLang="el-GR" dirty="0" smtClean="0"/>
          </a:p>
          <a:p>
            <a:pPr eaLnBrk="1" hangingPunct="1">
              <a:lnSpc>
                <a:spcPct val="110000"/>
              </a:lnSpc>
            </a:pPr>
            <a:r>
              <a:rPr lang="el-GR" altLang="el-GR" dirty="0" smtClean="0"/>
              <a:t>Είναι παράγωγα της θειουρίας. Είναι η θεραπεία εκλογής σε παιδιά και νεαρούς ενήλικες.</a:t>
            </a:r>
          </a:p>
          <a:p>
            <a:pPr eaLnBrk="1" hangingPunct="1">
              <a:lnSpc>
                <a:spcPct val="110000"/>
              </a:lnSpc>
            </a:pPr>
            <a:r>
              <a:rPr lang="el-GR" altLang="el-GR" dirty="0" smtClean="0"/>
              <a:t>Και τα δύο φάρμακα χορηγούνται από το στόμα. Η καρβιμαζόλη είναι αδρανής και μεταβολίζεται σε μεθιμαζόλη που είναι και ο ενεργός μεταβολίτης.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dirty="0">
              <a:solidFill>
                <a:prstClr val="black"/>
              </a:solidFill>
            </a:endParaRPr>
          </a:p>
        </p:txBody>
      </p:sp>
    </p:spTree>
    <p:extLst>
      <p:ext uri="{BB962C8B-B14F-4D97-AF65-F5344CB8AC3E}">
        <p14:creationId xmlns:p14="http://schemas.microsoft.com/office/powerpoint/2010/main" val="39349570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p:cNvSpPr>
          <p:nvPr>
            <p:ph type="title"/>
          </p:nvPr>
        </p:nvSpPr>
        <p:spPr>
          <a:xfrm>
            <a:off x="467544" y="116632"/>
            <a:ext cx="8229600" cy="1008112"/>
          </a:xfrm>
        </p:spPr>
        <p:txBody>
          <a:bodyPr>
            <a:normAutofit fontScale="90000"/>
          </a:bodyPr>
          <a:lstStyle/>
          <a:p>
            <a:r>
              <a:rPr lang="el-GR" dirty="0" smtClean="0"/>
              <a:t>Φάρμακα χρησιμοποιούμενα στις ασθένειες του θυρεοειδούς </a:t>
            </a:r>
            <a:r>
              <a:rPr lang="el-GR" sz="3100" b="0" dirty="0" smtClean="0"/>
              <a:t>(5 από 5)</a:t>
            </a:r>
            <a:endParaRPr lang="el-GR" sz="3100" b="0" dirty="0"/>
          </a:p>
        </p:txBody>
      </p:sp>
      <p:sp>
        <p:nvSpPr>
          <p:cNvPr id="10242" name="Rectangle 3"/>
          <p:cNvSpPr>
            <a:spLocks noGrp="1" noChangeArrowheads="1"/>
          </p:cNvSpPr>
          <p:nvPr>
            <p:ph idx="1"/>
          </p:nvPr>
        </p:nvSpPr>
        <p:spPr>
          <a:xfrm>
            <a:off x="457200" y="1340768"/>
            <a:ext cx="8435280" cy="5184576"/>
          </a:xfrm>
        </p:spPr>
        <p:txBody>
          <a:bodyPr>
            <a:noAutofit/>
          </a:bodyPr>
          <a:lstStyle/>
          <a:p>
            <a:pPr eaLnBrk="1" hangingPunct="1">
              <a:lnSpc>
                <a:spcPct val="110000"/>
              </a:lnSpc>
            </a:pPr>
            <a:r>
              <a:rPr lang="el-GR" altLang="el-GR" sz="2200" dirty="0" smtClean="0"/>
              <a:t>Η καρβιμαζόλη και η προπυλθειουρακίλη συγκεντρώνονται στα θυλακιώδη κύτταρα του θυρεοειδή και αναστέλλουν την ιωδίωση των τυροσινών του μορίου της θυρεοσφαιρίνης. Επιπλέον φαίνεται ότι αναστέλλουν την σύζευξη των ΜΙΤ και </a:t>
            </a:r>
            <a:r>
              <a:rPr lang="en-US" altLang="el-GR" sz="2200" dirty="0" smtClean="0"/>
              <a:t>DIT</a:t>
            </a:r>
            <a:r>
              <a:rPr lang="el-GR" altLang="el-GR" sz="2200" dirty="0" smtClean="0"/>
              <a:t>, ώστε να μειώνεται η παραγωγή των Τ4 και Τ3.  </a:t>
            </a:r>
          </a:p>
          <a:p>
            <a:pPr eaLnBrk="1" hangingPunct="1">
              <a:lnSpc>
                <a:spcPct val="110000"/>
              </a:lnSpc>
            </a:pPr>
            <a:r>
              <a:rPr lang="el-GR" altLang="el-GR" sz="2200" dirty="0" smtClean="0"/>
              <a:t>Στα κύτταρα-στόχους των θυρεοειδικών ορμονών, η Τ4 πρέπει να αποιωδιωθεί σε Τ3 για να έχει μέγιστη δράση. Η διαδικασία αυτή αναστέλλεται από την προπυλθειουρακίλη.  </a:t>
            </a:r>
          </a:p>
          <a:p>
            <a:pPr eaLnBrk="1" hangingPunct="1">
              <a:lnSpc>
                <a:spcPct val="110000"/>
              </a:lnSpc>
            </a:pPr>
            <a:r>
              <a:rPr lang="el-GR" altLang="el-GR" sz="2200" dirty="0" smtClean="0"/>
              <a:t>Τα δύο φάρμακα δεν έχουν επίδραση στις ήδη σχηματισμένες (κατά την έναρξη της θεραπείας) θυρεοειδικές ορμόνες. Χρειάζονται 3-4 εβδομάδες για να επιστρέψουν οι ορμόνες σε φυσιολογικά επίπεδα.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dirty="0">
              <a:solidFill>
                <a:prstClr val="black"/>
              </a:solidFill>
            </a:endParaRPr>
          </a:p>
        </p:txBody>
      </p:sp>
    </p:spTree>
    <p:extLst>
      <p:ext uri="{BB962C8B-B14F-4D97-AF65-F5344CB8AC3E}">
        <p14:creationId xmlns:p14="http://schemas.microsoft.com/office/powerpoint/2010/main" val="14676747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a:t>Ανεπιθύμητες ενέργειες των θυρεοστατικών </a:t>
            </a:r>
            <a:r>
              <a:rPr lang="el-GR" dirty="0" smtClean="0"/>
              <a:t>φαρμάκων </a:t>
            </a:r>
            <a:r>
              <a:rPr lang="el-GR" sz="3100" b="0" dirty="0" smtClean="0"/>
              <a:t>(1 από 2)</a:t>
            </a:r>
            <a:endParaRPr lang="el-GR" sz="3100" b="0" dirty="0"/>
          </a:p>
        </p:txBody>
      </p:sp>
      <p:sp>
        <p:nvSpPr>
          <p:cNvPr id="11266" name="Rectangle 3"/>
          <p:cNvSpPr>
            <a:spLocks noGrp="1" noChangeArrowheads="1"/>
          </p:cNvSpPr>
          <p:nvPr>
            <p:ph idx="1"/>
          </p:nvPr>
        </p:nvSpPr>
        <p:spPr>
          <a:xfrm>
            <a:off x="457200" y="1412776"/>
            <a:ext cx="8229600" cy="4824536"/>
          </a:xfrm>
        </p:spPr>
        <p:txBody>
          <a:bodyPr>
            <a:noAutofit/>
          </a:bodyPr>
          <a:lstStyle/>
          <a:p>
            <a:pPr eaLnBrk="1" hangingPunct="1">
              <a:lnSpc>
                <a:spcPct val="90000"/>
              </a:lnSpc>
            </a:pPr>
            <a:r>
              <a:rPr lang="el-GR" altLang="el-GR" dirty="0" smtClean="0"/>
              <a:t>Η κυριότερη και σοβαρότερη παρενέργεια των θυρεοστατικών φαρμάκων είναι </a:t>
            </a:r>
            <a:r>
              <a:rPr lang="el-GR" altLang="el-GR" b="1" dirty="0" smtClean="0">
                <a:solidFill>
                  <a:srgbClr val="002060"/>
                </a:solidFill>
              </a:rPr>
              <a:t>η καταστολή του μυελού των οστών με συνέπεια ακοκκιοκυτταραιμία και θρομβοπενία που εμφανίζονται σε 3-6 εβδομάδες στο 0.5% των ασθενών </a:t>
            </a:r>
            <a:r>
              <a:rPr lang="el-GR" altLang="el-GR" dirty="0" smtClean="0"/>
              <a:t>και είναι αναστρέψιμες με την διακοπή της θεραπείας.  </a:t>
            </a:r>
            <a:endParaRPr lang="en-US" altLang="el-GR" dirty="0" smtClean="0"/>
          </a:p>
          <a:p>
            <a:pPr eaLnBrk="1" hangingPunct="1">
              <a:lnSpc>
                <a:spcPct val="90000"/>
              </a:lnSpc>
            </a:pPr>
            <a:r>
              <a:rPr lang="el-GR" altLang="el-GR" dirty="0" smtClean="0"/>
              <a:t>Μια μικρή μείωση του αριθμού των λευκοκυττάρων μπορεί να προκύψει αλλά αυτός δεν είναι λόγος διακοπής της θεραπείας, χρήζει όμως στενής παρακολούθησης.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dirty="0">
              <a:solidFill>
                <a:prstClr val="black"/>
              </a:solidFill>
            </a:endParaRPr>
          </a:p>
        </p:txBody>
      </p:sp>
    </p:spTree>
    <p:extLst>
      <p:ext uri="{BB962C8B-B14F-4D97-AF65-F5344CB8AC3E}">
        <p14:creationId xmlns:p14="http://schemas.microsoft.com/office/powerpoint/2010/main" val="5045235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a:t>Ανεπιθύμητες ενέργειες των θυρεοστατικών </a:t>
            </a:r>
            <a:r>
              <a:rPr lang="el-GR" dirty="0" smtClean="0"/>
              <a:t>φαρμάκων </a:t>
            </a:r>
            <a:r>
              <a:rPr lang="el-GR" sz="3100" b="0" dirty="0" smtClean="0"/>
              <a:t>(</a:t>
            </a:r>
            <a:r>
              <a:rPr lang="en-US" sz="3100" b="0" dirty="0" smtClean="0"/>
              <a:t>2</a:t>
            </a:r>
            <a:r>
              <a:rPr lang="el-GR" sz="3100" b="0" dirty="0" smtClean="0"/>
              <a:t> από 2)</a:t>
            </a:r>
            <a:endParaRPr lang="el-GR" sz="3100" b="0" dirty="0"/>
          </a:p>
        </p:txBody>
      </p:sp>
      <p:sp>
        <p:nvSpPr>
          <p:cNvPr id="11266" name="Rectangle 3"/>
          <p:cNvSpPr>
            <a:spLocks noGrp="1" noChangeArrowheads="1"/>
          </p:cNvSpPr>
          <p:nvPr>
            <p:ph idx="1"/>
          </p:nvPr>
        </p:nvSpPr>
        <p:spPr>
          <a:xfrm>
            <a:off x="457200" y="1412776"/>
            <a:ext cx="8229600" cy="4824536"/>
          </a:xfrm>
        </p:spPr>
        <p:txBody>
          <a:bodyPr>
            <a:noAutofit/>
          </a:bodyPr>
          <a:lstStyle/>
          <a:p>
            <a:pPr eaLnBrk="1" hangingPunct="1">
              <a:lnSpc>
                <a:spcPct val="90000"/>
              </a:lnSpc>
            </a:pPr>
            <a:r>
              <a:rPr lang="el-GR" altLang="el-GR" dirty="0" smtClean="0"/>
              <a:t>Έχουν αναφερθεί επίσης εξανθήματα κεφαλαλγίες, αρθραλγίες και ηπατίτιδα.</a:t>
            </a:r>
          </a:p>
          <a:p>
            <a:pPr eaLnBrk="1" hangingPunct="1">
              <a:lnSpc>
                <a:spcPct val="90000"/>
              </a:lnSpc>
            </a:pPr>
            <a:r>
              <a:rPr lang="el-GR" altLang="el-GR" dirty="0" smtClean="0"/>
              <a:t>Σε σχέση με την καρβιμαζόλη, η προπυλθειουρακίλη είναι λιγότερο πιθανό να διαπεράσει τον πλακούντα η να εισέλθει στο μητρικό γάλα.  </a:t>
            </a:r>
            <a:endParaRPr lang="en-US" altLang="el-GR" dirty="0" smtClean="0"/>
          </a:p>
          <a:p>
            <a:pPr eaLnBrk="1" hangingPunct="1">
              <a:lnSpc>
                <a:spcPct val="90000"/>
              </a:lnSpc>
            </a:pPr>
            <a:r>
              <a:rPr lang="el-GR" altLang="el-GR" dirty="0" smtClean="0"/>
              <a:t>Η προπυλθειουρακίλη προτιμάται στην εγκυμοσύνη, και τα δύο όμως δεν πρέπει να χρησιμοποιούνται στις θηλάζουσες μητέρες.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dirty="0">
              <a:solidFill>
                <a:prstClr val="black"/>
              </a:solidFill>
            </a:endParaRPr>
          </a:p>
        </p:txBody>
      </p:sp>
    </p:spTree>
    <p:extLst>
      <p:ext uri="{BB962C8B-B14F-4D97-AF65-F5344CB8AC3E}">
        <p14:creationId xmlns:p14="http://schemas.microsoft.com/office/powerpoint/2010/main" val="42881727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Β-αναστολείς</a:t>
            </a:r>
            <a:endParaRPr lang="el-GR" dirty="0"/>
          </a:p>
        </p:txBody>
      </p:sp>
      <p:sp>
        <p:nvSpPr>
          <p:cNvPr id="12290" name="Rectangle 3"/>
          <p:cNvSpPr>
            <a:spLocks noGrp="1" noChangeArrowheads="1"/>
          </p:cNvSpPr>
          <p:nvPr>
            <p:ph idx="1"/>
          </p:nvPr>
        </p:nvSpPr>
        <p:spPr/>
        <p:txBody>
          <a:bodyPr/>
          <a:lstStyle/>
          <a:p>
            <a:pPr eaLnBrk="1" hangingPunct="1"/>
            <a:r>
              <a:rPr lang="el-GR" altLang="el-GR" dirty="0" smtClean="0"/>
              <a:t>Πολλά από τα συμπτώματα του υπερθυρεοειδισμού μπορούν να μειωθούν με την χρήση των β-αναστολέων, οι οποίοι αναστέλλουν την αυξημένη αδρενεργική δραστηριότητα που εμφανίζεται στον υπερθυρεοειδισμό.  </a:t>
            </a:r>
            <a:endParaRPr lang="en-US" altLang="el-GR" dirty="0" smtClean="0"/>
          </a:p>
          <a:p>
            <a:pPr eaLnBrk="1" hangingPunct="1"/>
            <a:r>
              <a:rPr lang="el-GR" altLang="el-GR" dirty="0" smtClean="0"/>
              <a:t>Αποτελούν </a:t>
            </a:r>
            <a:r>
              <a:rPr lang="el-GR" altLang="el-GR" b="1" dirty="0" smtClean="0">
                <a:solidFill>
                  <a:srgbClr val="002060"/>
                </a:solidFill>
              </a:rPr>
              <a:t>συμπτωματική ανακούφιση και όχι μακροχρόνια θεραπευτική αγωγή</a:t>
            </a:r>
            <a:r>
              <a:rPr lang="el-GR" altLang="el-GR" dirty="0" smtClean="0"/>
              <a:t>.</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dirty="0">
              <a:solidFill>
                <a:prstClr val="black"/>
              </a:solidFill>
            </a:endParaRPr>
          </a:p>
        </p:txBody>
      </p:sp>
    </p:spTree>
    <p:extLst>
      <p:ext uri="{BB962C8B-B14F-4D97-AF65-F5344CB8AC3E}">
        <p14:creationId xmlns:p14="http://schemas.microsoft.com/office/powerpoint/2010/main" val="21715283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Υποθυρεοειδισμός </a:t>
            </a:r>
            <a:r>
              <a:rPr lang="el-GR" sz="3200" b="0" dirty="0" smtClean="0"/>
              <a:t>(1 από 2)</a:t>
            </a:r>
            <a:endParaRPr lang="el-GR" sz="3200" b="0" dirty="0"/>
          </a:p>
        </p:txBody>
      </p:sp>
      <p:sp>
        <p:nvSpPr>
          <p:cNvPr id="13314" name="Rectangle 3"/>
          <p:cNvSpPr>
            <a:spLocks noGrp="1" noChangeArrowheads="1"/>
          </p:cNvSpPr>
          <p:nvPr>
            <p:ph idx="1"/>
          </p:nvPr>
        </p:nvSpPr>
        <p:spPr>
          <a:xfrm>
            <a:off x="457200" y="1196752"/>
            <a:ext cx="8291264" cy="5040560"/>
          </a:xfrm>
        </p:spPr>
        <p:txBody>
          <a:bodyPr>
            <a:noAutofit/>
          </a:bodyPr>
          <a:lstStyle/>
          <a:p>
            <a:pPr>
              <a:lnSpc>
                <a:spcPct val="110000"/>
              </a:lnSpc>
            </a:pPr>
            <a:r>
              <a:rPr lang="el-GR" altLang="el-GR" dirty="0" smtClean="0"/>
              <a:t>Η θεραπεία του υποθυρεοειδισμού γίνεται </a:t>
            </a:r>
            <a:r>
              <a:rPr lang="el-GR" altLang="el-GR" b="1" dirty="0" smtClean="0">
                <a:solidFill>
                  <a:srgbClr val="002060"/>
                </a:solidFill>
              </a:rPr>
              <a:t>με υποκατάσταση των θυρεοειδικών ορμονών.</a:t>
            </a:r>
          </a:p>
          <a:p>
            <a:pPr eaLnBrk="1" hangingPunct="1">
              <a:lnSpc>
                <a:spcPct val="110000"/>
              </a:lnSpc>
            </a:pPr>
            <a:r>
              <a:rPr lang="el-GR" altLang="el-GR" dirty="0" smtClean="0"/>
              <a:t>Ο στόχος της θεραπείας υποκατάστασης είναι να καταστεί ο ασθενής </a:t>
            </a:r>
            <a:r>
              <a:rPr lang="el-GR" altLang="el-GR" b="1" dirty="0" smtClean="0">
                <a:solidFill>
                  <a:srgbClr val="002060"/>
                </a:solidFill>
              </a:rPr>
              <a:t>ευθυρεοειδικός</a:t>
            </a:r>
            <a:r>
              <a:rPr lang="el-GR" altLang="el-GR" dirty="0" smtClean="0"/>
              <a:t> και να μειωθούν τα προβλήματα που σχετίζονται με τον χαμηλό μεταβολικό ρυθμό.</a:t>
            </a:r>
          </a:p>
          <a:p>
            <a:pPr eaLnBrk="1" hangingPunct="1">
              <a:lnSpc>
                <a:spcPct val="110000"/>
              </a:lnSpc>
            </a:pPr>
            <a:r>
              <a:rPr lang="el-GR" altLang="el-GR" dirty="0" smtClean="0"/>
              <a:t>Η θεραπεία υποκατάστασης στον υποθυρεοειδισμό επιτυγχάνεται με την χορήγηση </a:t>
            </a:r>
            <a:r>
              <a:rPr lang="el-GR" altLang="el-GR" b="1" dirty="0" smtClean="0">
                <a:solidFill>
                  <a:srgbClr val="002060"/>
                </a:solidFill>
              </a:rPr>
              <a:t>της συνθετικής Τ4 (λεβοθυροξίνης) και της συνθετικής Τ3 (λιοθυρονίνης). </a:t>
            </a:r>
          </a:p>
          <a:p>
            <a:pPr eaLnBrk="1" hangingPunct="1">
              <a:lnSpc>
                <a:spcPct val="110000"/>
              </a:lnSpc>
            </a:pPr>
            <a:r>
              <a:rPr lang="el-GR" altLang="el-GR" dirty="0" smtClean="0"/>
              <a:t>Και οι δύο απορροφώνται ικανοποιητικά μετά την από του στόματος χορήγηση.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dirty="0">
              <a:solidFill>
                <a:prstClr val="black"/>
              </a:solidFill>
            </a:endParaRPr>
          </a:p>
        </p:txBody>
      </p:sp>
    </p:spTree>
    <p:extLst>
      <p:ext uri="{BB962C8B-B14F-4D97-AF65-F5344CB8AC3E}">
        <p14:creationId xmlns:p14="http://schemas.microsoft.com/office/powerpoint/2010/main" val="20808197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Υποθυρεοειδισμός </a:t>
            </a:r>
            <a:r>
              <a:rPr lang="el-GR" sz="3200" b="0" dirty="0" smtClean="0"/>
              <a:t>(2 από 2)</a:t>
            </a:r>
            <a:endParaRPr lang="el-GR" sz="3200" b="0" dirty="0"/>
          </a:p>
        </p:txBody>
      </p:sp>
      <p:sp>
        <p:nvSpPr>
          <p:cNvPr id="13314" name="Rectangle 3"/>
          <p:cNvSpPr>
            <a:spLocks noGrp="1" noChangeArrowheads="1"/>
          </p:cNvSpPr>
          <p:nvPr>
            <p:ph idx="1"/>
          </p:nvPr>
        </p:nvSpPr>
        <p:spPr>
          <a:xfrm>
            <a:off x="457200" y="1196752"/>
            <a:ext cx="8291264" cy="5040560"/>
          </a:xfrm>
        </p:spPr>
        <p:txBody>
          <a:bodyPr>
            <a:noAutofit/>
          </a:bodyPr>
          <a:lstStyle/>
          <a:p>
            <a:pPr eaLnBrk="1" hangingPunct="1">
              <a:lnSpc>
                <a:spcPct val="110000"/>
              </a:lnSpc>
            </a:pPr>
            <a:r>
              <a:rPr lang="el-GR" altLang="el-GR" dirty="0" smtClean="0"/>
              <a:t>Ο χρόνος για να δράσει η Τ3 είναι μικρότερος από εκείνον που χρειάζεται η Τ4.</a:t>
            </a:r>
          </a:p>
          <a:p>
            <a:pPr eaLnBrk="1" hangingPunct="1">
              <a:lnSpc>
                <a:spcPct val="110000"/>
              </a:lnSpc>
            </a:pPr>
            <a:r>
              <a:rPr lang="el-GR" altLang="el-GR" dirty="0" smtClean="0"/>
              <a:t>Είναι όμως </a:t>
            </a:r>
            <a:r>
              <a:rPr lang="el-GR" altLang="el-GR" b="1" dirty="0" smtClean="0">
                <a:solidFill>
                  <a:srgbClr val="002060"/>
                </a:solidFill>
              </a:rPr>
              <a:t>συνηθέστερο να δίδεται η Τ4 </a:t>
            </a:r>
            <a:r>
              <a:rPr lang="el-GR" altLang="el-GR" dirty="0" smtClean="0"/>
              <a:t>διότι παρέχει μικρότερη διακύμανση συγκέντρωσης στο πλάσμα και απαιτεί μια μόνο δόση την ημέρα.  Η πλήρης δράση επιτυγχάνεται σε 4-6 εβδομάδες.  </a:t>
            </a:r>
          </a:p>
          <a:p>
            <a:pPr eaLnBrk="1" hangingPunct="1">
              <a:lnSpc>
                <a:spcPct val="110000"/>
              </a:lnSpc>
            </a:pPr>
            <a:r>
              <a:rPr lang="el-GR" altLang="el-GR" dirty="0" smtClean="0"/>
              <a:t>Οι Τ3 και η Τ4 προσδένονται ισχυρά με </a:t>
            </a:r>
            <a:r>
              <a:rPr lang="el-GR" altLang="el-GR" dirty="0" smtClean="0"/>
              <a:t>πρωτεΐνες </a:t>
            </a:r>
            <a:r>
              <a:rPr lang="el-GR" altLang="el-GR" dirty="0" smtClean="0"/>
              <a:t>και έτσι η απαιτούμενη δόση ελέγχεται με την μέτρηση των συγκεντρώσεων της ελεύθερης Τ4 και της </a:t>
            </a:r>
            <a:r>
              <a:rPr lang="en-US" altLang="el-GR" dirty="0" smtClean="0"/>
              <a:t>TSH</a:t>
            </a:r>
            <a:r>
              <a:rPr lang="el-GR" altLang="el-GR" dirty="0" smtClean="0"/>
              <a:t> στο πλάσμα καθώς και με το κλινικό αποτέλεσμα.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dirty="0">
              <a:solidFill>
                <a:prstClr val="black"/>
              </a:solidFill>
            </a:endParaRPr>
          </a:p>
        </p:txBody>
      </p:sp>
    </p:spTree>
    <p:extLst>
      <p:ext uri="{BB962C8B-B14F-4D97-AF65-F5344CB8AC3E}">
        <p14:creationId xmlns:p14="http://schemas.microsoft.com/office/powerpoint/2010/main" val="23628954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smtClean="0"/>
              <a:t>Ορμόνες της πρόσθιας υπόφυσης </a:t>
            </a:r>
            <a:r>
              <a:rPr lang="el-GR" sz="3200" b="0" dirty="0" smtClean="0"/>
              <a:t>(1 από 6)</a:t>
            </a:r>
            <a:endParaRPr lang="el-GR" sz="3200" b="0" dirty="0"/>
          </a:p>
        </p:txBody>
      </p:sp>
      <p:sp>
        <p:nvSpPr>
          <p:cNvPr id="3074" name="Rectangle 3"/>
          <p:cNvSpPr>
            <a:spLocks noGrp="1" noChangeArrowheads="1"/>
          </p:cNvSpPr>
          <p:nvPr>
            <p:ph idx="1"/>
          </p:nvPr>
        </p:nvSpPr>
        <p:spPr>
          <a:xfrm>
            <a:off x="457200" y="1196752"/>
            <a:ext cx="8291264" cy="5400600"/>
          </a:xfrm>
        </p:spPr>
        <p:txBody>
          <a:bodyPr>
            <a:noAutofit/>
          </a:bodyPr>
          <a:lstStyle/>
          <a:p>
            <a:pPr marL="0" indent="0" eaLnBrk="1" hangingPunct="1">
              <a:lnSpc>
                <a:spcPct val="110000"/>
              </a:lnSpc>
              <a:buNone/>
            </a:pPr>
            <a:r>
              <a:rPr lang="el-GR" altLang="el-GR" b="1" dirty="0" smtClean="0">
                <a:solidFill>
                  <a:srgbClr val="002060"/>
                </a:solidFill>
              </a:rPr>
              <a:t>Αυξητική ορμόνη (</a:t>
            </a:r>
            <a:r>
              <a:rPr lang="en-US" altLang="el-GR" b="1" dirty="0" smtClean="0">
                <a:solidFill>
                  <a:srgbClr val="002060"/>
                </a:solidFill>
              </a:rPr>
              <a:t>GH</a:t>
            </a:r>
            <a:r>
              <a:rPr lang="el-GR" altLang="el-GR" b="1" dirty="0" smtClean="0">
                <a:solidFill>
                  <a:srgbClr val="002060"/>
                </a:solidFill>
              </a:rPr>
              <a:t>)</a:t>
            </a:r>
          </a:p>
          <a:p>
            <a:pPr eaLnBrk="1" hangingPunct="1">
              <a:lnSpc>
                <a:spcPct val="110000"/>
              </a:lnSpc>
            </a:pPr>
            <a:r>
              <a:rPr lang="el-GR" altLang="el-GR" dirty="0" smtClean="0"/>
              <a:t>Είναι γνωστό ότι η υπερέκκριση της </a:t>
            </a:r>
            <a:r>
              <a:rPr lang="en-US" altLang="el-GR" dirty="0" smtClean="0"/>
              <a:t>GH</a:t>
            </a:r>
            <a:r>
              <a:rPr lang="el-GR" altLang="el-GR" dirty="0" smtClean="0"/>
              <a:t> οδηγεί σε γιγαντισμό στα παιδιά και μεγαλακρία στους ενήλικες, ενώ η έλλειψή της οδηγεί σε υποφυσιακό νανισμό</a:t>
            </a:r>
            <a:r>
              <a:rPr lang="el-GR" altLang="el-GR" b="1" dirty="0" smtClean="0"/>
              <a:t>.</a:t>
            </a:r>
            <a:endParaRPr lang="el-GR" altLang="el-GR" u="sng" dirty="0" smtClean="0"/>
          </a:p>
          <a:p>
            <a:pPr eaLnBrk="1" hangingPunct="1">
              <a:lnSpc>
                <a:spcPct val="110000"/>
              </a:lnSpc>
            </a:pPr>
            <a:r>
              <a:rPr lang="el-GR" altLang="el-GR" dirty="0" smtClean="0"/>
              <a:t>Στο παρελθόν, η έλλειψη της </a:t>
            </a:r>
            <a:r>
              <a:rPr lang="en-US" altLang="el-GR" dirty="0" smtClean="0"/>
              <a:t>GH</a:t>
            </a:r>
            <a:r>
              <a:rPr lang="el-GR" altLang="el-GR" dirty="0" smtClean="0"/>
              <a:t> αντιμετωπιζόταν με χορήγηση πτωματικής ορμόνης. Άλλωστε η αυξητική ορμόνη είναι </a:t>
            </a:r>
            <a:r>
              <a:rPr lang="en-US" altLang="el-GR" dirty="0" smtClean="0"/>
              <a:t>species specific</a:t>
            </a:r>
            <a:r>
              <a:rPr lang="el-GR" altLang="el-GR" dirty="0" smtClean="0"/>
              <a:t> και κανενός άλλου είδους αυξητική ορμόνη δεν δρα στον άνθρωπο.  </a:t>
            </a:r>
          </a:p>
          <a:p>
            <a:pPr eaLnBrk="1" hangingPunct="1">
              <a:lnSpc>
                <a:spcPct val="110000"/>
              </a:lnSpc>
            </a:pPr>
            <a:r>
              <a:rPr lang="el-GR" altLang="el-GR" dirty="0" smtClean="0"/>
              <a:t>Η γενετική όμως μηχανική καθιστά πλέον δυνατή την παραγωγή μιας ουσίας ταυτόσημης με την </a:t>
            </a:r>
            <a:r>
              <a:rPr lang="en-US" altLang="el-GR" dirty="0" smtClean="0"/>
              <a:t>GH</a:t>
            </a:r>
            <a:r>
              <a:rPr lang="el-GR" altLang="el-GR" dirty="0" smtClean="0"/>
              <a:t> (σωματοτροπίνη).</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dirty="0">
              <a:solidFill>
                <a:prstClr val="black"/>
              </a:solidFill>
            </a:endParaRPr>
          </a:p>
        </p:txBody>
      </p:sp>
    </p:spTree>
    <p:extLst>
      <p:ext uri="{BB962C8B-B14F-4D97-AF65-F5344CB8AC3E}">
        <p14:creationId xmlns:p14="http://schemas.microsoft.com/office/powerpoint/2010/main" val="28663527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Μαρία </a:t>
            </a:r>
            <a:r>
              <a:rPr lang="en-US" sz="2000" dirty="0"/>
              <a:t>B</a:t>
            </a:r>
            <a:r>
              <a:rPr lang="el-GR" sz="2000" dirty="0" smtClean="0"/>
              <a:t>ενετίκου 2014. </a:t>
            </a:r>
            <a:r>
              <a:rPr lang="el-GR" sz="2000" dirty="0"/>
              <a:t>Μαρία </a:t>
            </a:r>
            <a:r>
              <a:rPr lang="en-US" sz="2000" dirty="0"/>
              <a:t>B</a:t>
            </a:r>
            <a:r>
              <a:rPr lang="el-GR" sz="2000" dirty="0"/>
              <a:t>ενετίκου. </a:t>
            </a:r>
            <a:r>
              <a:rPr lang="el-GR" sz="2000" dirty="0" smtClean="0"/>
              <a:t>«Φαρμακολογία. Ενότητα 8</a:t>
            </a:r>
            <a:r>
              <a:rPr lang="en-US" sz="2000" dirty="0" smtClean="0"/>
              <a:t>:</a:t>
            </a:r>
            <a:r>
              <a:rPr lang="el-GR" sz="2000" dirty="0" smtClean="0"/>
              <a:t> </a:t>
            </a:r>
            <a:r>
              <a:rPr lang="el-GR" sz="2000" dirty="0"/>
              <a:t>Υπόφυση και Θυρεοειδής </a:t>
            </a:r>
            <a:r>
              <a:rPr lang="el-GR" sz="2000" dirty="0" smtClean="0"/>
              <a:t>αδένας».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33574696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47429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Ορμόνες της πρόσθιας υπόφυσης </a:t>
            </a:r>
            <a:r>
              <a:rPr lang="el-GR" sz="3200" b="0" dirty="0" smtClean="0"/>
              <a:t>(2 </a:t>
            </a:r>
            <a:r>
              <a:rPr lang="el-GR" sz="3200" b="0" dirty="0"/>
              <a:t>από 6)</a:t>
            </a:r>
            <a:endParaRPr lang="el-GR" dirty="0"/>
          </a:p>
        </p:txBody>
      </p:sp>
      <p:sp>
        <p:nvSpPr>
          <p:cNvPr id="3074" name="Rectangle 3"/>
          <p:cNvSpPr>
            <a:spLocks noGrp="1" noChangeArrowheads="1"/>
          </p:cNvSpPr>
          <p:nvPr>
            <p:ph idx="1"/>
          </p:nvPr>
        </p:nvSpPr>
        <p:spPr>
          <a:xfrm>
            <a:off x="457200" y="1196752"/>
            <a:ext cx="8291264" cy="5400600"/>
          </a:xfrm>
        </p:spPr>
        <p:txBody>
          <a:bodyPr>
            <a:noAutofit/>
          </a:bodyPr>
          <a:lstStyle/>
          <a:p>
            <a:pPr eaLnBrk="1" hangingPunct="1"/>
            <a:r>
              <a:rPr lang="el-GR" altLang="el-GR" b="1" dirty="0" smtClean="0">
                <a:solidFill>
                  <a:srgbClr val="002060"/>
                </a:solidFill>
              </a:rPr>
              <a:t>Η σερμορελίνη </a:t>
            </a:r>
            <a:r>
              <a:rPr lang="el-GR" altLang="el-GR" dirty="0" smtClean="0"/>
              <a:t>είναι ένα συνθετικό ανάλογο της εκλυτικής της </a:t>
            </a:r>
            <a:r>
              <a:rPr lang="en-US" altLang="el-GR" dirty="0" smtClean="0"/>
              <a:t>GH</a:t>
            </a:r>
            <a:r>
              <a:rPr lang="el-GR" altLang="el-GR" dirty="0" smtClean="0"/>
              <a:t> ορμόνης (</a:t>
            </a:r>
            <a:r>
              <a:rPr lang="en-US" altLang="el-GR" dirty="0" smtClean="0"/>
              <a:t>GHRH</a:t>
            </a:r>
            <a:r>
              <a:rPr lang="el-GR" altLang="el-GR" dirty="0" smtClean="0"/>
              <a:t>), η οποία διεγείρει την έκκριση της </a:t>
            </a:r>
            <a:r>
              <a:rPr lang="en-US" altLang="el-GR" dirty="0" smtClean="0"/>
              <a:t>GH</a:t>
            </a:r>
            <a:r>
              <a:rPr lang="el-GR" altLang="el-GR" dirty="0" smtClean="0"/>
              <a:t> από την πρόσθια υπόφυση.</a:t>
            </a:r>
          </a:p>
          <a:p>
            <a:pPr eaLnBrk="1" hangingPunct="1"/>
            <a:r>
              <a:rPr lang="el-GR" altLang="el-GR" dirty="0" smtClean="0"/>
              <a:t>Η σερμορελίνη χρησιμοποιείται </a:t>
            </a:r>
            <a:r>
              <a:rPr lang="el-GR" altLang="el-GR" b="1" dirty="0" smtClean="0">
                <a:solidFill>
                  <a:srgbClr val="002060"/>
                </a:solidFill>
              </a:rPr>
              <a:t>διαγνωστικά </a:t>
            </a:r>
            <a:r>
              <a:rPr lang="el-GR" altLang="el-GR" dirty="0" smtClean="0"/>
              <a:t>για τον προσδιορισμό της ικανότητας της υπόφυσης να εκκρίνει </a:t>
            </a:r>
            <a:r>
              <a:rPr lang="en-US" altLang="el-GR" dirty="0" smtClean="0"/>
              <a:t>GH</a:t>
            </a:r>
            <a:r>
              <a:rPr lang="el-GR" altLang="el-GR" dirty="0" smtClean="0"/>
              <a:t>, σε περιπτώσεις που τα επίπεδα της </a:t>
            </a:r>
            <a:r>
              <a:rPr lang="en-US" altLang="el-GR" dirty="0" smtClean="0"/>
              <a:t>GH</a:t>
            </a:r>
            <a:r>
              <a:rPr lang="el-GR" altLang="el-GR" dirty="0" smtClean="0"/>
              <a:t> είναι μειωμένα.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dirty="0">
              <a:solidFill>
                <a:prstClr val="black"/>
              </a:solidFill>
            </a:endParaRPr>
          </a:p>
        </p:txBody>
      </p:sp>
    </p:spTree>
    <p:extLst>
      <p:ext uri="{BB962C8B-B14F-4D97-AF65-F5344CB8AC3E}">
        <p14:creationId xmlns:p14="http://schemas.microsoft.com/office/powerpoint/2010/main" val="5798621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lstStyle/>
          <a:p>
            <a:r>
              <a:rPr lang="el-GR" dirty="0"/>
              <a:t>Ορμόνες της πρόσθιας υπόφυσης </a:t>
            </a:r>
            <a:r>
              <a:rPr lang="el-GR" sz="3200" b="0" dirty="0" smtClean="0"/>
              <a:t>(3 </a:t>
            </a:r>
            <a:r>
              <a:rPr lang="el-GR" sz="3200" b="0" dirty="0"/>
              <a:t>από 6)</a:t>
            </a:r>
            <a:endParaRPr lang="el-GR" dirty="0"/>
          </a:p>
        </p:txBody>
      </p:sp>
      <p:sp>
        <p:nvSpPr>
          <p:cNvPr id="4098" name="Rectangle 3"/>
          <p:cNvSpPr>
            <a:spLocks noGrp="1" noChangeArrowheads="1"/>
          </p:cNvSpPr>
          <p:nvPr>
            <p:ph idx="1"/>
          </p:nvPr>
        </p:nvSpPr>
        <p:spPr/>
        <p:txBody>
          <a:bodyPr>
            <a:normAutofit/>
          </a:bodyPr>
          <a:lstStyle/>
          <a:p>
            <a:pPr eaLnBrk="1" hangingPunct="1"/>
            <a:r>
              <a:rPr lang="el-GR" altLang="el-GR" sz="2400" b="1" dirty="0" smtClean="0">
                <a:solidFill>
                  <a:srgbClr val="002060"/>
                </a:solidFill>
              </a:rPr>
              <a:t>Η πεγκβισομάντη </a:t>
            </a:r>
            <a:r>
              <a:rPr lang="el-GR" altLang="el-GR" sz="2400" dirty="0" smtClean="0"/>
              <a:t>είναι ένα γενετικά τροποποιημένο ανάλογο της ανθρώπινης αυξητικής ορμόνης.  </a:t>
            </a:r>
            <a:endParaRPr lang="en-US" altLang="el-GR" sz="2400" dirty="0" smtClean="0"/>
          </a:p>
          <a:p>
            <a:pPr eaLnBrk="1" hangingPunct="1"/>
            <a:r>
              <a:rPr lang="el-GR" altLang="el-GR" sz="2400" dirty="0" smtClean="0"/>
              <a:t>Είναι ένας υπερεκλεκτικός ανταγωνιστής του υποδοχέα της </a:t>
            </a:r>
            <a:r>
              <a:rPr lang="en-US" altLang="el-GR" sz="2400" dirty="0" smtClean="0"/>
              <a:t>GH</a:t>
            </a:r>
            <a:r>
              <a:rPr lang="el-GR" altLang="el-GR" sz="2400" dirty="0" smtClean="0"/>
              <a:t>, που έχει εγκριθεί για την θεραπεία της μεγαλακρίας σε ασθενείς με μη ικανοποιητική ανταπόκριση σε χειρουργική επέμβαση η ακτινοβολία.</a:t>
            </a:r>
            <a:endParaRPr lang="el-GR" altLang="el-GR" sz="2400" b="1" u="sng"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dirty="0">
              <a:solidFill>
                <a:prstClr val="black"/>
              </a:solidFill>
            </a:endParaRPr>
          </a:p>
        </p:txBody>
      </p:sp>
    </p:spTree>
    <p:extLst>
      <p:ext uri="{BB962C8B-B14F-4D97-AF65-F5344CB8AC3E}">
        <p14:creationId xmlns:p14="http://schemas.microsoft.com/office/powerpoint/2010/main" val="23608615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Ορμόνες της πρόσθιας υπόφυσης </a:t>
            </a:r>
            <a:r>
              <a:rPr lang="el-GR" sz="3200" b="0" dirty="0" smtClean="0"/>
              <a:t>(4 </a:t>
            </a:r>
            <a:r>
              <a:rPr lang="el-GR" sz="3200" b="0" dirty="0"/>
              <a:t>από 6)</a:t>
            </a:r>
            <a:endParaRPr lang="el-GR" dirty="0"/>
          </a:p>
        </p:txBody>
      </p:sp>
      <p:sp>
        <p:nvSpPr>
          <p:cNvPr id="4098" name="Rectangle 3"/>
          <p:cNvSpPr>
            <a:spLocks noGrp="1" noChangeArrowheads="1"/>
          </p:cNvSpPr>
          <p:nvPr>
            <p:ph idx="1"/>
          </p:nvPr>
        </p:nvSpPr>
        <p:spPr>
          <a:xfrm>
            <a:off x="457200" y="1196752"/>
            <a:ext cx="8363272" cy="5472608"/>
          </a:xfrm>
        </p:spPr>
        <p:txBody>
          <a:bodyPr>
            <a:noAutofit/>
          </a:bodyPr>
          <a:lstStyle/>
          <a:p>
            <a:pPr marL="0" indent="0" eaLnBrk="1" hangingPunct="1">
              <a:lnSpc>
                <a:spcPct val="110000"/>
              </a:lnSpc>
              <a:spcBef>
                <a:spcPts val="1000"/>
              </a:spcBef>
              <a:buNone/>
            </a:pPr>
            <a:r>
              <a:rPr lang="el-GR" altLang="el-GR" b="1" dirty="0" smtClean="0">
                <a:solidFill>
                  <a:srgbClr val="002060"/>
                </a:solidFill>
              </a:rPr>
              <a:t>Προλακτίνη</a:t>
            </a:r>
            <a:endParaRPr lang="el-GR" altLang="el-GR" dirty="0" smtClean="0">
              <a:solidFill>
                <a:srgbClr val="002060"/>
              </a:solidFill>
            </a:endParaRPr>
          </a:p>
          <a:p>
            <a:pPr eaLnBrk="1" hangingPunct="1">
              <a:lnSpc>
                <a:spcPct val="110000"/>
              </a:lnSpc>
              <a:spcBef>
                <a:spcPts val="1000"/>
              </a:spcBef>
            </a:pPr>
            <a:r>
              <a:rPr lang="el-GR" altLang="el-GR" sz="2200" b="1" dirty="0" smtClean="0">
                <a:solidFill>
                  <a:srgbClr val="002060"/>
                </a:solidFill>
              </a:rPr>
              <a:t>Η βρωμοκρυπτίνη και η καβεργολίνη και η κιναγολίδη </a:t>
            </a:r>
            <a:r>
              <a:rPr lang="el-GR" altLang="el-GR" sz="2200" dirty="0" smtClean="0"/>
              <a:t>είναι φάρμακα με δράση ανάλογη εκείνη της δοπαμίνης, δηλαδή δρουν σαν δοπαμινεργικοί αγωνιστές στους υποδοχείς της δοπαμίνης. Τα φάρμακα αυτά αναστέλλουν την έκκριση της προλακτίνης και άρα αναστέλλουν την παραγωγή του γάλακτος.</a:t>
            </a:r>
            <a:endParaRPr lang="el-GR" altLang="el-GR" sz="2200" u="sng" dirty="0" smtClean="0"/>
          </a:p>
          <a:p>
            <a:pPr eaLnBrk="1" hangingPunct="1">
              <a:lnSpc>
                <a:spcPct val="110000"/>
              </a:lnSpc>
              <a:spcBef>
                <a:spcPts val="1000"/>
              </a:spcBef>
            </a:pPr>
            <a:r>
              <a:rPr lang="el-GR" altLang="el-GR" sz="2200" b="1" dirty="0" smtClean="0">
                <a:solidFill>
                  <a:srgbClr val="002060"/>
                </a:solidFill>
              </a:rPr>
              <a:t>Ειδικά η βρωμοκρυπτίνη </a:t>
            </a:r>
            <a:r>
              <a:rPr lang="el-GR" altLang="el-GR" sz="2200" dirty="0" smtClean="0"/>
              <a:t>έχει χρησιμοποιηθεί και σε άλλες περιπτώσεις. Για παράδειγμα αναστέλλει την έκκριση της </a:t>
            </a:r>
            <a:r>
              <a:rPr lang="en-US" altLang="el-GR" sz="2200" dirty="0" smtClean="0"/>
              <a:t>GH</a:t>
            </a:r>
            <a:r>
              <a:rPr lang="el-GR" altLang="el-GR" sz="2200" dirty="0" smtClean="0"/>
              <a:t> και έτσι μερικές φορές χρησιμοποιείται σε μεγάλες δόσεις στην θεραπεία της μεγαλακρίας, ενώ έχει χρησιμοποιηθεί και στην νόσο του </a:t>
            </a:r>
            <a:r>
              <a:rPr lang="en-US" altLang="el-GR" sz="2200" dirty="0" smtClean="0"/>
              <a:t>Parkinson</a:t>
            </a:r>
            <a:r>
              <a:rPr lang="el-GR" altLang="el-GR" sz="2200" dirty="0" smtClean="0"/>
              <a:t>.</a:t>
            </a:r>
            <a:endParaRPr lang="el-GR" altLang="el-GR" sz="2200" b="1" dirty="0" smtClean="0"/>
          </a:p>
          <a:p>
            <a:pPr eaLnBrk="1" hangingPunct="1">
              <a:lnSpc>
                <a:spcPct val="110000"/>
              </a:lnSpc>
              <a:spcBef>
                <a:spcPts val="1000"/>
              </a:spcBef>
            </a:pPr>
            <a:r>
              <a:rPr lang="el-GR" altLang="el-GR" sz="2200" b="1" dirty="0" smtClean="0">
                <a:solidFill>
                  <a:srgbClr val="002060"/>
                </a:solidFill>
              </a:rPr>
              <a:t>Τα πιο συχνά αδενώματα της υπόφυσης είναι τα προλακτινώματα που υπερπαράγουν </a:t>
            </a:r>
            <a:r>
              <a:rPr lang="en-US" altLang="el-GR" sz="2200" b="1" dirty="0" smtClean="0">
                <a:solidFill>
                  <a:srgbClr val="002060"/>
                </a:solidFill>
              </a:rPr>
              <a:t>PRL</a:t>
            </a:r>
            <a:r>
              <a:rPr lang="el-GR" altLang="el-GR" sz="2200" b="1" dirty="0" smtClean="0">
                <a:solidFill>
                  <a:srgbClr val="002060"/>
                </a:solidFill>
              </a:rPr>
              <a:t>.</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dirty="0">
              <a:solidFill>
                <a:prstClr val="black"/>
              </a:solidFill>
            </a:endParaRPr>
          </a:p>
        </p:txBody>
      </p:sp>
    </p:spTree>
    <p:extLst>
      <p:ext uri="{BB962C8B-B14F-4D97-AF65-F5344CB8AC3E}">
        <p14:creationId xmlns:p14="http://schemas.microsoft.com/office/powerpoint/2010/main" val="12806240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Ορμόνες της πρόσθιας υπόφυσης </a:t>
            </a:r>
            <a:r>
              <a:rPr lang="el-GR" sz="3200" b="0" dirty="0" smtClean="0"/>
              <a:t>(5 </a:t>
            </a:r>
            <a:r>
              <a:rPr lang="el-GR" sz="3200" b="0" dirty="0"/>
              <a:t>από 6)</a:t>
            </a:r>
            <a:endParaRPr lang="el-GR" dirty="0"/>
          </a:p>
        </p:txBody>
      </p:sp>
      <p:sp>
        <p:nvSpPr>
          <p:cNvPr id="5122" name="Rectangle 3"/>
          <p:cNvSpPr>
            <a:spLocks noGrp="1" noChangeArrowheads="1"/>
          </p:cNvSpPr>
          <p:nvPr>
            <p:ph idx="1"/>
          </p:nvPr>
        </p:nvSpPr>
        <p:spPr>
          <a:xfrm>
            <a:off x="457200" y="1196752"/>
            <a:ext cx="8291264" cy="5040560"/>
          </a:xfrm>
        </p:spPr>
        <p:txBody>
          <a:bodyPr>
            <a:noAutofit/>
          </a:bodyPr>
          <a:lstStyle/>
          <a:p>
            <a:pPr eaLnBrk="1" hangingPunct="1">
              <a:lnSpc>
                <a:spcPct val="110000"/>
              </a:lnSpc>
            </a:pPr>
            <a:r>
              <a:rPr lang="el-GR" altLang="el-GR" sz="2200" b="1" dirty="0" smtClean="0">
                <a:solidFill>
                  <a:srgbClr val="002060"/>
                </a:solidFill>
              </a:rPr>
              <a:t>Η βρωμοκρυπτίνη </a:t>
            </a:r>
            <a:r>
              <a:rPr lang="el-GR" altLang="el-GR" sz="2200" dirty="0" smtClean="0"/>
              <a:t>είναι ο πρώτος δοπαμινεργικός αγωνιστής που χρησιμοποιήθηκε, αποτελώντας και την πρώτη επιτυχή φαρμακευτική αγωγή για την αντιμετώπιση υποφυσιακών αδενωμάτων</a:t>
            </a:r>
            <a:r>
              <a:rPr lang="en-US" altLang="el-GR" sz="2200" dirty="0" smtClean="0"/>
              <a:t>  </a:t>
            </a:r>
            <a:r>
              <a:rPr lang="el-GR" altLang="el-GR" sz="2200" dirty="0" smtClean="0"/>
              <a:t>(κυρίως προλακτινωμάτων). Η θεραπεία με βρωμοκρυπτίνη είναι ανεκτή και αποτελεσματική. Η έναρξη της θεραπείας γίνεται με χαμηλή δόση, σταδιακά αυξανόμενη κατά 1,25 mg ανάλογα με το θεραπευτικό αποτέλεσμα, προς ελαχιστοποίηση των ανεπιθύμητων ενεργειών.  Στις περισσότερες γυναίκες δόση 2.5 mg έως 5mg  την ημέρα είναι επαρκής για την ομαλοποίηση των επιπέδων της PRL.   </a:t>
            </a:r>
            <a:endParaRPr lang="en-US" altLang="el-GR" sz="2200" dirty="0" smtClean="0"/>
          </a:p>
          <a:p>
            <a:pPr eaLnBrk="1" hangingPunct="1">
              <a:lnSpc>
                <a:spcPct val="110000"/>
              </a:lnSpc>
            </a:pPr>
            <a:r>
              <a:rPr lang="el-GR" altLang="el-GR" sz="2200" dirty="0" smtClean="0"/>
              <a:t>Η νεότερη </a:t>
            </a:r>
            <a:r>
              <a:rPr lang="el-GR" altLang="el-GR" sz="2200" b="1" dirty="0" smtClean="0">
                <a:solidFill>
                  <a:srgbClr val="002060"/>
                </a:solidFill>
              </a:rPr>
              <a:t>κιναγολίδη </a:t>
            </a:r>
            <a:r>
              <a:rPr lang="el-GR" altLang="el-GR" sz="2200" dirty="0" smtClean="0"/>
              <a:t>είναι καλύτερα ανεκτή από τη βρωμοκρυπτίνη και έχει αποδειχθεί αποτελεσματική σε 50% περίπου, των ασθενών, που εμφανίζουν  αντοχή στην αγωγή με βρωμοκρυπτίνη.</a:t>
            </a:r>
            <a:endParaRPr lang="el-GR" altLang="el-GR" sz="2200" u="sng"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dirty="0">
              <a:solidFill>
                <a:prstClr val="black"/>
              </a:solidFill>
            </a:endParaRPr>
          </a:p>
        </p:txBody>
      </p:sp>
    </p:spTree>
    <p:extLst>
      <p:ext uri="{BB962C8B-B14F-4D97-AF65-F5344CB8AC3E}">
        <p14:creationId xmlns:p14="http://schemas.microsoft.com/office/powerpoint/2010/main" val="14823807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lstStyle/>
          <a:p>
            <a:r>
              <a:rPr lang="el-GR" dirty="0"/>
              <a:t>Ορμόνες της πρόσθιας υπόφυσης </a:t>
            </a:r>
            <a:r>
              <a:rPr lang="el-GR" sz="3200" b="0" dirty="0" smtClean="0"/>
              <a:t>(6 </a:t>
            </a:r>
            <a:r>
              <a:rPr lang="el-GR" sz="3200" b="0" dirty="0"/>
              <a:t>από 6)</a:t>
            </a:r>
            <a:endParaRPr lang="el-GR" dirty="0"/>
          </a:p>
        </p:txBody>
      </p:sp>
      <p:sp>
        <p:nvSpPr>
          <p:cNvPr id="5122" name="Rectangle 3"/>
          <p:cNvSpPr>
            <a:spLocks noGrp="1" noChangeArrowheads="1"/>
          </p:cNvSpPr>
          <p:nvPr>
            <p:ph idx="1"/>
          </p:nvPr>
        </p:nvSpPr>
        <p:spPr/>
        <p:txBody>
          <a:bodyPr>
            <a:noAutofit/>
          </a:bodyPr>
          <a:lstStyle/>
          <a:p>
            <a:pPr eaLnBrk="1" hangingPunct="1">
              <a:lnSpc>
                <a:spcPct val="110000"/>
              </a:lnSpc>
            </a:pPr>
            <a:r>
              <a:rPr lang="el-GR" altLang="el-GR" sz="2200" b="1" dirty="0" smtClean="0">
                <a:solidFill>
                  <a:srgbClr val="002060"/>
                </a:solidFill>
              </a:rPr>
              <a:t>Η καβεργολίνη </a:t>
            </a:r>
            <a:r>
              <a:rPr lang="el-GR" altLang="el-GR" sz="2200" dirty="0" smtClean="0"/>
              <a:t>αποτελεί το νεότερο δοπομινεργικό αγωνιστή και διαθέτει εξαιρετική φαρμακοκινητική και καλύτερη εικόνα ασφάλειας από τη βρωμοκρυπτίνη.  Επιπλέον, είναι δραστικότερη, όσον αφορά τη μείωση των επιπέδων της PRL και του μεγέθους του όγκου, και αποδεικνύεται αποτελεσματική σε σημαντικό ποσοστό (70%) αδενωμάτων ανθεκτικών στη βρωμοκρυπτίνη.  Δόση  0,25mg  έως 0,5mg  δύο φορές την εβδομάδα είναι συνήθως επαρκής για την ομαλοποίηση των επιπέδων της  PRL  και την αποκατάσταση της φυσιολογικής γοναδικής λειτουργίας. Για τους λόγους αυτούς, </a:t>
            </a:r>
            <a:r>
              <a:rPr lang="el-GR" altLang="el-GR" sz="2200" b="1" dirty="0" smtClean="0">
                <a:solidFill>
                  <a:srgbClr val="002060"/>
                </a:solidFill>
              </a:rPr>
              <a:t>η  καβεργολίνη αποτελεί σήμερα  το δοπαμινεργικό αγωνιστή εκλογής</a:t>
            </a:r>
            <a:r>
              <a:rPr lang="el-GR" altLang="el-GR" sz="2200" dirty="0" smtClean="0"/>
              <a:t> για τη θεραπεία των προλακτινωμάτων.</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dirty="0">
              <a:solidFill>
                <a:prstClr val="black"/>
              </a:solidFill>
            </a:endParaRPr>
          </a:p>
        </p:txBody>
      </p:sp>
    </p:spTree>
    <p:extLst>
      <p:ext uri="{BB962C8B-B14F-4D97-AF65-F5344CB8AC3E}">
        <p14:creationId xmlns:p14="http://schemas.microsoft.com/office/powerpoint/2010/main" val="5969191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400" dirty="0" smtClean="0"/>
              <a:t>Ορμόνες της οπίσθιας υπόφυσης </a:t>
            </a:r>
            <a:r>
              <a:rPr lang="el-GR" sz="3600" b="0" dirty="0" smtClean="0"/>
              <a:t>(1 από 2)</a:t>
            </a:r>
            <a:endParaRPr lang="el-GR" sz="3600" b="0" dirty="0"/>
          </a:p>
        </p:txBody>
      </p:sp>
      <p:sp>
        <p:nvSpPr>
          <p:cNvPr id="6146" name="Rectangle 3"/>
          <p:cNvSpPr>
            <a:spLocks noGrp="1" noChangeArrowheads="1"/>
          </p:cNvSpPr>
          <p:nvPr>
            <p:ph idx="1"/>
          </p:nvPr>
        </p:nvSpPr>
        <p:spPr>
          <a:xfrm>
            <a:off x="457200" y="1196752"/>
            <a:ext cx="8219256" cy="5400600"/>
          </a:xfrm>
        </p:spPr>
        <p:txBody>
          <a:bodyPr>
            <a:noAutofit/>
          </a:bodyPr>
          <a:lstStyle/>
          <a:p>
            <a:pPr eaLnBrk="1" hangingPunct="1">
              <a:lnSpc>
                <a:spcPct val="110000"/>
              </a:lnSpc>
            </a:pPr>
            <a:r>
              <a:rPr lang="el-GR" altLang="el-GR" b="1" dirty="0" smtClean="0">
                <a:solidFill>
                  <a:srgbClr val="002060"/>
                </a:solidFill>
              </a:rPr>
              <a:t>Η δεσμοπρεσσίνη</a:t>
            </a:r>
            <a:r>
              <a:rPr lang="el-GR" altLang="el-GR" dirty="0" smtClean="0">
                <a:solidFill>
                  <a:srgbClr val="002060"/>
                </a:solidFill>
              </a:rPr>
              <a:t> </a:t>
            </a:r>
            <a:r>
              <a:rPr lang="el-GR" altLang="el-GR" dirty="0" smtClean="0"/>
              <a:t>είναι ένα ανάλογο της </a:t>
            </a:r>
            <a:r>
              <a:rPr lang="en-US" altLang="el-GR" dirty="0" smtClean="0"/>
              <a:t>ADH</a:t>
            </a:r>
            <a:r>
              <a:rPr lang="el-GR" altLang="el-GR" dirty="0" smtClean="0"/>
              <a:t> (</a:t>
            </a:r>
            <a:r>
              <a:rPr lang="en-US" altLang="el-GR" dirty="0" smtClean="0"/>
              <a:t>AVP</a:t>
            </a:r>
            <a:r>
              <a:rPr lang="el-GR" altLang="el-GR" dirty="0" smtClean="0"/>
              <a:t>) και χρησιμοποιείται στην θεραπεία του </a:t>
            </a:r>
            <a:r>
              <a:rPr lang="el-GR" altLang="el-GR" b="1" dirty="0" smtClean="0">
                <a:solidFill>
                  <a:srgbClr val="002060"/>
                </a:solidFill>
              </a:rPr>
              <a:t>άποιου διαβήτη</a:t>
            </a:r>
            <a:r>
              <a:rPr lang="el-GR" altLang="el-GR" dirty="0" smtClean="0"/>
              <a:t>, μιας νόσου που χαρακτηρίζεται από ανεπάρκεια έκκρισης της </a:t>
            </a:r>
            <a:r>
              <a:rPr lang="en-US" altLang="el-GR" dirty="0" smtClean="0"/>
              <a:t>ADH</a:t>
            </a:r>
            <a:r>
              <a:rPr lang="el-GR" altLang="el-GR" dirty="0" smtClean="0"/>
              <a:t> και η οποία σε σοβαρές περιπτώσεις μπορεί να οδηγήσει και σε θάνατο από απώλεια μεγάλου όγκου υγρών.  </a:t>
            </a:r>
            <a:endParaRPr lang="en-US" altLang="el-GR" dirty="0" smtClean="0"/>
          </a:p>
          <a:p>
            <a:pPr eaLnBrk="1" hangingPunct="1">
              <a:lnSpc>
                <a:spcPct val="110000"/>
              </a:lnSpc>
            </a:pPr>
            <a:r>
              <a:rPr lang="el-GR" altLang="el-GR" dirty="0" smtClean="0"/>
              <a:t>Η δεσμοπρεσσίνη επίσης μπορεί να χρησιμοποιηθεί και για την θεραπεία </a:t>
            </a:r>
            <a:r>
              <a:rPr lang="el-GR" altLang="el-GR" b="1" dirty="0" smtClean="0">
                <a:solidFill>
                  <a:srgbClr val="002060"/>
                </a:solidFill>
              </a:rPr>
              <a:t>της νυχτερινής ενούρησης στα παιδιά.  </a:t>
            </a:r>
            <a:r>
              <a:rPr lang="el-GR" altLang="el-GR" dirty="0" smtClean="0"/>
              <a:t>Αυξάνει τα επίπεδα του παράγοντα πήξης </a:t>
            </a:r>
            <a:r>
              <a:rPr lang="en-US" altLang="el-GR" dirty="0" smtClean="0"/>
              <a:t>VII</a:t>
            </a:r>
            <a:r>
              <a:rPr lang="el-GR" altLang="el-GR" dirty="0" smtClean="0"/>
              <a:t> και του παράγοντα του </a:t>
            </a:r>
            <a:r>
              <a:rPr lang="en-US" altLang="el-GR" dirty="0" smtClean="0"/>
              <a:t>von Willenbrand</a:t>
            </a:r>
            <a:r>
              <a:rPr lang="el-GR" altLang="el-GR" dirty="0" smtClean="0"/>
              <a:t> και μπορεί να χρησιμοποιηθεί </a:t>
            </a:r>
            <a:r>
              <a:rPr lang="el-GR" altLang="el-GR" b="1" dirty="0" smtClean="0">
                <a:solidFill>
                  <a:srgbClr val="002060"/>
                </a:solidFill>
              </a:rPr>
              <a:t>σε αιμοφιλικούς </a:t>
            </a:r>
            <a:r>
              <a:rPr lang="el-GR" altLang="el-GR" dirty="0" smtClean="0"/>
              <a:t>ως προφυλακτική θεραπεία κατά την εξαγωγή δοντιών.  </a:t>
            </a:r>
            <a:endParaRPr lang="en-US" alt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dirty="0">
              <a:solidFill>
                <a:prstClr val="black"/>
              </a:solidFill>
            </a:endParaRPr>
          </a:p>
        </p:txBody>
      </p:sp>
    </p:spTree>
    <p:extLst>
      <p:ext uri="{BB962C8B-B14F-4D97-AF65-F5344CB8AC3E}">
        <p14:creationId xmlns:p14="http://schemas.microsoft.com/office/powerpoint/2010/main" val="34372749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Ορμόνες της οπίσθιας υπόφυσης </a:t>
            </a:r>
            <a:r>
              <a:rPr lang="el-GR" sz="3200" b="0" dirty="0" smtClean="0"/>
              <a:t>(2 </a:t>
            </a:r>
            <a:r>
              <a:rPr lang="el-GR" sz="3200" b="0" dirty="0"/>
              <a:t>από 2)</a:t>
            </a:r>
            <a:endParaRPr lang="el-GR" dirty="0"/>
          </a:p>
        </p:txBody>
      </p:sp>
      <p:sp>
        <p:nvSpPr>
          <p:cNvPr id="6146" name="Rectangle 3"/>
          <p:cNvSpPr>
            <a:spLocks noGrp="1" noChangeArrowheads="1"/>
          </p:cNvSpPr>
          <p:nvPr>
            <p:ph idx="1"/>
          </p:nvPr>
        </p:nvSpPr>
        <p:spPr>
          <a:xfrm>
            <a:off x="457200" y="1196752"/>
            <a:ext cx="8219256" cy="5400600"/>
          </a:xfrm>
        </p:spPr>
        <p:txBody>
          <a:bodyPr>
            <a:noAutofit/>
          </a:bodyPr>
          <a:lstStyle/>
          <a:p>
            <a:pPr eaLnBrk="1" hangingPunct="1">
              <a:lnSpc>
                <a:spcPct val="110000"/>
              </a:lnSpc>
            </a:pPr>
            <a:r>
              <a:rPr lang="el-GR" altLang="el-GR" dirty="0" smtClean="0"/>
              <a:t>Επίσης χρησιμοποιείται στην αντιμετώπιση </a:t>
            </a:r>
            <a:r>
              <a:rPr lang="el-GR" altLang="el-GR" b="1" dirty="0" smtClean="0">
                <a:solidFill>
                  <a:srgbClr val="002060"/>
                </a:solidFill>
              </a:rPr>
              <a:t>αιμορραγίας επί οισοφαγικών κιρσών</a:t>
            </a:r>
            <a:r>
              <a:rPr lang="el-GR" altLang="el-GR" dirty="0" smtClean="0"/>
              <a:t>. Αυτές οι χρήσεις αποδίδονται στις αγγειοσυσπαστικές ιδιότητες της ουσίας.  </a:t>
            </a:r>
            <a:endParaRPr lang="en-US" altLang="el-GR" dirty="0" smtClean="0"/>
          </a:p>
          <a:p>
            <a:pPr eaLnBrk="1" hangingPunct="1">
              <a:lnSpc>
                <a:spcPct val="110000"/>
              </a:lnSpc>
            </a:pPr>
            <a:r>
              <a:rPr lang="el-GR" altLang="el-GR" dirty="0" smtClean="0"/>
              <a:t>Οι ανεπιθύμητες ενέργειες της δεσμποπρεσσίνης σχετίζονται επίσης με τις αγγειοσυσπαστικές της ιδιότητες και η ουσία πρέπει να χρησιμοποιείται με προσοχή σε ασθενείς με κακή περιφερική κυκλοφορία, ειδικά σε ηλικιωμένους ασθενείς με στηθάγχη.</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dirty="0">
              <a:solidFill>
                <a:prstClr val="black"/>
              </a:solidFill>
            </a:endParaRPr>
          </a:p>
        </p:txBody>
      </p:sp>
    </p:spTree>
    <p:extLst>
      <p:ext uri="{BB962C8B-B14F-4D97-AF65-F5344CB8AC3E}">
        <p14:creationId xmlns:p14="http://schemas.microsoft.com/office/powerpoint/2010/main" val="189040195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32d54dfe79d24a33a56dcf581ec99f473e84ed"/>
</p:tagLst>
</file>

<file path=ppt/theme/theme1.xml><?xml version="1.0" encoding="utf-8"?>
<a:theme xmlns:a="http://schemas.openxmlformats.org/drawingml/2006/main" name="OC_template_updated">
  <a:themeElements>
    <a:clrScheme name="Προσαρμοσμένο 12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plate_phar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136</TotalTime>
  <Words>2119</Words>
  <Application>Microsoft Office PowerPoint</Application>
  <PresentationFormat>Προβολή στην οθόνη (4:3)</PresentationFormat>
  <Paragraphs>149</Paragraphs>
  <Slides>26</Slides>
  <Notes>8</Notes>
  <HiddenSlides>0</HiddenSlides>
  <MMClips>0</MMClips>
  <ScaleCrop>false</ScaleCrop>
  <HeadingPairs>
    <vt:vector size="4" baseType="variant">
      <vt:variant>
        <vt:lpstr>Θέμα</vt:lpstr>
      </vt:variant>
      <vt:variant>
        <vt:i4>2</vt:i4>
      </vt:variant>
      <vt:variant>
        <vt:lpstr>Τίτλοι διαφανειών</vt:lpstr>
      </vt:variant>
      <vt:variant>
        <vt:i4>26</vt:i4>
      </vt:variant>
    </vt:vector>
  </HeadingPairs>
  <TitlesOfParts>
    <vt:vector size="28" baseType="lpstr">
      <vt:lpstr>OC_template_updated</vt:lpstr>
      <vt:lpstr>template_pharm</vt:lpstr>
      <vt:lpstr>Φαρμακολογία</vt:lpstr>
      <vt:lpstr>Ορμόνες της πρόσθιας υπόφυσης (1 από 6)</vt:lpstr>
      <vt:lpstr>Ορμόνες της πρόσθιας υπόφυσης (2 από 6)</vt:lpstr>
      <vt:lpstr>Ορμόνες της πρόσθιας υπόφυσης (3 από 6)</vt:lpstr>
      <vt:lpstr>Ορμόνες της πρόσθιας υπόφυσης (4 από 6)</vt:lpstr>
      <vt:lpstr>Ορμόνες της πρόσθιας υπόφυσης (5 από 6)</vt:lpstr>
      <vt:lpstr>Ορμόνες της πρόσθιας υπόφυσης (6 από 6)</vt:lpstr>
      <vt:lpstr>Ορμόνες της οπίσθιας υπόφυσης (1 από 2)</vt:lpstr>
      <vt:lpstr>Ορμόνες της οπίσθιας υπόφυσης (2 από 2)</vt:lpstr>
      <vt:lpstr>Φάρμακα χρησιμοποιούμενα στις ασθένειες του θυρεοειδούς (1 από 5)</vt:lpstr>
      <vt:lpstr>Φάρμακα χρησιμοποιούμενα στις ασθένειες του θυρεοειδούς (2 από 5)</vt:lpstr>
      <vt:lpstr>Φάρμακα χρησιμοποιούμενα στις ασθένειες του θυρεοειδούς (3 από 5)</vt:lpstr>
      <vt:lpstr>Φάρμακα χρησιμοποιούμενα στις ασθένειες του θυρεοειδούς (4 από 5)</vt:lpstr>
      <vt:lpstr>Φάρμακα χρησιμοποιούμενα στις ασθένειες του θυρεοειδούς (5 από 5)</vt:lpstr>
      <vt:lpstr>Ανεπιθύμητες ενέργειες των θυρεοστατικών φαρμάκων (1 από 2)</vt:lpstr>
      <vt:lpstr>Ανεπιθύμητες ενέργειες των θυρεοστατικών φαρμάκων (2 από 2)</vt:lpstr>
      <vt:lpstr>Β-αναστολείς</vt:lpstr>
      <vt:lpstr>Υποθυρεοειδισμός (1 από 2)</vt:lpstr>
      <vt:lpstr>Υποθυρεοειδισμός (2 από 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natasakar new</cp:lastModifiedBy>
  <cp:revision>40</cp:revision>
  <dcterms:created xsi:type="dcterms:W3CDTF">2013-03-04T13:35:19Z</dcterms:created>
  <dcterms:modified xsi:type="dcterms:W3CDTF">2015-02-13T09:45:38Z</dcterms:modified>
</cp:coreProperties>
</file>