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351" r:id="rId2"/>
    <p:sldId id="340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257" r:id="rId13"/>
    <p:sldId id="262" r:id="rId14"/>
    <p:sldId id="264" r:id="rId15"/>
    <p:sldId id="265" r:id="rId16"/>
    <p:sldId id="313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>
        <p:scale>
          <a:sx n="90" d="100"/>
          <a:sy n="90" d="100"/>
        </p:scale>
        <p:origin x="-2318" y="-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35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μάλαξης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Μάλαξη,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 smtClean="0"/>
              <a:t>ανατρίψεις</a:t>
            </a:r>
            <a:r>
              <a:rPr lang="el-GR" sz="2800" dirty="0" smtClean="0"/>
              <a:t>-ζυμώματα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Γεωργία Πέττα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Φυσικοθεραπείας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17688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Σκοπός είναι η κινητοποίηση του δέρματος και των υποδόριων ιστών σε σχέση με τους βαθύτερους </a:t>
            </a:r>
            <a:r>
              <a:rPr lang="el-GR" dirty="0" err="1"/>
              <a:t>ιστούς,αλλα</a:t>
            </a:r>
            <a:r>
              <a:rPr lang="el-GR" dirty="0"/>
              <a:t> και η ενίσχυση της κυκλοφορίας</a:t>
            </a:r>
          </a:p>
          <a:p>
            <a:r>
              <a:rPr lang="el-GR" b="1" dirty="0" smtClean="0">
                <a:solidFill>
                  <a:schemeClr val="tx2"/>
                </a:solidFill>
              </a:rPr>
              <a:t>Ένταση - βάθος</a:t>
            </a:r>
          </a:p>
          <a:p>
            <a:r>
              <a:rPr lang="el-GR" dirty="0" smtClean="0"/>
              <a:t>Ο </a:t>
            </a:r>
            <a:r>
              <a:rPr lang="el-GR" dirty="0"/>
              <a:t>χειρισμός προκαλεί συνήθως δυσάρεστο αίσθημα και μετά τις πρώτες ημέρες προκαλεί μια ευαισθησία που υποχωρεί με τις συνεδρίες</a:t>
            </a:r>
          </a:p>
          <a:p>
            <a:r>
              <a:rPr lang="el-GR" dirty="0"/>
              <a:t>Αφορά </a:t>
            </a:r>
            <a:r>
              <a:rPr lang="el-GR" dirty="0" smtClean="0"/>
              <a:t>κυρίως </a:t>
            </a:r>
            <a:r>
              <a:rPr lang="el-GR" dirty="0"/>
              <a:t>τον κορμό και την κοιλιά και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θέλει προσοχή για να μην γίνουν αιματώματα, δεν συνίσταται στα άκρα</a:t>
            </a:r>
          </a:p>
          <a:p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Ζυμώματα - </a:t>
            </a:r>
            <a:r>
              <a:rPr lang="el-GR" dirty="0" err="1" smtClean="0"/>
              <a:t>Ρολαρίσματα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30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Εκτελούνται με τον αντίχειρα και τα 4 </a:t>
            </a:r>
            <a:r>
              <a:rPr lang="el-GR" dirty="0" smtClean="0"/>
              <a:t>δάκτυλα ανασηκώνοντας μόνο </a:t>
            </a:r>
            <a:r>
              <a:rPr lang="el-GR" dirty="0"/>
              <a:t>δέρμα με λιπώδη </a:t>
            </a:r>
            <a:r>
              <a:rPr lang="el-GR" dirty="0" smtClean="0"/>
              <a:t>ιστό </a:t>
            </a:r>
            <a:r>
              <a:rPr lang="el-GR" dirty="0"/>
              <a:t>ή και </a:t>
            </a:r>
            <a:r>
              <a:rPr lang="el-GR" dirty="0" err="1"/>
              <a:t>επιπολής</a:t>
            </a:r>
            <a:r>
              <a:rPr lang="el-GR" dirty="0"/>
              <a:t> μύες</a:t>
            </a:r>
          </a:p>
          <a:p>
            <a:r>
              <a:rPr lang="el-GR" dirty="0" smtClean="0"/>
              <a:t>Επιτυγχάνεται </a:t>
            </a:r>
            <a:r>
              <a:rPr lang="el-GR" dirty="0"/>
              <a:t>κύλισμα από την μια πλευρά στην άλλη χωρίς να χαθεί η επαφή</a:t>
            </a:r>
          </a:p>
          <a:p>
            <a:r>
              <a:rPr lang="el-GR" dirty="0" smtClean="0"/>
              <a:t>Συλλογή </a:t>
            </a:r>
            <a:r>
              <a:rPr lang="el-GR" dirty="0"/>
              <a:t>των ιστών σαν </a:t>
            </a:r>
            <a:r>
              <a:rPr lang="el-GR" dirty="0" smtClean="0"/>
              <a:t>ένα «ρολό» </a:t>
            </a:r>
            <a:r>
              <a:rPr lang="el-GR" dirty="0"/>
              <a:t>και εμπρός κύλιση αυτού με τους αντίχειρες και μετά πίσω κίνηση με τα </a:t>
            </a:r>
            <a:r>
              <a:rPr lang="el-GR" dirty="0" smtClean="0"/>
              <a:t>δάκτυλα</a:t>
            </a:r>
            <a:endParaRPr lang="el-GR" dirty="0"/>
          </a:p>
          <a:p>
            <a:r>
              <a:rPr lang="el-GR" dirty="0" smtClean="0"/>
              <a:t>Εφαρμόζεται </a:t>
            </a:r>
            <a:r>
              <a:rPr lang="el-GR" dirty="0"/>
              <a:t>πάνω στην </a:t>
            </a:r>
            <a:r>
              <a:rPr lang="el-GR" dirty="0" smtClean="0"/>
              <a:t>μυϊκή </a:t>
            </a:r>
            <a:r>
              <a:rPr lang="el-GR" dirty="0"/>
              <a:t>μάζα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Ζυμώματα - </a:t>
            </a:r>
            <a:r>
              <a:rPr lang="el-GR" dirty="0" err="1"/>
              <a:t>Ρολαρίσματα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33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Πέττα 2014. Γεωργία Πέττα 2014. «Τεχνικές μάλαξης (Θ). Ενότητα 4: </a:t>
            </a:r>
            <a:r>
              <a:rPr lang="el-GR" sz="2000" dirty="0" smtClean="0"/>
              <a:t>Μάλαξη,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 smtClean="0"/>
              <a:t>ανατρίψεις</a:t>
            </a:r>
            <a:r>
              <a:rPr lang="el-GR" sz="2000" dirty="0" smtClean="0"/>
              <a:t>-ζυμώματα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Ανατρίψεις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4451386"/>
          </a:xfrm>
        </p:spPr>
        <p:txBody>
          <a:bodyPr/>
          <a:lstStyle/>
          <a:p>
            <a:r>
              <a:rPr lang="el-GR" dirty="0" smtClean="0"/>
              <a:t>Εν τω </a:t>
            </a:r>
            <a:r>
              <a:rPr lang="el-GR" dirty="0" err="1" smtClean="0"/>
              <a:t>βάθει</a:t>
            </a:r>
            <a:r>
              <a:rPr lang="el-GR" dirty="0" smtClean="0"/>
              <a:t> θωπείες</a:t>
            </a:r>
          </a:p>
          <a:p>
            <a:endParaRPr lang="el-GR" dirty="0" smtClean="0"/>
          </a:p>
          <a:p>
            <a:r>
              <a:rPr lang="el-GR" dirty="0" smtClean="0"/>
              <a:t>Γίνονται μετά την πρώτη επαφή με τον ασθενή</a:t>
            </a:r>
          </a:p>
          <a:p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7" name="Picture 3" descr="C:\Program Files (x86)\Microsoft Office\MEDIA\CAGCAT10\j028700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714620"/>
            <a:ext cx="1358020" cy="2331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20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Ανατρίψεις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" dirty="0" smtClean="0"/>
              <a:t>Χρησιμοποιείται όλο το χέρι όπως στην θωπεία αλλά μπορεί εκλεκτικά να χρησιμοποιηθεί μέρος αυτού και με διαφορετική ταχύτητα</a:t>
            </a:r>
          </a:p>
          <a:p>
            <a:endParaRPr lang="el" dirty="0" smtClean="0"/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Program Files (x86)\Microsoft Office\MEDIA\CAGCAT10\j029889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214554"/>
            <a:ext cx="3197205" cy="2792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el-GR" dirty="0" smtClean="0"/>
              <a:t>Έντονος χειρισμός</a:t>
            </a:r>
          </a:p>
          <a:p>
            <a:r>
              <a:rPr lang="el-GR" dirty="0" smtClean="0"/>
              <a:t>Επιδρά βαθύτερα από τις ανατρίψεις</a:t>
            </a:r>
          </a:p>
          <a:p>
            <a:r>
              <a:rPr lang="el-GR" dirty="0" smtClean="0"/>
              <a:t>Απαιτείται οι ιστοί να χειρισθούν έτσι ώστε να υπάρχει τάση «μετακίνησης»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dirty="0" smtClean="0"/>
              <a:t>Περιλαμβάνει 4 βήματα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</a:p>
          <a:p>
            <a:r>
              <a:rPr lang="el-GR" dirty="0" smtClean="0"/>
              <a:t>Συμπίεση προς το βάθος </a:t>
            </a:r>
          </a:p>
          <a:p>
            <a:r>
              <a:rPr lang="el-GR" dirty="0" err="1" smtClean="0"/>
              <a:t>Ανασήκωση</a:t>
            </a:r>
            <a:endParaRPr lang="el-GR" dirty="0" smtClean="0"/>
          </a:p>
          <a:p>
            <a:r>
              <a:rPr lang="el-GR" dirty="0" smtClean="0"/>
              <a:t>Απελευθέρωση </a:t>
            </a:r>
          </a:p>
          <a:p>
            <a:r>
              <a:rPr lang="el-GR" dirty="0" smtClean="0"/>
              <a:t>Κίνηση προς νέα κατεύθυνση</a:t>
            </a:r>
          </a:p>
          <a:p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Ζυμώματα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44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10-15 χ/ λεπτό </a:t>
            </a:r>
            <a:r>
              <a:rPr lang="el-GR" dirty="0">
                <a:sym typeface="Wingdings"/>
              </a:rPr>
              <a:t></a:t>
            </a:r>
            <a:r>
              <a:rPr lang="el-GR" dirty="0" smtClean="0"/>
              <a:t> χαλάρωση</a:t>
            </a:r>
          </a:p>
          <a:p>
            <a:r>
              <a:rPr lang="el-GR" dirty="0" smtClean="0"/>
              <a:t>35χ/ λεπτό  </a:t>
            </a:r>
            <a:r>
              <a:rPr lang="el-GR" dirty="0" smtClean="0">
                <a:sym typeface="Wingdings"/>
              </a:rPr>
              <a:t> </a:t>
            </a:r>
            <a:r>
              <a:rPr lang="el-GR" dirty="0" err="1" smtClean="0"/>
              <a:t>διεγερση</a:t>
            </a:r>
            <a:endParaRPr lang="en-US" dirty="0" smtClean="0"/>
          </a:p>
          <a:p>
            <a:endParaRPr lang="el-G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Βοηθούν την κυκλοφορία...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Βελτιώνουν στοιχειά του ινώδη ιστού...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Λύση μυϊκών σπασμών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αναλγησία –</a:t>
            </a:r>
            <a:r>
              <a:rPr lang="en-US" dirty="0" smtClean="0"/>
              <a:t> </a:t>
            </a:r>
            <a:r>
              <a:rPr lang="el-GR" dirty="0" smtClean="0"/>
              <a:t>ελαστικότητα - βελτίωση εύρους τροχιάς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Ζυμώματα - Ρυθμός - Αποτελέσματα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06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5664" indent="0">
              <a:spcBef>
                <a:spcPts val="1680"/>
              </a:spcBef>
              <a:spcAft>
                <a:spcPts val="1680"/>
              </a:spcAft>
            </a:pPr>
            <a:r>
              <a:rPr lang="el" dirty="0" smtClean="0">
                <a:latin typeface="+mn-lt"/>
              </a:rPr>
              <a:t>Ζυμώματα - τσιμπήματα</a:t>
            </a:r>
            <a:endParaRPr lang="el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>
            <a:noAutofit/>
          </a:bodyPr>
          <a:lstStyle/>
          <a:p>
            <a:r>
              <a:rPr lang="el-GR" sz="2600" dirty="0" smtClean="0"/>
              <a:t>Με </a:t>
            </a:r>
            <a:r>
              <a:rPr lang="el-GR" sz="2600" dirty="0"/>
              <a:t>την παλαμιαία επιφάνεια της ονυχοφόρου του αντίχειρα εκτελούνται κυκλικές </a:t>
            </a:r>
            <a:r>
              <a:rPr lang="el-GR" sz="2600" dirty="0" smtClean="0"/>
              <a:t>κινήσεις, πιέζοντας </a:t>
            </a:r>
            <a:r>
              <a:rPr lang="el-GR" sz="2600" dirty="0"/>
              <a:t>υποδόριους </a:t>
            </a:r>
            <a:r>
              <a:rPr lang="el-GR" sz="2600" dirty="0" smtClean="0"/>
              <a:t>ιστούς.</a:t>
            </a:r>
            <a:endParaRPr lang="el-GR" sz="2600" dirty="0"/>
          </a:p>
          <a:p>
            <a:r>
              <a:rPr lang="el-GR" sz="2600" dirty="0" smtClean="0"/>
              <a:t>Εφαρμόζονται σε «μικρές» επιφάνειες, </a:t>
            </a:r>
            <a:r>
              <a:rPr lang="el-GR" sz="2600" dirty="0"/>
              <a:t>πχ παρασπονδυλικά και όχι σε μεγάλες για να μην επέλθει </a:t>
            </a:r>
            <a:r>
              <a:rPr lang="el-GR" sz="2600" dirty="0" err="1"/>
              <a:t>υπέρχρηση</a:t>
            </a:r>
            <a:r>
              <a:rPr lang="el-GR" sz="2600" dirty="0"/>
              <a:t> του αντίχειρα</a:t>
            </a:r>
          </a:p>
          <a:p>
            <a:r>
              <a:rPr lang="el-GR" sz="2600" dirty="0" smtClean="0"/>
              <a:t>Σε </a:t>
            </a:r>
            <a:r>
              <a:rPr lang="el-GR" sz="2600" dirty="0"/>
              <a:t>μεγάλες περιοχές εφαρμόζεται ο χειρισμός με την χρήση παλάμης &amp; δακτύλων σε σχήμα C ή V</a:t>
            </a:r>
          </a:p>
          <a:p>
            <a:r>
              <a:rPr lang="el-GR" sz="2600" dirty="0" smtClean="0"/>
              <a:t>Σε </a:t>
            </a:r>
            <a:r>
              <a:rPr lang="el-GR" sz="2600" dirty="0"/>
              <a:t>περιπτώσεις που χρειάζεται εφαρμογή μεγάλης πίεσης μπορεί να τοποθετηθεί η μία παλάμη πάνω στην άλλη</a:t>
            </a:r>
          </a:p>
          <a:p>
            <a:r>
              <a:rPr lang="el-GR" sz="2600" dirty="0" smtClean="0"/>
              <a:t>Με </a:t>
            </a:r>
            <a:r>
              <a:rPr lang="el-GR" sz="2600" dirty="0"/>
              <a:t>την ραχιαία επιφάνεια των δακτύλων &amp; τις </a:t>
            </a:r>
            <a:r>
              <a:rPr lang="el-GR" sz="2600" dirty="0" err="1"/>
              <a:t>μετακαρπιοφαλλαγγικες</a:t>
            </a:r>
            <a:r>
              <a:rPr lang="el-GR" sz="2600" dirty="0"/>
              <a:t> σε </a:t>
            </a:r>
            <a:r>
              <a:rPr lang="el-GR" sz="2600" dirty="0" smtClean="0"/>
              <a:t>κάμψη (ζύμωμα </a:t>
            </a:r>
            <a:r>
              <a:rPr lang="el-GR" sz="2600" dirty="0"/>
              <a:t>ψωμιού)</a:t>
            </a:r>
          </a:p>
          <a:p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25953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164" marR="12700" indent="-457200">
              <a:lnSpc>
                <a:spcPts val="3360"/>
              </a:lnSpc>
            </a:pPr>
            <a:r>
              <a:rPr lang="el" dirty="0" smtClean="0"/>
              <a:t>Ο </a:t>
            </a:r>
            <a:r>
              <a:rPr lang="el" dirty="0"/>
              <a:t>βραχίονας σε μικρή απαγωγή και ο αγκώνας σε μικρή </a:t>
            </a:r>
            <a:r>
              <a:rPr lang="el" dirty="0" smtClean="0"/>
              <a:t>κάμψη, </a:t>
            </a:r>
            <a:r>
              <a:rPr lang="el" dirty="0"/>
              <a:t>ο καρπός πάντα σε μικρή έκταση</a:t>
            </a:r>
          </a:p>
          <a:p>
            <a:pPr marL="550164" marR="228600" indent="-457200">
              <a:lnSpc>
                <a:spcPts val="3360"/>
              </a:lnSpc>
            </a:pPr>
            <a:r>
              <a:rPr lang="el" dirty="0" smtClean="0"/>
              <a:t>Μόνο </a:t>
            </a:r>
            <a:r>
              <a:rPr lang="el" dirty="0"/>
              <a:t>στην περίπτωση </a:t>
            </a:r>
            <a:r>
              <a:rPr lang="el" dirty="0" smtClean="0"/>
              <a:t>που χρησιμοποιείται </a:t>
            </a:r>
            <a:r>
              <a:rPr lang="el" dirty="0"/>
              <a:t>ο </a:t>
            </a:r>
            <a:r>
              <a:rPr lang="el" dirty="0" smtClean="0"/>
              <a:t>χειρισμός, </a:t>
            </a:r>
            <a:r>
              <a:rPr lang="el" u="sng" dirty="0"/>
              <a:t>μία παλάμη πάνω στην άλλη</a:t>
            </a:r>
            <a:r>
              <a:rPr lang="el" dirty="0"/>
              <a:t>, οι αγκώνες βρίσκονται σε έκταση</a:t>
            </a:r>
          </a:p>
          <a:p>
            <a:endParaRPr lang="el-GR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/>
          <a:lstStyle/>
          <a:p>
            <a:pPr marL="105664" indent="0">
              <a:spcBef>
                <a:spcPts val="1680"/>
              </a:spcBef>
              <a:spcAft>
                <a:spcPts val="1680"/>
              </a:spcAft>
            </a:pPr>
            <a:r>
              <a:rPr lang="el" dirty="0" smtClean="0">
                <a:latin typeface="+mn-lt"/>
              </a:rPr>
              <a:t>Ζυμώματα - τσιμπήματα</a:t>
            </a:r>
            <a:endParaRPr lang="e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25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Σύνθετη τεχνική που θυμίζει το «Στύψιμο ρούχων»</a:t>
            </a:r>
          </a:p>
          <a:p>
            <a:r>
              <a:rPr lang="el-GR" dirty="0" smtClean="0"/>
              <a:t>Ελικοειδείς βαθειά κίνηση προς τις άκρες των μυών</a:t>
            </a:r>
          </a:p>
          <a:p>
            <a:r>
              <a:rPr lang="el-GR" dirty="0" smtClean="0"/>
              <a:t>Μετατόπιση αδιόρατη</a:t>
            </a:r>
          </a:p>
          <a:p>
            <a:r>
              <a:rPr lang="el-GR" dirty="0" smtClean="0"/>
              <a:t>Ο χειρισμός προχωρά χωρίς ολίσθηση επί του δέρματος</a:t>
            </a:r>
          </a:p>
          <a:p>
            <a:r>
              <a:rPr lang="el-GR" dirty="0" smtClean="0"/>
              <a:t>Ρυθμός όχι αυστηρά καθορισμένος και προτιμάται η κεντρομόλος κατεύθυνση</a:t>
            </a:r>
          </a:p>
          <a:p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Ζυμώματα - Συνθλίψεις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Παλάμη </a:t>
            </a:r>
            <a:r>
              <a:rPr lang="el-GR" dirty="0"/>
              <a:t>και 4 δάκτυλα συνεργάζονται με τον αντίχειρα του άλλου χεριού. Από χέρι σε χέρι καλύπτεται όλη η επιφάνεια</a:t>
            </a:r>
          </a:p>
          <a:p>
            <a:r>
              <a:rPr lang="el-GR" dirty="0" smtClean="0"/>
              <a:t>Με </a:t>
            </a:r>
            <a:r>
              <a:rPr lang="el-GR" dirty="0"/>
              <a:t>την παλαμιαία επιφάνεια της ονυχοφόρου και τον αντίχειρα του άλλου χεριού για μικρές επιφάνειες</a:t>
            </a:r>
          </a:p>
          <a:p>
            <a:r>
              <a:rPr lang="el-GR" dirty="0" smtClean="0"/>
              <a:t>Τα </a:t>
            </a:r>
            <a:r>
              <a:rPr lang="el-GR" dirty="0"/>
              <a:t>χέρια ακουμπούν εξ ολοκλήρου χαλαρά αλλά τον χειρισμό εκτελούν οι δυο αντίχειρες σαν κίνηση </a:t>
            </a:r>
            <a:r>
              <a:rPr lang="el-GR" dirty="0" smtClean="0"/>
              <a:t>«</a:t>
            </a:r>
            <a:r>
              <a:rPr lang="el-GR" dirty="0" err="1" smtClean="0"/>
              <a:t>πριονισμού</a:t>
            </a:r>
            <a:r>
              <a:rPr lang="el-GR" dirty="0" smtClean="0"/>
              <a:t>»</a:t>
            </a:r>
            <a:endParaRPr lang="el-GR" dirty="0"/>
          </a:p>
          <a:p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Ζυμώματα - Συνθλίψεις</a:t>
            </a:r>
          </a:p>
        </p:txBody>
      </p:sp>
    </p:spTree>
    <p:extLst>
      <p:ext uri="{BB962C8B-B14F-4D97-AF65-F5344CB8AC3E}">
        <p14:creationId xmlns:p14="http://schemas.microsoft.com/office/powerpoint/2010/main" val="21085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c1b3343444356b6e37c9dbe2fb240d0eaf2e37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</TotalTime>
  <Words>1022</Words>
  <Application>Microsoft Office PowerPoint</Application>
  <PresentationFormat>On-screen Show (4:3)</PresentationFormat>
  <Paragraphs>119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OC_template_updated</vt:lpstr>
      <vt:lpstr>Τεχνικές μάλαξης (Θ)</vt:lpstr>
      <vt:lpstr>Ανατρίψεις</vt:lpstr>
      <vt:lpstr>Ανατρίψεις</vt:lpstr>
      <vt:lpstr>Ζυμώματα</vt:lpstr>
      <vt:lpstr>Ζυμώματα - Ρυθμός - Αποτελέσματα</vt:lpstr>
      <vt:lpstr>Ζυμώματα - τσιμπήματα</vt:lpstr>
      <vt:lpstr>Ζυμώματα - τσιμπήματα</vt:lpstr>
      <vt:lpstr>Ζυμώματα - Συνθλίψεις</vt:lpstr>
      <vt:lpstr>Ζυμώματα - Συνθλίψεις</vt:lpstr>
      <vt:lpstr>Ζυμώματα - Ρολαρίσματα</vt:lpstr>
      <vt:lpstr>Ζυμώματα - Ρολαρίσματα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331</cp:revision>
  <dcterms:created xsi:type="dcterms:W3CDTF">2013-03-04T13:35:19Z</dcterms:created>
  <dcterms:modified xsi:type="dcterms:W3CDTF">2015-10-14T09:00:17Z</dcterms:modified>
</cp:coreProperties>
</file>