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257" r:id="rId15"/>
    <p:sldId id="262" r:id="rId16"/>
    <p:sldId id="264" r:id="rId17"/>
    <p:sldId id="265" r:id="rId18"/>
    <p:sldId id="313" r:id="rId19"/>
    <p:sldId id="266" r:id="rId20"/>
    <p:sldId id="261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 varScale="1">
        <p:scale>
          <a:sx n="80" d="100"/>
          <a:sy n="80" d="100"/>
        </p:scale>
        <p:origin x="-15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100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Οργανική Χημεία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2800" b="1" dirty="0" smtClean="0"/>
              <a:t>Ενότητα 3</a:t>
            </a:r>
            <a:r>
              <a:rPr lang="el-GR" sz="2800" dirty="0" smtClean="0"/>
              <a:t>: </a:t>
            </a:r>
            <a:r>
              <a:rPr lang="el-GR" sz="2800" dirty="0" smtClean="0"/>
              <a:t>Εκχύλιση – </a:t>
            </a:r>
            <a:r>
              <a:rPr lang="en-US" sz="2800" dirty="0" smtClean="0"/>
              <a:t>Extraction</a:t>
            </a:r>
            <a:endParaRPr lang="el-GR" sz="2800" dirty="0" smtClean="0"/>
          </a:p>
          <a:p>
            <a:pPr>
              <a:spcBef>
                <a:spcPts val="0"/>
              </a:spcBef>
            </a:pPr>
            <a:endParaRPr lang="el-GR" sz="20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Χριστίνα </a:t>
            </a:r>
            <a:r>
              <a:rPr lang="el-GR" sz="2400" dirty="0" err="1" smtClean="0"/>
              <a:t>Φούντουλα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Liquid–liquid extraction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3000" b="0" dirty="0" smtClean="0">
                <a:solidFill>
                  <a:prstClr val="black"/>
                </a:solidFill>
              </a:rPr>
              <a:t>5/8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Ας θεωρήσουμε </a:t>
            </a:r>
            <a:r>
              <a:rPr lang="en-US" dirty="0"/>
              <a:t>V</a:t>
            </a:r>
            <a:r>
              <a:rPr lang="en-US" baseline="-25000" dirty="0"/>
              <a:t>A</a:t>
            </a:r>
            <a:r>
              <a:rPr lang="el-GR" dirty="0"/>
              <a:t> ml υδατικού διαλύματος το οποίο περιέχει w</a:t>
            </a:r>
            <a:r>
              <a:rPr lang="el-GR" baseline="-25000" dirty="0"/>
              <a:t>0</a:t>
            </a:r>
            <a:r>
              <a:rPr lang="el-GR" dirty="0"/>
              <a:t> g διαλυμένης ουσίας και εκχυλίζεται επανειλημμένως με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l-GR" dirty="0"/>
              <a:t> ml οργανικού διαλύτη κάθε φορά.</a:t>
            </a:r>
          </a:p>
          <a:p>
            <a:r>
              <a:rPr lang="el-GR" dirty="0" smtClean="0"/>
              <a:t>Αν </a:t>
            </a:r>
            <a:r>
              <a:rPr lang="el-GR" dirty="0"/>
              <a:t>κατά την πρώτη εκχύλιση παρέμειναν w</a:t>
            </a:r>
            <a:r>
              <a:rPr lang="el-GR" baseline="-25000" dirty="0"/>
              <a:t>1</a:t>
            </a:r>
            <a:r>
              <a:rPr lang="el-GR" dirty="0"/>
              <a:t> g της ουσίας στην υδατική στοιβάδα τότε στην οργανική στοιβάδα θα υπάρχουν w</a:t>
            </a:r>
            <a:r>
              <a:rPr lang="el-GR" baseline="-25000" dirty="0"/>
              <a:t>0</a:t>
            </a:r>
            <a:r>
              <a:rPr lang="el-GR" dirty="0"/>
              <a:t> - w</a:t>
            </a:r>
            <a:r>
              <a:rPr lang="el-GR" baseline="-25000" dirty="0"/>
              <a:t>1</a:t>
            </a:r>
            <a:r>
              <a:rPr lang="el-GR" dirty="0"/>
              <a:t> g διαλυμένης ουσίας και ο συντελεστής κατανομής θα είναι:</a:t>
            </a:r>
          </a:p>
          <a:p>
            <a:endParaRPr lang="el-GR" dirty="0"/>
          </a:p>
        </p:txBody>
      </p:sp>
      <p:graphicFrame>
        <p:nvGraphicFramePr>
          <p:cNvPr id="6" name="5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71348"/>
              </p:ext>
            </p:extLst>
          </p:nvPr>
        </p:nvGraphicFramePr>
        <p:xfrm>
          <a:off x="1046163" y="3926358"/>
          <a:ext cx="2362200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Εξίσωση" r:id="rId3" imgW="914400" imgH="838080" progId="Equation.3">
                  <p:embed/>
                </p:oleObj>
              </mc:Choice>
              <mc:Fallback>
                <p:oleObj name="Εξίσωση" r:id="rId3" imgW="9144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3926358"/>
                        <a:ext cx="2362200" cy="216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149087"/>
              </p:ext>
            </p:extLst>
          </p:nvPr>
        </p:nvGraphicFramePr>
        <p:xfrm>
          <a:off x="4860032" y="4364508"/>
          <a:ext cx="3312368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Εξίσωση" r:id="rId5" imgW="1168200" imgH="431640" progId="Equation.3">
                  <p:embed/>
                </p:oleObj>
              </mc:Choice>
              <mc:Fallback>
                <p:oleObj name="Εξίσωση" r:id="rId5" imgW="1168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364508"/>
                        <a:ext cx="3312368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8 - Ευθύγραμμο βέλος σύνδεσης"/>
          <p:cNvCxnSpPr/>
          <p:nvPr/>
        </p:nvCxnSpPr>
        <p:spPr>
          <a:xfrm>
            <a:off x="3635896" y="5012580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06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Liquid–liquid extraction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3000" b="0" dirty="0">
                <a:solidFill>
                  <a:prstClr val="black"/>
                </a:solidFill>
              </a:rPr>
              <a:t>6</a:t>
            </a:r>
            <a:r>
              <a:rPr lang="el-GR" sz="3000" b="0" dirty="0" smtClean="0">
                <a:solidFill>
                  <a:prstClr val="black"/>
                </a:solidFill>
              </a:rPr>
              <a:t>/8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Aν</a:t>
            </a:r>
            <a:r>
              <a:rPr lang="el-GR" dirty="0"/>
              <a:t> υποθέσουμε ότι κατά την δεύτερη εκχύλιση με την ίδια ποσότητα διαλύτη (</a:t>
            </a:r>
            <a:r>
              <a:rPr lang="el-GR" dirty="0" err="1"/>
              <a:t>Vb</a:t>
            </a:r>
            <a:r>
              <a:rPr lang="el-GR" dirty="0"/>
              <a:t>) παρέμειναν w2 g ουσίας στην υδατική στοιβάδα, τότε θα ισχύει η σχέση</a:t>
            </a:r>
            <a:r>
              <a:rPr lang="el-GR" dirty="0" smtClean="0"/>
              <a:t>:</a:t>
            </a:r>
            <a:endParaRPr lang="el-GR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115616" y="2132856"/>
          <a:ext cx="2362200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Εξίσωση" r:id="rId3" imgW="914400" imgH="838080" progId="Equation.3">
                  <p:embed/>
                </p:oleObj>
              </mc:Choice>
              <mc:Fallback>
                <p:oleObj name="Εξίσωση" r:id="rId3" imgW="9144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132856"/>
                        <a:ext cx="2362200" cy="216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5148064" y="2564904"/>
          <a:ext cx="3313112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Εξίσωση" r:id="rId5" imgW="1168200" imgH="431640" progId="Equation.3">
                  <p:embed/>
                </p:oleObj>
              </mc:Choice>
              <mc:Fallback>
                <p:oleObj name="Εξίσωση" r:id="rId5" imgW="1168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564904"/>
                        <a:ext cx="3313112" cy="122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7 - Ευθύγραμμο βέλος σύνδεσης"/>
          <p:cNvCxnSpPr/>
          <p:nvPr/>
        </p:nvCxnSpPr>
        <p:spPr>
          <a:xfrm>
            <a:off x="3707904" y="3212976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2862263" y="4689475"/>
          <a:ext cx="385286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Εξίσωση" r:id="rId7" imgW="1358640" imgH="457200" progId="Equation.3">
                  <p:embed/>
                </p:oleObj>
              </mc:Choice>
              <mc:Fallback>
                <p:oleObj name="Εξίσωση" r:id="rId7" imgW="1358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263" y="4689475"/>
                        <a:ext cx="3852862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10 - Ευθύγραμμο βέλος σύνδεσης"/>
          <p:cNvCxnSpPr/>
          <p:nvPr/>
        </p:nvCxnSpPr>
        <p:spPr>
          <a:xfrm flipH="1">
            <a:off x="5508104" y="3717032"/>
            <a:ext cx="504056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89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051720" y="1844824"/>
          <a:ext cx="4824536" cy="1607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Εξίσωση" r:id="rId3" imgW="1447560" imgH="482400" progId="Equation.3">
                  <p:embed/>
                </p:oleObj>
              </mc:Choice>
              <mc:Fallback>
                <p:oleObj name="Εξίσωση" r:id="rId3" imgW="1447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844824"/>
                        <a:ext cx="4824536" cy="16077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Liquid–liquid extraction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3000" b="0" dirty="0" smtClean="0">
                <a:solidFill>
                  <a:prstClr val="black"/>
                </a:solidFill>
              </a:rPr>
              <a:t>7/8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Μετά την χιλιοστή εκχύλιση, θα παραμένουν στην υδατική στοιβάδα </a:t>
            </a:r>
            <a:r>
              <a:rPr lang="el-GR" dirty="0" err="1"/>
              <a:t>wx</a:t>
            </a:r>
            <a:r>
              <a:rPr lang="el-GR" dirty="0"/>
              <a:t> g: 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395536" y="3573016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>
                <a:latin typeface="+mn-lt"/>
              </a:rPr>
              <a:t>Για να είναι το </a:t>
            </a:r>
            <a:r>
              <a:rPr lang="el-GR" sz="2200" dirty="0" err="1" smtClean="0">
                <a:latin typeface="+mn-lt"/>
              </a:rPr>
              <a:t>w</a:t>
            </a:r>
            <a:r>
              <a:rPr lang="el-GR" sz="2200" baseline="-25000" dirty="0" err="1" smtClean="0">
                <a:latin typeface="+mn-lt"/>
              </a:rPr>
              <a:t>x</a:t>
            </a:r>
            <a:r>
              <a:rPr lang="el-GR" sz="2200" dirty="0" smtClean="0">
                <a:latin typeface="+mn-lt"/>
              </a:rPr>
              <a:t> όσο μικρότερο γίνεται, πρέπει: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>
                <a:latin typeface="+mn-lt"/>
              </a:rPr>
              <a:t> να είναι το x μεγάλο και 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>
                <a:latin typeface="+mn-lt"/>
              </a:rPr>
              <a:t> </a:t>
            </a:r>
            <a:r>
              <a:rPr lang="el-GR" sz="2200" dirty="0" smtClean="0">
                <a:latin typeface="+mn-lt"/>
              </a:rPr>
              <a:t>το </a:t>
            </a:r>
            <a:r>
              <a:rPr lang="en-US" sz="2200" dirty="0" err="1" smtClean="0">
                <a:latin typeface="+mn-lt"/>
              </a:rPr>
              <a:t>V</a:t>
            </a:r>
            <a:r>
              <a:rPr lang="en-US" sz="2200" baseline="-25000" dirty="0" err="1" smtClean="0">
                <a:latin typeface="+mn-lt"/>
              </a:rPr>
              <a:t>b</a:t>
            </a:r>
            <a:r>
              <a:rPr lang="el-GR" sz="2200" dirty="0" smtClean="0">
                <a:latin typeface="+mn-lt"/>
              </a:rPr>
              <a:t> μικρό </a:t>
            </a:r>
          </a:p>
          <a:p>
            <a:r>
              <a:rPr lang="el-GR" sz="2200" dirty="0" smtClean="0">
                <a:latin typeface="+mn-lt"/>
              </a:rPr>
              <a:t>δεδομένου ότι τα Κ και </a:t>
            </a:r>
            <a:r>
              <a:rPr lang="en-US" sz="2200" dirty="0" smtClean="0">
                <a:latin typeface="+mn-lt"/>
              </a:rPr>
              <a:t>V</a:t>
            </a:r>
            <a:r>
              <a:rPr lang="en-US" sz="2200" baseline="-25000" dirty="0" smtClean="0">
                <a:latin typeface="+mn-lt"/>
              </a:rPr>
              <a:t>A</a:t>
            </a:r>
            <a:r>
              <a:rPr lang="el-GR" sz="2200" dirty="0" smtClean="0">
                <a:latin typeface="+mn-lt"/>
              </a:rPr>
              <a:t> είναι σταθερά.</a:t>
            </a:r>
            <a:endParaRPr lang="el-GR" sz="2200" dirty="0">
              <a:latin typeface="+mn-lt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95536" y="5229200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>
                <a:latin typeface="+mn-lt"/>
              </a:rPr>
              <a:t>Είναι προτιμότερο να γίνονται περισσότερες εκχυλίσεις με μικρότερες ποσότητες διαλύτη από ότι μια με μεγάλη ποσότητα. </a:t>
            </a:r>
            <a:endParaRPr lang="el-GR" sz="2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07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Liquid–liquid extraction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3000" b="0" dirty="0" smtClean="0">
                <a:solidFill>
                  <a:prstClr val="black"/>
                </a:solidFill>
              </a:rPr>
              <a:t>8/8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Πρακτικά, μια οργανική ουσία σε ένα σύστημα νερού/ οργανικού διαλύτη με Κ&gt;4,  παραλαμβάνεται, κατά το μεγαλύτερο ποσοστό της, με δύο ή τρεις εκχυλίσεις.</a:t>
            </a:r>
          </a:p>
          <a:p>
            <a:r>
              <a:rPr lang="el-GR" sz="2400" dirty="0"/>
              <a:t>Σημαντική βοήθεια στην παραλαβή από το νερό είναι η προσθήκη στην υδατική στοιβάδα ενός ανόργανου άλατος π.χ. </a:t>
            </a:r>
            <a:r>
              <a:rPr lang="el-GR" sz="2400" dirty="0" err="1"/>
              <a:t>NaCl</a:t>
            </a:r>
            <a:r>
              <a:rPr lang="el-GR" sz="2400" dirty="0"/>
              <a:t>.</a:t>
            </a:r>
          </a:p>
          <a:p>
            <a:r>
              <a:rPr lang="el-GR" sz="2400" dirty="0"/>
              <a:t>Η προσθήκη αυτή έχει πολλές φορές σαν αποτέλεσμα την δραματική μείωση της διαλυτότητας της οργανικής ουσίας στο νερό και την διευκόλυνση της παραλαβής της από τον οργανικό διαλύτη. Η διαδικασία αυτή λέγεται </a:t>
            </a:r>
            <a:r>
              <a:rPr lang="el-GR" sz="2400" b="1" dirty="0"/>
              <a:t>εξαλάτωση (</a:t>
            </a:r>
            <a:r>
              <a:rPr lang="el-GR" sz="2400" b="1" dirty="0" err="1"/>
              <a:t>salting</a:t>
            </a:r>
            <a:r>
              <a:rPr lang="el-GR" sz="2400" b="1" dirty="0"/>
              <a:t> </a:t>
            </a:r>
            <a:r>
              <a:rPr lang="el-GR" sz="2400" b="1" dirty="0" err="1"/>
              <a:t>out</a:t>
            </a:r>
            <a:r>
              <a:rPr lang="el-GR" sz="2400" b="1" dirty="0" smtClean="0"/>
              <a:t>).</a:t>
            </a:r>
            <a:endParaRPr lang="el-GR" sz="2400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22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 2014. 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. «Οργανική Χημεία (Ε). </a:t>
            </a:r>
            <a:r>
              <a:rPr lang="el-GR" sz="2000" smtClean="0"/>
              <a:t>Ενότητα 3: </a:t>
            </a:r>
            <a:r>
              <a:rPr lang="el-GR" sz="2000" dirty="0"/>
              <a:t>Εκχύλιση – </a:t>
            </a:r>
            <a:r>
              <a:rPr lang="en-US" sz="2000" dirty="0"/>
              <a:t>Extraction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/>
              <a:t>Εκχύλιση</a:t>
            </a:r>
            <a:r>
              <a:rPr lang="el-GR" sz="2400" dirty="0"/>
              <a:t> Διαχωρισμός και απομόνωση μιας ουσίας από διάλυμα ή στερεό μίγμα με τη βοήθεια ενός διαλύτη (</a:t>
            </a:r>
            <a:r>
              <a:rPr lang="el-GR" sz="2400" dirty="0" err="1"/>
              <a:t>εκχυλιστής</a:t>
            </a:r>
            <a:r>
              <a:rPr lang="el-GR" sz="2400" dirty="0"/>
              <a:t>).</a:t>
            </a:r>
          </a:p>
          <a:p>
            <a:r>
              <a:rPr lang="el-GR" sz="2400" b="1" dirty="0"/>
              <a:t>Τεχνικές εκχύλισης</a:t>
            </a:r>
            <a:endParaRPr lang="en-US" sz="2400" b="1" dirty="0"/>
          </a:p>
          <a:p>
            <a:pPr lvl="1"/>
            <a:r>
              <a:rPr lang="el-GR" sz="2400" dirty="0" smtClean="0"/>
              <a:t>Εκχύλιση </a:t>
            </a:r>
            <a:r>
              <a:rPr lang="el-GR" sz="2400" dirty="0"/>
              <a:t>στερεών με υγρό (</a:t>
            </a:r>
            <a:r>
              <a:rPr lang="en-US" sz="2400" dirty="0"/>
              <a:t>extraction</a:t>
            </a:r>
            <a:r>
              <a:rPr lang="en-US" sz="2400" dirty="0" smtClean="0"/>
              <a:t>)</a:t>
            </a:r>
            <a:r>
              <a:rPr lang="el-GR" sz="2400" dirty="0" smtClean="0"/>
              <a:t>.</a:t>
            </a:r>
            <a:endParaRPr lang="en-US" sz="2400" dirty="0"/>
          </a:p>
          <a:p>
            <a:pPr lvl="1"/>
            <a:r>
              <a:rPr lang="el-GR" sz="2400" dirty="0" smtClean="0"/>
              <a:t>Εκχύλιση </a:t>
            </a:r>
            <a:r>
              <a:rPr lang="el-GR" sz="2400" dirty="0"/>
              <a:t>στερεής φάσης (</a:t>
            </a:r>
            <a:r>
              <a:rPr lang="en-US" sz="2400" dirty="0"/>
              <a:t>solid phase extraction</a:t>
            </a:r>
            <a:r>
              <a:rPr lang="en-US" sz="2400" dirty="0" smtClean="0"/>
              <a:t>)</a:t>
            </a:r>
            <a:r>
              <a:rPr lang="el-GR" sz="2400" dirty="0" smtClean="0"/>
              <a:t>.</a:t>
            </a:r>
            <a:endParaRPr lang="en-US" sz="2400" dirty="0"/>
          </a:p>
          <a:p>
            <a:pPr lvl="1"/>
            <a:r>
              <a:rPr lang="el-GR" sz="2400" dirty="0" smtClean="0"/>
              <a:t>Εκχύλιση </a:t>
            </a:r>
            <a:r>
              <a:rPr lang="el-GR" sz="2400" dirty="0"/>
              <a:t>υγρού ή στερεού διαλυμένου σε υγρό από άλλο υγρό (</a:t>
            </a:r>
            <a:r>
              <a:rPr lang="en-US" sz="2400" dirty="0"/>
              <a:t>liquid–liquid extraction</a:t>
            </a:r>
            <a:r>
              <a:rPr lang="el-GR" sz="2400" dirty="0" smtClean="0"/>
              <a:t>).</a:t>
            </a:r>
            <a:endParaRPr lang="el-GR" sz="2400" dirty="0"/>
          </a:p>
          <a:p>
            <a:pPr lvl="1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81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Liquid–liquid </a:t>
            </a:r>
            <a:r>
              <a:rPr lang="en-US" dirty="0" smtClean="0"/>
              <a:t>extraction</a:t>
            </a:r>
            <a:r>
              <a:rPr lang="el-GR" dirty="0" smtClean="0"/>
              <a:t> </a:t>
            </a:r>
            <a:r>
              <a:rPr lang="el-GR" sz="3000" b="0" dirty="0" smtClean="0"/>
              <a:t>1/8</a:t>
            </a:r>
            <a:endParaRPr lang="el-GR" sz="3000" b="0" dirty="0"/>
          </a:p>
        </p:txBody>
      </p:sp>
      <p:pic>
        <p:nvPicPr>
          <p:cNvPr id="1026" name="Picture 2" descr="http://upload.wikimedia.org/wikipedia/commons/a/af/SeparatingFunn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124744"/>
            <a:ext cx="1872208" cy="2496277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395536" y="4077072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+mn-lt"/>
              </a:rPr>
              <a:t>Liquid–liquid extraction</a:t>
            </a:r>
            <a:r>
              <a:rPr lang="en-US" sz="2400" dirty="0">
                <a:latin typeface="+mn-lt"/>
              </a:rPr>
              <a:t> (LLE) consists in transferring one (or more) solute(s) contained in a feed solution </a:t>
            </a:r>
            <a:r>
              <a:rPr lang="en-US" sz="2400" dirty="0" smtClean="0">
                <a:latin typeface="+mn-lt"/>
              </a:rPr>
              <a:t>to</a:t>
            </a:r>
            <a:r>
              <a:rPr lang="el-GR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another</a:t>
            </a:r>
            <a:r>
              <a:rPr lang="en-US" sz="2400" dirty="0">
                <a:latin typeface="+mn-lt"/>
              </a:rPr>
              <a:t> immiscible liquid (solvent). </a:t>
            </a:r>
            <a:endParaRPr lang="el-GR" sz="2400" dirty="0" smtClean="0">
              <a:latin typeface="+mn-lt"/>
            </a:endParaRPr>
          </a:p>
          <a:p>
            <a:endParaRPr lang="el-GR" sz="2400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The </a:t>
            </a:r>
            <a:r>
              <a:rPr lang="en-US" sz="2400" dirty="0">
                <a:latin typeface="+mn-lt"/>
              </a:rPr>
              <a:t>solvent that is enriched in solute(s) is called </a:t>
            </a:r>
            <a:r>
              <a:rPr lang="en-US" sz="2400" b="1" dirty="0">
                <a:latin typeface="+mn-lt"/>
              </a:rPr>
              <a:t>extract</a:t>
            </a:r>
            <a:r>
              <a:rPr lang="en-US" sz="2400" dirty="0">
                <a:latin typeface="+mn-lt"/>
              </a:rPr>
              <a:t>. The feed solution that is depleted in solute(s) is called </a:t>
            </a:r>
            <a:r>
              <a:rPr lang="en-US" sz="2400" b="1" dirty="0" err="1">
                <a:latin typeface="+mn-lt"/>
              </a:rPr>
              <a:t>raffinate</a:t>
            </a:r>
            <a:r>
              <a:rPr lang="en-US" sz="2400" dirty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87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Liquid–liquid extraction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3000" b="0" dirty="0" smtClean="0">
                <a:solidFill>
                  <a:prstClr val="black"/>
                </a:solidFill>
              </a:rPr>
              <a:t>2/8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Η παραλαβή οργανικών ουσιών από αιωρήματα, γίνεται με ανάμιξη του υδατικού μίγματος με ένα μη αναμιγνυόμενο με το νερό οργανικό διαλύτη (</a:t>
            </a:r>
            <a:r>
              <a:rPr lang="el-GR" sz="2400" dirty="0" err="1"/>
              <a:t>εκχυλιστικό</a:t>
            </a:r>
            <a:r>
              <a:rPr lang="el-GR" sz="2400" dirty="0"/>
              <a:t> μέσο), το προϊόν μεταφέρεται στην οργανική στοιβάδα και μπορεί να ανακτηθεί με την απομάκρυνση του διαλύτη.</a:t>
            </a:r>
          </a:p>
          <a:p>
            <a:endParaRPr lang="el-GR" sz="2400" dirty="0"/>
          </a:p>
          <a:p>
            <a:r>
              <a:rPr lang="el-GR" sz="2400" dirty="0"/>
              <a:t>Η ανάμιξη των δύο φάσεων γίνεται σε διαχωριστικό χωνί, όπου αναταράσσονται, έτσι ώστε να έλθουν σε στενή επαφή και να αποκατασταθεί ισορροπία των διαλυμένων ουσιών στις δύο φάσεις, οπότε και διαχωρίζονται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76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Επιλογή Διαλύτη ως </a:t>
            </a:r>
            <a:r>
              <a:rPr lang="el-GR" sz="3600" dirty="0" err="1"/>
              <a:t>Εκχυλιστικού</a:t>
            </a:r>
            <a:r>
              <a:rPr lang="en-GB" sz="3600" dirty="0"/>
              <a:t> </a:t>
            </a:r>
            <a:r>
              <a:rPr lang="el-GR" sz="3000" b="0" dirty="0" smtClean="0"/>
              <a:t>1/3</a:t>
            </a:r>
            <a:endParaRPr lang="en-GB" sz="3000" b="0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 μην αντιδρά με την εκχυλιζόμενη </a:t>
            </a:r>
            <a:r>
              <a:rPr lang="el-GR" dirty="0" smtClean="0"/>
              <a:t>ουσία.</a:t>
            </a:r>
            <a:endParaRPr lang="el-GR" dirty="0"/>
          </a:p>
          <a:p>
            <a:r>
              <a:rPr lang="el-GR" dirty="0"/>
              <a:t>Η διαλυτότητα της ουσίας στο </a:t>
            </a:r>
            <a:r>
              <a:rPr lang="el-GR" dirty="0" err="1"/>
              <a:t>εκχυλιστικό</a:t>
            </a:r>
            <a:r>
              <a:rPr lang="el-GR" dirty="0"/>
              <a:t> μέσο όσο το δυνατόν </a:t>
            </a:r>
            <a:r>
              <a:rPr lang="el-GR" dirty="0" smtClean="0"/>
              <a:t>μεγαλύτερη.</a:t>
            </a:r>
            <a:endParaRPr lang="el-GR" dirty="0"/>
          </a:p>
          <a:p>
            <a:r>
              <a:rPr lang="el-GR" dirty="0"/>
              <a:t>Πλήρης διαχωρισμός των δύο στοιβάδων μετά από την </a:t>
            </a:r>
            <a:r>
              <a:rPr lang="el-GR" dirty="0" smtClean="0"/>
              <a:t>ανακίνηση.</a:t>
            </a:r>
            <a:endParaRPr lang="el-GR" dirty="0"/>
          </a:p>
          <a:p>
            <a:pPr lvl="1"/>
            <a:r>
              <a:rPr lang="el-GR" dirty="0"/>
              <a:t>Να διαφέρουν στην πυκνότητα</a:t>
            </a:r>
          </a:p>
          <a:p>
            <a:pPr lvl="1"/>
            <a:r>
              <a:rPr lang="en-GB" dirty="0"/>
              <a:t>d</a:t>
            </a:r>
            <a:r>
              <a:rPr lang="el-GR" baseline="-25000" dirty="0" err="1"/>
              <a:t>οργαν</a:t>
            </a:r>
            <a:r>
              <a:rPr lang="el-GR" dirty="0"/>
              <a:t> ≠ </a:t>
            </a:r>
            <a:r>
              <a:rPr lang="en-GB" dirty="0"/>
              <a:t>d</a:t>
            </a:r>
            <a:r>
              <a:rPr lang="el-GR" baseline="-25000" dirty="0" err="1"/>
              <a:t>υδατ</a:t>
            </a:r>
            <a:r>
              <a:rPr lang="el-GR" baseline="-25000" dirty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04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Επιλογή Διαλύτη ως </a:t>
            </a:r>
            <a:r>
              <a:rPr lang="el-GR" dirty="0" err="1">
                <a:solidFill>
                  <a:prstClr val="black"/>
                </a:solidFill>
              </a:rPr>
              <a:t>Εκχυλιστικού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l-GR" sz="3000" b="0" dirty="0" smtClean="0">
                <a:solidFill>
                  <a:prstClr val="black"/>
                </a:solidFill>
              </a:rPr>
              <a:t>2/3</a:t>
            </a:r>
            <a:endParaRPr lang="en-GB" sz="3600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l-GR" dirty="0"/>
              <a:t>Παραδείγματα πυκνότητας διαλυτών:</a:t>
            </a:r>
          </a:p>
          <a:p>
            <a:pPr lvl="1">
              <a:buFontTx/>
              <a:buNone/>
            </a:pPr>
            <a:r>
              <a:rPr lang="el-GR" dirty="0"/>
              <a:t>	</a:t>
            </a:r>
            <a:r>
              <a:rPr lang="en-GB" dirty="0"/>
              <a:t>CHCl</a:t>
            </a:r>
            <a:r>
              <a:rPr lang="en-GB" baseline="-25000" dirty="0"/>
              <a:t>3</a:t>
            </a:r>
            <a:r>
              <a:rPr lang="en-GB" dirty="0"/>
              <a:t>			d = </a:t>
            </a:r>
            <a:r>
              <a:rPr lang="en-GB" dirty="0" smtClean="0"/>
              <a:t>1,50</a:t>
            </a:r>
            <a:r>
              <a:rPr lang="el-GR" dirty="0" smtClean="0"/>
              <a:t> </a:t>
            </a:r>
            <a:r>
              <a:rPr lang="en-US" dirty="0" smtClean="0"/>
              <a:t>g/cm</a:t>
            </a:r>
            <a:r>
              <a:rPr lang="en-US" baseline="30000" dirty="0" smtClean="0"/>
              <a:t>3</a:t>
            </a:r>
            <a:endParaRPr lang="en-GB" baseline="30000" dirty="0"/>
          </a:p>
          <a:p>
            <a:pPr lvl="1">
              <a:buFontTx/>
              <a:buNone/>
            </a:pPr>
            <a:r>
              <a:rPr lang="en-GB" dirty="0"/>
              <a:t>	CCl</a:t>
            </a:r>
            <a:r>
              <a:rPr lang="en-GB" baseline="-25000" dirty="0"/>
              <a:t>4</a:t>
            </a:r>
            <a:r>
              <a:rPr lang="en-GB" dirty="0"/>
              <a:t>			d = </a:t>
            </a:r>
            <a:r>
              <a:rPr lang="en-GB" dirty="0" smtClean="0"/>
              <a:t>1,59 </a:t>
            </a:r>
            <a:r>
              <a:rPr lang="en-US" dirty="0" smtClean="0"/>
              <a:t>g/cm</a:t>
            </a:r>
            <a:r>
              <a:rPr lang="en-US" baseline="30000" dirty="0" smtClean="0"/>
              <a:t>3</a:t>
            </a:r>
            <a:endParaRPr lang="en-GB" dirty="0"/>
          </a:p>
          <a:p>
            <a:pPr lvl="1">
              <a:buFontTx/>
              <a:buNone/>
            </a:pPr>
            <a:r>
              <a:rPr lang="en-GB" dirty="0"/>
              <a:t>					H</a:t>
            </a:r>
            <a:r>
              <a:rPr lang="en-GB" baseline="-25000" dirty="0"/>
              <a:t>2</a:t>
            </a:r>
            <a:r>
              <a:rPr lang="en-GB" dirty="0"/>
              <a:t>O		</a:t>
            </a:r>
            <a:r>
              <a:rPr lang="en-GB" dirty="0" smtClean="0"/>
              <a:t>d </a:t>
            </a:r>
            <a:r>
              <a:rPr lang="en-GB" dirty="0"/>
              <a:t>= </a:t>
            </a:r>
            <a:r>
              <a:rPr lang="en-GB" dirty="0" smtClean="0"/>
              <a:t>1,00</a:t>
            </a:r>
            <a:r>
              <a:rPr lang="en-US" dirty="0" smtClean="0"/>
              <a:t> g/cm</a:t>
            </a:r>
            <a:r>
              <a:rPr lang="en-US" baseline="30000" dirty="0" smtClean="0"/>
              <a:t>3</a:t>
            </a:r>
            <a:endParaRPr lang="en-GB" dirty="0"/>
          </a:p>
          <a:p>
            <a:pPr lvl="1">
              <a:buFontTx/>
              <a:buNone/>
            </a:pPr>
            <a:r>
              <a:rPr lang="en-GB" dirty="0"/>
              <a:t>	</a:t>
            </a:r>
            <a:r>
              <a:rPr lang="el-GR" dirty="0"/>
              <a:t>Βενζόλιο		</a:t>
            </a:r>
            <a:r>
              <a:rPr lang="en-GB" dirty="0"/>
              <a:t>d= </a:t>
            </a:r>
            <a:r>
              <a:rPr lang="en-GB" dirty="0" smtClean="0"/>
              <a:t>0,88</a:t>
            </a:r>
            <a:r>
              <a:rPr lang="en-US" dirty="0" smtClean="0"/>
              <a:t> g/cm</a:t>
            </a:r>
            <a:r>
              <a:rPr lang="en-US" baseline="30000" dirty="0" smtClean="0"/>
              <a:t>3</a:t>
            </a:r>
            <a:endParaRPr lang="en-GB" dirty="0"/>
          </a:p>
          <a:p>
            <a:pPr lvl="1">
              <a:buFontTx/>
              <a:buNone/>
            </a:pPr>
            <a:r>
              <a:rPr lang="en-GB" dirty="0"/>
              <a:t>	</a:t>
            </a:r>
            <a:r>
              <a:rPr lang="el-GR" dirty="0"/>
              <a:t>Αιθέρας		</a:t>
            </a:r>
            <a:r>
              <a:rPr lang="en-GB" dirty="0"/>
              <a:t>d = </a:t>
            </a:r>
            <a:r>
              <a:rPr lang="en-GB" dirty="0" smtClean="0"/>
              <a:t>0,71</a:t>
            </a:r>
            <a:r>
              <a:rPr lang="en-US" dirty="0" smtClean="0"/>
              <a:t> g/cm</a:t>
            </a:r>
            <a:r>
              <a:rPr lang="en-US" baseline="30000" dirty="0" smtClean="0"/>
              <a:t>3</a:t>
            </a:r>
            <a:endParaRPr lang="el-GR" dirty="0"/>
          </a:p>
        </p:txBody>
      </p:sp>
      <p:sp>
        <p:nvSpPr>
          <p:cNvPr id="124932" name="Line 4"/>
          <p:cNvSpPr>
            <a:spLocks noChangeShapeType="1"/>
          </p:cNvSpPr>
          <p:nvPr/>
        </p:nvSpPr>
        <p:spPr bwMode="auto">
          <a:xfrm>
            <a:off x="1043608" y="2996952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1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Επιλογή Διαλύτη ως </a:t>
            </a:r>
            <a:r>
              <a:rPr lang="el-GR" dirty="0" err="1">
                <a:solidFill>
                  <a:prstClr val="black"/>
                </a:solidFill>
              </a:rPr>
              <a:t>Εκχυλιστικού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l-GR" sz="3000" b="0" dirty="0" smtClean="0">
                <a:solidFill>
                  <a:prstClr val="black"/>
                </a:solidFill>
              </a:rPr>
              <a:t>3/3</a:t>
            </a:r>
            <a:endParaRPr lang="en-GB" sz="3600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400" dirty="0"/>
              <a:t>Η ουσία να ανακτάται εύκολα από το </a:t>
            </a:r>
            <a:r>
              <a:rPr lang="el-GR" sz="2400" dirty="0" err="1" smtClean="0"/>
              <a:t>εκχυλιστικό</a:t>
            </a:r>
            <a:r>
              <a:rPr lang="en-US" sz="2400" dirty="0" smtClean="0"/>
              <a:t> </a:t>
            </a:r>
            <a:r>
              <a:rPr lang="el-GR" sz="2400" dirty="0" smtClean="0"/>
              <a:t>μέσο.</a:t>
            </a:r>
            <a:endParaRPr lang="el-GR" sz="2400" dirty="0"/>
          </a:p>
          <a:p>
            <a:pPr lvl="1">
              <a:lnSpc>
                <a:spcPct val="90000"/>
              </a:lnSpc>
            </a:pPr>
            <a:r>
              <a:rPr lang="el-GR" sz="2400" dirty="0"/>
              <a:t>Με ζέση (π.χ. Αιθέρας) ή </a:t>
            </a:r>
            <a:r>
              <a:rPr lang="el-GR" sz="2400" dirty="0" err="1"/>
              <a:t>επανεκχύλιση</a:t>
            </a:r>
            <a:r>
              <a:rPr lang="el-GR" sz="2400" dirty="0"/>
              <a:t> με Η</a:t>
            </a:r>
            <a:r>
              <a:rPr lang="el-GR" sz="2400" baseline="-25000" dirty="0"/>
              <a:t>2</a:t>
            </a:r>
            <a:r>
              <a:rPr lang="el-GR" sz="2400" dirty="0"/>
              <a:t>Ο  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Όχι </a:t>
            </a:r>
            <a:r>
              <a:rPr lang="el-GR" sz="2400" dirty="0"/>
              <a:t>τάση σχηματισμού </a:t>
            </a:r>
            <a:r>
              <a:rPr lang="el-GR" sz="2400" dirty="0" smtClean="0"/>
              <a:t>γαλακτώματος.</a:t>
            </a: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Όχι τοξικός ή </a:t>
            </a:r>
            <a:r>
              <a:rPr lang="el-GR" sz="2400" dirty="0" smtClean="0"/>
              <a:t>εύφλεκτος.</a:t>
            </a: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Να είναι οπτικά διαφανής για </a:t>
            </a:r>
            <a:r>
              <a:rPr lang="el-GR" sz="2400" dirty="0" err="1"/>
              <a:t>φασματοφωτομετρικές</a:t>
            </a:r>
            <a:r>
              <a:rPr lang="el-GR" sz="2400" dirty="0"/>
              <a:t> </a:t>
            </a:r>
            <a:r>
              <a:rPr lang="el-GR" sz="2400" dirty="0" smtClean="0"/>
              <a:t>μετρήσεις.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82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79512" y="1196752"/>
            <a:ext cx="86409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dirty="0" smtClean="0">
                <a:latin typeface="+mn-lt"/>
              </a:rPr>
              <a:t>Η γενική αρχή στην οποία στηρίζεται η εκχύλιση είναι ο γνωστός νόμος κατανομής του </a:t>
            </a:r>
            <a:r>
              <a:rPr lang="el-GR" sz="2200" dirty="0" err="1" smtClean="0">
                <a:latin typeface="+mn-lt"/>
              </a:rPr>
              <a:t>Nernst</a:t>
            </a:r>
            <a:r>
              <a:rPr lang="el-GR" sz="2200" dirty="0" smtClean="0">
                <a:latin typeface="+mn-lt"/>
              </a:rPr>
              <a:t>, σύμφωνα με τον οποίο </a:t>
            </a:r>
            <a:r>
              <a:rPr lang="el-GR" sz="2200" b="1" dirty="0" smtClean="0">
                <a:latin typeface="+mn-lt"/>
              </a:rPr>
              <a:t>ο λόγος των συγκεντρώσεων μιας ουσίας διαλυμένης σε δύο μη αναμιγνυόμενες υγρές φάσεις Α και Β, στην κατάσταση ισορροπίας, είναι σταθερός, για μια δεδομένη θερμοκρασία. </a:t>
            </a: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Liquid–liquid extraction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3000" b="0" dirty="0" smtClean="0">
                <a:solidFill>
                  <a:prstClr val="black"/>
                </a:solidFill>
              </a:rPr>
              <a:t>3/8</a:t>
            </a:r>
            <a:endParaRPr lang="el-GR" dirty="0"/>
          </a:p>
        </p:txBody>
      </p:sp>
      <p:graphicFrame>
        <p:nvGraphicFramePr>
          <p:cNvPr id="8" name="7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276164"/>
              </p:ext>
            </p:extLst>
          </p:nvPr>
        </p:nvGraphicFramePr>
        <p:xfrm>
          <a:off x="3561471" y="3284984"/>
          <a:ext cx="1586593" cy="1315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Εξίσωση" r:id="rId3" imgW="520560" imgH="431640" progId="Equation.3">
                  <p:embed/>
                </p:oleObj>
              </mc:Choice>
              <mc:Fallback>
                <p:oleObj name="Εξίσωση" r:id="rId3" imgW="520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1471" y="3284984"/>
                        <a:ext cx="1586593" cy="13157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- Ορθογώνιο"/>
          <p:cNvSpPr/>
          <p:nvPr/>
        </p:nvSpPr>
        <p:spPr>
          <a:xfrm>
            <a:off x="179512" y="5149641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Η σχέση αυτή ισχύει </a:t>
            </a:r>
            <a:r>
              <a:rPr lang="el-GR" sz="2000" b="1" dirty="0" smtClean="0">
                <a:latin typeface="+mn-lt"/>
              </a:rPr>
              <a:t>για μικρές συγκεντρώσεις </a:t>
            </a:r>
            <a:r>
              <a:rPr lang="el-GR" sz="2000" dirty="0" smtClean="0">
                <a:latin typeface="+mn-lt"/>
              </a:rPr>
              <a:t>(ιδανικές συνθήκες) και όταν </a:t>
            </a:r>
            <a:r>
              <a:rPr lang="el-GR" sz="2000" b="1" dirty="0" smtClean="0">
                <a:latin typeface="+mn-lt"/>
              </a:rPr>
              <a:t>η διαλυμένη ουσία δεν υφίσταται καμιά αλλαγή κατά την διάλυσή της </a:t>
            </a:r>
            <a:r>
              <a:rPr lang="el-GR" sz="2000" dirty="0" smtClean="0">
                <a:latin typeface="+mn-lt"/>
              </a:rPr>
              <a:t>έχει δηλ. την ίδια φυσικοχημική σύσταση και στις δύο φάσεις.</a:t>
            </a:r>
            <a:endParaRPr lang="el-GR" sz="2000" dirty="0">
              <a:latin typeface="+mn-lt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611560" y="3717032"/>
            <a:ext cx="2811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latin typeface="+mn-lt"/>
              </a:rPr>
              <a:t>συντελεστής κατανομής </a:t>
            </a:r>
            <a:endParaRPr lang="el-GR" sz="2000" b="1" dirty="0">
              <a:latin typeface="+mn-lt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868144" y="3356992"/>
            <a:ext cx="29523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+mn-lt"/>
              </a:rPr>
              <a:t>χαρακτηριστική σταθερά για </a:t>
            </a:r>
            <a:r>
              <a:rPr lang="el-GR" sz="2000" b="1" dirty="0" smtClean="0">
                <a:latin typeface="+mn-lt"/>
              </a:rPr>
              <a:t>τη δεδομένη ένωση </a:t>
            </a:r>
            <a:r>
              <a:rPr lang="el-GR" sz="2000" dirty="0" smtClean="0">
                <a:latin typeface="+mn-lt"/>
              </a:rPr>
              <a:t>και το </a:t>
            </a:r>
            <a:r>
              <a:rPr lang="el-GR" sz="2000" b="1" dirty="0" smtClean="0">
                <a:latin typeface="+mn-lt"/>
              </a:rPr>
              <a:t>ζεύγος των διαλυτών </a:t>
            </a:r>
            <a:r>
              <a:rPr lang="el-GR" sz="2000" dirty="0" smtClean="0">
                <a:latin typeface="+mn-lt"/>
              </a:rPr>
              <a:t>σε μια </a:t>
            </a:r>
            <a:r>
              <a:rPr lang="el-GR" sz="2000" b="1" dirty="0" smtClean="0">
                <a:latin typeface="+mn-lt"/>
              </a:rPr>
              <a:t>δεδομένη θερμοκρασία</a:t>
            </a:r>
            <a:r>
              <a:rPr lang="el-GR" sz="2000" dirty="0" smtClean="0">
                <a:latin typeface="+mn-lt"/>
              </a:rPr>
              <a:t>.</a:t>
            </a:r>
            <a:endParaRPr lang="el-GR" sz="20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915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Liquid–liquid extraction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3000" b="0" dirty="0" smtClean="0">
                <a:solidFill>
                  <a:prstClr val="black"/>
                </a:solidFill>
              </a:rPr>
              <a:t>4/8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323528" y="119675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Το κλάσμα της διαλυμένης ουσίας, S, που παραμένει στο διαλύτη Α όγκου V</a:t>
            </a:r>
            <a:r>
              <a:rPr lang="en-US" sz="2400" baseline="-25000" dirty="0" smtClean="0">
                <a:latin typeface="+mn-lt"/>
              </a:rPr>
              <a:t>A</a:t>
            </a:r>
            <a:r>
              <a:rPr lang="el-GR" sz="2400" dirty="0" smtClean="0">
                <a:latin typeface="+mn-lt"/>
              </a:rPr>
              <a:t> μετά από εκχύλιση με διαλύτη Β όγκου V</a:t>
            </a:r>
            <a:r>
              <a:rPr lang="en-US" sz="2400" baseline="-25000" dirty="0" smtClean="0">
                <a:latin typeface="+mn-lt"/>
              </a:rPr>
              <a:t>B</a:t>
            </a:r>
            <a:r>
              <a:rPr lang="el-GR" sz="2400" dirty="0" smtClean="0">
                <a:latin typeface="+mn-lt"/>
              </a:rPr>
              <a:t>, δίνεται από την σχέση: </a:t>
            </a:r>
            <a:endParaRPr lang="el-GR" sz="2400" dirty="0">
              <a:latin typeface="+mn-lt"/>
            </a:endParaRPr>
          </a:p>
        </p:txBody>
      </p:sp>
      <p:graphicFrame>
        <p:nvGraphicFramePr>
          <p:cNvPr id="6" name="5 - Αντικείμενο"/>
          <p:cNvGraphicFramePr>
            <a:graphicFrameLocks noChangeAspect="1"/>
          </p:cNvGraphicFramePr>
          <p:nvPr/>
        </p:nvGraphicFramePr>
        <p:xfrm>
          <a:off x="3203848" y="2636912"/>
          <a:ext cx="2320421" cy="1749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Εξίσωση" r:id="rId3" imgW="825480" imgH="622080" progId="Equation.3">
                  <p:embed/>
                </p:oleObj>
              </mc:Choice>
              <mc:Fallback>
                <p:oleObj name="Εξίσωση" r:id="rId3" imgW="82548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636912"/>
                        <a:ext cx="2320421" cy="17492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611560" y="465313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Για Κ &gt;100  </a:t>
            </a:r>
            <a:r>
              <a:rPr lang="en-US" sz="2400" dirty="0" smtClean="0">
                <a:latin typeface="+mn-lt"/>
              </a:rPr>
              <a:t>                </a:t>
            </a:r>
            <a:r>
              <a:rPr lang="el-GR" sz="2400" dirty="0" smtClean="0">
                <a:latin typeface="+mn-lt"/>
              </a:rPr>
              <a:t> μια μόνο εκχύλιση </a:t>
            </a:r>
            <a:endParaRPr lang="en-US" sz="2400" dirty="0" smtClean="0">
              <a:latin typeface="+mn-lt"/>
            </a:endParaRPr>
          </a:p>
          <a:p>
            <a:r>
              <a:rPr lang="el-GR" sz="2400" dirty="0" smtClean="0">
                <a:latin typeface="+mn-lt"/>
              </a:rPr>
              <a:t>Για Κ &lt; 100                  πολλαπλές εκχυλίσεις </a:t>
            </a:r>
            <a:endParaRPr lang="el-GR" sz="2400" dirty="0">
              <a:latin typeface="+mn-lt"/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>
            <a:off x="2339752" y="4869160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2339752" y="5229200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http://www.fashion-writings.com/img/wu/what-two-solvents-could-be-used-in-a-successful-extraction/extraction-two_liquid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988840"/>
            <a:ext cx="2808312" cy="4465218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56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3a53c91b78fbf5aa1cb1d2345a7f7178ff984a26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</TotalTime>
  <Words>1241</Words>
  <Application>Microsoft Office PowerPoint</Application>
  <PresentationFormat>On-screen Show (4:3)</PresentationFormat>
  <Paragraphs>141</Paragraphs>
  <Slides>20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OC_template_updated</vt:lpstr>
      <vt:lpstr>Εξίσωση</vt:lpstr>
      <vt:lpstr>Οργανική Χημεία (Ε)</vt:lpstr>
      <vt:lpstr>Extraction</vt:lpstr>
      <vt:lpstr>Liquid–liquid extraction 1/8</vt:lpstr>
      <vt:lpstr>Liquid–liquid extraction 2/8</vt:lpstr>
      <vt:lpstr>Επιλογή Διαλύτη ως Εκχυλιστικού 1/3</vt:lpstr>
      <vt:lpstr>Επιλογή Διαλύτη ως Εκχυλιστικού 2/3</vt:lpstr>
      <vt:lpstr>Επιλογή Διαλύτη ως Εκχυλιστικού 3/3</vt:lpstr>
      <vt:lpstr>Liquid–liquid extraction 3/8</vt:lpstr>
      <vt:lpstr>Liquid–liquid extraction 4/8</vt:lpstr>
      <vt:lpstr>Liquid–liquid extraction 5/8</vt:lpstr>
      <vt:lpstr>Liquid–liquid extraction 6/8</vt:lpstr>
      <vt:lpstr>Liquid–liquid extraction 7/8</vt:lpstr>
      <vt:lpstr>Liquid–liquid extraction 8/8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326</cp:revision>
  <dcterms:created xsi:type="dcterms:W3CDTF">2013-03-04T13:35:19Z</dcterms:created>
  <dcterms:modified xsi:type="dcterms:W3CDTF">2015-09-15T09:00:23Z</dcterms:modified>
</cp:coreProperties>
</file>