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9"/>
  </p:notesMasterIdLst>
  <p:handoutMasterIdLst>
    <p:handoutMasterId r:id="rId4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57" r:id="rId32"/>
    <p:sldId id="262" r:id="rId33"/>
    <p:sldId id="264" r:id="rId34"/>
    <p:sldId id="269" r:id="rId35"/>
    <p:sldId id="270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4922E-E7AB-4611-B29B-181518F2800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642EA-D478-431A-B668-802CCF874E04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1E8B1-B6A8-4A12-811B-4BA57518E34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C8263-0D1A-49F8-BD6A-FA494F79FEA5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46862-7DEE-47AA-9EB8-F578035DB010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BF804-3962-4F74-A85C-03A62383DDC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38267-6D7E-42BC-BDE7-777D8059260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029CC-717D-4033-850B-81F6900CBEF3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D320F-EF66-444B-9B20-F47FBD56905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85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532A5-0315-4230-9BEB-1BD7D51DDF7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0E9EC-64ED-4F4B-95C3-0E8E3F94E7B6}" type="slidenum">
              <a:rPr lang="el-GR" smtClean="0">
                <a:latin typeface="Arial" pitchFamily="34" charset="0"/>
              </a:rPr>
              <a:pPr/>
              <a:t>20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EC04D-7F7A-467B-A7B4-D19162CFD169}" type="slidenum">
              <a:rPr lang="el-GR" smtClean="0">
                <a:latin typeface="Arial" pitchFamily="34" charset="0"/>
              </a:rPr>
              <a:pPr/>
              <a:t>21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B6E59-EEDE-499C-8103-D579B63FC456}" type="slidenum">
              <a:rPr lang="el-GR" smtClean="0">
                <a:latin typeface="Arial" pitchFamily="34" charset="0"/>
              </a:rPr>
              <a:pPr/>
              <a:t>22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A611C-05EB-4E67-A67D-3C3D040B7F61}" type="slidenum">
              <a:rPr lang="el-GR" smtClean="0">
                <a:latin typeface="Arial" pitchFamily="34" charset="0"/>
              </a:rPr>
              <a:pPr/>
              <a:t>23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146F-DAF4-4EF5-8E26-3234D8D1F01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68A56-3F9A-4471-92D4-E37F491BEAF0}" type="slidenum">
              <a:rPr lang="el-GR" smtClean="0">
                <a:latin typeface="Arial" pitchFamily="34" charset="0"/>
              </a:rPr>
              <a:pPr/>
              <a:t>25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8E02D-73CA-4EAA-BEBC-4CF80D8BCE31}" type="slidenum">
              <a:rPr lang="el-GR" smtClean="0">
                <a:latin typeface="Arial" pitchFamily="34" charset="0"/>
              </a:rPr>
              <a:pPr/>
              <a:t>26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CA3D0-CC4F-4756-ADA4-6F99BEAEB97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1D745-3CA6-4D7C-A85E-2526EB6748F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E5FCB-463A-4A2C-A93B-4589B366A81C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F1A24-9030-4747-BE85-5A14F94FA17D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5603B-9575-4EA4-B2BE-D138DD07B2F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Πιθανότητες και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Εισαγωγικές έννοιες – Περιγραφική στατιστική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Tμήμα</a:t>
            </a:r>
            <a:r>
              <a:rPr lang="el-GR" sz="2200" dirty="0"/>
              <a:t> Μηχανικών </a:t>
            </a:r>
            <a:r>
              <a:rPr lang="el-GR" sz="2200" dirty="0" err="1"/>
              <a:t>Βιοϊατρικής</a:t>
            </a:r>
            <a:r>
              <a:rPr lang="el-GR" sz="2200"/>
              <a:t> Τεχνολογίας T.E.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8"/>
          <a:stretch/>
        </p:blipFill>
        <p:spPr bwMode="auto">
          <a:xfrm>
            <a:off x="1403648" y="2087918"/>
            <a:ext cx="6696744" cy="3904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κυκλόγραμμα</a:t>
            </a:r>
            <a:r>
              <a:rPr lang="el-GR" dirty="0"/>
              <a:t> (πίτα) 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2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3888432" cy="5040560"/>
          </a:xfrm>
        </p:spPr>
        <p:txBody>
          <a:bodyPr/>
          <a:lstStyle/>
          <a:p>
            <a:r>
              <a:rPr lang="el-GR" dirty="0"/>
              <a:t>Συνεπώς έχουμε εισάγει τις δύο μεταβλητές και έχουμε αυτή την εικόνα:</a:t>
            </a:r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33" y="1484783"/>
            <a:ext cx="3387675" cy="49917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152400" y="15240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6213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mtClean="0"/>
              <a:t>Περιγραφική Στατιστική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7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 </a:t>
            </a:r>
            <a:r>
              <a:rPr lang="el-G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Introduction</a:t>
            </a:r>
            <a:endParaRPr lang="el-GR" sz="18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1508"/>
            <a:ext cx="6922712" cy="5767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4" y="1988840"/>
            <a:ext cx="8292394" cy="4464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default</a:t>
            </a:r>
            <a:r>
              <a:rPr lang="el-GR" dirty="0"/>
              <a:t> εμφανίζεται η παρακάτω ανάλυση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7818437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59"/>
            <a:ext cx="56642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3000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481965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3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5841"/>
            <a:ext cx="7920880" cy="5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5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5903913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6903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7694"/>
            <a:ext cx="52863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818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80194"/>
              </p:ext>
            </p:extLst>
          </p:nvPr>
        </p:nvGraphicFramePr>
        <p:xfrm>
          <a:off x="1475656" y="1546188"/>
          <a:ext cx="6350843" cy="476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46188"/>
                        <a:ext cx="6350843" cy="4763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επιφανείας</a:t>
            </a:r>
          </a:p>
        </p:txBody>
      </p:sp>
    </p:spTree>
    <p:extLst>
      <p:ext uri="{BB962C8B-B14F-4D97-AF65-F5344CB8AC3E}">
        <p14:creationId xmlns:p14="http://schemas.microsoft.com/office/powerpoint/2010/main" val="39503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683568" y="1916832"/>
            <a:ext cx="2209800" cy="990600"/>
          </a:xfrm>
          <a:prstGeom prst="wedgeRectCallout">
            <a:avLst>
              <a:gd name="adj1" fmla="val 21551"/>
              <a:gd name="adj2" fmla="val 116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Έννοιες</a:t>
            </a:r>
          </a:p>
          <a:p>
            <a:pPr algn="ctr"/>
            <a:r>
              <a:rPr lang="el-GR" sz="1800"/>
              <a:t>Άγχος, μόρφωση, διατροφή κλπ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198168" y="1916832"/>
            <a:ext cx="2743200" cy="990600"/>
          </a:xfrm>
          <a:prstGeom prst="wedgeRectCallout">
            <a:avLst>
              <a:gd name="adj1" fmla="val 18810"/>
              <a:gd name="adj2" fmla="val 1193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Χαρακτηριστικά</a:t>
            </a:r>
          </a:p>
          <a:p>
            <a:pPr algn="ctr"/>
            <a:r>
              <a:rPr lang="el-GR" sz="1800"/>
              <a:t>Φύλο, επάγγελμα κλπ</a:t>
            </a: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6169968" y="1916832"/>
            <a:ext cx="2209800" cy="990600"/>
          </a:xfrm>
          <a:prstGeom prst="wedgeRectCallout">
            <a:avLst>
              <a:gd name="adj1" fmla="val -18245"/>
              <a:gd name="adj2" fmla="val 1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Μεγέθη</a:t>
            </a:r>
          </a:p>
          <a:p>
            <a:pPr algn="ctr"/>
            <a:r>
              <a:rPr lang="el-GR" sz="1800"/>
              <a:t>Ηλικία, βάρος, λιπίδια κλπ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750368" y="3593232"/>
            <a:ext cx="5638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Υπάρχει ανάγκη ποσοτικής αποτίμησης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4112568" y="4126632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64568" y="5269632"/>
            <a:ext cx="6781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/>
              <a:t>ΜΕΤΑΒΛΗΤΕΣ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ανάγκη χρήσης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22039920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περιγραφικά μέτρα θέσης εννοούμε τα εξής:</a:t>
            </a:r>
          </a:p>
          <a:p>
            <a:pPr lvl="1"/>
            <a:r>
              <a:rPr lang="el-GR" dirty="0"/>
              <a:t>Μέση Τιμή</a:t>
            </a:r>
          </a:p>
          <a:p>
            <a:pPr lvl="1"/>
            <a:r>
              <a:rPr lang="el-GR" dirty="0" smtClean="0"/>
              <a:t>Κορυφή </a:t>
            </a:r>
            <a:r>
              <a:rPr lang="el-GR" dirty="0"/>
              <a:t>ή Επικρατούσα Τιμή</a:t>
            </a:r>
          </a:p>
          <a:p>
            <a:pPr lvl="1"/>
            <a:r>
              <a:rPr lang="el-GR" dirty="0" smtClean="0"/>
              <a:t>Διάμεσο</a:t>
            </a:r>
            <a:endParaRPr lang="el-GR" dirty="0"/>
          </a:p>
          <a:p>
            <a:pPr lvl="1"/>
            <a:r>
              <a:rPr lang="el-GR" dirty="0" err="1" smtClean="0"/>
              <a:t>Ποσοστημόρια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452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Αριθμητικός μέσος</a:t>
            </a:r>
          </a:p>
          <a:p>
            <a:pPr lvl="1" eaLnBrk="1" hangingPunct="1"/>
            <a:r>
              <a:rPr lang="el-GR" dirty="0" smtClean="0"/>
              <a:t>Η αναμενόμενη τιμή που θα έχει η ποσοτική μεταβλητή σε ένα τυχαία επιλεγμένο άτομο του δείγματος.</a:t>
            </a:r>
          </a:p>
          <a:p>
            <a:pPr lvl="2" eaLnBrk="1" hangingPunct="1"/>
            <a:endParaRPr lang="el-GR" dirty="0" smtClean="0"/>
          </a:p>
          <a:p>
            <a:pPr lvl="2" eaLnBrk="1" hangingPunct="1"/>
            <a:r>
              <a:rPr lang="el-GR" dirty="0" smtClean="0"/>
              <a:t>Πόσο αξιόπιστο μέτρο είναι; (όταν στο δείγμα υπάρχει ανισοκατανομή).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698994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9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755650" y="1772816"/>
            <a:ext cx="7418388" cy="3600450"/>
            <a:chOff x="755650" y="2276475"/>
            <a:chExt cx="7418388" cy="3600450"/>
          </a:xfrm>
        </p:grpSpPr>
        <p:sp>
          <p:nvSpPr>
            <p:cNvPr id="20483" name="Line 5"/>
            <p:cNvSpPr>
              <a:spLocks noChangeShapeType="1"/>
            </p:cNvSpPr>
            <p:nvPr/>
          </p:nvSpPr>
          <p:spPr bwMode="auto">
            <a:xfrm>
              <a:off x="827088" y="263683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484" name="Oval 6"/>
            <p:cNvSpPr>
              <a:spLocks noChangeArrowheads="1"/>
            </p:cNvSpPr>
            <p:nvPr/>
          </p:nvSpPr>
          <p:spPr bwMode="auto">
            <a:xfrm>
              <a:off x="1258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5" name="Oval 7"/>
            <p:cNvSpPr>
              <a:spLocks noChangeArrowheads="1"/>
            </p:cNvSpPr>
            <p:nvPr/>
          </p:nvSpPr>
          <p:spPr bwMode="auto">
            <a:xfrm>
              <a:off x="15478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6" name="Oval 8"/>
            <p:cNvSpPr>
              <a:spLocks noChangeArrowheads="1"/>
            </p:cNvSpPr>
            <p:nvPr/>
          </p:nvSpPr>
          <p:spPr bwMode="auto">
            <a:xfrm>
              <a:off x="16922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7" name="Oval 9"/>
            <p:cNvSpPr>
              <a:spLocks noChangeArrowheads="1"/>
            </p:cNvSpPr>
            <p:nvPr/>
          </p:nvSpPr>
          <p:spPr bwMode="auto">
            <a:xfrm>
              <a:off x="18351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8" name="Oval 10"/>
            <p:cNvSpPr>
              <a:spLocks noChangeArrowheads="1"/>
            </p:cNvSpPr>
            <p:nvPr/>
          </p:nvSpPr>
          <p:spPr bwMode="auto">
            <a:xfrm>
              <a:off x="19796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9" name="Oval 11"/>
            <p:cNvSpPr>
              <a:spLocks noChangeArrowheads="1"/>
            </p:cNvSpPr>
            <p:nvPr/>
          </p:nvSpPr>
          <p:spPr bwMode="auto">
            <a:xfrm>
              <a:off x="21240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0" name="Oval 12"/>
            <p:cNvSpPr>
              <a:spLocks noChangeArrowheads="1"/>
            </p:cNvSpPr>
            <p:nvPr/>
          </p:nvSpPr>
          <p:spPr bwMode="auto">
            <a:xfrm>
              <a:off x="31321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1" name="Oval 14"/>
            <p:cNvSpPr>
              <a:spLocks noChangeArrowheads="1"/>
            </p:cNvSpPr>
            <p:nvPr/>
          </p:nvSpPr>
          <p:spPr bwMode="auto">
            <a:xfrm>
              <a:off x="33480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2" name="Oval 15"/>
            <p:cNvSpPr>
              <a:spLocks noChangeArrowheads="1"/>
            </p:cNvSpPr>
            <p:nvPr/>
          </p:nvSpPr>
          <p:spPr bwMode="auto">
            <a:xfrm>
              <a:off x="39243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3" name="Oval 16"/>
            <p:cNvSpPr>
              <a:spLocks noChangeArrowheads="1"/>
            </p:cNvSpPr>
            <p:nvPr/>
          </p:nvSpPr>
          <p:spPr bwMode="auto">
            <a:xfrm>
              <a:off x="45005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4" name="Oval 17"/>
            <p:cNvSpPr>
              <a:spLocks noChangeArrowheads="1"/>
            </p:cNvSpPr>
            <p:nvPr/>
          </p:nvSpPr>
          <p:spPr bwMode="auto">
            <a:xfrm>
              <a:off x="40671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5" name="Oval 18"/>
            <p:cNvSpPr>
              <a:spLocks noChangeArrowheads="1"/>
            </p:cNvSpPr>
            <p:nvPr/>
          </p:nvSpPr>
          <p:spPr bwMode="auto">
            <a:xfrm>
              <a:off x="4284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6" name="Oval 19"/>
            <p:cNvSpPr>
              <a:spLocks noChangeArrowheads="1"/>
            </p:cNvSpPr>
            <p:nvPr/>
          </p:nvSpPr>
          <p:spPr bwMode="auto">
            <a:xfrm>
              <a:off x="50038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7" name="Oval 20"/>
            <p:cNvSpPr>
              <a:spLocks noChangeArrowheads="1"/>
            </p:cNvSpPr>
            <p:nvPr/>
          </p:nvSpPr>
          <p:spPr bwMode="auto">
            <a:xfrm>
              <a:off x="52197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8" name="Oval 21"/>
            <p:cNvSpPr>
              <a:spLocks noChangeArrowheads="1"/>
            </p:cNvSpPr>
            <p:nvPr/>
          </p:nvSpPr>
          <p:spPr bwMode="auto">
            <a:xfrm>
              <a:off x="6084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9" name="Oval 22"/>
            <p:cNvSpPr>
              <a:spLocks noChangeArrowheads="1"/>
            </p:cNvSpPr>
            <p:nvPr/>
          </p:nvSpPr>
          <p:spPr bwMode="auto">
            <a:xfrm>
              <a:off x="62277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0" name="Oval 23"/>
            <p:cNvSpPr>
              <a:spLocks noChangeArrowheads="1"/>
            </p:cNvSpPr>
            <p:nvPr/>
          </p:nvSpPr>
          <p:spPr bwMode="auto">
            <a:xfrm>
              <a:off x="6443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1" name="Oval 24"/>
            <p:cNvSpPr>
              <a:spLocks noChangeArrowheads="1"/>
            </p:cNvSpPr>
            <p:nvPr/>
          </p:nvSpPr>
          <p:spPr bwMode="auto">
            <a:xfrm>
              <a:off x="67325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2" name="Oval 25"/>
            <p:cNvSpPr>
              <a:spLocks noChangeArrowheads="1"/>
            </p:cNvSpPr>
            <p:nvPr/>
          </p:nvSpPr>
          <p:spPr bwMode="auto">
            <a:xfrm>
              <a:off x="73088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3" name="Oval 26"/>
            <p:cNvSpPr>
              <a:spLocks noChangeArrowheads="1"/>
            </p:cNvSpPr>
            <p:nvPr/>
          </p:nvSpPr>
          <p:spPr bwMode="auto">
            <a:xfrm>
              <a:off x="77406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4" name="Line 27"/>
            <p:cNvSpPr>
              <a:spLocks noChangeShapeType="1"/>
            </p:cNvSpPr>
            <p:nvPr/>
          </p:nvSpPr>
          <p:spPr bwMode="auto">
            <a:xfrm>
              <a:off x="4356100" y="227647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5" name="Line 28"/>
            <p:cNvSpPr>
              <a:spLocks noChangeShapeType="1"/>
            </p:cNvSpPr>
            <p:nvPr/>
          </p:nvSpPr>
          <p:spPr bwMode="auto">
            <a:xfrm>
              <a:off x="755650" y="3716338"/>
              <a:ext cx="734536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6" name="Oval 29"/>
            <p:cNvSpPr>
              <a:spLocks noChangeArrowheads="1"/>
            </p:cNvSpPr>
            <p:nvPr/>
          </p:nvSpPr>
          <p:spPr bwMode="auto">
            <a:xfrm>
              <a:off x="898525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7" name="Oval 30"/>
            <p:cNvSpPr>
              <a:spLocks noChangeArrowheads="1"/>
            </p:cNvSpPr>
            <p:nvPr/>
          </p:nvSpPr>
          <p:spPr bwMode="auto">
            <a:xfrm>
              <a:off x="11874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8" name="Oval 31"/>
            <p:cNvSpPr>
              <a:spLocks noChangeArrowheads="1"/>
            </p:cNvSpPr>
            <p:nvPr/>
          </p:nvSpPr>
          <p:spPr bwMode="auto">
            <a:xfrm>
              <a:off x="13319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9" name="Oval 32"/>
            <p:cNvSpPr>
              <a:spLocks noChangeArrowheads="1"/>
            </p:cNvSpPr>
            <p:nvPr/>
          </p:nvSpPr>
          <p:spPr bwMode="auto">
            <a:xfrm>
              <a:off x="1474788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0" name="Oval 33"/>
            <p:cNvSpPr>
              <a:spLocks noChangeArrowheads="1"/>
            </p:cNvSpPr>
            <p:nvPr/>
          </p:nvSpPr>
          <p:spPr bwMode="auto">
            <a:xfrm>
              <a:off x="16192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1" name="Oval 34"/>
            <p:cNvSpPr>
              <a:spLocks noChangeArrowheads="1"/>
            </p:cNvSpPr>
            <p:nvPr/>
          </p:nvSpPr>
          <p:spPr bwMode="auto">
            <a:xfrm>
              <a:off x="17637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2" name="Oval 35"/>
            <p:cNvSpPr>
              <a:spLocks noChangeArrowheads="1"/>
            </p:cNvSpPr>
            <p:nvPr/>
          </p:nvSpPr>
          <p:spPr bwMode="auto">
            <a:xfrm>
              <a:off x="18351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3" name="Oval 36"/>
            <p:cNvSpPr>
              <a:spLocks noChangeArrowheads="1"/>
            </p:cNvSpPr>
            <p:nvPr/>
          </p:nvSpPr>
          <p:spPr bwMode="auto">
            <a:xfrm>
              <a:off x="15462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4" name="Oval 37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5" name="Oval 38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6" name="Oval 39"/>
            <p:cNvSpPr>
              <a:spLocks noChangeArrowheads="1"/>
            </p:cNvSpPr>
            <p:nvPr/>
          </p:nvSpPr>
          <p:spPr bwMode="auto">
            <a:xfrm>
              <a:off x="19796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7" name="Oval 40"/>
            <p:cNvSpPr>
              <a:spLocks noChangeArrowheads="1"/>
            </p:cNvSpPr>
            <p:nvPr/>
          </p:nvSpPr>
          <p:spPr bwMode="auto">
            <a:xfrm>
              <a:off x="73802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8" name="Oval 41"/>
            <p:cNvSpPr>
              <a:spLocks noChangeArrowheads="1"/>
            </p:cNvSpPr>
            <p:nvPr/>
          </p:nvSpPr>
          <p:spPr bwMode="auto">
            <a:xfrm>
              <a:off x="65881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9" name="Oval 42"/>
            <p:cNvSpPr>
              <a:spLocks noChangeArrowheads="1"/>
            </p:cNvSpPr>
            <p:nvPr/>
          </p:nvSpPr>
          <p:spPr bwMode="auto">
            <a:xfrm>
              <a:off x="68770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0" name="Oval 43"/>
            <p:cNvSpPr>
              <a:spLocks noChangeArrowheads="1"/>
            </p:cNvSpPr>
            <p:nvPr/>
          </p:nvSpPr>
          <p:spPr bwMode="auto">
            <a:xfrm>
              <a:off x="63738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1" name="Oval 44"/>
            <p:cNvSpPr>
              <a:spLocks noChangeArrowheads="1"/>
            </p:cNvSpPr>
            <p:nvPr/>
          </p:nvSpPr>
          <p:spPr bwMode="auto">
            <a:xfrm>
              <a:off x="65166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2" name="Oval 45"/>
            <p:cNvSpPr>
              <a:spLocks noChangeArrowheads="1"/>
            </p:cNvSpPr>
            <p:nvPr/>
          </p:nvSpPr>
          <p:spPr bwMode="auto">
            <a:xfrm>
              <a:off x="67325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3" name="Oval 46"/>
            <p:cNvSpPr>
              <a:spLocks noChangeArrowheads="1"/>
            </p:cNvSpPr>
            <p:nvPr/>
          </p:nvSpPr>
          <p:spPr bwMode="auto">
            <a:xfrm>
              <a:off x="70929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4" name="Oval 47"/>
            <p:cNvSpPr>
              <a:spLocks noChangeArrowheads="1"/>
            </p:cNvSpPr>
            <p:nvPr/>
          </p:nvSpPr>
          <p:spPr bwMode="auto">
            <a:xfrm>
              <a:off x="72374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5" name="Oval 48"/>
            <p:cNvSpPr>
              <a:spLocks noChangeArrowheads="1"/>
            </p:cNvSpPr>
            <p:nvPr/>
          </p:nvSpPr>
          <p:spPr bwMode="auto">
            <a:xfrm>
              <a:off x="76692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6" name="Line 49"/>
            <p:cNvSpPr>
              <a:spLocks noChangeShapeType="1"/>
            </p:cNvSpPr>
            <p:nvPr/>
          </p:nvSpPr>
          <p:spPr bwMode="auto">
            <a:xfrm>
              <a:off x="4356100" y="33575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7" name="Line 50"/>
            <p:cNvSpPr>
              <a:spLocks noChangeShapeType="1"/>
            </p:cNvSpPr>
            <p:nvPr/>
          </p:nvSpPr>
          <p:spPr bwMode="auto">
            <a:xfrm>
              <a:off x="827088" y="4652963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8" name="Oval 51"/>
            <p:cNvSpPr>
              <a:spLocks noChangeArrowheads="1"/>
            </p:cNvSpPr>
            <p:nvPr/>
          </p:nvSpPr>
          <p:spPr bwMode="auto">
            <a:xfrm>
              <a:off x="36353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9" name="Oval 52"/>
            <p:cNvSpPr>
              <a:spLocks noChangeArrowheads="1"/>
            </p:cNvSpPr>
            <p:nvPr/>
          </p:nvSpPr>
          <p:spPr bwMode="auto">
            <a:xfrm>
              <a:off x="35639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0" name="Oval 53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1" name="Oval 54"/>
            <p:cNvSpPr>
              <a:spLocks noChangeArrowheads="1"/>
            </p:cNvSpPr>
            <p:nvPr/>
          </p:nvSpPr>
          <p:spPr bwMode="auto">
            <a:xfrm>
              <a:off x="38512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2" name="Oval 55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3" name="Oval 56"/>
            <p:cNvSpPr>
              <a:spLocks noChangeArrowheads="1"/>
            </p:cNvSpPr>
            <p:nvPr/>
          </p:nvSpPr>
          <p:spPr bwMode="auto">
            <a:xfrm>
              <a:off x="41402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4" name="Oval 57"/>
            <p:cNvSpPr>
              <a:spLocks noChangeArrowheads="1"/>
            </p:cNvSpPr>
            <p:nvPr/>
          </p:nvSpPr>
          <p:spPr bwMode="auto">
            <a:xfrm>
              <a:off x="33480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5" name="Oval 58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6" name="Oval 59"/>
            <p:cNvSpPr>
              <a:spLocks noChangeArrowheads="1"/>
            </p:cNvSpPr>
            <p:nvPr/>
          </p:nvSpPr>
          <p:spPr bwMode="auto">
            <a:xfrm>
              <a:off x="39243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7" name="Oval 60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8" name="Oval 61"/>
            <p:cNvSpPr>
              <a:spLocks noChangeArrowheads="1"/>
            </p:cNvSpPr>
            <p:nvPr/>
          </p:nvSpPr>
          <p:spPr bwMode="auto">
            <a:xfrm>
              <a:off x="40671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9" name="Oval 62"/>
            <p:cNvSpPr>
              <a:spLocks noChangeArrowheads="1"/>
            </p:cNvSpPr>
            <p:nvPr/>
          </p:nvSpPr>
          <p:spPr bwMode="auto">
            <a:xfrm>
              <a:off x="428466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0" name="Oval 63"/>
            <p:cNvSpPr>
              <a:spLocks noChangeArrowheads="1"/>
            </p:cNvSpPr>
            <p:nvPr/>
          </p:nvSpPr>
          <p:spPr bwMode="auto">
            <a:xfrm>
              <a:off x="46434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1" name="Oval 64"/>
            <p:cNvSpPr>
              <a:spLocks noChangeArrowheads="1"/>
            </p:cNvSpPr>
            <p:nvPr/>
          </p:nvSpPr>
          <p:spPr bwMode="auto">
            <a:xfrm>
              <a:off x="50038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2" name="Oval 65"/>
            <p:cNvSpPr>
              <a:spLocks noChangeArrowheads="1"/>
            </p:cNvSpPr>
            <p:nvPr/>
          </p:nvSpPr>
          <p:spPr bwMode="auto">
            <a:xfrm>
              <a:off x="37798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3" name="Oval 66"/>
            <p:cNvSpPr>
              <a:spLocks noChangeArrowheads="1"/>
            </p:cNvSpPr>
            <p:nvPr/>
          </p:nvSpPr>
          <p:spPr bwMode="auto">
            <a:xfrm>
              <a:off x="39227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4" name="Oval 67"/>
            <p:cNvSpPr>
              <a:spLocks noChangeArrowheads="1"/>
            </p:cNvSpPr>
            <p:nvPr/>
          </p:nvSpPr>
          <p:spPr bwMode="auto">
            <a:xfrm>
              <a:off x="41386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5" name="Oval 68"/>
            <p:cNvSpPr>
              <a:spLocks noChangeArrowheads="1"/>
            </p:cNvSpPr>
            <p:nvPr/>
          </p:nvSpPr>
          <p:spPr bwMode="auto">
            <a:xfrm>
              <a:off x="44275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6" name="Oval 69"/>
            <p:cNvSpPr>
              <a:spLocks noChangeArrowheads="1"/>
            </p:cNvSpPr>
            <p:nvPr/>
          </p:nvSpPr>
          <p:spPr bwMode="auto">
            <a:xfrm>
              <a:off x="47879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7" name="Oval 70"/>
            <p:cNvSpPr>
              <a:spLocks noChangeArrowheads="1"/>
            </p:cNvSpPr>
            <p:nvPr/>
          </p:nvSpPr>
          <p:spPr bwMode="auto">
            <a:xfrm>
              <a:off x="52197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8" name="Line 71"/>
            <p:cNvSpPr>
              <a:spLocks noChangeShapeType="1"/>
            </p:cNvSpPr>
            <p:nvPr/>
          </p:nvSpPr>
          <p:spPr bwMode="auto">
            <a:xfrm>
              <a:off x="4356100" y="42926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49" name="Line 72"/>
            <p:cNvSpPr>
              <a:spLocks noChangeShapeType="1"/>
            </p:cNvSpPr>
            <p:nvPr/>
          </p:nvSpPr>
          <p:spPr bwMode="auto">
            <a:xfrm>
              <a:off x="827088" y="55895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50" name="Oval 73"/>
            <p:cNvSpPr>
              <a:spLocks noChangeArrowheads="1"/>
            </p:cNvSpPr>
            <p:nvPr/>
          </p:nvSpPr>
          <p:spPr bwMode="auto">
            <a:xfrm>
              <a:off x="82708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1" name="Oval 74"/>
            <p:cNvSpPr>
              <a:spLocks noChangeArrowheads="1"/>
            </p:cNvSpPr>
            <p:nvPr/>
          </p:nvSpPr>
          <p:spPr bwMode="auto">
            <a:xfrm>
              <a:off x="11160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2" name="Oval 75"/>
            <p:cNvSpPr>
              <a:spLocks noChangeArrowheads="1"/>
            </p:cNvSpPr>
            <p:nvPr/>
          </p:nvSpPr>
          <p:spPr bwMode="auto">
            <a:xfrm>
              <a:off x="1476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3" name="Oval 76"/>
            <p:cNvSpPr>
              <a:spLocks noChangeArrowheads="1"/>
            </p:cNvSpPr>
            <p:nvPr/>
          </p:nvSpPr>
          <p:spPr bwMode="auto">
            <a:xfrm>
              <a:off x="18351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4" name="Oval 77"/>
            <p:cNvSpPr>
              <a:spLocks noChangeArrowheads="1"/>
            </p:cNvSpPr>
            <p:nvPr/>
          </p:nvSpPr>
          <p:spPr bwMode="auto">
            <a:xfrm>
              <a:off x="21240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5" name="Oval 78"/>
            <p:cNvSpPr>
              <a:spLocks noChangeArrowheads="1"/>
            </p:cNvSpPr>
            <p:nvPr/>
          </p:nvSpPr>
          <p:spPr bwMode="auto">
            <a:xfrm>
              <a:off x="24114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6" name="Oval 79"/>
            <p:cNvSpPr>
              <a:spLocks noChangeArrowheads="1"/>
            </p:cNvSpPr>
            <p:nvPr/>
          </p:nvSpPr>
          <p:spPr bwMode="auto">
            <a:xfrm>
              <a:off x="2700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7" name="Oval 80"/>
            <p:cNvSpPr>
              <a:spLocks noChangeArrowheads="1"/>
            </p:cNvSpPr>
            <p:nvPr/>
          </p:nvSpPr>
          <p:spPr bwMode="auto">
            <a:xfrm>
              <a:off x="33480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8" name="Oval 81"/>
            <p:cNvSpPr>
              <a:spLocks noChangeArrowheads="1"/>
            </p:cNvSpPr>
            <p:nvPr/>
          </p:nvSpPr>
          <p:spPr bwMode="auto">
            <a:xfrm>
              <a:off x="39243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9" name="Oval 82"/>
            <p:cNvSpPr>
              <a:spLocks noChangeArrowheads="1"/>
            </p:cNvSpPr>
            <p:nvPr/>
          </p:nvSpPr>
          <p:spPr bwMode="auto">
            <a:xfrm>
              <a:off x="3635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0" name="Oval 83"/>
            <p:cNvSpPr>
              <a:spLocks noChangeArrowheads="1"/>
            </p:cNvSpPr>
            <p:nvPr/>
          </p:nvSpPr>
          <p:spPr bwMode="auto">
            <a:xfrm>
              <a:off x="615632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1" name="Oval 84"/>
            <p:cNvSpPr>
              <a:spLocks noChangeArrowheads="1"/>
            </p:cNvSpPr>
            <p:nvPr/>
          </p:nvSpPr>
          <p:spPr bwMode="auto">
            <a:xfrm>
              <a:off x="4284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2" name="Oval 85"/>
            <p:cNvSpPr>
              <a:spLocks noChangeArrowheads="1"/>
            </p:cNvSpPr>
            <p:nvPr/>
          </p:nvSpPr>
          <p:spPr bwMode="auto">
            <a:xfrm>
              <a:off x="4859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3" name="Oval 86"/>
            <p:cNvSpPr>
              <a:spLocks noChangeArrowheads="1"/>
            </p:cNvSpPr>
            <p:nvPr/>
          </p:nvSpPr>
          <p:spPr bwMode="auto">
            <a:xfrm>
              <a:off x="52197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4" name="Oval 87"/>
            <p:cNvSpPr>
              <a:spLocks noChangeArrowheads="1"/>
            </p:cNvSpPr>
            <p:nvPr/>
          </p:nvSpPr>
          <p:spPr bwMode="auto">
            <a:xfrm>
              <a:off x="58674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5" name="Oval 88"/>
            <p:cNvSpPr>
              <a:spLocks noChangeArrowheads="1"/>
            </p:cNvSpPr>
            <p:nvPr/>
          </p:nvSpPr>
          <p:spPr bwMode="auto">
            <a:xfrm>
              <a:off x="55800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6" name="Oval 89"/>
            <p:cNvSpPr>
              <a:spLocks noChangeArrowheads="1"/>
            </p:cNvSpPr>
            <p:nvPr/>
          </p:nvSpPr>
          <p:spPr bwMode="auto">
            <a:xfrm>
              <a:off x="6443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7" name="Oval 90"/>
            <p:cNvSpPr>
              <a:spLocks noChangeArrowheads="1"/>
            </p:cNvSpPr>
            <p:nvPr/>
          </p:nvSpPr>
          <p:spPr bwMode="auto">
            <a:xfrm>
              <a:off x="68770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8" name="Oval 91"/>
            <p:cNvSpPr>
              <a:spLocks noChangeArrowheads="1"/>
            </p:cNvSpPr>
            <p:nvPr/>
          </p:nvSpPr>
          <p:spPr bwMode="auto">
            <a:xfrm>
              <a:off x="73088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9" name="Oval 92"/>
            <p:cNvSpPr>
              <a:spLocks noChangeArrowheads="1"/>
            </p:cNvSpPr>
            <p:nvPr/>
          </p:nvSpPr>
          <p:spPr bwMode="auto">
            <a:xfrm>
              <a:off x="78851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70" name="Line 93"/>
            <p:cNvSpPr>
              <a:spLocks noChangeShapeType="1"/>
            </p:cNvSpPr>
            <p:nvPr/>
          </p:nvSpPr>
          <p:spPr bwMode="auto">
            <a:xfrm>
              <a:off x="4356100" y="52292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0571" name="Text Box 94"/>
          <p:cNvSpPr txBox="1">
            <a:spLocks noChangeArrowheads="1"/>
          </p:cNvSpPr>
          <p:nvPr/>
        </p:nvSpPr>
        <p:spPr bwMode="auto">
          <a:xfrm>
            <a:off x="3419475" y="5446291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/>
              <a:t>Αριθμητικός μέσος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</a:t>
            </a:r>
          </a:p>
        </p:txBody>
      </p:sp>
    </p:spTree>
    <p:extLst>
      <p:ext uri="{BB962C8B-B14F-4D97-AF65-F5344CB8AC3E}">
        <p14:creationId xmlns:p14="http://schemas.microsoft.com/office/powerpoint/2010/main" val="21525433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/>
          </a:bodyPr>
          <a:lstStyle/>
          <a:p>
            <a:pPr marL="452628">
              <a:defRPr/>
            </a:pPr>
            <a:r>
              <a:rPr lang="el-GR" dirty="0"/>
              <a:t>Πότε χρειαζόμαστε τη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διάμεσο</a:t>
            </a:r>
            <a:r>
              <a:rPr lang="el-GR" dirty="0"/>
              <a:t>;</a:t>
            </a:r>
          </a:p>
          <a:p>
            <a:pPr marL="754380" lvl="1" indent="-342900">
              <a:defRPr/>
            </a:pPr>
            <a:r>
              <a:rPr lang="el-GR" dirty="0"/>
              <a:t>Όταν έχουμε 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ακραίες</a:t>
            </a:r>
            <a:r>
              <a:rPr lang="el-GR" dirty="0"/>
              <a:t> τιμές στην κατανομή της ποσοτικής μεταβλητής, </a:t>
            </a:r>
          </a:p>
          <a:p>
            <a:pPr marL="1046988" lvl="2" indent="-342900">
              <a:defRPr/>
            </a:pPr>
            <a:r>
              <a:rPr lang="el-GR" dirty="0"/>
              <a:t>και ειδικότερα όταν είναι </a:t>
            </a:r>
            <a:r>
              <a:rPr lang="el-GR" b="1" dirty="0">
                <a:solidFill>
                  <a:srgbClr val="000000"/>
                </a:solidFill>
              </a:rPr>
              <a:t>ασύμμετρα</a:t>
            </a:r>
            <a:r>
              <a:rPr lang="el-GR" dirty="0"/>
              <a:t> κατανεμημένες.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8874099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7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609798" y="2204864"/>
            <a:ext cx="7994650" cy="2878137"/>
            <a:chOff x="250825" y="2354263"/>
            <a:chExt cx="7994650" cy="2878137"/>
          </a:xfrm>
        </p:grpSpPr>
        <p:sp>
          <p:nvSpPr>
            <p:cNvPr id="24579" name="Line 4"/>
            <p:cNvSpPr>
              <a:spLocks noChangeShapeType="1"/>
            </p:cNvSpPr>
            <p:nvPr/>
          </p:nvSpPr>
          <p:spPr bwMode="auto">
            <a:xfrm>
              <a:off x="900113" y="49418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80" name="Oval 5"/>
            <p:cNvSpPr>
              <a:spLocks noChangeArrowheads="1"/>
            </p:cNvSpPr>
            <p:nvPr/>
          </p:nvSpPr>
          <p:spPr bwMode="auto">
            <a:xfrm>
              <a:off x="37084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1" name="Oval 6"/>
            <p:cNvSpPr>
              <a:spLocks noChangeArrowheads="1"/>
            </p:cNvSpPr>
            <p:nvPr/>
          </p:nvSpPr>
          <p:spPr bwMode="auto">
            <a:xfrm>
              <a:off x="12604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2" name="Oval 7"/>
            <p:cNvSpPr>
              <a:spLocks noChangeArrowheads="1"/>
            </p:cNvSpPr>
            <p:nvPr/>
          </p:nvSpPr>
          <p:spPr bwMode="auto">
            <a:xfrm>
              <a:off x="37814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3" name="Oval 8"/>
            <p:cNvSpPr>
              <a:spLocks noChangeArrowheads="1"/>
            </p:cNvSpPr>
            <p:nvPr/>
          </p:nvSpPr>
          <p:spPr bwMode="auto">
            <a:xfrm>
              <a:off x="39243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4" name="Oval 9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5" name="Oval 10"/>
            <p:cNvSpPr>
              <a:spLocks noChangeArrowheads="1"/>
            </p:cNvSpPr>
            <p:nvPr/>
          </p:nvSpPr>
          <p:spPr bwMode="auto">
            <a:xfrm>
              <a:off x="42132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6" name="Oval 11"/>
            <p:cNvSpPr>
              <a:spLocks noChangeArrowheads="1"/>
            </p:cNvSpPr>
            <p:nvPr/>
          </p:nvSpPr>
          <p:spPr bwMode="auto">
            <a:xfrm>
              <a:off x="111601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7" name="Oval 12"/>
            <p:cNvSpPr>
              <a:spLocks noChangeArrowheads="1"/>
            </p:cNvSpPr>
            <p:nvPr/>
          </p:nvSpPr>
          <p:spPr bwMode="auto">
            <a:xfrm>
              <a:off x="10445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8" name="Oval 13"/>
            <p:cNvSpPr>
              <a:spLocks noChangeArrowheads="1"/>
            </p:cNvSpPr>
            <p:nvPr/>
          </p:nvSpPr>
          <p:spPr bwMode="auto">
            <a:xfrm>
              <a:off x="39973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9" name="Oval 14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0" name="Oval 15"/>
            <p:cNvSpPr>
              <a:spLocks noChangeArrowheads="1"/>
            </p:cNvSpPr>
            <p:nvPr/>
          </p:nvSpPr>
          <p:spPr bwMode="auto">
            <a:xfrm>
              <a:off x="41402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1" name="Oval 16"/>
            <p:cNvSpPr>
              <a:spLocks noChangeArrowheads="1"/>
            </p:cNvSpPr>
            <p:nvPr/>
          </p:nvSpPr>
          <p:spPr bwMode="auto">
            <a:xfrm>
              <a:off x="435768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2" name="Oval 17"/>
            <p:cNvSpPr>
              <a:spLocks noChangeArrowheads="1"/>
            </p:cNvSpPr>
            <p:nvPr/>
          </p:nvSpPr>
          <p:spPr bwMode="auto">
            <a:xfrm>
              <a:off x="47164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3" name="Oval 18"/>
            <p:cNvSpPr>
              <a:spLocks noChangeArrowheads="1"/>
            </p:cNvSpPr>
            <p:nvPr/>
          </p:nvSpPr>
          <p:spPr bwMode="auto">
            <a:xfrm>
              <a:off x="50768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4" name="Oval 19"/>
            <p:cNvSpPr>
              <a:spLocks noChangeArrowheads="1"/>
            </p:cNvSpPr>
            <p:nvPr/>
          </p:nvSpPr>
          <p:spPr bwMode="auto">
            <a:xfrm>
              <a:off x="38528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5" name="Oval 20"/>
            <p:cNvSpPr>
              <a:spLocks noChangeArrowheads="1"/>
            </p:cNvSpPr>
            <p:nvPr/>
          </p:nvSpPr>
          <p:spPr bwMode="auto">
            <a:xfrm>
              <a:off x="39957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6" name="Oval 21"/>
            <p:cNvSpPr>
              <a:spLocks noChangeArrowheads="1"/>
            </p:cNvSpPr>
            <p:nvPr/>
          </p:nvSpPr>
          <p:spPr bwMode="auto">
            <a:xfrm>
              <a:off x="42116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7" name="Oval 22"/>
            <p:cNvSpPr>
              <a:spLocks noChangeArrowheads="1"/>
            </p:cNvSpPr>
            <p:nvPr/>
          </p:nvSpPr>
          <p:spPr bwMode="auto">
            <a:xfrm>
              <a:off x="45005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8" name="Oval 23"/>
            <p:cNvSpPr>
              <a:spLocks noChangeArrowheads="1"/>
            </p:cNvSpPr>
            <p:nvPr/>
          </p:nvSpPr>
          <p:spPr bwMode="auto">
            <a:xfrm>
              <a:off x="48609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9" name="Oval 24"/>
            <p:cNvSpPr>
              <a:spLocks noChangeArrowheads="1"/>
            </p:cNvSpPr>
            <p:nvPr/>
          </p:nvSpPr>
          <p:spPr bwMode="auto">
            <a:xfrm>
              <a:off x="52927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0" name="Line 25"/>
            <p:cNvSpPr>
              <a:spLocks noChangeShapeType="1"/>
            </p:cNvSpPr>
            <p:nvPr/>
          </p:nvSpPr>
          <p:spPr bwMode="auto">
            <a:xfrm>
              <a:off x="3636963" y="45815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1" name="Line 49"/>
            <p:cNvSpPr>
              <a:spLocks noChangeShapeType="1"/>
            </p:cNvSpPr>
            <p:nvPr/>
          </p:nvSpPr>
          <p:spPr bwMode="auto">
            <a:xfrm>
              <a:off x="785813" y="27146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2" name="Oval 50"/>
            <p:cNvSpPr>
              <a:spLocks noChangeArrowheads="1"/>
            </p:cNvSpPr>
            <p:nvPr/>
          </p:nvSpPr>
          <p:spPr bwMode="auto">
            <a:xfrm>
              <a:off x="35941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3" name="Oval 51"/>
            <p:cNvSpPr>
              <a:spLocks noChangeArrowheads="1"/>
            </p:cNvSpPr>
            <p:nvPr/>
          </p:nvSpPr>
          <p:spPr bwMode="auto">
            <a:xfrm>
              <a:off x="35226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4" name="Oval 52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5" name="Oval 53"/>
            <p:cNvSpPr>
              <a:spLocks noChangeArrowheads="1"/>
            </p:cNvSpPr>
            <p:nvPr/>
          </p:nvSpPr>
          <p:spPr bwMode="auto">
            <a:xfrm>
              <a:off x="38100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6" name="Oval 54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7" name="Oval 55"/>
            <p:cNvSpPr>
              <a:spLocks noChangeArrowheads="1"/>
            </p:cNvSpPr>
            <p:nvPr/>
          </p:nvSpPr>
          <p:spPr bwMode="auto">
            <a:xfrm>
              <a:off x="40989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8" name="Oval 56"/>
            <p:cNvSpPr>
              <a:spLocks noChangeArrowheads="1"/>
            </p:cNvSpPr>
            <p:nvPr/>
          </p:nvSpPr>
          <p:spPr bwMode="auto">
            <a:xfrm>
              <a:off x="33067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9" name="Oval 57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0" name="Oval 58"/>
            <p:cNvSpPr>
              <a:spLocks noChangeArrowheads="1"/>
            </p:cNvSpPr>
            <p:nvPr/>
          </p:nvSpPr>
          <p:spPr bwMode="auto">
            <a:xfrm>
              <a:off x="38830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1" name="Oval 59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2" name="Oval 60"/>
            <p:cNvSpPr>
              <a:spLocks noChangeArrowheads="1"/>
            </p:cNvSpPr>
            <p:nvPr/>
          </p:nvSpPr>
          <p:spPr bwMode="auto">
            <a:xfrm>
              <a:off x="40259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3" name="Oval 61"/>
            <p:cNvSpPr>
              <a:spLocks noChangeArrowheads="1"/>
            </p:cNvSpPr>
            <p:nvPr/>
          </p:nvSpPr>
          <p:spPr bwMode="auto">
            <a:xfrm>
              <a:off x="424338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4" name="Oval 62"/>
            <p:cNvSpPr>
              <a:spLocks noChangeArrowheads="1"/>
            </p:cNvSpPr>
            <p:nvPr/>
          </p:nvSpPr>
          <p:spPr bwMode="auto">
            <a:xfrm>
              <a:off x="46021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5" name="Oval 63"/>
            <p:cNvSpPr>
              <a:spLocks noChangeArrowheads="1"/>
            </p:cNvSpPr>
            <p:nvPr/>
          </p:nvSpPr>
          <p:spPr bwMode="auto">
            <a:xfrm>
              <a:off x="49625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6" name="Oval 64"/>
            <p:cNvSpPr>
              <a:spLocks noChangeArrowheads="1"/>
            </p:cNvSpPr>
            <p:nvPr/>
          </p:nvSpPr>
          <p:spPr bwMode="auto">
            <a:xfrm>
              <a:off x="37385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7" name="Oval 65"/>
            <p:cNvSpPr>
              <a:spLocks noChangeArrowheads="1"/>
            </p:cNvSpPr>
            <p:nvPr/>
          </p:nvSpPr>
          <p:spPr bwMode="auto">
            <a:xfrm>
              <a:off x="38814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8" name="Oval 66"/>
            <p:cNvSpPr>
              <a:spLocks noChangeArrowheads="1"/>
            </p:cNvSpPr>
            <p:nvPr/>
          </p:nvSpPr>
          <p:spPr bwMode="auto">
            <a:xfrm>
              <a:off x="40973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9" name="Oval 67"/>
            <p:cNvSpPr>
              <a:spLocks noChangeArrowheads="1"/>
            </p:cNvSpPr>
            <p:nvPr/>
          </p:nvSpPr>
          <p:spPr bwMode="auto">
            <a:xfrm>
              <a:off x="43862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0" name="Oval 68"/>
            <p:cNvSpPr>
              <a:spLocks noChangeArrowheads="1"/>
            </p:cNvSpPr>
            <p:nvPr/>
          </p:nvSpPr>
          <p:spPr bwMode="auto">
            <a:xfrm>
              <a:off x="47466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1" name="Oval 69"/>
            <p:cNvSpPr>
              <a:spLocks noChangeArrowheads="1"/>
            </p:cNvSpPr>
            <p:nvPr/>
          </p:nvSpPr>
          <p:spPr bwMode="auto">
            <a:xfrm>
              <a:off x="51784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2" name="Line 70"/>
            <p:cNvSpPr>
              <a:spLocks noChangeShapeType="1"/>
            </p:cNvSpPr>
            <p:nvPr/>
          </p:nvSpPr>
          <p:spPr bwMode="auto">
            <a:xfrm>
              <a:off x="4314825" y="23542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3" name="Line 71"/>
            <p:cNvSpPr>
              <a:spLocks noChangeShapeType="1"/>
            </p:cNvSpPr>
            <p:nvPr/>
          </p:nvSpPr>
          <p:spPr bwMode="auto">
            <a:xfrm>
              <a:off x="827088" y="39338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Oval 72"/>
            <p:cNvSpPr>
              <a:spLocks noChangeArrowheads="1"/>
            </p:cNvSpPr>
            <p:nvPr/>
          </p:nvSpPr>
          <p:spPr bwMode="auto">
            <a:xfrm>
              <a:off x="36353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5" name="Oval 73"/>
            <p:cNvSpPr>
              <a:spLocks noChangeArrowheads="1"/>
            </p:cNvSpPr>
            <p:nvPr/>
          </p:nvSpPr>
          <p:spPr bwMode="auto">
            <a:xfrm>
              <a:off x="35639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6" name="Oval 74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7" name="Oval 75"/>
            <p:cNvSpPr>
              <a:spLocks noChangeArrowheads="1"/>
            </p:cNvSpPr>
            <p:nvPr/>
          </p:nvSpPr>
          <p:spPr bwMode="auto">
            <a:xfrm>
              <a:off x="38512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8" name="Oval 76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9" name="Oval 77"/>
            <p:cNvSpPr>
              <a:spLocks noChangeArrowheads="1"/>
            </p:cNvSpPr>
            <p:nvPr/>
          </p:nvSpPr>
          <p:spPr bwMode="auto">
            <a:xfrm>
              <a:off x="41402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0" name="Oval 78"/>
            <p:cNvSpPr>
              <a:spLocks noChangeArrowheads="1"/>
            </p:cNvSpPr>
            <p:nvPr/>
          </p:nvSpPr>
          <p:spPr bwMode="auto">
            <a:xfrm>
              <a:off x="33480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1" name="Oval 79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2" name="Oval 80"/>
            <p:cNvSpPr>
              <a:spLocks noChangeArrowheads="1"/>
            </p:cNvSpPr>
            <p:nvPr/>
          </p:nvSpPr>
          <p:spPr bwMode="auto">
            <a:xfrm>
              <a:off x="39243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3" name="Oval 81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4" name="Oval 82"/>
            <p:cNvSpPr>
              <a:spLocks noChangeArrowheads="1"/>
            </p:cNvSpPr>
            <p:nvPr/>
          </p:nvSpPr>
          <p:spPr bwMode="auto">
            <a:xfrm>
              <a:off x="40671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5" name="Oval 83"/>
            <p:cNvSpPr>
              <a:spLocks noChangeArrowheads="1"/>
            </p:cNvSpPr>
            <p:nvPr/>
          </p:nvSpPr>
          <p:spPr bwMode="auto">
            <a:xfrm>
              <a:off x="428466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6" name="Oval 84"/>
            <p:cNvSpPr>
              <a:spLocks noChangeArrowheads="1"/>
            </p:cNvSpPr>
            <p:nvPr/>
          </p:nvSpPr>
          <p:spPr bwMode="auto">
            <a:xfrm>
              <a:off x="46434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7" name="Oval 85"/>
            <p:cNvSpPr>
              <a:spLocks noChangeArrowheads="1"/>
            </p:cNvSpPr>
            <p:nvPr/>
          </p:nvSpPr>
          <p:spPr bwMode="auto">
            <a:xfrm>
              <a:off x="50038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8" name="Oval 86"/>
            <p:cNvSpPr>
              <a:spLocks noChangeArrowheads="1"/>
            </p:cNvSpPr>
            <p:nvPr/>
          </p:nvSpPr>
          <p:spPr bwMode="auto">
            <a:xfrm>
              <a:off x="37798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9" name="Oval 87"/>
            <p:cNvSpPr>
              <a:spLocks noChangeArrowheads="1"/>
            </p:cNvSpPr>
            <p:nvPr/>
          </p:nvSpPr>
          <p:spPr bwMode="auto">
            <a:xfrm>
              <a:off x="392271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0" name="Oval 88"/>
            <p:cNvSpPr>
              <a:spLocks noChangeArrowheads="1"/>
            </p:cNvSpPr>
            <p:nvPr/>
          </p:nvSpPr>
          <p:spPr bwMode="auto">
            <a:xfrm>
              <a:off x="74517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1" name="Oval 89"/>
            <p:cNvSpPr>
              <a:spLocks noChangeArrowheads="1"/>
            </p:cNvSpPr>
            <p:nvPr/>
          </p:nvSpPr>
          <p:spPr bwMode="auto">
            <a:xfrm>
              <a:off x="44275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2" name="Oval 90"/>
            <p:cNvSpPr>
              <a:spLocks noChangeArrowheads="1"/>
            </p:cNvSpPr>
            <p:nvPr/>
          </p:nvSpPr>
          <p:spPr bwMode="auto">
            <a:xfrm>
              <a:off x="47879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3" name="Oval 91"/>
            <p:cNvSpPr>
              <a:spLocks noChangeArrowheads="1"/>
            </p:cNvSpPr>
            <p:nvPr/>
          </p:nvSpPr>
          <p:spPr bwMode="auto">
            <a:xfrm>
              <a:off x="76676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4" name="Line 92"/>
            <p:cNvSpPr>
              <a:spLocks noChangeShapeType="1"/>
            </p:cNvSpPr>
            <p:nvPr/>
          </p:nvSpPr>
          <p:spPr bwMode="auto">
            <a:xfrm>
              <a:off x="4932363" y="36449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Oval 93"/>
            <p:cNvSpPr>
              <a:spLocks noChangeArrowheads="1"/>
            </p:cNvSpPr>
            <p:nvPr/>
          </p:nvSpPr>
          <p:spPr bwMode="auto">
            <a:xfrm>
              <a:off x="32766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6" name="Oval 94"/>
            <p:cNvSpPr>
              <a:spLocks noChangeArrowheads="1"/>
            </p:cNvSpPr>
            <p:nvPr/>
          </p:nvSpPr>
          <p:spPr bwMode="auto">
            <a:xfrm>
              <a:off x="36369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7" name="Text Box 96"/>
            <p:cNvSpPr txBox="1">
              <a:spLocks noChangeArrowheads="1"/>
            </p:cNvSpPr>
            <p:nvPr/>
          </p:nvSpPr>
          <p:spPr bwMode="auto">
            <a:xfrm>
              <a:off x="250825" y="3644900"/>
              <a:ext cx="431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Α</a:t>
              </a:r>
            </a:p>
          </p:txBody>
        </p:sp>
        <p:sp>
          <p:nvSpPr>
            <p:cNvPr id="24648" name="Text Box 97"/>
            <p:cNvSpPr txBox="1">
              <a:spLocks noChangeArrowheads="1"/>
            </p:cNvSpPr>
            <p:nvPr/>
          </p:nvSpPr>
          <p:spPr bwMode="auto">
            <a:xfrm>
              <a:off x="250825" y="4652963"/>
              <a:ext cx="4318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Β</a:t>
              </a: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 </a:t>
            </a:r>
            <a:r>
              <a:rPr lang="el-GR" dirty="0" smtClean="0"/>
              <a:t>και </a:t>
            </a:r>
            <a:r>
              <a:rPr lang="el-GR" dirty="0"/>
              <a:t>ακραίες τιμές</a:t>
            </a:r>
          </a:p>
        </p:txBody>
      </p:sp>
    </p:spTree>
    <p:extLst>
      <p:ext uri="{BB962C8B-B14F-4D97-AF65-F5344CB8AC3E}">
        <p14:creationId xmlns:p14="http://schemas.microsoft.com/office/powerpoint/2010/main" val="33528450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Ως πιο διαδεδομένα περιγραφικά μέτρα διασποράς εννοούμε τα εξής</a:t>
            </a:r>
            <a:r>
              <a:rPr lang="el-GR" dirty="0" smtClean="0"/>
              <a:t>:</a:t>
            </a:r>
          </a:p>
          <a:p>
            <a:pPr lvl="1"/>
            <a:r>
              <a:rPr lang="el-GR" dirty="0"/>
              <a:t>Εύρος</a:t>
            </a:r>
          </a:p>
          <a:p>
            <a:pPr lvl="1"/>
            <a:r>
              <a:rPr lang="el-GR" dirty="0" err="1" smtClean="0"/>
              <a:t>Ενδοτεταρτημοριακή</a:t>
            </a:r>
            <a:r>
              <a:rPr lang="el-GR" dirty="0" smtClean="0"/>
              <a:t> </a:t>
            </a:r>
            <a:r>
              <a:rPr lang="el-GR" dirty="0"/>
              <a:t>απόκλιση </a:t>
            </a:r>
          </a:p>
          <a:p>
            <a:pPr lvl="1"/>
            <a:r>
              <a:rPr lang="el-GR" dirty="0" smtClean="0"/>
              <a:t>Μέση </a:t>
            </a:r>
            <a:r>
              <a:rPr lang="el-GR" dirty="0"/>
              <a:t>απόκλιση</a:t>
            </a:r>
          </a:p>
          <a:p>
            <a:pPr lvl="1"/>
            <a:r>
              <a:rPr lang="el-GR" dirty="0" smtClean="0"/>
              <a:t>Διασπορά </a:t>
            </a:r>
            <a:r>
              <a:rPr lang="el-GR" dirty="0"/>
              <a:t>ή Διακύμανση</a:t>
            </a:r>
          </a:p>
          <a:p>
            <a:pPr lvl="1"/>
            <a:r>
              <a:rPr lang="el-GR" dirty="0" smtClean="0"/>
              <a:t>Τυπική </a:t>
            </a:r>
            <a:r>
              <a:rPr lang="el-GR" dirty="0"/>
              <a:t>απόκλιση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4629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Τυπική απόκλιση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μεταβλητής.</a:t>
            </a:r>
          </a:p>
          <a:p>
            <a:pPr lvl="2" eaLnBrk="1" hangingPunct="1"/>
            <a:r>
              <a:rPr lang="el-GR" dirty="0" smtClean="0"/>
              <a:t>Όσο μικρότερες τιμές λαμβάνει, τόσο πιο ομοιογενές το δείγμα.</a:t>
            </a:r>
          </a:p>
          <a:p>
            <a:pPr lvl="2"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20631119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Συντελεστής μεταβλητότητας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μεταβλητής, που λαμβάνει υπόψη την μέση τιμή και δεν 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της μεταβλητότητας</a:t>
            </a:r>
          </a:p>
        </p:txBody>
      </p:sp>
    </p:spTree>
    <p:extLst>
      <p:ext uri="{BB962C8B-B14F-4D97-AF65-F5344CB8AC3E}">
        <p14:creationId xmlns:p14="http://schemas.microsoft.com/office/powerpoint/2010/main" val="21057011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3" y="548680"/>
            <a:ext cx="8381704" cy="5616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083982"/>
              </p:ext>
            </p:extLst>
          </p:nvPr>
        </p:nvGraphicFramePr>
        <p:xfrm>
          <a:off x="575556" y="433271"/>
          <a:ext cx="7992888" cy="599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433271"/>
                        <a:ext cx="7992888" cy="599466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5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703163" y="4514255"/>
            <a:ext cx="1921065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/>
              <a:t>ΔΙΑΚΡΙΤΕΣ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455667" y="1484784"/>
            <a:ext cx="4000500" cy="9510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ΜΕΤΑΒΛΗΤΕΣ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(VARIABLES)</a:t>
            </a:r>
            <a:endParaRPr lang="el-GR" sz="28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ΠΟΙΟΤΙΚΕΣ</a:t>
            </a:r>
            <a:endParaRPr lang="el-GR" sz="26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ΠΟΣΟΤΙΚΕΣ</a:t>
            </a:r>
            <a:endParaRPr lang="el-GR" sz="2600" dirty="0"/>
          </a:p>
        </p:txBody>
      </p: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 flipH="1">
            <a:off x="2750344" y="2435811"/>
            <a:ext cx="1705573" cy="6360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4455917" y="2440805"/>
            <a:ext cx="1937740" cy="631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40820" y="4514254"/>
            <a:ext cx="2154916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ΟΝΟΜΑΣΤΙΚΕΣ</a:t>
            </a:r>
            <a:endParaRPr lang="el-GR" sz="24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2322454" y="4514255"/>
            <a:ext cx="2178109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ΔΙΑΤΑΞΙΜΕΣ</a:t>
            </a:r>
            <a:endParaRPr lang="el-GR" sz="2400" dirty="0"/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118278" y="3684588"/>
            <a:ext cx="1632066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684588"/>
            <a:ext cx="661165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32" name="Flowchart: Alternate Process 31"/>
          <p:cNvSpPr/>
          <p:nvPr/>
        </p:nvSpPr>
        <p:spPr>
          <a:xfrm>
            <a:off x="7074383" y="4514254"/>
            <a:ext cx="1724335" cy="642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ΣΥΝΕΧΕΙΣ</a:t>
            </a:r>
            <a:endParaRPr lang="el-GR" sz="2400" dirty="0"/>
          </a:p>
        </p:txBody>
      </p:sp>
      <p:cxnSp>
        <p:nvCxnSpPr>
          <p:cNvPr id="38" name="Straight Arrow Connector 37"/>
          <p:cNvCxnSpPr>
            <a:stCxn id="8" idx="2"/>
            <a:endCxn id="27" idx="0"/>
          </p:cNvCxnSpPr>
          <p:nvPr/>
        </p:nvCxnSpPr>
        <p:spPr>
          <a:xfrm flipH="1">
            <a:off x="5663696" y="3684588"/>
            <a:ext cx="729961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684588"/>
            <a:ext cx="1542894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</a:t>
            </a:r>
            <a:r>
              <a:rPr lang="el-GR" sz="2000" dirty="0"/>
              <a:t>«Πιθανότητες και 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Εισαγωγικές έννοιες – Περιγραφική στατιστική».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00313" y="1700808"/>
            <a:ext cx="4000500" cy="10138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/>
              <a:t>ΤΡΟΠΟΙ ΠΑΡΟΥΣΙΑΣΗΣ ΣΤΑΤΙΣΤΙΚΩΝ ΔΕΔΟΜΕΝΩΝ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ΠΟΙΟΤΙΚΑ ΔΕΔΟΜΕΝΑ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ΠΟΣΟΤΙΚΑ ΔΕΔΟΜΕΝΑ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2786064" y="2714625"/>
            <a:ext cx="1714499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500563" y="2714625"/>
            <a:ext cx="1643062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784671" y="4227363"/>
            <a:ext cx="1428750" cy="755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ΡΑΒΔΟ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2713484" y="4227363"/>
            <a:ext cx="1714500" cy="7858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499046" y="3857625"/>
            <a:ext cx="1251298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857625"/>
            <a:ext cx="820390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2627784" y="5510386"/>
            <a:ext cx="2232249" cy="9429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ΔΙΑΓΡΑΜΜΑ</a:t>
            </a:r>
          </a:p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ΣΥΧΝΟΤΗΤΩΝ</a:t>
            </a: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0" name="Flowchart: Alternate Process 29"/>
          <p:cNvSpPr/>
          <p:nvPr/>
        </p:nvSpPr>
        <p:spPr>
          <a:xfrm>
            <a:off x="5000625" y="5715000"/>
            <a:ext cx="1571625" cy="8103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6660232" y="5143500"/>
            <a:ext cx="1584176" cy="7337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ΙΣΤΟ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215188" y="4143374"/>
            <a:ext cx="1893316" cy="725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ΠΟΛΥΓΩΝΟ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ΣΥΧΝΟΤΗΤΩΝ</a:t>
            </a:r>
          </a:p>
        </p:txBody>
      </p:sp>
      <p:cxnSp>
        <p:nvCxnSpPr>
          <p:cNvPr id="36" name="Straight Arrow Connector 35"/>
          <p:cNvCxnSpPr>
            <a:stCxn id="8" idx="2"/>
            <a:endCxn id="27" idx="0"/>
          </p:cNvCxnSpPr>
          <p:nvPr/>
        </p:nvCxnSpPr>
        <p:spPr>
          <a:xfrm flipH="1">
            <a:off x="3743909" y="3857625"/>
            <a:ext cx="2649748" cy="16527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30" idx="0"/>
          </p:cNvCxnSpPr>
          <p:nvPr/>
        </p:nvCxnSpPr>
        <p:spPr>
          <a:xfrm flipH="1">
            <a:off x="5786438" y="3857625"/>
            <a:ext cx="607219" cy="1857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31" idx="0"/>
          </p:cNvCxnSpPr>
          <p:nvPr/>
        </p:nvCxnSpPr>
        <p:spPr>
          <a:xfrm>
            <a:off x="6393657" y="3857625"/>
            <a:ext cx="1058663" cy="12858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857625"/>
            <a:ext cx="1768189" cy="2857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44416" cy="49492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4608512" cy="5040560"/>
          </a:xfrm>
        </p:spPr>
        <p:txBody>
          <a:bodyPr/>
          <a:lstStyle/>
          <a:p>
            <a:r>
              <a:rPr lang="el-GR" b="1" dirty="0"/>
              <a:t>Παράδειγμα: </a:t>
            </a:r>
            <a:r>
              <a:rPr lang="el-GR" dirty="0"/>
              <a:t>Σε ένα δείγμα 20 οικογενειών από μια περιοχή της Αθήνας, το επάγγελμα του πατέρα, το ημερομίσθιο του πατέρα και ο αριθμός παιδιών της οικογένειας ήταν:</a:t>
            </a:r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1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"/>
          <a:stretch/>
        </p:blipFill>
        <p:spPr bwMode="auto">
          <a:xfrm>
            <a:off x="3472756" y="1628800"/>
            <a:ext cx="5635748" cy="401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412776"/>
            <a:ext cx="3168352" cy="5445224"/>
          </a:xfrm>
        </p:spPr>
        <p:txBody>
          <a:bodyPr>
            <a:normAutofit/>
          </a:bodyPr>
          <a:lstStyle/>
          <a:p>
            <a:r>
              <a:rPr lang="el-GR" sz="2200" dirty="0"/>
              <a:t>Στο </a:t>
            </a:r>
            <a:r>
              <a:rPr lang="el-GR" sz="2200" dirty="0" smtClean="0"/>
              <a:t>παράδειγμα, για </a:t>
            </a:r>
            <a:r>
              <a:rPr lang="el-GR" sz="2200" dirty="0"/>
              <a:t>να εισάγουμε τη μεταβλητή «επάγγελμα»,  επιλέγουμε μεταβλητή τύπου </a:t>
            </a:r>
            <a:r>
              <a:rPr lang="el-GR" sz="2200" dirty="0" err="1"/>
              <a:t>character</a:t>
            </a:r>
            <a:r>
              <a:rPr lang="el-GR" sz="2200" dirty="0"/>
              <a:t> αφού πρόκειται για ποιοτική μεταβλητή, την ονομάζουμε «επάγγελμα» και στη συνέχεια πληκτρολογούμε τα δεδομένα μας:</a:t>
            </a:r>
          </a:p>
          <a:p>
            <a:endParaRPr lang="el-GR" sz="22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7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21" y="2060848"/>
            <a:ext cx="6858771" cy="4238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ανάλυση που προκύπτει άμεσα είναι η ακόλουθη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2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57822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ο πίνακας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9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4073"/>
            <a:ext cx="7079333" cy="3249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ραβδόγραμμα</a:t>
            </a:r>
            <a:r>
              <a:rPr lang="el-GR" dirty="0"/>
              <a:t>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5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</TotalTime>
  <Words>1117</Words>
  <Application>Microsoft Office PowerPoint</Application>
  <PresentationFormat>Προβολή στην οθόνη (4:3)</PresentationFormat>
  <Paragraphs>236</Paragraphs>
  <Slides>36</Slides>
  <Notes>35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9" baseType="lpstr">
      <vt:lpstr>template</vt:lpstr>
      <vt:lpstr>OC_template_updated</vt:lpstr>
      <vt:lpstr>Graph</vt:lpstr>
      <vt:lpstr>Πιθανότητες και Βιοστατιστική (Θ)</vt:lpstr>
      <vt:lpstr>Η ανάγκη χρήσης μεταβλητών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 </vt:lpstr>
      <vt:lpstr>  1. Introduction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Διαγράμματα επιφανείας</vt:lpstr>
      <vt:lpstr>Περιγραφική Στατιστική</vt:lpstr>
      <vt:lpstr>Η ερμηνεία των  περιγραφικών μέτρων</vt:lpstr>
      <vt:lpstr>Αριθμητικός μέσος</vt:lpstr>
      <vt:lpstr>Η ερμηνεία των  περιγραφικών μέτρων</vt:lpstr>
      <vt:lpstr>Αριθμητικός μέσος και ακραίες τιμές</vt:lpstr>
      <vt:lpstr>Περιγραφική Στατιστική</vt:lpstr>
      <vt:lpstr>Η ερμηνεία των  περιγραφικών μέτρων</vt:lpstr>
      <vt:lpstr>Μέτρηση της μεταβλητότητας</vt:lpstr>
      <vt:lpstr>Παρουσίαση του PowerPoint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7</cp:revision>
  <dcterms:created xsi:type="dcterms:W3CDTF">2015-11-23T16:06:54Z</dcterms:created>
  <dcterms:modified xsi:type="dcterms:W3CDTF">2015-11-27T10:53:16Z</dcterms:modified>
</cp:coreProperties>
</file>