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9"/>
  </p:notesMasterIdLst>
  <p:handoutMasterIdLst>
    <p:handoutMasterId r:id="rId40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57" r:id="rId32"/>
    <p:sldId id="262" r:id="rId33"/>
    <p:sldId id="264" r:id="rId34"/>
    <p:sldId id="269" r:id="rId35"/>
    <p:sldId id="270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94660"/>
  </p:normalViewPr>
  <p:slideViewPr>
    <p:cSldViewPr>
      <p:cViewPr varScale="1">
        <p:scale>
          <a:sx n="70" d="100"/>
          <a:sy n="7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2/10/2015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2/10/2015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Α. Κανέλλου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Κυτταρίτιδα και διατροφή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4808-F7BA-41A4-8A8D-8A4AFDA0488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190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6666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6666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45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egetarian_die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itrus_fruit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ser:Fir0002" TargetMode="External"/><Relationship Id="rId3" Type="http://schemas.openxmlformats.org/officeDocument/2006/relationships/hyperlink" Target="https://commons.wikimedia.org/wiki/File:Italian_garlic_PDO.JPG" TargetMode="External"/><Relationship Id="rId7" Type="http://schemas.openxmlformats.org/officeDocument/2006/relationships/hyperlink" Target="https://commons.wikimedia.org/wiki/File:Bright_red_tomato_and_cross_section0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s://commons.wikimedia.org/wiki/User:Pivari" TargetMode="External"/><Relationship Id="rId9" Type="http://schemas.openxmlformats.org/officeDocument/2006/relationships/hyperlink" Target="http://www.gnu.org/licenses/old-licenses/fdl-1.2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egan_no-knead_whole_wheat_bread_loaf,_September_201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0" TargetMode="External"/><Relationship Id="rId4" Type="http://schemas.openxmlformats.org/officeDocument/2006/relationships/hyperlink" Target="https://www.flickr.com/people/31104779@N0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3_types_of_lentil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2.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ce_cream_con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Category:CC-BY-2.0" TargetMode="External"/><Relationship Id="rId4" Type="http://schemas.openxmlformats.org/officeDocument/2006/relationships/hyperlink" Target="https://www.flickr.com/people/40645538@N0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d_Wine_Glass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5" TargetMode="External"/><Relationship Id="rId4" Type="http://schemas.openxmlformats.org/officeDocument/2006/relationships/hyperlink" Target="https://commons.wikimedia.org/wiki/User:Ak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Διατροφή-Διαιτολογία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18</a:t>
            </a:r>
            <a:r>
              <a:rPr lang="el-GR" sz="2600" dirty="0" smtClean="0"/>
              <a:t>: Κυτταρίτιδα και διατροφή</a:t>
            </a:r>
            <a:endParaRPr lang="el-GR" altLang="el-GR" sz="28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200" dirty="0" smtClean="0"/>
              <a:t>Αναστασία Κανέλλου, καθηγήτρια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 smtClean="0"/>
              <a:t>Αισθητικής και </a:t>
            </a:r>
            <a:r>
              <a:rPr lang="el-GR" sz="2200" dirty="0" err="1" smtClean="0"/>
              <a:t>Κοσμητολογίας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4FB3C7-A625-4F26-8553-C2B5CA9525B9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9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4ου βαθμού κυτταρίτιδα</a:t>
            </a:r>
          </a:p>
        </p:txBody>
      </p:sp>
      <p:pic>
        <p:nvPicPr>
          <p:cNvPr id="12294" name="Picture 8" descr="cellulite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650" y="2665413"/>
            <a:ext cx="6858000" cy="2314575"/>
          </a:xfrm>
          <a:noFill/>
        </p:spPr>
      </p:pic>
    </p:spTree>
    <p:extLst>
      <p:ext uri="{BB962C8B-B14F-4D97-AF65-F5344CB8AC3E}">
        <p14:creationId xmlns:p14="http://schemas.microsoft.com/office/powerpoint/2010/main" val="19773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6D1125-F21A-4ABA-A499-4DD3C351A815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10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Αίτια: Δεν είναι γνωστή 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altLang="el-GR" dirty="0" smtClean="0"/>
              <a:t>4 υποθέσεις επικρατούν: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Δυσμορφία της δομής του δέρματος στο γυναικείο φύλο.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Αλλαγή του συνδετικού ιστού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Αλλαγές στην κυκλοφορία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Φλεγμονή</a:t>
            </a:r>
          </a:p>
        </p:txBody>
      </p:sp>
    </p:spTree>
    <p:extLst>
      <p:ext uri="{BB962C8B-B14F-4D97-AF65-F5344CB8AC3E}">
        <p14:creationId xmlns:p14="http://schemas.microsoft.com/office/powerpoint/2010/main" val="262749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Παράγοντες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Που ορίζουν πόσο κυτταρίτιδα έχουμε και πόσο φαίνεται:</a:t>
            </a:r>
          </a:p>
          <a:p>
            <a:r>
              <a:rPr lang="el-GR" dirty="0"/>
              <a:t>Γονίδια και τύπος δέρματος </a:t>
            </a:r>
          </a:p>
          <a:p>
            <a:r>
              <a:rPr lang="el-GR" dirty="0"/>
              <a:t>Φύλο</a:t>
            </a:r>
          </a:p>
          <a:p>
            <a:r>
              <a:rPr lang="el-GR" dirty="0"/>
              <a:t>Ποσότητα λίπους στο σώμα (παχυσαρκία)</a:t>
            </a:r>
          </a:p>
          <a:p>
            <a:r>
              <a:rPr lang="el-GR" dirty="0"/>
              <a:t>Κατανομή λίπους (Λατίνες, Αγγλοσάξονες)</a:t>
            </a:r>
          </a:p>
          <a:p>
            <a:r>
              <a:rPr lang="el-GR" dirty="0"/>
              <a:t>Ηλικία</a:t>
            </a:r>
          </a:p>
          <a:p>
            <a:r>
              <a:rPr lang="el-GR" dirty="0"/>
              <a:t>Υγεία</a:t>
            </a:r>
          </a:p>
          <a:p>
            <a:pPr marL="0" indent="0">
              <a:buNone/>
            </a:pPr>
            <a:r>
              <a:rPr lang="el-GR" dirty="0"/>
              <a:t>Δεν γνωρίζουμε την αιτία του </a:t>
            </a:r>
            <a:r>
              <a:rPr lang="el-GR" dirty="0" smtClean="0"/>
              <a:t>φαινομένου!</a:t>
            </a:r>
            <a:endParaRPr lang="el-GR" dirty="0"/>
          </a:p>
          <a:p>
            <a:endParaRPr lang="el-GR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718C96-EEFE-410C-86F7-12B8C922594A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11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3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Παράγοντες που επιδεινώνουν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EDB755-2E10-462A-BF6F-462A83CC5102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12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752527"/>
          </a:xfrm>
        </p:spPr>
        <p:txBody>
          <a:bodyPr>
            <a:normAutofit/>
          </a:bodyPr>
          <a:lstStyle/>
          <a:p>
            <a:r>
              <a:rPr lang="el-GR" altLang="el-GR" sz="2000" dirty="0"/>
              <a:t>Έλλειψη φυσικής </a:t>
            </a:r>
            <a:r>
              <a:rPr lang="el-GR" altLang="el-GR" sz="2000" b="1" dirty="0"/>
              <a:t>δραστηριότητας</a:t>
            </a:r>
          </a:p>
          <a:p>
            <a:r>
              <a:rPr lang="el-GR" altLang="el-GR" sz="2000" b="1" dirty="0"/>
              <a:t>Διάθεση</a:t>
            </a:r>
            <a:r>
              <a:rPr lang="el-GR" altLang="el-GR" sz="2000" dirty="0"/>
              <a:t> (νεύρα, άγχος)</a:t>
            </a:r>
          </a:p>
          <a:p>
            <a:r>
              <a:rPr lang="el-GR" altLang="el-GR" sz="2000" dirty="0"/>
              <a:t>Κακή </a:t>
            </a:r>
            <a:r>
              <a:rPr lang="el-GR" altLang="el-GR" sz="2000" b="1" dirty="0"/>
              <a:t>διατροφή</a:t>
            </a:r>
          </a:p>
          <a:p>
            <a:pPr lvl="1"/>
            <a:r>
              <a:rPr lang="el-GR" altLang="el-GR" dirty="0"/>
              <a:t>χωρίς αντιοξειδωτικές ουσίες</a:t>
            </a:r>
          </a:p>
          <a:p>
            <a:pPr lvl="1"/>
            <a:r>
              <a:rPr lang="el-GR" altLang="el-GR" dirty="0"/>
              <a:t>Πολλές θερμίδες </a:t>
            </a:r>
          </a:p>
          <a:p>
            <a:pPr lvl="1"/>
            <a:r>
              <a:rPr lang="el-GR" altLang="el-GR" dirty="0"/>
              <a:t>Ποιότητα / ποσότητα σε υδατάνθρακες </a:t>
            </a:r>
          </a:p>
          <a:p>
            <a:pPr lvl="1"/>
            <a:r>
              <a:rPr lang="el-GR" altLang="el-GR" dirty="0"/>
              <a:t>Πολύ λίπος</a:t>
            </a:r>
          </a:p>
          <a:p>
            <a:pPr lvl="1"/>
            <a:r>
              <a:rPr lang="el-GR" altLang="el-GR" dirty="0"/>
              <a:t>Αλμυρή</a:t>
            </a:r>
          </a:p>
          <a:p>
            <a:pPr lvl="1"/>
            <a:r>
              <a:rPr lang="el-GR" altLang="el-GR" dirty="0"/>
              <a:t>Χωρίς φυτικές ίνες -&gt; δυσκοιλιότητα</a:t>
            </a:r>
          </a:p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6805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Ιατρογενή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όπως  ασθένειες 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διαβήτης 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Υπερθυρεοειδισμός  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Κορτιζόνη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αγγειοπάθεια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Ορμόνες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οιστρογόνα 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Αντισυλληπτικά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παχυσαρκία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εγκυμοσύνη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Περίοδος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εμμηνόπαυση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5228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Λιπογένεση - λιπόλυση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Ενισχύουν τη λιπογένεση</a:t>
            </a:r>
          </a:p>
          <a:p>
            <a:r>
              <a:rPr lang="el-GR" dirty="0"/>
              <a:t>Πολλές θερμίδες </a:t>
            </a:r>
          </a:p>
          <a:p>
            <a:r>
              <a:rPr lang="el-GR" dirty="0"/>
              <a:t>Ινσουλίνη λόγω πολλών λευκών υδατανθράκων (λευκό ψωμί, ζάχαρη)</a:t>
            </a:r>
          </a:p>
          <a:p>
            <a:r>
              <a:rPr lang="el-GR" dirty="0"/>
              <a:t>Οινόπνευμα</a:t>
            </a:r>
          </a:p>
          <a:p>
            <a:r>
              <a:rPr lang="el-GR" dirty="0" smtClean="0"/>
              <a:t>Οιστρογόνα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Ενισχύουν τη λιπόλυση</a:t>
            </a:r>
          </a:p>
          <a:p>
            <a:r>
              <a:rPr lang="el-GR" dirty="0"/>
              <a:t>Άσκηση</a:t>
            </a:r>
          </a:p>
          <a:p>
            <a:r>
              <a:rPr lang="el-GR" dirty="0"/>
              <a:t>Κατεχολαμίνες -&gt; άγχος</a:t>
            </a:r>
          </a:p>
          <a:p>
            <a:endParaRPr lang="el-GR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B8F38E-D6B3-47E2-9234-D74535FBC616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13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0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Θεραπεία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μείωση της επιδείνωσης των παραγόντων</a:t>
            </a:r>
          </a:p>
          <a:p>
            <a:r>
              <a:rPr lang="el-GR" dirty="0"/>
              <a:t>Χημικές και μηχανικές μέθοδοι</a:t>
            </a:r>
          </a:p>
          <a:p>
            <a:pPr lvl="1"/>
            <a:r>
              <a:rPr lang="el-GR" dirty="0"/>
              <a:t>Ιοντοφόριση, υπέρηχος, πιεσοθεραπεία, λεμφικό μασάζ, ηλεκτρολιποφόρηση</a:t>
            </a:r>
          </a:p>
          <a:p>
            <a:r>
              <a:rPr lang="el-GR" dirty="0"/>
              <a:t>φαρμακευτικές ουσίες</a:t>
            </a:r>
          </a:p>
          <a:p>
            <a:r>
              <a:rPr lang="el-GR" dirty="0"/>
              <a:t>laser</a:t>
            </a:r>
          </a:p>
          <a:p>
            <a:endParaRPr lang="el-GR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E6D206-0493-4994-B7CC-2C1124AAA3CE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14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1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Αντιμετώπιση: δ</a:t>
            </a:r>
            <a:r>
              <a:rPr lang="el-GR" altLang="el-GR" sz="3600" dirty="0" smtClean="0"/>
              <a:t>ε γίνονται θαύματα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Προϊόντα εξωτερικής τοπικής εφαρμογής</a:t>
            </a:r>
          </a:p>
          <a:p>
            <a:pPr lvl="1"/>
            <a:r>
              <a:rPr lang="el-GR" dirty="0"/>
              <a:t>Αποτελέσματα μετά από 2 μήνες συστηματικής χρήσης</a:t>
            </a:r>
          </a:p>
          <a:p>
            <a:r>
              <a:rPr lang="el-GR" dirty="0"/>
              <a:t>Φάρμακα </a:t>
            </a:r>
          </a:p>
          <a:p>
            <a:pPr lvl="1"/>
            <a:r>
              <a:rPr lang="el-GR" dirty="0"/>
              <a:t>Με ενδοκρινολογική θεραπεία ειδικά για γυναίκες -&gt; τοπική ορμονοθεραπεία: οιστρογόνα μετά την εμμηνόπαυση -&gt; τοπικά ή από το στόμα</a:t>
            </a:r>
          </a:p>
          <a:p>
            <a:r>
              <a:rPr lang="el-GR" dirty="0"/>
              <a:t>Ειδικές θεραπείες συνήθως προσωρινά αποτελέσματα και ψηλό κόστος</a:t>
            </a:r>
          </a:p>
          <a:p>
            <a:pPr lvl="1"/>
            <a:r>
              <a:rPr lang="el-GR" dirty="0"/>
              <a:t>Λιποαναρρόφηση (στόχος είναι τα βαθύτερα στρώματα λιπώδους ιστού, ενώ η κυτταρίτιδα είναι επιφανειακή)</a:t>
            </a:r>
          </a:p>
          <a:p>
            <a:pPr lvl="1"/>
            <a:r>
              <a:rPr lang="el-GR" dirty="0"/>
              <a:t>Μασάζ</a:t>
            </a:r>
          </a:p>
          <a:p>
            <a:pPr lvl="1"/>
            <a:r>
              <a:rPr lang="el-GR" dirty="0"/>
              <a:t>laser</a:t>
            </a:r>
          </a:p>
          <a:p>
            <a:pPr lvl="1"/>
            <a:r>
              <a:rPr lang="el-GR" dirty="0"/>
              <a:t>Μεσοθεραπείες (εμβολιασμός ουσιών) </a:t>
            </a:r>
          </a:p>
          <a:p>
            <a:endParaRPr lang="el-GR" dirty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55DB24-EAD4-4DE8-9648-2B38952F59C5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15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8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Μηχανισμοί της μεσοθεραπείας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Με τοπική χρήση συγκεκριμένων συστατικών θεωρητικά βελτιώνεται η κυτταρίτιδα</a:t>
            </a:r>
          </a:p>
          <a:p>
            <a:r>
              <a:rPr lang="el-GR" dirty="0"/>
              <a:t>Λιπόλυση</a:t>
            </a:r>
          </a:p>
          <a:p>
            <a:r>
              <a:rPr lang="el-GR" dirty="0"/>
              <a:t>«αναστάτωση» συνδετικού ιστού</a:t>
            </a:r>
          </a:p>
          <a:p>
            <a:r>
              <a:rPr lang="el-GR" dirty="0"/>
              <a:t>Αύξηση της κυκλοφορίας</a:t>
            </a:r>
          </a:p>
          <a:p>
            <a:pPr marL="0" indent="0">
              <a:buNone/>
            </a:pPr>
            <a:r>
              <a:rPr lang="el-GR" dirty="0"/>
              <a:t>Η αποτελεσματικότητα και η ασφάλειά τους, δεν έχει διεξοδικά εξεταστεί</a:t>
            </a:r>
          </a:p>
          <a:p>
            <a:endParaRPr lang="el-GR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69E400-BDC7-48CE-B2AF-232CDD55890D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16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5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Συστατικά σε 32 κρέμες </a:t>
            </a:r>
            <a:br>
              <a:rPr lang="el-GR" altLang="el-GR" dirty="0"/>
            </a:br>
            <a:r>
              <a:rPr lang="el-GR" altLang="el-GR" dirty="0"/>
              <a:t>κατά της κυτταρίτιδας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Κάθε προϊόν περιέχει από 4-31 ουσίες -&gt; </a:t>
            </a:r>
            <a:r>
              <a:rPr lang="el-GR" altLang="el-GR" dirty="0" smtClean="0"/>
              <a:t>22 </a:t>
            </a:r>
            <a:r>
              <a:rPr lang="el-GR" altLang="el-GR" dirty="0"/>
              <a:t>συστατικά κατά μέσο όρο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Κυρίως: Βότανα 44 και μαλακτικές ουσίες 39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Καφεΐνη: ισχυρίζονται συχνά ότι είναι η «δραστική» ουσία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Η υπόλοιπη σύνθεση είναι παρόμοια με προϊόν περιποίησης σώματος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Όλες περιέχουν άρωμα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Συνήθως είναι φτωχές σε μικρόβια, άρα ασφαλή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¼ των ουσιών μπορεί να προκαλέσει αλλεργίες</a:t>
            </a:r>
          </a:p>
          <a:p>
            <a:endParaRPr lang="el-GR" dirty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02E1B-537D-4E78-BE1B-CA49484E3174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17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3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Αντιμετώπιση ……..στο σπίτι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Χρησιμοποίηση τη κρέμα συστηματικά</a:t>
            </a:r>
          </a:p>
          <a:p>
            <a:r>
              <a:rPr lang="el-GR" dirty="0"/>
              <a:t>Δοκίμασε κρέμα self tanning γιατί η κυτταρίτιδα φαίνεται λιγότερο στο μαυρισμένο δέρμα </a:t>
            </a:r>
          </a:p>
          <a:p>
            <a:r>
              <a:rPr lang="el-GR" dirty="0"/>
              <a:t>Λιγότερα περιττά φάρμακα</a:t>
            </a:r>
          </a:p>
          <a:p>
            <a:pPr lvl="1"/>
            <a:r>
              <a:rPr lang="el-GR" dirty="0"/>
              <a:t>Χάπια αδυνατίσματος</a:t>
            </a:r>
          </a:p>
          <a:p>
            <a:pPr lvl="1"/>
            <a:r>
              <a:rPr lang="el-GR" dirty="0"/>
              <a:t>Ηρεμιστικά, υπνωτικά</a:t>
            </a:r>
          </a:p>
          <a:p>
            <a:pPr lvl="1"/>
            <a:r>
              <a:rPr lang="el-GR" dirty="0"/>
              <a:t>Αντισυλληπτικά</a:t>
            </a:r>
          </a:p>
          <a:p>
            <a:pPr lvl="1"/>
            <a:r>
              <a:rPr lang="el-GR" dirty="0"/>
              <a:t>Διουρητικά</a:t>
            </a:r>
          </a:p>
          <a:p>
            <a:r>
              <a:rPr lang="el-GR" dirty="0"/>
              <a:t>Διατροφικά συμπληρώματα έχουν αμφίβολη δράση</a:t>
            </a:r>
          </a:p>
          <a:p>
            <a:endParaRPr lang="el-GR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43A79A-E9A7-44E7-92E6-B603AF3B7E92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18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9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είναι;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Συσσώρευση λίπους, το οποίο μετατοπίζει το συνδετικό ιστό κάτω από το δέρμα, προκαλώντας ανωμαλίες στην επιφάνεια και δίνοντας την όψη πορτοκαλιού. </a:t>
            </a:r>
          </a:p>
          <a:p>
            <a:r>
              <a:rPr lang="el-GR" dirty="0"/>
              <a:t>Ατονεί ο τόνος της φλέβας και η αυξάνει η διαπερατότητα των αγγείων -&gt; συσσωρεύεται νερό στον ιστό.</a:t>
            </a:r>
          </a:p>
          <a:p>
            <a:r>
              <a:rPr lang="el-GR" dirty="0"/>
              <a:t>Δεν είναι παθολογικό αλλά αισθητικό </a:t>
            </a:r>
            <a:r>
              <a:rPr lang="el-GR" dirty="0" smtClean="0"/>
              <a:t>θέμα!</a:t>
            </a:r>
            <a:endParaRPr lang="el-GR" dirty="0"/>
          </a:p>
          <a:p>
            <a:endParaRPr lang="el-G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1F5044-4F6B-4984-BF56-617D8983DB18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2CA8B-5667-4285-9876-689112698F63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19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Τρόπος ζωής και κυτταρίτιδα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dirty="0" smtClean="0"/>
              <a:t>Προσοχή θέλουν τα ακόλουθα !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κάπνισμα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δεν υπάρχουν δεδομένα για τον καφέ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Παρατεταμένα ίδια στάση σώματος πχ γραφείο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Ψηλά τακούνια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Στενά ρούχα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Συναισθηματική κατάσταση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Άσκηση κυρίως προλαβαίνει την εμφάνιση</a:t>
            </a:r>
          </a:p>
        </p:txBody>
      </p:sp>
    </p:spTree>
    <p:extLst>
      <p:ext uri="{BB962C8B-B14F-4D97-AF65-F5344CB8AC3E}">
        <p14:creationId xmlns:p14="http://schemas.microsoft.com/office/powerpoint/2010/main" val="392683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528392" cy="5341103"/>
          </a:xfrm>
        </p:spPr>
      </p:pic>
      <p:sp>
        <p:nvSpPr>
          <p:cNvPr id="2355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B3D674-8F6D-4F09-ADF1-7EB94EB76D08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20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Διατροφή και </a:t>
            </a:r>
            <a:r>
              <a:rPr lang="el-GR" altLang="el-GR" dirty="0" smtClean="0"/>
              <a:t>κυτταρίτιδα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5868144" y="5949280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"</a:t>
            </a:r>
            <a:r>
              <a:rPr lang="en-US" sz="1400" dirty="0" smtClean="0">
                <a:latin typeface="+mn-lt"/>
                <a:hlinkClick r:id="rId3"/>
              </a:rPr>
              <a:t>Vegetarian diet</a:t>
            </a:r>
            <a:r>
              <a:rPr lang="en-US" sz="1400" dirty="0" smtClean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 τον </a:t>
            </a:r>
            <a:r>
              <a:rPr lang="en-US" sz="1400" dirty="0" smtClean="0">
                <a:latin typeface="+mn-lt"/>
              </a:rPr>
              <a:t>Scott Bauer, </a:t>
            </a:r>
            <a:r>
              <a:rPr lang="el-GR" sz="1400" dirty="0" smtClean="0">
                <a:latin typeface="+mn-lt"/>
              </a:rPr>
              <a:t>διαθέσιμο ως </a:t>
            </a:r>
            <a:r>
              <a:rPr lang="el-GR" sz="1400" dirty="0">
                <a:latin typeface="+mn-lt"/>
                <a:hlinkClick r:id="rId3"/>
              </a:rPr>
              <a:t>Κοινό Κτήμα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4542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Απόκτηση</a:t>
            </a:r>
            <a:r>
              <a:rPr lang="en-US" altLang="el-GR" sz="3600" dirty="0" smtClean="0"/>
              <a:t>-</a:t>
            </a:r>
            <a:r>
              <a:rPr lang="el-GR" altLang="el-GR" sz="3600" dirty="0" smtClean="0"/>
              <a:t> διατήρηση </a:t>
            </a:r>
            <a:r>
              <a:rPr lang="en-US" altLang="el-GR" sz="3600" dirty="0" smtClean="0"/>
              <a:t/>
            </a:r>
            <a:br>
              <a:rPr lang="en-US" altLang="el-GR" sz="3600" dirty="0" smtClean="0"/>
            </a:br>
            <a:r>
              <a:rPr lang="el-GR" altLang="el-GR" sz="3600" dirty="0" smtClean="0"/>
              <a:t>φυσιολογικού βάρους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Άρχισε την προσπάθεια τρώγοντας τα μισά απ’ ότι συνήθιζες……..….για να μείνεις στα ίδια κιλά !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103D20-4CCF-447B-AFFA-4F50E240E768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21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55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φρούτα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καθημερινά: το 1 εσπεριδοειδές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68752" cy="4459620"/>
          </a:xfrm>
        </p:spPr>
      </p:pic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D8A65A-742E-4800-8213-167ADCCD9DEA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22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555776" y="62373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Citrus fruits</a:t>
            </a:r>
            <a:r>
              <a:rPr lang="en-US" sz="1400" dirty="0">
                <a:latin typeface="+mn-lt"/>
              </a:rPr>
              <a:t>" by Scott Bauer, </a:t>
            </a:r>
            <a:r>
              <a:rPr lang="el-GR" sz="1400" dirty="0" smtClean="0">
                <a:latin typeface="+mn-lt"/>
              </a:rPr>
              <a:t>διαθέσιμο ως κοινό κτήμα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657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λαχανικά και μυρωδικά, καθημερινά</a:t>
            </a:r>
            <a:br>
              <a:rPr lang="el-GR" altLang="el-GR" sz="3600" dirty="0" smtClean="0"/>
            </a:br>
            <a:r>
              <a:rPr lang="el-GR" altLang="el-GR" sz="3600" dirty="0" smtClean="0"/>
              <a:t>όχι στο αλάτι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87D9B9-E294-4A61-B458-7D25DC2AC933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23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29" y="1268760"/>
            <a:ext cx="3908219" cy="293116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228129" y="4391526"/>
            <a:ext cx="393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Italian garlic PDO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  <a:hlinkClick r:id="rId4"/>
              </a:rPr>
              <a:t>Pivari</a:t>
            </a:r>
            <a:r>
              <a:rPr lang="en-US" sz="1400" dirty="0">
                <a:latin typeface="+mn-lt"/>
              </a:rPr>
              <a:t> </a:t>
            </a:r>
            <a:r>
              <a:rPr lang="el-GR" sz="1400" dirty="0" smtClean="0">
                <a:latin typeface="+mn-lt"/>
              </a:rPr>
              <a:t>, διαθέσιμο με άδεια </a:t>
            </a:r>
            <a:r>
              <a:rPr lang="en-US" sz="1400" dirty="0">
                <a:latin typeface="+mn-lt"/>
                <a:hlinkClick r:id="rId5"/>
              </a:rPr>
              <a:t>CC BY-SA </a:t>
            </a:r>
            <a:r>
              <a:rPr lang="en-US" sz="1400" dirty="0" smtClean="0">
                <a:latin typeface="+mn-lt"/>
                <a:hlinkClick r:id="rId5"/>
              </a:rPr>
              <a:t>3.0</a:t>
            </a:r>
            <a:endParaRPr lang="en-US" sz="1400" dirty="0"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5004048" cy="3337661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432048" y="52532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7"/>
              </a:rPr>
              <a:t>Bright red tomato and cross section02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 </a:t>
            </a:r>
            <a:r>
              <a:rPr lang="en-US" sz="1400" dirty="0" smtClean="0">
                <a:latin typeface="+mn-lt"/>
                <a:hlinkClick r:id="rId8"/>
              </a:rPr>
              <a:t>byfir0002</a:t>
            </a:r>
            <a:r>
              <a:rPr lang="el-GR" sz="1400" dirty="0" smtClean="0">
                <a:latin typeface="+mn-lt"/>
              </a:rPr>
              <a:t>, διαθέσιμο με άδεια </a:t>
            </a:r>
            <a:r>
              <a:rPr lang="en-US" sz="1400" dirty="0">
                <a:latin typeface="+mn-lt"/>
                <a:hlinkClick r:id="rId9"/>
              </a:rPr>
              <a:t>GFDL 1.2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622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Όχι λευκό αλεύρι, ναι στα ολικής άλεσης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1D571E-990F-462C-A378-6275052F6DAC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24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31022"/>
            <a:ext cx="6552728" cy="437061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249996" y="60305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Vegan no-knead whole wheat bread loaf, September 2010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  <a:hlinkClick r:id="rId4"/>
              </a:rPr>
              <a:t>Veganbaking.net - Flickr: Vegan No Knead Whole Wheat </a:t>
            </a:r>
            <a:r>
              <a:rPr lang="en-US" sz="1400" dirty="0" smtClean="0">
                <a:latin typeface="+mn-lt"/>
              </a:rPr>
              <a:t>Bread</a:t>
            </a:r>
            <a:r>
              <a:rPr lang="el-GR" sz="1400" dirty="0" smtClean="0">
                <a:latin typeface="+mn-lt"/>
              </a:rPr>
              <a:t>, διαθέσιμο με άδεια  </a:t>
            </a:r>
            <a:r>
              <a:rPr lang="en-US" sz="1400" dirty="0">
                <a:hlinkClick r:id="rId5"/>
              </a:rPr>
              <a:t>CC BY-SA 2.0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886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Περισσότερες φυτικές ίνες</a:t>
            </a:r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4788"/>
            <a:ext cx="8229600" cy="4629150"/>
          </a:xfrm>
        </p:spPr>
      </p:pic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7F0BAF-DF83-4FC8-A82B-827BA5D082DB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25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79712" y="62373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3 types of </a:t>
            </a:r>
            <a:r>
              <a:rPr lang="en-US" sz="1400" dirty="0" smtClean="0">
                <a:latin typeface="+mn-lt"/>
                <a:hlinkClick r:id="rId3"/>
              </a:rPr>
              <a:t>lentil</a:t>
            </a:r>
            <a:r>
              <a:rPr lang="en-US" sz="1400" dirty="0" smtClean="0">
                <a:latin typeface="+mn-lt"/>
              </a:rPr>
              <a:t>«</a:t>
            </a:r>
            <a:r>
              <a:rPr lang="el-GR" sz="1400" dirty="0" smtClean="0">
                <a:latin typeface="+mn-lt"/>
              </a:rPr>
              <a:t>, διαθέσιμο με άδεια </a:t>
            </a:r>
            <a:r>
              <a:rPr lang="en-US" sz="1400" dirty="0">
                <a:latin typeface="+mn-lt"/>
                <a:hlinkClick r:id="rId4"/>
              </a:rPr>
              <a:t>CC BY-SA </a:t>
            </a:r>
            <a:r>
              <a:rPr lang="en-US" sz="1400" dirty="0" smtClean="0">
                <a:latin typeface="+mn-lt"/>
                <a:hlinkClick r:id="rId4"/>
              </a:rPr>
              <a:t>2.0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28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Λιγότερες πρωτεϊνες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389063"/>
            <a:ext cx="7600950" cy="4800600"/>
          </a:xfrm>
        </p:spPr>
      </p:pic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4DD13E-AB2C-4EB0-917A-182502417672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26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87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Ό</a:t>
            </a:r>
            <a:r>
              <a:rPr lang="el-GR" altLang="el-GR" sz="3600" dirty="0" smtClean="0"/>
              <a:t>χι γλυκά και λιπαρές τροφές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1332EC-098B-4565-A967-5751F548CF87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27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37" y="1341438"/>
            <a:ext cx="4716926" cy="4895850"/>
          </a:xfrm>
        </p:spPr>
      </p:pic>
      <p:sp>
        <p:nvSpPr>
          <p:cNvPr id="6" name="Ορθογώνιο 5"/>
          <p:cNvSpPr/>
          <p:nvPr/>
        </p:nvSpPr>
        <p:spPr>
          <a:xfrm>
            <a:off x="2267744" y="6293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+mn-lt"/>
              </a:rPr>
              <a:t>“</a:t>
            </a:r>
            <a:r>
              <a:rPr lang="en-US" sz="1400" dirty="0" smtClean="0">
                <a:latin typeface="+mn-lt"/>
                <a:hlinkClick r:id="rId3"/>
              </a:rPr>
              <a:t>Ice-cream cone</a:t>
            </a:r>
            <a:r>
              <a:rPr lang="en-US" sz="1400" dirty="0" smtClean="0">
                <a:latin typeface="+mn-lt"/>
              </a:rPr>
              <a:t>”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  <a:hlinkClick r:id="rId4"/>
              </a:rPr>
              <a:t>D. Sharon </a:t>
            </a:r>
            <a:r>
              <a:rPr lang="en-US" sz="1400" dirty="0" smtClean="0">
                <a:latin typeface="+mn-lt"/>
                <a:hlinkClick r:id="rId4"/>
              </a:rPr>
              <a:t>Pruitt</a:t>
            </a:r>
            <a:r>
              <a:rPr lang="el-GR" sz="1400" dirty="0" smtClean="0">
                <a:latin typeface="+mn-lt"/>
              </a:rPr>
              <a:t> διαθέσιμο με άδεια </a:t>
            </a:r>
            <a:r>
              <a:rPr lang="en-US" sz="1400" dirty="0">
                <a:latin typeface="+mn-lt"/>
              </a:rPr>
              <a:t> </a:t>
            </a:r>
            <a:r>
              <a:rPr lang="en-US" sz="1400" dirty="0" smtClean="0">
                <a:latin typeface="+mn-lt"/>
                <a:hlinkClick r:id="rId5" tooltip="Category:CC-BY-2.0"/>
              </a:rPr>
              <a:t>CC-BY-2.0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4791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Προσοχή στο οινόπνευμα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490DEE-7705-4E5B-9A34-3DFC79E60B58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28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52" y="1268759"/>
            <a:ext cx="2959224" cy="5531261"/>
          </a:xfrm>
        </p:spPr>
      </p:pic>
      <p:sp>
        <p:nvSpPr>
          <p:cNvPr id="6" name="Ορθογώνιο 5"/>
          <p:cNvSpPr/>
          <p:nvPr/>
        </p:nvSpPr>
        <p:spPr>
          <a:xfrm>
            <a:off x="4499992" y="5877272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Red Wine Glass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>
                <a:latin typeface="+mn-lt"/>
              </a:rPr>
              <a:t>από τον </a:t>
            </a:r>
            <a:r>
              <a:rPr lang="en-US" sz="1400" dirty="0">
                <a:latin typeface="+mn-lt"/>
                <a:hlinkClick r:id="rId4"/>
              </a:rPr>
              <a:t>André Karwath aka </a:t>
            </a:r>
            <a:r>
              <a:rPr lang="en-US" sz="1400" dirty="0" smtClean="0">
                <a:latin typeface="+mn-lt"/>
                <a:hlinkClick r:id="rId4"/>
              </a:rPr>
              <a:t>Aka</a:t>
            </a:r>
            <a:r>
              <a:rPr lang="el-GR" sz="1400" dirty="0" smtClean="0">
                <a:latin typeface="+mn-lt"/>
              </a:rPr>
              <a:t> διαθέσιμο με άδεια </a:t>
            </a:r>
            <a:r>
              <a:rPr lang="en-US" sz="1400" dirty="0">
                <a:latin typeface="+mn-lt"/>
                <a:hlinkClick r:id="rId5"/>
              </a:rPr>
              <a:t>CC BY-SA 2.5</a:t>
            </a:r>
            <a:r>
              <a:rPr lang="en-US" sz="1400" dirty="0" smtClean="0">
                <a:latin typeface="+mn-lt"/>
              </a:rPr>
              <a:t> 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93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Ποιους αφορά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Αφορά το 85-98% των μεταεφηβικών γυναικών, όλων των φυλών (κυρίως λευκές), πιθανά λόγω της διαφορετικής συμπεριφοράς του ιστού</a:t>
            </a:r>
          </a:p>
          <a:p>
            <a:r>
              <a:rPr lang="el-GR" dirty="0"/>
              <a:t>Στο 25% του σωματικού βάρους μιας γυναίκας</a:t>
            </a:r>
          </a:p>
          <a:p>
            <a:r>
              <a:rPr lang="el-GR" dirty="0"/>
              <a:t>Εμφανίζεται συνήθως σε:</a:t>
            </a:r>
          </a:p>
          <a:p>
            <a:pPr lvl="1"/>
            <a:r>
              <a:rPr lang="el-GR" dirty="0"/>
              <a:t>μηρούς </a:t>
            </a:r>
          </a:p>
          <a:p>
            <a:pPr lvl="1"/>
            <a:r>
              <a:rPr lang="el-GR" dirty="0"/>
              <a:t>γλουτούς </a:t>
            </a:r>
          </a:p>
          <a:p>
            <a:pPr lvl="1"/>
            <a:r>
              <a:rPr lang="el-GR" dirty="0"/>
              <a:t>στομάχι</a:t>
            </a:r>
          </a:p>
          <a:p>
            <a:endParaRPr lang="el-GR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B3C334-EA86-4229-BD48-09D862624853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2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2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Αναστασία Κανέλλου 2014. Αναστασία Κανέλλου. </a:t>
            </a:r>
            <a:r>
              <a:rPr lang="el-GR" sz="2000" dirty="0"/>
              <a:t>«Διατροφή-Διαιτολογία. </a:t>
            </a:r>
            <a:r>
              <a:rPr lang="el-GR" sz="2000" dirty="0"/>
              <a:t>Ενότητα </a:t>
            </a:r>
            <a:r>
              <a:rPr lang="el-GR" sz="2000" dirty="0" smtClean="0"/>
              <a:t>18: </a:t>
            </a:r>
            <a:r>
              <a:rPr lang="el-GR" sz="2000" dirty="0"/>
              <a:t>Κυτταρίτιδα και διατροφή».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7C9182-495E-4652-B1A0-288027D56D68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3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Εικόνα - συμπτώματα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Όψη δέρματος σε διάμετρο 3 εκ</a:t>
            </a:r>
          </a:p>
          <a:p>
            <a:pPr eaLnBrk="1" hangingPunct="1"/>
            <a:r>
              <a:rPr lang="el-GR" altLang="el-GR" dirty="0" smtClean="0"/>
              <a:t>Σαν φλοιός πορτοκαλιού</a:t>
            </a:r>
          </a:p>
          <a:p>
            <a:pPr eaLnBrk="1" hangingPunct="1"/>
            <a:r>
              <a:rPr lang="el-GR" altLang="el-GR" dirty="0" smtClean="0"/>
              <a:t>Βάρος στα πόδια</a:t>
            </a:r>
          </a:p>
          <a:p>
            <a:pPr eaLnBrk="1" hangingPunct="1"/>
            <a:r>
              <a:rPr lang="el-GR" altLang="el-GR" dirty="0" smtClean="0"/>
              <a:t>Αυξημένη θερμοκρασία στην περιοχή με κυτταρίτιδα </a:t>
            </a:r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26437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Μορφές κυτταρίτιδας </a:t>
            </a:r>
            <a:r>
              <a:rPr lang="el-GR" altLang="el-GR" sz="3200" b="0" dirty="0" smtClean="0"/>
              <a:t>1/3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Σφιχτή μορφή </a:t>
            </a:r>
          </a:p>
          <a:p>
            <a:r>
              <a:rPr lang="el-GR" dirty="0"/>
              <a:t>σε νέες γυναίκες με συστηματική σωματική δραστηριότητα</a:t>
            </a:r>
          </a:p>
          <a:p>
            <a:r>
              <a:rPr lang="el-GR" dirty="0"/>
              <a:t>Σφιχτή μορφή που δεν αλλάζει με τη στάση του σώματος (όρθια ή ξαπλωμένη)</a:t>
            </a:r>
          </a:p>
          <a:p>
            <a:r>
              <a:rPr lang="el-GR" dirty="0"/>
              <a:t>Μόνο όταν «τσιμπάς» την περιοχή φαίνεται η όψη φλούδας πορτοκαλιού </a:t>
            </a:r>
          </a:p>
          <a:p>
            <a:r>
              <a:rPr lang="el-GR" dirty="0"/>
              <a:t>Συχνά συνοδεύεται από ραγάδες</a:t>
            </a:r>
          </a:p>
          <a:p>
            <a:r>
              <a:rPr lang="el-GR" dirty="0"/>
              <a:t>χαρακτηριστική στις έφηβες</a:t>
            </a:r>
          </a:p>
          <a:p>
            <a:endParaRPr lang="el-GR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8DBA6A-0A9D-4CA8-BC1D-1379748C06EA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4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4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Μορφές κυτταρίτιδας </a:t>
            </a:r>
            <a:r>
              <a:rPr lang="el-GR" altLang="el-GR" sz="3200" b="0" dirty="0" smtClean="0"/>
              <a:t>2/3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Χαλαρή μορφή </a:t>
            </a:r>
          </a:p>
          <a:p>
            <a:r>
              <a:rPr lang="el-GR" dirty="0"/>
              <a:t>Σε γυναίκες χωρίς φυσική δραστηριότητα</a:t>
            </a:r>
          </a:p>
          <a:p>
            <a:r>
              <a:rPr lang="el-GR" dirty="0"/>
              <a:t>Συνδέεται </a:t>
            </a:r>
          </a:p>
          <a:p>
            <a:r>
              <a:rPr lang="el-GR" dirty="0"/>
              <a:t>με μυϊκή αδράνεια ή/και</a:t>
            </a:r>
          </a:p>
          <a:p>
            <a:r>
              <a:rPr lang="el-GR" dirty="0"/>
              <a:t>απότομη απώλεια βάρους (δίαιτα express)</a:t>
            </a:r>
          </a:p>
          <a:p>
            <a:r>
              <a:rPr lang="el-GR" dirty="0"/>
              <a:t>Το δέρμα κουνιέται με τις κινήσεις σώματος και αλλάζει όψη ανάλογα με τη στάση </a:t>
            </a:r>
          </a:p>
          <a:p>
            <a:r>
              <a:rPr lang="el-GR" dirty="0"/>
              <a:t>Υπάρχουν προβλήματα κυκλοφορίας</a:t>
            </a:r>
          </a:p>
          <a:p>
            <a:r>
              <a:rPr lang="el-GR" dirty="0"/>
              <a:t>Εμφανίζεται συνήθως μετά τα 40 όταν δεν έχει αντιμετωπιστεί η σφιχτή μορφή</a:t>
            </a:r>
          </a:p>
          <a:p>
            <a:endParaRPr lang="el-GR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6FF84B-DDD4-405E-A060-C940E5D1CF52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5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5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Μορφές κυτταρίτιδας </a:t>
            </a:r>
            <a:r>
              <a:rPr lang="el-GR" altLang="el-GR" sz="3200" b="0" dirty="0" smtClean="0"/>
              <a:t>3/3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b="1" dirty="0"/>
              <a:t>Οιδηματώδης μορφή</a:t>
            </a:r>
          </a:p>
          <a:p>
            <a:pPr lvl="1"/>
            <a:r>
              <a:rPr lang="el-GR" altLang="el-GR" dirty="0"/>
              <a:t>Αυξάνει ο όγκος όλης της περιοχής του γλουτού </a:t>
            </a:r>
          </a:p>
          <a:p>
            <a:pPr lvl="1"/>
            <a:r>
              <a:rPr lang="el-GR" altLang="el-GR" dirty="0"/>
              <a:t>Παραμένει το σημάδι μετά από πίεση με το δάκτυλο </a:t>
            </a:r>
          </a:p>
          <a:p>
            <a:pPr lvl="1"/>
            <a:r>
              <a:rPr lang="el-GR" altLang="el-GR" dirty="0"/>
              <a:t>Το δέρμα είναι λεπτό</a:t>
            </a:r>
          </a:p>
          <a:p>
            <a:pPr lvl="1"/>
            <a:r>
              <a:rPr lang="el-GR" altLang="el-GR" dirty="0"/>
              <a:t>Το αίσθημα βάρους είναι συχνό</a:t>
            </a:r>
          </a:p>
          <a:p>
            <a:r>
              <a:rPr lang="el-GR" altLang="el-GR" sz="2800" b="1" dirty="0"/>
              <a:t>Ανάμεικτη μορφή</a:t>
            </a:r>
          </a:p>
          <a:p>
            <a:pPr lvl="1"/>
            <a:r>
              <a:rPr lang="el-GR" altLang="el-GR" dirty="0"/>
              <a:t>η πιο συχνά εμφανιζόμενη περίπτωση</a:t>
            </a:r>
          </a:p>
          <a:p>
            <a:pPr lvl="1"/>
            <a:r>
              <a:rPr lang="el-GR" altLang="el-GR" dirty="0"/>
              <a:t>συνδυασμός των άλλων μορφών</a:t>
            </a:r>
          </a:p>
          <a:p>
            <a:endParaRPr lang="el-GR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36C62B-113A-4634-9852-A86396F662F9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6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7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2ου βαθμού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44ED8A-A107-4B5E-907F-DA187F909691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7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245" name="Picture 4" descr="cellulit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66950"/>
            <a:ext cx="6858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5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3ου βαθμού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D4CB1E-1107-49A0-92F1-525907D5ECB3}" type="slidenum">
              <a:rPr lang="el-GR" altLang="el-GR" sz="1400">
                <a:solidFill>
                  <a:schemeClr val="tx2"/>
                </a:solidFill>
                <a:latin typeface="Arial" charset="0"/>
              </a:rPr>
              <a:pPr eaLnBrk="1" hangingPunct="1"/>
              <a:t>8</a:t>
            </a:fld>
            <a:endParaRPr lang="el-GR" altLang="el-GR" sz="1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1269" name="Picture 4" descr="cellulit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28863"/>
            <a:ext cx="6858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7438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535</TotalTime>
  <Words>1447</Words>
  <Application>Microsoft Office PowerPoint</Application>
  <PresentationFormat>Προβολή στην οθόνη (4:3)</PresentationFormat>
  <Paragraphs>250</Paragraphs>
  <Slides>36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Times New Roman</vt:lpstr>
      <vt:lpstr>Wingdings</vt:lpstr>
      <vt:lpstr>template</vt:lpstr>
      <vt:lpstr>OC_template_updated</vt:lpstr>
      <vt:lpstr>Διατροφή-Διαιτολογία</vt:lpstr>
      <vt:lpstr>Τι είναι;</vt:lpstr>
      <vt:lpstr>Ποιους αφορά</vt:lpstr>
      <vt:lpstr>Εικόνα - συμπτώματα</vt:lpstr>
      <vt:lpstr>Μορφές κυτταρίτιδας 1/3</vt:lpstr>
      <vt:lpstr>Μορφές κυτταρίτιδας 2/3</vt:lpstr>
      <vt:lpstr>Μορφές κυτταρίτιδας 3/3</vt:lpstr>
      <vt:lpstr>2ου βαθμού</vt:lpstr>
      <vt:lpstr>3ου βαθμού</vt:lpstr>
      <vt:lpstr>4ου βαθμού κυτταρίτιδα</vt:lpstr>
      <vt:lpstr>Αίτια: Δεν είναι γνωστή </vt:lpstr>
      <vt:lpstr>Παράγοντες</vt:lpstr>
      <vt:lpstr>Παράγοντες που επιδεινώνουν</vt:lpstr>
      <vt:lpstr>Λιπογένεση - λιπόλυση</vt:lpstr>
      <vt:lpstr>Θεραπεία</vt:lpstr>
      <vt:lpstr>Αντιμετώπιση: δε γίνονται θαύματα</vt:lpstr>
      <vt:lpstr>Μηχανισμοί της μεσοθεραπείας</vt:lpstr>
      <vt:lpstr>Συστατικά σε 32 κρέμες  κατά της κυτταρίτιδας</vt:lpstr>
      <vt:lpstr>Αντιμετώπιση ……..στο σπίτι</vt:lpstr>
      <vt:lpstr>Τρόπος ζωής και κυτταρίτιδα</vt:lpstr>
      <vt:lpstr>Διατροφή και κυτταρίτιδα</vt:lpstr>
      <vt:lpstr>Απόκτηση- διατήρηση  φυσιολογικού βάρους</vt:lpstr>
      <vt:lpstr>φρούτα καθημερινά: το 1 εσπεριδοειδές</vt:lpstr>
      <vt:lpstr>λαχανικά και μυρωδικά, καθημερινά όχι στο αλάτι</vt:lpstr>
      <vt:lpstr>Όχι λευκό αλεύρι, ναι στα ολικής άλεσης</vt:lpstr>
      <vt:lpstr>Περισσότερες φυτικές ίνες</vt:lpstr>
      <vt:lpstr>Λιγότερες πρωτεϊνες</vt:lpstr>
      <vt:lpstr>Όχι γλυκά και λιπαρές τροφές</vt:lpstr>
      <vt:lpstr>Προσοχή στο οινόπνευμα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Natassa Karap</cp:lastModifiedBy>
  <cp:revision>112</cp:revision>
  <dcterms:created xsi:type="dcterms:W3CDTF">2015-07-21T13:01:13Z</dcterms:created>
  <dcterms:modified xsi:type="dcterms:W3CDTF">2015-10-02T08:34:53Z</dcterms:modified>
</cp:coreProperties>
</file>