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95"/>
  </p:notesMasterIdLst>
  <p:handoutMasterIdLst>
    <p:handoutMasterId r:id="rId96"/>
  </p:handoutMasterIdLst>
  <p:sldIdLst>
    <p:sldId id="256" r:id="rId3"/>
    <p:sldId id="268" r:id="rId4"/>
    <p:sldId id="350" r:id="rId5"/>
    <p:sldId id="269" r:id="rId6"/>
    <p:sldId id="270" r:id="rId7"/>
    <p:sldId id="271" r:id="rId8"/>
    <p:sldId id="273" r:id="rId9"/>
    <p:sldId id="351"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352" r:id="rId24"/>
    <p:sldId id="287" r:id="rId25"/>
    <p:sldId id="288" r:id="rId26"/>
    <p:sldId id="289"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55" r:id="rId61"/>
    <p:sldId id="325" r:id="rId62"/>
    <p:sldId id="326" r:id="rId63"/>
    <p:sldId id="327" r:id="rId64"/>
    <p:sldId id="328" r:id="rId65"/>
    <p:sldId id="356"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57" r:id="rId79"/>
    <p:sldId id="341" r:id="rId80"/>
    <p:sldId id="358" r:id="rId81"/>
    <p:sldId id="342" r:id="rId82"/>
    <p:sldId id="343" r:id="rId83"/>
    <p:sldId id="344" r:id="rId84"/>
    <p:sldId id="345" r:id="rId85"/>
    <p:sldId id="346" r:id="rId86"/>
    <p:sldId id="349" r:id="rId87"/>
    <p:sldId id="257" r:id="rId88"/>
    <p:sldId id="262" r:id="rId89"/>
    <p:sldId id="264" r:id="rId90"/>
    <p:sldId id="359" r:id="rId91"/>
    <p:sldId id="360" r:id="rId92"/>
    <p:sldId id="266" r:id="rId93"/>
    <p:sldId id="261" r:id="rId94"/>
  </p:sldIdLst>
  <p:sldSz cx="9144000" cy="6858000" type="screen4x3"/>
  <p:notesSz cx="7104063" cy="10234613"/>
  <p:custDataLst>
    <p:tags r:id="rId9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9" d="100"/>
          <a:sy n="119" d="100"/>
        </p:scale>
        <p:origin x="-1578"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presProps" Target="presProp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8CA4BB3-CBC9-43C1-9987-4FC0ECB9F0F4}" type="slidenum">
              <a:rPr lang="el-GR" altLang="el-GR" smtClean="0">
                <a:latin typeface="Arial" charset="0"/>
              </a:rPr>
              <a:pPr eaLnBrk="1" hangingPunct="1"/>
              <a:t>32</a:t>
            </a:fld>
            <a:endParaRPr lang="el-GR" altLang="el-GR" smtClean="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30A46AA-DEEE-4C88-BF9C-B001D3715776}" type="slidenum">
              <a:rPr lang="el-GR" altLang="el-GR" smtClean="0">
                <a:latin typeface="Arial" charset="0"/>
              </a:rPr>
              <a:pPr eaLnBrk="1" hangingPunct="1"/>
              <a:t>33</a:t>
            </a:fld>
            <a:endParaRPr lang="el-GR" altLang="el-GR" smtClean="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10B7F4D-E0F2-4F36-8D02-62D3628FEDA1}" type="slidenum">
              <a:rPr lang="el-GR" altLang="el-GR" smtClean="0">
                <a:latin typeface="Arial" charset="0"/>
              </a:rPr>
              <a:pPr eaLnBrk="1" hangingPunct="1"/>
              <a:t>34</a:t>
            </a:fld>
            <a:endParaRPr lang="el-GR" altLang="el-GR" smtClean="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48FF3F7-0C7C-436E-8A51-91717CD6D930}" type="slidenum">
              <a:rPr lang="el-GR" altLang="el-GR" smtClean="0">
                <a:latin typeface="Arial" charset="0"/>
              </a:rPr>
              <a:pPr eaLnBrk="1" hangingPunct="1"/>
              <a:t>35</a:t>
            </a:fld>
            <a:endParaRPr lang="el-GR" altLang="el-GR" smtClean="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D35C3903-27A8-4DD3-AB84-954429DB6725}" type="slidenum">
              <a:rPr lang="el-GR" altLang="el-GR" smtClean="0">
                <a:latin typeface="Arial" charset="0"/>
              </a:rPr>
              <a:pPr eaLnBrk="1" hangingPunct="1"/>
              <a:t>36</a:t>
            </a:fld>
            <a:endParaRPr lang="el-GR" altLang="el-GR" smtClean="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E0AE9F2-04EB-4AE0-AB7B-88B0D0F71019}" type="slidenum">
              <a:rPr lang="el-GR" altLang="el-GR" smtClean="0">
                <a:latin typeface="Arial" charset="0"/>
              </a:rPr>
              <a:pPr eaLnBrk="1" hangingPunct="1"/>
              <a:t>38</a:t>
            </a:fld>
            <a:endParaRPr lang="el-GR" altLang="el-GR" smtClean="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4EA1771-1D8A-40DE-A188-A9C5CFEC8400}" type="slidenum">
              <a:rPr lang="el-GR" altLang="el-GR" smtClean="0">
                <a:latin typeface="Arial" charset="0"/>
              </a:rPr>
              <a:pPr eaLnBrk="1" hangingPunct="1"/>
              <a:t>45</a:t>
            </a:fld>
            <a:endParaRPr lang="el-GR" altLang="el-GR" smtClean="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724FF77-0C0C-4DDF-9D7E-71F1DE1B70A4}" type="slidenum">
              <a:rPr lang="el-GR" altLang="el-GR" smtClean="0">
                <a:latin typeface="Arial" charset="0"/>
              </a:rPr>
              <a:pPr eaLnBrk="1" hangingPunct="1"/>
              <a:t>47</a:t>
            </a:fld>
            <a:endParaRPr lang="el-GR" altLang="el-GR" smtClean="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54</a:t>
            </a:fld>
            <a:endParaRPr lang="el-GR"/>
          </a:p>
        </p:txBody>
      </p:sp>
    </p:spTree>
    <p:extLst>
      <p:ext uri="{BB962C8B-B14F-4D97-AF65-F5344CB8AC3E}">
        <p14:creationId xmlns:p14="http://schemas.microsoft.com/office/powerpoint/2010/main" val="335604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56</a:t>
            </a:fld>
            <a:endParaRPr lang="el-GR"/>
          </a:p>
        </p:txBody>
      </p:sp>
    </p:spTree>
    <p:extLst>
      <p:ext uri="{BB962C8B-B14F-4D97-AF65-F5344CB8AC3E}">
        <p14:creationId xmlns:p14="http://schemas.microsoft.com/office/powerpoint/2010/main" val="409769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extLst>
      <p:ext uri="{BB962C8B-B14F-4D97-AF65-F5344CB8AC3E}">
        <p14:creationId xmlns:p14="http://schemas.microsoft.com/office/powerpoint/2010/main" val="349308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87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90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24</a:t>
            </a:fld>
            <a:endParaRPr lang="el-GR"/>
          </a:p>
        </p:txBody>
      </p:sp>
    </p:spTree>
    <p:extLst>
      <p:ext uri="{BB962C8B-B14F-4D97-AF65-F5344CB8AC3E}">
        <p14:creationId xmlns:p14="http://schemas.microsoft.com/office/powerpoint/2010/main" val="209652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43C4F5E-1C69-4AC2-BC81-058A7128BCEA}" type="slidenum">
              <a:rPr lang="el-GR" altLang="el-GR" smtClean="0">
                <a:latin typeface="Arial" charset="0"/>
              </a:rPr>
              <a:pPr eaLnBrk="1" hangingPunct="1"/>
              <a:t>26</a:t>
            </a:fld>
            <a:endParaRPr lang="el-GR" altLang="el-GR" smtClean="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517C20A1-41A9-4FA1-A841-906C62EE191A}" type="slidenum">
              <a:rPr lang="el-GR" altLang="el-GR" smtClean="0">
                <a:latin typeface="Arial" charset="0"/>
              </a:rPr>
              <a:pPr eaLnBrk="1" hangingPunct="1"/>
              <a:t>27</a:t>
            </a:fld>
            <a:endParaRPr lang="el-GR" altLang="el-GR"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6A3EA9B-0F82-414A-ABE8-F160A2BA7499}" type="slidenum">
              <a:rPr lang="el-GR" altLang="el-GR" smtClean="0">
                <a:latin typeface="Arial" charset="0"/>
              </a:rPr>
              <a:pPr eaLnBrk="1" hangingPunct="1"/>
              <a:t>28</a:t>
            </a:fld>
            <a:endParaRPr lang="el-GR" altLang="el-GR" smtClean="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314507C-2557-4833-A048-86199CCF6C2E}" type="slidenum">
              <a:rPr lang="el-GR" altLang="el-GR" smtClean="0">
                <a:latin typeface="Arial" charset="0"/>
              </a:rPr>
              <a:pPr eaLnBrk="1" hangingPunct="1"/>
              <a:t>29</a:t>
            </a:fld>
            <a:endParaRPr lang="el-GR" altLang="el-GR"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6E7CCCD-6417-4B55-A064-B251F52D5F10}" type="slidenum">
              <a:rPr lang="el-GR" altLang="el-GR" smtClean="0">
                <a:latin typeface="Arial" charset="0"/>
              </a:rPr>
              <a:pPr eaLnBrk="1" hangingPunct="1"/>
              <a:t>30</a:t>
            </a:fld>
            <a:endParaRPr lang="el-GR" altLang="el-GR"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804986" indent="-309610" eaLnBrk="0" hangingPunct="0">
              <a:defRPr>
                <a:solidFill>
                  <a:schemeClr val="tx1"/>
                </a:solidFill>
                <a:latin typeface="Tahoma" pitchFamily="34" charset="0"/>
                <a:cs typeface="Arial" charset="0"/>
              </a:defRPr>
            </a:lvl2pPr>
            <a:lvl3pPr marL="1238441" indent="-247688" eaLnBrk="0" hangingPunct="0">
              <a:defRPr>
                <a:solidFill>
                  <a:schemeClr val="tx1"/>
                </a:solidFill>
                <a:latin typeface="Tahoma" pitchFamily="34" charset="0"/>
                <a:cs typeface="Arial" charset="0"/>
              </a:defRPr>
            </a:lvl3pPr>
            <a:lvl4pPr marL="1733817" indent="-247688" eaLnBrk="0" hangingPunct="0">
              <a:defRPr>
                <a:solidFill>
                  <a:schemeClr val="tx1"/>
                </a:solidFill>
                <a:latin typeface="Tahoma" pitchFamily="34" charset="0"/>
                <a:cs typeface="Arial" charset="0"/>
              </a:defRPr>
            </a:lvl4pPr>
            <a:lvl5pPr marL="2229193" indent="-247688" eaLnBrk="0" hangingPunct="0">
              <a:defRPr>
                <a:solidFill>
                  <a:schemeClr val="tx1"/>
                </a:solidFill>
                <a:latin typeface="Tahoma" pitchFamily="34" charset="0"/>
                <a:cs typeface="Arial" charset="0"/>
              </a:defRPr>
            </a:lvl5pPr>
            <a:lvl6pPr marL="2724569" indent="-247688" eaLnBrk="0" fontAlgn="base" hangingPunct="0">
              <a:spcBef>
                <a:spcPct val="0"/>
              </a:spcBef>
              <a:spcAft>
                <a:spcPct val="0"/>
              </a:spcAft>
              <a:defRPr>
                <a:solidFill>
                  <a:schemeClr val="tx1"/>
                </a:solidFill>
                <a:latin typeface="Tahoma" pitchFamily="34" charset="0"/>
                <a:cs typeface="Arial" charset="0"/>
              </a:defRPr>
            </a:lvl6pPr>
            <a:lvl7pPr marL="3219945" indent="-247688" eaLnBrk="0" fontAlgn="base" hangingPunct="0">
              <a:spcBef>
                <a:spcPct val="0"/>
              </a:spcBef>
              <a:spcAft>
                <a:spcPct val="0"/>
              </a:spcAft>
              <a:defRPr>
                <a:solidFill>
                  <a:schemeClr val="tx1"/>
                </a:solidFill>
                <a:latin typeface="Tahoma" pitchFamily="34" charset="0"/>
                <a:cs typeface="Arial" charset="0"/>
              </a:defRPr>
            </a:lvl7pPr>
            <a:lvl8pPr marL="3715322" indent="-247688" eaLnBrk="0" fontAlgn="base" hangingPunct="0">
              <a:spcBef>
                <a:spcPct val="0"/>
              </a:spcBef>
              <a:spcAft>
                <a:spcPct val="0"/>
              </a:spcAft>
              <a:defRPr>
                <a:solidFill>
                  <a:schemeClr val="tx1"/>
                </a:solidFill>
                <a:latin typeface="Tahoma" pitchFamily="34" charset="0"/>
                <a:cs typeface="Arial" charset="0"/>
              </a:defRPr>
            </a:lvl8pPr>
            <a:lvl9pPr marL="4210698" indent="-247688"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26BD3DC-F358-4164-86BF-F7FA2E862EC8}" type="slidenum">
              <a:rPr lang="el-GR" altLang="el-GR" smtClean="0">
                <a:latin typeface="Arial" charset="0"/>
              </a:rPr>
              <a:pPr eaLnBrk="1" hangingPunct="1"/>
              <a:t>31</a:t>
            </a:fld>
            <a:endParaRPr lang="el-GR" altLang="el-GR" smtClean="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3"/>
          <p:cNvSpPr>
            <a:spLocks noGrp="1"/>
          </p:cNvSpPr>
          <p:nvPr>
            <p:ph type="dt" sz="half" idx="10"/>
          </p:nvPr>
        </p:nvSpPr>
        <p:spPr/>
        <p:txBody>
          <a:bodyPr/>
          <a:lstStyle>
            <a:lvl1pPr>
              <a:defRPr/>
            </a:lvl1pPr>
          </a:lstStyle>
          <a:p>
            <a:pPr>
              <a:defRPr/>
            </a:pPr>
            <a:fld id="{8DCF83A1-5E1B-4FC1-A2D2-42CAF3F20218}" type="datetime1">
              <a:rPr lang="el-GR" altLang="el-GR"/>
              <a:pPr>
                <a:defRPr/>
              </a:pPr>
              <a:t>4/3/2015</a:t>
            </a:fld>
            <a:endParaRPr lang="el-GR" altLang="el-GR"/>
          </a:p>
        </p:txBody>
      </p:sp>
      <p:sp>
        <p:nvSpPr>
          <p:cNvPr id="3" name="Θέση υποσέλιδου 2"/>
          <p:cNvSpPr>
            <a:spLocks noGrp="1"/>
          </p:cNvSpPr>
          <p:nvPr>
            <p:ph type="ftr" sz="quarter" idx="11"/>
          </p:nvPr>
        </p:nvSpPr>
        <p:spPr/>
        <p:txBody>
          <a:bodyPr/>
          <a:lstStyle>
            <a:lvl1pPr>
              <a:defRPr/>
            </a:lvl1pPr>
          </a:lstStyle>
          <a:p>
            <a:pPr>
              <a:defRPr/>
            </a:pPr>
            <a:endParaRPr lang="el-GR" altLang="el-GR"/>
          </a:p>
        </p:txBody>
      </p:sp>
      <p:sp>
        <p:nvSpPr>
          <p:cNvPr id="4" name="Θέση αριθμού διαφάνειας 22"/>
          <p:cNvSpPr>
            <a:spLocks noGrp="1"/>
          </p:cNvSpPr>
          <p:nvPr>
            <p:ph type="sldNum" sz="quarter" idx="12"/>
          </p:nvPr>
        </p:nvSpPr>
        <p:spPr/>
        <p:txBody>
          <a:bodyPr/>
          <a:lstStyle>
            <a:lvl1pPr>
              <a:defRPr/>
            </a:lvl1pPr>
          </a:lstStyle>
          <a:p>
            <a:pPr>
              <a:defRPr/>
            </a:pPr>
            <a:fld id="{77C16E08-D377-406B-B177-94EA4B88A65E}" type="slidenum">
              <a:rPr lang="el-GR" altLang="el-GR"/>
              <a:pPr>
                <a:defRPr/>
              </a:pPr>
              <a:t>‹#›</a:t>
            </a:fld>
            <a:endParaRPr lang="el-GR" altLang="el-GR"/>
          </a:p>
        </p:txBody>
      </p:sp>
    </p:spTree>
    <p:extLst>
      <p:ext uri="{BB962C8B-B14F-4D97-AF65-F5344CB8AC3E}">
        <p14:creationId xmlns:p14="http://schemas.microsoft.com/office/powerpoint/2010/main" val="191585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345826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697003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942905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4518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14560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91246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157672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290479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7516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345572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72664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ommons.wikimedia.org/wiki/User:Stefan_K%C3%BChn" TargetMode="External"/><Relationship Id="rId4" Type="http://schemas.openxmlformats.org/officeDocument/2006/relationships/hyperlink" Target="http://commons.wikimedia.org/wiki/File:Blood_donation_at_Fleet_Week_USA.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Krwiodawstwo3.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commons.wikimedia.org/wiki/User:Reyta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igi-trax.com/unitidlabel.htm"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US_Navy_060105-N-8154G-010_A_hospital_corpsman_with_the_Blood_Donor_Team_from_Portsmouth_Naval_Hospital_takes_samples_of_blood_from_a_donor_for_testing.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commons.wikimedia.org/wiki/User:BotMultichill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thirteenofclubs/3273549506/"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thirteenofclub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mazon.com/Technical-Manual-American-Assoc-Blood/dp/156395315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commons.wikimedia.org/wiki/File:Platelet_apheresis.jpg"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commons.wikimedia.org/w/index.php?title=User:Kampfwurst&amp;action=edit&amp;redlink=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reativecommons.org/licenses/by-nc-nd/2.0/" TargetMode="External"/><Relationship Id="rId5" Type="http://schemas.openxmlformats.org/officeDocument/2006/relationships/hyperlink" Target="https://www.flickr.com/photos/pchow98/" TargetMode="External"/><Relationship Id="rId4" Type="http://schemas.openxmlformats.org/officeDocument/2006/relationships/hyperlink" Target="https://www.flickr.com/photos/pchow98/8074127788/"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Αιμοδοσία </a:t>
            </a:r>
            <a:r>
              <a:rPr lang="el-GR" sz="4000" b="1" dirty="0">
                <a:solidFill>
                  <a:prstClr val="black"/>
                </a:solidFill>
                <a:latin typeface="Calibri"/>
              </a:rPr>
              <a:t>(</a:t>
            </a:r>
            <a:r>
              <a:rPr lang="el-GR" sz="4000" b="1" dirty="0" smtClean="0">
                <a:solidFill>
                  <a:prstClr val="black"/>
                </a:solidFill>
                <a:latin typeface="Calibri"/>
              </a:rPr>
              <a:t>Θ)</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2"/>
            <a:ext cx="9144000" cy="1988641"/>
          </a:xfrm>
        </p:spPr>
        <p:txBody>
          <a:bodyPr>
            <a:normAutofit/>
          </a:bodyPr>
          <a:lstStyle/>
          <a:p>
            <a:pPr>
              <a:spcBef>
                <a:spcPts val="0"/>
              </a:spcBef>
              <a:spcAft>
                <a:spcPts val="1800"/>
              </a:spcAft>
            </a:pPr>
            <a:r>
              <a:rPr lang="el-GR" sz="2600" b="1" dirty="0" smtClean="0"/>
              <a:t>Ενότητα 3</a:t>
            </a:r>
            <a:r>
              <a:rPr lang="el-GR" sz="2600" dirty="0"/>
              <a:t>: Αιμοληψία για </a:t>
            </a:r>
            <a:r>
              <a:rPr lang="el-GR" sz="2600" dirty="0" smtClean="0"/>
              <a:t>Αιμοδοσία – Αντιδράσεις - Άμεσες Ενέργειες</a:t>
            </a:r>
            <a:endParaRPr lang="en-US" sz="2600" dirty="0" smtClean="0"/>
          </a:p>
          <a:p>
            <a:pPr>
              <a:spcBef>
                <a:spcPts val="0"/>
              </a:spcBef>
            </a:pPr>
            <a:r>
              <a:rPr lang="el-GR" sz="2200" dirty="0" smtClean="0"/>
              <a:t>Αναστάσιος </a:t>
            </a:r>
            <a:r>
              <a:rPr lang="el-GR" sz="2200" dirty="0" err="1" smtClean="0"/>
              <a:t>Κριεμπάρδης</a:t>
            </a:r>
            <a:endParaRPr lang="el-GR" sz="2200" dirty="0" smtClean="0"/>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Αιμοδότηση</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59B31D52-55E4-4784-A074-D581277A674D}" type="slidenum">
              <a:rPr lang="el-GR" altLang="el-GR"/>
              <a:pPr>
                <a:defRPr/>
              </a:pPr>
              <a:t>9</a:t>
            </a:fld>
            <a:endParaRPr lang="el-GR" altLang="el-GR"/>
          </a:p>
        </p:txBody>
      </p:sp>
      <p:pic>
        <p:nvPicPr>
          <p:cNvPr id="7" name="Picture 2" descr="File:Blood donation at Fleet Week US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1348" y="1340768"/>
            <a:ext cx="2988752"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843808" y="5919663"/>
            <a:ext cx="334383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Blood donation at Fleet Week </a:t>
            </a:r>
            <a:r>
              <a:rPr lang="en-US" sz="1200" dirty="0" smtClean="0">
                <a:latin typeface="+mn-lt"/>
                <a:hlinkClick r:id="rId4"/>
              </a:rPr>
              <a:t>USA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Stefan Kühn"/>
              </a:rPr>
              <a:t>Stefan </a:t>
            </a:r>
            <a:r>
              <a:rPr lang="en-US" sz="1200" dirty="0" err="1" smtClean="0">
                <a:latin typeface="+mn-lt"/>
                <a:hlinkClick r:id="rId5" tooltip="User:Stefan Kühn"/>
              </a:rPr>
              <a:t>Kühn</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59324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1E0D3A7-4847-488B-9B41-E9ED4DEF7A5C}" type="slidenum">
              <a:rPr lang="el-GR" altLang="el-GR"/>
              <a:pPr>
                <a:defRPr/>
              </a:pPr>
              <a:t>10</a:t>
            </a:fld>
            <a:endParaRPr lang="el-GR" altLang="el-GR"/>
          </a:p>
        </p:txBody>
      </p:sp>
      <p:sp>
        <p:nvSpPr>
          <p:cNvPr id="2" name="Τίτλος 1"/>
          <p:cNvSpPr>
            <a:spLocks noGrp="1"/>
          </p:cNvSpPr>
          <p:nvPr>
            <p:ph type="title"/>
          </p:nvPr>
        </p:nvSpPr>
        <p:spPr/>
        <p:txBody>
          <a:bodyPr/>
          <a:lstStyle/>
          <a:p>
            <a:r>
              <a:rPr lang="el-GR" dirty="0"/>
              <a:t>Ανάμιξη και Ζύγιση</a:t>
            </a:r>
          </a:p>
        </p:txBody>
      </p:sp>
      <p:sp>
        <p:nvSpPr>
          <p:cNvPr id="3" name="Θέση περιεχομένου 2"/>
          <p:cNvSpPr>
            <a:spLocks noGrp="1"/>
          </p:cNvSpPr>
          <p:nvPr>
            <p:ph idx="1"/>
          </p:nvPr>
        </p:nvSpPr>
        <p:spPr>
          <a:xfrm>
            <a:off x="457200" y="1196752"/>
            <a:ext cx="8291264" cy="5328592"/>
          </a:xfrm>
        </p:spPr>
        <p:txBody>
          <a:bodyPr>
            <a:noAutofit/>
          </a:bodyPr>
          <a:lstStyle/>
          <a:p>
            <a:pPr>
              <a:lnSpc>
                <a:spcPct val="110000"/>
              </a:lnSpc>
              <a:spcBef>
                <a:spcPts val="1000"/>
              </a:spcBef>
            </a:pPr>
            <a:r>
              <a:rPr lang="el-GR" dirty="0"/>
              <a:t>Σε όλες τις φάσεις της αιμοληψίας εξασφαλίζεται η σωστή ανάμιξη του αίματος με το αντιπηκτικό του </a:t>
            </a:r>
            <a:r>
              <a:rPr lang="el-GR" dirty="0" smtClean="0"/>
              <a:t>ασκού.</a:t>
            </a:r>
            <a:endParaRPr lang="el-GR" dirty="0"/>
          </a:p>
          <a:p>
            <a:pPr>
              <a:lnSpc>
                <a:spcPct val="110000"/>
              </a:lnSpc>
              <a:spcBef>
                <a:spcPts val="1000"/>
              </a:spcBef>
            </a:pPr>
            <a:r>
              <a:rPr lang="el-GR" dirty="0"/>
              <a:t>Εάν εφαρμόζεται αυτόματη ανάμιξη, απαιτείται η χρήση κατάλληλα επικυρωμένου συστήματος ανάμιξης, όπου ο όγκος του λαμβανόμενου αίματος είναι </a:t>
            </a:r>
            <a:r>
              <a:rPr lang="el-GR" dirty="0" smtClean="0"/>
              <a:t>προκαθορισμένος.</a:t>
            </a:r>
            <a:endParaRPr lang="el-GR" dirty="0"/>
          </a:p>
          <a:p>
            <a:pPr>
              <a:lnSpc>
                <a:spcPct val="110000"/>
              </a:lnSpc>
              <a:spcBef>
                <a:spcPts val="1000"/>
              </a:spcBef>
            </a:pPr>
            <a:r>
              <a:rPr lang="el-GR" dirty="0"/>
              <a:t>Εάν εφαρμόζεται χειροκίνητη ανάμιξη, ο ασκός του αίματος αναστρέφεται κάθε 30 – 45</a:t>
            </a:r>
            <a:r>
              <a:rPr lang="el-GR" dirty="0" smtClean="0"/>
              <a:t>΄΄.</a:t>
            </a:r>
            <a:endParaRPr lang="el-GR" dirty="0"/>
          </a:p>
          <a:p>
            <a:pPr>
              <a:lnSpc>
                <a:spcPct val="110000"/>
              </a:lnSpc>
              <a:spcBef>
                <a:spcPts val="1000"/>
              </a:spcBef>
            </a:pPr>
            <a:r>
              <a:rPr lang="el-GR" dirty="0"/>
              <a:t>Η συλλογή γίνεται σε ασκούς με προκαθορισμένη ποσότητα αντιπηκτικού/συντηρητικού διαλύματος, τέτοια ώστε να είναι κατάλληλη για 450 ml αίματος ± 50 </a:t>
            </a:r>
            <a:r>
              <a:rPr lang="el-GR" dirty="0" smtClean="0"/>
              <a:t>ml.</a:t>
            </a:r>
            <a:endParaRPr lang="el-GR" dirty="0"/>
          </a:p>
          <a:p>
            <a:pPr>
              <a:lnSpc>
                <a:spcPct val="110000"/>
              </a:lnSpc>
              <a:spcBef>
                <a:spcPts val="1000"/>
              </a:spcBef>
            </a:pPr>
            <a:r>
              <a:rPr lang="el-GR" dirty="0"/>
              <a:t>Η ποσότητα του συλλεγόμενου αίματος δε ξεπερνά τα 500 ml για αιμοδότες πάνω από 50 </a:t>
            </a:r>
            <a:r>
              <a:rPr lang="el-GR" dirty="0" err="1"/>
              <a:t>kg</a:t>
            </a:r>
            <a:r>
              <a:rPr lang="el-GR" dirty="0"/>
              <a:t> και η λήψη μιας μονάδας ολικού αίματος, διαρκεί περίπου10 </a:t>
            </a:r>
            <a:r>
              <a:rPr lang="el-GR" dirty="0" smtClean="0"/>
              <a:t>λεπτά.</a:t>
            </a:r>
            <a:endParaRPr lang="el-GR" dirty="0"/>
          </a:p>
        </p:txBody>
      </p:sp>
    </p:spTree>
    <p:extLst>
      <p:ext uri="{BB962C8B-B14F-4D97-AF65-F5344CB8AC3E}">
        <p14:creationId xmlns:p14="http://schemas.microsoft.com/office/powerpoint/2010/main" val="1357828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Krwiodawstw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571" y="1164425"/>
            <a:ext cx="6972858" cy="52296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a:t>Αυτόματος </a:t>
            </a:r>
            <a:r>
              <a:rPr lang="el-GR" dirty="0" smtClean="0"/>
              <a:t>Ζυγός</a:t>
            </a:r>
            <a:endParaRPr lang="el-GR" dirty="0"/>
          </a:p>
        </p:txBody>
      </p:sp>
      <p:sp>
        <p:nvSpPr>
          <p:cNvPr id="6" name="Θέση αριθμού διαφάνειας 3"/>
          <p:cNvSpPr>
            <a:spLocks noGrp="1"/>
          </p:cNvSpPr>
          <p:nvPr>
            <p:ph type="sldNum" sz="quarter" idx="12"/>
          </p:nvPr>
        </p:nvSpPr>
        <p:spPr/>
        <p:txBody>
          <a:bodyPr/>
          <a:lstStyle/>
          <a:p>
            <a:pPr>
              <a:defRPr/>
            </a:pPr>
            <a:fld id="{44901CBE-5615-4CF3-ACC6-6B32C6636AF6}" type="slidenum">
              <a:rPr lang="el-GR" altLang="el-GR"/>
              <a:pPr>
                <a:defRPr/>
              </a:pPr>
              <a:t>11</a:t>
            </a:fld>
            <a:endParaRPr lang="el-GR" altLang="el-GR"/>
          </a:p>
        </p:txBody>
      </p:sp>
      <p:sp>
        <p:nvSpPr>
          <p:cNvPr id="16389" name="AutoShape 7"/>
          <p:cNvSpPr>
            <a:spLocks noChangeArrowheads="1"/>
          </p:cNvSpPr>
          <p:nvPr/>
        </p:nvSpPr>
        <p:spPr bwMode="auto">
          <a:xfrm>
            <a:off x="1835150" y="4508500"/>
            <a:ext cx="2374900" cy="936625"/>
          </a:xfrm>
          <a:prstGeom prst="rightArrow">
            <a:avLst>
              <a:gd name="adj1" fmla="val 50000"/>
              <a:gd name="adj2" fmla="val 633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l-GR" altLang="el-GR"/>
          </a:p>
        </p:txBody>
      </p:sp>
      <p:sp>
        <p:nvSpPr>
          <p:cNvPr id="16390" name="AutoShape 8"/>
          <p:cNvSpPr>
            <a:spLocks noChangeArrowheads="1"/>
          </p:cNvSpPr>
          <p:nvPr/>
        </p:nvSpPr>
        <p:spPr bwMode="auto">
          <a:xfrm>
            <a:off x="755650" y="1700213"/>
            <a:ext cx="1368425" cy="936625"/>
          </a:xfrm>
          <a:prstGeom prst="rightArrow">
            <a:avLst>
              <a:gd name="adj1" fmla="val 50000"/>
              <a:gd name="adj2" fmla="val 365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l-GR" altLang="el-GR"/>
          </a:p>
        </p:txBody>
      </p:sp>
      <p:sp>
        <p:nvSpPr>
          <p:cNvPr id="10" name="Rectangle 7"/>
          <p:cNvSpPr/>
          <p:nvPr/>
        </p:nvSpPr>
        <p:spPr>
          <a:xfrm>
            <a:off x="2453683" y="6453336"/>
            <a:ext cx="423663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Krwiodawstwo3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Reytan"/>
              </a:rPr>
              <a:t>Reytan</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665349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Δεν Απομακρυνόμαστε από τον </a:t>
            </a:r>
            <a:r>
              <a:rPr lang="el-GR" dirty="0" smtClean="0"/>
              <a:t>Αιμοδότη</a:t>
            </a:r>
            <a:endParaRPr lang="el-GR" dirty="0"/>
          </a:p>
        </p:txBody>
      </p:sp>
      <p:sp>
        <p:nvSpPr>
          <p:cNvPr id="4" name="Θέση αριθμού διαφάνειας 3"/>
          <p:cNvSpPr>
            <a:spLocks noGrp="1"/>
          </p:cNvSpPr>
          <p:nvPr>
            <p:ph type="sldNum" sz="quarter" idx="12"/>
          </p:nvPr>
        </p:nvSpPr>
        <p:spPr/>
        <p:txBody>
          <a:bodyPr/>
          <a:lstStyle/>
          <a:p>
            <a:pPr>
              <a:defRPr/>
            </a:pPr>
            <a:fld id="{75A885EC-AD31-4AF2-8F0A-3FEA3699F5E4}" type="slidenum">
              <a:rPr lang="el-GR" altLang="el-GR"/>
              <a:pPr>
                <a:defRPr/>
              </a:pPr>
              <a:t>12</a:t>
            </a:fld>
            <a:endParaRPr lang="el-GR" altLang="el-GR"/>
          </a:p>
        </p:txBody>
      </p:sp>
      <p:pic>
        <p:nvPicPr>
          <p:cNvPr id="143365" name="Picture 5" descr="P1010156"/>
          <p:cNvPicPr>
            <a:picLocks noChangeAspect="1" noChangeArrowheads="1"/>
          </p:cNvPicPr>
          <p:nvPr/>
        </p:nvPicPr>
        <p:blipFill>
          <a:blip r:embed="rId2" cstate="print"/>
          <a:srcRect/>
          <a:stretch>
            <a:fillRect/>
          </a:stretch>
        </p:blipFill>
        <p:spPr bwMode="auto">
          <a:xfrm>
            <a:off x="985838" y="1176338"/>
            <a:ext cx="7172325" cy="5381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29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A1CA4E24-C804-4A3E-A099-9047292A1A91}" type="slidenum">
              <a:rPr lang="el-GR" altLang="el-GR"/>
              <a:pPr>
                <a:defRPr/>
              </a:pPr>
              <a:t>13</a:t>
            </a:fld>
            <a:endParaRPr lang="el-GR" altLang="el-GR"/>
          </a:p>
        </p:txBody>
      </p:sp>
      <p:sp>
        <p:nvSpPr>
          <p:cNvPr id="2" name="Τίτλος 1"/>
          <p:cNvSpPr>
            <a:spLocks noGrp="1"/>
          </p:cNvSpPr>
          <p:nvPr>
            <p:ph type="title"/>
          </p:nvPr>
        </p:nvSpPr>
        <p:spPr/>
        <p:txBody>
          <a:bodyPr/>
          <a:lstStyle/>
          <a:p>
            <a:r>
              <a:rPr lang="el-GR" dirty="0"/>
              <a:t>Σήμανση του Ασκού και Δείγματα</a:t>
            </a:r>
          </a:p>
        </p:txBody>
      </p:sp>
      <p:sp>
        <p:nvSpPr>
          <p:cNvPr id="3" name="Θέση περιεχομένου 2"/>
          <p:cNvSpPr>
            <a:spLocks noGrp="1"/>
          </p:cNvSpPr>
          <p:nvPr>
            <p:ph idx="1"/>
          </p:nvPr>
        </p:nvSpPr>
        <p:spPr>
          <a:xfrm>
            <a:off x="457200" y="1196752"/>
            <a:ext cx="8363272" cy="5256584"/>
          </a:xfrm>
        </p:spPr>
        <p:txBody>
          <a:bodyPr>
            <a:noAutofit/>
          </a:bodyPr>
          <a:lstStyle/>
          <a:p>
            <a:r>
              <a:rPr lang="el-GR" dirty="0"/>
              <a:t>Γίνεται  με </a:t>
            </a:r>
            <a:r>
              <a:rPr lang="el-GR" dirty="0" err="1"/>
              <a:t>προεκτυπωμένα</a:t>
            </a:r>
            <a:r>
              <a:rPr lang="el-GR" dirty="0"/>
              <a:t> νούμερα, τα οποία φέρουν το νούμερο με την μορφή </a:t>
            </a:r>
            <a:r>
              <a:rPr lang="el-GR" dirty="0" err="1" smtClean="0"/>
              <a:t>barcode</a:t>
            </a:r>
            <a:r>
              <a:rPr lang="en-US" dirty="0" smtClean="0"/>
              <a:t>.</a:t>
            </a:r>
            <a:endParaRPr lang="el-GR" dirty="0"/>
          </a:p>
          <a:p>
            <a:r>
              <a:rPr lang="el-GR" dirty="0"/>
              <a:t>Χρησιμοποιείται μία δεσμίδα 7-10 ίδιων αριθμών για την επικόλληση  στους ασκούς (2-4 νούμερα), στο δελτίο του αιμοδότη και στα σωληνάρια για τα δείγματα αίματος του </a:t>
            </a:r>
            <a:r>
              <a:rPr lang="el-GR" dirty="0" smtClean="0"/>
              <a:t>αιμοδότη</a:t>
            </a:r>
            <a:r>
              <a:rPr lang="en-US" dirty="0" smtClean="0"/>
              <a:t>.</a:t>
            </a:r>
            <a:endParaRPr lang="el-GR" dirty="0"/>
          </a:p>
          <a:p>
            <a:r>
              <a:rPr lang="el-GR" b="1" dirty="0"/>
              <a:t>Ποσά δείγματα χρειάζονται; </a:t>
            </a:r>
          </a:p>
          <a:p>
            <a:pPr marL="627063" lvl="1"/>
            <a:r>
              <a:rPr lang="el-GR" dirty="0"/>
              <a:t>Τα δείγματα αίματος περιλαμβάνουν:</a:t>
            </a:r>
          </a:p>
          <a:p>
            <a:pPr lvl="1">
              <a:buFont typeface="Calibri" panose="020F0502020204030204" pitchFamily="34" charset="0"/>
              <a:buChar char="›"/>
            </a:pPr>
            <a:r>
              <a:rPr lang="el-GR" dirty="0" smtClean="0"/>
              <a:t>Δείγμα </a:t>
            </a:r>
            <a:r>
              <a:rPr lang="el-GR" dirty="0"/>
              <a:t>για την ομάδα αίματος (σωληνάριο 3 ml με αντιπηκτικό), </a:t>
            </a:r>
          </a:p>
          <a:p>
            <a:pPr lvl="1">
              <a:buFont typeface="Calibri" panose="020F0502020204030204" pitchFamily="34" charset="0"/>
              <a:buChar char="›"/>
            </a:pPr>
            <a:r>
              <a:rPr lang="el-GR" dirty="0" smtClean="0"/>
              <a:t>Δείγμα </a:t>
            </a:r>
            <a:r>
              <a:rPr lang="el-GR" dirty="0"/>
              <a:t>για τον </a:t>
            </a:r>
            <a:r>
              <a:rPr lang="el-GR" dirty="0" err="1"/>
              <a:t>ιολογικό</a:t>
            </a:r>
            <a:r>
              <a:rPr lang="el-GR" dirty="0"/>
              <a:t> έλεγχο (σωληνάριο 5 ml χωρίς αντιπηκτικό) και </a:t>
            </a:r>
          </a:p>
          <a:p>
            <a:pPr lvl="1">
              <a:buFont typeface="Calibri" panose="020F0502020204030204" pitchFamily="34" charset="0"/>
              <a:buChar char="›"/>
            </a:pPr>
            <a:r>
              <a:rPr lang="el-GR" dirty="0" smtClean="0"/>
              <a:t>Δείγμα </a:t>
            </a:r>
            <a:r>
              <a:rPr lang="el-GR" dirty="0"/>
              <a:t>για τον μοριακό έλεγχο σωληνάριο 6 ml με αντιπηκτικό</a:t>
            </a:r>
            <a:r>
              <a:rPr lang="el-GR" dirty="0" smtClean="0"/>
              <a:t>)</a:t>
            </a:r>
            <a:r>
              <a:rPr lang="en-US" dirty="0" smtClean="0"/>
              <a:t>.</a:t>
            </a:r>
            <a:endParaRPr lang="el-GR" dirty="0"/>
          </a:p>
        </p:txBody>
      </p:sp>
    </p:spTree>
    <p:extLst>
      <p:ext uri="{BB962C8B-B14F-4D97-AF65-F5344CB8AC3E}">
        <p14:creationId xmlns:p14="http://schemas.microsoft.com/office/powerpoint/2010/main" val="1007642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Γραμμωτός Κώδικας (</a:t>
            </a:r>
            <a:r>
              <a:rPr lang="en-US" dirty="0"/>
              <a:t>barcode</a:t>
            </a:r>
            <a:r>
              <a:rPr lang="en-US" dirty="0" smtClean="0"/>
              <a:t>)</a:t>
            </a:r>
            <a:endParaRPr lang="el-GR" dirty="0"/>
          </a:p>
        </p:txBody>
      </p:sp>
      <p:sp>
        <p:nvSpPr>
          <p:cNvPr id="5" name="Θέση αριθμού διαφάνειας 3"/>
          <p:cNvSpPr>
            <a:spLocks noGrp="1"/>
          </p:cNvSpPr>
          <p:nvPr>
            <p:ph type="sldNum" sz="quarter" idx="12"/>
          </p:nvPr>
        </p:nvSpPr>
        <p:spPr/>
        <p:txBody>
          <a:bodyPr/>
          <a:lstStyle/>
          <a:p>
            <a:pPr>
              <a:defRPr/>
            </a:pPr>
            <a:fld id="{F68EA6D7-6DC0-406B-A17C-DEB8427255A5}" type="slidenum">
              <a:rPr lang="el-GR" altLang="el-GR"/>
              <a:pPr>
                <a:defRPr/>
              </a:pPr>
              <a:t>14</a:t>
            </a:fld>
            <a:endParaRPr lang="el-GR" altLang="el-GR"/>
          </a:p>
        </p:txBody>
      </p:sp>
      <p:pic>
        <p:nvPicPr>
          <p:cNvPr id="151559" name="Picture 7"/>
          <p:cNvPicPr>
            <a:picLocks noChangeAspect="1" noChangeArrowheads="1"/>
          </p:cNvPicPr>
          <p:nvPr/>
        </p:nvPicPr>
        <p:blipFill>
          <a:blip r:embed="rId2" cstate="print"/>
          <a:srcRect/>
          <a:stretch>
            <a:fillRect/>
          </a:stretch>
        </p:blipFill>
        <p:spPr bwMode="auto">
          <a:xfrm>
            <a:off x="539552" y="1286410"/>
            <a:ext cx="5329237" cy="4908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1562" name="Picture 10"/>
          <p:cNvPicPr>
            <a:picLocks noChangeAspect="1" noChangeArrowheads="1"/>
          </p:cNvPicPr>
          <p:nvPr/>
        </p:nvPicPr>
        <p:blipFill>
          <a:blip r:embed="rId3" cstate="print"/>
          <a:srcRect/>
          <a:stretch>
            <a:fillRect/>
          </a:stretch>
        </p:blipFill>
        <p:spPr bwMode="auto">
          <a:xfrm>
            <a:off x="6180906" y="2631022"/>
            <a:ext cx="2495550" cy="22193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84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n-US" dirty="0"/>
              <a:t>International Society of Blood Transfusion</a:t>
            </a:r>
            <a:br>
              <a:rPr lang="en-US" dirty="0"/>
            </a:br>
            <a:r>
              <a:rPr lang="en-US" sz="3000" b="0" dirty="0"/>
              <a:t>ISBT – Guideline </a:t>
            </a:r>
            <a:r>
              <a:rPr lang="en-US" sz="3000" b="0" dirty="0" smtClean="0"/>
              <a:t>128</a:t>
            </a:r>
            <a:endParaRPr lang="el-GR" sz="3000" b="0" dirty="0"/>
          </a:p>
        </p:txBody>
      </p:sp>
      <p:sp>
        <p:nvSpPr>
          <p:cNvPr id="4" name="Θέση αριθμού διαφάνειας 3"/>
          <p:cNvSpPr>
            <a:spLocks noGrp="1"/>
          </p:cNvSpPr>
          <p:nvPr>
            <p:ph type="sldNum" sz="quarter" idx="12"/>
          </p:nvPr>
        </p:nvSpPr>
        <p:spPr/>
        <p:txBody>
          <a:bodyPr/>
          <a:lstStyle/>
          <a:p>
            <a:pPr>
              <a:defRPr/>
            </a:pPr>
            <a:fld id="{EB0369CE-D683-4843-AA5A-A026321F188E}" type="slidenum">
              <a:rPr lang="el-GR" altLang="el-GR"/>
              <a:pPr>
                <a:defRPr/>
              </a:pPr>
              <a:t>15</a:t>
            </a:fld>
            <a:endParaRPr lang="el-GR" altLang="el-GR"/>
          </a:p>
        </p:txBody>
      </p:sp>
      <p:pic>
        <p:nvPicPr>
          <p:cNvPr id="152581" name="Picture 5"/>
          <p:cNvPicPr>
            <a:picLocks noChangeAspect="1" noChangeArrowheads="1"/>
          </p:cNvPicPr>
          <p:nvPr/>
        </p:nvPicPr>
        <p:blipFill>
          <a:blip r:embed="rId2" cstate="print"/>
          <a:srcRect/>
          <a:stretch>
            <a:fillRect/>
          </a:stretch>
        </p:blipFill>
        <p:spPr bwMode="auto">
          <a:xfrm>
            <a:off x="778336" y="1396453"/>
            <a:ext cx="7704138" cy="51403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4129017" y="6508215"/>
            <a:ext cx="1002775" cy="276999"/>
          </a:xfrm>
          <a:prstGeom prst="rect">
            <a:avLst/>
          </a:prstGeom>
        </p:spPr>
        <p:txBody>
          <a:bodyPr wrap="none">
            <a:spAutoFit/>
          </a:bodyPr>
          <a:lstStyle/>
          <a:p>
            <a:pPr algn="ctr"/>
            <a:r>
              <a:rPr lang="en-US" sz="1200" dirty="0" smtClean="0">
                <a:latin typeface="+mn-lt"/>
                <a:hlinkClick r:id="rId3"/>
              </a:rPr>
              <a:t>digi-trax.com</a:t>
            </a:r>
            <a:endParaRPr lang="el-GR" sz="1200" dirty="0">
              <a:latin typeface="+mn-lt"/>
            </a:endParaRPr>
          </a:p>
        </p:txBody>
      </p:sp>
    </p:spTree>
    <p:extLst>
      <p:ext uri="{BB962C8B-B14F-4D97-AF65-F5344CB8AC3E}">
        <p14:creationId xmlns:p14="http://schemas.microsoft.com/office/powerpoint/2010/main" val="660152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4E01A2E9-8E0E-40DB-9C15-9BA4B007013A}" type="slidenum">
              <a:rPr lang="el-GR" altLang="el-GR"/>
              <a:pPr>
                <a:defRPr/>
              </a:pPr>
              <a:t>16</a:t>
            </a:fld>
            <a:endParaRPr lang="el-GR" altLang="el-GR"/>
          </a:p>
        </p:txBody>
      </p:sp>
      <p:sp>
        <p:nvSpPr>
          <p:cNvPr id="2" name="Τίτλος 1"/>
          <p:cNvSpPr>
            <a:spLocks noGrp="1"/>
          </p:cNvSpPr>
          <p:nvPr>
            <p:ph type="title"/>
          </p:nvPr>
        </p:nvSpPr>
        <p:spPr/>
        <p:txBody>
          <a:bodyPr/>
          <a:lstStyle/>
          <a:p>
            <a:r>
              <a:rPr lang="el-GR" dirty="0"/>
              <a:t>Λήψη Δειγμάτων </a:t>
            </a:r>
            <a:r>
              <a:rPr lang="el-GR" sz="3000" b="0" dirty="0" smtClean="0"/>
              <a:t>1</a:t>
            </a:r>
            <a:r>
              <a:rPr lang="en-US" sz="3000" b="0" dirty="0" smtClean="0"/>
              <a:t>/4</a:t>
            </a:r>
            <a:endParaRPr lang="el-GR" sz="3000" b="0" dirty="0"/>
          </a:p>
        </p:txBody>
      </p:sp>
      <p:sp>
        <p:nvSpPr>
          <p:cNvPr id="3" name="Θέση περιεχομένου 2"/>
          <p:cNvSpPr>
            <a:spLocks noGrp="1"/>
          </p:cNvSpPr>
          <p:nvPr>
            <p:ph idx="1"/>
          </p:nvPr>
        </p:nvSpPr>
        <p:spPr>
          <a:xfrm>
            <a:off x="457200" y="1196752"/>
            <a:ext cx="8363272" cy="5400600"/>
          </a:xfrm>
        </p:spPr>
        <p:txBody>
          <a:bodyPr>
            <a:noAutofit/>
          </a:bodyPr>
          <a:lstStyle/>
          <a:p>
            <a:r>
              <a:rPr lang="el-GR" dirty="0"/>
              <a:t>Εάν ο ασκός διαθέτει συνοδό ασκό δειγματοληψίας απομονώνεται με συνδετήρα (</a:t>
            </a:r>
            <a:r>
              <a:rPr lang="el-GR" dirty="0" err="1"/>
              <a:t>clip</a:t>
            </a:r>
            <a:r>
              <a:rPr lang="el-GR" dirty="0"/>
              <a:t>) ο κυρίως ασκός πριν την </a:t>
            </a:r>
            <a:r>
              <a:rPr lang="el-GR" dirty="0" err="1"/>
              <a:t>φλεβοκέντηση</a:t>
            </a:r>
            <a:r>
              <a:rPr lang="el-GR" dirty="0"/>
              <a:t>, προκειμένου να μην έρθουν σε επαφή τα δείγματα με το αντιπηκτικό του </a:t>
            </a:r>
            <a:r>
              <a:rPr lang="el-GR" dirty="0" smtClean="0"/>
              <a:t>ασκού</a:t>
            </a:r>
            <a:r>
              <a:rPr lang="en-US" dirty="0" smtClean="0"/>
              <a:t>.</a:t>
            </a:r>
            <a:endParaRPr lang="el-GR" dirty="0"/>
          </a:p>
          <a:p>
            <a:r>
              <a:rPr lang="el-GR" dirty="0"/>
              <a:t>Μόλις γίνει η </a:t>
            </a:r>
            <a:r>
              <a:rPr lang="el-GR" dirty="0" err="1"/>
              <a:t>φλεβοκέντηση</a:t>
            </a:r>
            <a:r>
              <a:rPr lang="el-GR" dirty="0"/>
              <a:t> γεμίζεται πρώτα ο συνοδός ασκός των δειγμάτων, τον οποίο κλείνουμε με συνδετήρες και  στη συνεχεία ανοίγεται η ροή προς  τον ασκό </a:t>
            </a:r>
            <a:r>
              <a:rPr lang="el-GR" dirty="0" smtClean="0"/>
              <a:t>αιμοληψίας</a:t>
            </a:r>
            <a:r>
              <a:rPr lang="en-US" dirty="0" smtClean="0"/>
              <a:t>.</a:t>
            </a:r>
            <a:endParaRPr lang="el-GR" dirty="0"/>
          </a:p>
          <a:p>
            <a:r>
              <a:rPr lang="el-GR" dirty="0"/>
              <a:t> Τα δείγματα με το ειδικό σύστημα λήψης που έχει ενσωματωμένο ο συνοδός ασκός μπορούν να παρθούν άμεσα για να μην πήξει το αίμα (απόλυτη ασφάλεια</a:t>
            </a:r>
            <a:r>
              <a:rPr lang="el-GR" dirty="0" smtClean="0"/>
              <a:t>)</a:t>
            </a:r>
            <a:r>
              <a:rPr lang="en-US" dirty="0" smtClean="0"/>
              <a:t>.</a:t>
            </a:r>
            <a:endParaRPr lang="el-GR" dirty="0"/>
          </a:p>
          <a:p>
            <a:r>
              <a:rPr lang="el-GR" dirty="0"/>
              <a:t> Όταν γεμίσει ο ασκός αφαιρείται η βελόνα από τη φλέβα, αφού λυθεί η περίδεση, καλύπτεται η βελόνα με το προστατευτικό κάλυμμα και απορρίπτεται στον ειδικό </a:t>
            </a:r>
            <a:r>
              <a:rPr lang="el-GR" dirty="0" smtClean="0"/>
              <a:t>κάδο</a:t>
            </a:r>
            <a:r>
              <a:rPr lang="en-US" dirty="0" smtClean="0"/>
              <a:t>.</a:t>
            </a:r>
            <a:endParaRPr lang="el-GR" dirty="0"/>
          </a:p>
        </p:txBody>
      </p:sp>
    </p:spTree>
    <p:extLst>
      <p:ext uri="{BB962C8B-B14F-4D97-AF65-F5344CB8AC3E}">
        <p14:creationId xmlns:p14="http://schemas.microsoft.com/office/powerpoint/2010/main" val="2892366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Λήψη Δειγμάτων </a:t>
            </a:r>
            <a:r>
              <a:rPr lang="en-US" sz="3000" b="0" dirty="0" smtClean="0"/>
              <a:t>2/4</a:t>
            </a:r>
            <a:endParaRPr lang="el-GR" dirty="0"/>
          </a:p>
        </p:txBody>
      </p:sp>
      <p:sp>
        <p:nvSpPr>
          <p:cNvPr id="3" name="Θέση αριθμού διαφάνειας 3"/>
          <p:cNvSpPr>
            <a:spLocks noGrp="1"/>
          </p:cNvSpPr>
          <p:nvPr>
            <p:ph type="sldNum" sz="quarter" idx="12"/>
          </p:nvPr>
        </p:nvSpPr>
        <p:spPr/>
        <p:txBody>
          <a:bodyPr/>
          <a:lstStyle/>
          <a:p>
            <a:pPr>
              <a:defRPr/>
            </a:pPr>
            <a:fld id="{2C4D30BA-EC81-42AE-8837-7DE1DC2B7687}" type="slidenum">
              <a:rPr lang="el-GR" altLang="el-GR"/>
              <a:pPr>
                <a:defRPr/>
              </a:pPr>
              <a:t>17</a:t>
            </a:fld>
            <a:endParaRPr lang="el-GR" altLang="el-GR"/>
          </a:p>
        </p:txBody>
      </p:sp>
      <p:pic>
        <p:nvPicPr>
          <p:cNvPr id="2050" name="Picture 2" descr="File:US Navy 060105-N-8154G-010 A hospital corpsman with the Blood Donor Team from Portsmouth Naval Hospital takes samples of blood from a donor for tes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588" y="1340768"/>
            <a:ext cx="7416824" cy="49321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863588" y="6381328"/>
            <a:ext cx="7524835"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US Navy 060105-N-8154G-010 A hospital corpsman with the Blood Donor Team from Portsmouth Naval Hospital takes samples of blood from a donor for </a:t>
            </a:r>
            <a:r>
              <a:rPr lang="en-US" sz="1200" dirty="0" smtClean="0">
                <a:latin typeface="+mn-lt"/>
                <a:hlinkClick r:id="rId3"/>
              </a:rPr>
              <a:t>testing</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BotMultichillT"/>
              </a:rPr>
              <a:t>BotMultichillT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589064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Λήψη Δειγμάτων </a:t>
            </a:r>
            <a:r>
              <a:rPr lang="en-US" sz="3000" b="0" dirty="0" smtClean="0"/>
              <a:t>3/4</a:t>
            </a:r>
            <a:endParaRPr lang="el-GR" dirty="0"/>
          </a:p>
        </p:txBody>
      </p:sp>
      <p:sp>
        <p:nvSpPr>
          <p:cNvPr id="3" name="Θέση περιεχομένου 2"/>
          <p:cNvSpPr>
            <a:spLocks noGrp="1"/>
          </p:cNvSpPr>
          <p:nvPr>
            <p:ph idx="1"/>
          </p:nvPr>
        </p:nvSpPr>
        <p:spPr/>
        <p:txBody>
          <a:bodyPr>
            <a:normAutofit/>
          </a:bodyPr>
          <a:lstStyle/>
          <a:p>
            <a:r>
              <a:rPr lang="el-GR" dirty="0"/>
              <a:t>Εάν ο ασκός δε διαθέτει ασκό δειγματοληψίας, τα δείγματα λαμβάνονται στο τέλος της αιμοληψίας και αφού αποκοπεί ο ασκός από τον </a:t>
            </a:r>
            <a:r>
              <a:rPr lang="el-GR" dirty="0" smtClean="0"/>
              <a:t>αιμοδότη</a:t>
            </a:r>
            <a:r>
              <a:rPr lang="en-US" dirty="0" smtClean="0"/>
              <a:t>.</a:t>
            </a:r>
            <a:endParaRPr lang="el-GR" dirty="0"/>
          </a:p>
          <a:p>
            <a:r>
              <a:rPr lang="el-GR" dirty="0"/>
              <a:t>Αφού γεμίσει ο ασκός με την προκαθορισμένη ποσότητα αίματος, διακόπτεται η ροή με αιμοστατική λαβίδα σε μικρή απόσταση από τη βελόνα </a:t>
            </a:r>
            <a:r>
              <a:rPr lang="el-GR" dirty="0" err="1"/>
              <a:t>φλεβοκέντησης</a:t>
            </a:r>
            <a:r>
              <a:rPr lang="el-GR" dirty="0"/>
              <a:t> και λύνεται η </a:t>
            </a:r>
            <a:r>
              <a:rPr lang="el-GR" dirty="0" smtClean="0"/>
              <a:t>περιχειρίδα</a:t>
            </a:r>
            <a:r>
              <a:rPr lang="en-US" dirty="0" smtClean="0"/>
              <a:t>.</a:t>
            </a:r>
            <a:endParaRPr lang="el-GR" dirty="0"/>
          </a:p>
          <a:p>
            <a:r>
              <a:rPr lang="el-GR" dirty="0"/>
              <a:t>Με ειδική λαβίδα κλίνει με ασφάλεια ο σωλήνας, κόβεται ο σωλήνας μεταξύ λαβίδας και συνδετήρα και αποδεσμεύεται ο </a:t>
            </a:r>
            <a:r>
              <a:rPr lang="el-GR" dirty="0" smtClean="0"/>
              <a:t>ασκός</a:t>
            </a:r>
            <a:r>
              <a:rPr lang="en-US" dirty="0" smtClean="0"/>
              <a:t>.</a:t>
            </a:r>
            <a:endParaRPr lang="el-GR" dirty="0"/>
          </a:p>
          <a:p>
            <a:r>
              <a:rPr lang="el-GR" dirty="0"/>
              <a:t> Αφαιρείται η βελόνα από την φλέβα  και τοποθετείται στο ειδικό δοχείο για τις μολυσμένες </a:t>
            </a:r>
            <a:r>
              <a:rPr lang="el-GR" dirty="0" smtClean="0"/>
              <a:t>βελόνες</a:t>
            </a:r>
            <a:r>
              <a:rPr lang="en-US" dirty="0"/>
              <a:t>.</a:t>
            </a:r>
            <a:endParaRPr lang="el-GR" dirty="0"/>
          </a:p>
        </p:txBody>
      </p:sp>
      <p:sp>
        <p:nvSpPr>
          <p:cNvPr id="4" name="Θέση αριθμού διαφάνειας 3"/>
          <p:cNvSpPr>
            <a:spLocks noGrp="1"/>
          </p:cNvSpPr>
          <p:nvPr>
            <p:ph type="sldNum" sz="quarter" idx="12"/>
          </p:nvPr>
        </p:nvSpPr>
        <p:spPr/>
        <p:txBody>
          <a:bodyPr/>
          <a:lstStyle/>
          <a:p>
            <a:pPr>
              <a:defRPr/>
            </a:pPr>
            <a:fld id="{36EBBDB9-DD80-4008-994C-3CAC7A9BA47F}" type="slidenum">
              <a:rPr lang="el-GR" altLang="el-GR"/>
              <a:pPr>
                <a:defRPr/>
              </a:pPr>
              <a:t>18</a:t>
            </a:fld>
            <a:endParaRPr lang="el-GR" altLang="el-GR"/>
          </a:p>
        </p:txBody>
      </p:sp>
    </p:spTree>
    <p:extLst>
      <p:ext uri="{BB962C8B-B14F-4D97-AF65-F5344CB8AC3E}">
        <p14:creationId xmlns:p14="http://schemas.microsoft.com/office/powerpoint/2010/main" val="59242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3"/>
          <p:cNvSpPr>
            <a:spLocks noGrp="1"/>
          </p:cNvSpPr>
          <p:nvPr>
            <p:ph type="sldNum" sz="quarter" idx="12"/>
          </p:nvPr>
        </p:nvSpPr>
        <p:spPr/>
        <p:txBody>
          <a:bodyPr/>
          <a:lstStyle/>
          <a:p>
            <a:pPr>
              <a:defRPr/>
            </a:pPr>
            <a:fld id="{282DDFD1-CDEB-42E1-A72B-5DD00E522683}" type="slidenum">
              <a:rPr lang="el-GR" altLang="el-GR">
                <a:solidFill>
                  <a:schemeClr val="tx1"/>
                </a:solidFill>
              </a:rPr>
              <a:pPr>
                <a:defRPr/>
              </a:pPr>
              <a:t>1</a:t>
            </a:fld>
            <a:endParaRPr lang="el-GR" altLang="el-GR">
              <a:solidFill>
                <a:schemeClr val="tx1"/>
              </a:solidFill>
            </a:endParaRPr>
          </a:p>
        </p:txBody>
      </p:sp>
      <p:sp>
        <p:nvSpPr>
          <p:cNvPr id="2" name="Τίτλος 1"/>
          <p:cNvSpPr>
            <a:spLocks noGrp="1"/>
          </p:cNvSpPr>
          <p:nvPr>
            <p:ph type="title"/>
          </p:nvPr>
        </p:nvSpPr>
        <p:spPr/>
        <p:txBody>
          <a:bodyPr/>
          <a:lstStyle/>
          <a:p>
            <a:r>
              <a:rPr lang="el-GR" dirty="0" smtClean="0"/>
              <a:t>Γενικά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pPr marL="0" indent="0">
              <a:buNone/>
            </a:pPr>
            <a:r>
              <a:rPr lang="el-GR" altLang="el-GR" b="1" dirty="0"/>
              <a:t>Ο αιμοδότης</a:t>
            </a:r>
            <a:r>
              <a:rPr lang="el-GR" altLang="el-GR" b="1" dirty="0" smtClean="0"/>
              <a:t>:</a:t>
            </a:r>
            <a:endParaRPr lang="el-GR" dirty="0" smtClean="0"/>
          </a:p>
          <a:p>
            <a:r>
              <a:rPr lang="el-GR" dirty="0" smtClean="0"/>
              <a:t>Μετά </a:t>
            </a:r>
            <a:r>
              <a:rPr lang="el-GR" dirty="0"/>
              <a:t>τον έλεγχο καταλληλότητας για αιμοδοσία οδηγείται στην αίθουσα αιμοληψίας, με το δελτίο του ιατρικού ιστορικού και την δεσμίδα (</a:t>
            </a:r>
            <a:r>
              <a:rPr lang="el-GR" dirty="0" err="1"/>
              <a:t>barcode</a:t>
            </a:r>
            <a:r>
              <a:rPr lang="el-GR" dirty="0"/>
              <a:t>) με τα </a:t>
            </a:r>
            <a:r>
              <a:rPr lang="el-GR" dirty="0" smtClean="0"/>
              <a:t>νούμερα.</a:t>
            </a:r>
            <a:endParaRPr lang="el-GR" dirty="0"/>
          </a:p>
          <a:p>
            <a:r>
              <a:rPr lang="el-GR" dirty="0" smtClean="0"/>
              <a:t>Κωδικοποίηση </a:t>
            </a:r>
            <a:r>
              <a:rPr lang="el-GR" dirty="0"/>
              <a:t>αιμοδότη και </a:t>
            </a:r>
            <a:r>
              <a:rPr lang="el-GR" dirty="0" smtClean="0"/>
              <a:t>παραγώγων.</a:t>
            </a:r>
            <a:endParaRPr lang="el-GR" dirty="0"/>
          </a:p>
          <a:p>
            <a:r>
              <a:rPr lang="el-GR" dirty="0" smtClean="0"/>
              <a:t>Ξαπλώνει στην </a:t>
            </a:r>
            <a:r>
              <a:rPr lang="el-GR" dirty="0"/>
              <a:t>ειδική πολυθρόνα αιμοληψίας και τότε ο </a:t>
            </a:r>
            <a:r>
              <a:rPr lang="el-GR" dirty="0" err="1"/>
              <a:t>αιμολήπτης</a:t>
            </a:r>
            <a:r>
              <a:rPr lang="el-GR" dirty="0"/>
              <a:t> επικολλά τους αριθμούς της δεσμίδας από το δελτίο του αιμοδότη στον ασκό αίματος που θα γίνει η αιμοληψία και στα σωληνάρια των δειγμάτων, ώστε να αποφεύγονται τα </a:t>
            </a:r>
            <a:r>
              <a:rPr lang="el-GR" dirty="0" smtClean="0"/>
              <a:t>λάθη.</a:t>
            </a:r>
            <a:endParaRPr lang="el-GR" dirty="0"/>
          </a:p>
          <a:p>
            <a:r>
              <a:rPr lang="el-GR" dirty="0" smtClean="0"/>
              <a:t>Τα </a:t>
            </a:r>
            <a:r>
              <a:rPr lang="el-GR" dirty="0"/>
              <a:t>σωληνάρια καλό είναι να είναι από τη μεριά του αιμοδότη</a:t>
            </a:r>
          </a:p>
          <a:p>
            <a:endParaRPr lang="el-GR" dirty="0"/>
          </a:p>
        </p:txBody>
      </p:sp>
    </p:spTree>
    <p:extLst>
      <p:ext uri="{BB962C8B-B14F-4D97-AF65-F5344CB8AC3E}">
        <p14:creationId xmlns:p14="http://schemas.microsoft.com/office/powerpoint/2010/main" val="645524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Λήψη Δειγμάτων </a:t>
            </a:r>
            <a:r>
              <a:rPr lang="en-US" sz="3000" b="0" dirty="0"/>
              <a:t>4</a:t>
            </a:r>
            <a:r>
              <a:rPr lang="en-US" sz="3000" b="0" dirty="0" smtClean="0"/>
              <a:t>/4</a:t>
            </a:r>
            <a:endParaRPr lang="el-GR" dirty="0"/>
          </a:p>
        </p:txBody>
      </p:sp>
      <p:sp>
        <p:nvSpPr>
          <p:cNvPr id="3" name="Θέση αριθμού διαφάνειας 3"/>
          <p:cNvSpPr>
            <a:spLocks noGrp="1"/>
          </p:cNvSpPr>
          <p:nvPr>
            <p:ph type="sldNum" sz="quarter" idx="12"/>
          </p:nvPr>
        </p:nvSpPr>
        <p:spPr/>
        <p:txBody>
          <a:bodyPr/>
          <a:lstStyle/>
          <a:p>
            <a:pPr>
              <a:defRPr/>
            </a:pPr>
            <a:fld id="{4836D459-52B9-4DBD-A6AF-8ED6349AA768}" type="slidenum">
              <a:rPr lang="el-GR" altLang="el-GR"/>
              <a:pPr>
                <a:defRPr/>
              </a:pPr>
              <a:t>19</a:t>
            </a:fld>
            <a:endParaRPr lang="el-GR" altLang="el-GR"/>
          </a:p>
        </p:txBody>
      </p:sp>
      <p:pic>
        <p:nvPicPr>
          <p:cNvPr id="3074" name="Picture 2" descr="https://farm4.staticflickr.com/3366/3273549506_3d7d90446d_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006" b="4377"/>
          <a:stretch/>
        </p:blipFill>
        <p:spPr bwMode="auto">
          <a:xfrm>
            <a:off x="2852738" y="1268760"/>
            <a:ext cx="3438525" cy="5036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740260" y="6351710"/>
            <a:ext cx="366347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Mini Pouch for filling test tubes with blood for tests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a:rPr>
              <a:t>Thirteen Of Clubs</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BY-SA 2.0</a:t>
            </a:r>
            <a:endParaRPr lang="en-US" sz="1200" dirty="0">
              <a:latin typeface="+mn-lt"/>
            </a:endParaRPr>
          </a:p>
        </p:txBody>
      </p:sp>
    </p:spTree>
    <p:extLst>
      <p:ext uri="{BB962C8B-B14F-4D97-AF65-F5344CB8AC3E}">
        <p14:creationId xmlns:p14="http://schemas.microsoft.com/office/powerpoint/2010/main" val="117273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5C6373EC-D4EC-47F5-8BE4-F4563D0D2700}" type="slidenum">
              <a:rPr lang="el-GR" altLang="el-GR"/>
              <a:pPr>
                <a:defRPr/>
              </a:pPr>
              <a:t>20</a:t>
            </a:fld>
            <a:endParaRPr lang="el-GR" altLang="el-GR"/>
          </a:p>
        </p:txBody>
      </p:sp>
      <p:sp>
        <p:nvSpPr>
          <p:cNvPr id="2" name="Τίτλος 1"/>
          <p:cNvSpPr>
            <a:spLocks noGrp="1"/>
          </p:cNvSpPr>
          <p:nvPr>
            <p:ph type="title"/>
          </p:nvPr>
        </p:nvSpPr>
        <p:spPr/>
        <p:txBody>
          <a:bodyPr/>
          <a:lstStyle/>
          <a:p>
            <a:r>
              <a:rPr lang="el-GR" dirty="0"/>
              <a:t>Χειρισμός Ασκού μετά την </a:t>
            </a:r>
            <a:r>
              <a:rPr lang="el-GR" dirty="0" smtClean="0"/>
              <a:t>Λήψη</a:t>
            </a:r>
            <a:r>
              <a:rPr lang="en-US" dirty="0" smtClean="0"/>
              <a:t> </a:t>
            </a:r>
            <a:r>
              <a:rPr lang="en-US" sz="3000" b="0" dirty="0" smtClean="0"/>
              <a:t>1/2</a:t>
            </a:r>
            <a:endParaRPr lang="el-GR" sz="3000" b="0" dirty="0"/>
          </a:p>
        </p:txBody>
      </p:sp>
      <p:sp>
        <p:nvSpPr>
          <p:cNvPr id="3" name="Θέση περιεχομένου 2"/>
          <p:cNvSpPr>
            <a:spLocks noGrp="1"/>
          </p:cNvSpPr>
          <p:nvPr>
            <p:ph idx="1"/>
          </p:nvPr>
        </p:nvSpPr>
        <p:spPr>
          <a:xfrm>
            <a:off x="457200" y="1196752"/>
            <a:ext cx="8291264" cy="5184576"/>
          </a:xfrm>
        </p:spPr>
        <p:txBody>
          <a:bodyPr>
            <a:noAutofit/>
          </a:bodyPr>
          <a:lstStyle/>
          <a:p>
            <a:r>
              <a:rPr lang="el-GR" sz="2400" dirty="0"/>
              <a:t>Γίνεται παλινδρόμηση στο συνοδό  σωλήνα του ασκού με </a:t>
            </a:r>
            <a:r>
              <a:rPr lang="el-GR" sz="2400" dirty="0" err="1"/>
              <a:t>παλινδρομητή</a:t>
            </a:r>
            <a:r>
              <a:rPr lang="el-GR" sz="2400" dirty="0"/>
              <a:t> (1-2 φορές) και με τη βοήθεια του συγκολλητή σωλήνων ασκών χωρίζεται ο σωλήνας του ασκού σε μικρά ανεξάρτητα τμήματα που θα χρησιμοποιηθούν στο εργαστήριο για τον έλεγχο της ομάδας και της </a:t>
            </a:r>
            <a:r>
              <a:rPr lang="el-GR" sz="2400" dirty="0" smtClean="0"/>
              <a:t>συμβατότητας</a:t>
            </a:r>
            <a:r>
              <a:rPr lang="en-US" sz="2400" dirty="0" smtClean="0"/>
              <a:t>.</a:t>
            </a:r>
            <a:endParaRPr lang="el-GR" sz="2400" dirty="0" smtClean="0"/>
          </a:p>
        </p:txBody>
      </p:sp>
    </p:spTree>
    <p:extLst>
      <p:ext uri="{BB962C8B-B14F-4D97-AF65-F5344CB8AC3E}">
        <p14:creationId xmlns:p14="http://schemas.microsoft.com/office/powerpoint/2010/main" val="2062950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5C6373EC-D4EC-47F5-8BE4-F4563D0D2700}" type="slidenum">
              <a:rPr lang="el-GR" altLang="el-GR"/>
              <a:pPr>
                <a:defRPr/>
              </a:pPr>
              <a:t>21</a:t>
            </a:fld>
            <a:endParaRPr lang="el-GR" altLang="el-GR"/>
          </a:p>
        </p:txBody>
      </p:sp>
      <p:sp>
        <p:nvSpPr>
          <p:cNvPr id="2" name="Τίτλος 1"/>
          <p:cNvSpPr>
            <a:spLocks noGrp="1"/>
          </p:cNvSpPr>
          <p:nvPr>
            <p:ph type="title"/>
          </p:nvPr>
        </p:nvSpPr>
        <p:spPr/>
        <p:txBody>
          <a:bodyPr/>
          <a:lstStyle/>
          <a:p>
            <a:r>
              <a:rPr lang="el-GR" dirty="0"/>
              <a:t>Χειρισμός Ασκού μετά την </a:t>
            </a:r>
            <a:r>
              <a:rPr lang="el-GR" dirty="0" smtClean="0"/>
              <a:t>Λήψη</a:t>
            </a:r>
            <a:r>
              <a:rPr lang="en-US" dirty="0" smtClean="0"/>
              <a:t> </a:t>
            </a:r>
            <a:r>
              <a:rPr lang="el-GR" sz="3000" b="0" dirty="0"/>
              <a:t>2</a:t>
            </a:r>
            <a:r>
              <a:rPr lang="en-US" sz="3000" b="0" dirty="0" smtClean="0"/>
              <a:t>/2</a:t>
            </a:r>
            <a:endParaRPr lang="el-GR" sz="3000" b="0" dirty="0"/>
          </a:p>
        </p:txBody>
      </p:sp>
      <p:sp>
        <p:nvSpPr>
          <p:cNvPr id="3" name="Θέση περιεχομένου 2"/>
          <p:cNvSpPr>
            <a:spLocks noGrp="1"/>
          </p:cNvSpPr>
          <p:nvPr>
            <p:ph idx="1"/>
          </p:nvPr>
        </p:nvSpPr>
        <p:spPr>
          <a:xfrm>
            <a:off x="457200" y="1196752"/>
            <a:ext cx="8291264" cy="5184576"/>
          </a:xfrm>
        </p:spPr>
        <p:txBody>
          <a:bodyPr>
            <a:noAutofit/>
          </a:bodyPr>
          <a:lstStyle/>
          <a:p>
            <a:r>
              <a:rPr lang="el-GR" dirty="0" smtClean="0"/>
              <a:t>Καταγράφεται </a:t>
            </a:r>
            <a:r>
              <a:rPr lang="el-GR" dirty="0"/>
              <a:t>στον ασκό το βάρος και τυχόν περιορισμούς που αφορούν την παραγωγή ή τον έλεγχο, όπως: </a:t>
            </a:r>
          </a:p>
          <a:p>
            <a:pPr lvl="1"/>
            <a:r>
              <a:rPr lang="el-GR" dirty="0" smtClean="0"/>
              <a:t>Αργή λήψη</a:t>
            </a:r>
            <a:r>
              <a:rPr lang="en-US" dirty="0" smtClean="0"/>
              <a:t>.</a:t>
            </a:r>
            <a:endParaRPr lang="el-GR" dirty="0"/>
          </a:p>
          <a:p>
            <a:pPr lvl="1"/>
            <a:r>
              <a:rPr lang="el-GR" dirty="0" smtClean="0"/>
              <a:t>Όχι παράγωγα</a:t>
            </a:r>
            <a:r>
              <a:rPr lang="en-US" dirty="0" smtClean="0"/>
              <a:t>.</a:t>
            </a:r>
            <a:endParaRPr lang="el-GR" dirty="0"/>
          </a:p>
          <a:p>
            <a:pPr lvl="1"/>
            <a:r>
              <a:rPr lang="el-GR" dirty="0" smtClean="0"/>
              <a:t>Δείκτες </a:t>
            </a:r>
            <a:r>
              <a:rPr lang="el-GR" dirty="0"/>
              <a:t>ηπατίτιδας (</a:t>
            </a:r>
            <a:r>
              <a:rPr lang="el-GR" dirty="0" err="1" smtClean="0"/>
              <a:t>core</a:t>
            </a:r>
            <a:r>
              <a:rPr lang="el-GR" dirty="0" smtClean="0"/>
              <a:t>-</a:t>
            </a:r>
            <a:r>
              <a:rPr lang="el-GR" dirty="0" err="1" smtClean="0"/>
              <a:t>Ag</a:t>
            </a:r>
            <a:r>
              <a:rPr lang="en-US" dirty="0" smtClean="0"/>
              <a:t> </a:t>
            </a:r>
            <a:r>
              <a:rPr lang="el-GR" dirty="0" smtClean="0"/>
              <a:t>του ΗΒ</a:t>
            </a:r>
            <a:r>
              <a:rPr lang="en-US" dirty="0" smtClean="0"/>
              <a:t>V</a:t>
            </a:r>
            <a:r>
              <a:rPr lang="el-GR" dirty="0" smtClean="0"/>
              <a:t>)</a:t>
            </a:r>
            <a:r>
              <a:rPr lang="en-US" dirty="0" smtClean="0"/>
              <a:t>.</a:t>
            </a:r>
            <a:endParaRPr lang="el-GR" dirty="0"/>
          </a:p>
          <a:p>
            <a:pPr lvl="1"/>
            <a:r>
              <a:rPr lang="el-GR" dirty="0"/>
              <a:t>Το είδος του ασκού που χρησιμοποιήθηκε (35 ή 42 ημερών), είναι απαραίτητο να </a:t>
            </a:r>
            <a:r>
              <a:rPr lang="el-GR" dirty="0" smtClean="0"/>
              <a:t>καταγράφεται</a:t>
            </a:r>
            <a:r>
              <a:rPr lang="en-US" dirty="0" smtClean="0"/>
              <a:t>.</a:t>
            </a:r>
            <a:endParaRPr lang="el-GR" dirty="0"/>
          </a:p>
          <a:p>
            <a:pPr lvl="1"/>
            <a:r>
              <a:rPr lang="el-GR" dirty="0"/>
              <a:t>Το δελτίο του ιατρικού ιστορικού προβλέπει θέση για την  αναγραφή παρατηρήσεων από τον </a:t>
            </a:r>
            <a:r>
              <a:rPr lang="el-GR" dirty="0" err="1"/>
              <a:t>αιμολήπτη</a:t>
            </a:r>
            <a:r>
              <a:rPr lang="el-GR" dirty="0"/>
              <a:t> και την υπογραφή </a:t>
            </a:r>
            <a:r>
              <a:rPr lang="el-GR" dirty="0" smtClean="0"/>
              <a:t>του</a:t>
            </a:r>
            <a:r>
              <a:rPr lang="en-US" dirty="0" smtClean="0"/>
              <a:t>.</a:t>
            </a:r>
            <a:endParaRPr lang="el-GR" dirty="0"/>
          </a:p>
        </p:txBody>
      </p:sp>
    </p:spTree>
    <p:extLst>
      <p:ext uri="{BB962C8B-B14F-4D97-AF65-F5344CB8AC3E}">
        <p14:creationId xmlns:p14="http://schemas.microsoft.com/office/powerpoint/2010/main" val="1327360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9811FF48-4DDB-4185-BA96-EC097FBD87B8}" type="slidenum">
              <a:rPr lang="el-GR" altLang="el-GR"/>
              <a:pPr>
                <a:defRPr/>
              </a:pPr>
              <a:t>22</a:t>
            </a:fld>
            <a:endParaRPr lang="el-GR" altLang="el-GR"/>
          </a:p>
        </p:txBody>
      </p:sp>
      <p:sp>
        <p:nvSpPr>
          <p:cNvPr id="2" name="Τίτλος 1"/>
          <p:cNvSpPr>
            <a:spLocks noGrp="1"/>
          </p:cNvSpPr>
          <p:nvPr>
            <p:ph type="title"/>
          </p:nvPr>
        </p:nvSpPr>
        <p:spPr/>
        <p:txBody>
          <a:bodyPr/>
          <a:lstStyle/>
          <a:p>
            <a:r>
              <a:rPr lang="el-GR" dirty="0"/>
              <a:t>Μετά την </a:t>
            </a:r>
            <a:r>
              <a:rPr lang="en-US" dirty="0"/>
              <a:t>A</a:t>
            </a:r>
            <a:r>
              <a:rPr lang="el-GR" dirty="0" err="1"/>
              <a:t>ιμοληψία</a:t>
            </a:r>
            <a:endParaRPr lang="el-GR" dirty="0"/>
          </a:p>
        </p:txBody>
      </p:sp>
      <p:sp>
        <p:nvSpPr>
          <p:cNvPr id="3" name="Θέση περιεχομένου 2"/>
          <p:cNvSpPr>
            <a:spLocks noGrp="1"/>
          </p:cNvSpPr>
          <p:nvPr>
            <p:ph idx="1"/>
          </p:nvPr>
        </p:nvSpPr>
        <p:spPr/>
        <p:txBody>
          <a:bodyPr>
            <a:normAutofit lnSpcReduction="10000"/>
          </a:bodyPr>
          <a:lstStyle/>
          <a:p>
            <a:r>
              <a:rPr lang="el-GR" dirty="0"/>
              <a:t>Ελέγχεται ο βραχίονας και το σημείο </a:t>
            </a:r>
            <a:r>
              <a:rPr lang="el-GR" dirty="0" err="1"/>
              <a:t>φλεβοκέντησης</a:t>
            </a:r>
            <a:r>
              <a:rPr lang="el-GR" dirty="0"/>
              <a:t> και τοποθετείται </a:t>
            </a:r>
            <a:r>
              <a:rPr lang="el-GR" dirty="0" err="1"/>
              <a:t>Hansaplast</a:t>
            </a:r>
            <a:r>
              <a:rPr lang="el-GR" dirty="0"/>
              <a:t>, αποστειρωμένη γάζα και πιεστικός </a:t>
            </a:r>
            <a:r>
              <a:rPr lang="el-GR" dirty="0" smtClean="0"/>
              <a:t>επίδεσμος</a:t>
            </a:r>
            <a:r>
              <a:rPr lang="en-US" dirty="0" smtClean="0"/>
              <a:t>.</a:t>
            </a:r>
            <a:endParaRPr lang="el-GR" dirty="0"/>
          </a:p>
          <a:p>
            <a:r>
              <a:rPr lang="el-GR" dirty="0"/>
              <a:t> Ο αιμοδότης παραμένει στην πολυθρόνα της αιμοληψίας για 5-10min και κάτω από στενή </a:t>
            </a:r>
            <a:r>
              <a:rPr lang="el-GR" dirty="0" smtClean="0"/>
              <a:t>παρακολούθηση</a:t>
            </a:r>
            <a:r>
              <a:rPr lang="en-US" dirty="0" smtClean="0"/>
              <a:t>.</a:t>
            </a:r>
            <a:endParaRPr lang="el-GR" dirty="0"/>
          </a:p>
          <a:p>
            <a:r>
              <a:rPr lang="el-GR" dirty="0"/>
              <a:t>Ο δότης οδηγείται στον ειδικό χώρο ανάνηψης και παραμένει καθιστός σε όλη την διάρκεια της παραμονής του στην </a:t>
            </a:r>
            <a:r>
              <a:rPr lang="el-GR" dirty="0" smtClean="0"/>
              <a:t>Αιμοδοσία</a:t>
            </a:r>
            <a:r>
              <a:rPr lang="en-US" dirty="0" smtClean="0"/>
              <a:t>.</a:t>
            </a:r>
            <a:endParaRPr lang="el-GR" dirty="0"/>
          </a:p>
          <a:p>
            <a:r>
              <a:rPr lang="el-GR" dirty="0"/>
              <a:t> Του προσφέρεται αναψυκτικό, φρυγανιά, </a:t>
            </a:r>
            <a:r>
              <a:rPr lang="el-GR" dirty="0" smtClean="0"/>
              <a:t>τυράκια </a:t>
            </a:r>
            <a:r>
              <a:rPr lang="el-GR" dirty="0"/>
              <a:t>και του δίδονται γραπτές οδηγίες σχετικά με τους περιορισμούς μετά την </a:t>
            </a:r>
            <a:r>
              <a:rPr lang="el-GR" dirty="0" smtClean="0"/>
              <a:t>αιμοληψία</a:t>
            </a:r>
            <a:r>
              <a:rPr lang="en-US" dirty="0" smtClean="0"/>
              <a:t>.</a:t>
            </a:r>
            <a:endParaRPr lang="el-GR" dirty="0"/>
          </a:p>
          <a:p>
            <a:r>
              <a:rPr lang="el-GR" dirty="0"/>
              <a:t> Οι οδηγίες αυτές πρέπει να δίνονται και προφορικά  στον αιμοδότη κατά την διάρκεια της </a:t>
            </a:r>
            <a:r>
              <a:rPr lang="el-GR" dirty="0" smtClean="0"/>
              <a:t>αιμοληψίας</a:t>
            </a:r>
            <a:r>
              <a:rPr lang="en-US" dirty="0" smtClean="0"/>
              <a:t>.</a:t>
            </a:r>
            <a:endParaRPr lang="el-GR" dirty="0"/>
          </a:p>
          <a:p>
            <a:endParaRPr lang="el-GR" dirty="0"/>
          </a:p>
        </p:txBody>
      </p:sp>
    </p:spTree>
    <p:extLst>
      <p:ext uri="{BB962C8B-B14F-4D97-AF65-F5344CB8AC3E}">
        <p14:creationId xmlns:p14="http://schemas.microsoft.com/office/powerpoint/2010/main" val="1857113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630523D8-CBFF-40B9-89D9-6DEAECF6A3A2}" type="slidenum">
              <a:rPr lang="el-GR" altLang="el-GR"/>
              <a:pPr>
                <a:defRPr/>
              </a:pPr>
              <a:t>23</a:t>
            </a:fld>
            <a:endParaRPr lang="el-GR" altLang="el-GR"/>
          </a:p>
        </p:txBody>
      </p:sp>
      <p:sp>
        <p:nvSpPr>
          <p:cNvPr id="2" name="Τίτλος 1"/>
          <p:cNvSpPr>
            <a:spLocks noGrp="1"/>
          </p:cNvSpPr>
          <p:nvPr>
            <p:ph type="title"/>
          </p:nvPr>
        </p:nvSpPr>
        <p:spPr/>
        <p:txBody>
          <a:bodyPr/>
          <a:lstStyle/>
          <a:p>
            <a:r>
              <a:rPr lang="el-GR" dirty="0"/>
              <a:t>Περιορισμοί μετά την </a:t>
            </a:r>
            <a:r>
              <a:rPr lang="en-US" dirty="0"/>
              <a:t>A</a:t>
            </a:r>
            <a:r>
              <a:rPr lang="el-GR" dirty="0" err="1"/>
              <a:t>ιμοληψία</a:t>
            </a:r>
            <a:endParaRPr lang="el-GR" dirty="0"/>
          </a:p>
        </p:txBody>
      </p:sp>
      <p:sp>
        <p:nvSpPr>
          <p:cNvPr id="3" name="Θέση περιεχομένου 2"/>
          <p:cNvSpPr>
            <a:spLocks noGrp="1"/>
          </p:cNvSpPr>
          <p:nvPr>
            <p:ph idx="1"/>
          </p:nvPr>
        </p:nvSpPr>
        <p:spPr>
          <a:xfrm>
            <a:off x="457200" y="1196752"/>
            <a:ext cx="8579296" cy="5616624"/>
          </a:xfrm>
        </p:spPr>
        <p:txBody>
          <a:bodyPr>
            <a:normAutofit lnSpcReduction="10000"/>
          </a:bodyPr>
          <a:lstStyle/>
          <a:p>
            <a:pPr marL="0" indent="0">
              <a:spcBef>
                <a:spcPts val="1000"/>
              </a:spcBef>
              <a:buNone/>
            </a:pPr>
            <a:r>
              <a:rPr lang="el-GR" dirty="0"/>
              <a:t>Ο αιμοδότης πρέπει:</a:t>
            </a:r>
          </a:p>
          <a:p>
            <a:pPr>
              <a:spcBef>
                <a:spcPts val="1000"/>
              </a:spcBef>
            </a:pPr>
            <a:r>
              <a:rPr lang="el-GR" dirty="0"/>
              <a:t>Να μην καπνίσει για μία </a:t>
            </a:r>
            <a:r>
              <a:rPr lang="el-GR" dirty="0" smtClean="0"/>
              <a:t>ώρα</a:t>
            </a:r>
            <a:r>
              <a:rPr lang="en-US" dirty="0" smtClean="0"/>
              <a:t>.</a:t>
            </a:r>
            <a:endParaRPr lang="el-GR" dirty="0"/>
          </a:p>
          <a:p>
            <a:pPr>
              <a:spcBef>
                <a:spcPts val="1000"/>
              </a:spcBef>
            </a:pPr>
            <a:r>
              <a:rPr lang="el-GR" dirty="0"/>
              <a:t>Να πιει περισσότερα υγρά τις επόμενες 4 </a:t>
            </a:r>
            <a:r>
              <a:rPr lang="el-GR" dirty="0" smtClean="0"/>
              <a:t>ώρες</a:t>
            </a:r>
            <a:r>
              <a:rPr lang="en-US" dirty="0" smtClean="0"/>
              <a:t>.</a:t>
            </a:r>
            <a:endParaRPr lang="el-GR" dirty="0"/>
          </a:p>
          <a:p>
            <a:pPr>
              <a:spcBef>
                <a:spcPts val="1000"/>
              </a:spcBef>
            </a:pPr>
            <a:r>
              <a:rPr lang="el-GR" dirty="0"/>
              <a:t>Να πάρει ελαφρύ γεύμα χωρίς </a:t>
            </a:r>
            <a:r>
              <a:rPr lang="el-GR" dirty="0" smtClean="0"/>
              <a:t>οινοπνευματώδη</a:t>
            </a:r>
            <a:r>
              <a:rPr lang="en-US" dirty="0" smtClean="0"/>
              <a:t>.</a:t>
            </a:r>
            <a:endParaRPr lang="el-GR" dirty="0"/>
          </a:p>
          <a:p>
            <a:pPr>
              <a:spcBef>
                <a:spcPts val="1000"/>
              </a:spcBef>
            </a:pPr>
            <a:r>
              <a:rPr lang="el-GR" dirty="0"/>
              <a:t>Εάν αιμορραγήσει το σημείο </a:t>
            </a:r>
            <a:r>
              <a:rPr lang="el-GR" dirty="0" err="1"/>
              <a:t>φλεβοκέντησης</a:t>
            </a:r>
            <a:r>
              <a:rPr lang="el-GR" dirty="0"/>
              <a:t> να σηκώσει το χέρι ψηλά και να πιέσει με βαμβάκι το σημείο που </a:t>
            </a:r>
            <a:r>
              <a:rPr lang="el-GR" dirty="0" smtClean="0"/>
              <a:t>αιμορραγεί</a:t>
            </a:r>
            <a:r>
              <a:rPr lang="en-US" dirty="0" smtClean="0"/>
              <a:t>.</a:t>
            </a:r>
            <a:endParaRPr lang="el-GR" dirty="0"/>
          </a:p>
          <a:p>
            <a:pPr>
              <a:spcBef>
                <a:spcPts val="1000"/>
              </a:spcBef>
            </a:pPr>
            <a:r>
              <a:rPr lang="el-GR" dirty="0"/>
              <a:t>Εάν αισθανθεί οτιδήποτε μετά την απομάκρυνση του να επικοινωνήσει με την αιμοδοσία ή να επισκεφθεί </a:t>
            </a:r>
            <a:r>
              <a:rPr lang="el-GR" dirty="0" smtClean="0"/>
              <a:t>γιατρό</a:t>
            </a:r>
            <a:r>
              <a:rPr lang="en-US" dirty="0" smtClean="0"/>
              <a:t>.</a:t>
            </a:r>
            <a:endParaRPr lang="el-GR" dirty="0"/>
          </a:p>
          <a:p>
            <a:pPr>
              <a:spcBef>
                <a:spcPts val="1000"/>
              </a:spcBef>
            </a:pPr>
            <a:r>
              <a:rPr lang="el-GR" dirty="0"/>
              <a:t>Να βγάλει τον πιεστικό επίδεσμό μετά από λίγες </a:t>
            </a:r>
            <a:r>
              <a:rPr lang="el-GR" dirty="0" smtClean="0"/>
              <a:t>ώρες</a:t>
            </a:r>
            <a:r>
              <a:rPr lang="en-US" dirty="0" smtClean="0"/>
              <a:t>.</a:t>
            </a:r>
            <a:endParaRPr lang="el-GR" dirty="0"/>
          </a:p>
          <a:p>
            <a:pPr>
              <a:spcBef>
                <a:spcPts val="1000"/>
              </a:spcBef>
            </a:pPr>
            <a:r>
              <a:rPr lang="el-GR" b="1" dirty="0"/>
              <a:t>Προσοχή! </a:t>
            </a:r>
            <a:r>
              <a:rPr lang="el-GR" dirty="0"/>
              <a:t>Υπενθυμίζεται στον αιμοδότη ότι θα αποχωρήσει από τον χώρο της αιμοληψίας μόνο αν το επιτρέψει το προσωπικό, τον ευχαριστούμε για την προσφορά του και προσπαθούμε να τον πείσουμε να την επαναλάβει μετά από ένα </a:t>
            </a:r>
            <a:r>
              <a:rPr lang="el-GR" dirty="0" smtClean="0"/>
              <a:t>τρίμηνο</a:t>
            </a:r>
            <a:r>
              <a:rPr lang="en-US" dirty="0" smtClean="0"/>
              <a:t>.</a:t>
            </a:r>
            <a:endParaRPr lang="el-GR" dirty="0"/>
          </a:p>
        </p:txBody>
      </p:sp>
    </p:spTree>
    <p:extLst>
      <p:ext uri="{BB962C8B-B14F-4D97-AF65-F5344CB8AC3E}">
        <p14:creationId xmlns:p14="http://schemas.microsoft.com/office/powerpoint/2010/main" val="2935882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6856" y="1916832"/>
            <a:ext cx="8229600" cy="1944216"/>
          </a:xfrm>
          <a:ln w="19050">
            <a:solidFill>
              <a:srgbClr val="004A82"/>
            </a:solidFill>
          </a:ln>
        </p:spPr>
        <p:txBody>
          <a:bodyPr>
            <a:normAutofit/>
          </a:bodyPr>
          <a:lstStyle/>
          <a:p>
            <a:r>
              <a:rPr lang="en-US" altLang="el-GR" dirty="0">
                <a:latin typeface="+mn-lt"/>
                <a:hlinkClick r:id="rId3"/>
              </a:rPr>
              <a:t>Guidelines </a:t>
            </a:r>
            <a:br>
              <a:rPr lang="en-US" altLang="el-GR" dirty="0">
                <a:latin typeface="+mn-lt"/>
                <a:hlinkClick r:id="rId3"/>
              </a:rPr>
            </a:br>
            <a:r>
              <a:rPr lang="en-US" altLang="el-GR" dirty="0">
                <a:latin typeface="+mn-lt"/>
                <a:hlinkClick r:id="rId3"/>
              </a:rPr>
              <a:t>American Association of Blood Banks</a:t>
            </a:r>
            <a:br>
              <a:rPr lang="en-US" altLang="el-GR" dirty="0">
                <a:latin typeface="+mn-lt"/>
                <a:hlinkClick r:id="rId3"/>
              </a:rPr>
            </a:br>
            <a:r>
              <a:rPr lang="en-US" altLang="el-GR" dirty="0">
                <a:latin typeface="+mn-lt"/>
                <a:hlinkClick r:id="rId3"/>
              </a:rPr>
              <a:t>(AABB</a:t>
            </a:r>
            <a:r>
              <a:rPr lang="en-US" altLang="el-GR" dirty="0" smtClean="0">
                <a:latin typeface="+mn-lt"/>
                <a:hlinkClick r:id="rId3"/>
              </a:rPr>
              <a:t>)</a:t>
            </a:r>
            <a:endParaRPr lang="el-GR" dirty="0">
              <a:latin typeface="+mn-lt"/>
            </a:endParaRPr>
          </a:p>
        </p:txBody>
      </p:sp>
      <p:sp>
        <p:nvSpPr>
          <p:cNvPr id="3" name="Θέση αριθμού διαφάνειας 3"/>
          <p:cNvSpPr>
            <a:spLocks noGrp="1"/>
          </p:cNvSpPr>
          <p:nvPr>
            <p:ph type="sldNum" sz="quarter" idx="12"/>
          </p:nvPr>
        </p:nvSpPr>
        <p:spPr/>
        <p:txBody>
          <a:bodyPr/>
          <a:lstStyle/>
          <a:p>
            <a:pPr>
              <a:defRPr/>
            </a:pPr>
            <a:fld id="{C5535902-2A64-48E9-B07D-2BB9F8ADC1CA}" type="slidenum">
              <a:rPr lang="el-GR" altLang="el-GR"/>
              <a:pPr>
                <a:defRPr/>
              </a:pPr>
              <a:t>24</a:t>
            </a:fld>
            <a:endParaRPr lang="el-GR" altLang="el-GR"/>
          </a:p>
        </p:txBody>
      </p:sp>
    </p:spTree>
    <p:extLst>
      <p:ext uri="{BB962C8B-B14F-4D97-AF65-F5344CB8AC3E}">
        <p14:creationId xmlns:p14="http://schemas.microsoft.com/office/powerpoint/2010/main" val="3044140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Κινητό Συνεργείο Αιμοληψίας </a:t>
            </a:r>
          </a:p>
        </p:txBody>
      </p:sp>
      <p:sp>
        <p:nvSpPr>
          <p:cNvPr id="4" name="Θέση αριθμού διαφάνειας 3"/>
          <p:cNvSpPr>
            <a:spLocks noGrp="1"/>
          </p:cNvSpPr>
          <p:nvPr>
            <p:ph type="sldNum" sz="quarter" idx="12"/>
          </p:nvPr>
        </p:nvSpPr>
        <p:spPr/>
        <p:txBody>
          <a:bodyPr/>
          <a:lstStyle/>
          <a:p>
            <a:pPr>
              <a:defRPr/>
            </a:pPr>
            <a:fld id="{80FB6A72-9695-419E-82D7-FF9D06ECB005}" type="slidenum">
              <a:rPr lang="el-GR" altLang="el-GR"/>
              <a:pPr>
                <a:defRPr/>
              </a:pPr>
              <a:t>25</a:t>
            </a:fld>
            <a:endParaRPr lang="el-GR" altLang="el-GR"/>
          </a:p>
        </p:txBody>
      </p:sp>
      <p:pic>
        <p:nvPicPr>
          <p:cNvPr id="145413" name="Picture 5"/>
          <p:cNvPicPr>
            <a:picLocks noChangeAspect="1" noChangeArrowheads="1"/>
          </p:cNvPicPr>
          <p:nvPr/>
        </p:nvPicPr>
        <p:blipFill>
          <a:blip r:embed="rId2" cstate="print"/>
          <a:srcRect/>
          <a:stretch>
            <a:fillRect/>
          </a:stretch>
        </p:blipFill>
        <p:spPr bwMode="auto">
          <a:xfrm>
            <a:off x="602426" y="1124744"/>
            <a:ext cx="7947025" cy="52562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01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Επιπλοκές μετά την </a:t>
            </a:r>
            <a:r>
              <a:rPr lang="el-GR" dirty="0" smtClean="0"/>
              <a:t>Αιμοληψία</a:t>
            </a:r>
            <a:endParaRPr lang="el-GR" dirty="0"/>
          </a:p>
        </p:txBody>
      </p:sp>
      <p:sp>
        <p:nvSpPr>
          <p:cNvPr id="4" name="Θέση αριθμού διαφάνειας 3"/>
          <p:cNvSpPr>
            <a:spLocks noGrp="1"/>
          </p:cNvSpPr>
          <p:nvPr>
            <p:ph type="sldNum" sz="quarter" idx="12"/>
          </p:nvPr>
        </p:nvSpPr>
        <p:spPr/>
        <p:txBody>
          <a:bodyPr/>
          <a:lstStyle/>
          <a:p>
            <a:pPr>
              <a:defRPr/>
            </a:pPr>
            <a:fld id="{39240786-E1B4-47C4-865E-268D346B7180}" type="slidenum">
              <a:rPr lang="el-GR" altLang="el-GR"/>
              <a:pPr>
                <a:defRPr/>
              </a:pPr>
              <a:t>26</a:t>
            </a:fld>
            <a:endParaRPr lang="el-GR" altLang="el-GR"/>
          </a:p>
        </p:txBody>
      </p:sp>
      <p:sp>
        <p:nvSpPr>
          <p:cNvPr id="3" name="Θέση περιεχομένου 2"/>
          <p:cNvSpPr>
            <a:spLocks noGrp="1"/>
          </p:cNvSpPr>
          <p:nvPr>
            <p:ph idx="1"/>
          </p:nvPr>
        </p:nvSpPr>
        <p:spPr/>
        <p:txBody>
          <a:bodyPr/>
          <a:lstStyle/>
          <a:p>
            <a:r>
              <a:rPr lang="el-GR" dirty="0"/>
              <a:t>Οι επιπλοκές κατά και μετά την αιμοληψία είναι ποικίλης μορφής και </a:t>
            </a:r>
            <a:r>
              <a:rPr lang="el-GR" dirty="0" smtClean="0"/>
              <a:t>βαρύτητας</a:t>
            </a:r>
            <a:r>
              <a:rPr lang="en-US" dirty="0" smtClean="0"/>
              <a:t>.</a:t>
            </a:r>
            <a:endParaRPr lang="el-GR" dirty="0"/>
          </a:p>
          <a:p>
            <a:r>
              <a:rPr lang="el-GR" dirty="0"/>
              <a:t>Οι αντιδράσεις πρέπει να σημειώνονται στο αρχείο του αιμοδότη για μελέτη και </a:t>
            </a:r>
            <a:r>
              <a:rPr lang="el-GR" dirty="0" smtClean="0"/>
              <a:t>πρόληψη</a:t>
            </a:r>
            <a:r>
              <a:rPr lang="en-US" dirty="0" smtClean="0"/>
              <a:t>.</a:t>
            </a:r>
            <a:endParaRPr lang="el-GR" dirty="0"/>
          </a:p>
          <a:p>
            <a:r>
              <a:rPr lang="el-GR" dirty="0"/>
              <a:t>Η αναφορά των επιπλοκών αποτελεί σημαντικό μέρος ενός ολοκληρωμένου συστήματος </a:t>
            </a:r>
            <a:r>
              <a:rPr lang="el-GR" dirty="0" err="1"/>
              <a:t>αιμοεπαγρύπνησης</a:t>
            </a:r>
            <a:r>
              <a:rPr lang="el-GR" dirty="0"/>
              <a:t> για την ασφάλεια του αιμοδότη και την εγγύηση της ποιότητας των προϊόντων </a:t>
            </a:r>
            <a:r>
              <a:rPr lang="el-GR" dirty="0" smtClean="0"/>
              <a:t>αίματος</a:t>
            </a:r>
            <a:r>
              <a:rPr lang="en-US" dirty="0" smtClean="0"/>
              <a:t>.</a:t>
            </a:r>
            <a:endParaRPr lang="el-GR" dirty="0"/>
          </a:p>
        </p:txBody>
      </p:sp>
    </p:spTree>
    <p:extLst>
      <p:ext uri="{BB962C8B-B14F-4D97-AF65-F5344CB8AC3E}">
        <p14:creationId xmlns:p14="http://schemas.microsoft.com/office/powerpoint/2010/main" val="2719746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E5A22D46-140C-43A5-BBE9-752388B93E08}" type="slidenum">
              <a:rPr lang="el-GR" altLang="el-GR"/>
              <a:pPr>
                <a:defRPr/>
              </a:pPr>
              <a:t>27</a:t>
            </a:fld>
            <a:endParaRPr lang="el-GR" altLang="el-GR"/>
          </a:p>
        </p:txBody>
      </p:sp>
      <p:sp>
        <p:nvSpPr>
          <p:cNvPr id="2" name="Τίτλος 1"/>
          <p:cNvSpPr>
            <a:spLocks noGrp="1"/>
          </p:cNvSpPr>
          <p:nvPr>
            <p:ph type="title"/>
          </p:nvPr>
        </p:nvSpPr>
        <p:spPr/>
        <p:txBody>
          <a:bodyPr/>
          <a:lstStyle/>
          <a:p>
            <a:r>
              <a:rPr lang="el-GR" dirty="0"/>
              <a:t>Συχνότητα στην Ελλάδα</a:t>
            </a:r>
          </a:p>
        </p:txBody>
      </p:sp>
      <p:sp>
        <p:nvSpPr>
          <p:cNvPr id="3" name="Θέση περιεχομένου 2"/>
          <p:cNvSpPr>
            <a:spLocks noGrp="1"/>
          </p:cNvSpPr>
          <p:nvPr>
            <p:ph idx="1"/>
          </p:nvPr>
        </p:nvSpPr>
        <p:spPr/>
        <p:txBody>
          <a:bodyPr/>
          <a:lstStyle/>
          <a:p>
            <a:r>
              <a:rPr lang="el-GR" dirty="0"/>
              <a:t>Η συχνότητα όλων των επιπλοκών – σύμφωνα με τα στοιχεία του Συντονιστικού Κέντρου </a:t>
            </a:r>
            <a:r>
              <a:rPr lang="el-GR" dirty="0" err="1"/>
              <a:t>Αιμοεπαγρύπνησης</a:t>
            </a:r>
            <a:r>
              <a:rPr lang="el-GR" dirty="0"/>
              <a:t> (ΣΚΑΕ) - κατά την περίοδο 2003-2007 ήταν 0,4% </a:t>
            </a:r>
            <a:r>
              <a:rPr lang="en-US" dirty="0" smtClean="0"/>
              <a:t>.</a:t>
            </a:r>
            <a:endParaRPr lang="el-GR" dirty="0"/>
          </a:p>
          <a:p>
            <a:r>
              <a:rPr lang="el-GR" dirty="0"/>
              <a:t>4 επιπλοκές ανά 1.000 </a:t>
            </a:r>
            <a:r>
              <a:rPr lang="el-GR" dirty="0" smtClean="0"/>
              <a:t>αιμοδότες</a:t>
            </a:r>
            <a:r>
              <a:rPr lang="en-US" dirty="0" smtClean="0"/>
              <a:t>.</a:t>
            </a:r>
            <a:endParaRPr lang="el-GR" dirty="0"/>
          </a:p>
          <a:p>
            <a:r>
              <a:rPr lang="el-GR" dirty="0"/>
              <a:t>Οι σοβαρές ήταν πιο σπάνιες (0,05</a:t>
            </a:r>
            <a:r>
              <a:rPr lang="el-GR" dirty="0" smtClean="0"/>
              <a:t>%)</a:t>
            </a:r>
            <a:r>
              <a:rPr lang="en-US" dirty="0" smtClean="0"/>
              <a:t>.</a:t>
            </a:r>
            <a:endParaRPr lang="el-GR" dirty="0"/>
          </a:p>
          <a:p>
            <a:r>
              <a:rPr lang="el-GR" dirty="0"/>
              <a:t>Στην καταγραφή συμμετείχε το 40% των Υπηρεσιών Αιμοδοσίας (34 από τις 95</a:t>
            </a:r>
            <a:r>
              <a:rPr lang="el-GR" dirty="0" smtClean="0"/>
              <a:t>)</a:t>
            </a:r>
            <a:r>
              <a:rPr lang="en-US" dirty="0" smtClean="0"/>
              <a:t>.</a:t>
            </a:r>
            <a:endParaRPr lang="el-GR" dirty="0"/>
          </a:p>
          <a:p>
            <a:r>
              <a:rPr lang="el-GR" dirty="0"/>
              <a:t>Η καταγραφή αντιστοιχούσε σε συλλογή 600.000 μονάδων  </a:t>
            </a:r>
            <a:r>
              <a:rPr lang="el-GR" dirty="0" smtClean="0"/>
              <a:t>αίματος</a:t>
            </a:r>
            <a:r>
              <a:rPr lang="en-US" dirty="0" smtClean="0"/>
              <a:t>.</a:t>
            </a:r>
            <a:endParaRPr lang="el-GR" dirty="0"/>
          </a:p>
          <a:p>
            <a:endParaRPr lang="el-GR" dirty="0"/>
          </a:p>
          <a:p>
            <a:endParaRPr lang="el-GR" dirty="0"/>
          </a:p>
        </p:txBody>
      </p:sp>
    </p:spTree>
    <p:extLst>
      <p:ext uri="{BB962C8B-B14F-4D97-AF65-F5344CB8AC3E}">
        <p14:creationId xmlns:p14="http://schemas.microsoft.com/office/powerpoint/2010/main" val="1889833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FFA5AEF0-2814-472A-934A-AEBDD67B09D2}" type="slidenum">
              <a:rPr lang="el-GR" altLang="el-GR"/>
              <a:pPr>
                <a:defRPr/>
              </a:pPr>
              <a:t>28</a:t>
            </a:fld>
            <a:endParaRPr lang="el-GR" altLang="el-GR"/>
          </a:p>
        </p:txBody>
      </p:sp>
      <p:sp>
        <p:nvSpPr>
          <p:cNvPr id="2" name="Τίτλος 1"/>
          <p:cNvSpPr>
            <a:spLocks noGrp="1"/>
          </p:cNvSpPr>
          <p:nvPr>
            <p:ph type="title"/>
          </p:nvPr>
        </p:nvSpPr>
        <p:spPr/>
        <p:txBody>
          <a:bodyPr/>
          <a:lstStyle/>
          <a:p>
            <a:r>
              <a:rPr lang="el-GR" dirty="0"/>
              <a:t>Κατηγορίες Επιπλοκών</a:t>
            </a:r>
          </a:p>
        </p:txBody>
      </p:sp>
      <p:sp>
        <p:nvSpPr>
          <p:cNvPr id="3" name="Θέση περιεχομένου 2"/>
          <p:cNvSpPr>
            <a:spLocks noGrp="1"/>
          </p:cNvSpPr>
          <p:nvPr>
            <p:ph idx="1"/>
          </p:nvPr>
        </p:nvSpPr>
        <p:spPr/>
        <p:txBody>
          <a:bodyPr>
            <a:normAutofit/>
          </a:bodyPr>
          <a:lstStyle/>
          <a:p>
            <a:r>
              <a:rPr lang="el-GR" sz="2400" dirty="0"/>
              <a:t>Οι επιπλοκές χωρίζονται βασικά σε δύο κύριες κατηγορίες: </a:t>
            </a:r>
          </a:p>
          <a:p>
            <a:pPr marL="817562" lvl="1" indent="-457200">
              <a:buFont typeface="+mj-lt"/>
              <a:buAutoNum type="arabicPeriod"/>
            </a:pPr>
            <a:r>
              <a:rPr lang="el-GR" sz="2400" dirty="0" smtClean="0"/>
              <a:t>Επιπλοκές </a:t>
            </a:r>
            <a:r>
              <a:rPr lang="el-GR" sz="2400" dirty="0"/>
              <a:t>με τοπικά συμπτώματα (ανεπιθύμητα συμβάντα</a:t>
            </a:r>
            <a:r>
              <a:rPr lang="el-GR" sz="2400" dirty="0" smtClean="0"/>
              <a:t>)</a:t>
            </a:r>
            <a:r>
              <a:rPr lang="en-US" sz="2400" dirty="0" smtClean="0"/>
              <a:t>.</a:t>
            </a:r>
            <a:endParaRPr lang="el-GR" sz="2400" dirty="0"/>
          </a:p>
          <a:p>
            <a:pPr marL="817562" lvl="1" indent="-457200">
              <a:buFont typeface="+mj-lt"/>
              <a:buAutoNum type="arabicPeriod"/>
            </a:pPr>
            <a:r>
              <a:rPr lang="el-GR" sz="2400" dirty="0" smtClean="0"/>
              <a:t>Επιπλοκές </a:t>
            </a:r>
            <a:r>
              <a:rPr lang="el-GR" sz="2400" dirty="0"/>
              <a:t>με γενικευμένα συμπτώματα (ανεπιθύμητες αντιδράσεις</a:t>
            </a:r>
            <a:r>
              <a:rPr lang="el-GR" sz="2400" dirty="0" smtClean="0"/>
              <a:t>)</a:t>
            </a:r>
            <a:r>
              <a:rPr lang="en-US" sz="2400" dirty="0" smtClean="0"/>
              <a:t>.</a:t>
            </a:r>
            <a:endParaRPr lang="el-GR" sz="2400" dirty="0"/>
          </a:p>
        </p:txBody>
      </p:sp>
    </p:spTree>
    <p:extLst>
      <p:ext uri="{BB962C8B-B14F-4D97-AF65-F5344CB8AC3E}">
        <p14:creationId xmlns:p14="http://schemas.microsoft.com/office/powerpoint/2010/main" val="1843561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3"/>
          <p:cNvSpPr>
            <a:spLocks noGrp="1"/>
          </p:cNvSpPr>
          <p:nvPr>
            <p:ph type="sldNum" sz="quarter" idx="12"/>
          </p:nvPr>
        </p:nvSpPr>
        <p:spPr/>
        <p:txBody>
          <a:bodyPr/>
          <a:lstStyle/>
          <a:p>
            <a:pPr>
              <a:defRPr/>
            </a:pPr>
            <a:fld id="{282DDFD1-CDEB-42E1-A72B-5DD00E522683}" type="slidenum">
              <a:rPr lang="el-GR" altLang="el-GR">
                <a:solidFill>
                  <a:schemeClr val="tx1"/>
                </a:solidFill>
              </a:rPr>
              <a:pPr>
                <a:defRPr/>
              </a:pPr>
              <a:t>2</a:t>
            </a:fld>
            <a:endParaRPr lang="el-GR" altLang="el-GR">
              <a:solidFill>
                <a:schemeClr val="tx1"/>
              </a:solidFill>
            </a:endParaRPr>
          </a:p>
        </p:txBody>
      </p:sp>
      <p:sp>
        <p:nvSpPr>
          <p:cNvPr id="2" name="Τίτλος 1"/>
          <p:cNvSpPr>
            <a:spLocks noGrp="1"/>
          </p:cNvSpPr>
          <p:nvPr>
            <p:ph type="title"/>
          </p:nvPr>
        </p:nvSpPr>
        <p:spPr/>
        <p:txBody>
          <a:bodyPr/>
          <a:lstStyle/>
          <a:p>
            <a:r>
              <a:rPr lang="el-GR" dirty="0" smtClean="0"/>
              <a:t>Γενικά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196752"/>
            <a:ext cx="8229600" cy="3456211"/>
          </a:xfrm>
        </p:spPr>
        <p:txBody>
          <a:bodyPr>
            <a:normAutofit/>
          </a:bodyPr>
          <a:lstStyle/>
          <a:p>
            <a:pPr marL="0" indent="0">
              <a:buNone/>
            </a:pPr>
            <a:r>
              <a:rPr lang="el-GR" b="1" dirty="0"/>
              <a:t>Ο </a:t>
            </a:r>
            <a:r>
              <a:rPr lang="el-GR" b="1" dirty="0" err="1"/>
              <a:t>αιμολήπτης</a:t>
            </a:r>
            <a:r>
              <a:rPr lang="el-GR" b="1" dirty="0" smtClean="0"/>
              <a:t>:</a:t>
            </a:r>
          </a:p>
          <a:p>
            <a:r>
              <a:rPr lang="el-GR" dirty="0" smtClean="0"/>
              <a:t>Ελέγχει </a:t>
            </a:r>
            <a:r>
              <a:rPr lang="el-GR" dirty="0"/>
              <a:t>προσεκτικά τα στοιχεία που αναγράφονται στο δελτίο του αιμοδότη και επιβεβαιώνει την ταυτοπροσωπία του (ρωτάμε το ονοματεπώνυμο του</a:t>
            </a:r>
            <a:r>
              <a:rPr lang="el-GR" dirty="0" smtClean="0"/>
              <a:t>).</a:t>
            </a:r>
            <a:endParaRPr lang="el-GR" dirty="0"/>
          </a:p>
          <a:p>
            <a:pPr marL="0" indent="0">
              <a:buNone/>
            </a:pPr>
            <a:endParaRPr lang="el-GR" dirty="0"/>
          </a:p>
        </p:txBody>
      </p:sp>
    </p:spTree>
    <p:extLst>
      <p:ext uri="{BB962C8B-B14F-4D97-AF65-F5344CB8AC3E}">
        <p14:creationId xmlns:p14="http://schemas.microsoft.com/office/powerpoint/2010/main" val="2072819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3"/>
          <p:cNvSpPr>
            <a:spLocks noGrp="1"/>
          </p:cNvSpPr>
          <p:nvPr>
            <p:ph type="sldNum" sz="quarter" idx="12"/>
          </p:nvPr>
        </p:nvSpPr>
        <p:spPr/>
        <p:txBody>
          <a:bodyPr/>
          <a:lstStyle/>
          <a:p>
            <a:pPr>
              <a:defRPr/>
            </a:pPr>
            <a:fld id="{DBE88EE5-4CBF-4E92-9A26-E6A698CA36B6}" type="slidenum">
              <a:rPr lang="el-GR" altLang="el-GR"/>
              <a:pPr>
                <a:defRPr/>
              </a:pPr>
              <a:t>29</a:t>
            </a:fld>
            <a:endParaRPr lang="el-GR" altLang="el-GR"/>
          </a:p>
        </p:txBody>
      </p:sp>
      <p:pic>
        <p:nvPicPr>
          <p:cNvPr id="19462" name="Picture 6"/>
          <p:cNvPicPr>
            <a:picLocks noChangeAspect="1" noChangeArrowheads="1"/>
          </p:cNvPicPr>
          <p:nvPr/>
        </p:nvPicPr>
        <p:blipFill>
          <a:blip r:embed="rId3" cstate="print"/>
          <a:srcRect/>
          <a:stretch>
            <a:fillRect/>
          </a:stretch>
        </p:blipFill>
        <p:spPr bwMode="auto">
          <a:xfrm>
            <a:off x="5148064" y="1412776"/>
            <a:ext cx="2774013" cy="20882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t>Επιπλοκές με </a:t>
            </a:r>
            <a:r>
              <a:rPr lang="en-US" dirty="0" smtClean="0"/>
              <a:t>T</a:t>
            </a:r>
            <a:r>
              <a:rPr lang="el-GR" dirty="0" err="1" smtClean="0"/>
              <a:t>οπικά</a:t>
            </a:r>
            <a:r>
              <a:rPr lang="el-GR" dirty="0" smtClean="0"/>
              <a:t> </a:t>
            </a:r>
            <a:r>
              <a:rPr lang="el-GR" dirty="0"/>
              <a:t>Συμπτώματα</a:t>
            </a:r>
          </a:p>
        </p:txBody>
      </p:sp>
      <p:sp>
        <p:nvSpPr>
          <p:cNvPr id="3" name="Θέση περιεχομένου 2"/>
          <p:cNvSpPr>
            <a:spLocks noGrp="1"/>
          </p:cNvSpPr>
          <p:nvPr>
            <p:ph idx="1"/>
          </p:nvPr>
        </p:nvSpPr>
        <p:spPr>
          <a:xfrm>
            <a:off x="457200" y="1412776"/>
            <a:ext cx="4186808" cy="5040560"/>
          </a:xfrm>
        </p:spPr>
        <p:txBody>
          <a:bodyPr>
            <a:normAutofit/>
          </a:bodyPr>
          <a:lstStyle/>
          <a:p>
            <a:pPr marL="457200" indent="-457200">
              <a:buFont typeface="+mj-lt"/>
              <a:buAutoNum type="arabicPeriod"/>
            </a:pPr>
            <a:r>
              <a:rPr lang="el-GR" b="1" dirty="0" smtClean="0"/>
              <a:t>Έξοδος </a:t>
            </a:r>
            <a:r>
              <a:rPr lang="el-GR" b="1" dirty="0"/>
              <a:t>αίματος από τα αγγεία</a:t>
            </a:r>
          </a:p>
          <a:p>
            <a:pPr lvl="1"/>
            <a:r>
              <a:rPr lang="el-GR" dirty="0" smtClean="0"/>
              <a:t>Αιμάτωμα</a:t>
            </a:r>
            <a:r>
              <a:rPr lang="en-US" dirty="0" smtClean="0"/>
              <a:t>,</a:t>
            </a:r>
            <a:endParaRPr lang="el-GR" dirty="0"/>
          </a:p>
          <a:p>
            <a:pPr lvl="1"/>
            <a:r>
              <a:rPr lang="el-GR" dirty="0"/>
              <a:t>Παρακέντηση </a:t>
            </a:r>
            <a:r>
              <a:rPr lang="el-GR" dirty="0" smtClean="0"/>
              <a:t>αρτηρίας</a:t>
            </a:r>
            <a:r>
              <a:rPr lang="en-US" dirty="0" smtClean="0"/>
              <a:t>,</a:t>
            </a:r>
            <a:endParaRPr lang="el-GR" dirty="0"/>
          </a:p>
          <a:p>
            <a:pPr lvl="1"/>
            <a:r>
              <a:rPr lang="el-GR" dirty="0"/>
              <a:t>Όψιμη </a:t>
            </a:r>
            <a:r>
              <a:rPr lang="el-GR" dirty="0" smtClean="0"/>
              <a:t>αιμορραγία</a:t>
            </a:r>
            <a:r>
              <a:rPr lang="en-US" dirty="0" smtClean="0"/>
              <a:t>.</a:t>
            </a:r>
            <a:endParaRPr lang="el-GR" dirty="0"/>
          </a:p>
          <a:p>
            <a:pPr marL="457200" indent="-457200">
              <a:buFont typeface="+mj-lt"/>
              <a:buAutoNum type="arabicPeriod" startAt="2"/>
            </a:pPr>
            <a:r>
              <a:rPr lang="el-GR" b="1" dirty="0" smtClean="0"/>
              <a:t>Πόνος</a:t>
            </a:r>
            <a:endParaRPr lang="el-GR" b="1" dirty="0"/>
          </a:p>
          <a:p>
            <a:pPr lvl="1"/>
            <a:r>
              <a:rPr lang="el-GR" dirty="0"/>
              <a:t>Ερεθισμός </a:t>
            </a:r>
            <a:r>
              <a:rPr lang="el-GR" dirty="0" smtClean="0"/>
              <a:t>νεύρου</a:t>
            </a:r>
            <a:r>
              <a:rPr lang="en-US" dirty="0" smtClean="0"/>
              <a:t>,</a:t>
            </a:r>
            <a:endParaRPr lang="el-GR" dirty="0"/>
          </a:p>
          <a:p>
            <a:pPr lvl="1"/>
            <a:r>
              <a:rPr lang="el-GR" dirty="0"/>
              <a:t>Κάκωση </a:t>
            </a:r>
            <a:r>
              <a:rPr lang="el-GR" dirty="0" smtClean="0"/>
              <a:t>νεύρου</a:t>
            </a:r>
            <a:r>
              <a:rPr lang="en-US" dirty="0" smtClean="0"/>
              <a:t>,</a:t>
            </a:r>
            <a:endParaRPr lang="el-GR" dirty="0"/>
          </a:p>
          <a:p>
            <a:pPr lvl="1"/>
            <a:r>
              <a:rPr lang="el-GR" dirty="0"/>
              <a:t>Κάκωση </a:t>
            </a:r>
            <a:r>
              <a:rPr lang="el-GR" dirty="0" smtClean="0"/>
              <a:t>τένοντα</a:t>
            </a:r>
            <a:r>
              <a:rPr lang="en-US" dirty="0" smtClean="0"/>
              <a:t>,</a:t>
            </a:r>
            <a:endParaRPr lang="el-GR" dirty="0"/>
          </a:p>
          <a:p>
            <a:pPr lvl="1"/>
            <a:r>
              <a:rPr lang="el-GR" dirty="0"/>
              <a:t>Πόνος άνω </a:t>
            </a:r>
            <a:r>
              <a:rPr lang="el-GR" dirty="0" smtClean="0"/>
              <a:t>άκρου</a:t>
            </a:r>
            <a:r>
              <a:rPr lang="en-US" dirty="0" smtClean="0"/>
              <a:t>.</a:t>
            </a:r>
            <a:endParaRPr lang="el-GR" dirty="0"/>
          </a:p>
        </p:txBody>
      </p:sp>
      <p:sp>
        <p:nvSpPr>
          <p:cNvPr id="4" name="Ορθογώνιο 3"/>
          <p:cNvSpPr/>
          <p:nvPr/>
        </p:nvSpPr>
        <p:spPr>
          <a:xfrm>
            <a:off x="4355976" y="3573016"/>
            <a:ext cx="4572000" cy="2450030"/>
          </a:xfrm>
          <a:prstGeom prst="rect">
            <a:avLst/>
          </a:prstGeom>
        </p:spPr>
        <p:txBody>
          <a:bodyPr>
            <a:spAutoFit/>
          </a:bodyPr>
          <a:lstStyle/>
          <a:p>
            <a:pPr marL="457200" lvl="0" indent="-457200" fontAlgn="auto">
              <a:lnSpc>
                <a:spcPct val="112000"/>
              </a:lnSpc>
              <a:spcBef>
                <a:spcPts val="1200"/>
              </a:spcBef>
              <a:spcAft>
                <a:spcPts val="0"/>
              </a:spcAft>
              <a:buFont typeface="+mj-lt"/>
              <a:buAutoNum type="arabicPeriod" startAt="3"/>
            </a:pPr>
            <a:r>
              <a:rPr lang="el-GR" sz="2200" b="1" dirty="0">
                <a:solidFill>
                  <a:prstClr val="black"/>
                </a:solidFill>
                <a:latin typeface="Calibri"/>
              </a:rPr>
              <a:t>Άλλα συμβάντα</a:t>
            </a:r>
          </a:p>
          <a:p>
            <a:pPr marL="742950" lvl="1" indent="-382588" fontAlgn="auto">
              <a:lnSpc>
                <a:spcPct val="112000"/>
              </a:lnSpc>
              <a:spcBef>
                <a:spcPts val="1200"/>
              </a:spcBef>
              <a:spcAft>
                <a:spcPts val="0"/>
              </a:spcAft>
              <a:buFont typeface="Courier New" panose="02070309020205020404" pitchFamily="49" charset="0"/>
              <a:buChar char="o"/>
            </a:pPr>
            <a:r>
              <a:rPr lang="el-GR" sz="2200" dirty="0">
                <a:solidFill>
                  <a:prstClr val="black"/>
                </a:solidFill>
                <a:latin typeface="Calibri"/>
              </a:rPr>
              <a:t>Θρομβοφλεβίτιδα</a:t>
            </a:r>
            <a:r>
              <a:rPr lang="en-US" sz="2200" dirty="0">
                <a:solidFill>
                  <a:prstClr val="black"/>
                </a:solidFill>
                <a:latin typeface="Calibri"/>
              </a:rPr>
              <a:t>,</a:t>
            </a:r>
            <a:endParaRPr lang="el-GR" sz="2200" dirty="0">
              <a:solidFill>
                <a:prstClr val="black"/>
              </a:solidFill>
              <a:latin typeface="Calibri"/>
            </a:endParaRPr>
          </a:p>
          <a:p>
            <a:pPr marL="742950" lvl="1" indent="-382588" fontAlgn="auto">
              <a:lnSpc>
                <a:spcPct val="112000"/>
              </a:lnSpc>
              <a:spcBef>
                <a:spcPts val="1200"/>
              </a:spcBef>
              <a:spcAft>
                <a:spcPts val="0"/>
              </a:spcAft>
              <a:buFont typeface="Courier New" panose="02070309020205020404" pitchFamily="49" charset="0"/>
              <a:buChar char="o"/>
            </a:pPr>
            <a:r>
              <a:rPr lang="el-GR" sz="2200" dirty="0">
                <a:solidFill>
                  <a:prstClr val="black"/>
                </a:solidFill>
                <a:latin typeface="Calibri"/>
              </a:rPr>
              <a:t>Αλλεργία (τοπική)</a:t>
            </a:r>
            <a:r>
              <a:rPr lang="en-US" sz="2200" dirty="0">
                <a:solidFill>
                  <a:prstClr val="black"/>
                </a:solidFill>
                <a:latin typeface="Calibri"/>
              </a:rPr>
              <a:t>,</a:t>
            </a:r>
            <a:endParaRPr lang="el-GR" sz="2200" dirty="0">
              <a:solidFill>
                <a:prstClr val="black"/>
              </a:solidFill>
              <a:latin typeface="Calibri"/>
            </a:endParaRPr>
          </a:p>
          <a:p>
            <a:pPr marL="742950" lvl="1" indent="-382588" fontAlgn="auto">
              <a:lnSpc>
                <a:spcPct val="112000"/>
              </a:lnSpc>
              <a:spcBef>
                <a:spcPts val="1200"/>
              </a:spcBef>
              <a:spcAft>
                <a:spcPts val="0"/>
              </a:spcAft>
              <a:buFont typeface="Courier New" panose="02070309020205020404" pitchFamily="49" charset="0"/>
              <a:buChar char="o"/>
            </a:pPr>
            <a:r>
              <a:rPr lang="el-GR" sz="2200" dirty="0">
                <a:solidFill>
                  <a:prstClr val="black"/>
                </a:solidFill>
                <a:latin typeface="Calibri"/>
              </a:rPr>
              <a:t>Οφείλονται στην είσοδο της βελόνας του ασκού στη φλέβα</a:t>
            </a:r>
            <a:r>
              <a:rPr lang="en-US" sz="2200" dirty="0">
                <a:solidFill>
                  <a:prstClr val="black"/>
                </a:solidFill>
                <a:latin typeface="Calibri"/>
              </a:rPr>
              <a:t>.</a:t>
            </a:r>
            <a:endParaRPr lang="el-GR" sz="2200" dirty="0">
              <a:solidFill>
                <a:prstClr val="black"/>
              </a:solidFill>
              <a:latin typeface="Calibri"/>
            </a:endParaRPr>
          </a:p>
        </p:txBody>
      </p:sp>
    </p:spTree>
    <p:extLst>
      <p:ext uri="{BB962C8B-B14F-4D97-AF65-F5344CB8AC3E}">
        <p14:creationId xmlns:p14="http://schemas.microsoft.com/office/powerpoint/2010/main" val="849545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2C45BAB3-32E0-4779-8507-3D24DACCFB28}" type="slidenum">
              <a:rPr lang="el-GR" altLang="el-GR"/>
              <a:pPr>
                <a:defRPr/>
              </a:pPr>
              <a:t>30</a:t>
            </a:fld>
            <a:endParaRPr lang="el-GR" altLang="el-GR"/>
          </a:p>
        </p:txBody>
      </p:sp>
      <p:sp>
        <p:nvSpPr>
          <p:cNvPr id="2" name="Τίτλος 1"/>
          <p:cNvSpPr>
            <a:spLocks noGrp="1"/>
          </p:cNvSpPr>
          <p:nvPr>
            <p:ph type="title"/>
          </p:nvPr>
        </p:nvSpPr>
        <p:spPr/>
        <p:txBody>
          <a:bodyPr/>
          <a:lstStyle/>
          <a:p>
            <a:r>
              <a:rPr lang="el-GR" dirty="0"/>
              <a:t>Έξοδος Αίματος από τα Αγγεία</a:t>
            </a:r>
          </a:p>
        </p:txBody>
      </p:sp>
      <p:sp>
        <p:nvSpPr>
          <p:cNvPr id="3" name="Θέση περιεχομένου 2"/>
          <p:cNvSpPr>
            <a:spLocks noGrp="1"/>
          </p:cNvSpPr>
          <p:nvPr>
            <p:ph idx="1"/>
          </p:nvPr>
        </p:nvSpPr>
        <p:spPr/>
        <p:txBody>
          <a:bodyPr/>
          <a:lstStyle/>
          <a:p>
            <a:r>
              <a:rPr lang="el-GR" dirty="0"/>
              <a:t>Αιμάτωμα είναι η  συσσώρευση αίματος στους ιστούς γύρω από τα αγγεία. Παρουσιάζεται διόγκωση και τοπικός πόνος, αιμάτωμα και μεταβολή του χρώματος του δέρματος.</a:t>
            </a:r>
          </a:p>
          <a:p>
            <a:r>
              <a:rPr lang="el-GR" dirty="0"/>
              <a:t>Παρακέντηση αρτηρίας, κυρίως της </a:t>
            </a:r>
            <a:r>
              <a:rPr lang="el-GR" dirty="0" err="1"/>
              <a:t>βραχιόνιου</a:t>
            </a:r>
            <a:r>
              <a:rPr lang="el-GR" dirty="0"/>
              <a:t>, που βρίσκεται κοντά στη κεντρική φλέβα, συνήθως από απειρία του </a:t>
            </a:r>
            <a:r>
              <a:rPr lang="el-GR" dirty="0" err="1"/>
              <a:t>αιμολήπτη</a:t>
            </a:r>
            <a:r>
              <a:rPr lang="el-GR" dirty="0"/>
              <a:t>. Μπορεί να μην υπάρχουν άμεσα συμπτώματα, αλλά υπάρχει κίνδυνος μεγάλου αιματώματος και σοβαρών επιπλοκών στο χέρι μετά την αιμοληψία.</a:t>
            </a:r>
          </a:p>
          <a:p>
            <a:r>
              <a:rPr lang="el-GR" dirty="0"/>
              <a:t>Η όψιμη αιμορραγία είναι η αυτόματη αιμορραγία από το σημείο </a:t>
            </a:r>
            <a:r>
              <a:rPr lang="el-GR" dirty="0" err="1"/>
              <a:t>φλεβοκέντησης</a:t>
            </a:r>
            <a:r>
              <a:rPr lang="el-GR" dirty="0"/>
              <a:t>, που μπορεί να συμβεί μετά την αποχώρηση από τον χώρο αιμοληψίας</a:t>
            </a:r>
            <a:r>
              <a:rPr lang="el-GR" dirty="0" smtClean="0"/>
              <a:t>.</a:t>
            </a:r>
            <a:endParaRPr lang="el-GR" dirty="0"/>
          </a:p>
        </p:txBody>
      </p:sp>
    </p:spTree>
    <p:extLst>
      <p:ext uri="{BB962C8B-B14F-4D97-AF65-F5344CB8AC3E}">
        <p14:creationId xmlns:p14="http://schemas.microsoft.com/office/powerpoint/2010/main" val="1067220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92054263-16BB-4042-8212-744843641A51}" type="slidenum">
              <a:rPr lang="el-GR" altLang="el-GR"/>
              <a:pPr>
                <a:defRPr/>
              </a:pPr>
              <a:t>31</a:t>
            </a:fld>
            <a:endParaRPr lang="el-GR" altLang="el-GR"/>
          </a:p>
        </p:txBody>
      </p:sp>
      <p:sp>
        <p:nvSpPr>
          <p:cNvPr id="2" name="Τίτλος 1"/>
          <p:cNvSpPr>
            <a:spLocks noGrp="1"/>
          </p:cNvSpPr>
          <p:nvPr>
            <p:ph type="title"/>
          </p:nvPr>
        </p:nvSpPr>
        <p:spPr/>
        <p:txBody>
          <a:bodyPr/>
          <a:lstStyle/>
          <a:p>
            <a:r>
              <a:rPr lang="el-GR" dirty="0"/>
              <a:t>Ειδικά Μέτρα Πρόληψης</a:t>
            </a:r>
          </a:p>
        </p:txBody>
      </p:sp>
      <p:sp>
        <p:nvSpPr>
          <p:cNvPr id="3" name="Θέση περιεχομένου 2"/>
          <p:cNvSpPr>
            <a:spLocks noGrp="1"/>
          </p:cNvSpPr>
          <p:nvPr>
            <p:ph idx="1"/>
          </p:nvPr>
        </p:nvSpPr>
        <p:spPr>
          <a:xfrm>
            <a:off x="457200" y="1196752"/>
            <a:ext cx="8363272" cy="5256584"/>
          </a:xfrm>
        </p:spPr>
        <p:txBody>
          <a:bodyPr>
            <a:normAutofit/>
          </a:bodyPr>
          <a:lstStyle/>
          <a:p>
            <a:r>
              <a:rPr lang="el-GR" dirty="0"/>
              <a:t>Καλή εκπαίδευση του προσωπικού για την σωστή ψηλάφηση των φλεβών, την αποφυγή της </a:t>
            </a:r>
            <a:r>
              <a:rPr lang="el-GR" dirty="0" err="1"/>
              <a:t>βραχιονίου</a:t>
            </a:r>
            <a:r>
              <a:rPr lang="el-GR" dirty="0"/>
              <a:t> αρτηρίας και την ασφαλή </a:t>
            </a:r>
            <a:r>
              <a:rPr lang="el-GR" dirty="0" err="1" smtClean="0"/>
              <a:t>φλεβοκέντηση</a:t>
            </a:r>
            <a:r>
              <a:rPr lang="en-US" dirty="0" smtClean="0"/>
              <a:t>.</a:t>
            </a:r>
            <a:endParaRPr lang="el-GR" dirty="0"/>
          </a:p>
          <a:p>
            <a:r>
              <a:rPr lang="el-GR" dirty="0"/>
              <a:t>Έλεγχος και των δύο χεριών για την ανεύρεση κατάλληλης </a:t>
            </a:r>
            <a:r>
              <a:rPr lang="el-GR" dirty="0" smtClean="0"/>
              <a:t>φλέβας</a:t>
            </a:r>
            <a:r>
              <a:rPr lang="en-US" dirty="0" smtClean="0"/>
              <a:t>.</a:t>
            </a:r>
            <a:endParaRPr lang="el-GR" dirty="0"/>
          </a:p>
          <a:p>
            <a:r>
              <a:rPr lang="el-GR" dirty="0"/>
              <a:t>Αποφυγή χειρισμών κατά την  </a:t>
            </a:r>
            <a:r>
              <a:rPr lang="el-GR" dirty="0" err="1" smtClean="0"/>
              <a:t>φλεβοκέντηση</a:t>
            </a:r>
            <a:r>
              <a:rPr lang="en-US" dirty="0" smtClean="0"/>
              <a:t>.</a:t>
            </a:r>
            <a:endParaRPr lang="el-GR" dirty="0"/>
          </a:p>
          <a:p>
            <a:r>
              <a:rPr lang="el-GR" dirty="0"/>
              <a:t>Επανάληψη της </a:t>
            </a:r>
            <a:r>
              <a:rPr lang="el-GR" dirty="0" err="1"/>
              <a:t>φλεβοκέντησης</a:t>
            </a:r>
            <a:r>
              <a:rPr lang="el-GR" dirty="0"/>
              <a:t> –σε περίπτωση αποτυχίας-στο άλλο χέρι με καινούργιο ασκό και πάντα με την συναίνεση του </a:t>
            </a:r>
            <a:r>
              <a:rPr lang="el-GR" dirty="0" smtClean="0"/>
              <a:t>αιμοδότη</a:t>
            </a:r>
            <a:r>
              <a:rPr lang="en-US" dirty="0" smtClean="0"/>
              <a:t>.</a:t>
            </a:r>
            <a:endParaRPr lang="el-GR" dirty="0"/>
          </a:p>
          <a:p>
            <a:r>
              <a:rPr lang="el-GR" dirty="0"/>
              <a:t>Καλή επίδεση με ελαστικό επίδεσμο που θα μείνει επί 2 ώρες μετά την </a:t>
            </a:r>
            <a:r>
              <a:rPr lang="el-GR" dirty="0" smtClean="0"/>
              <a:t>αιμοληψία</a:t>
            </a:r>
            <a:r>
              <a:rPr lang="en-US" dirty="0" smtClean="0"/>
              <a:t>.</a:t>
            </a:r>
            <a:endParaRPr lang="el-GR" dirty="0"/>
          </a:p>
          <a:p>
            <a:r>
              <a:rPr lang="el-GR" dirty="0"/>
              <a:t>Απαραίτητη η παρουσία έμπειρου προσωπικού  στις αιμοληψίες (πρώτη αίτια μη </a:t>
            </a:r>
            <a:r>
              <a:rPr lang="el-GR" dirty="0" err="1"/>
              <a:t>αιμοδότησης</a:t>
            </a:r>
            <a:r>
              <a:rPr lang="el-GR" dirty="0" smtClean="0"/>
              <a:t>)</a:t>
            </a:r>
            <a:r>
              <a:rPr lang="en-US" dirty="0" smtClean="0"/>
              <a:t>.</a:t>
            </a:r>
            <a:endParaRPr lang="el-GR" dirty="0"/>
          </a:p>
        </p:txBody>
      </p:sp>
    </p:spTree>
    <p:extLst>
      <p:ext uri="{BB962C8B-B14F-4D97-AF65-F5344CB8AC3E}">
        <p14:creationId xmlns:p14="http://schemas.microsoft.com/office/powerpoint/2010/main" val="3527413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C5DB6D5B-3C27-4A12-8FFB-D930289C81E3}" type="slidenum">
              <a:rPr lang="el-GR" altLang="el-GR"/>
              <a:pPr>
                <a:defRPr/>
              </a:pPr>
              <a:t>32</a:t>
            </a:fld>
            <a:endParaRPr lang="el-GR" altLang="el-GR"/>
          </a:p>
        </p:txBody>
      </p:sp>
      <p:sp>
        <p:nvSpPr>
          <p:cNvPr id="2" name="Τίτλος 1"/>
          <p:cNvSpPr>
            <a:spLocks noGrp="1"/>
          </p:cNvSpPr>
          <p:nvPr>
            <p:ph type="title"/>
          </p:nvPr>
        </p:nvSpPr>
        <p:spPr/>
        <p:txBody>
          <a:bodyPr/>
          <a:lstStyle/>
          <a:p>
            <a:r>
              <a:rPr lang="el-GR" dirty="0"/>
              <a:t>Ειδική Αντιμετώπιση </a:t>
            </a:r>
          </a:p>
        </p:txBody>
      </p:sp>
      <p:sp>
        <p:nvSpPr>
          <p:cNvPr id="3" name="Θέση περιεχομένου 2"/>
          <p:cNvSpPr>
            <a:spLocks noGrp="1"/>
          </p:cNvSpPr>
          <p:nvPr>
            <p:ph idx="1"/>
          </p:nvPr>
        </p:nvSpPr>
        <p:spPr>
          <a:xfrm>
            <a:off x="457200" y="1196752"/>
            <a:ext cx="8363272" cy="5256584"/>
          </a:xfrm>
        </p:spPr>
        <p:txBody>
          <a:bodyPr>
            <a:noAutofit/>
          </a:bodyPr>
          <a:lstStyle/>
          <a:p>
            <a:pPr>
              <a:lnSpc>
                <a:spcPct val="105000"/>
              </a:lnSpc>
              <a:spcBef>
                <a:spcPts val="1000"/>
              </a:spcBef>
            </a:pPr>
            <a:r>
              <a:rPr lang="el-GR" dirty="0"/>
              <a:t>Άμεση διακοπή της αιμοληψίας σε περίπτωση πόνου, διόγκωσης, μουδιάσματος του χεριού ή υποψίας παρακέντησης </a:t>
            </a:r>
            <a:r>
              <a:rPr lang="el-GR" dirty="0" smtClean="0"/>
              <a:t>αρτηρίας</a:t>
            </a:r>
            <a:r>
              <a:rPr lang="en-US" dirty="0" smtClean="0"/>
              <a:t>.</a:t>
            </a:r>
            <a:endParaRPr lang="el-GR" dirty="0"/>
          </a:p>
          <a:p>
            <a:pPr>
              <a:lnSpc>
                <a:spcPct val="105000"/>
              </a:lnSpc>
              <a:spcBef>
                <a:spcPts val="1000"/>
              </a:spcBef>
            </a:pPr>
            <a:r>
              <a:rPr lang="el-GR" dirty="0"/>
              <a:t>Περιποίηση του σημείου </a:t>
            </a:r>
            <a:r>
              <a:rPr lang="el-GR" dirty="0" err="1"/>
              <a:t>φλεβοκέντησης</a:t>
            </a:r>
            <a:r>
              <a:rPr lang="el-GR" dirty="0"/>
              <a:t> με επίθεση κρύας κομπρέσας ή με ειδική </a:t>
            </a:r>
            <a:r>
              <a:rPr lang="el-GR" dirty="0" smtClean="0"/>
              <a:t>αλοιφή</a:t>
            </a:r>
            <a:r>
              <a:rPr lang="en-US" dirty="0" smtClean="0"/>
              <a:t>.</a:t>
            </a:r>
            <a:endParaRPr lang="el-GR" dirty="0"/>
          </a:p>
          <a:p>
            <a:pPr>
              <a:lnSpc>
                <a:spcPct val="105000"/>
              </a:lnSpc>
              <a:spcBef>
                <a:spcPts val="1000"/>
              </a:spcBef>
            </a:pPr>
            <a:r>
              <a:rPr lang="el-GR" dirty="0"/>
              <a:t>Πιεστική επίδεση  με ελαστικό επίδεσμο για 3 τουλάχιστον </a:t>
            </a:r>
            <a:r>
              <a:rPr lang="el-GR" dirty="0" smtClean="0"/>
              <a:t>ώρες</a:t>
            </a:r>
            <a:r>
              <a:rPr lang="en-US" dirty="0" smtClean="0"/>
              <a:t>.</a:t>
            </a:r>
            <a:endParaRPr lang="el-GR" dirty="0"/>
          </a:p>
          <a:p>
            <a:pPr>
              <a:lnSpc>
                <a:spcPct val="105000"/>
              </a:lnSpc>
              <a:spcBef>
                <a:spcPts val="1000"/>
              </a:spcBef>
            </a:pPr>
            <a:r>
              <a:rPr lang="el-GR" dirty="0"/>
              <a:t>Αποφυγή κόπωσης του χεριού τις επόμενες </a:t>
            </a:r>
            <a:r>
              <a:rPr lang="el-GR" dirty="0" smtClean="0"/>
              <a:t>ημέρες</a:t>
            </a:r>
            <a:r>
              <a:rPr lang="en-US" dirty="0" smtClean="0"/>
              <a:t>.</a:t>
            </a:r>
            <a:endParaRPr lang="el-GR" dirty="0"/>
          </a:p>
          <a:p>
            <a:pPr>
              <a:lnSpc>
                <a:spcPct val="105000"/>
              </a:lnSpc>
              <a:spcBef>
                <a:spcPts val="1000"/>
              </a:spcBef>
            </a:pPr>
            <a:r>
              <a:rPr lang="el-GR" dirty="0"/>
              <a:t>Επί υποψίας παρακέντησης αρτηρίας απαραίτητη η εφαρμογή ισχυρής πίεσης τοπικά με γάζες επί 10-20 λεπτά, καθώς και η παραμονή του αιμοδότη επί 30 λεπτά τουλάχιστον για </a:t>
            </a:r>
            <a:r>
              <a:rPr lang="el-GR" dirty="0" smtClean="0"/>
              <a:t>παρακολούθηση</a:t>
            </a:r>
            <a:r>
              <a:rPr lang="en-US" dirty="0" smtClean="0"/>
              <a:t>.</a:t>
            </a:r>
            <a:endParaRPr lang="el-GR" dirty="0"/>
          </a:p>
          <a:p>
            <a:pPr>
              <a:lnSpc>
                <a:spcPct val="105000"/>
              </a:lnSpc>
              <a:spcBef>
                <a:spcPts val="1000"/>
              </a:spcBef>
            </a:pPr>
            <a:r>
              <a:rPr lang="el-GR" dirty="0"/>
              <a:t>Ενημέρωση του αιμοδότη για την εξέλιξη του συμβάντος και επαφή μαζί του τις επόμενες ημέρες αν είναι εκτεταμένο ή επικίνδυνο για περαιτέρω </a:t>
            </a:r>
            <a:r>
              <a:rPr lang="el-GR" dirty="0" smtClean="0"/>
              <a:t>επιπλοκές</a:t>
            </a:r>
            <a:r>
              <a:rPr lang="en-US" dirty="0" smtClean="0"/>
              <a:t>.</a:t>
            </a:r>
            <a:endParaRPr lang="el-GR" dirty="0"/>
          </a:p>
        </p:txBody>
      </p:sp>
    </p:spTree>
    <p:extLst>
      <p:ext uri="{BB962C8B-B14F-4D97-AF65-F5344CB8AC3E}">
        <p14:creationId xmlns:p14="http://schemas.microsoft.com/office/powerpoint/2010/main" val="3817420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187A4487-664D-429D-B85C-44CF5CE99DAC}" type="slidenum">
              <a:rPr lang="el-GR" altLang="el-GR"/>
              <a:pPr>
                <a:defRPr/>
              </a:pPr>
              <a:t>33</a:t>
            </a:fld>
            <a:endParaRPr lang="el-GR" altLang="el-GR"/>
          </a:p>
        </p:txBody>
      </p:sp>
      <p:sp>
        <p:nvSpPr>
          <p:cNvPr id="2" name="Τίτλος 1"/>
          <p:cNvSpPr>
            <a:spLocks noGrp="1"/>
          </p:cNvSpPr>
          <p:nvPr>
            <p:ph type="title"/>
          </p:nvPr>
        </p:nvSpPr>
        <p:spPr/>
        <p:txBody>
          <a:bodyPr/>
          <a:lstStyle/>
          <a:p>
            <a:r>
              <a:rPr lang="el-GR" dirty="0"/>
              <a:t>Πόνος </a:t>
            </a:r>
          </a:p>
        </p:txBody>
      </p:sp>
      <p:sp>
        <p:nvSpPr>
          <p:cNvPr id="3" name="Θέση περιεχομένου 2"/>
          <p:cNvSpPr>
            <a:spLocks noGrp="1"/>
          </p:cNvSpPr>
          <p:nvPr>
            <p:ph idx="1"/>
          </p:nvPr>
        </p:nvSpPr>
        <p:spPr/>
        <p:txBody>
          <a:bodyPr/>
          <a:lstStyle/>
          <a:p>
            <a:r>
              <a:rPr lang="el-GR" dirty="0"/>
              <a:t>Ερεθισμός νεύρου λόγω πίεσης από αιμάτωμα, με πόνο που ακτινοβολεί και /ή μούδιασμα. Μπορεί να εμφανισθεί και μετά την αιμοληψία, ενώ το αιμάτωμα μπορεί να μην είναι εμφανές </a:t>
            </a:r>
            <a:r>
              <a:rPr lang="el-GR" dirty="0" smtClean="0"/>
              <a:t>άμεσα</a:t>
            </a:r>
            <a:r>
              <a:rPr lang="en-US" dirty="0" smtClean="0"/>
              <a:t>.</a:t>
            </a:r>
            <a:endParaRPr lang="el-GR" dirty="0"/>
          </a:p>
          <a:p>
            <a:r>
              <a:rPr lang="el-GR" dirty="0"/>
              <a:t>Κάκωση νεύρου από την εισαγωγή η την απομάκρυνση της βελόνας, με εμφάνιση έντονου  πόνου που ακτινοβολεί και </a:t>
            </a:r>
            <a:r>
              <a:rPr lang="el-GR" dirty="0" err="1"/>
              <a:t>μουδίασματος</a:t>
            </a:r>
            <a:r>
              <a:rPr lang="el-GR" dirty="0"/>
              <a:t> άμεσα στην έναρξη η στο τέλος της </a:t>
            </a:r>
            <a:r>
              <a:rPr lang="el-GR" dirty="0" smtClean="0"/>
              <a:t>αιμοληψίας</a:t>
            </a:r>
            <a:r>
              <a:rPr lang="en-US" dirty="0" smtClean="0"/>
              <a:t>.</a:t>
            </a:r>
            <a:endParaRPr lang="el-GR" dirty="0"/>
          </a:p>
          <a:p>
            <a:r>
              <a:rPr lang="el-GR" dirty="0"/>
              <a:t>Κάκωση τένοντα από την εισαγωγή της βελόνας, με άμεσο έντονο τοπικό πόνο που δεν </a:t>
            </a:r>
            <a:r>
              <a:rPr lang="el-GR" dirty="0" smtClean="0"/>
              <a:t>ακτινοβολεί</a:t>
            </a:r>
            <a:r>
              <a:rPr lang="en-US" dirty="0" smtClean="0"/>
              <a:t>.</a:t>
            </a:r>
            <a:endParaRPr lang="el-GR" dirty="0"/>
          </a:p>
          <a:p>
            <a:r>
              <a:rPr lang="el-GR" dirty="0"/>
              <a:t>Πόνος άνω άκρου που εμφανίζεται κατά την διάρκεια ή κάποιες ώρες μετά την αιμοληψία, ως έντονος τοπικός πόνος με αντανάκλαση στο άνω άκρο. Δεν υπάρχουν </a:t>
            </a:r>
            <a:r>
              <a:rPr lang="el-GR" dirty="0" smtClean="0"/>
              <a:t>χαρακτηριστικά</a:t>
            </a:r>
            <a:r>
              <a:rPr lang="en-US" dirty="0" smtClean="0"/>
              <a:t>.</a:t>
            </a:r>
            <a:endParaRPr lang="el-GR" dirty="0"/>
          </a:p>
          <a:p>
            <a:endParaRPr lang="el-GR" dirty="0"/>
          </a:p>
        </p:txBody>
      </p:sp>
    </p:spTree>
    <p:extLst>
      <p:ext uri="{BB962C8B-B14F-4D97-AF65-F5344CB8AC3E}">
        <p14:creationId xmlns:p14="http://schemas.microsoft.com/office/powerpoint/2010/main" val="3475004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ECD8070D-7BE0-4073-BFBE-149EE944ADFD}" type="slidenum">
              <a:rPr lang="el-GR" altLang="el-GR"/>
              <a:pPr>
                <a:defRPr/>
              </a:pPr>
              <a:t>34</a:t>
            </a:fld>
            <a:endParaRPr lang="el-GR" altLang="el-GR"/>
          </a:p>
        </p:txBody>
      </p:sp>
      <p:sp>
        <p:nvSpPr>
          <p:cNvPr id="2" name="Τίτλος 1"/>
          <p:cNvSpPr>
            <a:spLocks noGrp="1"/>
          </p:cNvSpPr>
          <p:nvPr>
            <p:ph type="title"/>
          </p:nvPr>
        </p:nvSpPr>
        <p:spPr/>
        <p:txBody>
          <a:bodyPr/>
          <a:lstStyle/>
          <a:p>
            <a:r>
              <a:rPr lang="el-GR" dirty="0"/>
              <a:t>Πρόληψη και Αντιμετώπιση</a:t>
            </a:r>
          </a:p>
        </p:txBody>
      </p:sp>
      <p:sp>
        <p:nvSpPr>
          <p:cNvPr id="3" name="Θέση περιεχομένου 2"/>
          <p:cNvSpPr>
            <a:spLocks noGrp="1"/>
          </p:cNvSpPr>
          <p:nvPr>
            <p:ph idx="1"/>
          </p:nvPr>
        </p:nvSpPr>
        <p:spPr>
          <a:xfrm>
            <a:off x="457200" y="1196752"/>
            <a:ext cx="8507288" cy="5472608"/>
          </a:xfrm>
        </p:spPr>
        <p:txBody>
          <a:bodyPr>
            <a:noAutofit/>
          </a:bodyPr>
          <a:lstStyle/>
          <a:p>
            <a:pPr marL="457200" indent="-457200">
              <a:lnSpc>
                <a:spcPct val="105000"/>
              </a:lnSpc>
              <a:spcBef>
                <a:spcPts val="1000"/>
              </a:spcBef>
              <a:buFont typeface="+mj-lt"/>
              <a:buAutoNum type="arabicPeriod"/>
            </a:pPr>
            <a:r>
              <a:rPr lang="el-GR" b="1" dirty="0" smtClean="0"/>
              <a:t>Πρόληψη</a:t>
            </a:r>
            <a:r>
              <a:rPr lang="el-GR" b="1" dirty="0"/>
              <a:t>: </a:t>
            </a:r>
          </a:p>
          <a:p>
            <a:pPr>
              <a:lnSpc>
                <a:spcPct val="105000"/>
              </a:lnSpc>
              <a:spcBef>
                <a:spcPts val="1000"/>
              </a:spcBef>
            </a:pPr>
            <a:r>
              <a:rPr lang="el-GR" dirty="0"/>
              <a:t>Οι ασκοί που χρησιμοποιούνται στην Αιμοδοσία έχουν ειδικά επεξεργασμένες βελόνες για τον μικρότερο τραυματισμό της </a:t>
            </a:r>
            <a:r>
              <a:rPr lang="el-GR" dirty="0" smtClean="0"/>
              <a:t>φλέβας</a:t>
            </a:r>
            <a:r>
              <a:rPr lang="en-US" dirty="0" smtClean="0"/>
              <a:t>.</a:t>
            </a:r>
            <a:endParaRPr lang="el-GR" dirty="0"/>
          </a:p>
          <a:p>
            <a:pPr>
              <a:lnSpc>
                <a:spcPct val="105000"/>
              </a:lnSpc>
              <a:spcBef>
                <a:spcPts val="1000"/>
              </a:spcBef>
            </a:pPr>
            <a:r>
              <a:rPr lang="el-GR" dirty="0"/>
              <a:t> Επιλογή μεγάλων φλεβών για </a:t>
            </a:r>
            <a:r>
              <a:rPr lang="el-GR" dirty="0" err="1"/>
              <a:t>φλεβοκέντηση</a:t>
            </a:r>
            <a:r>
              <a:rPr lang="el-GR" dirty="0"/>
              <a:t> και αποφυγή χειρισμών κατά την εισαγωγή της βελόνας ή στην διάρκεια της αιμοληψίας για καλύτερη </a:t>
            </a:r>
            <a:r>
              <a:rPr lang="el-GR" dirty="0" smtClean="0"/>
              <a:t>ροή</a:t>
            </a:r>
            <a:r>
              <a:rPr lang="en-US" dirty="0" smtClean="0"/>
              <a:t>.</a:t>
            </a:r>
            <a:endParaRPr lang="el-GR" dirty="0"/>
          </a:p>
          <a:p>
            <a:pPr marL="457200" indent="-457200">
              <a:lnSpc>
                <a:spcPct val="105000"/>
              </a:lnSpc>
              <a:spcBef>
                <a:spcPts val="1000"/>
              </a:spcBef>
              <a:buFont typeface="+mj-lt"/>
              <a:buAutoNum type="arabicPeriod" startAt="2"/>
            </a:pPr>
            <a:r>
              <a:rPr lang="el-GR" b="1" dirty="0" smtClean="0"/>
              <a:t>Αντιμετώπιση</a:t>
            </a:r>
            <a:r>
              <a:rPr lang="el-GR" b="1" dirty="0"/>
              <a:t>: </a:t>
            </a:r>
          </a:p>
          <a:p>
            <a:pPr>
              <a:lnSpc>
                <a:spcPct val="105000"/>
              </a:lnSpc>
              <a:spcBef>
                <a:spcPts val="1000"/>
              </a:spcBef>
            </a:pPr>
            <a:r>
              <a:rPr lang="el-GR" dirty="0"/>
              <a:t>Άμεση αφαίρεση της βελόνας, περίδεση με γάζα και επίδεσμο, ανάπαυση του </a:t>
            </a:r>
            <a:r>
              <a:rPr lang="el-GR" dirty="0" smtClean="0"/>
              <a:t>άκρου</a:t>
            </a:r>
            <a:r>
              <a:rPr lang="en-US" dirty="0" smtClean="0"/>
              <a:t>.</a:t>
            </a:r>
            <a:endParaRPr lang="el-GR" dirty="0"/>
          </a:p>
          <a:p>
            <a:pPr>
              <a:lnSpc>
                <a:spcPct val="105000"/>
              </a:lnSpc>
              <a:spcBef>
                <a:spcPts val="1000"/>
              </a:spcBef>
            </a:pPr>
            <a:r>
              <a:rPr lang="el-GR" dirty="0"/>
              <a:t>Ο γιατρός της αιμοδοσίας παρακολουθεί την εξέλιξη του περιστατικού και είναι υπεύθυνος για την παραπομπή σε κατάλληλο γιατρό αν επιμένουν τα συμπτώματα πέραν του 24ωρου ή δυσκολεύεται η κίνηση του </a:t>
            </a:r>
            <a:r>
              <a:rPr lang="el-GR" dirty="0" smtClean="0"/>
              <a:t>άκρου</a:t>
            </a:r>
            <a:r>
              <a:rPr lang="en-US" dirty="0" smtClean="0"/>
              <a:t>.</a:t>
            </a:r>
            <a:endParaRPr lang="el-GR" dirty="0"/>
          </a:p>
        </p:txBody>
      </p:sp>
    </p:spTree>
    <p:extLst>
      <p:ext uri="{BB962C8B-B14F-4D97-AF65-F5344CB8AC3E}">
        <p14:creationId xmlns:p14="http://schemas.microsoft.com/office/powerpoint/2010/main" val="3272285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4194D309-75BB-46BC-84AB-C70811AB9377}" type="slidenum">
              <a:rPr lang="el-GR" altLang="el-GR"/>
              <a:pPr>
                <a:defRPr/>
              </a:pPr>
              <a:t>35</a:t>
            </a:fld>
            <a:endParaRPr lang="el-GR" altLang="el-GR"/>
          </a:p>
        </p:txBody>
      </p:sp>
      <p:sp>
        <p:nvSpPr>
          <p:cNvPr id="2" name="Τίτλος 1"/>
          <p:cNvSpPr>
            <a:spLocks noGrp="1"/>
          </p:cNvSpPr>
          <p:nvPr>
            <p:ph type="title"/>
          </p:nvPr>
        </p:nvSpPr>
        <p:spPr/>
        <p:txBody>
          <a:bodyPr/>
          <a:lstStyle/>
          <a:p>
            <a:r>
              <a:rPr lang="el-GR" dirty="0"/>
              <a:t>Άλλες Τοπικές Επιπλοκές</a:t>
            </a:r>
          </a:p>
        </p:txBody>
      </p:sp>
      <p:sp>
        <p:nvSpPr>
          <p:cNvPr id="3" name="Θέση περιεχομένου 2"/>
          <p:cNvSpPr>
            <a:spLocks noGrp="1"/>
          </p:cNvSpPr>
          <p:nvPr>
            <p:ph idx="1"/>
          </p:nvPr>
        </p:nvSpPr>
        <p:spPr/>
        <p:txBody>
          <a:bodyPr>
            <a:normAutofit lnSpcReduction="10000"/>
          </a:bodyPr>
          <a:lstStyle/>
          <a:p>
            <a:r>
              <a:rPr lang="el-GR" dirty="0"/>
              <a:t>Θρομβοφλεβίτιδα, δηλαδή φλεγμονή στην φλέβα λόγω θρόμβωσης. Παρουσιάζεται με θερμότητα, ευαισθησία, τοπικό άλγος και ερυθρότητα κατά την διαδρομή της φλέβας. Αν αφορά εν τω </a:t>
            </a:r>
            <a:r>
              <a:rPr lang="el-GR" dirty="0" err="1"/>
              <a:t>βάθει</a:t>
            </a:r>
            <a:r>
              <a:rPr lang="el-GR" dirty="0"/>
              <a:t> φλέβα μπορεί να συνοδεύεται από πυρετό. </a:t>
            </a:r>
          </a:p>
          <a:p>
            <a:pPr marL="355600" indent="0">
              <a:buNone/>
            </a:pPr>
            <a:r>
              <a:rPr lang="el-GR" b="1" dirty="0" smtClean="0"/>
              <a:t>Αντιμετώπιση </a:t>
            </a:r>
            <a:r>
              <a:rPr lang="el-GR" dirty="0"/>
              <a:t>με ανάπαυση, ψυχρές κομπρέσες, ειδικές αλοιφές και αντιφλεγμονώδη φάρμακα. Σε περίπτωση εν τω </a:t>
            </a:r>
            <a:r>
              <a:rPr lang="el-GR" dirty="0" err="1"/>
              <a:t>βάθει</a:t>
            </a:r>
            <a:r>
              <a:rPr lang="el-GR" dirty="0"/>
              <a:t> θρόμβωσης παραπομπή σε </a:t>
            </a:r>
            <a:r>
              <a:rPr lang="el-GR" dirty="0" smtClean="0"/>
              <a:t>νοσοκομείο.</a:t>
            </a:r>
            <a:endParaRPr lang="el-GR" dirty="0"/>
          </a:p>
          <a:p>
            <a:r>
              <a:rPr lang="el-GR" dirty="0"/>
              <a:t>Αλλεργία (τοπική) που προκαλείται από τα διαλύματα καθαρισμού του δέρματος και παρουσιάζουν εξάνθημα, κνησμό και ερυθρότητα.</a:t>
            </a:r>
          </a:p>
          <a:p>
            <a:pPr marL="355600" indent="0">
              <a:buNone/>
            </a:pPr>
            <a:r>
              <a:rPr lang="el-GR" b="1" dirty="0" smtClean="0"/>
              <a:t>Αντιμετώπιση </a:t>
            </a:r>
            <a:r>
              <a:rPr lang="el-GR" dirty="0" smtClean="0"/>
              <a:t> </a:t>
            </a:r>
            <a:r>
              <a:rPr lang="el-GR" dirty="0"/>
              <a:t>με τοπικές </a:t>
            </a:r>
            <a:r>
              <a:rPr lang="el-GR" dirty="0" err="1"/>
              <a:t>αντιαλλεργικές</a:t>
            </a:r>
            <a:r>
              <a:rPr lang="el-GR" dirty="0"/>
              <a:t> ή </a:t>
            </a:r>
            <a:r>
              <a:rPr lang="el-GR" dirty="0" err="1"/>
              <a:t>κορτιζονούχες</a:t>
            </a:r>
            <a:r>
              <a:rPr lang="el-GR" dirty="0"/>
              <a:t> αλοιφές, ανάλογα με την </a:t>
            </a:r>
            <a:r>
              <a:rPr lang="el-GR" dirty="0" smtClean="0"/>
              <a:t>βαρύτητα.</a:t>
            </a:r>
            <a:endParaRPr lang="el-GR" dirty="0"/>
          </a:p>
        </p:txBody>
      </p:sp>
    </p:spTree>
    <p:extLst>
      <p:ext uri="{BB962C8B-B14F-4D97-AF65-F5344CB8AC3E}">
        <p14:creationId xmlns:p14="http://schemas.microsoft.com/office/powerpoint/2010/main" val="3688320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152C01E7-43AE-45F9-9792-C78908AC168B}" type="slidenum">
              <a:rPr lang="el-GR" altLang="el-GR"/>
              <a:pPr>
                <a:defRPr/>
              </a:pPr>
              <a:t>36</a:t>
            </a:fld>
            <a:endParaRPr lang="el-GR" altLang="el-GR"/>
          </a:p>
        </p:txBody>
      </p:sp>
      <p:sp>
        <p:nvSpPr>
          <p:cNvPr id="2" name="Τίτλος 1"/>
          <p:cNvSpPr>
            <a:spLocks noGrp="1"/>
          </p:cNvSpPr>
          <p:nvPr>
            <p:ph type="title"/>
          </p:nvPr>
        </p:nvSpPr>
        <p:spPr/>
        <p:txBody>
          <a:bodyPr/>
          <a:lstStyle/>
          <a:p>
            <a:r>
              <a:rPr lang="el-GR" dirty="0"/>
              <a:t>Επιπλοκές με Γενικευμένα Συμπτώματα</a:t>
            </a:r>
          </a:p>
        </p:txBody>
      </p:sp>
      <p:sp>
        <p:nvSpPr>
          <p:cNvPr id="3" name="Θέση περιεχομένου 2"/>
          <p:cNvSpPr>
            <a:spLocks noGrp="1"/>
          </p:cNvSpPr>
          <p:nvPr>
            <p:ph idx="1"/>
          </p:nvPr>
        </p:nvSpPr>
        <p:spPr>
          <a:xfrm>
            <a:off x="457200" y="1196752"/>
            <a:ext cx="4474840" cy="5040560"/>
          </a:xfrm>
        </p:spPr>
        <p:txBody>
          <a:bodyPr>
            <a:noAutofit/>
          </a:bodyPr>
          <a:lstStyle/>
          <a:p>
            <a:pPr marL="457200" indent="-457200">
              <a:buFont typeface="+mj-lt"/>
              <a:buAutoNum type="arabicPeriod"/>
            </a:pPr>
            <a:r>
              <a:rPr lang="el-GR" b="1" dirty="0" err="1" smtClean="0"/>
              <a:t>Βαγοτονική</a:t>
            </a:r>
            <a:r>
              <a:rPr lang="el-GR" b="1" dirty="0" smtClean="0"/>
              <a:t> </a:t>
            </a:r>
            <a:r>
              <a:rPr lang="el-GR" b="1" dirty="0"/>
              <a:t>αντίδραση</a:t>
            </a:r>
          </a:p>
          <a:p>
            <a:r>
              <a:rPr lang="el-GR" dirty="0" smtClean="0"/>
              <a:t>Ζάλη,</a:t>
            </a:r>
            <a:endParaRPr lang="el-GR" dirty="0"/>
          </a:p>
          <a:p>
            <a:r>
              <a:rPr lang="el-GR" dirty="0" smtClean="0"/>
              <a:t>Ναυτία,</a:t>
            </a:r>
            <a:endParaRPr lang="el-GR" dirty="0"/>
          </a:p>
          <a:p>
            <a:r>
              <a:rPr lang="el-GR" dirty="0"/>
              <a:t>Απώλεια συνείδησης (λιποθυμία</a:t>
            </a:r>
            <a:r>
              <a:rPr lang="el-GR" dirty="0" smtClean="0"/>
              <a:t>),</a:t>
            </a:r>
            <a:endParaRPr lang="el-GR" dirty="0"/>
          </a:p>
          <a:p>
            <a:r>
              <a:rPr lang="el-GR" dirty="0" smtClean="0"/>
              <a:t>Σπασμοί.</a:t>
            </a:r>
            <a:endParaRPr lang="el-GR" dirty="0"/>
          </a:p>
          <a:p>
            <a:pPr marL="457200" indent="-457200">
              <a:buFont typeface="+mj-lt"/>
              <a:buAutoNum type="arabicPeriod" startAt="2"/>
            </a:pPr>
            <a:r>
              <a:rPr lang="el-GR" b="1" dirty="0" smtClean="0"/>
              <a:t>Σπάνιες </a:t>
            </a:r>
            <a:r>
              <a:rPr lang="el-GR" b="1" dirty="0"/>
              <a:t>επιπλοκές που σχετίζονται με την αιμοδοσία</a:t>
            </a:r>
          </a:p>
          <a:p>
            <a:r>
              <a:rPr lang="el-GR" dirty="0"/>
              <a:t>Καρδιαγγειακό </a:t>
            </a:r>
            <a:r>
              <a:rPr lang="el-GR" dirty="0" smtClean="0"/>
              <a:t>επεισόδιο,</a:t>
            </a:r>
            <a:endParaRPr lang="el-GR" dirty="0"/>
          </a:p>
          <a:p>
            <a:r>
              <a:rPr lang="el-GR" dirty="0"/>
              <a:t>Εγκεφαλικό </a:t>
            </a:r>
            <a:r>
              <a:rPr lang="el-GR" dirty="0" smtClean="0"/>
              <a:t>επεισόδιο.</a:t>
            </a:r>
            <a:endParaRPr lang="el-GR" dirty="0"/>
          </a:p>
        </p:txBody>
      </p:sp>
      <p:sp>
        <p:nvSpPr>
          <p:cNvPr id="5" name="Ορθογώνιο 4"/>
          <p:cNvSpPr/>
          <p:nvPr/>
        </p:nvSpPr>
        <p:spPr>
          <a:xfrm>
            <a:off x="5076056" y="1196752"/>
            <a:ext cx="3960440" cy="3362331"/>
          </a:xfrm>
          <a:prstGeom prst="rect">
            <a:avLst/>
          </a:prstGeom>
        </p:spPr>
        <p:txBody>
          <a:bodyPr wrap="square">
            <a:spAutoFit/>
          </a:bodyPr>
          <a:lstStyle/>
          <a:p>
            <a:pPr marL="457200" lvl="0" indent="-457200" fontAlgn="auto">
              <a:lnSpc>
                <a:spcPct val="112000"/>
              </a:lnSpc>
              <a:spcBef>
                <a:spcPts val="1200"/>
              </a:spcBef>
              <a:spcAft>
                <a:spcPts val="0"/>
              </a:spcAft>
              <a:buFont typeface="+mj-lt"/>
              <a:buAutoNum type="arabicPeriod" startAt="3"/>
            </a:pPr>
            <a:r>
              <a:rPr lang="el-GR" sz="2200" b="1" dirty="0">
                <a:solidFill>
                  <a:prstClr val="black"/>
                </a:solidFill>
                <a:latin typeface="Calibri"/>
              </a:rPr>
              <a:t>Επιπλοκές  σχετικές με την </a:t>
            </a:r>
            <a:r>
              <a:rPr lang="el-GR" sz="2200" b="1" dirty="0" err="1">
                <a:solidFill>
                  <a:prstClr val="black"/>
                </a:solidFill>
                <a:latin typeface="Calibri"/>
              </a:rPr>
              <a:t>κυτταροαφαίρεση</a:t>
            </a:r>
            <a:endParaRPr lang="el-GR" sz="2200" b="1"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Αντίδραση στα </a:t>
            </a:r>
            <a:r>
              <a:rPr lang="el-GR" sz="2200" dirty="0" smtClean="0">
                <a:solidFill>
                  <a:prstClr val="black"/>
                </a:solidFill>
                <a:latin typeface="Calibri"/>
              </a:rPr>
              <a:t>κιτρικά,</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err="1" smtClean="0">
                <a:solidFill>
                  <a:prstClr val="black"/>
                </a:solidFill>
                <a:latin typeface="Calibri"/>
              </a:rPr>
              <a:t>Αιμόλυση</a:t>
            </a:r>
            <a:r>
              <a:rPr lang="el-GR" sz="2200" dirty="0">
                <a:solidFill>
                  <a:prstClr val="black"/>
                </a:solidFill>
                <a:latin typeface="Calibri"/>
              </a:rPr>
              <a:t>,</a:t>
            </a: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Γενικευμένη αλλεργική </a:t>
            </a:r>
            <a:r>
              <a:rPr lang="el-GR" sz="2200" dirty="0" smtClean="0">
                <a:solidFill>
                  <a:prstClr val="black"/>
                </a:solidFill>
                <a:latin typeface="Calibri"/>
              </a:rPr>
              <a:t>αντίδραση,</a:t>
            </a:r>
            <a:endParaRPr lang="el-GR" sz="2200" dirty="0">
              <a:solidFill>
                <a:prstClr val="black"/>
              </a:solidFill>
              <a:latin typeface="Calibri"/>
            </a:endParaRPr>
          </a:p>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Εμβολή </a:t>
            </a:r>
            <a:r>
              <a:rPr lang="el-GR" sz="2200" dirty="0" smtClean="0">
                <a:solidFill>
                  <a:prstClr val="black"/>
                </a:solidFill>
                <a:latin typeface="Calibri"/>
              </a:rPr>
              <a:t>αέρα.</a:t>
            </a:r>
            <a:endParaRPr lang="el-GR" sz="2200" dirty="0">
              <a:solidFill>
                <a:prstClr val="black"/>
              </a:solidFill>
              <a:latin typeface="Calibri"/>
            </a:endParaRPr>
          </a:p>
        </p:txBody>
      </p:sp>
      <p:cxnSp>
        <p:nvCxnSpPr>
          <p:cNvPr id="7" name="Ευθεία γραμμή σύνδεσης 6"/>
          <p:cNvCxnSpPr/>
          <p:nvPr/>
        </p:nvCxnSpPr>
        <p:spPr>
          <a:xfrm>
            <a:off x="4932040" y="1340768"/>
            <a:ext cx="0" cy="4320480"/>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452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3C1B4162-E975-4C1A-B75C-46804FC94FD0}" type="slidenum">
              <a:rPr lang="el-GR" altLang="el-GR"/>
              <a:pPr>
                <a:defRPr/>
              </a:pPr>
              <a:t>37</a:t>
            </a:fld>
            <a:endParaRPr lang="el-GR" altLang="el-GR"/>
          </a:p>
        </p:txBody>
      </p:sp>
      <p:sp>
        <p:nvSpPr>
          <p:cNvPr id="2" name="Τίτλος 1"/>
          <p:cNvSpPr>
            <a:spLocks noGrp="1"/>
          </p:cNvSpPr>
          <p:nvPr>
            <p:ph type="title"/>
          </p:nvPr>
        </p:nvSpPr>
        <p:spPr/>
        <p:txBody>
          <a:bodyPr/>
          <a:lstStyle/>
          <a:p>
            <a:r>
              <a:rPr lang="el-GR" dirty="0" err="1"/>
              <a:t>Βαγοτονική</a:t>
            </a:r>
            <a:r>
              <a:rPr lang="el-GR" dirty="0"/>
              <a:t> Αντίδραση</a:t>
            </a:r>
          </a:p>
        </p:txBody>
      </p:sp>
      <p:sp>
        <p:nvSpPr>
          <p:cNvPr id="3" name="Θέση περιεχομένου 2"/>
          <p:cNvSpPr>
            <a:spLocks noGrp="1"/>
          </p:cNvSpPr>
          <p:nvPr>
            <p:ph idx="1"/>
          </p:nvPr>
        </p:nvSpPr>
        <p:spPr/>
        <p:txBody>
          <a:bodyPr/>
          <a:lstStyle/>
          <a:p>
            <a:r>
              <a:rPr lang="el-GR" dirty="0"/>
              <a:t>Είναι η πιο συχνή αντίδραση στην αιμοληψία με ποικίλα συμπτώματα που ξεκινούν από δυσφορία, ιδρώτα, ζάλη, ναυτία και μπορεί να εξελιχθούν σε λιποθυμία και </a:t>
            </a:r>
            <a:r>
              <a:rPr lang="el-GR" dirty="0" smtClean="0"/>
              <a:t>σπασμούς.</a:t>
            </a:r>
            <a:endParaRPr lang="el-GR" dirty="0"/>
          </a:p>
          <a:p>
            <a:r>
              <a:rPr lang="el-GR" dirty="0"/>
              <a:t>Η αντίδραση παράγεται από το αυτόνομο νευρικό σύστημα, επιδεινώνεται από ψυχολογικούς παράγοντες και από την απώλεια του αίματος που απομακρύνεται με την </a:t>
            </a:r>
            <a:r>
              <a:rPr lang="el-GR" dirty="0" smtClean="0"/>
              <a:t>αιμοληψία.</a:t>
            </a:r>
            <a:endParaRPr lang="el-GR" dirty="0"/>
          </a:p>
          <a:p>
            <a:r>
              <a:rPr lang="el-GR" dirty="0"/>
              <a:t>Διακρίνεται σε </a:t>
            </a:r>
            <a:r>
              <a:rPr lang="el-GR" b="1" dirty="0"/>
              <a:t>άμεση</a:t>
            </a:r>
            <a:r>
              <a:rPr lang="el-GR" dirty="0"/>
              <a:t> (στον χώρο της αιμοληψίας) ή</a:t>
            </a:r>
            <a:r>
              <a:rPr lang="el-GR" b="1" dirty="0"/>
              <a:t> όψιμη  </a:t>
            </a:r>
            <a:r>
              <a:rPr lang="el-GR" dirty="0"/>
              <a:t>(μετά την αποχώρηση του αιμοδότη</a:t>
            </a:r>
            <a:r>
              <a:rPr lang="el-GR" dirty="0" smtClean="0"/>
              <a:t>).</a:t>
            </a:r>
            <a:endParaRPr lang="el-GR" dirty="0"/>
          </a:p>
          <a:p>
            <a:r>
              <a:rPr lang="el-GR" dirty="0"/>
              <a:t>Μπορεί να είναι  απλή αντίδραση ή να συνοδεύεται από  κάκωση λόγω πτώσης (συνήθως έξω από το χώρο της αιμοδοσίας</a:t>
            </a:r>
            <a:r>
              <a:rPr lang="el-GR" dirty="0" smtClean="0"/>
              <a:t>).</a:t>
            </a:r>
            <a:endParaRPr lang="el-GR" dirty="0"/>
          </a:p>
        </p:txBody>
      </p:sp>
    </p:spTree>
    <p:extLst>
      <p:ext uri="{BB962C8B-B14F-4D97-AF65-F5344CB8AC3E}">
        <p14:creationId xmlns:p14="http://schemas.microsoft.com/office/powerpoint/2010/main" val="356541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C1EE18C6-2D16-48EC-B767-D42B84202363}" type="slidenum">
              <a:rPr lang="el-GR" altLang="el-GR"/>
              <a:pPr>
                <a:defRPr/>
              </a:pPr>
              <a:t>38</a:t>
            </a:fld>
            <a:endParaRPr lang="el-GR" altLang="el-GR"/>
          </a:p>
        </p:txBody>
      </p:sp>
      <p:sp>
        <p:nvSpPr>
          <p:cNvPr id="2" name="Τίτλος 1"/>
          <p:cNvSpPr>
            <a:spLocks noGrp="1"/>
          </p:cNvSpPr>
          <p:nvPr>
            <p:ph type="title"/>
          </p:nvPr>
        </p:nvSpPr>
        <p:spPr/>
        <p:txBody>
          <a:bodyPr/>
          <a:lstStyle/>
          <a:p>
            <a:r>
              <a:rPr lang="el-GR" dirty="0"/>
              <a:t>Αίτια </a:t>
            </a:r>
            <a:r>
              <a:rPr lang="el-GR" dirty="0" err="1"/>
              <a:t>Βαγοτονικής</a:t>
            </a:r>
            <a:r>
              <a:rPr lang="el-GR" dirty="0"/>
              <a:t> Αντίδρασης</a:t>
            </a:r>
          </a:p>
        </p:txBody>
      </p:sp>
      <p:sp>
        <p:nvSpPr>
          <p:cNvPr id="3" name="Θέση περιεχομένου 2"/>
          <p:cNvSpPr>
            <a:spLocks noGrp="1"/>
          </p:cNvSpPr>
          <p:nvPr>
            <p:ph idx="1"/>
          </p:nvPr>
        </p:nvSpPr>
        <p:spPr>
          <a:xfrm>
            <a:off x="457200" y="1196752"/>
            <a:ext cx="8291264" cy="5256584"/>
          </a:xfrm>
        </p:spPr>
        <p:txBody>
          <a:bodyPr>
            <a:normAutofit lnSpcReduction="10000"/>
          </a:bodyPr>
          <a:lstStyle/>
          <a:p>
            <a:r>
              <a:rPr lang="el-GR" dirty="0"/>
              <a:t>Θερμό και υγρό περιβάλλον /κρύο </a:t>
            </a:r>
            <a:r>
              <a:rPr lang="el-GR" dirty="0" smtClean="0"/>
              <a:t>περιβάλλον.</a:t>
            </a:r>
            <a:endParaRPr lang="el-GR" dirty="0"/>
          </a:p>
          <a:p>
            <a:r>
              <a:rPr lang="el-GR" dirty="0"/>
              <a:t>Συνωστισμός/ορθοστασία /κακός αερισμός </a:t>
            </a:r>
            <a:r>
              <a:rPr lang="el-GR" dirty="0" smtClean="0"/>
              <a:t>χώρου.</a:t>
            </a:r>
            <a:endParaRPr lang="el-GR" dirty="0"/>
          </a:p>
          <a:p>
            <a:r>
              <a:rPr lang="el-GR" dirty="0"/>
              <a:t>Πείνα /βαρύ γεύμα /έλλειψη υγρών/ λήψη </a:t>
            </a:r>
            <a:r>
              <a:rPr lang="el-GR" dirty="0" smtClean="0"/>
              <a:t>αλκοόλ.</a:t>
            </a:r>
            <a:endParaRPr lang="el-GR" dirty="0"/>
          </a:p>
          <a:p>
            <a:r>
              <a:rPr lang="el-GR" dirty="0"/>
              <a:t>Συγκίνηση/ φόβος-άγχος/ θέα του αίματος/ τσίμπημα βελόνας /στενά ρούχα, σφιχτές ζώνες</a:t>
            </a:r>
            <a:r>
              <a:rPr lang="el-GR" dirty="0" smtClean="0"/>
              <a:t>).</a:t>
            </a:r>
            <a:endParaRPr lang="el-GR" dirty="0"/>
          </a:p>
          <a:p>
            <a:r>
              <a:rPr lang="el-GR" dirty="0"/>
              <a:t>Πολύ πρωινό ξύπνημα /λίγος ύπνος/ </a:t>
            </a:r>
            <a:r>
              <a:rPr lang="el-GR" dirty="0" smtClean="0"/>
              <a:t>κούραση.</a:t>
            </a:r>
            <a:endParaRPr lang="el-GR" dirty="0"/>
          </a:p>
          <a:p>
            <a:r>
              <a:rPr lang="el-GR" dirty="0"/>
              <a:t>Μικρόσωμα άτομα (σχετικά μεγάλη ποσότητα λήψης αίματος σε σχέση με τον ολικό όγκο αίματος</a:t>
            </a:r>
            <a:r>
              <a:rPr lang="el-GR" dirty="0" smtClean="0"/>
              <a:t>).</a:t>
            </a:r>
            <a:endParaRPr lang="el-GR" dirty="0"/>
          </a:p>
          <a:p>
            <a:r>
              <a:rPr lang="el-GR" dirty="0"/>
              <a:t>Μπορεί να συμβεί οποιαδήποτε στιγμή (πριν την αιμοληψία, στην διάρκεια, ως και μερικές ώρες μετά</a:t>
            </a:r>
            <a:r>
              <a:rPr lang="el-GR" dirty="0" smtClean="0"/>
              <a:t>).</a:t>
            </a:r>
            <a:endParaRPr lang="el-GR" dirty="0"/>
          </a:p>
          <a:p>
            <a:pPr algn="ctr">
              <a:buFont typeface="Wingdings" panose="05000000000000000000" pitchFamily="2" charset="2"/>
              <a:buChar char="ü"/>
            </a:pPr>
            <a:r>
              <a:rPr lang="el-GR" b="1" dirty="0"/>
              <a:t>Πιο συχνή σε αιμοδότες πρώτης </a:t>
            </a:r>
            <a:r>
              <a:rPr lang="el-GR" b="1" dirty="0" smtClean="0"/>
              <a:t>φοράς.</a:t>
            </a:r>
            <a:endParaRPr lang="el-GR" b="1" dirty="0"/>
          </a:p>
        </p:txBody>
      </p:sp>
    </p:spTree>
    <p:extLst>
      <p:ext uri="{BB962C8B-B14F-4D97-AF65-F5344CB8AC3E}">
        <p14:creationId xmlns:p14="http://schemas.microsoft.com/office/powerpoint/2010/main" val="411897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AD2F884A-196A-4A6B-9D49-7C379E6AE2DB}" type="slidenum">
              <a:rPr lang="el-GR" altLang="el-GR"/>
              <a:pPr>
                <a:defRPr/>
              </a:pPr>
              <a:t>3</a:t>
            </a:fld>
            <a:endParaRPr lang="el-GR" altLang="el-GR"/>
          </a:p>
        </p:txBody>
      </p:sp>
      <p:sp>
        <p:nvSpPr>
          <p:cNvPr id="2" name="Τίτλος 1"/>
          <p:cNvSpPr>
            <a:spLocks noGrp="1"/>
          </p:cNvSpPr>
          <p:nvPr>
            <p:ph type="title"/>
          </p:nvPr>
        </p:nvSpPr>
        <p:spPr/>
        <p:txBody>
          <a:bodyPr/>
          <a:lstStyle/>
          <a:p>
            <a:r>
              <a:rPr lang="el-GR" dirty="0"/>
              <a:t>Ενέργειες πριν την Αιμοληψία</a:t>
            </a:r>
          </a:p>
        </p:txBody>
      </p:sp>
      <p:sp>
        <p:nvSpPr>
          <p:cNvPr id="3" name="Θέση περιεχομένου 2"/>
          <p:cNvSpPr>
            <a:spLocks noGrp="1"/>
          </p:cNvSpPr>
          <p:nvPr>
            <p:ph idx="1"/>
          </p:nvPr>
        </p:nvSpPr>
        <p:spPr>
          <a:xfrm>
            <a:off x="457200" y="1196752"/>
            <a:ext cx="8291264" cy="5328592"/>
          </a:xfrm>
        </p:spPr>
        <p:txBody>
          <a:bodyPr>
            <a:normAutofit lnSpcReduction="10000"/>
          </a:bodyPr>
          <a:lstStyle/>
          <a:p>
            <a:r>
              <a:rPr lang="el-GR" dirty="0"/>
              <a:t>Δίπλα στην πολυθρόνα αιμοληψίας υπάρχει τραπεζάκι ή τροχήλατο στο οποίο βρίσκονται όλα τα απαραίτητα υλικά για την ασφαλή διενέργεια της </a:t>
            </a:r>
            <a:r>
              <a:rPr lang="el-GR" dirty="0" smtClean="0"/>
              <a:t>αιμοληψίας.</a:t>
            </a:r>
            <a:endParaRPr lang="el-GR" dirty="0"/>
          </a:p>
          <a:p>
            <a:r>
              <a:rPr lang="el-GR" dirty="0"/>
              <a:t>Ο ασκός, πριν από τη χρήση όσο και μετά την αιμοληψία, ελέγχεται ως προς την καλή κατάσταση του υλικού καθώς και την διαύγεια  του </a:t>
            </a:r>
            <a:r>
              <a:rPr lang="el-GR" dirty="0" smtClean="0"/>
              <a:t>αντιπηκτικού.</a:t>
            </a:r>
            <a:endParaRPr lang="el-GR" dirty="0"/>
          </a:p>
          <a:p>
            <a:r>
              <a:rPr lang="el-GR" dirty="0"/>
              <a:t>Η παρουσία μη αναμενόμενης υγρασίας ή αποχρωματισμού στην επιφάνεια του ασκού ή στην ετικέτα (μετά την αφαίρεση από τη συσκευασία) υποδηλώνει διαρροή του </a:t>
            </a:r>
            <a:r>
              <a:rPr lang="el-GR" dirty="0" smtClean="0"/>
              <a:t>αντιπηκτικού.</a:t>
            </a:r>
            <a:endParaRPr lang="el-GR" dirty="0"/>
          </a:p>
          <a:p>
            <a:r>
              <a:rPr lang="el-GR" dirty="0"/>
              <a:t>Εάν διαπιστωθεί αυξημένη υγρασία σε έναν ή περισσότερους ασκούς μιας συσκευασίας αποσύρεται η συγκεκριμένη συσκευασία,  ενώ ενημερώνεται η  προϊστάμενος/η του τμήματος, το  φαρμακείο και η προμηθεύτρια </a:t>
            </a:r>
            <a:r>
              <a:rPr lang="el-GR" dirty="0" smtClean="0"/>
              <a:t>εταιρεία.</a:t>
            </a:r>
            <a:endParaRPr lang="el-GR" dirty="0"/>
          </a:p>
          <a:p>
            <a:endParaRPr lang="el-GR" dirty="0"/>
          </a:p>
        </p:txBody>
      </p:sp>
    </p:spTree>
    <p:extLst>
      <p:ext uri="{BB962C8B-B14F-4D97-AF65-F5344CB8AC3E}">
        <p14:creationId xmlns:p14="http://schemas.microsoft.com/office/powerpoint/2010/main" val="2052172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818F59F3-151E-4C97-A205-73FC5F9ED6B2}" type="slidenum">
              <a:rPr lang="el-GR" altLang="el-GR"/>
              <a:pPr>
                <a:defRPr/>
              </a:pPr>
              <a:t>39</a:t>
            </a:fld>
            <a:endParaRPr lang="el-GR" altLang="el-GR"/>
          </a:p>
        </p:txBody>
      </p:sp>
      <p:sp>
        <p:nvSpPr>
          <p:cNvPr id="2" name="Τίτλος 1"/>
          <p:cNvSpPr>
            <a:spLocks noGrp="1"/>
          </p:cNvSpPr>
          <p:nvPr>
            <p:ph type="title"/>
          </p:nvPr>
        </p:nvSpPr>
        <p:spPr/>
        <p:txBody>
          <a:bodyPr/>
          <a:lstStyle/>
          <a:p>
            <a:r>
              <a:rPr lang="el-GR" dirty="0"/>
              <a:t>Μέτρα πρόληψης - </a:t>
            </a:r>
            <a:r>
              <a:rPr lang="el-GR" dirty="0" smtClean="0"/>
              <a:t>Πριν </a:t>
            </a:r>
            <a:r>
              <a:rPr lang="el-GR" dirty="0"/>
              <a:t>την Αιμοληψία </a:t>
            </a:r>
          </a:p>
        </p:txBody>
      </p:sp>
      <p:sp>
        <p:nvSpPr>
          <p:cNvPr id="3" name="Θέση περιεχομένου 2"/>
          <p:cNvSpPr>
            <a:spLocks noGrp="1"/>
          </p:cNvSpPr>
          <p:nvPr>
            <p:ph idx="1"/>
          </p:nvPr>
        </p:nvSpPr>
        <p:spPr>
          <a:xfrm>
            <a:off x="457200" y="1196752"/>
            <a:ext cx="8291264" cy="5328592"/>
          </a:xfrm>
        </p:spPr>
        <p:txBody>
          <a:bodyPr>
            <a:normAutofit lnSpcReduction="10000"/>
          </a:bodyPr>
          <a:lstStyle/>
          <a:p>
            <a:r>
              <a:rPr lang="el-GR" dirty="0"/>
              <a:t>Ικανοποιητικές συνθήκες αιμοληψίας, ιδιαίτερα στις </a:t>
            </a:r>
            <a:r>
              <a:rPr lang="el-GR" dirty="0" smtClean="0"/>
              <a:t>εξορμήσεις.</a:t>
            </a:r>
            <a:endParaRPr lang="el-GR" dirty="0"/>
          </a:p>
          <a:p>
            <a:r>
              <a:rPr lang="el-GR" dirty="0"/>
              <a:t>Αυστηρή τήρηση των προϋποθέσεων επιλογής αιμοδοτών σε όλες τις </a:t>
            </a:r>
            <a:r>
              <a:rPr lang="el-GR" dirty="0" smtClean="0"/>
              <a:t>περιπτώσεις.</a:t>
            </a:r>
            <a:endParaRPr lang="el-GR" dirty="0"/>
          </a:p>
          <a:p>
            <a:r>
              <a:rPr lang="el-GR" dirty="0"/>
              <a:t>Αποκλεισμός αιμοδοτών που έχουν προϋποθέσεις για την αντίδραση (άυπνοι, μετά από γεύμα, πολύ κουρασμένοι ή μετά από γυμναστική</a:t>
            </a:r>
            <a:r>
              <a:rPr lang="el-GR" dirty="0" smtClean="0"/>
              <a:t>).</a:t>
            </a:r>
            <a:endParaRPr lang="el-GR" dirty="0"/>
          </a:p>
          <a:p>
            <a:r>
              <a:rPr lang="el-GR" dirty="0"/>
              <a:t>Αποκλεισμός αιμοδοτών που έχουν ιστορικό λιποθυμιών και ιδιαίτερα αν ήταν όψιμη η </a:t>
            </a:r>
            <a:r>
              <a:rPr lang="el-GR" dirty="0" smtClean="0"/>
              <a:t>αντίδραση.</a:t>
            </a:r>
            <a:endParaRPr lang="el-GR" dirty="0"/>
          </a:p>
          <a:p>
            <a:r>
              <a:rPr lang="el-GR" dirty="0"/>
              <a:t>Μικρό γεύμα και ενυδάτωση πριν την αιμοληψία-αν είναι νηστικοί- καθιστοί αιμοδότες στην αναμονή και την λήψη της αιμοσφαιρίνης, όχι τσίχλα ή τροφή στο στόμα κατά την </a:t>
            </a:r>
            <a:r>
              <a:rPr lang="el-GR" dirty="0" smtClean="0"/>
              <a:t>αιμοληψία.</a:t>
            </a:r>
            <a:endParaRPr lang="el-GR" dirty="0"/>
          </a:p>
          <a:p>
            <a:r>
              <a:rPr lang="el-GR" dirty="0"/>
              <a:t>Εξασφάλιση ιδιαίτερης φροντίδας στους δότες πρώτης </a:t>
            </a:r>
            <a:r>
              <a:rPr lang="el-GR" dirty="0" smtClean="0"/>
              <a:t>φοράς.</a:t>
            </a:r>
            <a:endParaRPr lang="el-GR" dirty="0"/>
          </a:p>
        </p:txBody>
      </p:sp>
    </p:spTree>
    <p:extLst>
      <p:ext uri="{BB962C8B-B14F-4D97-AF65-F5344CB8AC3E}">
        <p14:creationId xmlns:p14="http://schemas.microsoft.com/office/powerpoint/2010/main" val="3683413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Μέτρα πρόληψης - </a:t>
            </a:r>
            <a:r>
              <a:rPr lang="el-GR" dirty="0" smtClean="0"/>
              <a:t>Κατά </a:t>
            </a:r>
            <a:r>
              <a:rPr lang="el-GR" dirty="0"/>
              <a:t>την Αιμοληψία </a:t>
            </a:r>
          </a:p>
        </p:txBody>
      </p:sp>
      <p:sp>
        <p:nvSpPr>
          <p:cNvPr id="4" name="Θέση αριθμού διαφάνειας 3"/>
          <p:cNvSpPr>
            <a:spLocks noGrp="1"/>
          </p:cNvSpPr>
          <p:nvPr>
            <p:ph type="sldNum" sz="quarter" idx="12"/>
          </p:nvPr>
        </p:nvSpPr>
        <p:spPr/>
        <p:txBody>
          <a:bodyPr/>
          <a:lstStyle/>
          <a:p>
            <a:pPr>
              <a:defRPr/>
            </a:pPr>
            <a:fld id="{FFBCBCCE-2913-41BB-97BD-ACA61715B0F1}" type="slidenum">
              <a:rPr lang="el-GR" altLang="el-GR"/>
              <a:pPr>
                <a:defRPr/>
              </a:pPr>
              <a:t>40</a:t>
            </a:fld>
            <a:endParaRPr lang="el-GR" altLang="el-GR"/>
          </a:p>
        </p:txBody>
      </p:sp>
      <p:sp>
        <p:nvSpPr>
          <p:cNvPr id="3" name="Θέση περιεχομένου 2"/>
          <p:cNvSpPr>
            <a:spLocks noGrp="1"/>
          </p:cNvSpPr>
          <p:nvPr>
            <p:ph idx="1"/>
          </p:nvPr>
        </p:nvSpPr>
        <p:spPr/>
        <p:txBody>
          <a:bodyPr/>
          <a:lstStyle/>
          <a:p>
            <a:r>
              <a:rPr lang="el-GR" dirty="0"/>
              <a:t>Αποφυγή ταλαιπωρίας με την </a:t>
            </a:r>
            <a:r>
              <a:rPr lang="el-GR" dirty="0" smtClean="0"/>
              <a:t>βελόνα.</a:t>
            </a:r>
            <a:endParaRPr lang="el-GR" dirty="0"/>
          </a:p>
          <a:p>
            <a:r>
              <a:rPr lang="el-GR" dirty="0"/>
              <a:t>Απασχόληση με συζήτηση του </a:t>
            </a:r>
            <a:r>
              <a:rPr lang="el-GR" dirty="0" smtClean="0"/>
              <a:t>αιμοδότη.</a:t>
            </a:r>
            <a:endParaRPr lang="el-GR" dirty="0"/>
          </a:p>
          <a:p>
            <a:r>
              <a:rPr lang="el-GR" dirty="0"/>
              <a:t>Προφορικές οδηγίες για μετά την </a:t>
            </a:r>
            <a:r>
              <a:rPr lang="el-GR" dirty="0" smtClean="0"/>
              <a:t>αιμοληψία.</a:t>
            </a:r>
            <a:endParaRPr lang="el-GR" dirty="0"/>
          </a:p>
          <a:p>
            <a:r>
              <a:rPr lang="el-GR" dirty="0"/>
              <a:t>Εμπειρία για την αναγνώριση πρώιμων σημείων της αντίδρασης, όπως αλλαγή του χρώματος του δέρματος και ιδρώτας ή </a:t>
            </a:r>
            <a:r>
              <a:rPr lang="el-GR" dirty="0" smtClean="0"/>
              <a:t>ανησυχία.</a:t>
            </a:r>
            <a:endParaRPr lang="el-GR" dirty="0"/>
          </a:p>
          <a:p>
            <a:r>
              <a:rPr lang="el-GR" dirty="0"/>
              <a:t>Περιποίηση και επίδεση του χεριού μετά την </a:t>
            </a:r>
            <a:r>
              <a:rPr lang="el-GR" dirty="0" smtClean="0"/>
              <a:t>αιμοληψία.</a:t>
            </a:r>
            <a:endParaRPr lang="el-GR" dirty="0"/>
          </a:p>
          <a:p>
            <a:r>
              <a:rPr lang="el-GR" dirty="0"/>
              <a:t>Αποφυγής γρήγορης και απότομης έγερσης από την </a:t>
            </a:r>
            <a:r>
              <a:rPr lang="el-GR" dirty="0" smtClean="0"/>
              <a:t>καρέκλα.</a:t>
            </a:r>
            <a:endParaRPr lang="el-GR" dirty="0"/>
          </a:p>
          <a:p>
            <a:r>
              <a:rPr lang="el-GR" dirty="0"/>
              <a:t>Παραμονή στην πολυθρόνα επί 5-10 λεπτά (ξαπλωμένος/ καθιστός</a:t>
            </a:r>
            <a:r>
              <a:rPr lang="el-GR" dirty="0" smtClean="0"/>
              <a:t>).</a:t>
            </a:r>
            <a:endParaRPr lang="el-GR" dirty="0"/>
          </a:p>
        </p:txBody>
      </p:sp>
    </p:spTree>
    <p:extLst>
      <p:ext uri="{BB962C8B-B14F-4D97-AF65-F5344CB8AC3E}">
        <p14:creationId xmlns:p14="http://schemas.microsoft.com/office/powerpoint/2010/main" val="1019899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Μέτρα πρόληψης -  Μετά την Αιμοληψία </a:t>
            </a:r>
          </a:p>
        </p:txBody>
      </p:sp>
      <p:sp>
        <p:nvSpPr>
          <p:cNvPr id="4" name="Θέση αριθμού διαφάνειας 3"/>
          <p:cNvSpPr>
            <a:spLocks noGrp="1"/>
          </p:cNvSpPr>
          <p:nvPr>
            <p:ph type="sldNum" sz="quarter" idx="12"/>
          </p:nvPr>
        </p:nvSpPr>
        <p:spPr/>
        <p:txBody>
          <a:bodyPr/>
          <a:lstStyle/>
          <a:p>
            <a:pPr>
              <a:defRPr/>
            </a:pPr>
            <a:fld id="{4C9BF2B1-D4D5-4824-B0D2-B702C8B8AD91}" type="slidenum">
              <a:rPr lang="el-GR" altLang="el-GR"/>
              <a:pPr>
                <a:defRPr/>
              </a:pPr>
              <a:t>41</a:t>
            </a:fld>
            <a:endParaRPr lang="el-GR" altLang="el-GR"/>
          </a:p>
        </p:txBody>
      </p:sp>
      <p:sp>
        <p:nvSpPr>
          <p:cNvPr id="3" name="Θέση περιεχομένου 2"/>
          <p:cNvSpPr>
            <a:spLocks noGrp="1"/>
          </p:cNvSpPr>
          <p:nvPr>
            <p:ph idx="1"/>
          </p:nvPr>
        </p:nvSpPr>
        <p:spPr/>
        <p:txBody>
          <a:bodyPr/>
          <a:lstStyle/>
          <a:p>
            <a:r>
              <a:rPr lang="el-GR" dirty="0"/>
              <a:t>Χώρος </a:t>
            </a:r>
            <a:r>
              <a:rPr lang="el-GR" b="1" dirty="0"/>
              <a:t>ανάνηψης</a:t>
            </a:r>
            <a:r>
              <a:rPr lang="el-GR" dirty="0"/>
              <a:t> αιμοδοτών μετά την αιμοληψία, υπό την εποπτεία έμπειρων ατόμων και με καλή πρόσβαση για αντιμετώπιση της </a:t>
            </a:r>
            <a:r>
              <a:rPr lang="el-GR" dirty="0" smtClean="0"/>
              <a:t>αντίδρασης.</a:t>
            </a:r>
            <a:endParaRPr lang="el-GR" dirty="0"/>
          </a:p>
          <a:p>
            <a:r>
              <a:rPr lang="el-GR" dirty="0"/>
              <a:t> Ο αιμοδότης να βρίσκεται σε άμεση επαφή με την αίθουσα </a:t>
            </a:r>
            <a:r>
              <a:rPr lang="el-GR" dirty="0" smtClean="0"/>
              <a:t>αιμοληψιών.</a:t>
            </a:r>
            <a:endParaRPr lang="el-GR" dirty="0"/>
          </a:p>
          <a:p>
            <a:r>
              <a:rPr lang="el-GR" dirty="0"/>
              <a:t>Ικανή παραμονή στον χώρο λήψης γεύματος (10-15 λεπτά, καθιστός</a:t>
            </a:r>
            <a:r>
              <a:rPr lang="el-GR" dirty="0" smtClean="0"/>
              <a:t>).</a:t>
            </a:r>
            <a:endParaRPr lang="el-GR" dirty="0"/>
          </a:p>
          <a:p>
            <a:r>
              <a:rPr lang="el-GR" dirty="0"/>
              <a:t>Διανομή εντύπου με χρήσιμες οδηγίες για μετά την αιμοληψία (όχι κάπνισμα και οδήγηση, λήψη πολλών υγρών, αφαίρεση του επιδέσμου μετά από 2 ώρες, αντιμετώπιση αιμορραγίας</a:t>
            </a:r>
            <a:r>
              <a:rPr lang="el-GR" dirty="0" smtClean="0"/>
              <a:t>).</a:t>
            </a:r>
            <a:endParaRPr lang="el-GR" dirty="0"/>
          </a:p>
        </p:txBody>
      </p:sp>
    </p:spTree>
    <p:extLst>
      <p:ext uri="{BB962C8B-B14F-4D97-AF65-F5344CB8AC3E}">
        <p14:creationId xmlns:p14="http://schemas.microsoft.com/office/powerpoint/2010/main" val="3461658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6240F45C-5060-4302-8C53-5D8F71F49B6C}" type="slidenum">
              <a:rPr lang="el-GR" altLang="el-GR"/>
              <a:pPr>
                <a:defRPr/>
              </a:pPr>
              <a:t>42</a:t>
            </a:fld>
            <a:endParaRPr lang="el-GR" altLang="el-GR"/>
          </a:p>
        </p:txBody>
      </p:sp>
      <p:sp>
        <p:nvSpPr>
          <p:cNvPr id="2" name="Τίτλος 1"/>
          <p:cNvSpPr>
            <a:spLocks noGrp="1"/>
          </p:cNvSpPr>
          <p:nvPr>
            <p:ph type="title"/>
          </p:nvPr>
        </p:nvSpPr>
        <p:spPr/>
        <p:txBody>
          <a:bodyPr/>
          <a:lstStyle/>
          <a:p>
            <a:r>
              <a:rPr lang="el-GR" dirty="0"/>
              <a:t>Αντιμετώπιση της Αντίδρασης</a:t>
            </a:r>
          </a:p>
        </p:txBody>
      </p:sp>
      <p:sp>
        <p:nvSpPr>
          <p:cNvPr id="3" name="Θέση περιεχομένου 2"/>
          <p:cNvSpPr>
            <a:spLocks noGrp="1"/>
          </p:cNvSpPr>
          <p:nvPr>
            <p:ph idx="1"/>
          </p:nvPr>
        </p:nvSpPr>
        <p:spPr>
          <a:xfrm>
            <a:off x="457200" y="1196752"/>
            <a:ext cx="8363272" cy="5472608"/>
          </a:xfrm>
        </p:spPr>
        <p:txBody>
          <a:bodyPr>
            <a:noAutofit/>
          </a:bodyPr>
          <a:lstStyle/>
          <a:p>
            <a:pPr marL="457200" indent="-457200">
              <a:lnSpc>
                <a:spcPct val="105000"/>
              </a:lnSpc>
              <a:spcBef>
                <a:spcPts val="800"/>
              </a:spcBef>
              <a:buFont typeface="+mj-lt"/>
              <a:buAutoNum type="arabicPeriod"/>
            </a:pPr>
            <a:r>
              <a:rPr lang="el-GR" dirty="0" smtClean="0"/>
              <a:t>Στην </a:t>
            </a:r>
            <a:r>
              <a:rPr lang="el-GR" dirty="0"/>
              <a:t>διάρκεια της αιμοληψίας: Άμεση αφαίρεση της βελόνας, κλήση του γιατρού, </a:t>
            </a:r>
            <a:r>
              <a:rPr lang="el-GR" dirty="0" err="1"/>
              <a:t>ανάρροπη</a:t>
            </a:r>
            <a:r>
              <a:rPr lang="el-GR" dirty="0"/>
              <a:t> θέση της πολυθρόνας με ανασηκωμένα τα </a:t>
            </a:r>
            <a:r>
              <a:rPr lang="el-GR" dirty="0" smtClean="0"/>
              <a:t>πόδια.</a:t>
            </a:r>
            <a:endParaRPr lang="el-GR" dirty="0"/>
          </a:p>
          <a:p>
            <a:pPr marL="457200" indent="-457200">
              <a:lnSpc>
                <a:spcPct val="105000"/>
              </a:lnSpc>
              <a:spcBef>
                <a:spcPts val="800"/>
              </a:spcBef>
              <a:buFont typeface="+mj-lt"/>
              <a:buAutoNum type="arabicPeriod"/>
            </a:pPr>
            <a:r>
              <a:rPr lang="el-GR" dirty="0" smtClean="0"/>
              <a:t>Πριν </a:t>
            </a:r>
            <a:r>
              <a:rPr lang="el-GR" dirty="0"/>
              <a:t>ή μετά την αιμοληψία: ξάπλωμα του αιμοδότη εκεί που βρίσκεται με ανασηκωμένα τα </a:t>
            </a:r>
            <a:r>
              <a:rPr lang="el-GR" dirty="0" smtClean="0"/>
              <a:t>πόδια.</a:t>
            </a:r>
            <a:endParaRPr lang="el-GR" dirty="0"/>
          </a:p>
          <a:p>
            <a:pPr>
              <a:lnSpc>
                <a:spcPct val="105000"/>
              </a:lnSpc>
              <a:spcBef>
                <a:spcPts val="800"/>
              </a:spcBef>
            </a:pPr>
            <a:r>
              <a:rPr lang="el-GR" dirty="0"/>
              <a:t>Έλεγχος βατότητας αεροφόρων οδών / εξασφάλισή της σε περίπτωση απώλειας της συνείδησης ή σπασμών (στροφή της κεφαλής στο πλάι, είσοδος αεροφόρου αγωγού στο στόμα</a:t>
            </a:r>
            <a:r>
              <a:rPr lang="el-GR" dirty="0" smtClean="0"/>
              <a:t>).</a:t>
            </a:r>
            <a:endParaRPr lang="el-GR" dirty="0"/>
          </a:p>
          <a:p>
            <a:pPr>
              <a:lnSpc>
                <a:spcPct val="105000"/>
              </a:lnSpc>
              <a:spcBef>
                <a:spcPts val="800"/>
              </a:spcBef>
            </a:pPr>
            <a:r>
              <a:rPr lang="el-GR" dirty="0"/>
              <a:t>Χαλάρωση στενών </a:t>
            </a:r>
            <a:r>
              <a:rPr lang="el-GR" dirty="0" smtClean="0"/>
              <a:t>ρούχων.</a:t>
            </a:r>
            <a:endParaRPr lang="el-GR" dirty="0"/>
          </a:p>
          <a:p>
            <a:pPr>
              <a:lnSpc>
                <a:spcPct val="105000"/>
              </a:lnSpc>
              <a:spcBef>
                <a:spcPts val="800"/>
              </a:spcBef>
            </a:pPr>
            <a:r>
              <a:rPr lang="el-GR" dirty="0"/>
              <a:t>Δρόσισμα του προσώπου με κρύο νερό ή </a:t>
            </a:r>
            <a:r>
              <a:rPr lang="el-GR" dirty="0" smtClean="0"/>
              <a:t>κομπρέσες.</a:t>
            </a:r>
            <a:endParaRPr lang="el-GR" dirty="0"/>
          </a:p>
          <a:p>
            <a:pPr>
              <a:lnSpc>
                <a:spcPct val="105000"/>
              </a:lnSpc>
              <a:spcBef>
                <a:spcPts val="800"/>
              </a:spcBef>
            </a:pPr>
            <a:r>
              <a:rPr lang="el-GR" dirty="0"/>
              <a:t>Υγρά από το </a:t>
            </a:r>
            <a:r>
              <a:rPr lang="el-GR" dirty="0" smtClean="0"/>
              <a:t>στόμα.</a:t>
            </a:r>
            <a:endParaRPr lang="el-GR" dirty="0"/>
          </a:p>
          <a:p>
            <a:pPr>
              <a:lnSpc>
                <a:spcPct val="105000"/>
              </a:lnSpc>
              <a:spcBef>
                <a:spcPts val="800"/>
              </a:spcBef>
            </a:pPr>
            <a:r>
              <a:rPr lang="el-GR" dirty="0"/>
              <a:t>Λήψη αρτηριακής πίεσης και </a:t>
            </a:r>
            <a:r>
              <a:rPr lang="el-GR" dirty="0" smtClean="0"/>
              <a:t>σφίξεων.</a:t>
            </a:r>
            <a:endParaRPr lang="el-GR" dirty="0"/>
          </a:p>
          <a:p>
            <a:pPr>
              <a:lnSpc>
                <a:spcPct val="105000"/>
              </a:lnSpc>
              <a:spcBef>
                <a:spcPts val="800"/>
              </a:spcBef>
            </a:pPr>
            <a:r>
              <a:rPr lang="el-GR" dirty="0"/>
              <a:t>Μεταφορά σε πολυθρόνα </a:t>
            </a:r>
            <a:r>
              <a:rPr lang="el-GR" dirty="0" smtClean="0"/>
              <a:t>αιμοληψίας.</a:t>
            </a:r>
            <a:endParaRPr lang="el-GR" dirty="0"/>
          </a:p>
        </p:txBody>
      </p:sp>
    </p:spTree>
    <p:extLst>
      <p:ext uri="{BB962C8B-B14F-4D97-AF65-F5344CB8AC3E}">
        <p14:creationId xmlns:p14="http://schemas.microsoft.com/office/powerpoint/2010/main" val="14124305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428B9666-4E2F-4315-B2C5-056BC5DA3657}" type="slidenum">
              <a:rPr lang="el-GR" altLang="el-GR"/>
              <a:pPr>
                <a:defRPr/>
              </a:pPr>
              <a:t>43</a:t>
            </a:fld>
            <a:endParaRPr lang="el-GR" altLang="el-GR"/>
          </a:p>
        </p:txBody>
      </p:sp>
      <p:sp>
        <p:nvSpPr>
          <p:cNvPr id="2" name="Τίτλος 1"/>
          <p:cNvSpPr>
            <a:spLocks noGrp="1"/>
          </p:cNvSpPr>
          <p:nvPr>
            <p:ph type="title"/>
          </p:nvPr>
        </p:nvSpPr>
        <p:spPr/>
        <p:txBody>
          <a:bodyPr/>
          <a:lstStyle/>
          <a:p>
            <a:r>
              <a:rPr lang="el-GR" dirty="0"/>
              <a:t>Επόμενες Ενέργειες</a:t>
            </a:r>
          </a:p>
        </p:txBody>
      </p:sp>
      <p:sp>
        <p:nvSpPr>
          <p:cNvPr id="3" name="Θέση περιεχομένου 2"/>
          <p:cNvSpPr>
            <a:spLocks noGrp="1"/>
          </p:cNvSpPr>
          <p:nvPr>
            <p:ph idx="1"/>
          </p:nvPr>
        </p:nvSpPr>
        <p:spPr/>
        <p:txBody>
          <a:bodyPr/>
          <a:lstStyle/>
          <a:p>
            <a:r>
              <a:rPr lang="el-GR" dirty="0"/>
              <a:t>Επαναφορά σε καθιστή θέση μόλις αισθανθεί </a:t>
            </a:r>
            <a:r>
              <a:rPr lang="el-GR" dirty="0" smtClean="0"/>
              <a:t>καλά.</a:t>
            </a:r>
            <a:endParaRPr lang="el-GR" dirty="0"/>
          </a:p>
          <a:p>
            <a:r>
              <a:rPr lang="el-GR" dirty="0"/>
              <a:t>Αν η υπόταση επιμένει φυσιολογικός ορός </a:t>
            </a:r>
            <a:r>
              <a:rPr lang="el-GR" dirty="0" smtClean="0"/>
              <a:t>ενδοφλέβια.</a:t>
            </a:r>
            <a:endParaRPr lang="el-GR" dirty="0"/>
          </a:p>
          <a:p>
            <a:r>
              <a:rPr lang="el-GR" dirty="0"/>
              <a:t>Αν υπάρχει τάση για εμετό, συστήνεται στον δότη να κάνει, διότι βοηθά στην γρηγορότερη </a:t>
            </a:r>
            <a:r>
              <a:rPr lang="el-GR" dirty="0" smtClean="0"/>
              <a:t>βελτίωση.</a:t>
            </a:r>
            <a:endParaRPr lang="el-GR" dirty="0"/>
          </a:p>
          <a:p>
            <a:r>
              <a:rPr lang="el-GR" dirty="0"/>
              <a:t>Αν υπήρξε </a:t>
            </a:r>
            <a:r>
              <a:rPr lang="el-GR" b="1" dirty="0"/>
              <a:t>πτώση</a:t>
            </a:r>
            <a:r>
              <a:rPr lang="el-GR" dirty="0"/>
              <a:t> κατά την αντίδραση επιβάλλεται πλήρης κλινική εξέταση από τον γιατρό, παροχή πρώτων βοηθειών σε περίπτωση τραυματισμού και ότι άλλο κριθεί απαραίτητο, όπως μεταφορά στο νοσοκομείο και εκτίμηση από ειδικό </a:t>
            </a:r>
            <a:r>
              <a:rPr lang="el-GR" dirty="0" smtClean="0"/>
              <a:t>γιατρό.</a:t>
            </a:r>
            <a:endParaRPr lang="el-GR" dirty="0"/>
          </a:p>
          <a:p>
            <a:endParaRPr lang="el-GR" dirty="0"/>
          </a:p>
        </p:txBody>
      </p:sp>
    </p:spTree>
    <p:extLst>
      <p:ext uri="{BB962C8B-B14F-4D97-AF65-F5344CB8AC3E}">
        <p14:creationId xmlns:p14="http://schemas.microsoft.com/office/powerpoint/2010/main" val="3488034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F67819E-B673-4E90-8300-E1C0C83AFA52}" type="slidenum">
              <a:rPr lang="el-GR" altLang="el-GR"/>
              <a:pPr>
                <a:defRPr/>
              </a:pPr>
              <a:t>44</a:t>
            </a:fld>
            <a:endParaRPr lang="el-GR" altLang="el-GR"/>
          </a:p>
        </p:txBody>
      </p:sp>
      <p:sp>
        <p:nvSpPr>
          <p:cNvPr id="2" name="Τίτλος 1"/>
          <p:cNvSpPr>
            <a:spLocks noGrp="1"/>
          </p:cNvSpPr>
          <p:nvPr>
            <p:ph type="title"/>
          </p:nvPr>
        </p:nvSpPr>
        <p:spPr/>
        <p:txBody>
          <a:bodyPr/>
          <a:lstStyle/>
          <a:p>
            <a:r>
              <a:rPr lang="el-GR" dirty="0"/>
              <a:t>Μετά την Ανάνηψη</a:t>
            </a:r>
          </a:p>
        </p:txBody>
      </p:sp>
      <p:sp>
        <p:nvSpPr>
          <p:cNvPr id="3" name="Θέση περιεχομένου 2"/>
          <p:cNvSpPr>
            <a:spLocks noGrp="1"/>
          </p:cNvSpPr>
          <p:nvPr>
            <p:ph idx="1"/>
          </p:nvPr>
        </p:nvSpPr>
        <p:spPr>
          <a:xfrm>
            <a:off x="457200" y="1196752"/>
            <a:ext cx="8363272" cy="5256584"/>
          </a:xfrm>
        </p:spPr>
        <p:txBody>
          <a:bodyPr>
            <a:noAutofit/>
          </a:bodyPr>
          <a:lstStyle/>
          <a:p>
            <a:pPr marL="457200" indent="-457200">
              <a:lnSpc>
                <a:spcPct val="105000"/>
              </a:lnSpc>
              <a:spcBef>
                <a:spcPts val="1000"/>
              </a:spcBef>
              <a:buFont typeface="+mj-lt"/>
              <a:buAutoNum type="arabicPeriod"/>
            </a:pPr>
            <a:r>
              <a:rPr lang="el-GR" dirty="0" smtClean="0"/>
              <a:t>Από </a:t>
            </a:r>
            <a:r>
              <a:rPr lang="el-GR" dirty="0"/>
              <a:t>την πολυθρόνα της αιμοληψίας ο αιμοδότης θα σηκωθεί όταν:</a:t>
            </a:r>
          </a:p>
          <a:p>
            <a:pPr lvl="1">
              <a:lnSpc>
                <a:spcPct val="105000"/>
              </a:lnSpc>
              <a:spcBef>
                <a:spcPts val="1000"/>
              </a:spcBef>
            </a:pPr>
            <a:r>
              <a:rPr lang="el-GR" dirty="0"/>
              <a:t>Αισθάνεται καλά σε καθιστή </a:t>
            </a:r>
            <a:r>
              <a:rPr lang="el-GR" dirty="0" smtClean="0"/>
              <a:t>θέση,</a:t>
            </a:r>
            <a:endParaRPr lang="el-GR" dirty="0"/>
          </a:p>
          <a:p>
            <a:pPr lvl="1">
              <a:lnSpc>
                <a:spcPct val="105000"/>
              </a:lnSpc>
              <a:spcBef>
                <a:spcPts val="1000"/>
              </a:spcBef>
            </a:pPr>
            <a:r>
              <a:rPr lang="el-GR" dirty="0"/>
              <a:t>Η όψη του είναι </a:t>
            </a:r>
            <a:r>
              <a:rPr lang="el-GR" dirty="0" smtClean="0"/>
              <a:t>φυσιολογική,</a:t>
            </a:r>
            <a:endParaRPr lang="el-GR" dirty="0"/>
          </a:p>
          <a:p>
            <a:pPr lvl="1">
              <a:lnSpc>
                <a:spcPct val="105000"/>
              </a:lnSpc>
              <a:spcBef>
                <a:spcPts val="1000"/>
              </a:spcBef>
            </a:pPr>
            <a:r>
              <a:rPr lang="el-GR" dirty="0"/>
              <a:t>Η αρτηριακή πίεση και οι σφίξεις είναι όπως πριν την </a:t>
            </a:r>
            <a:r>
              <a:rPr lang="el-GR" dirty="0" smtClean="0"/>
              <a:t>αντίδραση.</a:t>
            </a:r>
            <a:endParaRPr lang="el-GR" dirty="0"/>
          </a:p>
          <a:p>
            <a:pPr marL="457200" indent="-457200">
              <a:lnSpc>
                <a:spcPct val="105000"/>
              </a:lnSpc>
              <a:spcBef>
                <a:spcPts val="1000"/>
              </a:spcBef>
              <a:buFont typeface="+mj-lt"/>
              <a:buAutoNum type="arabicPeriod" startAt="2"/>
            </a:pPr>
            <a:r>
              <a:rPr lang="el-GR" dirty="0" smtClean="0"/>
              <a:t>Ο </a:t>
            </a:r>
            <a:r>
              <a:rPr lang="el-GR" dirty="0"/>
              <a:t>αιμοδότης θα παραμείνει καθιστός στην αίθουσα της ανάνηψης τουλάχιστον 30 λεπτά υπό την άμεση επίβλεψη του </a:t>
            </a:r>
            <a:r>
              <a:rPr lang="el-GR" dirty="0" smtClean="0"/>
              <a:t>προσωπικού.</a:t>
            </a:r>
          </a:p>
          <a:p>
            <a:pPr marL="457200" indent="-457200">
              <a:lnSpc>
                <a:spcPct val="105000"/>
              </a:lnSpc>
              <a:spcBef>
                <a:spcPts val="1000"/>
              </a:spcBef>
              <a:buFont typeface="+mj-lt"/>
              <a:buAutoNum type="arabicPeriod" startAt="2"/>
            </a:pPr>
            <a:r>
              <a:rPr lang="el-GR" dirty="0" smtClean="0"/>
              <a:t>Συστάσεις </a:t>
            </a:r>
            <a:r>
              <a:rPr lang="el-GR" dirty="0"/>
              <a:t>για λήψη πολλών υγρών και </a:t>
            </a:r>
            <a:r>
              <a:rPr lang="el-GR" dirty="0" err="1"/>
              <a:t>ελαφράς</a:t>
            </a:r>
            <a:r>
              <a:rPr lang="el-GR" dirty="0"/>
              <a:t> τροφής, αποφυγή καπνίσματος και οδήγησης, ξεκούραση για το υπόλοιπο της </a:t>
            </a:r>
            <a:r>
              <a:rPr lang="el-GR" dirty="0" smtClean="0"/>
              <a:t>ημέρας.</a:t>
            </a:r>
          </a:p>
          <a:p>
            <a:pPr marL="457200" indent="-457200">
              <a:lnSpc>
                <a:spcPct val="105000"/>
              </a:lnSpc>
              <a:spcBef>
                <a:spcPts val="1000"/>
              </a:spcBef>
              <a:buFont typeface="+mj-lt"/>
              <a:buAutoNum type="arabicPeriod" startAt="2"/>
            </a:pPr>
            <a:r>
              <a:rPr lang="el-GR" dirty="0" smtClean="0"/>
              <a:t>Αποχώρηση </a:t>
            </a:r>
            <a:r>
              <a:rPr lang="el-GR" dirty="0"/>
              <a:t>από την αιμοδοσία μόνο όταν αισθάνεται απόλυτα </a:t>
            </a:r>
            <a:r>
              <a:rPr lang="el-GR" dirty="0" smtClean="0"/>
              <a:t>καλά.</a:t>
            </a:r>
            <a:endParaRPr lang="el-GR" dirty="0"/>
          </a:p>
          <a:p>
            <a:pPr>
              <a:lnSpc>
                <a:spcPct val="105000"/>
              </a:lnSpc>
              <a:spcBef>
                <a:spcPts val="1000"/>
              </a:spcBef>
            </a:pPr>
            <a:endParaRPr lang="el-GR" dirty="0"/>
          </a:p>
        </p:txBody>
      </p:sp>
    </p:spTree>
    <p:extLst>
      <p:ext uri="{BB962C8B-B14F-4D97-AF65-F5344CB8AC3E}">
        <p14:creationId xmlns:p14="http://schemas.microsoft.com/office/powerpoint/2010/main" val="253887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9F07E26-ED89-4E81-9F78-46D8DE80B7B6}" type="slidenum">
              <a:rPr lang="el-GR" altLang="el-GR"/>
              <a:pPr>
                <a:defRPr/>
              </a:pPr>
              <a:t>45</a:t>
            </a:fld>
            <a:endParaRPr lang="el-GR" altLang="el-GR"/>
          </a:p>
        </p:txBody>
      </p:sp>
      <p:sp>
        <p:nvSpPr>
          <p:cNvPr id="2" name="Τίτλος 1"/>
          <p:cNvSpPr>
            <a:spLocks noGrp="1"/>
          </p:cNvSpPr>
          <p:nvPr>
            <p:ph type="title"/>
          </p:nvPr>
        </p:nvSpPr>
        <p:spPr/>
        <p:txBody>
          <a:bodyPr/>
          <a:lstStyle/>
          <a:p>
            <a:r>
              <a:rPr lang="el-GR" dirty="0"/>
              <a:t>Σπάνιες Επιπλοκές</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Καρδιαγγειακό </a:t>
            </a:r>
            <a:r>
              <a:rPr lang="el-GR" dirty="0"/>
              <a:t>επεισόδιο όπως αρρυθμία, στηθάγχη ή έμφραγμα είναι εξαιρετικά σπάνιες. Αντιμετώπιση με:</a:t>
            </a:r>
          </a:p>
          <a:p>
            <a:pPr lvl="1"/>
            <a:r>
              <a:rPr lang="el-GR" dirty="0"/>
              <a:t>Κλήση καρδιολόγου ή του ΕΚΑΒ  για μεταφορά στο </a:t>
            </a:r>
            <a:r>
              <a:rPr lang="el-GR" dirty="0" smtClean="0"/>
              <a:t>νοσοκομείο,</a:t>
            </a:r>
            <a:endParaRPr lang="el-GR" dirty="0"/>
          </a:p>
          <a:p>
            <a:pPr lvl="1"/>
            <a:r>
              <a:rPr lang="el-GR" dirty="0"/>
              <a:t>Άμεση παροχή πρώτων βοηθειών: μέτρηση πίεσης-σφίξεων, παροχή οξυγόνου, έγχυση φυσιολογικού ορού</a:t>
            </a:r>
            <a:r>
              <a:rPr lang="el-GR" dirty="0" smtClean="0"/>
              <a:t>).</a:t>
            </a:r>
            <a:endParaRPr lang="el-GR" dirty="0"/>
          </a:p>
          <a:p>
            <a:pPr marL="457200" indent="-457200">
              <a:buFont typeface="+mj-lt"/>
              <a:buAutoNum type="arabicPeriod" startAt="2"/>
            </a:pPr>
            <a:r>
              <a:rPr lang="el-GR" dirty="0" smtClean="0"/>
              <a:t>Εγκεφαλικό </a:t>
            </a:r>
            <a:r>
              <a:rPr lang="el-GR" dirty="0"/>
              <a:t>επεισόδιο είναι επίσης σπάνιο. Αντιμετώπιση με:</a:t>
            </a:r>
          </a:p>
          <a:p>
            <a:pPr lvl="1"/>
            <a:r>
              <a:rPr lang="el-GR" dirty="0"/>
              <a:t>Άμεση κλήση νευρολόγου ή του ΕΚΑΒ και παροχή πρώτων βοηθειών, με ιδιαίτερη φροντίδα για την εξασφάλιση της αναπνοής και την αποφυγή </a:t>
            </a:r>
            <a:r>
              <a:rPr lang="el-GR" dirty="0" err="1" smtClean="0"/>
              <a:t>εισρόφησης</a:t>
            </a:r>
            <a:r>
              <a:rPr lang="el-GR" dirty="0" smtClean="0"/>
              <a:t>.</a:t>
            </a:r>
            <a:endParaRPr lang="el-GR" dirty="0"/>
          </a:p>
          <a:p>
            <a:endParaRPr lang="el-GR" dirty="0"/>
          </a:p>
          <a:p>
            <a:endParaRPr lang="el-GR" dirty="0"/>
          </a:p>
        </p:txBody>
      </p:sp>
    </p:spTree>
    <p:extLst>
      <p:ext uri="{BB962C8B-B14F-4D97-AF65-F5344CB8AC3E}">
        <p14:creationId xmlns:p14="http://schemas.microsoft.com/office/powerpoint/2010/main" val="1815832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7D01E5D-02F9-41CD-BCC9-D1851B8F349E}" type="slidenum">
              <a:rPr lang="el-GR" altLang="el-GR"/>
              <a:pPr>
                <a:defRPr/>
              </a:pPr>
              <a:t>46</a:t>
            </a:fld>
            <a:endParaRPr lang="el-GR" altLang="el-GR"/>
          </a:p>
        </p:txBody>
      </p:sp>
      <p:sp>
        <p:nvSpPr>
          <p:cNvPr id="2" name="Τίτλος 1"/>
          <p:cNvSpPr>
            <a:spLocks noGrp="1"/>
          </p:cNvSpPr>
          <p:nvPr>
            <p:ph type="title"/>
          </p:nvPr>
        </p:nvSpPr>
        <p:spPr>
          <a:xfrm>
            <a:off x="0" y="116632"/>
            <a:ext cx="9144000" cy="908720"/>
          </a:xfrm>
        </p:spPr>
        <p:txBody>
          <a:bodyPr>
            <a:normAutofit/>
          </a:bodyPr>
          <a:lstStyle/>
          <a:p>
            <a:r>
              <a:rPr lang="el-GR" dirty="0"/>
              <a:t>Γενικά Μέτρα Πρόληψης - Χώροι Αιμοληψίας</a:t>
            </a:r>
          </a:p>
        </p:txBody>
      </p:sp>
      <p:sp>
        <p:nvSpPr>
          <p:cNvPr id="3" name="Θέση περιεχομένου 2"/>
          <p:cNvSpPr>
            <a:spLocks noGrp="1"/>
          </p:cNvSpPr>
          <p:nvPr>
            <p:ph idx="1"/>
          </p:nvPr>
        </p:nvSpPr>
        <p:spPr/>
        <p:txBody>
          <a:bodyPr/>
          <a:lstStyle/>
          <a:p>
            <a:r>
              <a:rPr lang="el-GR" dirty="0"/>
              <a:t>Σωστή επιλογή και διαρρύθμιση του χώρου των εξωτερικών </a:t>
            </a:r>
            <a:r>
              <a:rPr lang="el-GR" dirty="0" smtClean="0"/>
              <a:t>αιμοληψιών.</a:t>
            </a:r>
            <a:endParaRPr lang="el-GR" dirty="0"/>
          </a:p>
          <a:p>
            <a:r>
              <a:rPr lang="el-GR" dirty="0"/>
              <a:t>Χώρος επαρκής, ισόγειος, φωτεινός, αεριζόμενος, κλιματιζόμενος με επαρκή </a:t>
            </a:r>
            <a:r>
              <a:rPr lang="el-GR" dirty="0" smtClean="0"/>
              <a:t>επίπλωση.</a:t>
            </a:r>
            <a:endParaRPr lang="el-GR" dirty="0"/>
          </a:p>
          <a:p>
            <a:r>
              <a:rPr lang="el-GR" dirty="0"/>
              <a:t>Παροχή ηλεκτρικού ρεύματος, νερού και τουαλέτας.</a:t>
            </a:r>
          </a:p>
          <a:p>
            <a:r>
              <a:rPr lang="el-GR" dirty="0"/>
              <a:t>Απαγόρευση του καπνίσματος στον χώρο της αιμοληψίας</a:t>
            </a:r>
            <a:r>
              <a:rPr lang="el-GR" dirty="0" smtClean="0"/>
              <a:t>.</a:t>
            </a:r>
            <a:endParaRPr lang="el-GR" dirty="0"/>
          </a:p>
        </p:txBody>
      </p:sp>
    </p:spTree>
    <p:extLst>
      <p:ext uri="{BB962C8B-B14F-4D97-AF65-F5344CB8AC3E}">
        <p14:creationId xmlns:p14="http://schemas.microsoft.com/office/powerpoint/2010/main" val="2766744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0200A329-B61B-4A85-A9E8-D6BD8593C1A9}" type="slidenum">
              <a:rPr lang="el-GR" altLang="el-GR"/>
              <a:pPr>
                <a:defRPr/>
              </a:pPr>
              <a:t>47</a:t>
            </a:fld>
            <a:endParaRPr lang="el-GR" altLang="el-GR"/>
          </a:p>
        </p:txBody>
      </p:sp>
      <p:sp>
        <p:nvSpPr>
          <p:cNvPr id="2" name="Τίτλος 1"/>
          <p:cNvSpPr>
            <a:spLocks noGrp="1"/>
          </p:cNvSpPr>
          <p:nvPr>
            <p:ph type="title"/>
          </p:nvPr>
        </p:nvSpPr>
        <p:spPr/>
        <p:txBody>
          <a:bodyPr/>
          <a:lstStyle/>
          <a:p>
            <a:r>
              <a:rPr lang="el-GR" dirty="0"/>
              <a:t>Γενικά Μέτρα Πρόληψης - Προσωπικό </a:t>
            </a:r>
          </a:p>
        </p:txBody>
      </p:sp>
      <p:sp>
        <p:nvSpPr>
          <p:cNvPr id="3" name="Θέση περιεχομένου 2"/>
          <p:cNvSpPr>
            <a:spLocks noGrp="1"/>
          </p:cNvSpPr>
          <p:nvPr>
            <p:ph idx="1"/>
          </p:nvPr>
        </p:nvSpPr>
        <p:spPr/>
        <p:txBody>
          <a:bodyPr/>
          <a:lstStyle/>
          <a:p>
            <a:r>
              <a:rPr lang="el-GR" dirty="0"/>
              <a:t>Συνεχής εκπαίδευση όλου  του προσωπικού για την αναγνώριση πρώιμων σημείων και αποτελεσματική αντιμετώπιση.</a:t>
            </a:r>
          </a:p>
          <a:p>
            <a:r>
              <a:rPr lang="el-GR" dirty="0"/>
              <a:t>Συμμετοχή πάντα ενός έμπειρου ατόμου στις εξωτερικές αιμοληψίες (υπεύθυνος αιμοληψίας/συνεργείου).</a:t>
            </a:r>
          </a:p>
          <a:p>
            <a:r>
              <a:rPr lang="el-GR" dirty="0"/>
              <a:t>Ήρεμη, ευγενική  και φιλική συμπεριφορά του προσωπικού.</a:t>
            </a:r>
          </a:p>
          <a:p>
            <a:r>
              <a:rPr lang="el-GR" dirty="0"/>
              <a:t>Συνεχής εποπτεία των αιμοδοτών όσο βρίσκονται στον χώρο αιμοληψίας.</a:t>
            </a:r>
          </a:p>
          <a:p>
            <a:r>
              <a:rPr lang="el-GR" dirty="0"/>
              <a:t>Έντυπες και προφορικές οδηγίες στους αιμοδότες, με δυνατότητα τηλεφωνικής επαφής με τον γιατρό</a:t>
            </a:r>
            <a:r>
              <a:rPr lang="el-GR" dirty="0" smtClean="0"/>
              <a:t>.</a:t>
            </a:r>
            <a:endParaRPr lang="el-GR" dirty="0"/>
          </a:p>
        </p:txBody>
      </p:sp>
    </p:spTree>
    <p:extLst>
      <p:ext uri="{BB962C8B-B14F-4D97-AF65-F5344CB8AC3E}">
        <p14:creationId xmlns:p14="http://schemas.microsoft.com/office/powerpoint/2010/main" val="27185804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DA30024A-413C-408D-A4F8-0E95FCF117CE}" type="slidenum">
              <a:rPr lang="el-GR" altLang="el-GR"/>
              <a:pPr>
                <a:defRPr/>
              </a:pPr>
              <a:t>48</a:t>
            </a:fld>
            <a:endParaRPr lang="el-GR" altLang="el-GR"/>
          </a:p>
        </p:txBody>
      </p:sp>
      <p:sp>
        <p:nvSpPr>
          <p:cNvPr id="2" name="Τίτλος 1"/>
          <p:cNvSpPr>
            <a:spLocks noGrp="1"/>
          </p:cNvSpPr>
          <p:nvPr>
            <p:ph type="title"/>
          </p:nvPr>
        </p:nvSpPr>
        <p:spPr/>
        <p:txBody>
          <a:bodyPr/>
          <a:lstStyle/>
          <a:p>
            <a:r>
              <a:rPr lang="el-GR" dirty="0"/>
              <a:t>Γενικά Μέτρα Πρόληψης - Αιμοδότης</a:t>
            </a:r>
          </a:p>
        </p:txBody>
      </p:sp>
      <p:sp>
        <p:nvSpPr>
          <p:cNvPr id="3" name="Θέση περιεχομένου 2"/>
          <p:cNvSpPr>
            <a:spLocks noGrp="1"/>
          </p:cNvSpPr>
          <p:nvPr>
            <p:ph idx="1"/>
          </p:nvPr>
        </p:nvSpPr>
        <p:spPr/>
        <p:txBody>
          <a:bodyPr/>
          <a:lstStyle/>
          <a:p>
            <a:r>
              <a:rPr lang="el-GR" dirty="0"/>
              <a:t>Λήψη του ιστορικού με διασφάλιση του ιατρικού απορρήτου.</a:t>
            </a:r>
          </a:p>
          <a:p>
            <a:r>
              <a:rPr lang="el-GR" dirty="0"/>
              <a:t>Παρέμβαση τρίτων στην επιλογή του αιμοδότη δεν επιτρέπεται.</a:t>
            </a:r>
          </a:p>
          <a:p>
            <a:r>
              <a:rPr lang="el-GR" b="1" dirty="0"/>
              <a:t>Προσεκτική επιλογή των αιμοδοτών πρώτης </a:t>
            </a:r>
            <a:r>
              <a:rPr lang="el-GR" b="1" dirty="0" smtClean="0"/>
              <a:t>φοράς.</a:t>
            </a:r>
            <a:endParaRPr lang="el-GR" b="1" dirty="0"/>
          </a:p>
          <a:p>
            <a:r>
              <a:rPr lang="el-GR" dirty="0"/>
              <a:t>Αποκλεισμός αιμοδοτών που έχουν σοβαρές πιθανότητες αντίδρασης.</a:t>
            </a:r>
          </a:p>
          <a:p>
            <a:r>
              <a:rPr lang="el-GR" dirty="0"/>
              <a:t>Αιμοδότες με </a:t>
            </a:r>
            <a:r>
              <a:rPr lang="el-GR" b="1" dirty="0"/>
              <a:t>ιστορικό λιποθυμιών </a:t>
            </a:r>
            <a:r>
              <a:rPr lang="el-GR" dirty="0"/>
              <a:t>ή άλλων σοβαρών επιπλοκών εξετάζονται προσεκτικά και λαμβάνεται ιδιαίτερη φροντίδα αν τελικά </a:t>
            </a:r>
            <a:r>
              <a:rPr lang="el-GR" dirty="0" err="1"/>
              <a:t>αιμοδοτήσουν</a:t>
            </a:r>
            <a:r>
              <a:rPr lang="el-GR" dirty="0" smtClean="0"/>
              <a:t>.</a:t>
            </a:r>
            <a:endParaRPr lang="el-GR" dirty="0"/>
          </a:p>
        </p:txBody>
      </p:sp>
    </p:spTree>
    <p:extLst>
      <p:ext uri="{BB962C8B-B14F-4D97-AF65-F5344CB8AC3E}">
        <p14:creationId xmlns:p14="http://schemas.microsoft.com/office/powerpoint/2010/main" val="3837283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53A2BBAE-8BC8-4472-B618-0D4275BFFCCB}" type="slidenum">
              <a:rPr lang="el-GR" altLang="el-GR"/>
              <a:pPr>
                <a:defRPr/>
              </a:pPr>
              <a:t>4</a:t>
            </a:fld>
            <a:endParaRPr lang="el-GR" altLang="el-GR"/>
          </a:p>
        </p:txBody>
      </p:sp>
      <p:sp>
        <p:nvSpPr>
          <p:cNvPr id="2" name="Τίτλος 1"/>
          <p:cNvSpPr>
            <a:spLocks noGrp="1"/>
          </p:cNvSpPr>
          <p:nvPr>
            <p:ph type="title"/>
          </p:nvPr>
        </p:nvSpPr>
        <p:spPr>
          <a:xfrm>
            <a:off x="467544" y="116632"/>
            <a:ext cx="8229600" cy="1080120"/>
          </a:xfrm>
        </p:spPr>
        <p:txBody>
          <a:bodyPr>
            <a:noAutofit/>
          </a:bodyPr>
          <a:lstStyle/>
          <a:p>
            <a:r>
              <a:rPr lang="el-GR" dirty="0"/>
              <a:t>Προετοιμασία της Θέσης Φλεβικής Παρακέντησης</a:t>
            </a:r>
          </a:p>
        </p:txBody>
      </p:sp>
      <p:sp>
        <p:nvSpPr>
          <p:cNvPr id="3" name="Θέση περιεχομένου 2"/>
          <p:cNvSpPr>
            <a:spLocks noGrp="1"/>
          </p:cNvSpPr>
          <p:nvPr>
            <p:ph idx="1"/>
          </p:nvPr>
        </p:nvSpPr>
        <p:spPr>
          <a:xfrm>
            <a:off x="457200" y="1556792"/>
            <a:ext cx="8229600" cy="4680520"/>
          </a:xfrm>
        </p:spPr>
        <p:txBody>
          <a:bodyPr>
            <a:normAutofit/>
          </a:bodyPr>
          <a:lstStyle/>
          <a:p>
            <a:r>
              <a:rPr lang="el-GR" dirty="0"/>
              <a:t>Με λεπτές και ήρεμες κινήσεις εφαρμόζεται στο μέσον περίπου του βραχίονα του αιμοδότη πιεστική περίδεση και επιλέγεται η κατάλληλη φλέβα, που συνήθως είναι η </a:t>
            </a:r>
            <a:r>
              <a:rPr lang="el-GR" dirty="0" err="1" smtClean="0"/>
              <a:t>μεσοβασιλική</a:t>
            </a:r>
            <a:r>
              <a:rPr lang="el-GR" dirty="0" smtClean="0"/>
              <a:t>.</a:t>
            </a:r>
            <a:endParaRPr lang="el-GR" dirty="0"/>
          </a:p>
          <a:p>
            <a:r>
              <a:rPr lang="el-GR" dirty="0"/>
              <a:t>Σκοπός της επίδεσης είναι η απόφραξη της φλεβικής και όχι της αρτηριακής ροής του </a:t>
            </a:r>
            <a:r>
              <a:rPr lang="el-GR" dirty="0" smtClean="0"/>
              <a:t>αίματος.</a:t>
            </a:r>
            <a:endParaRPr lang="el-GR" dirty="0"/>
          </a:p>
          <a:p>
            <a:r>
              <a:rPr lang="el-GR" dirty="0"/>
              <a:t>Προβλέπεται μια αυστηρή και τυποποιημένη διαδικασία προετοιμασίας της περιοχής της φλεβικής </a:t>
            </a:r>
            <a:r>
              <a:rPr lang="el-GR" dirty="0" smtClean="0"/>
              <a:t>παρακέντησης.</a:t>
            </a:r>
            <a:endParaRPr lang="el-GR" dirty="0"/>
          </a:p>
          <a:p>
            <a:r>
              <a:rPr lang="el-GR" dirty="0"/>
              <a:t>Η προετοιμασία του δέρματος εξασφαλίζει άσηπτη </a:t>
            </a:r>
            <a:r>
              <a:rPr lang="el-GR" dirty="0" smtClean="0"/>
              <a:t>αιμοληψία.</a:t>
            </a:r>
            <a:endParaRPr lang="el-GR" dirty="0"/>
          </a:p>
          <a:p>
            <a:endParaRPr lang="el-GR" dirty="0"/>
          </a:p>
        </p:txBody>
      </p:sp>
    </p:spTree>
    <p:extLst>
      <p:ext uri="{BB962C8B-B14F-4D97-AF65-F5344CB8AC3E}">
        <p14:creationId xmlns:p14="http://schemas.microsoft.com/office/powerpoint/2010/main" val="4219581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00CA90C7-ABCC-4EE7-9C1C-9D7E788FDF8C}" type="slidenum">
              <a:rPr lang="el-GR" altLang="el-GR"/>
              <a:pPr>
                <a:defRPr/>
              </a:pPr>
              <a:t>49</a:t>
            </a:fld>
            <a:endParaRPr lang="el-GR" altLang="el-GR"/>
          </a:p>
        </p:txBody>
      </p:sp>
      <p:sp>
        <p:nvSpPr>
          <p:cNvPr id="2" name="Θέση περιεχομένου 1"/>
          <p:cNvSpPr>
            <a:spLocks noGrp="1"/>
          </p:cNvSpPr>
          <p:nvPr>
            <p:ph idx="1"/>
          </p:nvPr>
        </p:nvSpPr>
        <p:spPr>
          <a:xfrm>
            <a:off x="457200" y="1556792"/>
            <a:ext cx="8229600" cy="4680520"/>
          </a:xfrm>
        </p:spPr>
        <p:txBody>
          <a:bodyPr/>
          <a:lstStyle/>
          <a:p>
            <a:r>
              <a:rPr lang="el-GR" dirty="0"/>
              <a:t>Οι υπηρεσίες αιμοδοσίας φροντίζουν συνεχώς για την εξασφάλιση των καλύτερων δυνατών συνθηκών διεξαγωγής της αιμοληψίας.</a:t>
            </a:r>
          </a:p>
          <a:p>
            <a:r>
              <a:rPr lang="el-GR" dirty="0"/>
              <a:t>Η δυνατότητα των αιμοδοτών να εκφράσουν γραπτά τα παράπονά τους, στα πλαίσια εφαρμογής συστημάτων ποιότητας, λειτουργεί θετικά στην προώθηση της εθελοντικής Αιμοδοσίας</a:t>
            </a:r>
            <a:r>
              <a:rPr lang="el-GR" dirty="0" smtClean="0"/>
              <a:t>.</a:t>
            </a:r>
            <a:endParaRPr lang="el-GR" dirty="0"/>
          </a:p>
        </p:txBody>
      </p:sp>
      <p:sp>
        <p:nvSpPr>
          <p:cNvPr id="3" name="Τίτλος 2"/>
          <p:cNvSpPr>
            <a:spLocks noGrp="1"/>
          </p:cNvSpPr>
          <p:nvPr>
            <p:ph type="title"/>
          </p:nvPr>
        </p:nvSpPr>
        <p:spPr>
          <a:xfrm>
            <a:off x="467544" y="116632"/>
            <a:ext cx="8229600" cy="1008112"/>
          </a:xfrm>
        </p:spPr>
        <p:txBody>
          <a:bodyPr>
            <a:noAutofit/>
          </a:bodyPr>
          <a:lstStyle/>
          <a:p>
            <a:r>
              <a:rPr lang="el-GR" dirty="0"/>
              <a:t> Ασφαλής Αιμοληψία </a:t>
            </a:r>
            <a:br>
              <a:rPr lang="el-GR" dirty="0"/>
            </a:br>
            <a:r>
              <a:rPr lang="el-GR" sz="3000" b="0" dirty="0" smtClean="0"/>
              <a:t>Ο </a:t>
            </a:r>
            <a:r>
              <a:rPr lang="el-GR" sz="3000" b="0" dirty="0"/>
              <a:t>Καλύτερος </a:t>
            </a:r>
            <a:r>
              <a:rPr lang="el-GR" sz="3000" b="0" dirty="0" err="1"/>
              <a:t>Προσελκυτής</a:t>
            </a:r>
            <a:endParaRPr lang="el-GR" sz="3000" b="0" dirty="0"/>
          </a:p>
        </p:txBody>
      </p:sp>
    </p:spTree>
    <p:extLst>
      <p:ext uri="{BB962C8B-B14F-4D97-AF65-F5344CB8AC3E}">
        <p14:creationId xmlns:p14="http://schemas.microsoft.com/office/powerpoint/2010/main" val="31934980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232248"/>
            <a:ext cx="8229600" cy="908720"/>
          </a:xfrm>
          <a:ln w="19050">
            <a:solidFill>
              <a:srgbClr val="004A82"/>
            </a:solidFill>
          </a:ln>
        </p:spPr>
        <p:txBody>
          <a:bodyPr>
            <a:normAutofit/>
          </a:bodyPr>
          <a:lstStyle/>
          <a:p>
            <a:r>
              <a:rPr lang="el-GR" dirty="0" err="1" smtClean="0"/>
              <a:t>Αιμαφαίρεση</a:t>
            </a:r>
            <a:endParaRPr lang="el-GR" dirty="0"/>
          </a:p>
        </p:txBody>
      </p:sp>
      <p:sp>
        <p:nvSpPr>
          <p:cNvPr id="3" name="Θέση αριθμού διαφάνειας 3"/>
          <p:cNvSpPr>
            <a:spLocks noGrp="1"/>
          </p:cNvSpPr>
          <p:nvPr>
            <p:ph type="sldNum" sz="quarter" idx="12"/>
          </p:nvPr>
        </p:nvSpPr>
        <p:spPr/>
        <p:txBody>
          <a:bodyPr/>
          <a:lstStyle/>
          <a:p>
            <a:pPr>
              <a:defRPr/>
            </a:pPr>
            <a:fld id="{23DD27A1-7656-4B1B-9E94-247C00EE3E58}" type="slidenum">
              <a:rPr lang="el-GR" altLang="el-GR"/>
              <a:pPr>
                <a:defRPr/>
              </a:pPr>
              <a:t>50</a:t>
            </a:fld>
            <a:endParaRPr lang="el-GR" altLang="el-GR"/>
          </a:p>
        </p:txBody>
      </p:sp>
    </p:spTree>
    <p:extLst>
      <p:ext uri="{BB962C8B-B14F-4D97-AF65-F5344CB8AC3E}">
        <p14:creationId xmlns:p14="http://schemas.microsoft.com/office/powerpoint/2010/main" val="28413563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Τι </a:t>
            </a:r>
            <a:r>
              <a:rPr lang="el-GR" dirty="0" smtClean="0"/>
              <a:t>Είναι</a:t>
            </a:r>
            <a:r>
              <a:rPr lang="el-GR" dirty="0"/>
              <a:t> </a:t>
            </a:r>
            <a:r>
              <a:rPr lang="el-GR" dirty="0" smtClean="0"/>
              <a:t>η </a:t>
            </a:r>
            <a:r>
              <a:rPr lang="el-GR" dirty="0" err="1" smtClean="0"/>
              <a:t>Αιμαφαίρεση</a:t>
            </a:r>
            <a:r>
              <a:rPr lang="el-GR" dirty="0" smtClean="0"/>
              <a:t>;</a:t>
            </a:r>
            <a:endParaRPr lang="el-GR" dirty="0"/>
          </a:p>
        </p:txBody>
      </p:sp>
      <p:sp>
        <p:nvSpPr>
          <p:cNvPr id="3" name="Θέση περιεχομένου 2"/>
          <p:cNvSpPr>
            <a:spLocks noGrp="1"/>
          </p:cNvSpPr>
          <p:nvPr>
            <p:ph idx="1"/>
          </p:nvPr>
        </p:nvSpPr>
        <p:spPr/>
        <p:txBody>
          <a:bodyPr>
            <a:normAutofit/>
          </a:bodyPr>
          <a:lstStyle/>
          <a:p>
            <a:r>
              <a:rPr lang="el-GR" b="1" dirty="0"/>
              <a:t>1914: </a:t>
            </a:r>
            <a:r>
              <a:rPr lang="el-GR" dirty="0"/>
              <a:t>Χρήση του όρου «</a:t>
            </a:r>
            <a:r>
              <a:rPr lang="el-GR" dirty="0" err="1"/>
              <a:t>apheresis</a:t>
            </a:r>
            <a:r>
              <a:rPr lang="el-GR" dirty="0"/>
              <a:t>» (</a:t>
            </a:r>
            <a:r>
              <a:rPr lang="el-GR" dirty="0" err="1"/>
              <a:t>Abel</a:t>
            </a:r>
            <a:r>
              <a:rPr lang="el-GR" dirty="0"/>
              <a:t>, </a:t>
            </a:r>
            <a:r>
              <a:rPr lang="el-GR" dirty="0" err="1"/>
              <a:t>Rowntree</a:t>
            </a:r>
            <a:r>
              <a:rPr lang="el-GR" dirty="0"/>
              <a:t>, </a:t>
            </a:r>
            <a:r>
              <a:rPr lang="el-GR" dirty="0" err="1"/>
              <a:t>Turner</a:t>
            </a:r>
            <a:r>
              <a:rPr lang="el-GR" dirty="0"/>
              <a:t>) Πειραματική εργασία με </a:t>
            </a:r>
            <a:r>
              <a:rPr lang="el-GR" dirty="0" smtClean="0"/>
              <a:t>σκύλους.</a:t>
            </a:r>
            <a:endParaRPr lang="el-GR" dirty="0"/>
          </a:p>
          <a:p>
            <a:r>
              <a:rPr lang="el-GR" b="1" dirty="0" err="1" smtClean="0"/>
              <a:t>Αιμαφαίρεση</a:t>
            </a:r>
            <a:r>
              <a:rPr lang="el-GR" b="1" dirty="0" smtClean="0"/>
              <a:t> </a:t>
            </a:r>
            <a:r>
              <a:rPr lang="el-GR" b="1" dirty="0"/>
              <a:t>ή </a:t>
            </a:r>
            <a:r>
              <a:rPr lang="el-GR" b="1" dirty="0" err="1"/>
              <a:t>κυτταροαφαίρεση</a:t>
            </a:r>
            <a:r>
              <a:rPr lang="el-GR" b="1" dirty="0"/>
              <a:t>: </a:t>
            </a:r>
            <a:r>
              <a:rPr lang="el-GR" dirty="0"/>
              <a:t>Αυτοματοποιημένη διαδικασία απομάκρυνσης πλάσματος ή κυτταρικών στοιχείων από το αίμα και επιστροφή του υπόλοιπου αίματος με τη βοήθεια της </a:t>
            </a:r>
            <a:r>
              <a:rPr lang="el-GR" dirty="0" smtClean="0"/>
              <a:t>τεχνολογίας</a:t>
            </a:r>
          </a:p>
          <a:p>
            <a:r>
              <a:rPr lang="el-GR" altLang="el-GR" dirty="0"/>
              <a:t>Χρησιμοποιείται για:</a:t>
            </a:r>
          </a:p>
          <a:p>
            <a:pPr lvl="1"/>
            <a:r>
              <a:rPr lang="el-GR" altLang="el-GR" dirty="0"/>
              <a:t>Συλλογή </a:t>
            </a:r>
            <a:r>
              <a:rPr lang="el-GR" altLang="el-GR"/>
              <a:t>παραγώγων </a:t>
            </a:r>
            <a:r>
              <a:rPr lang="el-GR" altLang="el-GR" smtClean="0"/>
              <a:t>αίματος,</a:t>
            </a:r>
            <a:endParaRPr lang="el-GR" altLang="el-GR" dirty="0"/>
          </a:p>
          <a:p>
            <a:pPr lvl="1"/>
            <a:r>
              <a:rPr lang="el-GR" altLang="el-GR" dirty="0"/>
              <a:t>Θεραπευτική </a:t>
            </a:r>
            <a:r>
              <a:rPr lang="el-GR" altLang="el-GR" dirty="0" smtClean="0"/>
              <a:t>αφαίρεση.</a:t>
            </a:r>
            <a:endParaRPr lang="el-GR" dirty="0"/>
          </a:p>
        </p:txBody>
      </p:sp>
      <p:sp>
        <p:nvSpPr>
          <p:cNvPr id="5" name="Θέση αριθμού διαφάνειας 3"/>
          <p:cNvSpPr>
            <a:spLocks noGrp="1"/>
          </p:cNvSpPr>
          <p:nvPr>
            <p:ph type="sldNum" sz="quarter" idx="12"/>
          </p:nvPr>
        </p:nvSpPr>
        <p:spPr/>
        <p:txBody>
          <a:bodyPr/>
          <a:lstStyle/>
          <a:p>
            <a:pPr>
              <a:defRPr/>
            </a:pPr>
            <a:fld id="{6CE6CE53-8C4B-4F48-A68D-6357C9476D52}" type="slidenum">
              <a:rPr lang="el-GR" altLang="el-GR"/>
              <a:pPr>
                <a:defRPr/>
              </a:pPr>
              <a:t>51</a:t>
            </a:fld>
            <a:endParaRPr lang="el-GR" altLang="el-GR"/>
          </a:p>
        </p:txBody>
      </p:sp>
    </p:spTree>
    <p:extLst>
      <p:ext uri="{BB962C8B-B14F-4D97-AF65-F5344CB8AC3E}">
        <p14:creationId xmlns:p14="http://schemas.microsoft.com/office/powerpoint/2010/main" val="12207634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Απλή </a:t>
            </a:r>
            <a:r>
              <a:rPr lang="el-GR" dirty="0" err="1"/>
              <a:t>Αιμοδότηση</a:t>
            </a:r>
            <a:r>
              <a:rPr lang="el-GR" dirty="0"/>
              <a:t> - </a:t>
            </a:r>
            <a:r>
              <a:rPr lang="el-GR" dirty="0" err="1" smtClean="0"/>
              <a:t>Αιμαφαίρεση</a:t>
            </a:r>
            <a:endParaRPr lang="el-GR" dirty="0"/>
          </a:p>
        </p:txBody>
      </p:sp>
      <p:sp>
        <p:nvSpPr>
          <p:cNvPr id="10" name="Θέση αριθμού διαφάνειας 3"/>
          <p:cNvSpPr>
            <a:spLocks noGrp="1"/>
          </p:cNvSpPr>
          <p:nvPr>
            <p:ph type="sldNum" sz="quarter" idx="12"/>
          </p:nvPr>
        </p:nvSpPr>
        <p:spPr/>
        <p:txBody>
          <a:bodyPr/>
          <a:lstStyle/>
          <a:p>
            <a:pPr>
              <a:defRPr/>
            </a:pPr>
            <a:fld id="{56119BC8-C4A9-4D2B-9612-11F496FA6374}" type="slidenum">
              <a:rPr lang="el-GR" altLang="el-GR"/>
              <a:pPr>
                <a:defRPr/>
              </a:pPr>
              <a:t>52</a:t>
            </a:fld>
            <a:endParaRPr lang="el-GR" altLang="el-GR"/>
          </a:p>
        </p:txBody>
      </p:sp>
      <p:sp>
        <p:nvSpPr>
          <p:cNvPr id="59395" name="Rectangle 5"/>
          <p:cNvSpPr>
            <a:spLocks noChangeArrowheads="1"/>
          </p:cNvSpPr>
          <p:nvPr/>
        </p:nvSpPr>
        <p:spPr bwMode="auto">
          <a:xfrm>
            <a:off x="5221288" y="1648795"/>
            <a:ext cx="3826691" cy="1877437"/>
          </a:xfrm>
          <a:prstGeom prst="rect">
            <a:avLst/>
          </a:prstGeom>
          <a:noFill/>
          <a:ln w="9525">
            <a:solidFill>
              <a:srgbClr val="004A8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marL="457200" indent="-457200" eaLnBrk="1" hangingPunct="1">
              <a:spcBef>
                <a:spcPts val="1200"/>
              </a:spcBef>
              <a:buFont typeface="+mj-lt"/>
              <a:buAutoNum type="arabicPeriod"/>
            </a:pPr>
            <a:r>
              <a:rPr lang="el-GR" altLang="el-GR" sz="2400" dirty="0" smtClean="0">
                <a:latin typeface="+mn-lt"/>
              </a:rPr>
              <a:t>Συμπυκνωμένα </a:t>
            </a:r>
            <a:r>
              <a:rPr lang="el-GR" altLang="el-GR" sz="2400" dirty="0">
                <a:latin typeface="+mn-lt"/>
              </a:rPr>
              <a:t>ερυθρά αιμοσφαίρια (</a:t>
            </a:r>
            <a:r>
              <a:rPr lang="en-US" altLang="el-GR" sz="2400" dirty="0">
                <a:latin typeface="+mn-lt"/>
              </a:rPr>
              <a:t>p</a:t>
            </a:r>
            <a:r>
              <a:rPr lang="el-GR" altLang="el-GR" sz="2400" dirty="0">
                <a:latin typeface="+mn-lt"/>
              </a:rPr>
              <a:t>RBC</a:t>
            </a:r>
            <a:r>
              <a:rPr lang="en-US" altLang="el-GR" sz="2400" dirty="0">
                <a:latin typeface="+mn-lt"/>
              </a:rPr>
              <a:t>s</a:t>
            </a:r>
            <a:r>
              <a:rPr lang="el-GR" altLang="el-GR" sz="2400" dirty="0" smtClean="0">
                <a:latin typeface="+mn-lt"/>
              </a:rPr>
              <a:t>)</a:t>
            </a:r>
            <a:r>
              <a:rPr lang="en-US" altLang="el-GR" sz="2400" dirty="0" smtClean="0">
                <a:latin typeface="+mn-lt"/>
              </a:rPr>
              <a:t>.</a:t>
            </a:r>
            <a:endParaRPr lang="el-GR" altLang="el-GR" sz="2400" dirty="0">
              <a:latin typeface="+mn-lt"/>
            </a:endParaRPr>
          </a:p>
          <a:p>
            <a:pPr marL="457200" indent="-457200" eaLnBrk="1" hangingPunct="1">
              <a:spcBef>
                <a:spcPts val="1200"/>
              </a:spcBef>
              <a:buFont typeface="+mj-lt"/>
              <a:buAutoNum type="arabicPeriod"/>
            </a:pPr>
            <a:r>
              <a:rPr lang="el-GR" altLang="el-GR" sz="2400" dirty="0" smtClean="0">
                <a:latin typeface="+mn-lt"/>
              </a:rPr>
              <a:t>Πλάσμα </a:t>
            </a:r>
            <a:r>
              <a:rPr lang="el-GR" altLang="el-GR" sz="2400" dirty="0">
                <a:latin typeface="+mn-lt"/>
              </a:rPr>
              <a:t>(</a:t>
            </a:r>
            <a:r>
              <a:rPr lang="en-US" altLang="el-GR" sz="2400" dirty="0">
                <a:latin typeface="+mn-lt"/>
              </a:rPr>
              <a:t>FFP</a:t>
            </a:r>
            <a:r>
              <a:rPr lang="en-US" altLang="el-GR" sz="2400" dirty="0" smtClean="0">
                <a:latin typeface="+mn-lt"/>
              </a:rPr>
              <a:t>).</a:t>
            </a:r>
            <a:endParaRPr lang="el-GR" altLang="el-GR" sz="2400" dirty="0">
              <a:latin typeface="+mn-lt"/>
            </a:endParaRPr>
          </a:p>
          <a:p>
            <a:pPr marL="457200" indent="-457200" eaLnBrk="1" hangingPunct="1">
              <a:spcBef>
                <a:spcPts val="1200"/>
              </a:spcBef>
              <a:buFont typeface="+mj-lt"/>
              <a:buAutoNum type="arabicPeriod"/>
            </a:pPr>
            <a:r>
              <a:rPr lang="el-GR" altLang="el-GR" sz="2400" dirty="0" smtClean="0">
                <a:latin typeface="+mn-lt"/>
              </a:rPr>
              <a:t>Αιμοπετάλια </a:t>
            </a:r>
            <a:r>
              <a:rPr lang="el-GR" altLang="el-GR" sz="2400" dirty="0">
                <a:latin typeface="+mn-lt"/>
              </a:rPr>
              <a:t>(PLT</a:t>
            </a:r>
            <a:r>
              <a:rPr lang="en-US" altLang="el-GR" sz="2400" dirty="0">
                <a:latin typeface="+mn-lt"/>
              </a:rPr>
              <a:t>s</a:t>
            </a:r>
            <a:r>
              <a:rPr lang="en-US" altLang="el-GR" sz="2400" dirty="0" smtClean="0">
                <a:latin typeface="+mn-lt"/>
              </a:rPr>
              <a:t>).</a:t>
            </a:r>
            <a:endParaRPr lang="el-GR" altLang="el-GR" sz="2400" dirty="0">
              <a:latin typeface="+mn-lt"/>
            </a:endParaRPr>
          </a:p>
        </p:txBody>
      </p:sp>
      <p:sp>
        <p:nvSpPr>
          <p:cNvPr id="59397" name="Text Box 7"/>
          <p:cNvSpPr txBox="1">
            <a:spLocks noChangeArrowheads="1"/>
          </p:cNvSpPr>
          <p:nvPr/>
        </p:nvSpPr>
        <p:spPr bwMode="auto">
          <a:xfrm>
            <a:off x="179512" y="2172014"/>
            <a:ext cx="323999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l-GR" altLang="el-GR" sz="2400" b="1" dirty="0" err="1">
                <a:latin typeface="+mn-lt"/>
              </a:rPr>
              <a:t>Αιμ</a:t>
            </a:r>
            <a:r>
              <a:rPr lang="en-US" altLang="el-GR" sz="2400" b="1" dirty="0">
                <a:latin typeface="+mn-lt"/>
              </a:rPr>
              <a:t>o</a:t>
            </a:r>
            <a:r>
              <a:rPr lang="el-GR" altLang="el-GR" sz="2400" b="1" dirty="0" err="1">
                <a:latin typeface="+mn-lt"/>
              </a:rPr>
              <a:t>δότηση</a:t>
            </a:r>
            <a:r>
              <a:rPr lang="el-GR" altLang="el-GR" sz="2400" b="1" dirty="0">
                <a:latin typeface="+mn-lt"/>
              </a:rPr>
              <a:t> 450</a:t>
            </a:r>
            <a:r>
              <a:rPr lang="en-US" altLang="el-GR" sz="2400" b="1" dirty="0">
                <a:latin typeface="+mn-lt"/>
                <a:cs typeface="Tahoma" pitchFamily="34" charset="0"/>
              </a:rPr>
              <a:t>±</a:t>
            </a:r>
            <a:r>
              <a:rPr lang="el-GR" altLang="el-GR" sz="2400" b="1" dirty="0">
                <a:latin typeface="+mn-lt"/>
                <a:cs typeface="Tahoma" pitchFamily="34" charset="0"/>
              </a:rPr>
              <a:t>50</a:t>
            </a:r>
            <a:r>
              <a:rPr lang="en-US" altLang="el-GR" sz="2400" b="1" dirty="0">
                <a:latin typeface="+mn-lt"/>
                <a:cs typeface="Tahoma" pitchFamily="34" charset="0"/>
              </a:rPr>
              <a:t>ml</a:t>
            </a:r>
            <a:r>
              <a:rPr lang="el-GR" altLang="el-GR" sz="2400" b="1" dirty="0">
                <a:latin typeface="+mn-lt"/>
                <a:cs typeface="Tahoma" pitchFamily="34" charset="0"/>
              </a:rPr>
              <a:t> </a:t>
            </a:r>
            <a:endParaRPr lang="en-US" altLang="el-GR" sz="2400" b="1" dirty="0">
              <a:latin typeface="+mn-lt"/>
              <a:cs typeface="Tahoma" pitchFamily="34" charset="0"/>
            </a:endParaRPr>
          </a:p>
          <a:p>
            <a:pPr eaLnBrk="1" hangingPunct="1"/>
            <a:r>
              <a:rPr lang="el-GR" altLang="el-GR" sz="2400" b="1" dirty="0">
                <a:latin typeface="+mn-lt"/>
                <a:cs typeface="Tahoma" pitchFamily="34" charset="0"/>
              </a:rPr>
              <a:t>ολικού αίματος</a:t>
            </a:r>
            <a:endParaRPr lang="en-US" altLang="el-GR" sz="2400" b="1" dirty="0">
              <a:latin typeface="+mn-lt"/>
              <a:cs typeface="Tahoma" pitchFamily="34" charset="0"/>
            </a:endParaRPr>
          </a:p>
        </p:txBody>
      </p:sp>
      <p:sp>
        <p:nvSpPr>
          <p:cNvPr id="59398" name="AutoShape 8"/>
          <p:cNvSpPr>
            <a:spLocks noChangeArrowheads="1"/>
          </p:cNvSpPr>
          <p:nvPr/>
        </p:nvSpPr>
        <p:spPr bwMode="auto">
          <a:xfrm>
            <a:off x="3260124" y="2250086"/>
            <a:ext cx="1728788" cy="720725"/>
          </a:xfrm>
          <a:prstGeom prst="rightArrow">
            <a:avLst>
              <a:gd name="adj1" fmla="val 50000"/>
              <a:gd name="adj2" fmla="val 599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l-GR" altLang="el-GR"/>
          </a:p>
        </p:txBody>
      </p:sp>
      <p:sp>
        <p:nvSpPr>
          <p:cNvPr id="59399" name="Text Box 9"/>
          <p:cNvSpPr txBox="1">
            <a:spLocks noChangeArrowheads="1"/>
          </p:cNvSpPr>
          <p:nvPr/>
        </p:nvSpPr>
        <p:spPr bwMode="auto">
          <a:xfrm>
            <a:off x="3563888" y="1988840"/>
            <a:ext cx="83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l-GR" altLang="el-GR" sz="2400" dirty="0" err="1">
                <a:latin typeface="+mn-lt"/>
              </a:rPr>
              <a:t>Φυγ</a:t>
            </a:r>
            <a:r>
              <a:rPr lang="el-GR" altLang="el-GR" sz="2400" dirty="0">
                <a:latin typeface="+mn-lt"/>
              </a:rPr>
              <a:t>.</a:t>
            </a:r>
          </a:p>
        </p:txBody>
      </p:sp>
      <p:sp>
        <p:nvSpPr>
          <p:cNvPr id="59400" name="Rectangle 10"/>
          <p:cNvSpPr>
            <a:spLocks noChangeArrowheads="1"/>
          </p:cNvSpPr>
          <p:nvPr/>
        </p:nvSpPr>
        <p:spPr bwMode="auto">
          <a:xfrm>
            <a:off x="5221288" y="3775099"/>
            <a:ext cx="3826691" cy="2462213"/>
          </a:xfrm>
          <a:prstGeom prst="rect">
            <a:avLst/>
          </a:prstGeom>
          <a:noFill/>
          <a:ln w="9525">
            <a:solidFill>
              <a:srgbClr val="004A8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marL="457200" indent="-457200" eaLnBrk="1" hangingPunct="1">
              <a:spcBef>
                <a:spcPts val="1200"/>
              </a:spcBef>
              <a:buFont typeface="+mj-lt"/>
              <a:buAutoNum type="arabicPeriod"/>
            </a:pPr>
            <a:r>
              <a:rPr lang="el-GR" altLang="el-GR" sz="2400" dirty="0">
                <a:latin typeface="+mn-lt"/>
              </a:rPr>
              <a:t>1. Συλλογή του επιθυμητού παραγώγου (RBC, πλάσμα, PLT)</a:t>
            </a:r>
          </a:p>
          <a:p>
            <a:pPr marL="457200" indent="-457200" eaLnBrk="1" hangingPunct="1">
              <a:spcBef>
                <a:spcPts val="1200"/>
              </a:spcBef>
              <a:buFont typeface="+mj-lt"/>
              <a:buAutoNum type="arabicPeriod"/>
            </a:pPr>
            <a:r>
              <a:rPr lang="el-GR" altLang="el-GR" sz="2400" dirty="0">
                <a:latin typeface="+mn-lt"/>
              </a:rPr>
              <a:t>2. Επιστροφή στο δότη των υπόλοιπων στοιχείων του αίματος</a:t>
            </a:r>
          </a:p>
        </p:txBody>
      </p:sp>
      <p:sp>
        <p:nvSpPr>
          <p:cNvPr id="59401" name="Text Box 11"/>
          <p:cNvSpPr txBox="1">
            <a:spLocks noChangeArrowheads="1"/>
          </p:cNvSpPr>
          <p:nvPr/>
        </p:nvSpPr>
        <p:spPr bwMode="auto">
          <a:xfrm>
            <a:off x="1115616" y="4352925"/>
            <a:ext cx="1919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l-GR" altLang="el-GR" sz="2400" b="1" dirty="0" err="1">
                <a:latin typeface="+mn-lt"/>
              </a:rPr>
              <a:t>Αιμαφαίρεση</a:t>
            </a:r>
            <a:endParaRPr lang="en-US" altLang="el-GR" sz="2400" b="1" dirty="0">
              <a:latin typeface="+mn-lt"/>
              <a:cs typeface="Tahoma" pitchFamily="34" charset="0"/>
            </a:endParaRPr>
          </a:p>
        </p:txBody>
      </p:sp>
      <p:sp>
        <p:nvSpPr>
          <p:cNvPr id="13" name="AutoShape 8"/>
          <p:cNvSpPr>
            <a:spLocks noChangeArrowheads="1"/>
          </p:cNvSpPr>
          <p:nvPr/>
        </p:nvSpPr>
        <p:spPr bwMode="auto">
          <a:xfrm>
            <a:off x="3259137" y="4221162"/>
            <a:ext cx="1728788" cy="720725"/>
          </a:xfrm>
          <a:prstGeom prst="rightArrow">
            <a:avLst>
              <a:gd name="adj1" fmla="val 50000"/>
              <a:gd name="adj2" fmla="val 599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endParaRPr lang="el-GR" altLang="el-GR"/>
          </a:p>
        </p:txBody>
      </p:sp>
    </p:spTree>
    <p:extLst>
      <p:ext uri="{BB962C8B-B14F-4D97-AF65-F5344CB8AC3E}">
        <p14:creationId xmlns:p14="http://schemas.microsoft.com/office/powerpoint/2010/main" val="5651020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Αιμαφαίρεση</a:t>
            </a:r>
            <a:endParaRPr lang="el-GR" dirty="0"/>
          </a:p>
        </p:txBody>
      </p:sp>
      <p:sp>
        <p:nvSpPr>
          <p:cNvPr id="3" name="Θέση περιεχομένου 2"/>
          <p:cNvSpPr>
            <a:spLocks noGrp="1"/>
          </p:cNvSpPr>
          <p:nvPr>
            <p:ph idx="1"/>
          </p:nvPr>
        </p:nvSpPr>
        <p:spPr>
          <a:xfrm>
            <a:off x="457200" y="1196752"/>
            <a:ext cx="8363272" cy="5256584"/>
          </a:xfrm>
        </p:spPr>
        <p:txBody>
          <a:bodyPr>
            <a:normAutofit/>
          </a:bodyPr>
          <a:lstStyle/>
          <a:p>
            <a:r>
              <a:rPr lang="el-GR" dirty="0"/>
              <a:t>Εφαρμόζεται κατ’ επανάληψη σε υγιείς </a:t>
            </a:r>
            <a:r>
              <a:rPr lang="el-GR" dirty="0" smtClean="0"/>
              <a:t>δότες</a:t>
            </a:r>
            <a:r>
              <a:rPr lang="en-US" dirty="0" smtClean="0"/>
              <a:t>.</a:t>
            </a:r>
            <a:endParaRPr lang="el-GR" dirty="0"/>
          </a:p>
          <a:p>
            <a:r>
              <a:rPr lang="el-GR" dirty="0"/>
              <a:t>Πραγματοποιείται με τη βοήθεια </a:t>
            </a:r>
            <a:r>
              <a:rPr lang="el-GR" dirty="0" smtClean="0"/>
              <a:t>μηχανήματος</a:t>
            </a:r>
            <a:r>
              <a:rPr lang="en-US" dirty="0" smtClean="0"/>
              <a:t>.</a:t>
            </a:r>
            <a:endParaRPr lang="el-GR" dirty="0"/>
          </a:p>
          <a:p>
            <a:r>
              <a:rPr lang="el-GR" dirty="0"/>
              <a:t>Χρήση </a:t>
            </a:r>
            <a:r>
              <a:rPr lang="el-GR" b="1" dirty="0"/>
              <a:t>«κλειστού» </a:t>
            </a:r>
            <a:r>
              <a:rPr lang="el-GR" dirty="0"/>
              <a:t>συστήματος σωληνώσεων που προσαρμόζεται πάνω στο </a:t>
            </a:r>
            <a:r>
              <a:rPr lang="el-GR" dirty="0" smtClean="0"/>
              <a:t>μηχάνημα</a:t>
            </a:r>
            <a:r>
              <a:rPr lang="en-US" dirty="0" smtClean="0"/>
              <a:t>.</a:t>
            </a:r>
            <a:endParaRPr lang="el-GR" dirty="0"/>
          </a:p>
          <a:p>
            <a:r>
              <a:rPr lang="el-GR" dirty="0"/>
              <a:t>Το αίμα του δότη δεν έρχεται σε επαφή με το </a:t>
            </a:r>
            <a:r>
              <a:rPr lang="el-GR" dirty="0" smtClean="0"/>
              <a:t>μηχάνημα</a:t>
            </a:r>
            <a:r>
              <a:rPr lang="en-US" dirty="0" smtClean="0"/>
              <a:t>.</a:t>
            </a:r>
            <a:endParaRPr lang="el-GR" dirty="0"/>
          </a:p>
          <a:p>
            <a:r>
              <a:rPr lang="el-GR" dirty="0" smtClean="0"/>
              <a:t>Διαδικασία:</a:t>
            </a:r>
            <a:endParaRPr lang="en-US" dirty="0" smtClean="0"/>
          </a:p>
          <a:p>
            <a:pPr lvl="1"/>
            <a:r>
              <a:rPr lang="el-GR" b="1" dirty="0" smtClean="0"/>
              <a:t>Διακοπτόμενη</a:t>
            </a:r>
            <a:r>
              <a:rPr lang="el-GR" dirty="0" smtClean="0"/>
              <a:t> </a:t>
            </a:r>
            <a:r>
              <a:rPr lang="el-GR" dirty="0"/>
              <a:t>(χρήση μιας φλέβας: λήψη, επιστροφή </a:t>
            </a:r>
            <a:r>
              <a:rPr lang="el-GR" dirty="0" smtClean="0"/>
              <a:t>εναλλάξ)</a:t>
            </a:r>
            <a:r>
              <a:rPr lang="en-US" dirty="0" smtClean="0"/>
              <a:t>,</a:t>
            </a:r>
          </a:p>
          <a:p>
            <a:pPr lvl="1"/>
            <a:r>
              <a:rPr lang="el-GR" b="1" dirty="0" smtClean="0"/>
              <a:t>Συνεχής</a:t>
            </a:r>
            <a:r>
              <a:rPr lang="el-GR" dirty="0" smtClean="0"/>
              <a:t> </a:t>
            </a:r>
            <a:r>
              <a:rPr lang="el-GR" dirty="0"/>
              <a:t>(δύο φλέβες μία για λήψη, μία για επιστροφή</a:t>
            </a:r>
            <a:r>
              <a:rPr lang="el-GR" dirty="0" smtClean="0"/>
              <a:t>)</a:t>
            </a:r>
            <a:r>
              <a:rPr lang="en-US" dirty="0" smtClean="0"/>
              <a:t>.</a:t>
            </a:r>
            <a:endParaRPr lang="el-GR" dirty="0"/>
          </a:p>
          <a:p>
            <a:r>
              <a:rPr lang="el-GR" dirty="0"/>
              <a:t>Μικρός εξωσωματικός </a:t>
            </a:r>
            <a:r>
              <a:rPr lang="el-GR" dirty="0" smtClean="0"/>
              <a:t>όγκος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40FC5EAE-ED48-4022-BA18-355CD8938B6F}" type="slidenum">
              <a:rPr lang="el-GR" altLang="el-GR"/>
              <a:pPr>
                <a:defRPr/>
              </a:pPr>
              <a:t>53</a:t>
            </a:fld>
            <a:endParaRPr lang="el-GR" altLang="el-GR"/>
          </a:p>
        </p:txBody>
      </p:sp>
    </p:spTree>
    <p:extLst>
      <p:ext uri="{BB962C8B-B14F-4D97-AF65-F5344CB8AC3E}">
        <p14:creationId xmlns:p14="http://schemas.microsoft.com/office/powerpoint/2010/main" val="2806396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Τεχνική </a:t>
            </a:r>
            <a:r>
              <a:rPr lang="el-GR" dirty="0" err="1" smtClean="0"/>
              <a:t>αιμαφαίρεσης</a:t>
            </a:r>
            <a:r>
              <a:rPr lang="el-GR" dirty="0" smtClean="0"/>
              <a:t> </a:t>
            </a:r>
            <a:r>
              <a:rPr lang="el-GR" sz="3000" b="0" dirty="0" smtClean="0"/>
              <a:t>1/5</a:t>
            </a:r>
            <a:endParaRPr lang="el-GR" sz="3000" b="0" dirty="0"/>
          </a:p>
        </p:txBody>
      </p:sp>
      <p:sp>
        <p:nvSpPr>
          <p:cNvPr id="3" name="Θέση περιεχομένου 2"/>
          <p:cNvSpPr>
            <a:spLocks noGrp="1"/>
          </p:cNvSpPr>
          <p:nvPr>
            <p:ph idx="1"/>
          </p:nvPr>
        </p:nvSpPr>
        <p:spPr/>
        <p:txBody>
          <a:bodyPr>
            <a:normAutofit/>
          </a:bodyPr>
          <a:lstStyle/>
          <a:p>
            <a:r>
              <a:rPr lang="el-GR" dirty="0"/>
              <a:t>Διαχωρισμός του ολικού αίματος σε στιβάδες φυγοκεντρικά (RBC - WBC - PLT - πλάσμα: φθίνουσα σειρά ειδικού βάρους</a:t>
            </a:r>
            <a:r>
              <a:rPr lang="el-GR" dirty="0" smtClean="0"/>
              <a:t>).</a:t>
            </a:r>
            <a:endParaRPr lang="el-GR" dirty="0"/>
          </a:p>
          <a:p>
            <a:r>
              <a:rPr lang="el-GR" dirty="0"/>
              <a:t>Αναγνώριση των στοιβάδων με οπτικές </a:t>
            </a:r>
            <a:r>
              <a:rPr lang="el-GR" dirty="0" smtClean="0"/>
              <a:t>ίνες.</a:t>
            </a:r>
            <a:endParaRPr lang="el-GR" dirty="0"/>
          </a:p>
          <a:p>
            <a:r>
              <a:rPr lang="el-GR" dirty="0"/>
              <a:t>Μεταφορά της επιθυμητής προς συλλογή στοιβάδας στον ασκό συλλογής μέσω ειδικών </a:t>
            </a:r>
            <a:r>
              <a:rPr lang="el-GR" dirty="0" smtClean="0"/>
              <a:t>αντλιών.</a:t>
            </a:r>
            <a:endParaRPr lang="el-GR" dirty="0"/>
          </a:p>
          <a:p>
            <a:r>
              <a:rPr lang="el-GR" dirty="0"/>
              <a:t>Επιστροφή στο δότη των υπόλοιπων στοιχείων του </a:t>
            </a:r>
            <a:r>
              <a:rPr lang="el-GR" dirty="0" smtClean="0"/>
              <a:t>αίματος.</a:t>
            </a:r>
            <a:endParaRPr lang="el-GR" dirty="0"/>
          </a:p>
          <a:p>
            <a:r>
              <a:rPr lang="el-GR" dirty="0"/>
              <a:t>Παρουσία «δικλείδων ασφαλείας» για το δότη (π.χ. οπτικοί αισθητήρες εντοπισμού φυσαλίδων πριν την </a:t>
            </a:r>
            <a:r>
              <a:rPr lang="el-GR" dirty="0" smtClean="0"/>
              <a:t>επιστροφή).</a:t>
            </a:r>
            <a:endParaRPr lang="el-GR" dirty="0"/>
          </a:p>
        </p:txBody>
      </p:sp>
      <p:sp>
        <p:nvSpPr>
          <p:cNvPr id="4" name="Θέση αριθμού διαφάνειας 3"/>
          <p:cNvSpPr>
            <a:spLocks noGrp="1"/>
          </p:cNvSpPr>
          <p:nvPr>
            <p:ph type="sldNum" sz="quarter" idx="12"/>
          </p:nvPr>
        </p:nvSpPr>
        <p:spPr/>
        <p:txBody>
          <a:bodyPr/>
          <a:lstStyle/>
          <a:p>
            <a:pPr>
              <a:defRPr/>
            </a:pPr>
            <a:fld id="{8BECC36E-4D82-4407-8064-C69BFC88FDDA}" type="slidenum">
              <a:rPr lang="el-GR" altLang="el-GR"/>
              <a:pPr>
                <a:defRPr/>
              </a:pPr>
              <a:t>54</a:t>
            </a:fld>
            <a:endParaRPr lang="el-GR" altLang="el-GR"/>
          </a:p>
        </p:txBody>
      </p:sp>
    </p:spTree>
    <p:extLst>
      <p:ext uri="{BB962C8B-B14F-4D97-AF65-F5344CB8AC3E}">
        <p14:creationId xmlns:p14="http://schemas.microsoft.com/office/powerpoint/2010/main" val="9101346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Τεχνική </a:t>
            </a:r>
            <a:r>
              <a:rPr lang="el-GR" dirty="0" err="1"/>
              <a:t>αιμαφαίρεσης</a:t>
            </a:r>
            <a:r>
              <a:rPr lang="el-GR" dirty="0"/>
              <a:t> </a:t>
            </a:r>
            <a:r>
              <a:rPr lang="el-GR" sz="3000" b="0" dirty="0" smtClean="0"/>
              <a:t>2/5</a:t>
            </a:r>
            <a:endParaRPr lang="el-GR" dirty="0"/>
          </a:p>
        </p:txBody>
      </p:sp>
      <p:sp>
        <p:nvSpPr>
          <p:cNvPr id="3" name="Θέση περιεχομένου 2"/>
          <p:cNvSpPr>
            <a:spLocks noGrp="1"/>
          </p:cNvSpPr>
          <p:nvPr>
            <p:ph idx="1"/>
          </p:nvPr>
        </p:nvSpPr>
        <p:spPr>
          <a:xfrm>
            <a:off x="457200" y="1196752"/>
            <a:ext cx="8229600" cy="2664296"/>
          </a:xfrm>
        </p:spPr>
        <p:txBody>
          <a:bodyPr/>
          <a:lstStyle/>
          <a:p>
            <a:pPr marL="0" indent="0">
              <a:buNone/>
            </a:pPr>
            <a:r>
              <a:rPr lang="el-GR" dirty="0"/>
              <a:t>Προσθήκη</a:t>
            </a:r>
            <a:r>
              <a:rPr lang="el-GR" dirty="0" smtClean="0"/>
              <a:t>:</a:t>
            </a:r>
            <a:endParaRPr lang="el-GR" dirty="0"/>
          </a:p>
          <a:p>
            <a:r>
              <a:rPr lang="el-GR" dirty="0"/>
              <a:t>Αντιπηκτικού (συνήθως κιτρικό), αποφυγή θρόμβων </a:t>
            </a:r>
            <a:r>
              <a:rPr lang="el-GR" dirty="0" smtClean="0"/>
              <a:t>εξωσωματικά.</a:t>
            </a:r>
            <a:endParaRPr lang="el-GR" dirty="0"/>
          </a:p>
          <a:p>
            <a:r>
              <a:rPr lang="el-GR" dirty="0"/>
              <a:t>0,9% </a:t>
            </a:r>
            <a:r>
              <a:rPr lang="el-GR" dirty="0" err="1"/>
              <a:t>Nacl</a:t>
            </a:r>
            <a:r>
              <a:rPr lang="el-GR" dirty="0"/>
              <a:t> (φυσιολογικός ορός), αντικατάσταση αφαιρεθέντος όγκου για το </a:t>
            </a:r>
            <a:r>
              <a:rPr lang="el-GR" dirty="0" smtClean="0"/>
              <a:t>δότη.</a:t>
            </a:r>
            <a:endParaRPr lang="el-GR" dirty="0"/>
          </a:p>
        </p:txBody>
      </p:sp>
      <p:sp>
        <p:nvSpPr>
          <p:cNvPr id="4" name="Θέση αριθμού διαφάνειας 3"/>
          <p:cNvSpPr>
            <a:spLocks noGrp="1"/>
          </p:cNvSpPr>
          <p:nvPr>
            <p:ph type="sldNum" sz="quarter" idx="12"/>
          </p:nvPr>
        </p:nvSpPr>
        <p:spPr/>
        <p:txBody>
          <a:bodyPr/>
          <a:lstStyle/>
          <a:p>
            <a:pPr>
              <a:defRPr/>
            </a:pPr>
            <a:fld id="{40A38B9E-793A-4C32-923D-A537A6CC5B85}" type="slidenum">
              <a:rPr lang="el-GR" altLang="el-GR"/>
              <a:pPr>
                <a:defRPr/>
              </a:pPr>
              <a:t>55</a:t>
            </a:fld>
            <a:endParaRPr lang="el-GR" altLang="el-GR"/>
          </a:p>
        </p:txBody>
      </p:sp>
      <p:pic>
        <p:nvPicPr>
          <p:cNvPr id="1026" name="Picture 2" descr="File:Platelet apheres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49" y="3445370"/>
            <a:ext cx="8988103" cy="19998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453683" y="5661248"/>
            <a:ext cx="423663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Platelet </a:t>
            </a:r>
            <a:r>
              <a:rPr lang="en-US" sz="1200" dirty="0" smtClean="0">
                <a:latin typeface="+mn-lt"/>
                <a:hlinkClick r:id="rId3"/>
              </a:rPr>
              <a:t>apheresis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Kampfwurst (page does not exist)"/>
              </a:rPr>
              <a:t>Kampfwurst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2976398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Τεχνική </a:t>
            </a:r>
            <a:r>
              <a:rPr lang="el-GR" dirty="0" err="1"/>
              <a:t>αιμαφαίρεσης</a:t>
            </a:r>
            <a:r>
              <a:rPr lang="el-GR" dirty="0"/>
              <a:t> </a:t>
            </a:r>
            <a:r>
              <a:rPr lang="el-GR" sz="3000" b="0" dirty="0" smtClean="0"/>
              <a:t>3/5</a:t>
            </a:r>
            <a:endParaRPr lang="el-GR" dirty="0"/>
          </a:p>
        </p:txBody>
      </p:sp>
      <p:sp>
        <p:nvSpPr>
          <p:cNvPr id="3" name="Θέση αριθμού διαφάνειας 3"/>
          <p:cNvSpPr>
            <a:spLocks noGrp="1"/>
          </p:cNvSpPr>
          <p:nvPr>
            <p:ph type="sldNum" sz="quarter" idx="12"/>
          </p:nvPr>
        </p:nvSpPr>
        <p:spPr/>
        <p:txBody>
          <a:bodyPr/>
          <a:lstStyle/>
          <a:p>
            <a:pPr>
              <a:defRPr/>
            </a:pPr>
            <a:fld id="{AB5BF86C-8E83-4FD6-BDEF-4EB914C5D60F}" type="slidenum">
              <a:rPr lang="el-GR" altLang="el-GR"/>
              <a:pPr>
                <a:defRPr/>
              </a:pPr>
              <a:t>56</a:t>
            </a:fld>
            <a:endParaRPr lang="el-GR" altLang="el-GR"/>
          </a:p>
        </p:txBody>
      </p:sp>
      <p:pic>
        <p:nvPicPr>
          <p:cNvPr id="2050" name="Picture 2" descr="https://farm9.staticflickr.com/8456/8074127788_3b4568110b_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030" y="1124744"/>
            <a:ext cx="4031940" cy="53759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031425" y="6536377"/>
            <a:ext cx="7081149"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Red Cross' ALYX Machine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a:rPr>
              <a:t>pchow98</a:t>
            </a:r>
            <a:r>
              <a:rPr lang="el-GR" sz="1200" dirty="0" smtClean="0">
                <a:solidFill>
                  <a:prstClr val="black">
                    <a:lumMod val="75000"/>
                    <a:lumOff val="25000"/>
                  </a:prstClr>
                </a:solidFill>
                <a:latin typeface="+mn-lt"/>
              </a:rPr>
              <a:t> διαθέσιμο με άδεια </a:t>
            </a:r>
            <a:r>
              <a:rPr lang="en-US" sz="1200" dirty="0">
                <a:latin typeface="+mn-lt"/>
                <a:hlinkClick r:id="rId6"/>
              </a:rPr>
              <a:t>CC BY-NC-ND 2.0</a:t>
            </a:r>
            <a:endParaRPr lang="en-US" sz="1200" dirty="0">
              <a:latin typeface="+mn-lt"/>
            </a:endParaRPr>
          </a:p>
        </p:txBody>
      </p:sp>
    </p:spTree>
    <p:extLst>
      <p:ext uri="{BB962C8B-B14F-4D97-AF65-F5344CB8AC3E}">
        <p14:creationId xmlns:p14="http://schemas.microsoft.com/office/powerpoint/2010/main" val="13723621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Τεχνική </a:t>
            </a:r>
            <a:r>
              <a:rPr lang="el-GR" dirty="0" err="1"/>
              <a:t>αιμαφαίρεσης</a:t>
            </a:r>
            <a:r>
              <a:rPr lang="el-GR" dirty="0"/>
              <a:t> </a:t>
            </a:r>
            <a:r>
              <a:rPr lang="el-GR" sz="3000" b="0" dirty="0"/>
              <a:t>4</a:t>
            </a:r>
            <a:r>
              <a:rPr lang="el-GR" sz="3000" b="0" dirty="0" smtClean="0"/>
              <a:t>/5</a:t>
            </a:r>
            <a:endParaRPr lang="el-GR" dirty="0"/>
          </a:p>
        </p:txBody>
      </p:sp>
      <p:sp>
        <p:nvSpPr>
          <p:cNvPr id="3" name="Θέση περιεχομένου 2"/>
          <p:cNvSpPr>
            <a:spLocks noGrp="1"/>
          </p:cNvSpPr>
          <p:nvPr>
            <p:ph idx="1"/>
          </p:nvPr>
        </p:nvSpPr>
        <p:spPr/>
        <p:txBody>
          <a:bodyPr>
            <a:normAutofit/>
          </a:bodyPr>
          <a:lstStyle/>
          <a:p>
            <a:r>
              <a:rPr lang="el-GR" b="1" dirty="0"/>
              <a:t>Πριν την έναρξη της διαδικασίας</a:t>
            </a:r>
            <a:r>
              <a:rPr lang="el-GR" b="1" dirty="0" smtClean="0"/>
              <a:t>:</a:t>
            </a:r>
            <a:endParaRPr lang="el-GR" b="1" dirty="0"/>
          </a:p>
          <a:p>
            <a:pPr marL="457200" indent="-457200">
              <a:buFont typeface="+mj-lt"/>
              <a:buAutoNum type="arabicPeriod"/>
            </a:pPr>
            <a:r>
              <a:rPr lang="el-GR" dirty="0" smtClean="0"/>
              <a:t>Γεμίζουν </a:t>
            </a:r>
            <a:r>
              <a:rPr lang="el-GR" dirty="0"/>
              <a:t>οι σωληνώσεις με τα υγρά (</a:t>
            </a:r>
            <a:r>
              <a:rPr lang="el-GR" dirty="0" err="1"/>
              <a:t>priming</a:t>
            </a:r>
            <a:r>
              <a:rPr lang="el-GR" dirty="0"/>
              <a:t>)</a:t>
            </a:r>
          </a:p>
          <a:p>
            <a:pPr lvl="1"/>
            <a:r>
              <a:rPr lang="el-GR" dirty="0"/>
              <a:t>Έλεγχος :</a:t>
            </a:r>
          </a:p>
          <a:p>
            <a:pPr lvl="2">
              <a:buFont typeface="Wingdings" panose="05000000000000000000" pitchFamily="2" charset="2"/>
              <a:buChar char="ü"/>
            </a:pPr>
            <a:r>
              <a:rPr lang="el-GR" dirty="0"/>
              <a:t>«Ακεραιότητας» </a:t>
            </a:r>
            <a:r>
              <a:rPr lang="el-GR" dirty="0" smtClean="0"/>
              <a:t>αναλώσιμου.</a:t>
            </a:r>
            <a:endParaRPr lang="el-GR" dirty="0"/>
          </a:p>
          <a:p>
            <a:pPr lvl="2">
              <a:buFont typeface="Wingdings" panose="05000000000000000000" pitchFamily="2" charset="2"/>
              <a:buChar char="ü"/>
            </a:pPr>
            <a:r>
              <a:rPr lang="el-GR" dirty="0"/>
              <a:t>Ορθής </a:t>
            </a:r>
            <a:r>
              <a:rPr lang="el-GR" dirty="0" smtClean="0"/>
              <a:t>τοποθέτησης.</a:t>
            </a:r>
            <a:endParaRPr lang="el-GR" dirty="0"/>
          </a:p>
          <a:p>
            <a:pPr lvl="2">
              <a:buFont typeface="Wingdings" panose="05000000000000000000" pitchFamily="2" charset="2"/>
              <a:buChar char="ü"/>
            </a:pPr>
            <a:r>
              <a:rPr lang="el-GR" dirty="0"/>
              <a:t>Ομαλής λειτουργίας αντλιών - αισθητήρων </a:t>
            </a:r>
            <a:r>
              <a:rPr lang="el-GR" dirty="0" smtClean="0"/>
              <a:t>φυγοκέντρου.</a:t>
            </a:r>
          </a:p>
        </p:txBody>
      </p:sp>
      <p:sp>
        <p:nvSpPr>
          <p:cNvPr id="4" name="Θέση αριθμού διαφάνειας 3"/>
          <p:cNvSpPr>
            <a:spLocks noGrp="1"/>
          </p:cNvSpPr>
          <p:nvPr>
            <p:ph type="sldNum" sz="quarter" idx="12"/>
          </p:nvPr>
        </p:nvSpPr>
        <p:spPr/>
        <p:txBody>
          <a:bodyPr/>
          <a:lstStyle/>
          <a:p>
            <a:pPr>
              <a:defRPr/>
            </a:pPr>
            <a:fld id="{6C94EB9A-69B3-420F-94FA-292CA17F8D01}" type="slidenum">
              <a:rPr lang="el-GR" altLang="el-GR"/>
              <a:pPr>
                <a:defRPr/>
              </a:pPr>
              <a:t>57</a:t>
            </a:fld>
            <a:endParaRPr lang="el-GR" altLang="el-GR"/>
          </a:p>
        </p:txBody>
      </p:sp>
    </p:spTree>
    <p:extLst>
      <p:ext uri="{BB962C8B-B14F-4D97-AF65-F5344CB8AC3E}">
        <p14:creationId xmlns:p14="http://schemas.microsoft.com/office/powerpoint/2010/main" val="3891740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Τεχνική </a:t>
            </a:r>
            <a:r>
              <a:rPr lang="el-GR" dirty="0" err="1"/>
              <a:t>αιμαφαίρεσης</a:t>
            </a:r>
            <a:r>
              <a:rPr lang="el-GR" dirty="0"/>
              <a:t> </a:t>
            </a:r>
            <a:r>
              <a:rPr lang="el-GR" sz="3000" b="0" dirty="0" smtClean="0"/>
              <a:t>5/5</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2"/>
            </a:pPr>
            <a:r>
              <a:rPr lang="el-GR" altLang="el-GR" sz="2400" dirty="0" smtClean="0"/>
              <a:t>Προγραμματισμός </a:t>
            </a:r>
            <a:r>
              <a:rPr lang="el-GR" altLang="el-GR" sz="2400" dirty="0"/>
              <a:t>του μηχανήματος με τα σωματομετρικά στοιχεία του δότη (ύψος - βάρος - φύλο) Υπολογισμός ολικού όγκου </a:t>
            </a:r>
            <a:r>
              <a:rPr lang="el-GR" altLang="el-GR" sz="2400" dirty="0" smtClean="0"/>
              <a:t>αίματος.</a:t>
            </a:r>
            <a:endParaRPr lang="el-GR" altLang="el-GR" sz="2400" dirty="0"/>
          </a:p>
          <a:p>
            <a:pPr marL="457200" indent="-457200">
              <a:buFont typeface="+mj-lt"/>
              <a:buAutoNum type="arabicPeriod" startAt="3"/>
            </a:pPr>
            <a:r>
              <a:rPr lang="el-GR" altLang="el-GR" sz="2400" dirty="0" err="1" smtClean="0"/>
              <a:t>Φλεβοκέντηση</a:t>
            </a:r>
            <a:r>
              <a:rPr lang="el-GR" altLang="el-GR" sz="2400" dirty="0" smtClean="0"/>
              <a:t> </a:t>
            </a:r>
            <a:r>
              <a:rPr lang="el-GR" altLang="el-GR" sz="2400" dirty="0"/>
              <a:t>- Λήψη </a:t>
            </a:r>
            <a:r>
              <a:rPr lang="el-GR" altLang="el-GR" sz="2400" dirty="0" smtClean="0"/>
              <a:t>δείγματος</a:t>
            </a:r>
          </a:p>
          <a:p>
            <a:pPr lvl="1"/>
            <a:r>
              <a:rPr lang="el-GR" altLang="el-GR" sz="2400" dirty="0" smtClean="0"/>
              <a:t>Έλεγχος </a:t>
            </a:r>
            <a:r>
              <a:rPr lang="el-GR" altLang="el-GR" sz="2400" dirty="0"/>
              <a:t>για HBV, HCV, HIV, HTLV, </a:t>
            </a:r>
            <a:r>
              <a:rPr lang="el-GR" altLang="el-GR" sz="2400" dirty="0" smtClean="0"/>
              <a:t>RPR.</a:t>
            </a:r>
            <a:endParaRPr lang="el-GR" altLang="el-GR" sz="2400" dirty="0"/>
          </a:p>
          <a:p>
            <a:pPr lvl="1"/>
            <a:r>
              <a:rPr lang="el-GR" altLang="el-GR" sz="2400" dirty="0" smtClean="0"/>
              <a:t>Προσδιορισμός </a:t>
            </a:r>
            <a:r>
              <a:rPr lang="el-GR" altLang="el-GR" sz="2400" dirty="0"/>
              <a:t>αιματολογικών παραμέτρων (</a:t>
            </a:r>
            <a:r>
              <a:rPr lang="el-GR" altLang="el-GR" sz="2400" dirty="0" err="1"/>
              <a:t>Ht</a:t>
            </a:r>
            <a:r>
              <a:rPr lang="el-GR" altLang="el-GR" sz="2400" dirty="0"/>
              <a:t>, PLT</a:t>
            </a:r>
            <a:r>
              <a:rPr lang="el-GR" altLang="el-GR" sz="2400" dirty="0" smtClean="0"/>
              <a:t>).</a:t>
            </a:r>
            <a:endParaRPr lang="el-GR" altLang="el-GR" sz="2400" dirty="0"/>
          </a:p>
          <a:p>
            <a:pPr lvl="1"/>
            <a:r>
              <a:rPr lang="el-GR" altLang="el-GR" sz="2400" dirty="0" smtClean="0"/>
              <a:t>Προγραμματισμός μηχανήματος.</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6C94EB9A-69B3-420F-94FA-292CA17F8D01}" type="slidenum">
              <a:rPr lang="el-GR" altLang="el-GR"/>
              <a:pPr>
                <a:defRPr/>
              </a:pPr>
              <a:t>58</a:t>
            </a:fld>
            <a:endParaRPr lang="el-GR" altLang="el-GR"/>
          </a:p>
        </p:txBody>
      </p:sp>
    </p:spTree>
    <p:extLst>
      <p:ext uri="{BB962C8B-B14F-4D97-AF65-F5344CB8AC3E}">
        <p14:creationId xmlns:p14="http://schemas.microsoft.com/office/powerpoint/2010/main" val="1633447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Φλέβες </a:t>
            </a:r>
            <a:r>
              <a:rPr lang="el-GR" dirty="0" smtClean="0"/>
              <a:t>Αιμοληψίας</a:t>
            </a:r>
            <a:endParaRPr lang="el-GR" dirty="0"/>
          </a:p>
        </p:txBody>
      </p:sp>
      <p:sp>
        <p:nvSpPr>
          <p:cNvPr id="3" name="Θέση περιεχομένου 2"/>
          <p:cNvSpPr>
            <a:spLocks noGrp="1"/>
          </p:cNvSpPr>
          <p:nvPr>
            <p:ph idx="1"/>
          </p:nvPr>
        </p:nvSpPr>
        <p:spPr>
          <a:xfrm>
            <a:off x="5004048" y="1196752"/>
            <a:ext cx="3466728" cy="5040560"/>
          </a:xfrm>
        </p:spPr>
        <p:txBody>
          <a:bodyPr/>
          <a:lstStyle/>
          <a:p>
            <a:pPr marL="457200" indent="-457200">
              <a:buFont typeface="+mj-lt"/>
              <a:buAutoNum type="arabicPeriod"/>
            </a:pPr>
            <a:r>
              <a:rPr lang="el-GR" dirty="0"/>
              <a:t>Κεφαλική</a:t>
            </a:r>
          </a:p>
          <a:p>
            <a:pPr marL="457200" indent="-457200">
              <a:buFont typeface="+mj-lt"/>
              <a:buAutoNum type="arabicPeriod"/>
            </a:pPr>
            <a:r>
              <a:rPr lang="el-GR" dirty="0"/>
              <a:t>Ωλένια</a:t>
            </a:r>
          </a:p>
          <a:p>
            <a:pPr marL="457200" indent="-457200">
              <a:buFont typeface="+mj-lt"/>
              <a:buAutoNum type="arabicPeriod"/>
            </a:pPr>
            <a:r>
              <a:rPr lang="el-GR" dirty="0"/>
              <a:t>Επικουρική Κεφαλική</a:t>
            </a:r>
          </a:p>
          <a:p>
            <a:pPr marL="457200" indent="-457200">
              <a:buFont typeface="+mj-lt"/>
              <a:buAutoNum type="arabicPeriod"/>
            </a:pPr>
            <a:r>
              <a:rPr lang="el-GR" dirty="0"/>
              <a:t>Βασιλική</a:t>
            </a:r>
          </a:p>
          <a:p>
            <a:pPr marL="457200" indent="-457200">
              <a:buFont typeface="+mj-lt"/>
              <a:buAutoNum type="arabicPeriod"/>
            </a:pPr>
            <a:r>
              <a:rPr lang="el-GR" dirty="0"/>
              <a:t>Κεφαλική</a:t>
            </a:r>
          </a:p>
          <a:p>
            <a:pPr marL="457200" indent="-457200">
              <a:buFont typeface="+mj-lt"/>
              <a:buAutoNum type="arabicPeriod"/>
            </a:pPr>
            <a:r>
              <a:rPr lang="el-GR" dirty="0" err="1"/>
              <a:t>Αντιβραχιόνια</a:t>
            </a:r>
            <a:endParaRPr lang="el-GR" dirty="0"/>
          </a:p>
          <a:p>
            <a:pPr marL="457200" indent="-457200">
              <a:buFont typeface="+mj-lt"/>
              <a:buAutoNum type="arabicPeriod"/>
            </a:pPr>
            <a:endParaRPr lang="el-GR" dirty="0"/>
          </a:p>
          <a:p>
            <a:pPr marL="457200" indent="-457200">
              <a:buFont typeface="+mj-lt"/>
              <a:buAutoNum type="arabicPeriod"/>
            </a:pPr>
            <a:endParaRPr lang="el-GR" dirty="0"/>
          </a:p>
        </p:txBody>
      </p:sp>
      <p:sp>
        <p:nvSpPr>
          <p:cNvPr id="5" name="Θέση αριθμού διαφάνειας 3"/>
          <p:cNvSpPr>
            <a:spLocks noGrp="1"/>
          </p:cNvSpPr>
          <p:nvPr>
            <p:ph type="sldNum" sz="quarter" idx="12"/>
          </p:nvPr>
        </p:nvSpPr>
        <p:spPr/>
        <p:txBody>
          <a:bodyPr/>
          <a:lstStyle/>
          <a:p>
            <a:pPr>
              <a:defRPr/>
            </a:pPr>
            <a:fld id="{241F482F-BC7B-49DC-A851-AF52D6CBA43F}" type="slidenum">
              <a:rPr lang="el-GR" altLang="el-GR"/>
              <a:pPr>
                <a:defRPr/>
              </a:pPr>
              <a:t>5</a:t>
            </a:fld>
            <a:endParaRPr lang="el-GR" altLang="el-GR"/>
          </a:p>
        </p:txBody>
      </p:sp>
      <p:pic>
        <p:nvPicPr>
          <p:cNvPr id="106501" name="Picture 5"/>
          <p:cNvPicPr>
            <a:picLocks noChangeAspect="1" noChangeArrowheads="1"/>
          </p:cNvPicPr>
          <p:nvPr/>
        </p:nvPicPr>
        <p:blipFill>
          <a:blip r:embed="rId2" cstate="print"/>
          <a:srcRect/>
          <a:stretch>
            <a:fillRect/>
          </a:stretch>
        </p:blipFill>
        <p:spPr bwMode="auto">
          <a:xfrm>
            <a:off x="1033075" y="1196752"/>
            <a:ext cx="3332125" cy="50404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51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Αιμοπεταλιοαφαίρεση</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Συνηθέστερη - Πιο γνωστή -«Αδιάφορη» για τον οργανισμό του </a:t>
            </a:r>
            <a:r>
              <a:rPr lang="el-GR" dirty="0" smtClean="0"/>
              <a:t>δότη.</a:t>
            </a:r>
            <a:endParaRPr lang="el-GR" dirty="0"/>
          </a:p>
          <a:p>
            <a:pPr marL="457200" indent="-457200">
              <a:buFont typeface="+mj-lt"/>
              <a:buAutoNum type="arabicPeriod"/>
            </a:pPr>
            <a:r>
              <a:rPr lang="el-GR" dirty="0"/>
              <a:t>Αυτοματοποιημένη φυγοκεντρική διαδικασία, διακοπτόμενη ή συνεχής με σκοπό τη συλλογή αιμοπεταλίων αφαίρεσης ή μονού </a:t>
            </a:r>
            <a:r>
              <a:rPr lang="el-GR" dirty="0" smtClean="0"/>
              <a:t>δότη.</a:t>
            </a:r>
            <a:endParaRPr lang="el-GR" dirty="0"/>
          </a:p>
          <a:p>
            <a:pPr marL="457200" indent="-457200">
              <a:buFont typeface="+mj-lt"/>
              <a:buAutoNum type="arabicPeriod"/>
            </a:pPr>
            <a:r>
              <a:rPr lang="el-GR" dirty="0"/>
              <a:t>Σ’ αυτά στηρίζεται η εντατική χημειοθεραπεία αιματολογικών ασθενών - μεταμόσχευση μυελού των </a:t>
            </a:r>
            <a:r>
              <a:rPr lang="el-GR" dirty="0" smtClean="0"/>
              <a:t>οστών.</a:t>
            </a:r>
            <a:endParaRPr lang="el-GR" dirty="0"/>
          </a:p>
        </p:txBody>
      </p:sp>
      <p:sp>
        <p:nvSpPr>
          <p:cNvPr id="4" name="Θέση αριθμού διαφάνειας 3"/>
          <p:cNvSpPr>
            <a:spLocks noGrp="1"/>
          </p:cNvSpPr>
          <p:nvPr>
            <p:ph type="sldNum" sz="quarter" idx="12"/>
          </p:nvPr>
        </p:nvSpPr>
        <p:spPr/>
        <p:txBody>
          <a:bodyPr/>
          <a:lstStyle/>
          <a:p>
            <a:pPr>
              <a:defRPr/>
            </a:pPr>
            <a:fld id="{91D3A8C0-4524-4E0C-AD91-F1CEA04C9585}" type="slidenum">
              <a:rPr lang="el-GR" altLang="el-GR"/>
              <a:pPr>
                <a:defRPr/>
              </a:pPr>
              <a:t>59</a:t>
            </a:fld>
            <a:endParaRPr lang="el-GR" altLang="el-GR"/>
          </a:p>
        </p:txBody>
      </p:sp>
    </p:spTree>
    <p:extLst>
      <p:ext uri="{BB962C8B-B14F-4D97-AF65-F5344CB8AC3E}">
        <p14:creationId xmlns:p14="http://schemas.microsoft.com/office/powerpoint/2010/main" val="12904465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Αιμοπεταλιοδότες</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a:t>Υγιείς ενήλικες 18-65 </a:t>
            </a:r>
            <a:r>
              <a:rPr lang="el-GR" dirty="0" smtClean="0"/>
              <a:t>ετών.</a:t>
            </a:r>
            <a:endParaRPr lang="el-GR" dirty="0"/>
          </a:p>
          <a:p>
            <a:pPr marL="457200" indent="-457200">
              <a:buFont typeface="+mj-lt"/>
              <a:buAutoNum type="arabicPeriod"/>
            </a:pPr>
            <a:r>
              <a:rPr lang="el-GR" dirty="0"/>
              <a:t>Αριθμός PLT &gt; 140.000 / </a:t>
            </a:r>
            <a:r>
              <a:rPr lang="el-GR" dirty="0" err="1" smtClean="0"/>
              <a:t>μl</a:t>
            </a:r>
            <a:r>
              <a:rPr lang="el-GR" dirty="0" smtClean="0"/>
              <a:t>.</a:t>
            </a:r>
            <a:endParaRPr lang="el-GR" dirty="0"/>
          </a:p>
          <a:p>
            <a:pPr marL="457200" indent="-457200">
              <a:buFont typeface="+mj-lt"/>
              <a:buAutoNum type="arabicPeriod"/>
            </a:pPr>
            <a:r>
              <a:rPr lang="el-GR" dirty="0"/>
              <a:t>Απαγόρευση λήψης </a:t>
            </a:r>
            <a:r>
              <a:rPr lang="el-GR" dirty="0" err="1"/>
              <a:t>αντιαιμοπεταλιακών</a:t>
            </a:r>
            <a:r>
              <a:rPr lang="el-GR" dirty="0"/>
              <a:t> φαρμάκων τις  (πέντε) τελευταίες </a:t>
            </a:r>
            <a:r>
              <a:rPr lang="el-GR" dirty="0" smtClean="0"/>
              <a:t>ημέρες.</a:t>
            </a:r>
            <a:endParaRPr lang="el-GR" dirty="0"/>
          </a:p>
          <a:p>
            <a:pPr marL="0" indent="0">
              <a:buNone/>
            </a:pPr>
            <a:r>
              <a:rPr lang="el-GR" b="1" dirty="0"/>
              <a:t>Δεκτοί δότες με: </a:t>
            </a:r>
          </a:p>
          <a:p>
            <a:r>
              <a:rPr lang="el-GR" dirty="0" smtClean="0"/>
              <a:t>Αναιμία.</a:t>
            </a:r>
            <a:endParaRPr lang="el-GR" dirty="0"/>
          </a:p>
          <a:p>
            <a:r>
              <a:rPr lang="el-GR" dirty="0"/>
              <a:t>Μικρή επιφάνεια </a:t>
            </a:r>
            <a:r>
              <a:rPr lang="el-GR" dirty="0" smtClean="0"/>
              <a:t>σώματος.</a:t>
            </a:r>
            <a:endParaRPr lang="el-GR" dirty="0"/>
          </a:p>
          <a:p>
            <a:r>
              <a:rPr lang="el-GR" dirty="0"/>
              <a:t>Χρειάζεται προέλεγχος (γενική αίματος, ομάδα αίματος, - </a:t>
            </a:r>
            <a:r>
              <a:rPr lang="el-GR" dirty="0" err="1"/>
              <a:t>Rh</a:t>
            </a:r>
            <a:r>
              <a:rPr lang="el-GR" dirty="0"/>
              <a:t>, HVB, HCV, HIV, HTLV, RPR</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271622CC-0500-41F1-84F3-C9E4F1314FA0}" type="slidenum">
              <a:rPr lang="el-GR" altLang="el-GR"/>
              <a:pPr>
                <a:defRPr/>
              </a:pPr>
              <a:t>60</a:t>
            </a:fld>
            <a:endParaRPr lang="el-GR" altLang="el-GR"/>
          </a:p>
        </p:txBody>
      </p:sp>
    </p:spTree>
    <p:extLst>
      <p:ext uri="{BB962C8B-B14F-4D97-AF65-F5344CB8AC3E}">
        <p14:creationId xmlns:p14="http://schemas.microsoft.com/office/powerpoint/2010/main" val="1355777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Κατά την Έναρξη της </a:t>
            </a:r>
            <a:r>
              <a:rPr lang="el-GR" dirty="0" smtClean="0"/>
              <a:t>Διαδικασίας</a:t>
            </a:r>
            <a:endParaRPr lang="el-GR" dirty="0"/>
          </a:p>
        </p:txBody>
      </p:sp>
      <p:sp>
        <p:nvSpPr>
          <p:cNvPr id="3" name="Θέση περιεχομένου 2"/>
          <p:cNvSpPr>
            <a:spLocks noGrp="1"/>
          </p:cNvSpPr>
          <p:nvPr>
            <p:ph idx="1"/>
          </p:nvPr>
        </p:nvSpPr>
        <p:spPr>
          <a:xfrm>
            <a:off x="457200" y="1196752"/>
            <a:ext cx="8507288" cy="5328592"/>
          </a:xfrm>
        </p:spPr>
        <p:txBody>
          <a:bodyPr>
            <a:noAutofit/>
          </a:bodyPr>
          <a:lstStyle/>
          <a:p>
            <a:pPr>
              <a:lnSpc>
                <a:spcPct val="110000"/>
              </a:lnSpc>
              <a:spcBef>
                <a:spcPts val="1000"/>
              </a:spcBef>
            </a:pPr>
            <a:r>
              <a:rPr lang="el-GR" dirty="0" smtClean="0"/>
              <a:t>Προγραμματισμός </a:t>
            </a:r>
            <a:r>
              <a:rPr lang="el-GR" dirty="0"/>
              <a:t>μηχανήματος με βάση τις σωματομετρικές και τις αιματολογικές παραμέτρους του </a:t>
            </a:r>
            <a:r>
              <a:rPr lang="el-GR" dirty="0" smtClean="0"/>
              <a:t>δότη.</a:t>
            </a:r>
            <a:endParaRPr lang="el-GR" dirty="0"/>
          </a:p>
          <a:p>
            <a:pPr>
              <a:lnSpc>
                <a:spcPct val="110000"/>
              </a:lnSpc>
              <a:spcBef>
                <a:spcPts val="1000"/>
              </a:spcBef>
            </a:pPr>
            <a:r>
              <a:rPr lang="el-GR" dirty="0" smtClean="0"/>
              <a:t>Δικλείδα </a:t>
            </a:r>
            <a:r>
              <a:rPr lang="el-GR" dirty="0"/>
              <a:t>ασφαλείας: Ο δότης δεν μπορεί να τελειώσει τη συνεδρία με </a:t>
            </a:r>
            <a:r>
              <a:rPr lang="el-GR" b="1" dirty="0"/>
              <a:t>PLT &lt; 140.000 / </a:t>
            </a:r>
            <a:r>
              <a:rPr lang="el-GR" b="1" dirty="0" err="1"/>
              <a:t>μl</a:t>
            </a:r>
            <a:r>
              <a:rPr lang="el-GR" dirty="0"/>
              <a:t> και δε μπορεί να αφαιρεθεί &gt;8% του ολικού του </a:t>
            </a:r>
            <a:r>
              <a:rPr lang="el-GR" dirty="0" smtClean="0"/>
              <a:t>όγκου.</a:t>
            </a:r>
            <a:endParaRPr lang="el-GR" dirty="0"/>
          </a:p>
          <a:p>
            <a:pPr>
              <a:lnSpc>
                <a:spcPct val="110000"/>
              </a:lnSpc>
              <a:spcBef>
                <a:spcPts val="1000"/>
              </a:spcBef>
            </a:pPr>
            <a:r>
              <a:rPr lang="el-GR" dirty="0" smtClean="0"/>
              <a:t>Ο </a:t>
            </a:r>
            <a:r>
              <a:rPr lang="el-GR" dirty="0"/>
              <a:t>όγκος ολικού αίματος που θα επεξεργαστεί φυγοκεντρικά το μηχάνημα καθορίζεται από: </a:t>
            </a:r>
          </a:p>
          <a:p>
            <a:pPr marL="857250" lvl="1" indent="-457200">
              <a:lnSpc>
                <a:spcPct val="110000"/>
              </a:lnSpc>
              <a:spcBef>
                <a:spcPts val="1000"/>
              </a:spcBef>
              <a:buFont typeface="+mj-lt"/>
              <a:buAutoNum type="arabicPeriod"/>
            </a:pPr>
            <a:r>
              <a:rPr lang="el-GR" dirty="0" smtClean="0"/>
              <a:t>Τον </a:t>
            </a:r>
            <a:r>
              <a:rPr lang="el-GR" dirty="0"/>
              <a:t>ολικό όγκο αίματος του δότη</a:t>
            </a:r>
          </a:p>
          <a:p>
            <a:pPr marL="857250" lvl="1" indent="-457200">
              <a:lnSpc>
                <a:spcPct val="110000"/>
              </a:lnSpc>
              <a:spcBef>
                <a:spcPts val="1000"/>
              </a:spcBef>
              <a:buFont typeface="+mj-lt"/>
              <a:buAutoNum type="arabicPeriod"/>
            </a:pPr>
            <a:r>
              <a:rPr lang="el-GR" dirty="0" smtClean="0"/>
              <a:t>Τις </a:t>
            </a:r>
            <a:r>
              <a:rPr lang="el-GR" dirty="0"/>
              <a:t>αιματολογικές παραμέτρους του</a:t>
            </a:r>
          </a:p>
          <a:p>
            <a:pPr marL="857250" lvl="1" indent="-457200">
              <a:lnSpc>
                <a:spcPct val="110000"/>
              </a:lnSpc>
              <a:spcBef>
                <a:spcPts val="1000"/>
              </a:spcBef>
              <a:buFont typeface="+mj-lt"/>
              <a:buAutoNum type="arabicPeriod"/>
            </a:pPr>
            <a:r>
              <a:rPr lang="el-GR" dirty="0" smtClean="0"/>
              <a:t>Την </a:t>
            </a:r>
            <a:r>
              <a:rPr lang="el-GR" dirty="0"/>
              <a:t>επιθυμητή συγκέντρωση PLT που θα έχει το παράγωγο (1-2 μονάδες)</a:t>
            </a:r>
          </a:p>
          <a:p>
            <a:pPr>
              <a:lnSpc>
                <a:spcPct val="110000"/>
              </a:lnSpc>
              <a:spcBef>
                <a:spcPts val="1000"/>
              </a:spcBef>
            </a:pPr>
            <a:r>
              <a:rPr lang="el-GR" b="1" dirty="0" smtClean="0"/>
              <a:t>Συνολικός </a:t>
            </a:r>
            <a:r>
              <a:rPr lang="el-GR" b="1" dirty="0"/>
              <a:t>χρόνος λιγότερο από 1 (μία) </a:t>
            </a:r>
            <a:r>
              <a:rPr lang="el-GR" b="1" dirty="0" smtClean="0"/>
              <a:t>ώρα.</a:t>
            </a:r>
            <a:endParaRPr lang="el-GR" dirty="0"/>
          </a:p>
        </p:txBody>
      </p:sp>
      <p:sp>
        <p:nvSpPr>
          <p:cNvPr id="4" name="Θέση αριθμού διαφάνειας 3"/>
          <p:cNvSpPr>
            <a:spLocks noGrp="1"/>
          </p:cNvSpPr>
          <p:nvPr>
            <p:ph type="sldNum" sz="quarter" idx="12"/>
          </p:nvPr>
        </p:nvSpPr>
        <p:spPr/>
        <p:txBody>
          <a:bodyPr/>
          <a:lstStyle/>
          <a:p>
            <a:pPr>
              <a:defRPr/>
            </a:pPr>
            <a:fld id="{9603C7F5-87FB-4C97-98DB-4F7D495D9D4D}" type="slidenum">
              <a:rPr lang="el-GR" altLang="el-GR"/>
              <a:pPr>
                <a:defRPr/>
              </a:pPr>
              <a:t>61</a:t>
            </a:fld>
            <a:endParaRPr lang="el-GR" altLang="el-GR"/>
          </a:p>
        </p:txBody>
      </p:sp>
    </p:spTree>
    <p:extLst>
      <p:ext uri="{BB962C8B-B14F-4D97-AF65-F5344CB8AC3E}">
        <p14:creationId xmlns:p14="http://schemas.microsoft.com/office/powerpoint/2010/main" val="34605881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Στο Τέλος της </a:t>
            </a:r>
            <a:r>
              <a:rPr lang="el-GR" dirty="0" smtClean="0"/>
              <a:t>Διαδικασίας </a:t>
            </a:r>
            <a:r>
              <a:rPr lang="el-GR" sz="3000" b="0" dirty="0" smtClean="0"/>
              <a:t>1/2</a:t>
            </a:r>
            <a:endParaRPr lang="el-GR" sz="3000" b="0"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Όλα </a:t>
            </a:r>
            <a:r>
              <a:rPr lang="el-GR" dirty="0"/>
              <a:t>τα υπόλοιπα στοιχεία του αίματος επιστρέφονται: </a:t>
            </a:r>
          </a:p>
          <a:p>
            <a:pPr lvl="1"/>
            <a:r>
              <a:rPr lang="el-GR" dirty="0" smtClean="0"/>
              <a:t>Ερυθρά </a:t>
            </a:r>
            <a:r>
              <a:rPr lang="el-GR" dirty="0"/>
              <a:t>αιμοσφαίρια</a:t>
            </a:r>
          </a:p>
          <a:p>
            <a:pPr lvl="1"/>
            <a:r>
              <a:rPr lang="el-GR" dirty="0" smtClean="0"/>
              <a:t>Λευκά </a:t>
            </a:r>
            <a:r>
              <a:rPr lang="el-GR" dirty="0"/>
              <a:t>αιμοσφαίρια</a:t>
            </a:r>
          </a:p>
          <a:p>
            <a:pPr lvl="1"/>
            <a:r>
              <a:rPr lang="el-GR" dirty="0" smtClean="0"/>
              <a:t>Πλάσμα</a:t>
            </a:r>
            <a:endParaRPr lang="el-GR" dirty="0"/>
          </a:p>
          <a:p>
            <a:pPr marL="457200" indent="-457200">
              <a:buFont typeface="+mj-lt"/>
              <a:buAutoNum type="arabicPeriod" startAt="2"/>
            </a:pPr>
            <a:r>
              <a:rPr lang="el-GR" dirty="0" smtClean="0"/>
              <a:t>Επιστρέφεται </a:t>
            </a:r>
            <a:r>
              <a:rPr lang="el-GR" dirty="0"/>
              <a:t>Αντιπηκτικό (συνήθως κιτρικό): </a:t>
            </a:r>
            <a:r>
              <a:rPr lang="el-GR" dirty="0" err="1"/>
              <a:t>βιοδιαθέσιμο</a:t>
            </a:r>
            <a:r>
              <a:rPr lang="el-GR" dirty="0"/>
              <a:t> μόνο για 2-3h, στη συνέχεια </a:t>
            </a:r>
            <a:r>
              <a:rPr lang="el-GR" dirty="0" smtClean="0"/>
              <a:t>μεταβολίζεται και</a:t>
            </a:r>
          </a:p>
          <a:p>
            <a:pPr marL="457200" indent="-457200">
              <a:buFont typeface="+mj-lt"/>
              <a:buAutoNum type="arabicPeriod" startAt="2"/>
            </a:pPr>
            <a:r>
              <a:rPr lang="el-GR" dirty="0" smtClean="0"/>
              <a:t>Φυσιολογικός ορός (0,9% </a:t>
            </a:r>
            <a:r>
              <a:rPr lang="el-GR" dirty="0" err="1" smtClean="0"/>
              <a:t>NaCl</a:t>
            </a:r>
            <a:r>
              <a:rPr lang="el-GR" dirty="0" smtClean="0"/>
              <a:t>) σε αντικατάσταση του αφαιρεθέντος όγκου</a:t>
            </a:r>
          </a:p>
          <a:p>
            <a:endParaRPr lang="el-GR" dirty="0"/>
          </a:p>
        </p:txBody>
      </p:sp>
      <p:sp>
        <p:nvSpPr>
          <p:cNvPr id="6" name="Θέση αριθμού διαφάνειας 3"/>
          <p:cNvSpPr>
            <a:spLocks noGrp="1"/>
          </p:cNvSpPr>
          <p:nvPr>
            <p:ph type="sldNum" sz="quarter" idx="12"/>
          </p:nvPr>
        </p:nvSpPr>
        <p:spPr/>
        <p:txBody>
          <a:bodyPr/>
          <a:lstStyle/>
          <a:p>
            <a:pPr>
              <a:defRPr/>
            </a:pPr>
            <a:fld id="{D212FF87-B9FC-4E49-A89A-013B9FBA83BA}" type="slidenum">
              <a:rPr lang="el-GR" altLang="el-GR"/>
              <a:pPr>
                <a:defRPr/>
              </a:pPr>
              <a:t>62</a:t>
            </a:fld>
            <a:endParaRPr lang="el-GR" altLang="el-GR"/>
          </a:p>
        </p:txBody>
      </p:sp>
    </p:spTree>
    <p:extLst>
      <p:ext uri="{BB962C8B-B14F-4D97-AF65-F5344CB8AC3E}">
        <p14:creationId xmlns:p14="http://schemas.microsoft.com/office/powerpoint/2010/main" val="36648403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Στο Τέλος της </a:t>
            </a:r>
            <a:r>
              <a:rPr lang="el-GR" dirty="0" smtClean="0"/>
              <a:t>Διαδικασίας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lstStyle/>
          <a:p>
            <a:r>
              <a:rPr lang="el-GR" dirty="0"/>
              <a:t>Στο τέλος της διαδικασίας ο δότης έχει: </a:t>
            </a:r>
          </a:p>
          <a:p>
            <a:pPr marL="857250" lvl="1" indent="-457200">
              <a:buFont typeface="+mj-lt"/>
              <a:buAutoNum type="arabicPeriod"/>
            </a:pPr>
            <a:r>
              <a:rPr lang="el-GR" dirty="0" smtClean="0"/>
              <a:t>Ίδιο </a:t>
            </a:r>
            <a:r>
              <a:rPr lang="el-GR" dirty="0"/>
              <a:t>όγκο αίματος με τον </a:t>
            </a:r>
            <a:r>
              <a:rPr lang="el-GR" dirty="0" smtClean="0"/>
              <a:t>αρχικό.</a:t>
            </a:r>
            <a:endParaRPr lang="el-GR" dirty="0"/>
          </a:p>
          <a:p>
            <a:pPr marL="857250" lvl="1" indent="-457200">
              <a:buFont typeface="+mj-lt"/>
              <a:buAutoNum type="arabicPeriod"/>
            </a:pPr>
            <a:r>
              <a:rPr lang="el-GR" dirty="0" smtClean="0"/>
              <a:t>Φυσιολογικό </a:t>
            </a:r>
            <a:r>
              <a:rPr lang="el-GR" dirty="0"/>
              <a:t>αριθμό </a:t>
            </a:r>
            <a:r>
              <a:rPr lang="el-GR" dirty="0" smtClean="0"/>
              <a:t>αιμοπεταλίων.</a:t>
            </a:r>
            <a:endParaRPr lang="el-GR" dirty="0"/>
          </a:p>
          <a:p>
            <a:pPr marL="857250" lvl="1" indent="-457200">
              <a:buFont typeface="+mj-lt"/>
              <a:buAutoNum type="arabicPeriod"/>
            </a:pPr>
            <a:r>
              <a:rPr lang="el-GR" dirty="0" smtClean="0"/>
              <a:t>Ίδιο </a:t>
            </a:r>
            <a:r>
              <a:rPr lang="el-GR" dirty="0"/>
              <a:t>αριθμό ερυθρών </a:t>
            </a:r>
            <a:r>
              <a:rPr lang="el-GR" dirty="0" smtClean="0"/>
              <a:t>αιμοσφαιρίων.</a:t>
            </a:r>
            <a:endParaRPr lang="el-GR" dirty="0"/>
          </a:p>
          <a:p>
            <a:pPr marL="857250" lvl="1" indent="-457200">
              <a:buFont typeface="+mj-lt"/>
              <a:buAutoNum type="arabicPeriod"/>
            </a:pPr>
            <a:r>
              <a:rPr lang="el-GR" dirty="0" smtClean="0"/>
              <a:t>Δεν </a:t>
            </a:r>
            <a:r>
              <a:rPr lang="el-GR" dirty="0"/>
              <a:t>αλλάζει η οξυγόνωση των ιστών </a:t>
            </a:r>
            <a:r>
              <a:rPr lang="el-GR" dirty="0" smtClean="0"/>
              <a:t>του.</a:t>
            </a:r>
            <a:endParaRPr lang="el-GR" dirty="0"/>
          </a:p>
        </p:txBody>
      </p:sp>
      <p:sp>
        <p:nvSpPr>
          <p:cNvPr id="6" name="Θέση αριθμού διαφάνειας 3"/>
          <p:cNvSpPr>
            <a:spLocks noGrp="1"/>
          </p:cNvSpPr>
          <p:nvPr>
            <p:ph type="sldNum" sz="quarter" idx="12"/>
          </p:nvPr>
        </p:nvSpPr>
        <p:spPr/>
        <p:txBody>
          <a:bodyPr/>
          <a:lstStyle/>
          <a:p>
            <a:pPr>
              <a:defRPr/>
            </a:pPr>
            <a:fld id="{D212FF87-B9FC-4E49-A89A-013B9FBA83BA}" type="slidenum">
              <a:rPr lang="el-GR" altLang="el-GR"/>
              <a:pPr>
                <a:defRPr/>
              </a:pPr>
              <a:t>63</a:t>
            </a:fld>
            <a:endParaRPr lang="el-GR" altLang="el-GR"/>
          </a:p>
        </p:txBody>
      </p:sp>
    </p:spTree>
    <p:extLst>
      <p:ext uri="{BB962C8B-B14F-4D97-AF65-F5344CB8AC3E}">
        <p14:creationId xmlns:p14="http://schemas.microsoft.com/office/powerpoint/2010/main" val="22666347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Συμπεράσματα</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Χαρακτηρίζεται </a:t>
            </a:r>
            <a:r>
              <a:rPr lang="el-GR" dirty="0"/>
              <a:t>«αδιάφορη» για τον οργανισμό του </a:t>
            </a:r>
            <a:r>
              <a:rPr lang="el-GR" dirty="0" smtClean="0"/>
              <a:t>δότη.</a:t>
            </a:r>
            <a:endParaRPr lang="el-GR" dirty="0"/>
          </a:p>
          <a:p>
            <a:pPr marL="457200" indent="-457200">
              <a:buFont typeface="+mj-lt"/>
              <a:buAutoNum type="arabicPeriod"/>
            </a:pPr>
            <a:r>
              <a:rPr lang="el-GR" dirty="0" smtClean="0"/>
              <a:t>Μπορεί </a:t>
            </a:r>
            <a:r>
              <a:rPr lang="el-GR" dirty="0"/>
              <a:t>να επαναλαμβάνεται ακίνδυνα κάθε 15 ημέρες ως το 65ο έτος ηλικίας </a:t>
            </a:r>
            <a:r>
              <a:rPr lang="el-GR" dirty="0" smtClean="0"/>
              <a:t>του.</a:t>
            </a:r>
            <a:endParaRPr lang="el-GR" dirty="0"/>
          </a:p>
          <a:p>
            <a:pPr>
              <a:buFont typeface="Wingdings" panose="05000000000000000000" pitchFamily="2" charset="2"/>
              <a:buChar char="ü"/>
            </a:pPr>
            <a:r>
              <a:rPr lang="el-GR" b="1" dirty="0"/>
              <a:t>Ο δότης φεύγει χωρίς </a:t>
            </a:r>
            <a:r>
              <a:rPr lang="el-GR" b="1" dirty="0" smtClean="0"/>
              <a:t>περιορισμούς.</a:t>
            </a:r>
            <a:endParaRPr lang="el-GR" b="1" dirty="0"/>
          </a:p>
          <a:p>
            <a:r>
              <a:rPr lang="el-GR" dirty="0"/>
              <a:t>Δεν συνιστάται αποφυγή καπνίσματος, οδήγησης, σωματικής κόπωσης και λήψης αλκοόλ</a:t>
            </a:r>
            <a:r>
              <a:rPr lang="el-GR" dirty="0" smtClean="0"/>
              <a:t>).</a:t>
            </a:r>
            <a:endParaRPr lang="el-GR" dirty="0"/>
          </a:p>
          <a:p>
            <a:r>
              <a:rPr lang="el-GR" dirty="0"/>
              <a:t>Μόνη οδηγία να μην σηκώσει βάρος με το χέρι ή με τα χέρια που τρυπήθηκαν (παραμονή βελόνας για αρκετή ώρα - επιστροφή αίματος με αντιπηκτικό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4615CF16-966F-4FF9-9A16-361A9F5E8815}" type="slidenum">
              <a:rPr lang="el-GR" altLang="el-GR"/>
              <a:pPr>
                <a:defRPr/>
              </a:pPr>
              <a:t>64</a:t>
            </a:fld>
            <a:endParaRPr lang="el-GR" altLang="el-GR"/>
          </a:p>
        </p:txBody>
      </p:sp>
    </p:spTree>
    <p:extLst>
      <p:ext uri="{BB962C8B-B14F-4D97-AF65-F5344CB8AC3E}">
        <p14:creationId xmlns:p14="http://schemas.microsoft.com/office/powerpoint/2010/main" val="21242540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Συλλογή Συμπυκνωμένων </a:t>
            </a:r>
            <a:r>
              <a:rPr lang="el-GR" dirty="0" err="1" smtClean="0"/>
              <a:t>Ερυθροκυττάρων</a:t>
            </a:r>
            <a:endParaRPr lang="el-GR" dirty="0"/>
          </a:p>
        </p:txBody>
      </p:sp>
      <p:sp>
        <p:nvSpPr>
          <p:cNvPr id="3" name="Θέση περιεχομένου 2"/>
          <p:cNvSpPr>
            <a:spLocks noGrp="1"/>
          </p:cNvSpPr>
          <p:nvPr>
            <p:ph idx="1"/>
          </p:nvPr>
        </p:nvSpPr>
        <p:spPr/>
        <p:txBody>
          <a:bodyPr/>
          <a:lstStyle/>
          <a:p>
            <a:r>
              <a:rPr lang="el-GR" dirty="0"/>
              <a:t>Αυτοματοποιημένη φυγοκεντρική διαδικασία αφαίρεσης συμπυκνωμένων RBC και επιστροφής στο δότη των υπόλοιπων στοιχείων του </a:t>
            </a:r>
            <a:r>
              <a:rPr lang="el-GR" dirty="0" smtClean="0"/>
              <a:t>αίματος</a:t>
            </a:r>
            <a:r>
              <a:rPr lang="el-GR" dirty="0"/>
              <a:t>.</a:t>
            </a:r>
          </a:p>
        </p:txBody>
      </p:sp>
      <p:sp>
        <p:nvSpPr>
          <p:cNvPr id="4" name="Θέση αριθμού διαφάνειας 3"/>
          <p:cNvSpPr>
            <a:spLocks noGrp="1"/>
          </p:cNvSpPr>
          <p:nvPr>
            <p:ph type="sldNum" sz="quarter" idx="12"/>
          </p:nvPr>
        </p:nvSpPr>
        <p:spPr/>
        <p:txBody>
          <a:bodyPr/>
          <a:lstStyle/>
          <a:p>
            <a:pPr>
              <a:defRPr/>
            </a:pPr>
            <a:fld id="{043E0A43-38BE-492B-93CC-836103026821}" type="slidenum">
              <a:rPr lang="el-GR" altLang="el-GR"/>
              <a:pPr>
                <a:defRPr/>
              </a:pPr>
              <a:t>65</a:t>
            </a:fld>
            <a:endParaRPr lang="el-GR" altLang="el-GR"/>
          </a:p>
        </p:txBody>
      </p:sp>
      <p:pic>
        <p:nvPicPr>
          <p:cNvPr id="121862" name="Picture 6"/>
          <p:cNvPicPr>
            <a:picLocks noChangeAspect="1" noChangeArrowheads="1"/>
          </p:cNvPicPr>
          <p:nvPr/>
        </p:nvPicPr>
        <p:blipFill>
          <a:blip r:embed="rId2" cstate="print"/>
          <a:srcRect/>
          <a:stretch>
            <a:fillRect/>
          </a:stretch>
        </p:blipFill>
        <p:spPr bwMode="auto">
          <a:xfrm>
            <a:off x="1115616" y="2997200"/>
            <a:ext cx="3378200" cy="337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1863" name="Picture 7"/>
          <p:cNvPicPr>
            <a:picLocks noChangeAspect="1" noChangeArrowheads="1"/>
          </p:cNvPicPr>
          <p:nvPr/>
        </p:nvPicPr>
        <p:blipFill>
          <a:blip r:embed="rId3" cstate="print"/>
          <a:srcRect/>
          <a:stretch>
            <a:fillRect/>
          </a:stretch>
        </p:blipFill>
        <p:spPr bwMode="auto">
          <a:xfrm>
            <a:off x="5206880" y="2997200"/>
            <a:ext cx="2808288" cy="28082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75598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1ος </a:t>
            </a:r>
            <a:r>
              <a:rPr lang="el-GR" dirty="0" smtClean="0"/>
              <a:t>Τρόπος</a:t>
            </a:r>
            <a:endParaRPr lang="el-GR" dirty="0"/>
          </a:p>
        </p:txBody>
      </p:sp>
      <p:sp>
        <p:nvSpPr>
          <p:cNvPr id="3" name="Θέση περιεχομένου 2"/>
          <p:cNvSpPr>
            <a:spLocks noGrp="1"/>
          </p:cNvSpPr>
          <p:nvPr>
            <p:ph idx="1"/>
          </p:nvPr>
        </p:nvSpPr>
        <p:spPr/>
        <p:txBody>
          <a:bodyPr>
            <a:normAutofit/>
          </a:bodyPr>
          <a:lstStyle/>
          <a:p>
            <a:r>
              <a:rPr lang="el-GR" dirty="0"/>
              <a:t>Με τα μηχανήματα που κυρίως κάνουν </a:t>
            </a:r>
            <a:r>
              <a:rPr lang="el-GR" dirty="0" err="1" smtClean="0"/>
              <a:t>αιμοπεταλιοαφαίρεση</a:t>
            </a:r>
            <a:r>
              <a:rPr lang="el-GR" dirty="0" smtClean="0"/>
              <a:t>.</a:t>
            </a:r>
            <a:endParaRPr lang="el-GR" dirty="0"/>
          </a:p>
          <a:p>
            <a:r>
              <a:rPr lang="el-GR" dirty="0"/>
              <a:t>Στην έναρξη της διαδικασίας προγραμματισμός για συλλογή και 1 μονάδας συμπυκνωμένων ερυθρών αιμοσφαιρίων εφ’ όσον το επιτρέπουν: </a:t>
            </a:r>
          </a:p>
          <a:p>
            <a:pPr marL="857250" lvl="1" indent="-457200">
              <a:buFont typeface="+mj-lt"/>
              <a:buAutoNum type="arabicPeriod"/>
            </a:pPr>
            <a:r>
              <a:rPr lang="el-GR" dirty="0" smtClean="0"/>
              <a:t>Οι </a:t>
            </a:r>
            <a:r>
              <a:rPr lang="el-GR" dirty="0"/>
              <a:t>αιματολογικές παράμετροι (</a:t>
            </a:r>
            <a:r>
              <a:rPr lang="el-GR" dirty="0" err="1"/>
              <a:t>Hb</a:t>
            </a:r>
            <a:r>
              <a:rPr lang="el-GR" dirty="0"/>
              <a:t> &gt; 13,5 </a:t>
            </a:r>
            <a:r>
              <a:rPr lang="el-GR" dirty="0" err="1"/>
              <a:t>gr</a:t>
            </a:r>
            <a:r>
              <a:rPr lang="el-GR" dirty="0"/>
              <a:t>/</a:t>
            </a:r>
            <a:r>
              <a:rPr lang="el-GR" dirty="0" err="1"/>
              <a:t>dl</a:t>
            </a:r>
            <a:r>
              <a:rPr lang="el-GR" dirty="0" smtClean="0"/>
              <a:t>).</a:t>
            </a:r>
            <a:endParaRPr lang="el-GR" dirty="0"/>
          </a:p>
          <a:p>
            <a:pPr marL="857250" lvl="1" indent="-457200">
              <a:buFont typeface="+mj-lt"/>
              <a:buAutoNum type="arabicPeriod"/>
            </a:pPr>
            <a:r>
              <a:rPr lang="el-GR" dirty="0" smtClean="0"/>
              <a:t>Η </a:t>
            </a:r>
            <a:r>
              <a:rPr lang="el-GR" dirty="0"/>
              <a:t>επιφάνεια </a:t>
            </a:r>
            <a:r>
              <a:rPr lang="el-GR" dirty="0" smtClean="0"/>
              <a:t>σώματος.</a:t>
            </a:r>
            <a:endParaRPr lang="el-GR" dirty="0"/>
          </a:p>
          <a:p>
            <a:r>
              <a:rPr lang="el-GR" dirty="0" smtClean="0"/>
              <a:t>Τα </a:t>
            </a:r>
            <a:r>
              <a:rPr lang="el-GR" dirty="0"/>
              <a:t>RBC αυτά διατηρούνται για 21 </a:t>
            </a:r>
            <a:r>
              <a:rPr lang="el-GR" dirty="0" smtClean="0"/>
              <a:t>ημέρες.</a:t>
            </a:r>
            <a:endParaRPr lang="el-GR" dirty="0"/>
          </a:p>
          <a:p>
            <a:r>
              <a:rPr lang="el-GR" dirty="0" smtClean="0"/>
              <a:t>Εάν </a:t>
            </a:r>
            <a:r>
              <a:rPr lang="el-GR" dirty="0"/>
              <a:t>προστεθεί συντηρητικό διάλυμα μπορούν να διατηρηθούν για 42 </a:t>
            </a:r>
            <a:r>
              <a:rPr lang="el-GR" dirty="0" smtClean="0"/>
              <a:t>ημέρες.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A1819B8F-D81D-44E8-9E8C-76BFB0B005AE}" type="slidenum">
              <a:rPr lang="el-GR" altLang="el-GR"/>
              <a:pPr>
                <a:defRPr/>
              </a:pPr>
              <a:t>66</a:t>
            </a:fld>
            <a:endParaRPr lang="el-GR" altLang="el-GR"/>
          </a:p>
        </p:txBody>
      </p:sp>
    </p:spTree>
    <p:extLst>
      <p:ext uri="{BB962C8B-B14F-4D97-AF65-F5344CB8AC3E}">
        <p14:creationId xmlns:p14="http://schemas.microsoft.com/office/powerpoint/2010/main" val="3350379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2ος </a:t>
            </a:r>
            <a:r>
              <a:rPr lang="el-GR" dirty="0" smtClean="0"/>
              <a:t>Τρόπος</a:t>
            </a:r>
            <a:endParaRPr lang="el-GR" dirty="0"/>
          </a:p>
        </p:txBody>
      </p:sp>
      <p:sp>
        <p:nvSpPr>
          <p:cNvPr id="3" name="Θέση περιεχομένου 2"/>
          <p:cNvSpPr>
            <a:spLocks noGrp="1"/>
          </p:cNvSpPr>
          <p:nvPr>
            <p:ph idx="1"/>
          </p:nvPr>
        </p:nvSpPr>
        <p:spPr>
          <a:xfrm>
            <a:off x="457200" y="1124744"/>
            <a:ext cx="8507288" cy="5733256"/>
          </a:xfrm>
        </p:spPr>
        <p:txBody>
          <a:bodyPr>
            <a:normAutofit lnSpcReduction="10000"/>
          </a:bodyPr>
          <a:lstStyle/>
          <a:p>
            <a:pPr marL="0" indent="0">
              <a:lnSpc>
                <a:spcPct val="120000"/>
              </a:lnSpc>
              <a:spcBef>
                <a:spcPts val="600"/>
              </a:spcBef>
              <a:buNone/>
            </a:pPr>
            <a:r>
              <a:rPr lang="el-GR" dirty="0"/>
              <a:t>Αφαίρεση 2 (δύο) μονάδων συμπυκνωμένων RBC με μηχάνημα φορητό και </a:t>
            </a:r>
            <a:r>
              <a:rPr lang="el-GR" dirty="0" smtClean="0"/>
              <a:t>επαναφορτιζόμενο.</a:t>
            </a:r>
            <a:endParaRPr lang="el-GR" dirty="0"/>
          </a:p>
          <a:p>
            <a:pPr marL="0" indent="0">
              <a:lnSpc>
                <a:spcPct val="120000"/>
              </a:lnSpc>
              <a:spcBef>
                <a:spcPts val="600"/>
              </a:spcBef>
              <a:buNone/>
            </a:pPr>
            <a:r>
              <a:rPr lang="el-GR" b="1" dirty="0"/>
              <a:t>Ίδια αρχή λειτουργίας</a:t>
            </a:r>
          </a:p>
          <a:p>
            <a:pPr>
              <a:lnSpc>
                <a:spcPct val="120000"/>
              </a:lnSpc>
              <a:spcBef>
                <a:spcPts val="600"/>
              </a:spcBef>
            </a:pPr>
            <a:r>
              <a:rPr lang="el-GR" dirty="0" smtClean="0"/>
              <a:t>Αυτοματοποιημένη </a:t>
            </a:r>
            <a:r>
              <a:rPr lang="el-GR" dirty="0"/>
              <a:t>φυγοκεντρική </a:t>
            </a:r>
            <a:r>
              <a:rPr lang="el-GR" dirty="0" smtClean="0"/>
              <a:t>διαδικασία.</a:t>
            </a:r>
            <a:endParaRPr lang="el-GR" dirty="0"/>
          </a:p>
          <a:p>
            <a:pPr>
              <a:lnSpc>
                <a:spcPct val="120000"/>
              </a:lnSpc>
              <a:spcBef>
                <a:spcPts val="600"/>
              </a:spcBef>
            </a:pPr>
            <a:r>
              <a:rPr lang="el-GR" dirty="0" smtClean="0"/>
              <a:t>Κλειστό </a:t>
            </a:r>
            <a:r>
              <a:rPr lang="el-GR" dirty="0"/>
              <a:t>σύστημα σωληνώσεων μιας </a:t>
            </a:r>
            <a:r>
              <a:rPr lang="el-GR" dirty="0" smtClean="0"/>
              <a:t>χρήσης.</a:t>
            </a:r>
            <a:endParaRPr lang="el-GR" dirty="0"/>
          </a:p>
          <a:p>
            <a:pPr>
              <a:lnSpc>
                <a:spcPct val="120000"/>
              </a:lnSpc>
              <a:spcBef>
                <a:spcPts val="600"/>
              </a:spcBef>
            </a:pPr>
            <a:r>
              <a:rPr lang="el-GR" dirty="0" smtClean="0"/>
              <a:t>Προσθήκη </a:t>
            </a:r>
            <a:r>
              <a:rPr lang="el-GR" dirty="0"/>
              <a:t>0,9% </a:t>
            </a:r>
            <a:r>
              <a:rPr lang="el-GR" dirty="0" err="1"/>
              <a:t>NaCl</a:t>
            </a:r>
            <a:r>
              <a:rPr lang="el-GR" dirty="0"/>
              <a:t> και κιτρικού ως </a:t>
            </a:r>
            <a:r>
              <a:rPr lang="el-GR" dirty="0" smtClean="0"/>
              <a:t>αντιπηκτικό.</a:t>
            </a:r>
            <a:endParaRPr lang="el-GR" dirty="0"/>
          </a:p>
          <a:p>
            <a:pPr>
              <a:lnSpc>
                <a:spcPct val="120000"/>
              </a:lnSpc>
              <a:spcBef>
                <a:spcPts val="600"/>
              </a:spcBef>
            </a:pPr>
            <a:r>
              <a:rPr lang="el-GR" dirty="0" smtClean="0"/>
              <a:t>Διακοπτόμενη </a:t>
            </a:r>
            <a:r>
              <a:rPr lang="el-GR" dirty="0"/>
              <a:t>διαδικασία (μια φλέβα: λήψη - επιστροφή</a:t>
            </a:r>
            <a:r>
              <a:rPr lang="el-GR" dirty="0" smtClean="0"/>
              <a:t>).</a:t>
            </a:r>
            <a:endParaRPr lang="el-GR" dirty="0"/>
          </a:p>
          <a:p>
            <a:pPr>
              <a:lnSpc>
                <a:spcPct val="120000"/>
              </a:lnSpc>
              <a:spcBef>
                <a:spcPts val="600"/>
              </a:spcBef>
            </a:pPr>
            <a:r>
              <a:rPr lang="el-GR" dirty="0" smtClean="0"/>
              <a:t>Προγραμματισμός </a:t>
            </a:r>
            <a:r>
              <a:rPr lang="el-GR" dirty="0"/>
              <a:t>με σωματομετρικές αιματολογικές παραμέτρους του δότη </a:t>
            </a:r>
            <a:r>
              <a:rPr lang="el-GR" dirty="0" smtClean="0"/>
              <a:t>.</a:t>
            </a:r>
            <a:endParaRPr lang="el-GR" dirty="0"/>
          </a:p>
          <a:p>
            <a:pPr>
              <a:lnSpc>
                <a:spcPct val="120000"/>
              </a:lnSpc>
              <a:spcBef>
                <a:spcPts val="600"/>
              </a:spcBef>
            </a:pPr>
            <a:r>
              <a:rPr lang="el-GR" dirty="0" smtClean="0"/>
              <a:t>Αφαίρεση </a:t>
            </a:r>
            <a:r>
              <a:rPr lang="el-GR" dirty="0"/>
              <a:t>2 (δύο) μονάδων </a:t>
            </a:r>
            <a:r>
              <a:rPr lang="el-GR" dirty="0" smtClean="0"/>
              <a:t>RBC.</a:t>
            </a:r>
            <a:endParaRPr lang="el-GR" dirty="0"/>
          </a:p>
          <a:p>
            <a:pPr>
              <a:lnSpc>
                <a:spcPct val="120000"/>
              </a:lnSpc>
              <a:spcBef>
                <a:spcPts val="600"/>
              </a:spcBef>
            </a:pPr>
            <a:r>
              <a:rPr lang="el-GR" dirty="0" smtClean="0"/>
              <a:t>Επιστροφή </a:t>
            </a:r>
            <a:r>
              <a:rPr lang="el-GR" dirty="0"/>
              <a:t>στο δότη των υπόλοιπων </a:t>
            </a:r>
            <a:r>
              <a:rPr lang="el-GR" dirty="0" smtClean="0"/>
              <a:t>στοιχείων.</a:t>
            </a:r>
            <a:endParaRPr lang="el-GR" dirty="0"/>
          </a:p>
          <a:p>
            <a:pPr>
              <a:lnSpc>
                <a:spcPct val="120000"/>
              </a:lnSpc>
              <a:spcBef>
                <a:spcPts val="600"/>
              </a:spcBef>
            </a:pPr>
            <a:r>
              <a:rPr lang="el-GR" dirty="0" smtClean="0"/>
              <a:t>Μικρός </a:t>
            </a:r>
            <a:r>
              <a:rPr lang="el-GR" dirty="0"/>
              <a:t>εξωσωματικός </a:t>
            </a:r>
            <a:r>
              <a:rPr lang="el-GR" dirty="0" smtClean="0"/>
              <a:t>όγκος.</a:t>
            </a:r>
            <a:endParaRPr lang="el-GR" dirty="0"/>
          </a:p>
          <a:p>
            <a:pPr>
              <a:lnSpc>
                <a:spcPct val="120000"/>
              </a:lnSpc>
              <a:spcBef>
                <a:spcPts val="600"/>
              </a:spcBef>
            </a:pPr>
            <a:r>
              <a:rPr lang="el-GR" dirty="0"/>
              <a:t>Απόλυτα ασφαλής </a:t>
            </a:r>
            <a:r>
              <a:rPr lang="el-GR" dirty="0" smtClean="0"/>
              <a:t>διαδικασία.</a:t>
            </a:r>
            <a:endParaRPr lang="el-GR" dirty="0"/>
          </a:p>
        </p:txBody>
      </p:sp>
      <p:sp>
        <p:nvSpPr>
          <p:cNvPr id="4" name="Θέση αριθμού διαφάνειας 3"/>
          <p:cNvSpPr>
            <a:spLocks noGrp="1"/>
          </p:cNvSpPr>
          <p:nvPr>
            <p:ph type="sldNum" sz="quarter" idx="12"/>
          </p:nvPr>
        </p:nvSpPr>
        <p:spPr/>
        <p:txBody>
          <a:bodyPr/>
          <a:lstStyle/>
          <a:p>
            <a:pPr>
              <a:defRPr/>
            </a:pPr>
            <a:fld id="{28CD3C92-F2F6-4FF6-9861-7DED6E081F74}" type="slidenum">
              <a:rPr lang="el-GR" altLang="el-GR"/>
              <a:pPr>
                <a:defRPr/>
              </a:pPr>
              <a:t>67</a:t>
            </a:fld>
            <a:endParaRPr lang="el-GR" altLang="el-GR"/>
          </a:p>
        </p:txBody>
      </p:sp>
    </p:spTree>
    <p:extLst>
      <p:ext uri="{BB962C8B-B14F-4D97-AF65-F5344CB8AC3E}">
        <p14:creationId xmlns:p14="http://schemas.microsoft.com/office/powerpoint/2010/main" val="14637570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Πλεονεκτήματα</a:t>
            </a:r>
            <a:endParaRPr lang="el-GR" dirty="0"/>
          </a:p>
        </p:txBody>
      </p:sp>
      <p:sp>
        <p:nvSpPr>
          <p:cNvPr id="3" name="Θέση περιεχομένου 2"/>
          <p:cNvSpPr>
            <a:spLocks noGrp="1"/>
          </p:cNvSpPr>
          <p:nvPr>
            <p:ph idx="1"/>
          </p:nvPr>
        </p:nvSpPr>
        <p:spPr/>
        <p:txBody>
          <a:bodyPr/>
          <a:lstStyle/>
          <a:p>
            <a:r>
              <a:rPr lang="el-GR" dirty="0"/>
              <a:t>Πριν τη μεταφορά των RBC στους τελικούς ασκούς συλλογής</a:t>
            </a:r>
            <a:r>
              <a:rPr lang="el-GR" dirty="0" smtClean="0"/>
              <a:t>:</a:t>
            </a:r>
            <a:endParaRPr lang="el-GR" dirty="0"/>
          </a:p>
          <a:p>
            <a:pPr marL="857250" lvl="1" indent="-457200">
              <a:buFont typeface="+mj-lt"/>
              <a:buAutoNum type="arabicPeriod"/>
            </a:pPr>
            <a:r>
              <a:rPr lang="el-GR" dirty="0" err="1" smtClean="0"/>
              <a:t>Λευκαφαίρεση</a:t>
            </a:r>
            <a:r>
              <a:rPr lang="el-GR" dirty="0" smtClean="0"/>
              <a:t> </a:t>
            </a:r>
            <a:r>
              <a:rPr lang="el-GR" dirty="0"/>
              <a:t>αυτών μέσω ενσωματωμένου εργαστηριακού </a:t>
            </a:r>
            <a:r>
              <a:rPr lang="el-GR" dirty="0" smtClean="0"/>
              <a:t>φίλτρου</a:t>
            </a:r>
            <a:endParaRPr lang="el-GR" dirty="0"/>
          </a:p>
          <a:p>
            <a:pPr marL="857250" lvl="1" indent="-457200">
              <a:buFont typeface="+mj-lt"/>
              <a:buAutoNum type="arabicPeriod"/>
            </a:pPr>
            <a:r>
              <a:rPr lang="el-GR" dirty="0" smtClean="0"/>
              <a:t>Προσθήκη </a:t>
            </a:r>
            <a:r>
              <a:rPr lang="el-GR" dirty="0"/>
              <a:t>συντηρητικού διαλύματος (συνήθως </a:t>
            </a:r>
            <a:r>
              <a:rPr lang="el-GR" dirty="0" err="1"/>
              <a:t>μανιτόλη</a:t>
            </a:r>
            <a:r>
              <a:rPr lang="el-GR" dirty="0" smtClean="0"/>
              <a:t>)</a:t>
            </a:r>
            <a:endParaRPr lang="el-GR" dirty="0"/>
          </a:p>
          <a:p>
            <a:r>
              <a:rPr lang="el-GR" dirty="0"/>
              <a:t>Συνεπώς, σε μία συνεδρία: </a:t>
            </a:r>
          </a:p>
          <a:p>
            <a:pPr marL="355600" indent="0">
              <a:spcBef>
                <a:spcPts val="300"/>
              </a:spcBef>
              <a:buNone/>
            </a:pPr>
            <a:r>
              <a:rPr lang="el-GR" dirty="0"/>
              <a:t>Αφαίρεση 2 (δύο) μονάδων </a:t>
            </a:r>
            <a:r>
              <a:rPr lang="el-GR" dirty="0" err="1"/>
              <a:t>προσυντήρησης</a:t>
            </a:r>
            <a:r>
              <a:rPr lang="el-GR" dirty="0"/>
              <a:t> (</a:t>
            </a:r>
            <a:r>
              <a:rPr lang="el-GR" dirty="0" err="1"/>
              <a:t>prestorage</a:t>
            </a:r>
            <a:r>
              <a:rPr lang="el-GR" dirty="0"/>
              <a:t>) </a:t>
            </a:r>
            <a:r>
              <a:rPr lang="el-GR" dirty="0" err="1"/>
              <a:t>λευκαφαιρεμένων</a:t>
            </a:r>
            <a:r>
              <a:rPr lang="el-GR" dirty="0"/>
              <a:t> RBC 42 </a:t>
            </a:r>
            <a:r>
              <a:rPr lang="el-GR" dirty="0" smtClean="0"/>
              <a:t>ημερών.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ACB6282D-CF8C-41F7-AAC1-ADE772396DF1}" type="slidenum">
              <a:rPr lang="el-GR" altLang="el-GR"/>
              <a:pPr>
                <a:defRPr/>
              </a:pPr>
              <a:t>68</a:t>
            </a:fld>
            <a:endParaRPr lang="el-GR" altLang="el-GR"/>
          </a:p>
        </p:txBody>
      </p:sp>
    </p:spTree>
    <p:extLst>
      <p:ext uri="{BB962C8B-B14F-4D97-AF65-F5344CB8AC3E}">
        <p14:creationId xmlns:p14="http://schemas.microsoft.com/office/powerpoint/2010/main" val="22860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B938F89B-467A-4C6E-895A-272C357164DE}" type="slidenum">
              <a:rPr lang="el-GR" altLang="el-GR"/>
              <a:pPr>
                <a:defRPr/>
              </a:pPr>
              <a:t>6</a:t>
            </a:fld>
            <a:endParaRPr lang="el-GR" altLang="el-GR"/>
          </a:p>
        </p:txBody>
      </p:sp>
      <p:sp>
        <p:nvSpPr>
          <p:cNvPr id="2" name="Θέση περιεχομένου 1"/>
          <p:cNvSpPr>
            <a:spLocks noGrp="1"/>
          </p:cNvSpPr>
          <p:nvPr>
            <p:ph idx="1"/>
          </p:nvPr>
        </p:nvSpPr>
        <p:spPr>
          <a:xfrm>
            <a:off x="457200" y="1196752"/>
            <a:ext cx="8363272" cy="5328592"/>
          </a:xfrm>
        </p:spPr>
        <p:txBody>
          <a:bodyPr>
            <a:noAutofit/>
          </a:bodyPr>
          <a:lstStyle/>
          <a:p>
            <a:pPr>
              <a:lnSpc>
                <a:spcPct val="110000"/>
              </a:lnSpc>
              <a:spcBef>
                <a:spcPts val="1000"/>
              </a:spcBef>
            </a:pPr>
            <a:r>
              <a:rPr lang="el-GR" dirty="0"/>
              <a:t>Η αντισηψία γίνεται με κυκλικές κινήσεις από το κέντρο προς την </a:t>
            </a:r>
            <a:r>
              <a:rPr lang="el-GR" dirty="0" smtClean="0"/>
              <a:t>περιφέρεια.</a:t>
            </a:r>
            <a:endParaRPr lang="el-GR" dirty="0"/>
          </a:p>
          <a:p>
            <a:pPr lvl="1">
              <a:lnSpc>
                <a:spcPct val="110000"/>
              </a:lnSpc>
              <a:spcBef>
                <a:spcPts val="1000"/>
              </a:spcBef>
            </a:pPr>
            <a:r>
              <a:rPr lang="el-GR" dirty="0"/>
              <a:t>Σαπούνισμα της περιοχής </a:t>
            </a:r>
            <a:r>
              <a:rPr lang="el-GR" dirty="0" err="1"/>
              <a:t>φλεβοκέντησης</a:t>
            </a:r>
            <a:r>
              <a:rPr lang="el-GR" dirty="0"/>
              <a:t> με υδατικό διάλυμα </a:t>
            </a:r>
            <a:r>
              <a:rPr lang="el-GR" dirty="0" err="1"/>
              <a:t>Cetavlon</a:t>
            </a:r>
            <a:r>
              <a:rPr lang="el-GR" dirty="0"/>
              <a:t>  15% για 30</a:t>
            </a:r>
            <a:r>
              <a:rPr lang="el-GR" dirty="0" smtClean="0"/>
              <a:t>’’.</a:t>
            </a:r>
            <a:endParaRPr lang="el-GR" dirty="0"/>
          </a:p>
          <a:p>
            <a:pPr lvl="1">
              <a:lnSpc>
                <a:spcPct val="110000"/>
              </a:lnSpc>
              <a:spcBef>
                <a:spcPts val="1000"/>
              </a:spcBef>
            </a:pPr>
            <a:r>
              <a:rPr lang="el-GR" dirty="0"/>
              <a:t>Απομάκρυνση του σαπουνιού με </a:t>
            </a:r>
            <a:r>
              <a:rPr lang="el-GR" dirty="0" smtClean="0"/>
              <a:t>οινόπνευμα.</a:t>
            </a:r>
            <a:endParaRPr lang="el-GR" dirty="0"/>
          </a:p>
          <a:p>
            <a:pPr lvl="1">
              <a:lnSpc>
                <a:spcPct val="110000"/>
              </a:lnSpc>
              <a:spcBef>
                <a:spcPts val="1000"/>
              </a:spcBef>
            </a:pPr>
            <a:r>
              <a:rPr lang="el-GR" dirty="0"/>
              <a:t>Καθάρισμα με διάλυμα ιωδίου (συνήθως </a:t>
            </a:r>
            <a:r>
              <a:rPr lang="el-GR" dirty="0" err="1"/>
              <a:t>Betadine</a:t>
            </a:r>
            <a:r>
              <a:rPr lang="el-GR" dirty="0" smtClean="0"/>
              <a:t>).</a:t>
            </a:r>
            <a:endParaRPr lang="el-GR" dirty="0"/>
          </a:p>
          <a:p>
            <a:pPr lvl="1">
              <a:lnSpc>
                <a:spcPct val="110000"/>
              </a:lnSpc>
              <a:spcBef>
                <a:spcPts val="1000"/>
              </a:spcBef>
            </a:pPr>
            <a:r>
              <a:rPr lang="el-GR" dirty="0"/>
              <a:t>Απομάκρυνση  του ιωδίου με </a:t>
            </a:r>
            <a:r>
              <a:rPr lang="el-GR" dirty="0" smtClean="0"/>
              <a:t>οινόπνευμα.</a:t>
            </a:r>
            <a:endParaRPr lang="el-GR" dirty="0"/>
          </a:p>
          <a:p>
            <a:pPr lvl="1">
              <a:lnSpc>
                <a:spcPct val="110000"/>
              </a:lnSpc>
              <a:spcBef>
                <a:spcPts val="1000"/>
              </a:spcBef>
            </a:pPr>
            <a:r>
              <a:rPr lang="el-GR" dirty="0"/>
              <a:t>Κάλυψη της επιφάνειας με αποστειρωμένη </a:t>
            </a:r>
            <a:r>
              <a:rPr lang="el-GR" dirty="0" smtClean="0"/>
              <a:t>γάζα.</a:t>
            </a:r>
            <a:endParaRPr lang="el-GR" dirty="0"/>
          </a:p>
          <a:p>
            <a:pPr lvl="1">
              <a:lnSpc>
                <a:spcPct val="110000"/>
              </a:lnSpc>
              <a:spcBef>
                <a:spcPts val="1000"/>
              </a:spcBef>
            </a:pPr>
            <a:r>
              <a:rPr lang="el-GR" b="1" dirty="0"/>
              <a:t>Για δότες ευαίσθητους σε </a:t>
            </a:r>
            <a:r>
              <a:rPr lang="el-GR" b="1" dirty="0" smtClean="0"/>
              <a:t>ιώδιο</a:t>
            </a:r>
            <a:endParaRPr lang="el-GR" b="1" dirty="0"/>
          </a:p>
          <a:p>
            <a:pPr lvl="2">
              <a:lnSpc>
                <a:spcPct val="110000"/>
              </a:lnSpc>
              <a:spcBef>
                <a:spcPts val="1000"/>
              </a:spcBef>
              <a:buFont typeface="Calibri" panose="020F0502020204030204" pitchFamily="34" charset="0"/>
              <a:buChar char="›"/>
            </a:pPr>
            <a:r>
              <a:rPr lang="el-GR" dirty="0"/>
              <a:t>Καθαρισμός της επιφάνειας με διάλυμα </a:t>
            </a:r>
            <a:r>
              <a:rPr lang="el-GR" dirty="0" smtClean="0"/>
              <a:t>σαπουνιού.</a:t>
            </a:r>
            <a:endParaRPr lang="el-GR" dirty="0"/>
          </a:p>
          <a:p>
            <a:pPr lvl="2">
              <a:lnSpc>
                <a:spcPct val="110000"/>
              </a:lnSpc>
              <a:spcBef>
                <a:spcPts val="1000"/>
              </a:spcBef>
              <a:buFont typeface="Calibri" panose="020F0502020204030204" pitchFamily="34" charset="0"/>
              <a:buChar char="›"/>
            </a:pPr>
            <a:r>
              <a:rPr lang="el-GR" dirty="0"/>
              <a:t>Απομάκρυνση του σαπουνιού με </a:t>
            </a:r>
            <a:r>
              <a:rPr lang="el-GR" dirty="0" smtClean="0"/>
              <a:t>οινόπνευμα.</a:t>
            </a:r>
            <a:endParaRPr lang="el-GR" dirty="0"/>
          </a:p>
        </p:txBody>
      </p:sp>
      <p:sp>
        <p:nvSpPr>
          <p:cNvPr id="3" name="Τίτλος 2"/>
          <p:cNvSpPr>
            <a:spLocks noGrp="1"/>
          </p:cNvSpPr>
          <p:nvPr>
            <p:ph type="title"/>
          </p:nvPr>
        </p:nvSpPr>
        <p:spPr/>
        <p:txBody>
          <a:bodyPr/>
          <a:lstStyle/>
          <a:p>
            <a:r>
              <a:rPr lang="el-GR" dirty="0"/>
              <a:t>Μέθοδος </a:t>
            </a:r>
            <a:r>
              <a:rPr lang="el-GR" dirty="0" smtClean="0"/>
              <a:t>Αντισηψίας </a:t>
            </a:r>
            <a:r>
              <a:rPr lang="el-GR" sz="3000" b="0" dirty="0" smtClean="0"/>
              <a:t>1/2</a:t>
            </a:r>
            <a:endParaRPr lang="el-GR" sz="3000" b="0" dirty="0"/>
          </a:p>
        </p:txBody>
      </p:sp>
    </p:spTree>
    <p:extLst>
      <p:ext uri="{BB962C8B-B14F-4D97-AF65-F5344CB8AC3E}">
        <p14:creationId xmlns:p14="http://schemas.microsoft.com/office/powerpoint/2010/main" val="14566927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Προϋποθέσεις</a:t>
            </a:r>
            <a:endParaRPr lang="el-GR" dirty="0"/>
          </a:p>
        </p:txBody>
      </p:sp>
      <p:sp>
        <p:nvSpPr>
          <p:cNvPr id="3" name="Θέση περιεχομένου 2"/>
          <p:cNvSpPr>
            <a:spLocks noGrp="1"/>
          </p:cNvSpPr>
          <p:nvPr>
            <p:ph idx="1"/>
          </p:nvPr>
        </p:nvSpPr>
        <p:spPr>
          <a:xfrm>
            <a:off x="457200" y="1196752"/>
            <a:ext cx="8435280" cy="5400600"/>
          </a:xfrm>
        </p:spPr>
        <p:txBody>
          <a:bodyPr>
            <a:normAutofit lnSpcReduction="10000"/>
          </a:bodyPr>
          <a:lstStyle/>
          <a:p>
            <a:r>
              <a:rPr lang="el-GR" dirty="0"/>
              <a:t>Η διαδικασία εφαρμόζεται σε υγιείς ενήλικες 18 - 65 ετών με: </a:t>
            </a:r>
          </a:p>
          <a:p>
            <a:pPr lvl="1"/>
            <a:r>
              <a:rPr lang="el-GR" dirty="0" err="1"/>
              <a:t>Hb</a:t>
            </a:r>
            <a:r>
              <a:rPr lang="el-GR" dirty="0"/>
              <a:t> &gt; 14 </a:t>
            </a:r>
            <a:r>
              <a:rPr lang="el-GR" dirty="0" err="1" smtClean="0"/>
              <a:t>gr</a:t>
            </a:r>
            <a:r>
              <a:rPr lang="el-GR" dirty="0" smtClean="0"/>
              <a:t>/</a:t>
            </a:r>
            <a:r>
              <a:rPr lang="el-GR" dirty="0" err="1" smtClean="0"/>
              <a:t>dl</a:t>
            </a:r>
            <a:r>
              <a:rPr lang="el-GR" dirty="0" smtClean="0"/>
              <a:t>.</a:t>
            </a:r>
            <a:endParaRPr lang="el-GR" dirty="0"/>
          </a:p>
          <a:p>
            <a:pPr lvl="1"/>
            <a:r>
              <a:rPr lang="el-GR" dirty="0"/>
              <a:t>Ύψος ≥ 1,70 </a:t>
            </a:r>
            <a:r>
              <a:rPr lang="el-GR" dirty="0" smtClean="0"/>
              <a:t>m.</a:t>
            </a:r>
            <a:endParaRPr lang="el-GR" dirty="0"/>
          </a:p>
          <a:p>
            <a:pPr lvl="1"/>
            <a:r>
              <a:rPr lang="el-GR" dirty="0"/>
              <a:t>Βάρος ≥ 70 </a:t>
            </a:r>
            <a:r>
              <a:rPr lang="el-GR" dirty="0" err="1" smtClean="0"/>
              <a:t>kgr</a:t>
            </a:r>
            <a:endParaRPr lang="el-GR" dirty="0"/>
          </a:p>
          <a:p>
            <a:pPr marL="457200" indent="-457200">
              <a:buFont typeface="+mj-lt"/>
              <a:buAutoNum type="arabicPeriod"/>
            </a:pPr>
            <a:r>
              <a:rPr lang="el-GR" dirty="0"/>
              <a:t>Αναπλήρωση του αφαιρεθέντος όγκου με 0,9% </a:t>
            </a:r>
            <a:r>
              <a:rPr lang="el-GR" dirty="0" err="1" smtClean="0"/>
              <a:t>NaCl</a:t>
            </a:r>
            <a:r>
              <a:rPr lang="el-GR" dirty="0" smtClean="0"/>
              <a:t>.</a:t>
            </a:r>
            <a:endParaRPr lang="el-GR" dirty="0"/>
          </a:p>
          <a:p>
            <a:pPr marL="457200" indent="-457200">
              <a:buFont typeface="+mj-lt"/>
              <a:buAutoNum type="arabicPeriod"/>
            </a:pPr>
            <a:r>
              <a:rPr lang="el-GR" dirty="0"/>
              <a:t>Μείωση του αριθμού των RBC του </a:t>
            </a:r>
            <a:r>
              <a:rPr lang="el-GR" dirty="0" smtClean="0"/>
              <a:t>δότη.</a:t>
            </a:r>
            <a:endParaRPr lang="el-GR" dirty="0"/>
          </a:p>
          <a:p>
            <a:pPr marL="457200" indent="-457200">
              <a:buFont typeface="+mj-lt"/>
              <a:buAutoNum type="arabicPeriod"/>
            </a:pPr>
            <a:r>
              <a:rPr lang="el-GR" dirty="0"/>
              <a:t>Επανάληψη της διαδικασίας στους 6 </a:t>
            </a:r>
            <a:r>
              <a:rPr lang="el-GR" dirty="0" smtClean="0"/>
              <a:t>μήνες.</a:t>
            </a:r>
            <a:endParaRPr lang="el-GR" dirty="0"/>
          </a:p>
          <a:p>
            <a:r>
              <a:rPr lang="el-GR" dirty="0"/>
              <a:t>Χρήσιμη για: </a:t>
            </a:r>
          </a:p>
          <a:p>
            <a:pPr lvl="1"/>
            <a:r>
              <a:rPr lang="el-GR" dirty="0" smtClean="0"/>
              <a:t>Δότες </a:t>
            </a:r>
            <a:r>
              <a:rPr lang="el-GR" dirty="0"/>
              <a:t>με μεγάλη επιφάνεια σώματος και </a:t>
            </a:r>
            <a:r>
              <a:rPr lang="el-GR" dirty="0" err="1"/>
              <a:t>Ht</a:t>
            </a:r>
            <a:r>
              <a:rPr lang="el-GR" dirty="0"/>
              <a:t> ≥ 50</a:t>
            </a:r>
            <a:r>
              <a:rPr lang="el-GR" dirty="0" smtClean="0"/>
              <a:t>%.</a:t>
            </a:r>
            <a:endParaRPr lang="el-GR" dirty="0"/>
          </a:p>
          <a:p>
            <a:pPr lvl="1"/>
            <a:r>
              <a:rPr lang="el-GR" dirty="0" smtClean="0"/>
              <a:t>Προγραμματισμένες </a:t>
            </a:r>
            <a:r>
              <a:rPr lang="el-GR" dirty="0" err="1"/>
              <a:t>αυτόλογες</a:t>
            </a:r>
            <a:r>
              <a:rPr lang="el-GR" dirty="0"/>
              <a:t> μεταγγίσεις (αν το επιτρέπουν οι παράμετροι του ασθενούς</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160B01F0-FEB4-4D1E-8AD9-59DACDB56AE2}" type="slidenum">
              <a:rPr lang="el-GR" altLang="el-GR"/>
              <a:pPr>
                <a:defRPr/>
              </a:pPr>
              <a:t>69</a:t>
            </a:fld>
            <a:endParaRPr lang="el-GR" altLang="el-GR"/>
          </a:p>
        </p:txBody>
      </p:sp>
    </p:spTree>
    <p:extLst>
      <p:ext uri="{BB962C8B-B14F-4D97-AF65-F5344CB8AC3E}">
        <p14:creationId xmlns:p14="http://schemas.microsoft.com/office/powerpoint/2010/main" val="13715726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Γενικά Πλεονεκτήματα </a:t>
            </a:r>
            <a:r>
              <a:rPr lang="el-GR" dirty="0" err="1" smtClean="0"/>
              <a:t>Αιμαφαίρεσης</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Συλλογή </a:t>
            </a:r>
            <a:r>
              <a:rPr lang="el-GR" dirty="0"/>
              <a:t>παραγώγων καλής ποιότητας και υψηλής </a:t>
            </a:r>
            <a:r>
              <a:rPr lang="el-GR" dirty="0" smtClean="0"/>
              <a:t>συγκέντρωσης.</a:t>
            </a:r>
            <a:endParaRPr lang="el-GR" dirty="0"/>
          </a:p>
          <a:p>
            <a:pPr marL="457200" indent="-457200">
              <a:buFont typeface="+mj-lt"/>
              <a:buAutoNum type="arabicPeriod"/>
            </a:pPr>
            <a:r>
              <a:rPr lang="el-GR" dirty="0" err="1" smtClean="0"/>
              <a:t>Λευκαφαιρεμένα</a:t>
            </a:r>
            <a:r>
              <a:rPr lang="el-GR" dirty="0" smtClean="0"/>
              <a:t> παράγωγα.</a:t>
            </a:r>
            <a:endParaRPr lang="el-GR" dirty="0"/>
          </a:p>
          <a:p>
            <a:pPr marL="457200" indent="-457200">
              <a:buFont typeface="+mj-lt"/>
              <a:buAutoNum type="arabicPeriod"/>
            </a:pPr>
            <a:r>
              <a:rPr lang="el-GR" dirty="0" smtClean="0"/>
              <a:t>Δεν </a:t>
            </a:r>
            <a:r>
              <a:rPr lang="el-GR" dirty="0"/>
              <a:t>απαιτείται άλλη επεξεργασία από το προσωπικό της </a:t>
            </a:r>
            <a:r>
              <a:rPr lang="el-GR" dirty="0" smtClean="0"/>
              <a:t>αιμοδοσίας.</a:t>
            </a:r>
            <a:endParaRPr lang="el-GR" dirty="0"/>
          </a:p>
          <a:p>
            <a:pPr marL="457200" indent="-457200">
              <a:buFont typeface="+mj-lt"/>
              <a:buAutoNum type="arabicPeriod"/>
            </a:pPr>
            <a:r>
              <a:rPr lang="el-GR" dirty="0" smtClean="0"/>
              <a:t>Καλύτερη </a:t>
            </a:r>
            <a:r>
              <a:rPr lang="el-GR" dirty="0"/>
              <a:t>κάλυψη των αιματολογικών </a:t>
            </a:r>
            <a:r>
              <a:rPr lang="el-GR" dirty="0" smtClean="0"/>
              <a:t>ασθενών.</a:t>
            </a:r>
            <a:endParaRPr lang="el-GR" dirty="0"/>
          </a:p>
          <a:p>
            <a:pPr marL="457200" indent="-457200">
              <a:buFont typeface="+mj-lt"/>
              <a:buAutoNum type="arabicPeriod"/>
            </a:pPr>
            <a:r>
              <a:rPr lang="el-GR" dirty="0" smtClean="0"/>
              <a:t>Ασφαλέστερη</a:t>
            </a:r>
            <a:r>
              <a:rPr lang="el-GR" dirty="0"/>
              <a:t>, ελεγχόμενη διαδικασία για το </a:t>
            </a:r>
            <a:r>
              <a:rPr lang="el-GR" dirty="0" smtClean="0"/>
              <a:t>δότη.</a:t>
            </a:r>
            <a:endParaRPr lang="el-GR" dirty="0"/>
          </a:p>
          <a:p>
            <a:pPr marL="457200" indent="-457200">
              <a:buFont typeface="+mj-lt"/>
              <a:buAutoNum type="arabicPeriod"/>
            </a:pPr>
            <a:r>
              <a:rPr lang="el-GR" dirty="0" smtClean="0"/>
              <a:t>Ασφαλέστερα παράγωγα.</a:t>
            </a:r>
            <a:endParaRPr lang="el-GR" dirty="0"/>
          </a:p>
          <a:p>
            <a:pPr marL="457200" indent="-457200">
              <a:buFont typeface="+mj-lt"/>
              <a:buAutoNum type="arabicPeriod"/>
            </a:pPr>
            <a:r>
              <a:rPr lang="el-GR" b="1" dirty="0" smtClean="0"/>
              <a:t>Οι </a:t>
            </a:r>
            <a:r>
              <a:rPr lang="el-GR" b="1" dirty="0"/>
              <a:t>δότες είναι  εθελοντές και τακτικά </a:t>
            </a:r>
            <a:r>
              <a:rPr lang="el-GR" b="1" dirty="0" smtClean="0"/>
              <a:t>ελεγχόμενοι.</a:t>
            </a:r>
            <a:endParaRPr lang="el-GR" b="1"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847E8FF3-D833-4F10-B7C0-8BFBE985716C}" type="slidenum">
              <a:rPr lang="el-GR" altLang="el-GR"/>
              <a:pPr>
                <a:defRPr/>
              </a:pPr>
              <a:t>70</a:t>
            </a:fld>
            <a:endParaRPr lang="el-GR" altLang="el-GR"/>
          </a:p>
        </p:txBody>
      </p:sp>
    </p:spTree>
    <p:extLst>
      <p:ext uri="{BB962C8B-B14F-4D97-AF65-F5344CB8AC3E}">
        <p14:creationId xmlns:p14="http://schemas.microsoft.com/office/powerpoint/2010/main" val="16409326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Γενικά Μειονεκτήματα </a:t>
            </a:r>
            <a:r>
              <a:rPr lang="el-GR" dirty="0" err="1" smtClean="0"/>
              <a:t>Αιμαφαίρεσης</a:t>
            </a:r>
            <a:endParaRPr lang="el-GR" dirty="0"/>
          </a:p>
        </p:txBody>
      </p:sp>
      <p:sp>
        <p:nvSpPr>
          <p:cNvPr id="3" name="Θέση περιεχομένου 2"/>
          <p:cNvSpPr>
            <a:spLocks noGrp="1"/>
          </p:cNvSpPr>
          <p:nvPr>
            <p:ph idx="1"/>
          </p:nvPr>
        </p:nvSpPr>
        <p:spPr/>
        <p:txBody>
          <a:bodyPr>
            <a:normAutofit/>
          </a:bodyPr>
          <a:lstStyle/>
          <a:p>
            <a:pPr marL="457200" indent="-457200">
              <a:spcBef>
                <a:spcPts val="1800"/>
              </a:spcBef>
              <a:buFont typeface="+mj-lt"/>
              <a:buAutoNum type="arabicPeriod"/>
            </a:pPr>
            <a:r>
              <a:rPr lang="el-GR" sz="2400" dirty="0"/>
              <a:t>Απαιτείται εξειδικευμένο </a:t>
            </a:r>
            <a:r>
              <a:rPr lang="el-GR" sz="2400" dirty="0" smtClean="0"/>
              <a:t>προσωπικό.</a:t>
            </a:r>
            <a:endParaRPr lang="el-GR" sz="2400" dirty="0"/>
          </a:p>
          <a:p>
            <a:pPr marL="457200" indent="-457200">
              <a:spcBef>
                <a:spcPts val="1800"/>
              </a:spcBef>
              <a:buFont typeface="+mj-lt"/>
              <a:buAutoNum type="arabicPeriod"/>
            </a:pPr>
            <a:r>
              <a:rPr lang="el-GR" sz="2400" dirty="0" smtClean="0"/>
              <a:t>Υψηλό </a:t>
            </a:r>
            <a:r>
              <a:rPr lang="el-GR" sz="2400" dirty="0"/>
              <a:t>κόστος (μηχανήματα, αναλώσιμο</a:t>
            </a:r>
            <a:r>
              <a:rPr lang="el-GR" sz="2400" dirty="0" smtClean="0"/>
              <a:t>).</a:t>
            </a:r>
            <a:endParaRPr lang="el-GR" sz="2400" dirty="0"/>
          </a:p>
          <a:p>
            <a:pPr marL="457200" indent="-457200">
              <a:spcBef>
                <a:spcPts val="1800"/>
              </a:spcBef>
              <a:buFont typeface="+mj-lt"/>
              <a:buAutoNum type="arabicPeriod"/>
            </a:pPr>
            <a:r>
              <a:rPr lang="el-GR" sz="2400" dirty="0" smtClean="0"/>
              <a:t>Σχετικά </a:t>
            </a:r>
            <a:r>
              <a:rPr lang="el-GR" sz="2400" dirty="0"/>
              <a:t>χρονοβόρα </a:t>
            </a:r>
            <a:r>
              <a:rPr lang="el-GR" sz="2400" dirty="0" smtClean="0"/>
              <a:t>διαδικασία.</a:t>
            </a:r>
            <a:endParaRPr lang="el-GR" sz="2400" dirty="0"/>
          </a:p>
          <a:p>
            <a:pPr marL="457200" indent="-457200">
              <a:spcBef>
                <a:spcPts val="1800"/>
              </a:spcBef>
              <a:buFont typeface="+mj-lt"/>
              <a:buAutoNum type="arabicPeriod"/>
            </a:pPr>
            <a:r>
              <a:rPr lang="el-GR" sz="2400" dirty="0" smtClean="0"/>
              <a:t>Τεχνολογία </a:t>
            </a:r>
            <a:r>
              <a:rPr lang="el-GR" sz="2400" dirty="0"/>
              <a:t>άγνωστη στο ευρύ κοινό (Δυσπιστία</a:t>
            </a:r>
            <a:r>
              <a:rPr lang="el-GR" sz="2400" dirty="0" smtClean="0"/>
              <a:t>).</a:t>
            </a:r>
            <a:endParaRPr lang="el-GR" sz="2400" dirty="0"/>
          </a:p>
        </p:txBody>
      </p:sp>
      <p:sp>
        <p:nvSpPr>
          <p:cNvPr id="4" name="Θέση αριθμού διαφάνειας 3"/>
          <p:cNvSpPr>
            <a:spLocks noGrp="1"/>
          </p:cNvSpPr>
          <p:nvPr>
            <p:ph type="sldNum" sz="quarter" idx="12"/>
          </p:nvPr>
        </p:nvSpPr>
        <p:spPr/>
        <p:txBody>
          <a:bodyPr/>
          <a:lstStyle/>
          <a:p>
            <a:pPr>
              <a:defRPr/>
            </a:pPr>
            <a:fld id="{1D647260-0688-40ED-A6C6-355768B16470}" type="slidenum">
              <a:rPr lang="el-GR" altLang="el-GR"/>
              <a:pPr>
                <a:defRPr/>
              </a:pPr>
              <a:t>71</a:t>
            </a:fld>
            <a:endParaRPr lang="el-GR" altLang="el-GR"/>
          </a:p>
        </p:txBody>
      </p:sp>
    </p:spTree>
    <p:extLst>
      <p:ext uri="{BB962C8B-B14F-4D97-AF65-F5344CB8AC3E}">
        <p14:creationId xmlns:p14="http://schemas.microsoft.com/office/powerpoint/2010/main" val="21705160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Θεραπευτική </a:t>
            </a:r>
            <a:r>
              <a:rPr lang="el-GR" dirty="0" err="1" smtClean="0"/>
              <a:t>Αιμαφαίρεση</a:t>
            </a:r>
            <a:endParaRPr lang="el-GR" dirty="0"/>
          </a:p>
        </p:txBody>
      </p:sp>
      <p:sp>
        <p:nvSpPr>
          <p:cNvPr id="3" name="Θέση περιεχομένου 2"/>
          <p:cNvSpPr>
            <a:spLocks noGrp="1"/>
          </p:cNvSpPr>
          <p:nvPr>
            <p:ph idx="1"/>
          </p:nvPr>
        </p:nvSpPr>
        <p:spPr>
          <a:xfrm>
            <a:off x="457200" y="1196752"/>
            <a:ext cx="8291264" cy="5256584"/>
          </a:xfrm>
        </p:spPr>
        <p:txBody>
          <a:bodyPr>
            <a:normAutofit/>
          </a:bodyPr>
          <a:lstStyle/>
          <a:p>
            <a:r>
              <a:rPr lang="el-GR" dirty="0"/>
              <a:t>Αυτοματοποιημένη διαδικασία απομάκρυνσης πλάσματος ή </a:t>
            </a:r>
            <a:r>
              <a:rPr lang="el-GR" b="1" dirty="0"/>
              <a:t>κυτταρικών στοιχείων </a:t>
            </a:r>
            <a:r>
              <a:rPr lang="el-GR" dirty="0"/>
              <a:t>από τον ασθενή και επιστροφή του υπόλοιπου </a:t>
            </a:r>
            <a:r>
              <a:rPr lang="el-GR" dirty="0" smtClean="0"/>
              <a:t>αίματος.</a:t>
            </a:r>
            <a:endParaRPr lang="el-GR" b="1" dirty="0" smtClean="0"/>
          </a:p>
          <a:p>
            <a:r>
              <a:rPr lang="el-GR" b="1" dirty="0" smtClean="0"/>
              <a:t>Σκοπός:</a:t>
            </a:r>
            <a:endParaRPr lang="el-GR" b="1" dirty="0"/>
          </a:p>
          <a:p>
            <a:pPr marL="627063" lvl="1">
              <a:buFontTx/>
              <a:buAutoNum type="arabicPeriod"/>
            </a:pPr>
            <a:r>
              <a:rPr lang="el-GR" altLang="el-GR" dirty="0"/>
              <a:t>Άμεση απομάκρυνση από την κυκλοφορία του ασθενούς της ουσίας ή των κυττάρων που ευθύνονται για τη νόσο </a:t>
            </a:r>
            <a:r>
              <a:rPr lang="el-GR" altLang="el-GR" dirty="0" smtClean="0"/>
              <a:t>του.</a:t>
            </a:r>
            <a:endParaRPr lang="el-GR" altLang="el-GR" dirty="0"/>
          </a:p>
          <a:p>
            <a:pPr marL="627063" lvl="1">
              <a:buFontTx/>
              <a:buAutoNum type="arabicPeriod"/>
            </a:pPr>
            <a:r>
              <a:rPr lang="el-GR" altLang="el-GR" dirty="0"/>
              <a:t>Συλλογή φυσιολογικών προγονικών κυττάρων από ασθενείς για </a:t>
            </a:r>
            <a:r>
              <a:rPr lang="el-GR" altLang="el-GR" dirty="0" err="1"/>
              <a:t>αυτόλογη</a:t>
            </a:r>
            <a:r>
              <a:rPr lang="el-GR" altLang="el-GR" dirty="0"/>
              <a:t> </a:t>
            </a:r>
            <a:r>
              <a:rPr lang="el-GR" altLang="el-GR" dirty="0" smtClean="0"/>
              <a:t>μεταμόσχευση.</a:t>
            </a:r>
            <a:endParaRPr lang="el-GR" altLang="el-GR" dirty="0"/>
          </a:p>
          <a:p>
            <a:pPr marL="627063" lvl="1">
              <a:buFontTx/>
              <a:buAutoNum type="arabicPeriod"/>
            </a:pPr>
            <a:r>
              <a:rPr lang="el-GR" altLang="el-GR" dirty="0"/>
              <a:t>Εξωσωματική επεξεργασία των κυττάρων του αίματος με υπεριώδη ακτινοβολία και επιστροφή τους στον ασθενή (</a:t>
            </a:r>
            <a:r>
              <a:rPr lang="el-GR" altLang="el-GR" dirty="0" err="1"/>
              <a:t>φωταφαίρεση</a:t>
            </a:r>
            <a:r>
              <a:rPr lang="el-GR" altLang="el-GR" dirty="0" smtClean="0"/>
              <a:t>).</a:t>
            </a:r>
            <a:endParaRPr lang="el-GR" dirty="0"/>
          </a:p>
        </p:txBody>
      </p:sp>
      <p:sp>
        <p:nvSpPr>
          <p:cNvPr id="6" name="Θέση αριθμού διαφάνειας 3"/>
          <p:cNvSpPr>
            <a:spLocks noGrp="1"/>
          </p:cNvSpPr>
          <p:nvPr>
            <p:ph type="sldNum" sz="quarter" idx="12"/>
          </p:nvPr>
        </p:nvSpPr>
        <p:spPr/>
        <p:txBody>
          <a:bodyPr/>
          <a:lstStyle/>
          <a:p>
            <a:pPr>
              <a:defRPr/>
            </a:pPr>
            <a:fld id="{E87342EB-3730-40A8-B617-204922C327BF}" type="slidenum">
              <a:rPr lang="el-GR" altLang="el-GR"/>
              <a:pPr>
                <a:defRPr/>
              </a:pPr>
              <a:t>72</a:t>
            </a:fld>
            <a:endParaRPr lang="el-GR" altLang="el-GR"/>
          </a:p>
        </p:txBody>
      </p:sp>
    </p:spTree>
    <p:extLst>
      <p:ext uri="{BB962C8B-B14F-4D97-AF65-F5344CB8AC3E}">
        <p14:creationId xmlns:p14="http://schemas.microsoft.com/office/powerpoint/2010/main" val="8328416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Διαδικασίες</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Ανταλλαγή πλάσματος.</a:t>
            </a:r>
            <a:endParaRPr lang="el-GR" dirty="0"/>
          </a:p>
          <a:p>
            <a:pPr marL="457200" indent="-457200">
              <a:buFont typeface="+mj-lt"/>
              <a:buAutoNum type="arabicPeriod"/>
            </a:pPr>
            <a:r>
              <a:rPr lang="el-GR" dirty="0" smtClean="0"/>
              <a:t>Ανταλλαγή </a:t>
            </a:r>
            <a:r>
              <a:rPr lang="el-GR" dirty="0"/>
              <a:t>ερυθρών </a:t>
            </a:r>
            <a:r>
              <a:rPr lang="el-GR" dirty="0" smtClean="0"/>
              <a:t>αιμοσφαιρίων.</a:t>
            </a:r>
            <a:endParaRPr lang="el-GR" dirty="0"/>
          </a:p>
          <a:p>
            <a:pPr marL="457200" indent="-457200">
              <a:buFont typeface="+mj-lt"/>
              <a:buAutoNum type="arabicPeriod"/>
            </a:pPr>
            <a:r>
              <a:rPr lang="el-GR" dirty="0" err="1" smtClean="0"/>
              <a:t>Λευκαφαίρεση</a:t>
            </a:r>
            <a:r>
              <a:rPr lang="el-GR" dirty="0" smtClean="0"/>
              <a:t>.</a:t>
            </a:r>
            <a:endParaRPr lang="el-GR" dirty="0"/>
          </a:p>
          <a:p>
            <a:pPr marL="457200" indent="-457200">
              <a:buFont typeface="+mj-lt"/>
              <a:buAutoNum type="arabicPeriod"/>
            </a:pPr>
            <a:r>
              <a:rPr lang="el-GR" dirty="0" smtClean="0"/>
              <a:t>Συλλογή </a:t>
            </a:r>
            <a:r>
              <a:rPr lang="el-GR" dirty="0"/>
              <a:t>προγονικών </a:t>
            </a:r>
            <a:r>
              <a:rPr lang="el-GR" dirty="0" smtClean="0"/>
              <a:t>κυττάρων.</a:t>
            </a:r>
            <a:endParaRPr lang="el-GR" dirty="0"/>
          </a:p>
          <a:p>
            <a:pPr marL="457200" indent="-457200">
              <a:buFont typeface="+mj-lt"/>
              <a:buAutoNum type="arabicPeriod"/>
            </a:pPr>
            <a:r>
              <a:rPr lang="el-GR" dirty="0" smtClean="0"/>
              <a:t>Εξωσωματική </a:t>
            </a:r>
            <a:r>
              <a:rPr lang="el-GR" dirty="0" err="1"/>
              <a:t>φωτοχημειοθεραπεία</a:t>
            </a:r>
            <a:r>
              <a:rPr lang="el-GR" dirty="0"/>
              <a:t> (</a:t>
            </a:r>
            <a:r>
              <a:rPr lang="el-GR" dirty="0" err="1"/>
              <a:t>φωταφαίρεση</a:t>
            </a:r>
            <a:r>
              <a:rPr lang="el-GR" dirty="0" smtClean="0"/>
              <a:t>).</a:t>
            </a:r>
            <a:endParaRPr lang="el-GR" dirty="0"/>
          </a:p>
          <a:p>
            <a:pPr marL="457200" indent="-457200">
              <a:buFont typeface="+mj-lt"/>
              <a:buAutoNum type="arabicPeriod"/>
            </a:pPr>
            <a:r>
              <a:rPr lang="el-GR" dirty="0" smtClean="0"/>
              <a:t>Εκλεκτική </a:t>
            </a:r>
            <a:r>
              <a:rPr lang="el-GR" dirty="0" err="1"/>
              <a:t>πλασμαφαίρεση</a:t>
            </a:r>
            <a:r>
              <a:rPr lang="el-GR" dirty="0"/>
              <a:t> (μεμβράνες διήθησης - ειδικές στήλες προσρόφησης) (Νεφρολόγοι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BD4854E4-3320-4599-A3AC-C6FCE35FAC6E}" type="slidenum">
              <a:rPr lang="el-GR" altLang="el-GR"/>
              <a:pPr>
                <a:defRPr/>
              </a:pPr>
              <a:t>73</a:t>
            </a:fld>
            <a:endParaRPr lang="el-GR" altLang="el-GR"/>
          </a:p>
        </p:txBody>
      </p:sp>
    </p:spTree>
    <p:extLst>
      <p:ext uri="{BB962C8B-B14F-4D97-AF65-F5344CB8AC3E}">
        <p14:creationId xmlns:p14="http://schemas.microsoft.com/office/powerpoint/2010/main" val="25877867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Ανταλλαγή </a:t>
            </a:r>
            <a:r>
              <a:rPr lang="el-GR" dirty="0" smtClean="0"/>
              <a:t>Πλάσματος</a:t>
            </a:r>
            <a:endParaRPr lang="el-GR" dirty="0"/>
          </a:p>
        </p:txBody>
      </p:sp>
      <p:sp>
        <p:nvSpPr>
          <p:cNvPr id="3" name="Θέση περιεχομένου 2"/>
          <p:cNvSpPr>
            <a:spLocks noGrp="1"/>
          </p:cNvSpPr>
          <p:nvPr>
            <p:ph idx="1"/>
          </p:nvPr>
        </p:nvSpPr>
        <p:spPr>
          <a:xfrm>
            <a:off x="457200" y="1196752"/>
            <a:ext cx="8363272" cy="5400600"/>
          </a:xfrm>
        </p:spPr>
        <p:txBody>
          <a:bodyPr>
            <a:normAutofit/>
          </a:bodyPr>
          <a:lstStyle/>
          <a:p>
            <a:r>
              <a:rPr lang="el-GR" dirty="0"/>
              <a:t>Αυτοματοποιημένη φυγοκεντρική διαδικασία με κλειστό σύστημα σωληνώσεων μιας χρήσης που προσαρμόζεται πάνω στο </a:t>
            </a:r>
            <a:r>
              <a:rPr lang="el-GR" dirty="0" smtClean="0"/>
              <a:t>μηχάνημα.</a:t>
            </a:r>
            <a:endParaRPr lang="el-GR" dirty="0"/>
          </a:p>
          <a:p>
            <a:r>
              <a:rPr lang="el-GR" dirty="0" smtClean="0"/>
              <a:t>Συνεχής </a:t>
            </a:r>
            <a:r>
              <a:rPr lang="el-GR" dirty="0"/>
              <a:t>διαδικασία (δύο φλέβες: λήψη - επιστροφή</a:t>
            </a:r>
            <a:r>
              <a:rPr lang="el-GR" dirty="0" smtClean="0"/>
              <a:t>).</a:t>
            </a:r>
            <a:endParaRPr lang="el-GR" dirty="0"/>
          </a:p>
          <a:p>
            <a:r>
              <a:rPr lang="el-GR" dirty="0"/>
              <a:t>Μικρός εξωσωματικός </a:t>
            </a:r>
            <a:r>
              <a:rPr lang="el-GR" dirty="0" smtClean="0"/>
              <a:t>όγκος.</a:t>
            </a:r>
            <a:endParaRPr lang="el-GR" dirty="0"/>
          </a:p>
          <a:p>
            <a:r>
              <a:rPr lang="el-GR" dirty="0" smtClean="0"/>
              <a:t>Αφαίρεση </a:t>
            </a:r>
            <a:r>
              <a:rPr lang="el-GR" dirty="0"/>
              <a:t>πλάσματος (απομάκρυνση από την κυκλοφορία του νοσηρού παράγοντα, π.χ. </a:t>
            </a:r>
            <a:r>
              <a:rPr lang="el-GR" dirty="0" err="1"/>
              <a:t>αυτοαντισώματα</a:t>
            </a:r>
            <a:r>
              <a:rPr lang="el-GR" dirty="0"/>
              <a:t>, </a:t>
            </a:r>
            <a:r>
              <a:rPr lang="el-GR" dirty="0" err="1"/>
              <a:t>παραπρωτεΐνη</a:t>
            </a:r>
            <a:r>
              <a:rPr lang="el-GR" dirty="0"/>
              <a:t> κ.α.</a:t>
            </a:r>
          </a:p>
          <a:p>
            <a:r>
              <a:rPr lang="el-GR" dirty="0" smtClean="0"/>
              <a:t>Αντικατάσταση </a:t>
            </a:r>
            <a:r>
              <a:rPr lang="el-GR" dirty="0"/>
              <a:t>του αφαιρούμενου πλάσματος με ίσο </a:t>
            </a:r>
            <a:r>
              <a:rPr lang="el-GR" dirty="0" smtClean="0"/>
              <a:t>όγκο.</a:t>
            </a:r>
            <a:endParaRPr lang="el-GR" dirty="0"/>
          </a:p>
          <a:p>
            <a:pPr marL="857250" lvl="1" indent="-457200">
              <a:buFont typeface="+mj-lt"/>
              <a:buAutoNum type="arabicPeriod"/>
            </a:pPr>
            <a:r>
              <a:rPr lang="el-GR" dirty="0" smtClean="0"/>
              <a:t>Κολλοειδών </a:t>
            </a:r>
            <a:r>
              <a:rPr lang="el-GR" dirty="0"/>
              <a:t>διαλυμάτων (π.χ. </a:t>
            </a:r>
            <a:r>
              <a:rPr lang="el-GR" dirty="0" err="1"/>
              <a:t>αλβουμίνη</a:t>
            </a:r>
            <a:r>
              <a:rPr lang="el-GR" dirty="0" smtClean="0"/>
              <a:t>).</a:t>
            </a:r>
            <a:endParaRPr lang="el-GR" dirty="0"/>
          </a:p>
          <a:p>
            <a:pPr marL="857250" lvl="1" indent="-457200">
              <a:buFont typeface="+mj-lt"/>
              <a:buAutoNum type="arabicPeriod"/>
            </a:pPr>
            <a:r>
              <a:rPr lang="el-GR" dirty="0" smtClean="0"/>
              <a:t>Πλάσματος</a:t>
            </a:r>
            <a:r>
              <a:rPr lang="el-GR" dirty="0"/>
              <a:t>, ανάλογα με το νόσημα εξαιτίας του οποίου γίνεται </a:t>
            </a:r>
            <a:r>
              <a:rPr lang="el-GR" dirty="0" err="1" smtClean="0"/>
              <a:t>πλασμαφαίρεση</a:t>
            </a:r>
            <a:r>
              <a:rPr lang="el-GR" dirty="0"/>
              <a:t>.</a:t>
            </a:r>
          </a:p>
        </p:txBody>
      </p:sp>
      <p:sp>
        <p:nvSpPr>
          <p:cNvPr id="4" name="Θέση αριθμού διαφάνειας 3"/>
          <p:cNvSpPr>
            <a:spLocks noGrp="1"/>
          </p:cNvSpPr>
          <p:nvPr>
            <p:ph type="sldNum" sz="quarter" idx="12"/>
          </p:nvPr>
        </p:nvSpPr>
        <p:spPr/>
        <p:txBody>
          <a:bodyPr/>
          <a:lstStyle/>
          <a:p>
            <a:pPr>
              <a:defRPr/>
            </a:pPr>
            <a:fld id="{EA695EF5-172B-45BC-B993-DB662EC9D4EC}" type="slidenum">
              <a:rPr lang="el-GR" altLang="el-GR"/>
              <a:pPr>
                <a:defRPr/>
              </a:pPr>
              <a:t>74</a:t>
            </a:fld>
            <a:endParaRPr lang="el-GR" altLang="el-GR"/>
          </a:p>
        </p:txBody>
      </p:sp>
    </p:spTree>
    <p:extLst>
      <p:ext uri="{BB962C8B-B14F-4D97-AF65-F5344CB8AC3E}">
        <p14:creationId xmlns:p14="http://schemas.microsoft.com/office/powerpoint/2010/main" val="209270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Ενδείξεις </a:t>
            </a:r>
            <a:r>
              <a:rPr lang="el-GR" dirty="0" err="1" smtClean="0"/>
              <a:t>Πλασμαφαίρεσης</a:t>
            </a:r>
            <a:r>
              <a:rPr lang="el-GR" dirty="0" smtClean="0"/>
              <a:t> </a:t>
            </a:r>
            <a:r>
              <a:rPr lang="el-GR" sz="3000" b="0" dirty="0" smtClean="0"/>
              <a:t>1/4</a:t>
            </a:r>
            <a:endParaRPr lang="el-GR" sz="30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Αιματολογικά </a:t>
            </a:r>
            <a:r>
              <a:rPr lang="el-GR" dirty="0"/>
              <a:t>νοσήματα:</a:t>
            </a:r>
          </a:p>
          <a:p>
            <a:pPr lvl="1"/>
            <a:r>
              <a:rPr lang="el-GR" dirty="0"/>
              <a:t> </a:t>
            </a:r>
            <a:r>
              <a:rPr lang="el-GR" dirty="0" err="1"/>
              <a:t>Θρομβωτική</a:t>
            </a:r>
            <a:r>
              <a:rPr lang="el-GR" dirty="0"/>
              <a:t> </a:t>
            </a:r>
            <a:r>
              <a:rPr lang="el-GR" dirty="0" err="1"/>
              <a:t>θρομβοπενική</a:t>
            </a:r>
            <a:r>
              <a:rPr lang="el-GR" dirty="0"/>
              <a:t> </a:t>
            </a:r>
            <a:r>
              <a:rPr lang="el-GR" dirty="0" smtClean="0"/>
              <a:t>πορφύρα.</a:t>
            </a:r>
            <a:endParaRPr lang="el-GR" dirty="0"/>
          </a:p>
          <a:p>
            <a:pPr lvl="1"/>
            <a:r>
              <a:rPr lang="el-GR" dirty="0" err="1" smtClean="0"/>
              <a:t>Υπεργλοιότητα</a:t>
            </a:r>
            <a:r>
              <a:rPr lang="el-GR" dirty="0" smtClean="0"/>
              <a:t> </a:t>
            </a:r>
            <a:r>
              <a:rPr lang="el-GR" dirty="0"/>
              <a:t>σε </a:t>
            </a:r>
            <a:r>
              <a:rPr lang="el-GR" dirty="0" err="1"/>
              <a:t>μονοκλωνικές</a:t>
            </a:r>
            <a:r>
              <a:rPr lang="el-GR" dirty="0"/>
              <a:t> </a:t>
            </a:r>
            <a:r>
              <a:rPr lang="el-GR" dirty="0" err="1" smtClean="0"/>
              <a:t>γαμμαπάθειες</a:t>
            </a:r>
            <a:r>
              <a:rPr lang="el-GR" dirty="0" smtClean="0"/>
              <a:t>.</a:t>
            </a:r>
            <a:endParaRPr lang="el-GR" dirty="0"/>
          </a:p>
          <a:p>
            <a:pPr lvl="1"/>
            <a:r>
              <a:rPr lang="el-GR" dirty="0" smtClean="0"/>
              <a:t>Ανθεκτική </a:t>
            </a:r>
            <a:r>
              <a:rPr lang="el-GR" dirty="0" err="1" smtClean="0"/>
              <a:t>αυτοάνοση</a:t>
            </a:r>
            <a:r>
              <a:rPr lang="el-GR" dirty="0" smtClean="0"/>
              <a:t> </a:t>
            </a:r>
            <a:r>
              <a:rPr lang="el-GR" dirty="0" err="1" smtClean="0"/>
              <a:t>θρομβοπενία</a:t>
            </a:r>
            <a:r>
              <a:rPr lang="el-GR" dirty="0" smtClean="0"/>
              <a:t>.</a:t>
            </a:r>
          </a:p>
          <a:p>
            <a:pPr lvl="1"/>
            <a:r>
              <a:rPr lang="el-GR" dirty="0" err="1" smtClean="0"/>
              <a:t>Ερυθροκυτταρική</a:t>
            </a:r>
            <a:r>
              <a:rPr lang="el-GR" dirty="0" smtClean="0"/>
              <a:t> </a:t>
            </a:r>
            <a:r>
              <a:rPr lang="el-GR" dirty="0" err="1" smtClean="0"/>
              <a:t>αλλοευαισθητοποίηση</a:t>
            </a:r>
            <a:r>
              <a:rPr lang="el-GR" dirty="0" smtClean="0"/>
              <a:t> στην κύηση.</a:t>
            </a:r>
          </a:p>
          <a:p>
            <a:pPr lvl="1"/>
            <a:r>
              <a:rPr lang="el-GR" dirty="0" smtClean="0"/>
              <a:t>Μεταμόσχευση </a:t>
            </a:r>
            <a:r>
              <a:rPr lang="el-GR" dirty="0"/>
              <a:t>ΑΒΟ ασύμβατων προγονικών </a:t>
            </a:r>
            <a:r>
              <a:rPr lang="el-GR" dirty="0" smtClean="0"/>
              <a:t>κυττάρων.</a:t>
            </a:r>
            <a:endParaRPr lang="el-GR" dirty="0"/>
          </a:p>
          <a:p>
            <a:pPr marL="457200" indent="-457200">
              <a:buFont typeface="+mj-lt"/>
              <a:buAutoNum type="arabicPeriod"/>
            </a:pPr>
            <a:r>
              <a:rPr lang="el-GR" dirty="0" err="1" smtClean="0"/>
              <a:t>Αυτοάνοσα</a:t>
            </a:r>
            <a:r>
              <a:rPr lang="el-GR" dirty="0" smtClean="0"/>
              <a:t> </a:t>
            </a:r>
            <a:r>
              <a:rPr lang="el-GR" dirty="0"/>
              <a:t>νοσήματα</a:t>
            </a:r>
          </a:p>
          <a:p>
            <a:pPr lvl="1"/>
            <a:r>
              <a:rPr lang="el-GR" dirty="0" err="1" smtClean="0"/>
              <a:t>Κρυοσφαιριναιμία</a:t>
            </a:r>
            <a:r>
              <a:rPr lang="el-GR" dirty="0" smtClean="0"/>
              <a:t>.</a:t>
            </a:r>
            <a:endParaRPr lang="el-GR" dirty="0"/>
          </a:p>
          <a:p>
            <a:pPr lvl="1"/>
            <a:r>
              <a:rPr lang="el-GR" dirty="0" smtClean="0"/>
              <a:t>Ανθεκτική </a:t>
            </a:r>
            <a:r>
              <a:rPr lang="el-GR" dirty="0"/>
              <a:t>ρευματοειδής </a:t>
            </a:r>
            <a:r>
              <a:rPr lang="el-GR" dirty="0" smtClean="0"/>
              <a:t>αρθρίτιδα.</a:t>
            </a:r>
            <a:endParaRPr lang="el-GR" dirty="0"/>
          </a:p>
        </p:txBody>
      </p:sp>
      <p:sp>
        <p:nvSpPr>
          <p:cNvPr id="4" name="Θέση αριθμού διαφάνειας 3"/>
          <p:cNvSpPr>
            <a:spLocks noGrp="1"/>
          </p:cNvSpPr>
          <p:nvPr>
            <p:ph type="sldNum" sz="quarter" idx="12"/>
          </p:nvPr>
        </p:nvSpPr>
        <p:spPr/>
        <p:txBody>
          <a:bodyPr/>
          <a:lstStyle/>
          <a:p>
            <a:pPr>
              <a:defRPr/>
            </a:pPr>
            <a:fld id="{0AEB9BB8-4408-4040-B317-1E011F206017}" type="slidenum">
              <a:rPr lang="el-GR" altLang="el-GR"/>
              <a:pPr>
                <a:defRPr/>
              </a:pPr>
              <a:t>75</a:t>
            </a:fld>
            <a:endParaRPr lang="el-GR" altLang="el-GR"/>
          </a:p>
        </p:txBody>
      </p:sp>
    </p:spTree>
    <p:extLst>
      <p:ext uri="{BB962C8B-B14F-4D97-AF65-F5344CB8AC3E}">
        <p14:creationId xmlns:p14="http://schemas.microsoft.com/office/powerpoint/2010/main" val="8662298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Ενδείξεις </a:t>
            </a:r>
            <a:r>
              <a:rPr lang="el-GR" dirty="0" err="1" smtClean="0"/>
              <a:t>Πλασμαφαίρεσης</a:t>
            </a:r>
            <a:r>
              <a:rPr lang="el-GR" dirty="0" smtClean="0"/>
              <a:t> </a:t>
            </a:r>
            <a:r>
              <a:rPr lang="el-GR" sz="3000" b="0" dirty="0" smtClean="0"/>
              <a:t>2/4</a:t>
            </a:r>
            <a:endParaRPr lang="el-GR" sz="30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3"/>
            </a:pPr>
            <a:r>
              <a:rPr lang="el-GR" dirty="0" smtClean="0"/>
              <a:t>Μεταβολικά </a:t>
            </a:r>
            <a:r>
              <a:rPr lang="el-GR" dirty="0"/>
              <a:t>νοσήματα</a:t>
            </a:r>
          </a:p>
          <a:p>
            <a:pPr lvl="1"/>
            <a:r>
              <a:rPr lang="el-GR" dirty="0" err="1" smtClean="0"/>
              <a:t>Οικογενής</a:t>
            </a:r>
            <a:r>
              <a:rPr lang="el-GR" dirty="0" smtClean="0"/>
              <a:t> </a:t>
            </a:r>
            <a:r>
              <a:rPr lang="el-GR" dirty="0" err="1" smtClean="0"/>
              <a:t>υπερχοληστεριναιμία</a:t>
            </a:r>
            <a:r>
              <a:rPr lang="el-GR" dirty="0" smtClean="0"/>
              <a:t>.</a:t>
            </a:r>
            <a:endParaRPr lang="el-GR" dirty="0"/>
          </a:p>
          <a:p>
            <a:pPr lvl="1"/>
            <a:r>
              <a:rPr lang="el-GR" dirty="0" smtClean="0"/>
              <a:t>Δηλητηρίαση </a:t>
            </a:r>
            <a:r>
              <a:rPr lang="el-GR" dirty="0"/>
              <a:t>με </a:t>
            </a:r>
            <a:r>
              <a:rPr lang="el-GR" dirty="0" smtClean="0"/>
              <a:t>μανιτάρια.</a:t>
            </a:r>
            <a:endParaRPr lang="el-GR" dirty="0"/>
          </a:p>
          <a:p>
            <a:pPr marL="457200" indent="-457200">
              <a:buFont typeface="+mj-lt"/>
              <a:buAutoNum type="arabicPeriod" startAt="4"/>
            </a:pPr>
            <a:r>
              <a:rPr lang="el-GR" dirty="0" smtClean="0"/>
              <a:t>Μεταμοσχεύσεις</a:t>
            </a:r>
            <a:endParaRPr lang="el-GR" dirty="0"/>
          </a:p>
          <a:p>
            <a:pPr lvl="1"/>
            <a:r>
              <a:rPr lang="el-GR" dirty="0" smtClean="0"/>
              <a:t>ΑΒΟ </a:t>
            </a:r>
            <a:r>
              <a:rPr lang="el-GR" dirty="0"/>
              <a:t>ασύμβατη μεταμόσχευση συμβατών οργάνων (νεφρός - καρδιά) ή και στην απόρριψη καρδιακού </a:t>
            </a:r>
            <a:r>
              <a:rPr lang="el-GR" dirty="0" smtClean="0"/>
              <a:t>μοσχεύματος.</a:t>
            </a:r>
            <a:endParaRPr lang="el-GR" dirty="0"/>
          </a:p>
        </p:txBody>
      </p:sp>
      <p:sp>
        <p:nvSpPr>
          <p:cNvPr id="4" name="Θέση αριθμού διαφάνειας 3"/>
          <p:cNvSpPr>
            <a:spLocks noGrp="1"/>
          </p:cNvSpPr>
          <p:nvPr>
            <p:ph type="sldNum" sz="quarter" idx="12"/>
          </p:nvPr>
        </p:nvSpPr>
        <p:spPr/>
        <p:txBody>
          <a:bodyPr/>
          <a:lstStyle/>
          <a:p>
            <a:pPr>
              <a:defRPr/>
            </a:pPr>
            <a:fld id="{0AEB9BB8-4408-4040-B317-1E011F206017}" type="slidenum">
              <a:rPr lang="el-GR" altLang="el-GR"/>
              <a:pPr>
                <a:defRPr/>
              </a:pPr>
              <a:t>76</a:t>
            </a:fld>
            <a:endParaRPr lang="el-GR" altLang="el-GR"/>
          </a:p>
        </p:txBody>
      </p:sp>
    </p:spTree>
    <p:extLst>
      <p:ext uri="{BB962C8B-B14F-4D97-AF65-F5344CB8AC3E}">
        <p14:creationId xmlns:p14="http://schemas.microsoft.com/office/powerpoint/2010/main" val="33983515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Ενδείξεις </a:t>
            </a:r>
            <a:r>
              <a:rPr lang="el-GR" dirty="0" err="1"/>
              <a:t>Πλασμαφαίρεσης</a:t>
            </a:r>
            <a:r>
              <a:rPr lang="el-GR" dirty="0"/>
              <a:t> </a:t>
            </a:r>
            <a:r>
              <a:rPr lang="el-GR" sz="3000" b="0" dirty="0" smtClean="0"/>
              <a:t>3/4</a:t>
            </a:r>
            <a:endParaRPr lang="el-GR"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5"/>
            </a:pPr>
            <a:r>
              <a:rPr lang="el-GR" dirty="0" smtClean="0"/>
              <a:t>Νευρολογικά </a:t>
            </a:r>
            <a:r>
              <a:rPr lang="el-GR" dirty="0"/>
              <a:t>νοσήματα</a:t>
            </a:r>
          </a:p>
          <a:p>
            <a:pPr lvl="1"/>
            <a:r>
              <a:rPr lang="el-GR" dirty="0" smtClean="0"/>
              <a:t>Μυασθένεια </a:t>
            </a:r>
            <a:r>
              <a:rPr lang="en-US" dirty="0"/>
              <a:t>Gravis (</a:t>
            </a:r>
            <a:r>
              <a:rPr lang="el-GR" dirty="0" err="1"/>
              <a:t>αυτοάνοσο</a:t>
            </a:r>
            <a:r>
              <a:rPr lang="el-GR" dirty="0"/>
              <a:t>, αδυναμία σκελετικών μυών</a:t>
            </a:r>
            <a:r>
              <a:rPr lang="el-GR" dirty="0" smtClean="0"/>
              <a:t>).</a:t>
            </a:r>
            <a:endParaRPr lang="el-GR" dirty="0"/>
          </a:p>
          <a:p>
            <a:pPr lvl="1"/>
            <a:r>
              <a:rPr lang="el-GR" dirty="0" smtClean="0"/>
              <a:t>Οξεία </a:t>
            </a:r>
            <a:r>
              <a:rPr lang="el-GR" dirty="0"/>
              <a:t>φλεγμονώδης </a:t>
            </a:r>
            <a:r>
              <a:rPr lang="el-GR" dirty="0" err="1"/>
              <a:t>απομυελινωτική</a:t>
            </a:r>
            <a:r>
              <a:rPr lang="el-GR" dirty="0"/>
              <a:t> </a:t>
            </a:r>
            <a:r>
              <a:rPr lang="el-GR" dirty="0" err="1"/>
              <a:t>πολυνευροπάθεια</a:t>
            </a:r>
            <a:r>
              <a:rPr lang="el-GR" dirty="0"/>
              <a:t> (σ. </a:t>
            </a:r>
            <a:r>
              <a:rPr lang="en-US" dirty="0" err="1"/>
              <a:t>Guillain</a:t>
            </a:r>
            <a:r>
              <a:rPr lang="en-US" dirty="0"/>
              <a:t> - </a:t>
            </a:r>
            <a:r>
              <a:rPr lang="en-US" dirty="0" err="1"/>
              <a:t>Barre</a:t>
            </a:r>
            <a:r>
              <a:rPr lang="en-US" dirty="0" smtClean="0"/>
              <a:t>)</a:t>
            </a:r>
            <a:r>
              <a:rPr lang="el-GR" dirty="0" smtClean="0"/>
              <a:t>.</a:t>
            </a:r>
            <a:endParaRPr lang="en-US" dirty="0"/>
          </a:p>
          <a:p>
            <a:pPr lvl="1"/>
            <a:r>
              <a:rPr lang="el-GR" dirty="0" smtClean="0"/>
              <a:t>Χορεία </a:t>
            </a:r>
            <a:r>
              <a:rPr lang="en-US" dirty="0"/>
              <a:t>Sydenham (</a:t>
            </a:r>
            <a:r>
              <a:rPr lang="el-GR" dirty="0"/>
              <a:t>σπασμωδικές κινήσεις προσώπου</a:t>
            </a:r>
            <a:r>
              <a:rPr lang="el-GR" dirty="0" smtClean="0"/>
              <a:t>).</a:t>
            </a:r>
            <a:endParaRPr lang="el-GR" dirty="0"/>
          </a:p>
          <a:p>
            <a:pPr lvl="1"/>
            <a:r>
              <a:rPr lang="el-GR" dirty="0" err="1" smtClean="0"/>
              <a:t>Παραπρωτεϊναιμικές</a:t>
            </a:r>
            <a:r>
              <a:rPr lang="el-GR" dirty="0" smtClean="0"/>
              <a:t> </a:t>
            </a:r>
            <a:r>
              <a:rPr lang="el-GR" dirty="0" err="1"/>
              <a:t>πολυνευροπάθειες</a:t>
            </a:r>
            <a:r>
              <a:rPr lang="el-GR" dirty="0"/>
              <a:t> (</a:t>
            </a:r>
            <a:r>
              <a:rPr lang="en-US" dirty="0"/>
              <a:t>IgG / IgG, IgM</a:t>
            </a:r>
            <a:r>
              <a:rPr lang="en-US" dirty="0" smtClean="0"/>
              <a:t>)</a:t>
            </a:r>
            <a:r>
              <a:rPr lang="el-GR" dirty="0" smtClean="0"/>
              <a:t>.</a:t>
            </a:r>
            <a:endParaRPr lang="en-US" dirty="0"/>
          </a:p>
          <a:p>
            <a:pPr lvl="1"/>
            <a:r>
              <a:rPr lang="el-GR" dirty="0" smtClean="0"/>
              <a:t>Οξεία </a:t>
            </a:r>
            <a:r>
              <a:rPr lang="el-GR" dirty="0"/>
              <a:t>πολλαπλή </a:t>
            </a:r>
            <a:r>
              <a:rPr lang="el-GR" dirty="0" smtClean="0"/>
              <a:t>σκλήρυνση.</a:t>
            </a:r>
            <a:endParaRPr lang="el-GR" dirty="0"/>
          </a:p>
          <a:p>
            <a:pPr lvl="1"/>
            <a:r>
              <a:rPr lang="el-GR" dirty="0" smtClean="0"/>
              <a:t>Χρόνια </a:t>
            </a:r>
            <a:r>
              <a:rPr lang="el-GR" dirty="0"/>
              <a:t>φλεγμονώδης </a:t>
            </a:r>
            <a:r>
              <a:rPr lang="el-GR" dirty="0" err="1"/>
              <a:t>απομυελινωτική</a:t>
            </a:r>
            <a:r>
              <a:rPr lang="el-GR" dirty="0"/>
              <a:t> </a:t>
            </a:r>
            <a:r>
              <a:rPr lang="el-GR" dirty="0" err="1" smtClean="0"/>
              <a:t>πολυνευροπάθεια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F9AC98A8-C67C-49CE-9F26-A1D29EC36EF2}" type="slidenum">
              <a:rPr lang="el-GR" altLang="el-GR"/>
              <a:pPr>
                <a:defRPr/>
              </a:pPr>
              <a:t>77</a:t>
            </a:fld>
            <a:endParaRPr lang="el-GR" altLang="el-GR"/>
          </a:p>
        </p:txBody>
      </p:sp>
    </p:spTree>
    <p:extLst>
      <p:ext uri="{BB962C8B-B14F-4D97-AF65-F5344CB8AC3E}">
        <p14:creationId xmlns:p14="http://schemas.microsoft.com/office/powerpoint/2010/main" val="41090264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Ενδείξεις </a:t>
            </a:r>
            <a:r>
              <a:rPr lang="el-GR" dirty="0" err="1"/>
              <a:t>Πλασμαφαίρεσης</a:t>
            </a:r>
            <a:r>
              <a:rPr lang="el-GR" dirty="0"/>
              <a:t> </a:t>
            </a:r>
            <a:r>
              <a:rPr lang="el-GR" sz="3000" b="0" dirty="0" smtClean="0"/>
              <a:t>4/4</a:t>
            </a:r>
            <a:endParaRPr lang="el-GR"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startAt="6"/>
            </a:pPr>
            <a:r>
              <a:rPr lang="el-GR" dirty="0" smtClean="0"/>
              <a:t>Νεφρολογικά </a:t>
            </a:r>
            <a:r>
              <a:rPr lang="el-GR" dirty="0"/>
              <a:t>νοσήματα</a:t>
            </a:r>
          </a:p>
          <a:p>
            <a:pPr lvl="1"/>
            <a:r>
              <a:rPr lang="el-GR" dirty="0" smtClean="0"/>
              <a:t>Κοκκιωμάτωση </a:t>
            </a:r>
            <a:r>
              <a:rPr lang="en-US" dirty="0" smtClean="0"/>
              <a:t>Wegener</a:t>
            </a:r>
            <a:r>
              <a:rPr lang="el-GR" dirty="0" smtClean="0"/>
              <a:t>.</a:t>
            </a:r>
            <a:endParaRPr lang="en-US" dirty="0"/>
          </a:p>
          <a:p>
            <a:pPr lvl="1"/>
            <a:r>
              <a:rPr lang="el-GR" dirty="0" smtClean="0"/>
              <a:t>Σ</a:t>
            </a:r>
            <a:r>
              <a:rPr lang="el-GR" dirty="0"/>
              <a:t>. </a:t>
            </a:r>
            <a:r>
              <a:rPr lang="en-US" dirty="0" err="1" smtClean="0"/>
              <a:t>Goodpasture</a:t>
            </a:r>
            <a:r>
              <a:rPr lang="el-GR" dirty="0" smtClean="0"/>
              <a:t>.</a:t>
            </a:r>
            <a:endParaRPr lang="en-US" dirty="0"/>
          </a:p>
          <a:p>
            <a:pPr lvl="1"/>
            <a:r>
              <a:rPr lang="el-GR" dirty="0" smtClean="0"/>
              <a:t>Μεταμόσχευση </a:t>
            </a:r>
            <a:r>
              <a:rPr lang="el-GR" dirty="0"/>
              <a:t>νεφρού (απόρριψη μέσω αντισωμάτων, απευαισθητοποίηση </a:t>
            </a:r>
            <a:r>
              <a:rPr lang="en-US" dirty="0"/>
              <a:t>HLA</a:t>
            </a:r>
            <a:r>
              <a:rPr lang="en-US" dirty="0" smtClean="0"/>
              <a:t>)</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F9AC98A8-C67C-49CE-9F26-A1D29EC36EF2}" type="slidenum">
              <a:rPr lang="el-GR" altLang="el-GR"/>
              <a:pPr>
                <a:defRPr/>
              </a:pPr>
              <a:t>78</a:t>
            </a:fld>
            <a:endParaRPr lang="el-GR" altLang="el-GR"/>
          </a:p>
        </p:txBody>
      </p:sp>
    </p:spTree>
    <p:extLst>
      <p:ext uri="{BB962C8B-B14F-4D97-AF65-F5344CB8AC3E}">
        <p14:creationId xmlns:p14="http://schemas.microsoft.com/office/powerpoint/2010/main" val="276893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B938F89B-467A-4C6E-895A-272C357164DE}" type="slidenum">
              <a:rPr lang="el-GR" altLang="el-GR"/>
              <a:pPr>
                <a:defRPr/>
              </a:pPr>
              <a:t>7</a:t>
            </a:fld>
            <a:endParaRPr lang="el-GR" altLang="el-GR"/>
          </a:p>
        </p:txBody>
      </p:sp>
      <p:sp>
        <p:nvSpPr>
          <p:cNvPr id="2" name="Θέση περιεχομένου 1"/>
          <p:cNvSpPr>
            <a:spLocks noGrp="1"/>
          </p:cNvSpPr>
          <p:nvPr>
            <p:ph idx="1"/>
          </p:nvPr>
        </p:nvSpPr>
        <p:spPr/>
        <p:txBody>
          <a:bodyPr>
            <a:noAutofit/>
          </a:bodyPr>
          <a:lstStyle/>
          <a:p>
            <a:r>
              <a:rPr lang="el-GR" b="1" dirty="0" smtClean="0"/>
              <a:t>Κρίσιμα σημεία</a:t>
            </a:r>
            <a:endParaRPr lang="el-GR" b="1" dirty="0"/>
          </a:p>
          <a:p>
            <a:pPr marL="857250" lvl="1" indent="-457200">
              <a:buFont typeface="+mj-lt"/>
              <a:buAutoNum type="arabicPeriod"/>
            </a:pPr>
            <a:r>
              <a:rPr lang="el-GR" dirty="0"/>
              <a:t>Ιδιαίτερα σημαντικό είναι να αφήνεται να στεγνώσει εντελώς το αντισηπτικό διάλυμα πριν τη </a:t>
            </a:r>
            <a:r>
              <a:rPr lang="el-GR" dirty="0" err="1" smtClean="0"/>
              <a:t>φλεβοκέντηση</a:t>
            </a:r>
            <a:r>
              <a:rPr lang="el-GR" dirty="0" smtClean="0"/>
              <a:t>.</a:t>
            </a:r>
            <a:endParaRPr lang="el-GR" dirty="0"/>
          </a:p>
          <a:p>
            <a:pPr marL="857250" lvl="1" indent="-457200">
              <a:buFont typeface="+mj-lt"/>
              <a:buAutoNum type="arabicPeriod"/>
            </a:pPr>
            <a:r>
              <a:rPr lang="el-GR" dirty="0" smtClean="0"/>
              <a:t>Δεν </a:t>
            </a:r>
            <a:r>
              <a:rPr lang="el-GR" dirty="0"/>
              <a:t>αγγίζουμε την προετοιμασμένη </a:t>
            </a:r>
            <a:r>
              <a:rPr lang="el-GR" dirty="0" smtClean="0"/>
              <a:t>περιοχή.</a:t>
            </a:r>
            <a:endParaRPr lang="el-GR" dirty="0"/>
          </a:p>
        </p:txBody>
      </p:sp>
      <p:sp>
        <p:nvSpPr>
          <p:cNvPr id="3" name="Τίτλος 2"/>
          <p:cNvSpPr>
            <a:spLocks noGrp="1"/>
          </p:cNvSpPr>
          <p:nvPr>
            <p:ph type="title"/>
          </p:nvPr>
        </p:nvSpPr>
        <p:spPr/>
        <p:txBody>
          <a:bodyPr/>
          <a:lstStyle/>
          <a:p>
            <a:r>
              <a:rPr lang="el-GR" dirty="0"/>
              <a:t>Μέθοδος </a:t>
            </a:r>
            <a:r>
              <a:rPr lang="el-GR" dirty="0" smtClean="0"/>
              <a:t>Αντισηψίας </a:t>
            </a:r>
            <a:r>
              <a:rPr lang="el-GR" sz="3000" b="0" dirty="0"/>
              <a:t>2</a:t>
            </a:r>
            <a:r>
              <a:rPr lang="el-GR" sz="3000" b="0" dirty="0" smtClean="0"/>
              <a:t>/2</a:t>
            </a:r>
            <a:endParaRPr lang="el-GR" sz="3000" b="0" dirty="0"/>
          </a:p>
        </p:txBody>
      </p:sp>
    </p:spTree>
    <p:extLst>
      <p:ext uri="{BB962C8B-B14F-4D97-AF65-F5344CB8AC3E}">
        <p14:creationId xmlns:p14="http://schemas.microsoft.com/office/powerpoint/2010/main" val="8576576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Ανταλλαγή </a:t>
            </a:r>
            <a:r>
              <a:rPr lang="el-GR" dirty="0" err="1" smtClean="0"/>
              <a:t>Ερυθροκυττάρων</a:t>
            </a:r>
            <a:endParaRPr lang="el-GR" dirty="0"/>
          </a:p>
        </p:txBody>
      </p:sp>
      <p:sp>
        <p:nvSpPr>
          <p:cNvPr id="3" name="Θέση περιεχομένου 2"/>
          <p:cNvSpPr>
            <a:spLocks noGrp="1"/>
          </p:cNvSpPr>
          <p:nvPr>
            <p:ph idx="1"/>
          </p:nvPr>
        </p:nvSpPr>
        <p:spPr>
          <a:xfrm>
            <a:off x="457200" y="1196752"/>
            <a:ext cx="8435280" cy="5256584"/>
          </a:xfrm>
        </p:spPr>
        <p:txBody>
          <a:bodyPr>
            <a:normAutofit/>
          </a:bodyPr>
          <a:lstStyle/>
          <a:p>
            <a:r>
              <a:rPr lang="el-GR" dirty="0"/>
              <a:t>Φυγοκεντρική διαδικασία αυτοματοποιημένη με κλειστό σύστημα σωληνώσεων μιας </a:t>
            </a:r>
            <a:r>
              <a:rPr lang="el-GR" dirty="0" smtClean="0"/>
              <a:t>χρήσης.</a:t>
            </a:r>
            <a:endParaRPr lang="el-GR" dirty="0"/>
          </a:p>
          <a:p>
            <a:r>
              <a:rPr lang="el-GR" dirty="0"/>
              <a:t>Συνεχής διαδικασία (δύο φλέβες) - Μικρός εξωσωματικός </a:t>
            </a:r>
            <a:r>
              <a:rPr lang="el-GR" dirty="0" smtClean="0"/>
              <a:t>όγκος.</a:t>
            </a:r>
            <a:endParaRPr lang="el-GR" dirty="0"/>
          </a:p>
          <a:p>
            <a:r>
              <a:rPr lang="el-GR" dirty="0"/>
              <a:t>Αφαίρεση ενός όγκου παθολογικών </a:t>
            </a:r>
            <a:r>
              <a:rPr lang="el-GR" dirty="0" smtClean="0"/>
              <a:t>RBC.</a:t>
            </a:r>
            <a:endParaRPr lang="el-GR" dirty="0"/>
          </a:p>
          <a:p>
            <a:r>
              <a:rPr lang="el-GR" dirty="0"/>
              <a:t>Αντικατάσταση με ίσο όγκο πλυμένων (</a:t>
            </a:r>
            <a:r>
              <a:rPr lang="el-GR" dirty="0" err="1"/>
              <a:t>Ht</a:t>
            </a:r>
            <a:r>
              <a:rPr lang="el-GR" dirty="0"/>
              <a:t> ~ 80%) φυσιολογικών </a:t>
            </a:r>
            <a:r>
              <a:rPr lang="el-GR" dirty="0" smtClean="0"/>
              <a:t>RBC.</a:t>
            </a:r>
            <a:endParaRPr lang="el-GR" dirty="0"/>
          </a:p>
          <a:p>
            <a:pPr marL="0" indent="0">
              <a:buNone/>
            </a:pPr>
            <a:r>
              <a:rPr lang="el-GR" b="1" dirty="0"/>
              <a:t>Ενδείξεις:</a:t>
            </a:r>
          </a:p>
          <a:p>
            <a:pPr marL="457200" indent="-457200">
              <a:buFont typeface="+mj-lt"/>
              <a:buAutoNum type="arabicPeriod"/>
            </a:pPr>
            <a:r>
              <a:rPr lang="el-GR" dirty="0" smtClean="0"/>
              <a:t>Δρεπανοκυτταρική </a:t>
            </a:r>
            <a:r>
              <a:rPr lang="el-GR" dirty="0"/>
              <a:t>νόσος (δρεπανοκυτταρική κρίση, προφύλαξη εμβολής</a:t>
            </a:r>
            <a:r>
              <a:rPr lang="el-GR" dirty="0" smtClean="0"/>
              <a:t>).</a:t>
            </a:r>
            <a:endParaRPr lang="el-GR" dirty="0"/>
          </a:p>
          <a:p>
            <a:pPr marL="457200" indent="-457200">
              <a:buFont typeface="+mj-lt"/>
              <a:buAutoNum type="arabicPeriod"/>
            </a:pPr>
            <a:r>
              <a:rPr lang="el-GR" dirty="0" smtClean="0"/>
              <a:t>Σοβαρή ελονοσία.</a:t>
            </a:r>
            <a:endParaRPr lang="el-GR" dirty="0"/>
          </a:p>
          <a:p>
            <a:pPr marL="457200" indent="-457200">
              <a:buFont typeface="+mj-lt"/>
              <a:buAutoNum type="arabicPeriod"/>
            </a:pPr>
            <a:r>
              <a:rPr lang="el-GR" dirty="0" smtClean="0"/>
              <a:t>Σοβαρή </a:t>
            </a:r>
            <a:r>
              <a:rPr lang="el-GR" dirty="0" err="1" smtClean="0"/>
              <a:t>μπαμπεσίωση</a:t>
            </a:r>
            <a:r>
              <a:rPr lang="el-GR" dirty="0" smtClean="0"/>
              <a:t>.</a:t>
            </a:r>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C70EBA01-12EE-4C23-B237-364A9BA9114E}" type="slidenum">
              <a:rPr lang="el-GR" altLang="el-GR"/>
              <a:pPr>
                <a:defRPr/>
              </a:pPr>
              <a:t>79</a:t>
            </a:fld>
            <a:endParaRPr lang="el-GR" altLang="el-GR"/>
          </a:p>
        </p:txBody>
      </p:sp>
    </p:spTree>
    <p:extLst>
      <p:ext uri="{BB962C8B-B14F-4D97-AF65-F5344CB8AC3E}">
        <p14:creationId xmlns:p14="http://schemas.microsoft.com/office/powerpoint/2010/main" val="39441118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Αφαίρεση Λευκών </a:t>
            </a:r>
            <a:r>
              <a:rPr lang="el-GR" dirty="0" smtClean="0"/>
              <a:t>Αιμοσφαιρίων</a:t>
            </a:r>
            <a:endParaRPr lang="el-GR" dirty="0"/>
          </a:p>
        </p:txBody>
      </p:sp>
      <p:sp>
        <p:nvSpPr>
          <p:cNvPr id="3" name="Θέση περιεχομένου 2"/>
          <p:cNvSpPr>
            <a:spLocks noGrp="1"/>
          </p:cNvSpPr>
          <p:nvPr>
            <p:ph idx="1"/>
          </p:nvPr>
        </p:nvSpPr>
        <p:spPr/>
        <p:txBody>
          <a:bodyPr/>
          <a:lstStyle/>
          <a:p>
            <a:r>
              <a:rPr lang="el-GR" dirty="0"/>
              <a:t>Φυγοκεντρική διαδικασία, </a:t>
            </a:r>
            <a:r>
              <a:rPr lang="el-GR" dirty="0" smtClean="0"/>
              <a:t>αυτοματοποιημένη.</a:t>
            </a:r>
            <a:endParaRPr lang="el-GR" dirty="0"/>
          </a:p>
          <a:p>
            <a:r>
              <a:rPr lang="el-GR" dirty="0"/>
              <a:t>Απομάκρυνση λευκών αιμοσφαιρίων - βλαστικών </a:t>
            </a:r>
            <a:r>
              <a:rPr lang="el-GR" dirty="0" smtClean="0"/>
              <a:t>κυττάρων.</a:t>
            </a:r>
            <a:endParaRPr lang="el-GR" dirty="0"/>
          </a:p>
          <a:p>
            <a:r>
              <a:rPr lang="el-GR" dirty="0"/>
              <a:t>Αντικατάσταση με κολλοειδή </a:t>
            </a:r>
            <a:r>
              <a:rPr lang="el-GR" dirty="0" smtClean="0"/>
              <a:t>διαλύματα.</a:t>
            </a:r>
            <a:endParaRPr lang="el-GR" dirty="0"/>
          </a:p>
          <a:p>
            <a:pPr marL="0" indent="0">
              <a:buNone/>
            </a:pPr>
            <a:r>
              <a:rPr lang="el-GR" b="1" dirty="0"/>
              <a:t>Ενδείξεις:</a:t>
            </a:r>
          </a:p>
          <a:p>
            <a:r>
              <a:rPr lang="el-GR" dirty="0"/>
              <a:t>Οξεία φάση </a:t>
            </a:r>
            <a:r>
              <a:rPr lang="el-GR" dirty="0" err="1"/>
              <a:t>υπερλευκοκυττάρωσης</a:t>
            </a:r>
            <a:r>
              <a:rPr lang="el-GR" dirty="0"/>
              <a:t> </a:t>
            </a:r>
            <a:r>
              <a:rPr lang="el-GR" dirty="0" smtClean="0"/>
              <a:t>– </a:t>
            </a:r>
            <a:r>
              <a:rPr lang="el-GR" dirty="0" err="1" smtClean="0"/>
              <a:t>λευκόστασης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518D9841-2BBD-4D48-86E0-4F532C5FE131}" type="slidenum">
              <a:rPr lang="el-GR" altLang="el-GR"/>
              <a:pPr>
                <a:defRPr/>
              </a:pPr>
              <a:t>80</a:t>
            </a:fld>
            <a:endParaRPr lang="el-GR" altLang="el-GR"/>
          </a:p>
        </p:txBody>
      </p:sp>
    </p:spTree>
    <p:extLst>
      <p:ext uri="{BB962C8B-B14F-4D97-AF65-F5344CB8AC3E}">
        <p14:creationId xmlns:p14="http://schemas.microsoft.com/office/powerpoint/2010/main" val="39974547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Συλλογή Προγονικών </a:t>
            </a:r>
            <a:r>
              <a:rPr lang="el-GR" dirty="0" smtClean="0"/>
              <a:t>Κυττάρων</a:t>
            </a:r>
            <a:endParaRPr lang="el-GR" dirty="0"/>
          </a:p>
        </p:txBody>
      </p:sp>
      <p:sp>
        <p:nvSpPr>
          <p:cNvPr id="3" name="Θέση περιεχομένου 2"/>
          <p:cNvSpPr>
            <a:spLocks noGrp="1"/>
          </p:cNvSpPr>
          <p:nvPr>
            <p:ph idx="1"/>
          </p:nvPr>
        </p:nvSpPr>
        <p:spPr/>
        <p:txBody>
          <a:bodyPr/>
          <a:lstStyle/>
          <a:p>
            <a:r>
              <a:rPr lang="el-GR" dirty="0"/>
              <a:t>Φυγοκεντρική, αυτοματοποιημένη, συνεχής </a:t>
            </a:r>
            <a:r>
              <a:rPr lang="el-GR" dirty="0" smtClean="0"/>
              <a:t>διαδικασία.</a:t>
            </a:r>
            <a:endParaRPr lang="el-GR" dirty="0"/>
          </a:p>
          <a:p>
            <a:r>
              <a:rPr lang="el-GR" dirty="0"/>
              <a:t>Εκλεκτική συλλογή προγονικών φυσιολογικών κυττάρων σε αιματολογικούς </a:t>
            </a:r>
            <a:r>
              <a:rPr lang="el-GR" dirty="0" smtClean="0"/>
              <a:t>ασθενείς.</a:t>
            </a:r>
            <a:endParaRPr lang="el-GR" dirty="0"/>
          </a:p>
          <a:p>
            <a:r>
              <a:rPr lang="el-GR" dirty="0"/>
              <a:t>Σκοπός: Πιθανή </a:t>
            </a:r>
            <a:r>
              <a:rPr lang="el-GR" dirty="0" err="1"/>
              <a:t>αυτόλογη</a:t>
            </a:r>
            <a:r>
              <a:rPr lang="el-GR" dirty="0"/>
              <a:t> </a:t>
            </a:r>
            <a:r>
              <a:rPr lang="el-GR" dirty="0" smtClean="0"/>
              <a:t>μεταμόσχευση.</a:t>
            </a:r>
            <a:endParaRPr lang="el-GR" dirty="0"/>
          </a:p>
          <a:p>
            <a:r>
              <a:rPr lang="el-GR" dirty="0"/>
              <a:t>Αντικατάσταση του αφαιρεθέντος όγκου από κολλοειδή </a:t>
            </a:r>
            <a:r>
              <a:rPr lang="el-GR" dirty="0" smtClean="0"/>
              <a:t>διαλύματα.</a:t>
            </a:r>
            <a:endParaRPr lang="el-GR" dirty="0"/>
          </a:p>
        </p:txBody>
      </p:sp>
      <p:sp>
        <p:nvSpPr>
          <p:cNvPr id="4" name="Θέση αριθμού διαφάνειας 3"/>
          <p:cNvSpPr>
            <a:spLocks noGrp="1"/>
          </p:cNvSpPr>
          <p:nvPr>
            <p:ph type="sldNum" sz="quarter" idx="12"/>
          </p:nvPr>
        </p:nvSpPr>
        <p:spPr/>
        <p:txBody>
          <a:bodyPr/>
          <a:lstStyle/>
          <a:p>
            <a:pPr>
              <a:defRPr/>
            </a:pPr>
            <a:fld id="{9521BC61-8919-47E5-A86A-19EE26A3E9B8}" type="slidenum">
              <a:rPr lang="el-GR" altLang="el-GR"/>
              <a:pPr>
                <a:defRPr/>
              </a:pPr>
              <a:t>81</a:t>
            </a:fld>
            <a:endParaRPr lang="el-GR" altLang="el-GR"/>
          </a:p>
        </p:txBody>
      </p:sp>
    </p:spTree>
    <p:extLst>
      <p:ext uri="{BB962C8B-B14F-4D97-AF65-F5344CB8AC3E}">
        <p14:creationId xmlns:p14="http://schemas.microsoft.com/office/powerpoint/2010/main" val="37914871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Εξωσωματική </a:t>
            </a:r>
            <a:r>
              <a:rPr lang="el-GR" dirty="0" err="1"/>
              <a:t>Φωτοχημειοθεραπεία</a:t>
            </a:r>
            <a:r>
              <a:rPr lang="el-GR" dirty="0"/>
              <a:t/>
            </a:r>
            <a:br>
              <a:rPr lang="el-GR" dirty="0"/>
            </a:br>
            <a:r>
              <a:rPr lang="el-GR" dirty="0" err="1" smtClean="0"/>
              <a:t>Φωταφαίρεση</a:t>
            </a:r>
            <a:endParaRPr lang="el-GR" dirty="0"/>
          </a:p>
        </p:txBody>
      </p:sp>
      <p:sp>
        <p:nvSpPr>
          <p:cNvPr id="3" name="Θέση περιεχομένου 2"/>
          <p:cNvSpPr>
            <a:spLocks noGrp="1"/>
          </p:cNvSpPr>
          <p:nvPr>
            <p:ph idx="1"/>
          </p:nvPr>
        </p:nvSpPr>
        <p:spPr>
          <a:xfrm>
            <a:off x="457200" y="1340768"/>
            <a:ext cx="8363272" cy="5184576"/>
          </a:xfrm>
        </p:spPr>
        <p:txBody>
          <a:bodyPr>
            <a:normAutofit/>
          </a:bodyPr>
          <a:lstStyle/>
          <a:p>
            <a:r>
              <a:rPr lang="el-GR" dirty="0"/>
              <a:t>Σχετικά νέα </a:t>
            </a:r>
            <a:r>
              <a:rPr lang="el-GR" dirty="0" smtClean="0"/>
              <a:t>τεχνική.</a:t>
            </a:r>
            <a:endParaRPr lang="el-GR" dirty="0"/>
          </a:p>
          <a:p>
            <a:r>
              <a:rPr lang="el-GR" dirty="0"/>
              <a:t>Εκλεκτική απομάκρυνση λεμφοκυττάρων - μονοκυττάρων του </a:t>
            </a:r>
            <a:r>
              <a:rPr lang="el-GR" dirty="0" smtClean="0"/>
              <a:t>ασθενούς.</a:t>
            </a:r>
            <a:endParaRPr lang="el-GR" dirty="0"/>
          </a:p>
          <a:p>
            <a:r>
              <a:rPr lang="el-GR" dirty="0"/>
              <a:t>Εξωσωματική επώασή τους με </a:t>
            </a:r>
            <a:r>
              <a:rPr lang="el-GR" dirty="0" err="1"/>
              <a:t>ψωραλένιο</a:t>
            </a:r>
            <a:r>
              <a:rPr lang="el-GR" dirty="0"/>
              <a:t> και ακτινοβόλησή τους με </a:t>
            </a:r>
            <a:r>
              <a:rPr lang="el-GR" dirty="0" smtClean="0"/>
              <a:t>UVA.</a:t>
            </a:r>
            <a:endParaRPr lang="el-GR" dirty="0"/>
          </a:p>
          <a:p>
            <a:r>
              <a:rPr lang="el-GR" dirty="0" err="1"/>
              <a:t>Επαναχορήγησή</a:t>
            </a:r>
            <a:r>
              <a:rPr lang="el-GR" dirty="0"/>
              <a:t> τους στον </a:t>
            </a:r>
            <a:r>
              <a:rPr lang="el-GR" dirty="0" smtClean="0"/>
              <a:t>ασθενή.</a:t>
            </a:r>
            <a:endParaRPr lang="el-GR" dirty="0"/>
          </a:p>
          <a:p>
            <a:pPr marL="0" indent="0">
              <a:buNone/>
            </a:pPr>
            <a:r>
              <a:rPr lang="el-GR" b="1" dirty="0"/>
              <a:t>Ενδείξεις:</a:t>
            </a:r>
          </a:p>
          <a:p>
            <a:r>
              <a:rPr lang="el-GR" dirty="0"/>
              <a:t>Τα δερματικά </a:t>
            </a:r>
            <a:r>
              <a:rPr lang="el-GR" dirty="0" smtClean="0"/>
              <a:t>λεμφώματα.</a:t>
            </a:r>
            <a:endParaRPr lang="el-GR" dirty="0"/>
          </a:p>
          <a:p>
            <a:r>
              <a:rPr lang="el-GR" dirty="0"/>
              <a:t>Σύνδρομο </a:t>
            </a:r>
            <a:r>
              <a:rPr lang="el-GR" dirty="0" smtClean="0"/>
              <a:t>VGHD.</a:t>
            </a:r>
            <a:endParaRPr lang="el-GR" dirty="0"/>
          </a:p>
          <a:p>
            <a:r>
              <a:rPr lang="el-GR" dirty="0" smtClean="0"/>
              <a:t>Σκληρόδερμα.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E0910600-DB43-4286-B701-729FD277CB15}" type="slidenum">
              <a:rPr lang="el-GR" altLang="el-GR"/>
              <a:pPr>
                <a:defRPr/>
              </a:pPr>
              <a:t>82</a:t>
            </a:fld>
            <a:endParaRPr lang="el-GR" altLang="el-GR"/>
          </a:p>
        </p:txBody>
      </p:sp>
    </p:spTree>
    <p:extLst>
      <p:ext uri="{BB962C8B-B14F-4D97-AF65-F5344CB8AC3E}">
        <p14:creationId xmlns:p14="http://schemas.microsoft.com/office/powerpoint/2010/main" val="12138945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A18CDA21-AC9D-4EC6-BBD3-4F3E87EAFF1B}" type="slidenum">
              <a:rPr lang="el-GR" altLang="el-GR"/>
              <a:pPr>
                <a:defRPr/>
              </a:pPr>
              <a:t>83</a:t>
            </a:fld>
            <a:endParaRPr lang="el-GR" altLang="el-GR"/>
          </a:p>
        </p:txBody>
      </p:sp>
      <p:sp>
        <p:nvSpPr>
          <p:cNvPr id="3" name="Τίτλος 2"/>
          <p:cNvSpPr>
            <a:spLocks noGrp="1"/>
          </p:cNvSpPr>
          <p:nvPr>
            <p:ph type="title"/>
          </p:nvPr>
        </p:nvSpPr>
        <p:spPr/>
        <p:txBody>
          <a:bodyPr/>
          <a:lstStyle/>
          <a:p>
            <a:r>
              <a:rPr lang="el-GR" dirty="0"/>
              <a:t>Επιπλοκές  </a:t>
            </a:r>
            <a:r>
              <a:rPr lang="el-GR" dirty="0" err="1"/>
              <a:t>Κυτταροαφαίρεσης</a:t>
            </a:r>
            <a:endParaRPr lang="el-GR" dirty="0"/>
          </a:p>
        </p:txBody>
      </p:sp>
      <p:sp>
        <p:nvSpPr>
          <p:cNvPr id="5" name="Θέση περιεχομένου 4"/>
          <p:cNvSpPr>
            <a:spLocks noGrp="1"/>
          </p:cNvSpPr>
          <p:nvPr>
            <p:ph idx="1"/>
          </p:nvPr>
        </p:nvSpPr>
        <p:spPr>
          <a:xfrm>
            <a:off x="457200" y="1196752"/>
            <a:ext cx="8291264" cy="5184576"/>
          </a:xfrm>
        </p:spPr>
        <p:txBody>
          <a:bodyPr/>
          <a:lstStyle/>
          <a:p>
            <a:r>
              <a:rPr lang="el-GR" dirty="0"/>
              <a:t>Συχνότερη είναι η </a:t>
            </a:r>
            <a:r>
              <a:rPr lang="el-GR" b="1" dirty="0"/>
              <a:t>αντίδραση στα κιτρικά άλατα </a:t>
            </a:r>
            <a:r>
              <a:rPr lang="el-GR" dirty="0"/>
              <a:t>του αντιπηκτικού διαλύματος που δίνεται ενδοφλέβια σε όλη την διάρκεια της </a:t>
            </a:r>
            <a:r>
              <a:rPr lang="el-GR" dirty="0" smtClean="0"/>
              <a:t>αφαίρεσης.</a:t>
            </a:r>
            <a:endParaRPr lang="el-GR" dirty="0"/>
          </a:p>
          <a:p>
            <a:r>
              <a:rPr lang="el-GR" dirty="0"/>
              <a:t>Οφείλεται στην δέσμευση του ασβεστίου του αίματος από τα </a:t>
            </a:r>
            <a:r>
              <a:rPr lang="el-GR" dirty="0" smtClean="0"/>
              <a:t>κιτρικά.</a:t>
            </a:r>
            <a:endParaRPr lang="el-GR" dirty="0"/>
          </a:p>
          <a:p>
            <a:r>
              <a:rPr lang="el-GR" dirty="0"/>
              <a:t>Παρουσιάζονται μουδιάσματα στα χείλη και το πρόσωπο κατά την διάρκεια της συνεδρίας </a:t>
            </a:r>
            <a:r>
              <a:rPr lang="el-GR" dirty="0" smtClean="0"/>
              <a:t>.</a:t>
            </a:r>
            <a:endParaRPr lang="el-GR" dirty="0"/>
          </a:p>
          <a:p>
            <a:r>
              <a:rPr lang="el-GR" dirty="0"/>
              <a:t>Προληπτικά συνιστάται λήψη  γαλακτοκομικών προϊόντων (γάλα ή γιαούρτι) από την προηγούμενη και το πρωί πριν την </a:t>
            </a:r>
            <a:r>
              <a:rPr lang="el-GR" dirty="0" smtClean="0"/>
              <a:t>συνεδρία.</a:t>
            </a:r>
            <a:endParaRPr lang="el-GR" dirty="0"/>
          </a:p>
          <a:p>
            <a:r>
              <a:rPr lang="el-GR" dirty="0"/>
              <a:t>Κατά την διάρκεια της συνεδρίας χορηγείται διάλυμα ασβεστίου από το στόμα ή </a:t>
            </a:r>
            <a:r>
              <a:rPr lang="el-GR" dirty="0" smtClean="0"/>
              <a:t>ενδοφλέβια.</a:t>
            </a:r>
            <a:endParaRPr lang="el-GR" dirty="0"/>
          </a:p>
          <a:p>
            <a:endParaRPr lang="el-GR" dirty="0"/>
          </a:p>
        </p:txBody>
      </p:sp>
    </p:spTree>
    <p:extLst>
      <p:ext uri="{BB962C8B-B14F-4D97-AF65-F5344CB8AC3E}">
        <p14:creationId xmlns:p14="http://schemas.microsoft.com/office/powerpoint/2010/main" val="33067677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Επιπλέον </a:t>
            </a:r>
            <a:r>
              <a:rPr lang="el-GR" dirty="0" smtClean="0"/>
              <a:t>Βιβλιογραφία</a:t>
            </a:r>
            <a:endParaRPr lang="el-GR" dirty="0"/>
          </a:p>
        </p:txBody>
      </p:sp>
      <p:sp>
        <p:nvSpPr>
          <p:cNvPr id="3" name="Θέση περιεχομένου 2"/>
          <p:cNvSpPr>
            <a:spLocks noGrp="1"/>
          </p:cNvSpPr>
          <p:nvPr>
            <p:ph idx="1"/>
          </p:nvPr>
        </p:nvSpPr>
        <p:spPr>
          <a:xfrm>
            <a:off x="457200" y="1196752"/>
            <a:ext cx="8291264" cy="5328592"/>
          </a:xfrm>
        </p:spPr>
        <p:txBody>
          <a:bodyPr>
            <a:normAutofit fontScale="92500" lnSpcReduction="10000"/>
          </a:bodyPr>
          <a:lstStyle/>
          <a:p>
            <a:r>
              <a:rPr lang="en-US" dirty="0"/>
              <a:t>AABB Technical Manual, 14th Edition, 89-145. (15th Edition available July 2005</a:t>
            </a:r>
            <a:r>
              <a:rPr lang="en-US" dirty="0" smtClean="0"/>
              <a:t>)</a:t>
            </a:r>
            <a:r>
              <a:rPr lang="el-GR" dirty="0" smtClean="0"/>
              <a:t>.</a:t>
            </a:r>
            <a:endParaRPr lang="en-US" dirty="0"/>
          </a:p>
          <a:p>
            <a:r>
              <a:rPr lang="en-US" dirty="0"/>
              <a:t>American Association of Blood Banks. Donor History Questionnaire and User Brochure; Medication Deferral List; Donor Education Materials. www.aabb.org; May 25, 2005.</a:t>
            </a:r>
          </a:p>
          <a:p>
            <a:r>
              <a:rPr lang="en-US" dirty="0"/>
              <a:t>Code of Federal Regulations, revised 4-1-2003, 21, Parts 600-799.</a:t>
            </a:r>
          </a:p>
          <a:p>
            <a:r>
              <a:rPr lang="en-US" dirty="0"/>
              <a:t>American Association of Blood Banks. Standards for Blood Banks and Transfusion Services, 23rd Edition.</a:t>
            </a:r>
          </a:p>
          <a:p>
            <a:r>
              <a:rPr lang="en-US" dirty="0"/>
              <a:t>MCG Donor Room Manual.</a:t>
            </a:r>
          </a:p>
          <a:p>
            <a:r>
              <a:rPr lang="en-US" dirty="0"/>
              <a:t>MCG Donor Deferral for Community Blood Donors Manual.</a:t>
            </a:r>
          </a:p>
          <a:p>
            <a:r>
              <a:rPr lang="en-US" dirty="0"/>
              <a:t>FDA and CDC guidance at www.fda.gov &amp; www.cdc.gov.</a:t>
            </a:r>
          </a:p>
          <a:p>
            <a:r>
              <a:rPr lang="en-US" dirty="0" err="1"/>
              <a:t>Blackall</a:t>
            </a:r>
            <a:r>
              <a:rPr lang="en-US" dirty="0"/>
              <a:t> DP, </a:t>
            </a:r>
            <a:r>
              <a:rPr lang="en-US" dirty="0" err="1"/>
              <a:t>Helekar</a:t>
            </a:r>
            <a:r>
              <a:rPr lang="en-US" dirty="0"/>
              <a:t> PS, </a:t>
            </a:r>
            <a:r>
              <a:rPr lang="en-US" dirty="0" err="1"/>
              <a:t>Triulzi</a:t>
            </a:r>
            <a:r>
              <a:rPr lang="en-US" dirty="0"/>
              <a:t> DJ, Winters JL. Transfusion Medicine Self Assessment and Review. Bethesda MD: AABB Press, 2002; 1-16</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0A72429D-22C9-4FBF-BF7C-CC4296D03D8A}" type="slidenum">
              <a:rPr lang="el-GR" altLang="el-GR"/>
              <a:pPr>
                <a:defRPr/>
              </a:pPr>
              <a:t>84</a:t>
            </a:fld>
            <a:endParaRPr lang="el-GR" altLang="el-GR"/>
          </a:p>
        </p:txBody>
      </p:sp>
    </p:spTree>
    <p:extLst>
      <p:ext uri="{BB962C8B-B14F-4D97-AF65-F5344CB8AC3E}">
        <p14:creationId xmlns:p14="http://schemas.microsoft.com/office/powerpoint/2010/main" val="36952623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«Αιμοδοσία </a:t>
            </a:r>
            <a:r>
              <a:rPr lang="el-GR" sz="2000" dirty="0"/>
              <a:t>(</a:t>
            </a:r>
            <a:r>
              <a:rPr lang="el-GR" sz="2000" dirty="0" smtClean="0"/>
              <a:t>Θ). Ενότητα 3</a:t>
            </a:r>
            <a:r>
              <a:rPr lang="en-US" sz="2000" dirty="0" smtClean="0"/>
              <a:t>:</a:t>
            </a:r>
            <a:r>
              <a:rPr lang="el-GR" sz="2000" dirty="0"/>
              <a:t> Αιμοληψία για Αιμοδοσία – Αντιδράσεις - Άμεσες </a:t>
            </a:r>
            <a:r>
              <a:rPr lang="el-GR" sz="2000" dirty="0" smtClean="0"/>
              <a:t>Ενέργειες».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88086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1B5040E1-5D8E-4E2A-AE09-97A256126124}" type="slidenum">
              <a:rPr lang="el-GR" altLang="el-GR"/>
              <a:pPr>
                <a:defRPr/>
              </a:pPr>
              <a:t>8</a:t>
            </a:fld>
            <a:endParaRPr lang="el-GR" altLang="el-GR"/>
          </a:p>
        </p:txBody>
      </p:sp>
      <p:sp>
        <p:nvSpPr>
          <p:cNvPr id="2" name="Τίτλος 1"/>
          <p:cNvSpPr>
            <a:spLocks noGrp="1"/>
          </p:cNvSpPr>
          <p:nvPr>
            <p:ph type="title"/>
          </p:nvPr>
        </p:nvSpPr>
        <p:spPr/>
        <p:txBody>
          <a:bodyPr/>
          <a:lstStyle/>
          <a:p>
            <a:r>
              <a:rPr lang="el-GR" dirty="0" err="1"/>
              <a:t>Φλεβοπαρακέντηση</a:t>
            </a:r>
            <a:endParaRPr lang="el-GR" dirty="0"/>
          </a:p>
        </p:txBody>
      </p:sp>
      <p:sp>
        <p:nvSpPr>
          <p:cNvPr id="3" name="Θέση περιεχομένου 2"/>
          <p:cNvSpPr>
            <a:spLocks noGrp="1"/>
          </p:cNvSpPr>
          <p:nvPr>
            <p:ph idx="1"/>
          </p:nvPr>
        </p:nvSpPr>
        <p:spPr>
          <a:xfrm>
            <a:off x="457200" y="1196752"/>
            <a:ext cx="8363272" cy="5040560"/>
          </a:xfrm>
        </p:spPr>
        <p:txBody>
          <a:bodyPr/>
          <a:lstStyle/>
          <a:p>
            <a:r>
              <a:rPr lang="el-GR" dirty="0"/>
              <a:t>Η βελόνα εισάγεται στη φλέβα (έσω επιφάνεια του αγκώνα) με την πρώτη </a:t>
            </a:r>
            <a:r>
              <a:rPr lang="el-GR" dirty="0" smtClean="0"/>
              <a:t>προσπάθεια.</a:t>
            </a:r>
            <a:endParaRPr lang="el-GR" dirty="0"/>
          </a:p>
          <a:p>
            <a:r>
              <a:rPr lang="el-GR" dirty="0"/>
              <a:t> Το άκρο της βελόνας που έχει λοξή επιφάνεια είναι προς τα </a:t>
            </a:r>
            <a:r>
              <a:rPr lang="el-GR" dirty="0" smtClean="0"/>
              <a:t>επάνω.</a:t>
            </a:r>
            <a:endParaRPr lang="el-GR" dirty="0"/>
          </a:p>
          <a:p>
            <a:r>
              <a:rPr lang="el-GR" dirty="0"/>
              <a:t>Επιτρέπεται μια δεύτερη καθαρή φλεβική παρακέντηση με νέο ασκό σε διαφορετική θέση (πιθανά στο άλλο χέρι) </a:t>
            </a:r>
            <a:r>
              <a:rPr lang="el-GR" b="1" dirty="0" smtClean="0"/>
              <a:t>[ΚΟΣΤΟΣ].</a:t>
            </a:r>
          </a:p>
          <a:p>
            <a:r>
              <a:rPr lang="el-GR" dirty="0" smtClean="0"/>
              <a:t>Κατά </a:t>
            </a:r>
            <a:r>
              <a:rPr lang="el-GR" dirty="0"/>
              <a:t>την διάρκεια της αιμοληψίας ελέγχεται συνέχεια ο βραχίονας του δότη για την καλή κατάσταση της περιχειρίδας και την θέση της βελόνας μέσα στην </a:t>
            </a:r>
            <a:r>
              <a:rPr lang="el-GR" dirty="0" smtClean="0"/>
              <a:t>φλέβα.</a:t>
            </a:r>
            <a:endParaRPr lang="el-GR" dirty="0"/>
          </a:p>
          <a:p>
            <a:r>
              <a:rPr lang="el-GR" dirty="0"/>
              <a:t> Συγχρόνως ελέγχεται και η όψη του </a:t>
            </a:r>
            <a:r>
              <a:rPr lang="el-GR" dirty="0" smtClean="0"/>
              <a:t>δότη.</a:t>
            </a:r>
            <a:endParaRPr lang="el-GR" dirty="0"/>
          </a:p>
          <a:p>
            <a:r>
              <a:rPr lang="el-GR" dirty="0"/>
              <a:t>Σε όλη τη διάρκεια της αιμοληψίας συνιστάται κάλυψη της βελόνης με αποστειρωμένη </a:t>
            </a:r>
            <a:r>
              <a:rPr lang="el-GR" dirty="0" smtClean="0"/>
              <a:t>γάζα.</a:t>
            </a:r>
            <a:endParaRPr lang="el-GR" dirty="0"/>
          </a:p>
        </p:txBody>
      </p:sp>
    </p:spTree>
    <p:extLst>
      <p:ext uri="{BB962C8B-B14F-4D97-AF65-F5344CB8AC3E}">
        <p14:creationId xmlns:p14="http://schemas.microsoft.com/office/powerpoint/2010/main" val="28022528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5529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Template>
  <TotalTime>347</TotalTime>
  <Words>5700</Words>
  <Application>Microsoft Office PowerPoint</Application>
  <PresentationFormat>Προβολή στην οθόνη (4:3)</PresentationFormat>
  <Paragraphs>671</Paragraphs>
  <Slides>92</Slides>
  <Notes>25</Notes>
  <HiddenSlides>0</HiddenSlides>
  <MMClips>0</MMClips>
  <ScaleCrop>false</ScaleCrop>
  <HeadingPairs>
    <vt:vector size="4" baseType="variant">
      <vt:variant>
        <vt:lpstr>Θέμα</vt:lpstr>
      </vt:variant>
      <vt:variant>
        <vt:i4>2</vt:i4>
      </vt:variant>
      <vt:variant>
        <vt:lpstr>Τίτλοι διαφανειών</vt:lpstr>
      </vt:variant>
      <vt:variant>
        <vt:i4>92</vt:i4>
      </vt:variant>
    </vt:vector>
  </HeadingPairs>
  <TitlesOfParts>
    <vt:vector size="94" baseType="lpstr">
      <vt:lpstr>OC_template</vt:lpstr>
      <vt:lpstr>OC_template_updated</vt:lpstr>
      <vt:lpstr>Αιμοδοσία (Θ)</vt:lpstr>
      <vt:lpstr>Γενικά 1/2</vt:lpstr>
      <vt:lpstr>Γενικά 2/2</vt:lpstr>
      <vt:lpstr>Ενέργειες πριν την Αιμοληψία</vt:lpstr>
      <vt:lpstr>Προετοιμασία της Θέσης Φλεβικής Παρακέντησης</vt:lpstr>
      <vt:lpstr>Φλέβες Αιμοληψίας</vt:lpstr>
      <vt:lpstr>Μέθοδος Αντισηψίας 1/2</vt:lpstr>
      <vt:lpstr>Μέθοδος Αντισηψίας 2/2</vt:lpstr>
      <vt:lpstr>Φλεβοπαρακέντηση</vt:lpstr>
      <vt:lpstr>Αιμοδότηση </vt:lpstr>
      <vt:lpstr>Ανάμιξη και Ζύγιση</vt:lpstr>
      <vt:lpstr>Αυτόματος Ζυγός</vt:lpstr>
      <vt:lpstr>Δεν Απομακρυνόμαστε από τον Αιμοδότη</vt:lpstr>
      <vt:lpstr>Σήμανση του Ασκού και Δείγματα</vt:lpstr>
      <vt:lpstr>Γραμμωτός Κώδικας (barcode)</vt:lpstr>
      <vt:lpstr>International Society of Blood Transfusion ISBT – Guideline 128</vt:lpstr>
      <vt:lpstr>Λήψη Δειγμάτων 1/4</vt:lpstr>
      <vt:lpstr>Λήψη Δειγμάτων 2/4</vt:lpstr>
      <vt:lpstr>Λήψη Δειγμάτων 3/4</vt:lpstr>
      <vt:lpstr>Λήψη Δειγμάτων 4/4</vt:lpstr>
      <vt:lpstr>Χειρισμός Ασκού μετά την Λήψη 1/2</vt:lpstr>
      <vt:lpstr>Χειρισμός Ασκού μετά την Λήψη 2/2</vt:lpstr>
      <vt:lpstr>Μετά την Aιμοληψία</vt:lpstr>
      <vt:lpstr>Περιορισμοί μετά την Aιμοληψία</vt:lpstr>
      <vt:lpstr>Guidelines  American Association of Blood Banks (AABB)</vt:lpstr>
      <vt:lpstr>Κινητό Συνεργείο Αιμοληψίας </vt:lpstr>
      <vt:lpstr>Επιπλοκές μετά την Αιμοληψία</vt:lpstr>
      <vt:lpstr>Συχνότητα στην Ελλάδα</vt:lpstr>
      <vt:lpstr>Κατηγορίες Επιπλοκών</vt:lpstr>
      <vt:lpstr>Επιπλοκές με Tοπικά Συμπτώματα</vt:lpstr>
      <vt:lpstr>Έξοδος Αίματος από τα Αγγεία</vt:lpstr>
      <vt:lpstr>Ειδικά Μέτρα Πρόληψης</vt:lpstr>
      <vt:lpstr>Ειδική Αντιμετώπιση </vt:lpstr>
      <vt:lpstr>Πόνος </vt:lpstr>
      <vt:lpstr>Πρόληψη και Αντιμετώπιση</vt:lpstr>
      <vt:lpstr>Άλλες Τοπικές Επιπλοκές</vt:lpstr>
      <vt:lpstr>Επιπλοκές με Γενικευμένα Συμπτώματα</vt:lpstr>
      <vt:lpstr>Βαγοτονική Αντίδραση</vt:lpstr>
      <vt:lpstr>Αίτια Βαγοτονικής Αντίδρασης</vt:lpstr>
      <vt:lpstr>Μέτρα πρόληψης - Πριν την Αιμοληψία </vt:lpstr>
      <vt:lpstr>Μέτρα πρόληψης - Κατά την Αιμοληψία </vt:lpstr>
      <vt:lpstr>Μέτρα πρόληψης -  Μετά την Αιμοληψία </vt:lpstr>
      <vt:lpstr>Αντιμετώπιση της Αντίδρασης</vt:lpstr>
      <vt:lpstr>Επόμενες Ενέργειες</vt:lpstr>
      <vt:lpstr>Μετά την Ανάνηψη</vt:lpstr>
      <vt:lpstr>Σπάνιες Επιπλοκές</vt:lpstr>
      <vt:lpstr>Γενικά Μέτρα Πρόληψης - Χώροι Αιμοληψίας</vt:lpstr>
      <vt:lpstr>Γενικά Μέτρα Πρόληψης - Προσωπικό </vt:lpstr>
      <vt:lpstr>Γενικά Μέτρα Πρόληψης - Αιμοδότης</vt:lpstr>
      <vt:lpstr> Ασφαλής Αιμοληψία  Ο Καλύτερος Προσελκυτής</vt:lpstr>
      <vt:lpstr>Αιμαφαίρεση</vt:lpstr>
      <vt:lpstr> Τι Είναι η Αιμαφαίρεση;</vt:lpstr>
      <vt:lpstr> Απλή Αιμοδότηση - Αιμαφαίρεση</vt:lpstr>
      <vt:lpstr>Αιμαφαίρεση</vt:lpstr>
      <vt:lpstr>Τεχνική αιμαφαίρεσης 1/5</vt:lpstr>
      <vt:lpstr>Τεχνική αιμαφαίρεσης 2/5</vt:lpstr>
      <vt:lpstr>Τεχνική αιμαφαίρεσης 3/5</vt:lpstr>
      <vt:lpstr>Τεχνική αιμαφαίρεσης 4/5</vt:lpstr>
      <vt:lpstr>Τεχνική αιμαφαίρεσης 5/5</vt:lpstr>
      <vt:lpstr>Αιμοπεταλιοαφαίρεση</vt:lpstr>
      <vt:lpstr>Αιμοπεταλιοδότες</vt:lpstr>
      <vt:lpstr>Κατά την Έναρξη της Διαδικασίας</vt:lpstr>
      <vt:lpstr>Στο Τέλος της Διαδικασίας 1/2</vt:lpstr>
      <vt:lpstr>Στο Τέλος της Διαδικασίας 2/2</vt:lpstr>
      <vt:lpstr>Συμπεράσματα</vt:lpstr>
      <vt:lpstr>Συλλογή Συμπυκνωμένων Ερυθροκυττάρων</vt:lpstr>
      <vt:lpstr>1ος Τρόπος</vt:lpstr>
      <vt:lpstr>2ος Τρόπος</vt:lpstr>
      <vt:lpstr>Πλεονεκτήματα</vt:lpstr>
      <vt:lpstr>Προϋποθέσεις</vt:lpstr>
      <vt:lpstr>Γενικά Πλεονεκτήματα Αιμαφαίρεσης</vt:lpstr>
      <vt:lpstr>Γενικά Μειονεκτήματα Αιμαφαίρεσης</vt:lpstr>
      <vt:lpstr>Θεραπευτική Αιμαφαίρεση</vt:lpstr>
      <vt:lpstr>Διαδικασίες</vt:lpstr>
      <vt:lpstr>Ανταλλαγή Πλάσματος</vt:lpstr>
      <vt:lpstr>Ενδείξεις Πλασμαφαίρεσης 1/4</vt:lpstr>
      <vt:lpstr>Ενδείξεις Πλασμαφαίρεσης 2/4</vt:lpstr>
      <vt:lpstr>Ενδείξεις Πλασμαφαίρεσης 3/4</vt:lpstr>
      <vt:lpstr>Ενδείξεις Πλασμαφαίρεσης 4/4</vt:lpstr>
      <vt:lpstr>Ανταλλαγή Ερυθροκυττάρων</vt:lpstr>
      <vt:lpstr>Αφαίρεση Λευκών Αιμοσφαιρίων</vt:lpstr>
      <vt:lpstr>Συλλογή Προγονικών Κυττάρων</vt:lpstr>
      <vt:lpstr>Εξωσωματική Φωτοχημειοθεραπεία Φωταφαίρεση</vt:lpstr>
      <vt:lpstr>Επιπλοκές  Κυτταροαφαίρεσης</vt:lpstr>
      <vt:lpstr>Επιπλέον 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Αιμοδοσία - Θ</dc:title>
  <dc:creator>opencourses@teiath.gr</dc:creator>
  <cp:lastModifiedBy>Καρκαλούσος Πέτρος</cp:lastModifiedBy>
  <cp:revision>38</cp:revision>
  <dcterms:created xsi:type="dcterms:W3CDTF">2014-12-11T07:10:13Z</dcterms:created>
  <dcterms:modified xsi:type="dcterms:W3CDTF">2015-03-04T07:32:16Z</dcterms:modified>
</cp:coreProperties>
</file>