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activeX/activeX2.xml" ContentType="application/vnd.ms-office.activeX+xml"/>
  <Override PartName="/ppt/notesSlides/notesSlide4.xml" ContentType="application/vnd.openxmlformats-officedocument.presentationml.notesSlide+xml"/>
  <Override PartName="/ppt/activeX/activeX3.xml" ContentType="application/vnd.ms-office.activeX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4.xml" ContentType="application/vnd.ms-office.activeX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activeX/activeX5.xml" ContentType="application/vnd.ms-office.activeX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55"/>
  </p:notesMasterIdLst>
  <p:handoutMasterIdLst>
    <p:handoutMasterId r:id="rId56"/>
  </p:handoutMasterIdLst>
  <p:sldIdLst>
    <p:sldId id="25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8" r:id="rId12"/>
    <p:sldId id="314" r:id="rId13"/>
    <p:sldId id="311" r:id="rId14"/>
    <p:sldId id="312" r:id="rId15"/>
    <p:sldId id="313" r:id="rId16"/>
    <p:sldId id="315" r:id="rId17"/>
    <p:sldId id="316" r:id="rId18"/>
    <p:sldId id="279" r:id="rId19"/>
    <p:sldId id="280" r:id="rId20"/>
    <p:sldId id="281" r:id="rId21"/>
    <p:sldId id="282" r:id="rId22"/>
    <p:sldId id="284" r:id="rId23"/>
    <p:sldId id="285" r:id="rId24"/>
    <p:sldId id="286" r:id="rId25"/>
    <p:sldId id="288" r:id="rId26"/>
    <p:sldId id="289" r:id="rId27"/>
    <p:sldId id="290" r:id="rId28"/>
    <p:sldId id="291" r:id="rId29"/>
    <p:sldId id="292" r:id="rId30"/>
    <p:sldId id="293" r:id="rId31"/>
    <p:sldId id="295" r:id="rId32"/>
    <p:sldId id="296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8" r:id="rId46"/>
    <p:sldId id="310" r:id="rId47"/>
    <p:sldId id="257" r:id="rId48"/>
    <p:sldId id="262" r:id="rId49"/>
    <p:sldId id="264" r:id="rId50"/>
    <p:sldId id="319" r:id="rId51"/>
    <p:sldId id="320" r:id="rId52"/>
    <p:sldId id="266" r:id="rId53"/>
    <p:sldId id="261" r:id="rId54"/>
  </p:sldIdLst>
  <p:sldSz cx="9144000" cy="6858000" type="screen4x3"/>
  <p:notesSz cx="7104063" cy="10234613"/>
  <p:custDataLst>
    <p:tags r:id="rId57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5" autoAdjust="0"/>
    <p:restoredTop sz="94660"/>
  </p:normalViewPr>
  <p:slideViewPr>
    <p:cSldViewPr>
      <p:cViewPr varScale="1">
        <p:scale>
          <a:sx n="111" d="100"/>
          <a:sy n="111" d="100"/>
        </p:scale>
        <p:origin x="-178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gs" Target="tags/tag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25/2/2015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25/2/2015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40625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56655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56655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dirty="0" smtClean="0"/>
          </a:p>
        </p:txBody>
      </p:sp>
      <p:sp>
        <p:nvSpPr>
          <p:cNvPr id="52228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B74CC3-FFE8-445F-9AE0-4A61AAA4F5F3}" type="slidenum">
              <a:rPr lang="el-GR" altLang="el-GR"/>
              <a:pPr eaLnBrk="1" hangingPunct="1"/>
              <a:t>18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144763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dirty="0" smtClean="0"/>
          </a:p>
        </p:txBody>
      </p:sp>
      <p:sp>
        <p:nvSpPr>
          <p:cNvPr id="54276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5BEAEA-AD37-4F0C-A859-B4076F161AD4}" type="slidenum">
              <a:rPr lang="el-GR" altLang="el-GR"/>
              <a:pPr eaLnBrk="1" hangingPunct="1"/>
              <a:t>22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339461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altLang="el-GR" dirty="0" smtClean="0"/>
          </a:p>
        </p:txBody>
      </p:sp>
      <p:sp>
        <p:nvSpPr>
          <p:cNvPr id="57348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3F955D-5C6B-47FD-8C52-0CB90E433BC1}" type="slidenum">
              <a:rPr lang="el-GR" altLang="el-GR"/>
              <a:pPr eaLnBrk="1" hangingPunct="1"/>
              <a:t>30</a:t>
            </a:fld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561013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35251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6831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07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0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87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34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77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179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42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1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79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 marL="742950" indent="-285750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75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5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User:Stevenfruitsmaak" TargetMode="External"/><Relationship Id="rId3" Type="http://schemas.openxmlformats.org/officeDocument/2006/relationships/image" Target="../media/image6.jpeg"/><Relationship Id="rId7" Type="http://schemas.openxmlformats.org/officeDocument/2006/relationships/hyperlink" Target="http://commons.wikimedia.org/wiki/File:Bronchoscopy_nci-vol-1950-300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://commons.wikimedia.org/w/index.php?title=User:Holeira&amp;action=edit&amp;redlink=1" TargetMode="External"/><Relationship Id="rId4" Type="http://schemas.openxmlformats.org/officeDocument/2006/relationships/hyperlink" Target="http://commons.wikimedia.org/wiki/File:Bronkoskop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3.0/deed.en" TargetMode="External"/><Relationship Id="rId5" Type="http://schemas.openxmlformats.org/officeDocument/2006/relationships/hyperlink" Target="http://commons.wikimedia.org/w/index.php?title=User:JBARRETO&amp;action=edit&amp;redlink=1" TargetMode="External"/><Relationship Id="rId4" Type="http://schemas.openxmlformats.org/officeDocument/2006/relationships/hyperlink" Target="http://commons.wikimedia.org/wiki/File:Broncoscopia_terapeutica.jp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3.0/deed.en" TargetMode="External"/><Relationship Id="rId3" Type="http://schemas.openxmlformats.org/officeDocument/2006/relationships/image" Target="../media/image9.jpeg"/><Relationship Id="rId7" Type="http://schemas.openxmlformats.org/officeDocument/2006/relationships/hyperlink" Target="http://commons.wikimedia.org/wiki/User:Kauczuk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Larynx_endo_2.jpg" TargetMode="External"/><Relationship Id="rId5" Type="http://schemas.openxmlformats.org/officeDocument/2006/relationships/hyperlink" Target="http://commons.wikimedia.org/wiki/User:F%C3%A6" TargetMode="External"/><Relationship Id="rId4" Type="http://schemas.openxmlformats.org/officeDocument/2006/relationships/hyperlink" Target="http://commons.wikimedia.org/wiki/File:Larynx_(top_view)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Laryngotracheal_stenosis_001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commons.wikimedia.org/w/index.php?title=User:Rn_cantab&amp;action=edit&amp;redlink=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Diagram_showing_a_bronchoscopy_CRUK_053.sv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4.0/deed.en" TargetMode="External"/><Relationship Id="rId4" Type="http://schemas.openxmlformats.org/officeDocument/2006/relationships/hyperlink" Target="http://commons.wikimedia.org/wiki/User:F%C3%A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1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www.youtube.com/watch?v=kQCFp_819CU" TargetMode="Externa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creativecommons.org/licenses/by-sa/3.0/deed.en" TargetMode="Externa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hyperlink" Target="http://commons.wikimedia.org/w/index.php?title=User:Eumetaxas&amp;action=edit&amp;redlink=1" TargetMode="External"/><Relationship Id="rId5" Type="http://schemas.openxmlformats.org/officeDocument/2006/relationships/hyperlink" Target="http://commons.wikimedia.org/wiki/File:Right_Bronchial_Tree.ogg" TargetMode="External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6" Type="http://schemas.openxmlformats.org/officeDocument/2006/relationships/hyperlink" Target="https://www.youtube.com/watch?v=Wcr5LxIZxUk" TargetMode="Externa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Head-3D.jpg" TargetMode="External"/><Relationship Id="rId3" Type="http://schemas.openxmlformats.org/officeDocument/2006/relationships/image" Target="../media/image16.jpeg"/><Relationship Id="rId7" Type="http://schemas.openxmlformats.org/officeDocument/2006/relationships/hyperlink" Target="http://creativecommons.org/licenses/by-sa/2.5/deed.e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User:Chanueting" TargetMode="External"/><Relationship Id="rId5" Type="http://schemas.openxmlformats.org/officeDocument/2006/relationships/hyperlink" Target="http://commons.wikimedia.org/wiki/File:AlokaPhoto2006a.jpg" TargetMode="External"/><Relationship Id="rId10" Type="http://schemas.openxmlformats.org/officeDocument/2006/relationships/hyperlink" Target="http://creativecommons.org/licenses/by-sa/3.0/deed.en" TargetMode="External"/><Relationship Id="rId4" Type="http://schemas.openxmlformats.org/officeDocument/2006/relationships/image" Target="../media/image17.jpeg"/><Relationship Id="rId9" Type="http://schemas.openxmlformats.org/officeDocument/2006/relationships/hyperlink" Target="http://en.wikipedia.org/wiki/User:DuBose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onchoscopy.org/ppt-pa/Practical-Approach-3_files/frame.htm" TargetMode="Externa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crt.org/Cryosurgery-for-Lung-Cancer-Clinical-Results-and-Technical-Aspects-p-143-150-p12289.html" TargetMode="External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Photodynamic_therapy_(1).jpg" TargetMode="External"/><Relationship Id="rId5" Type="http://schemas.openxmlformats.org/officeDocument/2006/relationships/hyperlink" Target="http://commons.wikimedia.org/wiki/User:F%C3%A6" TargetMode="External"/><Relationship Id="rId4" Type="http://schemas.openxmlformats.org/officeDocument/2006/relationships/hyperlink" Target="http://commons.wikimedia.org/wiki/File:Photodynamic_therapy_(red)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5.png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6" Type="http://schemas.openxmlformats.org/officeDocument/2006/relationships/hyperlink" Target="https://www.youtube.com/watch?v=xvBfZWcbT0E" TargetMode="Externa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User:Lomita?uselang=de" TargetMode="External"/><Relationship Id="rId3" Type="http://schemas.openxmlformats.org/officeDocument/2006/relationships/image" Target="../media/image27.jpeg"/><Relationship Id="rId7" Type="http://schemas.openxmlformats.org/officeDocument/2006/relationships/hyperlink" Target="http://commons.wikimedia.org/wiki/File:Dga_grafik_stent_04_2010.jpg?uselang=de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2.5/deed.de" TargetMode="External"/><Relationship Id="rId5" Type="http://schemas.openxmlformats.org/officeDocument/2006/relationships/hyperlink" Target="http://commons.wikimedia.org/wiki/User:Frank_C._M%C3%BCller?uselang=de" TargetMode="External"/><Relationship Id="rId4" Type="http://schemas.openxmlformats.org/officeDocument/2006/relationships/hyperlink" Target="http://commons.wikimedia.org/wiki/File:Stent4_fcm.jpg?uselang=de" TargetMode="External"/><Relationship Id="rId9" Type="http://schemas.openxmlformats.org/officeDocument/2006/relationships/hyperlink" Target="http://creativecommons.org/licenses/by/3.0/deed.de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9.png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5.vml"/><Relationship Id="rId6" Type="http://schemas.openxmlformats.org/officeDocument/2006/relationships/hyperlink" Target="https://www.youtube.com/watch?v=TxAChKVj4IA" TargetMode="Externa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cer.gov/dictionary?CdrID=514453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Ειδικές Ιατρικές Εφαρμογές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2924944"/>
            <a:ext cx="9144000" cy="2232247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600" b="1" dirty="0" smtClean="0"/>
              <a:t>Ενότητα </a:t>
            </a:r>
            <a:r>
              <a:rPr lang="el-GR" sz="2600" b="1" dirty="0"/>
              <a:t>2</a:t>
            </a:r>
            <a:r>
              <a:rPr lang="el-GR" sz="2600" dirty="0" smtClean="0"/>
              <a:t>:</a:t>
            </a:r>
            <a:r>
              <a:rPr lang="en-US" sz="2600" dirty="0" smtClean="0"/>
              <a:t> </a:t>
            </a:r>
            <a:r>
              <a:rPr lang="el-GR" sz="2600" dirty="0"/>
              <a:t>Ειδικές Ιατρικές Εφαρμογές – </a:t>
            </a:r>
            <a:r>
              <a:rPr lang="el-GR" sz="2600" dirty="0" smtClean="0"/>
              <a:t> </a:t>
            </a:r>
            <a:r>
              <a:rPr lang="el-GR" sz="2600" dirty="0"/>
              <a:t>Ενδοσκόπηση </a:t>
            </a:r>
            <a:r>
              <a:rPr lang="el-GR" sz="2600" dirty="0" smtClean="0"/>
              <a:t>Αναπνευστικού</a:t>
            </a:r>
            <a:endParaRPr lang="en-US" sz="26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200" dirty="0"/>
              <a:t>Δρ. Νικόλαος Δ. Θαλασσινός, Επίκουρος Καθηγητής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200" dirty="0"/>
              <a:t>Χειρουργός Θώρακος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200" dirty="0"/>
              <a:t>Τμήμα Ραδιολογίας - Ακτινολογίας</a:t>
            </a:r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Εύκαμπτο βρογχοσκόπιο – Τρόπος εκτέλεσης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pic>
        <p:nvPicPr>
          <p:cNvPr id="1026" name="Picture 2" descr="File:Bronkosk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6" y="1952836"/>
            <a:ext cx="4908410" cy="32763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Bronchoscopy nci-vol-1950-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9956"/>
            <a:ext cx="2614749" cy="39221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87624" y="5387431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4"/>
              </a:rPr>
              <a:t>Bronkoskop</a:t>
            </a:r>
            <a:r>
              <a:rPr lang="en-US" sz="1200" dirty="0">
                <a:solidFill>
                  <a:schemeClr val="bg1"/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5"/>
              </a:rPr>
              <a:t>Holeira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 διαθέσιμο με άδεια </a:t>
            </a:r>
            <a:r>
              <a:rPr lang="en-US" sz="1200" dirty="0">
                <a:solidFill>
                  <a:prstClr val="black"/>
                </a:solidFill>
                <a:latin typeface="+mn-lt"/>
                <a:hlinkClick r:id="rId6"/>
              </a:rPr>
              <a:t>CC BY-SA </a:t>
            </a:r>
            <a:r>
              <a:rPr lang="en-US" sz="1200" dirty="0" smtClean="0">
                <a:solidFill>
                  <a:prstClr val="black"/>
                </a:solidFill>
                <a:latin typeface="+mn-lt"/>
                <a:hlinkClick r:id="rId6"/>
              </a:rPr>
              <a:t>3.0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 </a:t>
            </a:r>
            <a:endParaRPr lang="en-US" sz="12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5555338" y="5578076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7"/>
              </a:rPr>
              <a:t>Bronchoscopy nci-vol-1950-300</a:t>
            </a:r>
            <a:r>
              <a:rPr lang="en-US" sz="1200" dirty="0">
                <a:solidFill>
                  <a:schemeClr val="bg1"/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8"/>
              </a:rPr>
              <a:t>Stevenfruitsmaak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 διαθέσιμο ως κοινό κτήμα</a:t>
            </a:r>
            <a:endParaRPr lang="en-US" sz="12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352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Άκαμπτο βρογχοσκόπιο – Τρόπος εκτέλεσης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pic>
        <p:nvPicPr>
          <p:cNvPr id="4098" name="Picture 2" descr="File:Broncoscopia terapeut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428" y="1640414"/>
            <a:ext cx="5649144" cy="42368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3095836" y="6021288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4"/>
              </a:rPr>
              <a:t>Broncoscopia terapeutica</a:t>
            </a:r>
            <a:r>
              <a:rPr lang="en-US" sz="1200" dirty="0">
                <a:solidFill>
                  <a:schemeClr val="bg1"/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5"/>
              </a:rPr>
              <a:t>JBARRETO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 διαθέσιμο με άδεια </a:t>
            </a:r>
            <a:r>
              <a:rPr lang="en-US" sz="1200" dirty="0">
                <a:solidFill>
                  <a:schemeClr val="bg1"/>
                </a:solidFill>
                <a:latin typeface="+mn-lt"/>
                <a:hlinkClick r:id="rId6"/>
              </a:rPr>
              <a:t>CC BY 3.0</a:t>
            </a:r>
            <a:endParaRPr lang="en-US" sz="12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493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Φωνητικές χορδές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pic>
        <p:nvPicPr>
          <p:cNvPr id="2050" name="Picture 2" descr="File:Larynx (top view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30" y="1822430"/>
            <a:ext cx="3171825" cy="2857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Larynx endo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00471"/>
            <a:ext cx="4606695" cy="28430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0578" y="4925650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4"/>
              </a:rPr>
              <a:t>Larynx (top view)</a:t>
            </a:r>
            <a:r>
              <a:rPr lang="en-US" sz="1200" dirty="0">
                <a:solidFill>
                  <a:schemeClr val="bg1"/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Calibri"/>
                <a:hlinkClick r:id="rId5"/>
              </a:rPr>
              <a:t>Fæ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 διαθέσιμο ως κοινό κτήμα</a:t>
            </a:r>
            <a:endParaRPr lang="en-US" sz="12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5220072" y="4924941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6"/>
              </a:rPr>
              <a:t>Larynx endo 2</a:t>
            </a:r>
            <a:r>
              <a:rPr lang="en-US" sz="1200" dirty="0">
                <a:solidFill>
                  <a:schemeClr val="bg1"/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7"/>
              </a:rPr>
              <a:t>Kauczuk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 διαθέσιμο με άδεια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8"/>
              </a:rPr>
              <a:t>CC BY-SA 3.0</a:t>
            </a:r>
            <a:endParaRPr lang="en-US" sz="12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975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Στένωση λάρυγγα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pic>
        <p:nvPicPr>
          <p:cNvPr id="3074" name="Picture 2" descr="File:Laryngotracheal stenosis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5760640" cy="4608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3106180" y="5944425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3"/>
              </a:rPr>
              <a:t>Laryngotracheal stenosis </a:t>
            </a:r>
            <a:r>
              <a:rPr lang="en-US" sz="1200" dirty="0" smtClean="0">
                <a:solidFill>
                  <a:schemeClr val="bg1"/>
                </a:solidFill>
                <a:latin typeface="Calibri"/>
                <a:hlinkClick r:id="rId3"/>
              </a:rPr>
              <a:t>001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4"/>
              </a:rPr>
              <a:t>Rn </a:t>
            </a:r>
            <a:r>
              <a:rPr lang="en-US" sz="1200" dirty="0" smtClean="0">
                <a:solidFill>
                  <a:schemeClr val="bg1"/>
                </a:solidFill>
                <a:latin typeface="Calibri"/>
                <a:hlinkClick r:id="rId4"/>
              </a:rPr>
              <a:t>cantab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 διαθέσιμο με άδεια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5"/>
              </a:rPr>
              <a:t>CC BY-SA 3.0</a:t>
            </a:r>
            <a:endParaRPr lang="en-US" sz="12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645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Διαδικασία βρογχοσκόπησης </a:t>
            </a:r>
            <a:r>
              <a:rPr lang="el-GR" sz="3200" b="0" dirty="0" smtClean="0"/>
              <a:t>1/2</a:t>
            </a:r>
            <a:endParaRPr lang="el-GR" sz="32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pic>
        <p:nvPicPr>
          <p:cNvPr id="5122" name="Picture 2" descr="File:Diagram showing a bronchoscopy CRUK 053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22" y="1196752"/>
            <a:ext cx="4619756" cy="49304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</p:pic>
      <p:sp>
        <p:nvSpPr>
          <p:cNvPr id="6" name="Rectangle 7"/>
          <p:cNvSpPr/>
          <p:nvPr/>
        </p:nvSpPr>
        <p:spPr>
          <a:xfrm>
            <a:off x="2879812" y="6207695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3"/>
              </a:rPr>
              <a:t>Diagram showing a bronchoscopy CRUK 053</a:t>
            </a:r>
            <a:r>
              <a:rPr lang="en-US" sz="1200" dirty="0">
                <a:solidFill>
                  <a:schemeClr val="bg1"/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4"/>
              </a:rPr>
              <a:t>Fæ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 διαθέσιμο με άδεια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5"/>
              </a:rPr>
              <a:t>CC BY-SA 4.0</a:t>
            </a:r>
            <a:endParaRPr lang="en-US" sz="12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169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Διαδικασία βρογχοσκόπησης </a:t>
            </a:r>
            <a:r>
              <a:rPr lang="el-GR" sz="32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3279233" y="6159787"/>
            <a:ext cx="27430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n-lt"/>
                <a:hlinkClick r:id="rId6"/>
              </a:rPr>
              <a:t>Bronchoscopy Step by step Techniques 2 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8447" name="ShockwaveFlash1" r:id="rId2" imgW="6095238" imgH="4571429"/>
        </mc:Choice>
        <mc:Fallback>
          <p:control name="ShockwaveFlash1" r:id="rId2" imgW="6095238" imgH="4571429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71625" y="1377950"/>
                  <a:ext cx="6096000" cy="457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667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Βρογχοσκοπική εικόνα του δεξιού βρογχικού δέντρου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7" name="Rectangle 7"/>
          <p:cNvSpPr/>
          <p:nvPr/>
        </p:nvSpPr>
        <p:spPr>
          <a:xfrm>
            <a:off x="2880606" y="6165304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5"/>
              </a:rPr>
              <a:t>Right Bronchial Tree</a:t>
            </a:r>
            <a:r>
              <a:rPr lang="en-US" sz="1200" dirty="0">
                <a:solidFill>
                  <a:schemeClr val="bg1"/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6"/>
              </a:rPr>
              <a:t>Eumetaxas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 διαθέσιμο με άδεια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7"/>
              </a:rPr>
              <a:t>CC BY-SA 3.0</a:t>
            </a:r>
            <a:endParaRPr lang="en-US" sz="1200" dirty="0">
              <a:solidFill>
                <a:schemeClr val="bg1"/>
              </a:solidFill>
              <a:latin typeface="Calibri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7435" name="ShockwaveFlash1" r:id="rId2" imgW="5796000" imgH="4321080"/>
        </mc:Choice>
        <mc:Fallback>
          <p:control name="ShockwaveFlash1" r:id="rId2" imgW="5796000" imgH="4321080">
            <p:pic>
              <p:nvPicPr>
                <p:cNvPr id="0" name="ShockwaveFlash1"/>
                <p:cNvPicPr>
                  <a:picLocks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74813" y="1700213"/>
                  <a:ext cx="5795962" cy="4321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2198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dirty="0" smtClean="0"/>
              <a:t>Διαβρογχική αναρρόφηση με βελόνα </a:t>
            </a:r>
            <a:r>
              <a:rPr lang="el-GR" altLang="el-GR" sz="3300" b="0" dirty="0" smtClean="0"/>
              <a:t>(ΤΒΝΑ) 1/2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altLang="el-GR" sz="2200" dirty="0" smtClean="0"/>
              <a:t>Συνίσταται στην διαβρογχική αναρρόφηση με βελόνα κυτταρολογικού ή ιστολογικού δείγματος.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altLang="el-GR" sz="2200" b="1" dirty="0" smtClean="0"/>
              <a:t>Ενδείξεις ΤΒΝΑ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200" dirty="0" smtClean="0"/>
              <a:t>Επιβεβαίωση ιστολογικής διάγνωσης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200" dirty="0" smtClean="0"/>
              <a:t>Σταδιοποίηση υπόπτου ή γνωστού βρογχογενούς καρκινώματος σε: </a:t>
            </a:r>
          </a:p>
          <a:p>
            <a:pPr marL="808038" lvl="2" indent="-407988" defTabSz="985838"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l-GR" altLang="el-GR" sz="2200" dirty="0" smtClean="0"/>
              <a:t>Ενδοβρογχικές αλλοιώσεις (νεκρωτικοί όγκοι, όρια χειρουργικής εκτομής).</a:t>
            </a:r>
          </a:p>
          <a:p>
            <a:pPr marL="808038" lvl="2" indent="-407988" defTabSz="985838"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l-GR" altLang="el-GR" sz="2200" dirty="0" smtClean="0"/>
              <a:t>Εξωτερική πίεση των αεραγωγών από περιβρογχικές μάζες.  </a:t>
            </a:r>
          </a:p>
          <a:p>
            <a:pPr marL="808038" lvl="2" indent="-407988" defTabSz="985838"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l-GR" altLang="el-GR" sz="2200" dirty="0" smtClean="0"/>
              <a:t>Υποβλεννογόνια νόσο.</a:t>
            </a:r>
          </a:p>
          <a:p>
            <a:pPr marL="808038" lvl="2" indent="-407988" defTabSz="985838"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l-GR" altLang="el-GR" sz="2200" dirty="0" smtClean="0"/>
              <a:t>Περιφερικούς όγκους – μάζες.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8134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dirty="0">
                <a:solidFill>
                  <a:prstClr val="white"/>
                </a:solidFill>
              </a:rPr>
              <a:t>Διαβρογχική </a:t>
            </a:r>
            <a:r>
              <a:rPr lang="el-GR" altLang="el-GR" dirty="0" smtClean="0">
                <a:solidFill>
                  <a:prstClr val="white"/>
                </a:solidFill>
              </a:rPr>
              <a:t>αναρρόφηση </a:t>
            </a:r>
            <a:r>
              <a:rPr lang="el-GR" altLang="el-GR" dirty="0">
                <a:solidFill>
                  <a:prstClr val="white"/>
                </a:solidFill>
              </a:rPr>
              <a:t>με </a:t>
            </a:r>
            <a:r>
              <a:rPr lang="el-GR" altLang="el-GR" dirty="0" smtClean="0">
                <a:solidFill>
                  <a:prstClr val="white"/>
                </a:solidFill>
              </a:rPr>
              <a:t>βελόνα </a:t>
            </a:r>
            <a:r>
              <a:rPr lang="el-GR" altLang="el-GR" sz="3300" b="0" dirty="0">
                <a:solidFill>
                  <a:prstClr val="white"/>
                </a:solidFill>
              </a:rPr>
              <a:t>(ΤΒΝΑ) </a:t>
            </a:r>
            <a:r>
              <a:rPr lang="el-GR" altLang="el-GR" sz="3300" b="0" dirty="0" smtClean="0">
                <a:solidFill>
                  <a:prstClr val="white"/>
                </a:solidFill>
              </a:rPr>
              <a:t>2/2</a:t>
            </a:r>
            <a:endParaRPr lang="el-GR" altLang="el-GR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l-GR" altLang="el-GR" b="1" i="1" u="sng" dirty="0" smtClean="0"/>
          </a:p>
          <a:p>
            <a:pPr eaLnBrk="1" hangingPunct="1">
              <a:buFont typeface="Wingdings" pitchFamily="2" charset="2"/>
              <a:buNone/>
            </a:pPr>
            <a:r>
              <a:rPr lang="el-GR" altLang="el-GR" b="1" dirty="0" smtClean="0"/>
              <a:t>Επιπλοκές ΤΒΝΑ</a:t>
            </a:r>
            <a:endParaRPr lang="el-GR" altLang="el-GR" dirty="0" smtClean="0"/>
          </a:p>
          <a:p>
            <a:pPr eaLnBrk="1" hangingPunct="1"/>
            <a:r>
              <a:rPr lang="el-GR" altLang="el-GR" dirty="0" smtClean="0"/>
              <a:t>Αιμορραγίες.</a:t>
            </a:r>
          </a:p>
          <a:p>
            <a:pPr eaLnBrk="1" hangingPunct="1"/>
            <a:r>
              <a:rPr lang="el-GR" altLang="el-GR" dirty="0" smtClean="0"/>
              <a:t>Πνευμομεσοθωράκιο.</a:t>
            </a:r>
          </a:p>
          <a:p>
            <a:pPr eaLnBrk="1" hangingPunct="1"/>
            <a:r>
              <a:rPr lang="el-GR" altLang="el-GR" dirty="0" smtClean="0"/>
              <a:t>Υποξυγοναιμία.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667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Διαβρογχική βιοψία με βελόνη</a:t>
            </a:r>
            <a:endParaRPr lang="el-GR" sz="36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768588" y="6104329"/>
            <a:ext cx="7511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n-lt"/>
                <a:hlinkClick r:id="rId6"/>
              </a:rPr>
              <a:t>eXcelon® Transbronchial Aspiration Needle - Case Study - Dr. Lamb 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9471" name="ShockwaveFlash1" r:id="rId2" imgW="6095238" imgH="4571429"/>
        </mc:Choice>
        <mc:Fallback>
          <p:control name="ShockwaveFlash1" r:id="rId2" imgW="6095238" imgH="4571429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6375" y="1377950"/>
                  <a:ext cx="6096000" cy="4572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3298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smtClean="0"/>
              <a:t>Βρογχοσκόπιο</a:t>
            </a:r>
          </a:p>
        </p:txBody>
      </p:sp>
      <p:sp>
        <p:nvSpPr>
          <p:cNvPr id="3075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l-GR" altLang="el-GR" dirty="0" smtClean="0"/>
              <a:t>Είναι όργανο με το οποίο ελέγχεται ενδοσκοπικά το βρογχικό δένδρο.</a:t>
            </a:r>
          </a:p>
          <a:p>
            <a:pPr>
              <a:buFont typeface="Arial" charset="0"/>
              <a:buNone/>
            </a:pPr>
            <a:r>
              <a:rPr lang="el-GR" altLang="el-GR" dirty="0" smtClean="0"/>
              <a:t>Υπάρχουν  2 είδη βρογχοσκοπίων: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altLang="el-GR" dirty="0" smtClean="0"/>
              <a:t>Το άκαμπτο (μεταλλικός σωλήνας).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altLang="el-GR" dirty="0" smtClean="0"/>
              <a:t>Το εύκαμπτο (σύστημα οπτικών ινών).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3634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Νεότερες διαγνωστικές τεχνικές </a:t>
            </a:r>
            <a:r>
              <a:rPr lang="el-GR" altLang="el-GR" sz="3200" b="0" dirty="0" smtClean="0"/>
              <a:t>1/3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altLang="el-GR" sz="2200" b="1" dirty="0" smtClean="0"/>
              <a:t>Αυτοφθορισμός: </a:t>
            </a:r>
            <a:endParaRPr lang="el-GR" altLang="el-GR" sz="2200" dirty="0" smtClean="0"/>
          </a:p>
          <a:p>
            <a:pPr marL="355600" indent="0" eaLnBrk="1" hangingPunct="1">
              <a:buNone/>
            </a:pPr>
            <a:r>
              <a:rPr lang="el-GR" altLang="el-GR" sz="2200" dirty="0" smtClean="0"/>
              <a:t>Ειδική βρογχοσκόπηση με ειδικό φωτισμό (υπεριώδης ακτινοβολία – </a:t>
            </a:r>
            <a:r>
              <a:rPr lang="en-US" altLang="el-GR" sz="2200" dirty="0" smtClean="0"/>
              <a:t>Laser </a:t>
            </a:r>
            <a:r>
              <a:rPr lang="el-GR" altLang="el-GR" sz="2200" dirty="0" smtClean="0"/>
              <a:t>Ηλίου – Καδμίου) με σκοπό την πρωιμότερη διάγνωση του καρκίνου.</a:t>
            </a:r>
            <a:endParaRPr lang="el-GR" altLang="el-GR" sz="2200" b="1" u="sng" dirty="0" smtClean="0"/>
          </a:p>
          <a:p>
            <a:r>
              <a:rPr lang="el-GR" altLang="el-GR" sz="2200" b="1" dirty="0" smtClean="0"/>
              <a:t>Ενδείξεις</a:t>
            </a:r>
            <a:endParaRPr lang="el-GR" altLang="el-GR" sz="2200" dirty="0" smtClean="0"/>
          </a:p>
          <a:p>
            <a:pPr marL="441325" eaLnBrk="1" hangingPunct="1">
              <a:buFont typeface="Courier New" panose="02070309020205020404" pitchFamily="49" charset="0"/>
              <a:buChar char="o"/>
            </a:pPr>
            <a:r>
              <a:rPr lang="el-GR" altLang="el-GR" sz="2200" dirty="0" smtClean="0"/>
              <a:t>Έλεγχος ασθενών με βεβαρημένο ιστορικό (ατομικό, οικογενειακό, επαγγελματικό).</a:t>
            </a:r>
          </a:p>
          <a:p>
            <a:pPr marL="441325" eaLnBrk="1" hangingPunct="1">
              <a:buFont typeface="Courier New" panose="02070309020205020404" pitchFamily="49" charset="0"/>
              <a:buChar char="o"/>
            </a:pPr>
            <a:r>
              <a:rPr lang="el-GR" altLang="el-GR" sz="2200" dirty="0" smtClean="0"/>
              <a:t>Προεγχειρητικός έλεγχος ασθενών με </a:t>
            </a:r>
            <a:r>
              <a:rPr lang="en-US" altLang="el-GR" sz="2200" dirty="0" smtClean="0"/>
              <a:t>Ca </a:t>
            </a:r>
            <a:r>
              <a:rPr lang="el-GR" altLang="el-GR" sz="2200" dirty="0" smtClean="0"/>
              <a:t>πνεύμονος (πρώιμη διάγνωση υποτροπών).</a:t>
            </a:r>
          </a:p>
          <a:p>
            <a:pPr marL="441325" eaLnBrk="1" hangingPunct="1">
              <a:buFont typeface="Courier New" panose="02070309020205020404" pitchFamily="49" charset="0"/>
              <a:buChar char="o"/>
            </a:pPr>
            <a:r>
              <a:rPr lang="el-GR" altLang="el-GR" sz="2200" dirty="0" smtClean="0"/>
              <a:t>Σημαντική συμβολή στο ερευνητικό πεδίο.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6498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Νεότερες διαγνωστικές τεχνικές </a:t>
            </a:r>
            <a:r>
              <a:rPr lang="el-GR" altLang="el-GR" sz="3200" b="0" dirty="0" smtClean="0">
                <a:solidFill>
                  <a:prstClr val="white"/>
                </a:solidFill>
              </a:rPr>
              <a:t>2/3</a:t>
            </a:r>
            <a:endParaRPr lang="el-GR" altLang="el-GR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+mj-lt"/>
              <a:buAutoNum type="arabicPeriod" startAt="2"/>
            </a:pPr>
            <a:r>
              <a:rPr lang="el-GR" altLang="el-GR" b="1" dirty="0" smtClean="0"/>
              <a:t>Ηλεκτρομαγνητική καθοδήγηση:</a:t>
            </a:r>
            <a:endParaRPr lang="el-GR" altLang="el-GR" dirty="0" smtClean="0"/>
          </a:p>
          <a:p>
            <a:pPr marL="444500" indent="0" eaLnBrk="1" hangingPunct="1">
              <a:buNone/>
            </a:pPr>
            <a:r>
              <a:rPr lang="el-GR" altLang="el-GR" dirty="0" smtClean="0"/>
              <a:t>Ειδικό σύστημα ηλεκτρομαγνητικής καθοδήγησης που συνδυάζει το σύστημα τρισδιάστατης αξονικής τομογραφίας – εικονικής βρογχοσκόπησης με διαχείριση ενός κατευθυνόμενου αισθητήρα. (πειραματικό στάδιο). </a:t>
            </a:r>
            <a:endParaRPr lang="el-GR" altLang="el-GR" b="1" dirty="0" smtClean="0"/>
          </a:p>
          <a:p>
            <a:pPr eaLnBrk="1" hangingPunct="1"/>
            <a:r>
              <a:rPr lang="el-GR" altLang="el-GR" b="1" dirty="0" smtClean="0"/>
              <a:t>Σκοπός:</a:t>
            </a:r>
            <a:r>
              <a:rPr lang="el-GR" altLang="el-GR" dirty="0" smtClean="0"/>
              <a:t> </a:t>
            </a:r>
            <a:r>
              <a:rPr lang="en-US" altLang="el-GR" dirty="0" smtClean="0"/>
              <a:t>H </a:t>
            </a:r>
            <a:r>
              <a:rPr lang="el-GR" altLang="el-GR" dirty="0" smtClean="0"/>
              <a:t>βιοψία περιφερικών βλαβών.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706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Νεότερες διαγνωστικές τεχνικές </a:t>
            </a:r>
            <a:r>
              <a:rPr lang="el-GR" altLang="el-GR" sz="3200" b="0" dirty="0" smtClean="0">
                <a:solidFill>
                  <a:prstClr val="white"/>
                </a:solidFill>
              </a:rPr>
              <a:t>3/3</a:t>
            </a:r>
            <a:endParaRPr lang="el-GR" altLang="el-GR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8579296" cy="5472608"/>
          </a:xfrm>
        </p:spPr>
        <p:txBody>
          <a:bodyPr>
            <a:noAutofit/>
          </a:bodyPr>
          <a:lstStyle/>
          <a:p>
            <a:pPr marL="457200" indent="-457200" eaLnBrk="1" hangingPunct="1">
              <a:spcBef>
                <a:spcPts val="800"/>
              </a:spcBef>
              <a:buFont typeface="+mj-lt"/>
              <a:buAutoNum type="arabicPeriod" startAt="3"/>
            </a:pPr>
            <a:r>
              <a:rPr lang="el-GR" altLang="el-GR" sz="2100" b="1" dirty="0" smtClean="0"/>
              <a:t>Ενδοβρογχικό υπερηχογράφημα (</a:t>
            </a:r>
            <a:r>
              <a:rPr lang="en-US" altLang="el-GR" sz="2100" b="1" dirty="0" smtClean="0"/>
              <a:t>EBUS</a:t>
            </a:r>
            <a:r>
              <a:rPr lang="el-GR" altLang="el-GR" sz="2100" b="1" dirty="0" smtClean="0"/>
              <a:t>):</a:t>
            </a:r>
            <a:endParaRPr lang="el-GR" altLang="el-GR" sz="2100" dirty="0" smtClean="0"/>
          </a:p>
          <a:p>
            <a:pPr marL="444500" indent="0" eaLnBrk="1" hangingPunct="1">
              <a:spcBef>
                <a:spcPts val="800"/>
              </a:spcBef>
              <a:buNone/>
            </a:pPr>
            <a:r>
              <a:rPr lang="el-GR" altLang="el-GR" sz="2100" dirty="0" smtClean="0"/>
              <a:t>Είναι η υπερηχογραφική απεικόνιση του τραχειοβρογχικού δένδρου με τη χρήση ειδικών αισθητήρων προσαρμοσμένων στο εύκαμπτο βρογχοσκόπιο.</a:t>
            </a:r>
            <a:endParaRPr lang="el-GR" altLang="el-GR" sz="2100" b="1" dirty="0" smtClean="0"/>
          </a:p>
          <a:p>
            <a:pPr>
              <a:spcBef>
                <a:spcPts val="800"/>
              </a:spcBef>
            </a:pPr>
            <a:r>
              <a:rPr lang="el-GR" altLang="el-GR" sz="2100" b="1" dirty="0" smtClean="0"/>
              <a:t>Ενδείξεις:</a:t>
            </a:r>
            <a:endParaRPr lang="el-GR" altLang="el-GR" sz="2100" dirty="0" smtClean="0"/>
          </a:p>
          <a:p>
            <a:pPr marL="538163" eaLnBrk="1" hangingPunct="1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l-GR" altLang="el-GR" sz="2100" dirty="0" smtClean="0"/>
              <a:t>Αλλοιώσεις εντός ή εκτός του βρογχικού τοιχώματος. </a:t>
            </a:r>
          </a:p>
          <a:p>
            <a:pPr marL="538163" eaLnBrk="1" hangingPunct="1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l-GR" altLang="el-GR" sz="2100" dirty="0" smtClean="0"/>
              <a:t>Το βάθος μιας μάζας.</a:t>
            </a:r>
          </a:p>
          <a:p>
            <a:pPr marL="538163" eaLnBrk="1" hangingPunct="1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l-GR" altLang="el-GR" sz="2100" dirty="0" smtClean="0"/>
              <a:t>Η παρουσία γειτονικών αγγείων ή λεμφαδένων. </a:t>
            </a:r>
          </a:p>
          <a:p>
            <a:pPr>
              <a:spcBef>
                <a:spcPts val="800"/>
              </a:spcBef>
            </a:pPr>
            <a:r>
              <a:rPr lang="el-GR" altLang="el-GR" sz="2100" b="1" dirty="0" smtClean="0"/>
              <a:t>Το </a:t>
            </a:r>
            <a:r>
              <a:rPr lang="en-US" altLang="el-GR" sz="2100" b="1" dirty="0" smtClean="0"/>
              <a:t>EBUS </a:t>
            </a:r>
            <a:r>
              <a:rPr lang="el-GR" altLang="el-GR" sz="2100" b="1" dirty="0" smtClean="0"/>
              <a:t>απεικονίζει:</a:t>
            </a:r>
            <a:endParaRPr lang="el-GR" altLang="el-GR" sz="2100" dirty="0" smtClean="0"/>
          </a:p>
          <a:p>
            <a:pPr marL="538163" eaLnBrk="1" hangingPunct="1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l-GR" altLang="el-GR" sz="2100" dirty="0" smtClean="0"/>
              <a:t>Την πνευμονική ανατομία.</a:t>
            </a:r>
          </a:p>
          <a:p>
            <a:pPr marL="538163" eaLnBrk="1" hangingPunct="1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l-GR" altLang="el-GR" sz="2100" dirty="0" smtClean="0"/>
              <a:t>Την μεσοθωρακική λεμφαδενοπάθεια.</a:t>
            </a:r>
          </a:p>
          <a:p>
            <a:pPr marL="538163" eaLnBrk="1" hangingPunct="1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l-GR" altLang="el-GR" sz="2100" dirty="0" smtClean="0"/>
              <a:t>Το μήκος και τη διάμετρο των βρογχικών στενώσεων.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6710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Ενδοβρογχικό υπερηχογράφημα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pic>
        <p:nvPicPr>
          <p:cNvPr id="8194" name="Picture 2" descr="File:AlokaPhoto200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73" y="1428088"/>
            <a:ext cx="2918918" cy="44563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le:Head-3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2817"/>
            <a:ext cx="4860523" cy="37669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3455" y="6021288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5"/>
              </a:rPr>
              <a:t>AlokaPhoto2006a</a:t>
            </a:r>
            <a:r>
              <a:rPr lang="en-US" sz="1200" dirty="0">
                <a:solidFill>
                  <a:schemeClr val="bg1"/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6"/>
              </a:rPr>
              <a:t>Chanueting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 διαθέσιμο με άδεια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7"/>
              </a:rPr>
              <a:t>CC BY-SA 2.5</a:t>
            </a:r>
            <a:endParaRPr lang="en-US" sz="12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4635134" y="5633244"/>
            <a:ext cx="38361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8"/>
              </a:rPr>
              <a:t>Head-3D</a:t>
            </a:r>
            <a:r>
              <a:rPr lang="en-US" sz="1200" dirty="0">
                <a:solidFill>
                  <a:schemeClr val="bg1"/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9"/>
              </a:rPr>
              <a:t>DuBose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 διαθέσιμο με άδεια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10"/>
              </a:rPr>
              <a:t>CC BY-SA 3.0</a:t>
            </a:r>
            <a:endParaRPr lang="en-US" sz="12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95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Θεραπευτική βρογχοσκόπηση </a:t>
            </a:r>
            <a:r>
              <a:rPr lang="el-GR" altLang="el-GR" sz="3200" b="0" dirty="0" smtClean="0"/>
              <a:t>1/2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  <a:tabLst>
                <a:tab pos="446088" algn="l"/>
              </a:tabLst>
            </a:pPr>
            <a:r>
              <a:rPr lang="el-GR" altLang="el-GR" b="1" dirty="0" smtClean="0"/>
              <a:t>Τεχνικές διάνοιξης και διατήρησης του αεραγωγού</a:t>
            </a:r>
            <a:endParaRPr lang="el-GR" altLang="el-GR" dirty="0" smtClean="0"/>
          </a:p>
          <a:p>
            <a:pPr marL="0" indent="0" eaLnBrk="1" hangingPunct="1">
              <a:tabLst>
                <a:tab pos="446088" algn="l"/>
              </a:tabLst>
            </a:pPr>
            <a:r>
              <a:rPr lang="el-GR" altLang="el-GR" sz="2200" dirty="0" smtClean="0"/>
              <a:t> Τεχνικές εκτομής.</a:t>
            </a:r>
          </a:p>
          <a:p>
            <a:pPr marL="0" indent="0" eaLnBrk="1" hangingPunct="1">
              <a:tabLst>
                <a:tab pos="446088" algn="l"/>
              </a:tabLst>
            </a:pPr>
            <a:r>
              <a:rPr lang="el-GR" altLang="el-GR" sz="2200" dirty="0" smtClean="0"/>
              <a:t> Μηχανικός καθαρισμός του βρόγχου.</a:t>
            </a:r>
          </a:p>
          <a:p>
            <a:pPr marL="0" indent="0" eaLnBrk="1" hangingPunct="1">
              <a:tabLst>
                <a:tab pos="446088" algn="l"/>
              </a:tabLst>
            </a:pPr>
            <a:r>
              <a:rPr lang="el-GR" altLang="el-GR" sz="2200" dirty="0" smtClean="0"/>
              <a:t> Χρήση </a:t>
            </a:r>
            <a:r>
              <a:rPr lang="en-US" altLang="el-GR" sz="2200" dirty="0" smtClean="0"/>
              <a:t>LASER</a:t>
            </a:r>
            <a:r>
              <a:rPr lang="el-GR" altLang="el-GR" sz="2200" dirty="0" smtClean="0"/>
              <a:t>.</a:t>
            </a:r>
          </a:p>
          <a:p>
            <a:pPr marL="0" indent="0" eaLnBrk="1" hangingPunct="1">
              <a:tabLst>
                <a:tab pos="446088" algn="l"/>
              </a:tabLst>
            </a:pPr>
            <a:r>
              <a:rPr lang="el-GR" altLang="el-GR" sz="2200" dirty="0" smtClean="0"/>
              <a:t> Εφαρμογή Ηλεκτροκαυτηριασμού.</a:t>
            </a:r>
          </a:p>
          <a:p>
            <a:pPr marL="0" indent="0" eaLnBrk="1" hangingPunct="1">
              <a:tabLst>
                <a:tab pos="446088" algn="l"/>
              </a:tabLst>
            </a:pPr>
            <a:r>
              <a:rPr lang="el-GR" altLang="el-GR" sz="2200" dirty="0" smtClean="0"/>
              <a:t> Εφαρμογή </a:t>
            </a:r>
            <a:r>
              <a:rPr lang="en-US" altLang="el-GR" sz="2200" dirty="0" smtClean="0"/>
              <a:t>Argon (Argon Plasma Coagulation – APC)</a:t>
            </a:r>
            <a:r>
              <a:rPr lang="el-GR" altLang="el-GR" sz="2200" dirty="0" smtClean="0"/>
              <a:t>.</a:t>
            </a:r>
          </a:p>
          <a:p>
            <a:pPr marL="0" indent="0" eaLnBrk="1" hangingPunct="1">
              <a:tabLst>
                <a:tab pos="446088" algn="l"/>
              </a:tabLst>
            </a:pPr>
            <a:r>
              <a:rPr lang="el-GR" altLang="el-GR" sz="2200" dirty="0" smtClean="0"/>
              <a:t> Φωτοδυναμική Θεραπεία </a:t>
            </a:r>
            <a:r>
              <a:rPr lang="en-US" altLang="el-GR" sz="2200" dirty="0" smtClean="0"/>
              <a:t>(PDT)</a:t>
            </a:r>
            <a:r>
              <a:rPr lang="el-GR" altLang="el-GR" sz="2200" dirty="0" smtClean="0"/>
              <a:t>.</a:t>
            </a:r>
          </a:p>
          <a:p>
            <a:pPr marL="0" indent="0" eaLnBrk="1" hangingPunct="1">
              <a:tabLst>
                <a:tab pos="446088" algn="l"/>
              </a:tabLst>
            </a:pPr>
            <a:r>
              <a:rPr lang="el-GR" altLang="el-GR" sz="2200" dirty="0" smtClean="0"/>
              <a:t> Κρυοθεραπεία.</a:t>
            </a:r>
          </a:p>
          <a:p>
            <a:pPr marL="0" indent="0" eaLnBrk="1" hangingPunct="1">
              <a:tabLst>
                <a:tab pos="446088" algn="l"/>
              </a:tabLst>
            </a:pPr>
            <a:r>
              <a:rPr lang="el-GR" altLang="el-GR" sz="2200" dirty="0" smtClean="0"/>
              <a:t> Ραδιοσυχνότητα (</a:t>
            </a:r>
            <a:r>
              <a:rPr lang="en-US" altLang="el-GR" sz="2200" dirty="0" smtClean="0"/>
              <a:t>RFA)</a:t>
            </a:r>
            <a:r>
              <a:rPr lang="el-GR" altLang="el-GR" sz="2200" dirty="0" smtClean="0"/>
              <a:t>.</a:t>
            </a:r>
            <a:endParaRPr lang="el-GR" altLang="el-GR" sz="2200" b="1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2285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Θεραπευτική βρογχοσκόπηση </a:t>
            </a:r>
            <a:r>
              <a:rPr lang="el-GR" altLang="el-GR" sz="3200" b="0" dirty="0" smtClean="0">
                <a:solidFill>
                  <a:prstClr val="white"/>
                </a:solidFill>
              </a:rPr>
              <a:t>2/2</a:t>
            </a:r>
            <a:endParaRPr lang="el-GR" altLang="el-GR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altLang="el-GR" b="1" dirty="0" smtClean="0"/>
              <a:t>Τεχνικές διάνοιξης ανοικτού αυλού</a:t>
            </a:r>
          </a:p>
          <a:p>
            <a:pPr eaLnBrk="1" hangingPunct="1"/>
            <a:r>
              <a:rPr lang="el-GR" altLang="el-GR" dirty="0" smtClean="0"/>
              <a:t>Διαστολή με μπαλόνι.</a:t>
            </a:r>
          </a:p>
          <a:p>
            <a:pPr eaLnBrk="1" hangingPunct="1"/>
            <a:r>
              <a:rPr lang="el-GR" altLang="el-GR" dirty="0" smtClean="0"/>
              <a:t>Βραχυθεραπεία.</a:t>
            </a:r>
          </a:p>
          <a:p>
            <a:pPr eaLnBrk="1" hangingPunct="1"/>
            <a:r>
              <a:rPr lang="el-GR" altLang="el-GR" dirty="0" smtClean="0"/>
              <a:t>Ενδοπρόθεση (</a:t>
            </a:r>
            <a:r>
              <a:rPr lang="en-US" altLang="el-GR" dirty="0" smtClean="0"/>
              <a:t>stent)</a:t>
            </a:r>
            <a:r>
              <a:rPr lang="el-GR" altLang="el-GR" dirty="0" smtClean="0"/>
              <a:t>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120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dirty="0" smtClean="0"/>
              <a:t>Laser</a:t>
            </a:r>
            <a:r>
              <a:rPr lang="el-GR" altLang="el-GR" dirty="0" smtClean="0"/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  <a:tabLst>
                <a:tab pos="268288" algn="l"/>
              </a:tabLst>
            </a:pPr>
            <a:r>
              <a:rPr lang="el-GR" altLang="el-GR" dirty="0" smtClean="0"/>
              <a:t>Τύποι χρησιμοποιούμενου </a:t>
            </a:r>
            <a:r>
              <a:rPr lang="en-US" altLang="el-GR" dirty="0" smtClean="0"/>
              <a:t>LASER</a:t>
            </a:r>
            <a:r>
              <a:rPr lang="el-GR" altLang="el-GR" dirty="0" smtClean="0"/>
              <a:t> Ν</a:t>
            </a:r>
            <a:r>
              <a:rPr lang="en-US" altLang="el-GR" dirty="0" smtClean="0"/>
              <a:t>d</a:t>
            </a:r>
            <a:r>
              <a:rPr lang="el-GR" altLang="el-GR" dirty="0" smtClean="0"/>
              <a:t>: </a:t>
            </a:r>
            <a:r>
              <a:rPr lang="en-US" altLang="el-GR" dirty="0" smtClean="0"/>
              <a:t>YAG</a:t>
            </a:r>
            <a:r>
              <a:rPr lang="el-GR" altLang="el-GR" dirty="0" smtClean="0"/>
              <a:t>, </a:t>
            </a:r>
            <a:r>
              <a:rPr lang="en-US" altLang="el-GR" dirty="0" smtClean="0"/>
              <a:t>Nd</a:t>
            </a:r>
            <a:r>
              <a:rPr lang="el-GR" altLang="el-GR" dirty="0" smtClean="0"/>
              <a:t>: </a:t>
            </a:r>
            <a:r>
              <a:rPr lang="en-US" altLang="el-GR" dirty="0" smtClean="0"/>
              <a:t>YAP</a:t>
            </a:r>
            <a:endParaRPr lang="el-GR" altLang="el-GR" b="1" dirty="0" smtClean="0"/>
          </a:p>
          <a:p>
            <a:pPr marL="0" indent="0" eaLnBrk="1" hangingPunct="1">
              <a:buFont typeface="Wingdings" pitchFamily="2" charset="2"/>
              <a:buNone/>
              <a:tabLst>
                <a:tab pos="268288" algn="l"/>
              </a:tabLst>
            </a:pPr>
            <a:endParaRPr lang="el-GR" altLang="el-GR" sz="1500" b="1" dirty="0" smtClean="0"/>
          </a:p>
          <a:p>
            <a:pPr marL="0" indent="0" eaLnBrk="1" hangingPunct="1">
              <a:buFont typeface="Wingdings" pitchFamily="2" charset="2"/>
              <a:buNone/>
              <a:tabLst>
                <a:tab pos="268288" algn="l"/>
              </a:tabLst>
            </a:pPr>
            <a:r>
              <a:rPr lang="el-GR" altLang="el-GR" b="1" dirty="0" smtClean="0"/>
              <a:t>ΕΝΔΕΙΞΗ: </a:t>
            </a:r>
            <a:endParaRPr lang="el-GR" altLang="el-GR" dirty="0" smtClean="0"/>
          </a:p>
          <a:p>
            <a:pPr>
              <a:tabLst>
                <a:tab pos="268288" algn="l"/>
              </a:tabLst>
            </a:pPr>
            <a:r>
              <a:rPr lang="el-GR" altLang="el-GR" dirty="0" smtClean="0"/>
              <a:t>Ενδοβρογχικές εξωφυτικές μάζες.</a:t>
            </a:r>
          </a:p>
          <a:p>
            <a:pPr>
              <a:tabLst>
                <a:tab pos="268288" algn="l"/>
              </a:tabLst>
            </a:pPr>
            <a:r>
              <a:rPr lang="el-GR" altLang="el-GR" dirty="0" smtClean="0"/>
              <a:t>Αιμόπτυση.</a:t>
            </a:r>
            <a:endParaRPr lang="el-GR" altLang="el-GR" b="1" dirty="0" smtClean="0"/>
          </a:p>
          <a:p>
            <a:pPr marL="0" indent="0" eaLnBrk="1" hangingPunct="1">
              <a:buFont typeface="Wingdings" pitchFamily="2" charset="2"/>
              <a:buNone/>
              <a:tabLst>
                <a:tab pos="268288" algn="l"/>
              </a:tabLst>
            </a:pPr>
            <a:endParaRPr lang="el-GR" altLang="el-GR" sz="1500" b="1" dirty="0" smtClean="0"/>
          </a:p>
          <a:p>
            <a:pPr marL="0" indent="0" eaLnBrk="1" hangingPunct="1">
              <a:buFont typeface="Wingdings" pitchFamily="2" charset="2"/>
              <a:buNone/>
              <a:tabLst>
                <a:tab pos="268288" algn="l"/>
              </a:tabLst>
            </a:pPr>
            <a:r>
              <a:rPr lang="el-GR" altLang="el-GR" b="1" dirty="0" smtClean="0"/>
              <a:t>ΑΠΟΤΕΛΕΣΜΑ:</a:t>
            </a:r>
            <a:r>
              <a:rPr lang="el-GR" altLang="el-GR" dirty="0" smtClean="0"/>
              <a:t> 	</a:t>
            </a:r>
          </a:p>
          <a:p>
            <a:pPr>
              <a:tabLst>
                <a:tab pos="268288" algn="l"/>
              </a:tabLst>
            </a:pPr>
            <a:r>
              <a:rPr lang="el-GR" altLang="el-GR" dirty="0" smtClean="0"/>
              <a:t> Άμεση ανακούφιση από τα αποφρακτικά φαινόμενα σε ποσοστό 90%.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531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dirty="0" smtClean="0"/>
              <a:t>Ηλεκτροκαυτηριασμός – Διαθερμία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Χρησιμοποιείται εναλλακτικά αντί του </a:t>
            </a:r>
            <a:r>
              <a:rPr lang="en-US" altLang="el-GR" dirty="0" smtClean="0"/>
              <a:t>LASER</a:t>
            </a:r>
            <a:r>
              <a:rPr lang="el-GR" altLang="el-GR" dirty="0" smtClean="0"/>
              <a:t>. </a:t>
            </a:r>
          </a:p>
          <a:p>
            <a:pPr eaLnBrk="1" hangingPunct="1"/>
            <a:r>
              <a:rPr lang="el-GR" altLang="el-GR" dirty="0" smtClean="0"/>
              <a:t>Έχει ένδειξη σε ενδοβρογχικές μάζες που αιμορραγούν και προκαλούν απόφραξη και αιμόπτυση.</a:t>
            </a:r>
          </a:p>
          <a:p>
            <a:pPr eaLnBrk="1" hangingPunct="1"/>
            <a:r>
              <a:rPr lang="el-GR" altLang="el-GR" dirty="0" smtClean="0"/>
              <a:t>Προκαλεί ηλεκτρική κροκύδωση και εξάχνωση της μάζας.</a:t>
            </a:r>
          </a:p>
          <a:p>
            <a:pPr eaLnBrk="1" hangingPunct="1"/>
            <a:r>
              <a:rPr lang="el-GR" altLang="el-GR" dirty="0" smtClean="0"/>
              <a:t>Αποτελεσματικότητα  &gt; 75%.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4356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l-GR" sz="3600" dirty="0" smtClean="0"/>
              <a:t>Argon Plasma Coagulation (APC)</a:t>
            </a:r>
            <a:r>
              <a:rPr lang="el-GR" altLang="el-GR" sz="3600" dirty="0" smtClean="0"/>
              <a:t>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Ιδιαίτερα χρήσιμη στο ΜΜΚΠ.</a:t>
            </a:r>
          </a:p>
          <a:p>
            <a:pPr eaLnBrk="1" hangingPunct="1"/>
            <a:r>
              <a:rPr lang="el-GR" altLang="el-GR" dirty="0" smtClean="0"/>
              <a:t>Προκαλεί ηλεκτροπηξία ή αιμόσταση και ογκομείωση χωρίς επαφή με τον όγκο ή τον βλεννογόνο.</a:t>
            </a:r>
          </a:p>
          <a:p>
            <a:pPr eaLnBrk="1" hangingPunct="1"/>
            <a:r>
              <a:rPr lang="el-GR" altLang="el-GR" dirty="0" smtClean="0"/>
              <a:t>Εφαρμόζεται μέσω ακάμπτου ή εύκαμπτου</a:t>
            </a:r>
            <a:r>
              <a:rPr lang="en-US" altLang="el-GR" dirty="0" smtClean="0"/>
              <a:t> </a:t>
            </a:r>
            <a:r>
              <a:rPr lang="el-GR" altLang="el-GR" dirty="0" smtClean="0"/>
              <a:t>βρογχοσκοπίου.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7036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Απόφραξη βρόγχου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pic>
        <p:nvPicPr>
          <p:cNvPr id="10242" name="Picture 2" descr="http://www.bronchoscopy.org/ppt-pa/Practical-Approach-3_files/slide0121_image04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20" y="2168860"/>
            <a:ext cx="5388777" cy="33123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2260938" y="566124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bronchoscopy.org</a:t>
            </a:r>
            <a:endParaRPr lang="el-GR" sz="1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0938" y="1557953"/>
            <a:ext cx="45337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 smtClean="0">
                <a:solidFill>
                  <a:schemeClr val="bg1"/>
                </a:solidFill>
                <a:latin typeface="+mn-lt"/>
              </a:rPr>
              <a:t>Εικόνες πρ</a:t>
            </a:r>
            <a:r>
              <a:rPr lang="el-GR" sz="2200" dirty="0">
                <a:solidFill>
                  <a:schemeClr val="bg1"/>
                </a:solidFill>
                <a:latin typeface="+mn-lt"/>
              </a:rPr>
              <a:t>ι</a:t>
            </a:r>
            <a:r>
              <a:rPr lang="el-GR" sz="2200" dirty="0" smtClean="0">
                <a:solidFill>
                  <a:schemeClr val="bg1"/>
                </a:solidFill>
                <a:latin typeface="+mn-lt"/>
              </a:rPr>
              <a:t>ν και μετά την χρήση </a:t>
            </a:r>
            <a:r>
              <a:rPr lang="en-US" sz="2200" dirty="0" smtClean="0">
                <a:solidFill>
                  <a:schemeClr val="bg1"/>
                </a:solidFill>
                <a:latin typeface="+mn-lt"/>
              </a:rPr>
              <a:t>Laser</a:t>
            </a:r>
            <a:endParaRPr lang="el-GR" sz="2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860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smtClean="0"/>
              <a:t>Βρογχοσκόπηση</a:t>
            </a:r>
          </a:p>
        </p:txBody>
      </p:sp>
      <p:sp>
        <p:nvSpPr>
          <p:cNvPr id="4099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l-GR" altLang="el-GR" dirty="0" smtClean="0"/>
              <a:t>Είναι η διαγνωστική και θεραπευτική διαδικασία για την αντιμετώπιση ενδοβρογχικών παθήσεων του αναπνευστικού συστήματος.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6322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Κρυοθεραπεία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0768"/>
            <a:ext cx="8229600" cy="1296144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200" dirty="0" smtClean="0"/>
              <a:t>Εφαρμόζεται αποκλειστικά σε εξωφυτικούς όγκους.</a:t>
            </a:r>
          </a:p>
          <a:p>
            <a:pPr eaLnBrk="1" hangingPunct="1"/>
            <a:r>
              <a:rPr lang="el-GR" altLang="el-GR" sz="2200" dirty="0" smtClean="0"/>
              <a:t>Απαιτούνται πολλές συνεδρίες για να μειωθεί ο όγκος.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564904"/>
            <a:ext cx="5040560" cy="37804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54736" y="6354044"/>
            <a:ext cx="36552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+mn-lt"/>
              </a:rPr>
              <a:t>Συσκευή κρυοθεραπείας </a:t>
            </a:r>
          </a:p>
          <a:p>
            <a:pPr algn="ctr"/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(ΝΝΘΑ Σωτηρία-Παραχώρηση κ.Ε.Σεψά</a:t>
            </a:r>
            <a:r>
              <a:rPr lang="en-US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&amp; </a:t>
            </a:r>
            <a:r>
              <a:rPr lang="el-GR" sz="1200" b="1" dirty="0" smtClean="0">
                <a:solidFill>
                  <a:schemeClr val="bg1"/>
                </a:solidFill>
                <a:latin typeface="+mn-lt"/>
              </a:rPr>
              <a:t>κ. Κ.Βαχλά)</a:t>
            </a:r>
            <a:endParaRPr lang="el-GR" sz="1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052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Ακτινολογική και ενδοσκοπική εικόνα πριν και μετά τη χρήση κρυοθεραπείας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pic>
        <p:nvPicPr>
          <p:cNvPr id="11266" name="Picture 2" descr="http://www.tcrt.org/databaseimages/MaiFigure2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05" y="1484784"/>
            <a:ext cx="5108087" cy="24956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tcrt.org/databaseimages/MaiFigure3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05" y="4106419"/>
            <a:ext cx="5030553" cy="24002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4009376" y="6507239"/>
            <a:ext cx="1296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5"/>
              </a:rPr>
              <a:t>tcrt.org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319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Φωτοδυναμική θεραπεία </a:t>
            </a:r>
            <a:r>
              <a:rPr lang="en-US" altLang="el-GR" sz="3000" b="0" dirty="0" smtClean="0"/>
              <a:t>1/2</a:t>
            </a:r>
            <a:endParaRPr lang="el-GR" altLang="el-GR" sz="3000" b="0" dirty="0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Είναι ανακουφιστική θεραπεία σε απόφραξη από προχωρημένο ενδοβρογχικό καρκίνωμα.</a:t>
            </a:r>
          </a:p>
          <a:p>
            <a:pPr eaLnBrk="1" hangingPunct="1"/>
            <a:r>
              <a:rPr lang="el-GR" altLang="el-GR" dirty="0" smtClean="0"/>
              <a:t>Η ανακούφιση είναι αργή και δεν αποτελεί θεραπεία εκλογής.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5411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Φωτοδυναμική θεραπεία </a:t>
            </a:r>
            <a:r>
              <a:rPr lang="en-US" sz="3000" b="0" dirty="0" smtClean="0"/>
              <a:t>2</a:t>
            </a:r>
            <a:r>
              <a:rPr lang="el-GR" sz="3000" b="0" dirty="0" smtClean="0"/>
              <a:t>/2</a:t>
            </a:r>
            <a:endParaRPr lang="el-GR" sz="3000" b="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pic>
        <p:nvPicPr>
          <p:cNvPr id="12290" name="Picture 2" descr="File:Photodynamic therapy (red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4" y="2496546"/>
            <a:ext cx="4445154" cy="29615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ile:Photodynamic therapy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2592288" cy="3888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71600" y="5460962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4"/>
              </a:rPr>
              <a:t>Photodynamic therapy (red</a:t>
            </a:r>
            <a:r>
              <a:rPr lang="en-US" sz="1200" dirty="0" smtClean="0">
                <a:solidFill>
                  <a:schemeClr val="bg1"/>
                </a:solidFill>
                <a:latin typeface="Calibri"/>
                <a:hlinkClick r:id="rId4"/>
              </a:rPr>
              <a:t>)</a:t>
            </a:r>
            <a:r>
              <a:rPr lang="el-GR" sz="1200" dirty="0" smtClean="0">
                <a:solidFill>
                  <a:schemeClr val="bg1"/>
                </a:solidFill>
                <a:latin typeface="Calibri"/>
                <a:hlinkClick r:id="rId4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5"/>
              </a:rPr>
              <a:t>Fæ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 διαθέσιμο ως κοινό κτήμα</a:t>
            </a:r>
            <a:endParaRPr lang="en-US" sz="12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5076056" y="5479383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6"/>
              </a:rPr>
              <a:t>Photodynamic therapy (1)</a:t>
            </a:r>
            <a:r>
              <a:rPr lang="en-US" sz="1200" dirty="0">
                <a:solidFill>
                  <a:schemeClr val="bg1"/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5"/>
              </a:rPr>
              <a:t>Fæ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 διαθέσιμο ως κοινό κτήμα</a:t>
            </a:r>
            <a:endParaRPr lang="en-US" sz="12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168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dirty="0" smtClean="0"/>
              <a:t>Ενδοβρογχική διαστολή με μπαλόνι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Περιορισμένη η εφαρμογή και οι ενδείξεις της.</a:t>
            </a:r>
          </a:p>
          <a:p>
            <a:pPr eaLnBrk="1" hangingPunct="1"/>
            <a:r>
              <a:rPr lang="el-GR" altLang="el-GR" dirty="0" smtClean="0"/>
              <a:t>Εφαρμόζεται σε περιορισμένης έκτασης στενώσεις και σαν προετοιμασία για την τοποθέτηση </a:t>
            </a:r>
            <a:r>
              <a:rPr lang="en-US" altLang="el-GR" dirty="0" smtClean="0"/>
              <a:t>stent</a:t>
            </a:r>
            <a:r>
              <a:rPr lang="el-GR" altLang="el-GR" dirty="0" smtClean="0"/>
              <a:t>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07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Βραχυθεραπεία </a:t>
            </a:r>
            <a:r>
              <a:rPr lang="en-US" altLang="el-GR" sz="3000" b="0" dirty="0" smtClean="0"/>
              <a:t>1/2</a:t>
            </a:r>
            <a:endParaRPr lang="el-GR" altLang="el-GR" sz="3000" b="0" dirty="0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Συνίσταται στην τοποθέτηση ραδιενεργού υλικού (ΙΡΙΔΙΟ192), ενδοβρογχικά με την βοήθεια βρογχοσκοπίου.</a:t>
            </a:r>
            <a:endParaRPr lang="el-GR" altLang="el-GR" b="1" i="1" dirty="0" smtClean="0"/>
          </a:p>
          <a:p>
            <a:pPr eaLnBrk="1" hangingPunct="1">
              <a:buFont typeface="Wingdings" pitchFamily="2" charset="2"/>
              <a:buNone/>
            </a:pPr>
            <a:r>
              <a:rPr lang="el-GR" altLang="el-GR" b="1" dirty="0" smtClean="0"/>
              <a:t>ΕΝΔΕΙΞΕΙΣ:</a:t>
            </a:r>
            <a:endParaRPr lang="el-GR" altLang="el-GR" dirty="0" smtClean="0"/>
          </a:p>
          <a:p>
            <a:pPr eaLnBrk="1" hangingPunct="1"/>
            <a:r>
              <a:rPr lang="el-GR" altLang="el-GR" dirty="0" smtClean="0"/>
              <a:t>Προηγηθείσα χορήγηση πλήρους δόσης εξωτερικής ακτινοβολίας.</a:t>
            </a:r>
          </a:p>
          <a:p>
            <a:pPr eaLnBrk="1" hangingPunct="1"/>
            <a:r>
              <a:rPr lang="el-GR" altLang="el-GR" dirty="0" smtClean="0"/>
              <a:t>Επιβαρυμένη καρδιακή και αναπνευστική λειτουργία.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856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Βραχυθεραπεία </a:t>
            </a:r>
            <a:r>
              <a:rPr lang="en-US" sz="3000" b="0" dirty="0" smtClean="0"/>
              <a:t>2</a:t>
            </a:r>
            <a:r>
              <a:rPr lang="el-GR" sz="3000" b="0" dirty="0" smtClean="0"/>
              <a:t>/2</a:t>
            </a:r>
            <a:endParaRPr lang="el-GR" sz="3000" b="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3875110" y="5869052"/>
            <a:ext cx="13937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n-lt"/>
                <a:hlinkClick r:id="rId6"/>
              </a:rPr>
              <a:t>HDR Brachytherapy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1519" name="ShockwaveFlash1" r:id="rId2" imgW="6857143" imgH="3847619"/>
        </mc:Choice>
        <mc:Fallback>
          <p:control name="ShockwaveFlash1" r:id="rId2" imgW="6857143" imgH="3847619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3000" y="1504950"/>
                  <a:ext cx="6858000" cy="3848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3875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dirty="0" smtClean="0"/>
              <a:t>Τοποθέτηση ενδοπρόθεσης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altLang="el-GR" b="1" dirty="0" smtClean="0"/>
              <a:t>ΕΝΔΕΙΞΕΙΣ:</a:t>
            </a:r>
            <a:endParaRPr lang="el-GR" altLang="el-GR" dirty="0" smtClean="0"/>
          </a:p>
          <a:p>
            <a:pPr eaLnBrk="1" hangingPunct="1"/>
            <a:r>
              <a:rPr lang="el-GR" altLang="el-GR" dirty="0" smtClean="0"/>
              <a:t>Κακοήθης στενώσεις τραχείας.</a:t>
            </a:r>
          </a:p>
          <a:p>
            <a:pPr eaLnBrk="1" hangingPunct="1"/>
            <a:r>
              <a:rPr lang="el-GR" altLang="el-GR" dirty="0" smtClean="0"/>
              <a:t>Κακοήθης τραχειοβρογχική απόφραξη που δεν βελτιώνεται με </a:t>
            </a:r>
            <a:r>
              <a:rPr lang="en-US" altLang="el-GR" dirty="0" smtClean="0"/>
              <a:t>LASER </a:t>
            </a:r>
            <a:r>
              <a:rPr lang="el-GR" altLang="el-GR" dirty="0" smtClean="0"/>
              <a:t>– διαστολές.</a:t>
            </a:r>
          </a:p>
          <a:p>
            <a:pPr eaLnBrk="1" hangingPunct="1"/>
            <a:r>
              <a:rPr lang="el-GR" altLang="el-GR" dirty="0" smtClean="0"/>
              <a:t>Κακοήθης στένωση σε ακτινοβολούμενο ασθενή.</a:t>
            </a:r>
          </a:p>
          <a:p>
            <a:pPr eaLnBrk="1" hangingPunct="1"/>
            <a:r>
              <a:rPr lang="el-GR" altLang="el-GR" dirty="0" smtClean="0"/>
              <a:t>Καλοήθη αίτια στένωσης τραχείας.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1983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Ενδοβρογχικά</a:t>
            </a:r>
            <a:r>
              <a:rPr lang="en-US" dirty="0" smtClean="0"/>
              <a:t> stents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  <p:pic>
        <p:nvPicPr>
          <p:cNvPr id="14338" name="Picture 2" descr="File:Dga grafik stent 04 2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96684"/>
            <a:ext cx="1980507" cy="36837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ile:Stent4 fc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96684"/>
            <a:ext cx="2685333" cy="36724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0555" y="5280717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4"/>
              </a:rPr>
              <a:t>Stent4 fcm</a:t>
            </a:r>
            <a:r>
              <a:rPr lang="en-US" sz="1200" dirty="0">
                <a:solidFill>
                  <a:schemeClr val="bg1"/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5"/>
              </a:rPr>
              <a:t>Frank C. </a:t>
            </a:r>
            <a:r>
              <a:rPr lang="en-US" sz="1200" dirty="0" smtClean="0">
                <a:solidFill>
                  <a:schemeClr val="bg1"/>
                </a:solidFill>
                <a:latin typeface="Calibri"/>
                <a:hlinkClick r:id="rId5"/>
              </a:rPr>
              <a:t>Müller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 διαθέσιμο με άδεια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6"/>
              </a:rPr>
              <a:t>CC BY-SA 2.5</a:t>
            </a:r>
            <a:endParaRPr lang="en-US" sz="12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4932040" y="5280716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7"/>
              </a:rPr>
              <a:t>Dga grafik stent 04 2010</a:t>
            </a:r>
            <a:r>
              <a:rPr lang="en-US" sz="1200" dirty="0">
                <a:solidFill>
                  <a:schemeClr val="bg1"/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Calibri"/>
                <a:hlinkClick r:id="rId8"/>
              </a:rPr>
              <a:t>Lomita</a:t>
            </a:r>
            <a:r>
              <a:rPr lang="el-GR" sz="1200" dirty="0" smtClean="0">
                <a:solidFill>
                  <a:schemeClr val="bg1"/>
                </a:solidFill>
                <a:latin typeface="Calibri"/>
              </a:rPr>
              <a:t> διαθέσιμο με άδεια </a:t>
            </a:r>
            <a:r>
              <a:rPr lang="en-US" sz="1200" dirty="0">
                <a:solidFill>
                  <a:schemeClr val="bg1"/>
                </a:solidFill>
                <a:latin typeface="Calibri"/>
                <a:hlinkClick r:id="rId9"/>
              </a:rPr>
              <a:t>CC BY 3.0</a:t>
            </a:r>
            <a:endParaRPr lang="en-US" sz="12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39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smtClean="0"/>
              <a:t>Μεσοθωρακοσκόπιο</a:t>
            </a:r>
          </a:p>
        </p:txBody>
      </p:sp>
      <p:sp>
        <p:nvSpPr>
          <p:cNvPr id="41987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l-GR" altLang="el-GR" dirty="0" smtClean="0"/>
              <a:t>Είναι όργανο με το οποίο ελέγχεται το πρόσθιο μεσοθωράκιο και λαμβάνονται βιοψίες από τους μεσοθωρακικούς λεμφαδένες.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186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dirty="0" smtClean="0"/>
              <a:t>Διαγνωστικές ενδείξεις βρογχοσκόπησης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l-GR" altLang="el-GR" sz="2200" dirty="0" smtClean="0"/>
              <a:t>Σκίαση (συμπαγής, ατελεκτασία, πύκνωση, διήθημα υπερδιαύγαση).</a:t>
            </a:r>
          </a:p>
          <a:p>
            <a:pPr eaLnBrk="1" hangingPunct="1"/>
            <a:r>
              <a:rPr lang="el-GR" altLang="el-GR" sz="2200" dirty="0" smtClean="0"/>
              <a:t>Αιμόπτυση, βήχας, συριγμός.</a:t>
            </a:r>
          </a:p>
          <a:p>
            <a:pPr eaLnBrk="1" hangingPunct="1"/>
            <a:r>
              <a:rPr lang="el-GR" altLang="el-GR" sz="2200" dirty="0" smtClean="0"/>
              <a:t>Πλευριτική συλλογή</a:t>
            </a:r>
            <a:r>
              <a:rPr lang="en-US" altLang="el-GR" sz="2200" dirty="0" smtClean="0"/>
              <a:t>,</a:t>
            </a:r>
            <a:r>
              <a:rPr lang="el-GR" altLang="el-GR" sz="2200" dirty="0" smtClean="0"/>
              <a:t> σύνδρομο άνω κοίλης φλέβας</a:t>
            </a:r>
            <a:r>
              <a:rPr lang="el-GR" altLang="el-GR" sz="2200" b="1" dirty="0" smtClean="0"/>
              <a:t>*</a:t>
            </a:r>
            <a:r>
              <a:rPr lang="en-US" altLang="el-GR" sz="2200" dirty="0" smtClean="0"/>
              <a:t>,</a:t>
            </a:r>
            <a:r>
              <a:rPr lang="el-GR" altLang="el-GR" sz="2200" b="1" dirty="0" smtClean="0"/>
              <a:t> </a:t>
            </a:r>
            <a:r>
              <a:rPr lang="el-GR" altLang="el-GR" sz="2200" dirty="0" smtClean="0"/>
              <a:t>χυλοθώρακας.</a:t>
            </a:r>
          </a:p>
          <a:p>
            <a:pPr eaLnBrk="1" hangingPunct="1"/>
            <a:r>
              <a:rPr lang="el-GR" altLang="el-GR" sz="2200" dirty="0" smtClean="0"/>
              <a:t>Πάρεση φωνητικών χορδών ή διαφράγματος.</a:t>
            </a:r>
          </a:p>
          <a:p>
            <a:pPr eaLnBrk="1" hangingPunct="1"/>
            <a:r>
              <a:rPr lang="el-GR" altLang="el-GR" sz="2200" dirty="0" smtClean="0"/>
              <a:t>Θετική κυτταρολογική πτυέλων.</a:t>
            </a:r>
          </a:p>
          <a:p>
            <a:pPr eaLnBrk="1" hangingPunct="1"/>
            <a:r>
              <a:rPr lang="el-GR" altLang="el-GR" sz="2200" dirty="0" smtClean="0"/>
              <a:t>Εκτίμηση θεραπευτικού αποτελέσματος</a:t>
            </a:r>
            <a:r>
              <a:rPr lang="en-US" altLang="el-GR" sz="2200" dirty="0" smtClean="0"/>
              <a:t>,</a:t>
            </a:r>
            <a:r>
              <a:rPr lang="el-GR" altLang="el-GR" sz="2200" dirty="0" smtClean="0"/>
              <a:t> έλεγχος για τραχειοοισοφαγικό συρίγγιο.</a:t>
            </a:r>
            <a:endParaRPr lang="el-GR" altLang="el-GR" sz="2200" b="1" dirty="0" smtClean="0"/>
          </a:p>
          <a:p>
            <a:pPr marL="177800" indent="-177800" eaLnBrk="1" hangingPunct="1">
              <a:buFont typeface="Wingdings" pitchFamily="2" charset="2"/>
              <a:buNone/>
            </a:pPr>
            <a:r>
              <a:rPr lang="el-GR" altLang="el-GR" sz="2200" b="1" dirty="0" smtClean="0"/>
              <a:t>*Το σύνδρομο ΑΚΦ περιορίζει σημαντικά την δυνατότητα βρογχοσκόπησης.</a:t>
            </a:r>
            <a:r>
              <a:rPr lang="el-GR" altLang="el-GR" sz="2200" dirty="0" smtClean="0"/>
              <a:t>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166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b="1" dirty="0" smtClean="0"/>
              <a:t>Μεσοθωρακοσκόπηση</a:t>
            </a:r>
          </a:p>
        </p:txBody>
      </p:sp>
      <p:sp>
        <p:nvSpPr>
          <p:cNvPr id="43011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l-GR" altLang="el-GR" dirty="0" smtClean="0"/>
              <a:t>Είναι η διαγνωστική επεμβατική διαδικασία για τη λήψη βιοψιών από βλάβες του ανώτερου μεσοθωρακίου-κυρίως- ή διογκωμένους μεσοθωρακικούς λεμφαδένες.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8344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Ενδείξεις μεσοθωρασκόπησης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0768"/>
            <a:ext cx="8363272" cy="5184576"/>
          </a:xfrm>
        </p:spPr>
        <p:txBody>
          <a:bodyPr>
            <a:noAutofit/>
          </a:bodyPr>
          <a:lstStyle/>
          <a:p>
            <a:pPr marL="0" indent="0">
              <a:lnSpc>
                <a:spcPct val="105000"/>
              </a:lnSpc>
              <a:spcBef>
                <a:spcPts val="800"/>
              </a:spcBef>
              <a:buNone/>
            </a:pPr>
            <a:r>
              <a:rPr lang="el-GR" altLang="el-GR" sz="2200" b="1" dirty="0" smtClean="0"/>
              <a:t>ΔΙΑΓΝΩΣΤΙΚΕΣ </a:t>
            </a:r>
            <a:endParaRPr lang="en-US" altLang="el-GR" sz="2200" b="1" dirty="0" smtClean="0"/>
          </a:p>
          <a:p>
            <a:pPr marL="0" indent="0">
              <a:lnSpc>
                <a:spcPct val="105000"/>
              </a:lnSpc>
              <a:spcBef>
                <a:spcPts val="800"/>
              </a:spcBef>
              <a:buNone/>
            </a:pPr>
            <a:r>
              <a:rPr lang="el-GR" altLang="el-GR" sz="2000" b="1" dirty="0" smtClean="0"/>
              <a:t>Λήψη </a:t>
            </a:r>
            <a:r>
              <a:rPr lang="el-GR" altLang="el-GR" sz="2000" b="1" dirty="0"/>
              <a:t>βιοψιών από λεμφαδένες του μεσοθωρακίου για τη διάγνωση</a:t>
            </a:r>
            <a:r>
              <a:rPr lang="el-GR" altLang="el-GR" sz="2000" b="1" dirty="0" smtClean="0"/>
              <a:t>:</a:t>
            </a:r>
            <a:endParaRPr lang="el-GR" altLang="el-GR" sz="2200" b="1" dirty="0" smtClean="0"/>
          </a:p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l-GR" altLang="el-GR" sz="2200" dirty="0" smtClean="0"/>
              <a:t>Μεταστατικής προσβολής από άλλα όργανα.</a:t>
            </a:r>
          </a:p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l-GR" altLang="el-GR" sz="2200" dirty="0" smtClean="0"/>
              <a:t> Καρκίνου του οισοφάγου.</a:t>
            </a:r>
          </a:p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l-GR" altLang="el-GR" sz="2200" dirty="0" smtClean="0"/>
              <a:t> Καρκίνου της κεφαλής και της τραχηλικής χώρας.</a:t>
            </a:r>
          </a:p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l-GR" altLang="el-GR" sz="2200" dirty="0" smtClean="0"/>
              <a:t> Λεμφώματος.</a:t>
            </a:r>
          </a:p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l-GR" altLang="el-GR" sz="2200" dirty="0" smtClean="0"/>
              <a:t> Φλεγμονωδών κοκκιωματωδών νόσων.</a:t>
            </a:r>
          </a:p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l-GR" altLang="el-GR" sz="2200" dirty="0" smtClean="0"/>
              <a:t> Σαρκοείδωση.</a:t>
            </a:r>
          </a:p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l-GR" altLang="el-GR" sz="2200" dirty="0" smtClean="0"/>
              <a:t> Φυματίωση.</a:t>
            </a:r>
          </a:p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l-GR" altLang="el-GR" sz="2200" dirty="0" smtClean="0"/>
              <a:t> Διάφορες άλλες καταστάσεις.</a:t>
            </a:r>
          </a:p>
          <a:p>
            <a:pPr>
              <a:lnSpc>
                <a:spcPct val="105000"/>
              </a:lnSpc>
              <a:spcBef>
                <a:spcPts val="800"/>
              </a:spcBef>
            </a:pPr>
            <a:r>
              <a:rPr lang="el-GR" altLang="el-GR" sz="2200" dirty="0" smtClean="0"/>
              <a:t> Πνευμονοκονίωση.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7076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Τύποι μεσοθωρακοσκόπησης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l-GR" altLang="el-GR" dirty="0" smtClean="0"/>
              <a:t>Τραχηλική μεσοπνευμονιοσκόπηση</a:t>
            </a:r>
            <a:r>
              <a:rPr lang="en-US" altLang="el-GR" dirty="0" smtClean="0"/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l-GR" altLang="el-GR" dirty="0" smtClean="0"/>
              <a:t>Πρόσθια παραστερνική θωρακοτομή κατά </a:t>
            </a:r>
            <a:r>
              <a:rPr lang="en-US" altLang="el-GR" dirty="0" smtClean="0"/>
              <a:t>chamberlain.</a:t>
            </a:r>
          </a:p>
          <a:p>
            <a:pPr eaLnBrk="1" hangingPunct="1">
              <a:lnSpc>
                <a:spcPct val="150000"/>
              </a:lnSpc>
            </a:pPr>
            <a:r>
              <a:rPr lang="el-GR" altLang="el-GR" dirty="0" smtClean="0"/>
              <a:t>Ευρεία τραχηλική μεσοπνευμονιοσκόπηση</a:t>
            </a:r>
            <a:r>
              <a:rPr lang="en-US" altLang="el-GR" dirty="0" smtClean="0"/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l-GR" altLang="el-GR" dirty="0" smtClean="0"/>
              <a:t>Οπίσθια μεσοπνευμονιοσκόπηση</a:t>
            </a:r>
            <a:r>
              <a:rPr lang="en-US" altLang="el-GR" dirty="0" smtClean="0"/>
              <a:t>.</a:t>
            </a:r>
          </a:p>
          <a:p>
            <a:pPr eaLnBrk="1" hangingPunct="1">
              <a:lnSpc>
                <a:spcPct val="150000"/>
              </a:lnSpc>
            </a:pPr>
            <a:endParaRPr lang="en-US" altLang="el-GR" dirty="0" smtClean="0"/>
          </a:p>
          <a:p>
            <a:pPr eaLnBrk="1" hangingPunct="1"/>
            <a:endParaRPr lang="el-GR" alt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5018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dirty="0" smtClean="0"/>
              <a:t>Επιπλοκές της μεσοθωρακοσκόπησης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0768"/>
            <a:ext cx="8435280" cy="5184576"/>
          </a:xfrm>
        </p:spPr>
        <p:txBody>
          <a:bodyPr>
            <a:noAutofit/>
          </a:bodyPr>
          <a:lstStyle/>
          <a:p>
            <a:pPr eaLnBrk="1" hangingPunct="1">
              <a:spcBef>
                <a:spcPts val="1000"/>
              </a:spcBef>
            </a:pPr>
            <a:r>
              <a:rPr lang="el-GR" altLang="el-GR" sz="2200" dirty="0" smtClean="0"/>
              <a:t>Αιμορραγία.</a:t>
            </a:r>
          </a:p>
          <a:p>
            <a:pPr eaLnBrk="1" hangingPunct="1">
              <a:spcBef>
                <a:spcPts val="1000"/>
              </a:spcBef>
            </a:pPr>
            <a:r>
              <a:rPr lang="el-GR" altLang="el-GR" sz="2200" dirty="0" smtClean="0"/>
              <a:t>Τραυματισμός του παλίνδρομου λαρυγγικού νεύρου.</a:t>
            </a:r>
          </a:p>
          <a:p>
            <a:pPr eaLnBrk="1" hangingPunct="1">
              <a:spcBef>
                <a:spcPts val="1000"/>
              </a:spcBef>
            </a:pPr>
            <a:r>
              <a:rPr lang="el-GR" altLang="el-GR" sz="2200" dirty="0" smtClean="0"/>
              <a:t>Πνευμοθώρακας – πνευμομεσοθωράκιο. </a:t>
            </a:r>
          </a:p>
          <a:p>
            <a:pPr eaLnBrk="1" hangingPunct="1">
              <a:spcBef>
                <a:spcPts val="1000"/>
              </a:spcBef>
            </a:pPr>
            <a:r>
              <a:rPr lang="el-GR" altLang="el-GR" sz="2200" dirty="0" smtClean="0"/>
              <a:t>Ρήξη οισοφάγου.</a:t>
            </a:r>
          </a:p>
          <a:p>
            <a:pPr eaLnBrk="1" hangingPunct="1">
              <a:spcBef>
                <a:spcPts val="1000"/>
              </a:spcBef>
            </a:pPr>
            <a:r>
              <a:rPr lang="el-GR" altLang="el-GR" sz="2200" dirty="0" smtClean="0"/>
              <a:t>Τραυματισμός του τραχειοβρογχικού δένδρου.</a:t>
            </a:r>
          </a:p>
          <a:p>
            <a:pPr eaLnBrk="1" hangingPunct="1">
              <a:spcBef>
                <a:spcPts val="1000"/>
              </a:spcBef>
            </a:pPr>
            <a:r>
              <a:rPr lang="el-GR" altLang="el-GR" sz="2200" dirty="0" smtClean="0"/>
              <a:t>Εμφύτευση καρκινικών κυττάρων στην τομή.</a:t>
            </a:r>
          </a:p>
          <a:p>
            <a:pPr eaLnBrk="1" hangingPunct="1">
              <a:spcBef>
                <a:spcPts val="1000"/>
              </a:spcBef>
            </a:pPr>
            <a:r>
              <a:rPr lang="el-GR" altLang="el-GR" sz="2200" dirty="0" smtClean="0"/>
              <a:t>Μεσοθωρακίτιδα.</a:t>
            </a:r>
          </a:p>
          <a:p>
            <a:pPr eaLnBrk="1" hangingPunct="1">
              <a:spcBef>
                <a:spcPts val="1000"/>
              </a:spcBef>
            </a:pPr>
            <a:r>
              <a:rPr lang="el-GR" altLang="el-GR" sz="2200" dirty="0" smtClean="0"/>
              <a:t>Διαπύηση του τραύματος.</a:t>
            </a:r>
          </a:p>
          <a:p>
            <a:pPr eaLnBrk="1" hangingPunct="1">
              <a:spcBef>
                <a:spcPts val="1000"/>
              </a:spcBef>
            </a:pPr>
            <a:r>
              <a:rPr lang="el-GR" altLang="el-GR" sz="2200" dirty="0" smtClean="0"/>
              <a:t>Τραυματισμός του φρενικού νεύρου.</a:t>
            </a:r>
          </a:p>
          <a:p>
            <a:pPr eaLnBrk="1" hangingPunct="1">
              <a:spcBef>
                <a:spcPts val="1000"/>
              </a:spcBef>
            </a:pPr>
            <a:r>
              <a:rPr lang="el-GR" altLang="el-GR" sz="2200" dirty="0" smtClean="0"/>
              <a:t>Εμβολή αέρα.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613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Τεχνική μεσοθωρακοσκόπησης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3904741" y="5798615"/>
            <a:ext cx="1280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n-lt"/>
                <a:hlinkClick r:id="rId6"/>
              </a:rPr>
              <a:t>Mediastinoscopy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 </a:t>
            </a:r>
            <a:endParaRPr lang="el-GR" sz="1200" dirty="0">
              <a:solidFill>
                <a:schemeClr val="bg1"/>
              </a:solidFill>
              <a:latin typeface="+mn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495" name="ShockwaveFlash1" r:id="rId2" imgW="6857143" imgH="3847619"/>
        </mc:Choice>
        <mc:Fallback>
          <p:control name="ShockwaveFlash1" r:id="rId2" imgW="6857143" imgH="3847619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6013" y="1741488"/>
                  <a:ext cx="6858000" cy="38481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0919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Βίντεο μεσοθωρακοσκόπηση</a:t>
            </a:r>
            <a:r>
              <a:rPr lang="el-GR" dirty="0"/>
              <a:t>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  <p:pic>
        <p:nvPicPr>
          <p:cNvPr id="15362" name="Picture 2" descr="http://www.cancer.gov/images/cdr/live/CDR466554-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58755"/>
            <a:ext cx="6351662" cy="436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3889558" y="6125845"/>
            <a:ext cx="16678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cancer.gov</a:t>
            </a:r>
            <a:endParaRPr lang="el-GR" sz="1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3768" y="5640799"/>
            <a:ext cx="47886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Βίντεο </a:t>
            </a:r>
            <a:r>
              <a:rPr lang="el-GR" sz="2200" dirty="0" smtClean="0">
                <a:solidFill>
                  <a:schemeClr val="bg1"/>
                </a:solidFill>
                <a:latin typeface="+mn-lt"/>
              </a:rPr>
              <a:t>μεσοθωρακοσκόπηση σχηματικά</a:t>
            </a:r>
            <a:endParaRPr lang="el-GR" sz="2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26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Group 1"/>
          <p:cNvGrpSpPr/>
          <p:nvPr/>
        </p:nvGrpSpPr>
        <p:grpSpPr>
          <a:xfrm>
            <a:off x="1767633" y="5833725"/>
            <a:ext cx="5608735" cy="847725"/>
            <a:chOff x="1838952" y="5833725"/>
            <a:chExt cx="5608735" cy="847725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952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1" name="Picture 3" descr="Λογότυπο Επιχειρησιακού Προγράμματος Εκπαίδευση και Δια βίου Μάθηση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4387" y="5833725"/>
              <a:ext cx="3543300" cy="847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Νικόλαος Θαλασσινός 2014. Νικόλαος Θαλασσινός. </a:t>
            </a:r>
            <a:r>
              <a:rPr lang="el-GR" sz="2000" dirty="0"/>
              <a:t>«Ειδικές Ιατρικές </a:t>
            </a:r>
            <a:r>
              <a:rPr lang="el-GR" sz="2000" dirty="0" smtClean="0"/>
              <a:t>Εφαρμογές. Ενότητα 2</a:t>
            </a:r>
            <a:r>
              <a:rPr lang="en-US" sz="2000" dirty="0" smtClean="0"/>
              <a:t>:</a:t>
            </a:r>
            <a:r>
              <a:rPr lang="el-GR" sz="2000" dirty="0" smtClean="0"/>
              <a:t> </a:t>
            </a:r>
            <a:r>
              <a:rPr lang="el-GR" sz="2000" dirty="0"/>
              <a:t>Ειδικές Ιατρικές Εφαρμογές –  Ενδοσκόπηση </a:t>
            </a:r>
            <a:r>
              <a:rPr lang="el-GR" sz="2000" dirty="0" smtClean="0"/>
              <a:t>Αναπνευστικού».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Σημείωμα </a:t>
            </a:r>
            <a:r>
              <a:rPr lang="el-GR" dirty="0" smtClean="0">
                <a:solidFill>
                  <a:schemeClr val="tx1"/>
                </a:solidFill>
              </a:rPr>
              <a:t>Αδειοδότησης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</a:t>
            </a:r>
            <a:r>
              <a:rPr lang="el-GR" dirty="0" smtClean="0">
                <a:latin typeface="+mn-lt"/>
              </a:rPr>
              <a:t>creativecommons.org/licenses/by-nc-sa/4.0</a:t>
            </a:r>
            <a:r>
              <a:rPr lang="el-GR" dirty="0">
                <a:latin typeface="+mn-lt"/>
              </a:rPr>
              <a:t>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19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l-GR" altLang="el-GR" sz="3600" dirty="0" smtClean="0"/>
              <a:t>Βρογχοσκοπική εικόνα σε κεντρικό καρκίνωμα του πνεύμονα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Ενδοβρογχική εξωφυτική μάζα.</a:t>
            </a:r>
          </a:p>
          <a:p>
            <a:pPr eaLnBrk="1" hangingPunct="1"/>
            <a:r>
              <a:rPr lang="el-GR" altLang="el-GR" dirty="0" smtClean="0"/>
              <a:t>Βλεννογόνια ή υποβλεννογόνια διήθηση.</a:t>
            </a:r>
          </a:p>
          <a:p>
            <a:pPr eaLnBrk="1" hangingPunct="1"/>
            <a:r>
              <a:rPr lang="el-GR" altLang="el-GR" dirty="0" smtClean="0"/>
              <a:t>Πίεση εκ των έξω – στένωση του βρόγχου λόγω περιβρογχικής ανάπτυξης.</a:t>
            </a:r>
          </a:p>
          <a:p>
            <a:pPr eaLnBrk="1" hangingPunct="1"/>
            <a:r>
              <a:rPr lang="el-GR" altLang="el-GR" dirty="0" smtClean="0"/>
              <a:t>Μη ειδική εμφάνιση ερυθρότητα οίδημα, διαταραχή της αρχιτεκτονικής πάχυνσης των πτυχών, οζώδης εμφάνιση του βλεννογόνου αγγειακή διάταση, δυσδιάκριτοι χόνδροι.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7945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Επεξήγηση όρων χρήσης έργων τρίτων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58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dirty="0" smtClean="0"/>
              <a:t>Επιπλοκές της </a:t>
            </a:r>
            <a:br>
              <a:rPr lang="el-GR" altLang="el-GR" dirty="0" smtClean="0"/>
            </a:br>
            <a:r>
              <a:rPr lang="el-GR" altLang="el-GR" dirty="0"/>
              <a:t>β</a:t>
            </a:r>
            <a:r>
              <a:rPr lang="el-GR" altLang="el-GR" dirty="0" smtClean="0"/>
              <a:t>ρογχοσκόπησης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l-GR" altLang="el-GR" sz="2800" dirty="0" smtClean="0"/>
              <a:t>Αιμορραγία.</a:t>
            </a:r>
          </a:p>
          <a:p>
            <a:pPr eaLnBrk="1" hangingPunct="1"/>
            <a:r>
              <a:rPr lang="el-GR" altLang="el-GR" sz="2800" dirty="0" smtClean="0"/>
              <a:t>Πνευμοθώρακας (διαβρογχική βιοψία).</a:t>
            </a:r>
          </a:p>
          <a:p>
            <a:pPr eaLnBrk="1" hangingPunct="1"/>
            <a:r>
              <a:rPr lang="el-GR" altLang="el-GR" sz="2800" dirty="0" smtClean="0"/>
              <a:t>Υποξαιμία</a:t>
            </a:r>
            <a:r>
              <a:rPr lang="el-GR" altLang="el-GR" sz="2800" dirty="0"/>
              <a:t>.</a:t>
            </a:r>
            <a:endParaRPr lang="el-GR" altLang="el-GR" sz="2800" dirty="0" smtClean="0"/>
          </a:p>
          <a:p>
            <a:pPr eaLnBrk="1" hangingPunct="1"/>
            <a:r>
              <a:rPr lang="el-GR" altLang="el-GR" sz="2800" dirty="0" smtClean="0"/>
              <a:t>Υπερκαπνία.</a:t>
            </a:r>
          </a:p>
          <a:p>
            <a:pPr eaLnBrk="1" hangingPunct="1"/>
            <a:r>
              <a:rPr lang="el-GR" altLang="el-GR" sz="2800" dirty="0" smtClean="0"/>
              <a:t>Αρρυθμία.</a:t>
            </a:r>
          </a:p>
          <a:p>
            <a:pPr eaLnBrk="1" hangingPunct="1"/>
            <a:r>
              <a:rPr lang="el-GR" altLang="el-GR" sz="2800" dirty="0" smtClean="0"/>
              <a:t>Ανακοπή.</a:t>
            </a:r>
          </a:p>
          <a:p>
            <a:pPr eaLnBrk="1" hangingPunct="1"/>
            <a:r>
              <a:rPr lang="el-GR" altLang="el-GR" sz="2800" dirty="0" smtClean="0"/>
              <a:t>Αδυναμία ανάνηψης.</a:t>
            </a:r>
          </a:p>
          <a:p>
            <a:pPr eaLnBrk="1" hangingPunct="1"/>
            <a:r>
              <a:rPr lang="el-GR" altLang="el-GR" sz="2800" dirty="0" smtClean="0"/>
              <a:t>Οίδημα λάρυγγος.</a:t>
            </a:r>
          </a:p>
          <a:p>
            <a:pPr eaLnBrk="1" hangingPunct="1"/>
            <a:r>
              <a:rPr lang="el-GR" altLang="el-GR" sz="2800" dirty="0" smtClean="0"/>
              <a:t>Πνευμονία – Εισρόφηση γαστρικού περιεχομένου.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2380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dirty="0" smtClean="0"/>
              <a:t>Αντενδείξεις – Περιορισμοί βρογχοσκόπησης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784"/>
            <a:ext cx="8219256" cy="4896544"/>
          </a:xfrm>
        </p:spPr>
        <p:txBody>
          <a:bodyPr>
            <a:noAutofit/>
          </a:bodyPr>
          <a:lstStyle/>
          <a:p>
            <a:pPr eaLnBrk="1" hangingPunct="1"/>
            <a:r>
              <a:rPr lang="el-GR" altLang="el-GR" sz="2200" dirty="0" smtClean="0"/>
              <a:t>Πρόσφατο έμφραγμα. Ασταθής στηθάγχη.</a:t>
            </a:r>
          </a:p>
          <a:p>
            <a:pPr eaLnBrk="1" hangingPunct="1"/>
            <a:r>
              <a:rPr lang="el-GR" altLang="el-GR" sz="2200" dirty="0" smtClean="0"/>
              <a:t>Αιμορραγική διάθεση – λήψη φαρμάκων που επηρεάζουν την πηκτικότητα.</a:t>
            </a:r>
          </a:p>
          <a:p>
            <a:pPr eaLnBrk="1" hangingPunct="1"/>
            <a:r>
              <a:rPr lang="el-GR" altLang="el-GR" sz="2200" dirty="0" smtClean="0"/>
              <a:t>Νοσήματα αναπνευστικού (Αναπνευστική ανεπάρκεια, ασταθές βρογχικό άσθμα)</a:t>
            </a:r>
            <a:r>
              <a:rPr lang="en-US" altLang="el-GR" sz="2200" dirty="0" smtClean="0"/>
              <a:t>.</a:t>
            </a:r>
            <a:endParaRPr lang="el-GR" altLang="el-GR" sz="2200" dirty="0" smtClean="0"/>
          </a:p>
          <a:p>
            <a:pPr eaLnBrk="1" hangingPunct="1"/>
            <a:r>
              <a:rPr lang="el-GR" altLang="el-GR" sz="2200" dirty="0" smtClean="0"/>
              <a:t>Αλλεργία σε τοπικά αναισθητικά (λιδοκαΐνη)</a:t>
            </a:r>
            <a:r>
              <a:rPr lang="en-US" altLang="el-GR" sz="2200" dirty="0" smtClean="0"/>
              <a:t>.</a:t>
            </a:r>
            <a:endParaRPr lang="el-GR" altLang="el-GR" sz="2200" dirty="0" smtClean="0"/>
          </a:p>
          <a:p>
            <a:pPr eaLnBrk="1" hangingPunct="1"/>
            <a:r>
              <a:rPr lang="el-GR" altLang="el-GR" sz="2200" dirty="0" smtClean="0"/>
              <a:t>Κακή γενική κατάσταση</a:t>
            </a:r>
            <a:r>
              <a:rPr lang="en-US" altLang="el-GR" sz="2200" dirty="0" smtClean="0"/>
              <a:t>.</a:t>
            </a:r>
            <a:endParaRPr lang="el-GR" altLang="el-GR" sz="2200" dirty="0" smtClean="0"/>
          </a:p>
          <a:p>
            <a:pPr eaLnBrk="1" hangingPunct="1"/>
            <a:r>
              <a:rPr lang="el-GR" altLang="el-GR" sz="2200" dirty="0" smtClean="0"/>
              <a:t>Μεγάλη ηλικία (σχετική αντένδειξη)</a:t>
            </a:r>
            <a:r>
              <a:rPr lang="en-US" altLang="el-GR" sz="2200" dirty="0" smtClean="0"/>
              <a:t>.</a:t>
            </a:r>
            <a:endParaRPr lang="el-GR" altLang="el-GR" sz="2200" dirty="0" smtClean="0"/>
          </a:p>
          <a:p>
            <a:pPr eaLnBrk="1" hangingPunct="1"/>
            <a:r>
              <a:rPr lang="el-GR" altLang="el-GR" sz="2200" dirty="0" smtClean="0"/>
              <a:t>Ενημέρωση συναίνεση ασθενούς</a:t>
            </a:r>
            <a:r>
              <a:rPr lang="en-US" altLang="el-GR" sz="2200" dirty="0" smtClean="0"/>
              <a:t>.</a:t>
            </a:r>
            <a:endParaRPr lang="el-GR" altLang="el-GR" sz="2200" dirty="0" smtClean="0"/>
          </a:p>
          <a:p>
            <a:pPr eaLnBrk="1" hangingPunct="1"/>
            <a:r>
              <a:rPr lang="el-GR" altLang="el-GR" sz="2200" dirty="0" smtClean="0"/>
              <a:t>Εμπειρία του ενδοσκόπου – κατάλληλος εξοπλισμός και χώρος</a:t>
            </a:r>
            <a:r>
              <a:rPr lang="en-US" altLang="el-GR" sz="2200" dirty="0" smtClean="0"/>
              <a:t>.</a:t>
            </a:r>
            <a:endParaRPr lang="el-GR" altLang="el-GR" sz="2200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181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l-GR" altLang="el-GR" sz="3600" dirty="0" smtClean="0"/>
              <a:t>Πλεονεκτήματα των διαφορετικών βρογχοσκοπικών συστημάτων </a:t>
            </a:r>
            <a:r>
              <a:rPr lang="el-GR" altLang="el-GR" sz="3000" b="0" dirty="0" smtClean="0"/>
              <a:t>1/2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776"/>
            <a:ext cx="8229600" cy="4824536"/>
          </a:xfrm>
        </p:spPr>
        <p:txBody>
          <a:bodyPr>
            <a:normAutofit/>
          </a:bodyPr>
          <a:lstStyle/>
          <a:p>
            <a:pPr marL="571500" indent="-5715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altLang="el-GR" sz="2200" b="1" dirty="0" smtClean="0"/>
              <a:t>Ευθύ</a:t>
            </a:r>
            <a:r>
              <a:rPr lang="el-GR" altLang="el-GR" sz="2200" b="1" i="1" dirty="0" smtClean="0"/>
              <a:t> </a:t>
            </a:r>
            <a:endParaRPr lang="el-GR" altLang="el-GR" sz="2200" dirty="0" smtClean="0"/>
          </a:p>
          <a:p>
            <a:pPr marL="571500" indent="-571500" eaLnBrk="1" hangingPunct="1">
              <a:lnSpc>
                <a:spcPct val="80000"/>
              </a:lnSpc>
            </a:pPr>
            <a:r>
              <a:rPr lang="el-GR" altLang="el-GR" sz="2200" dirty="0" smtClean="0"/>
              <a:t>Αναρρόφηση αφθόνων εκκρίσεων.</a:t>
            </a:r>
          </a:p>
          <a:p>
            <a:pPr marL="571500" indent="-571500" eaLnBrk="1" hangingPunct="1">
              <a:lnSpc>
                <a:spcPct val="80000"/>
              </a:lnSpc>
            </a:pPr>
            <a:r>
              <a:rPr lang="el-GR" altLang="el-GR" sz="2200" dirty="0" smtClean="0"/>
              <a:t>Αφαίρεση ξένων σωμάτων και βρογχολίθων.</a:t>
            </a:r>
          </a:p>
          <a:p>
            <a:pPr marL="571500" indent="-571500" eaLnBrk="1" hangingPunct="1">
              <a:lnSpc>
                <a:spcPct val="80000"/>
              </a:lnSpc>
            </a:pPr>
            <a:r>
              <a:rPr lang="el-GR" altLang="el-GR" sz="2200" dirty="0" smtClean="0"/>
              <a:t>Εκτίμηση της κινητικότητας του τραχειοβρογχικού δένδρου.</a:t>
            </a:r>
          </a:p>
          <a:p>
            <a:pPr marL="571500" indent="-571500" eaLnBrk="1" hangingPunct="1">
              <a:lnSpc>
                <a:spcPct val="80000"/>
              </a:lnSpc>
            </a:pPr>
            <a:r>
              <a:rPr lang="el-GR" altLang="el-GR" sz="2200" dirty="0" smtClean="0"/>
              <a:t>Σωστότερη εκτίμηση της στένωσης της τραχείας.</a:t>
            </a:r>
          </a:p>
          <a:p>
            <a:pPr marL="571500" indent="-571500" eaLnBrk="1" hangingPunct="1">
              <a:lnSpc>
                <a:spcPct val="80000"/>
              </a:lnSpc>
            </a:pPr>
            <a:r>
              <a:rPr lang="el-GR" altLang="el-GR" sz="2200" dirty="0" smtClean="0"/>
              <a:t>Ευχερέστερος έλεγχος αιμορραγίας. Ασφαλέστερη βιοψία όγκων.</a:t>
            </a:r>
          </a:p>
          <a:p>
            <a:pPr marL="571500" indent="-571500" eaLnBrk="1" hangingPunct="1">
              <a:lnSpc>
                <a:spcPct val="80000"/>
              </a:lnSpc>
            </a:pPr>
            <a:r>
              <a:rPr lang="el-GR" altLang="el-GR" sz="2200" dirty="0" smtClean="0"/>
              <a:t>Λιγότερος απαιτούμενος χρόνος.</a:t>
            </a:r>
          </a:p>
          <a:p>
            <a:pPr marL="571500" indent="-571500" eaLnBrk="1" hangingPunct="1">
              <a:lnSpc>
                <a:spcPct val="80000"/>
              </a:lnSpc>
            </a:pPr>
            <a:r>
              <a:rPr lang="el-GR" altLang="el-GR" sz="2200" dirty="0" smtClean="0"/>
              <a:t>Μικρή δαπάνη. </a:t>
            </a:r>
          </a:p>
          <a:p>
            <a:pPr marL="571500" indent="-571500" eaLnBrk="1" hangingPunct="1">
              <a:lnSpc>
                <a:spcPct val="80000"/>
              </a:lnSpc>
            </a:pPr>
            <a:r>
              <a:rPr lang="el-GR" altLang="el-GR" sz="2200" dirty="0" smtClean="0"/>
              <a:t>Ευχέρεια βρογχοσκόπησης παίδων με κατάλληλα μεγέθη.</a:t>
            </a:r>
          </a:p>
          <a:p>
            <a:pPr marL="571500" indent="-571500" eaLnBrk="1" hangingPunct="1">
              <a:lnSpc>
                <a:spcPct val="80000"/>
              </a:lnSpc>
            </a:pPr>
            <a:r>
              <a:rPr lang="el-GR" altLang="el-GR" sz="2200" dirty="0" smtClean="0"/>
              <a:t>Καλύτερες φωτογραφικές απεικονίσεις.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6796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l-GR" altLang="el-GR" sz="3600" dirty="0" smtClean="0"/>
              <a:t>Πλεονεκτήματα των διαφορετικών βρογχοσκοπικών συστημάτων </a:t>
            </a:r>
            <a:r>
              <a:rPr lang="el-GR" altLang="el-GR" sz="3000" b="0" dirty="0" smtClean="0"/>
              <a:t>2/2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l-GR" altLang="el-GR" sz="2200" b="1" dirty="0" smtClean="0"/>
              <a:t>Εύκαμπτο</a:t>
            </a:r>
            <a:endParaRPr lang="el-GR" altLang="el-GR" sz="2200" dirty="0" smtClean="0"/>
          </a:p>
          <a:p>
            <a:pPr eaLnBrk="1" hangingPunct="1"/>
            <a:r>
              <a:rPr lang="el-GR" altLang="el-GR" sz="2200" dirty="0" smtClean="0"/>
              <a:t>Βαθύτερη είσοδος στο βρογχικό δένδρο – έλεγχος και βιοψία περιφερικών βλαβών εξαίρεση περιφερικών ξένων σωμάτων. Πρώιμη ανακάλυψη βρογχικού καρκινώματος.</a:t>
            </a:r>
          </a:p>
          <a:p>
            <a:pPr eaLnBrk="1" hangingPunct="1"/>
            <a:r>
              <a:rPr lang="el-GR" altLang="el-GR" sz="2200" dirty="0" smtClean="0"/>
              <a:t>Ευρύτερο πεδίο παρατήρησης ειδικά στους άνω λοβούς.</a:t>
            </a:r>
          </a:p>
          <a:p>
            <a:pPr eaLnBrk="1" hangingPunct="1"/>
            <a:r>
              <a:rPr lang="el-GR" altLang="el-GR" sz="2200" dirty="0" smtClean="0"/>
              <a:t>Μπορεί να γίνει με τοπική αναισθησία χωρίς δυσανεξία.</a:t>
            </a:r>
          </a:p>
          <a:p>
            <a:pPr eaLnBrk="1" hangingPunct="1"/>
            <a:r>
              <a:rPr lang="el-GR" altLang="el-GR" sz="2200" dirty="0" smtClean="0"/>
              <a:t>Μπορεί να γίνει μέσω ενδοτραχειακών σωλήνων, τραχειοστομίας ή σε ασθενείς με μηχ. αερισμό.</a:t>
            </a:r>
          </a:p>
          <a:p>
            <a:pPr eaLnBrk="1" hangingPunct="1"/>
            <a:r>
              <a:rPr lang="el-GR" altLang="el-GR" sz="2200" dirty="0" smtClean="0"/>
              <a:t>Μπορεί να χρησιμοποιηθεί σε ασθενείς με ακαμψία του σπονδυλικού σωλήνα.</a:t>
            </a:r>
          </a:p>
          <a:p>
            <a:pPr eaLnBrk="1" hangingPunct="1"/>
            <a:r>
              <a:rPr lang="el-GR" altLang="el-GR" sz="2200" dirty="0" smtClean="0"/>
              <a:t>Επιτρέπει την εξέταση του ρινοφάρυγγα.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34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4032c2536849c2f848a522d0127f6b3244416a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YT_SHOW_AFTER" val="0"/>
  <p:tag name="ISPRING_YT_WEB_ADDRESS" val="http://www.youtube.com/v/kQCFp_819CU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YT_SHOW_AFTER" val="0"/>
  <p:tag name="ISPRING_YT_WEB_ADDRESS" val="http://www.youtube.com/v/Wcr5LxIZxUk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YT_SHOW_AFTER" val="0"/>
  <p:tag name="ISPRING_YT_WEB_ADDRESS" val="http://www.youtube.com/v/xvBfZWcbT0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YT_SHOW_AFTER" val="0"/>
  <p:tag name="ISPRING_YT_WEB_ADDRESS" val="http://www.youtube.com/v/TxAChKVj4IA"/>
</p:tagLst>
</file>

<file path=ppt/theme/theme1.xml><?xml version="1.0" encoding="utf-8"?>
<a:theme xmlns:a="http://schemas.openxmlformats.org/drawingml/2006/main" name="template new">
  <a:themeElements>
    <a:clrScheme name="Προσαρμοσμένο 1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5B5B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o-opistho_simeiomata">
  <a:themeElements>
    <a:clrScheme name="Προσαρμοσμένο 1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new</Template>
  <TotalTime>364</TotalTime>
  <Words>2002</Words>
  <Application>Microsoft Office PowerPoint</Application>
  <PresentationFormat>Προβολή στην οθόνη (4:3)</PresentationFormat>
  <Paragraphs>343</Paragraphs>
  <Slides>52</Slides>
  <Notes>15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52</vt:i4>
      </vt:variant>
    </vt:vector>
  </HeadingPairs>
  <TitlesOfParts>
    <vt:vector size="54" baseType="lpstr">
      <vt:lpstr>template new</vt:lpstr>
      <vt:lpstr>exo-opistho_simeiomata</vt:lpstr>
      <vt:lpstr>Ειδικές Ιατρικές Εφαρμογές</vt:lpstr>
      <vt:lpstr>Βρογχοσκόπιο</vt:lpstr>
      <vt:lpstr>Βρογχοσκόπηση</vt:lpstr>
      <vt:lpstr>Διαγνωστικές ενδείξεις βρογχοσκόπησης</vt:lpstr>
      <vt:lpstr>Βρογχοσκοπική εικόνα σε κεντρικό καρκίνωμα του πνεύμονα </vt:lpstr>
      <vt:lpstr>Επιπλοκές της  βρογχοσκόπησης</vt:lpstr>
      <vt:lpstr>Αντενδείξεις – Περιορισμοί βρογχοσκόπησης </vt:lpstr>
      <vt:lpstr>Πλεονεκτήματα των διαφορετικών βρογχοσκοπικών συστημάτων 1/2</vt:lpstr>
      <vt:lpstr>Πλεονεκτήματα των διαφορετικών βρογχοσκοπικών συστημάτων 2/2</vt:lpstr>
      <vt:lpstr>Εύκαμπτο βρογχοσκόπιο – Τρόπος εκτέλεσης</vt:lpstr>
      <vt:lpstr>Άκαμπτο βρογχοσκόπιο – Τρόπος εκτέλεσης</vt:lpstr>
      <vt:lpstr>Φωνητικές χορδές</vt:lpstr>
      <vt:lpstr>Στένωση λάρυγγα</vt:lpstr>
      <vt:lpstr>Διαδικασία βρογχοσκόπησης 1/2</vt:lpstr>
      <vt:lpstr>Διαδικασία βρογχοσκόπησης 2/2</vt:lpstr>
      <vt:lpstr>Βρογχοσκοπική εικόνα του δεξιού βρογχικού δέντρου</vt:lpstr>
      <vt:lpstr>Διαβρογχική αναρρόφηση με βελόνα (ΤΒΝΑ) 1/2</vt:lpstr>
      <vt:lpstr>Διαβρογχική αναρρόφηση με βελόνα (ΤΒΝΑ) 2/2</vt:lpstr>
      <vt:lpstr>Διαβρογχική βιοψία με βελόνη</vt:lpstr>
      <vt:lpstr>Νεότερες διαγνωστικές τεχνικές 1/3</vt:lpstr>
      <vt:lpstr>Νεότερες διαγνωστικές τεχνικές 2/3</vt:lpstr>
      <vt:lpstr>Νεότερες διαγνωστικές τεχνικές 3/3</vt:lpstr>
      <vt:lpstr>Ενδοβρογχικό υπερηχογράφημα</vt:lpstr>
      <vt:lpstr>Θεραπευτική βρογχοσκόπηση 1/2</vt:lpstr>
      <vt:lpstr>Θεραπευτική βρογχοσκόπηση 2/2</vt:lpstr>
      <vt:lpstr>Laser </vt:lpstr>
      <vt:lpstr>Ηλεκτροκαυτηριασμός – Διαθερμία </vt:lpstr>
      <vt:lpstr>Argon Plasma Coagulation (APC) </vt:lpstr>
      <vt:lpstr>Απόφραξη βρόγχου</vt:lpstr>
      <vt:lpstr>Κρυοθεραπεία </vt:lpstr>
      <vt:lpstr>Ακτινολογική και ενδοσκοπική εικόνα πριν και μετά τη χρήση κρυοθεραπείας</vt:lpstr>
      <vt:lpstr>Φωτοδυναμική θεραπεία 1/2</vt:lpstr>
      <vt:lpstr>Φωτοδυναμική θεραπεία 2/2</vt:lpstr>
      <vt:lpstr>Ενδοβρογχική διαστολή με μπαλόνι </vt:lpstr>
      <vt:lpstr>Βραχυθεραπεία 1/2</vt:lpstr>
      <vt:lpstr>Βραχυθεραπεία 2/2</vt:lpstr>
      <vt:lpstr>Τοποθέτηση ενδοπρόθεσης </vt:lpstr>
      <vt:lpstr>Ενδοβρογχικά stents</vt:lpstr>
      <vt:lpstr>Μεσοθωρακοσκόπιο</vt:lpstr>
      <vt:lpstr>Μεσοθωρακοσκόπηση</vt:lpstr>
      <vt:lpstr>Ενδείξεις μεσοθωρασκόπησης </vt:lpstr>
      <vt:lpstr>Τύποι μεσοθωρακοσκόπησης</vt:lpstr>
      <vt:lpstr>Επιπλοκές της μεσοθωρακοσκόπησης</vt:lpstr>
      <vt:lpstr>Τεχνική μεσοθωρακοσκόπησης</vt:lpstr>
      <vt:lpstr>Βίντεο μεσοθωρακοσκόπησης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ΕΙΔΙΚΕΣ ΙΑΤΡΙΚΕΣ ΕΦΑΡΜΟΓΕΣ</dc:title>
  <dc:creator>opencourses@teiath.gr</dc:creator>
  <cp:lastModifiedBy>natasakar new</cp:lastModifiedBy>
  <cp:revision>63</cp:revision>
  <dcterms:created xsi:type="dcterms:W3CDTF">2014-09-01T11:06:24Z</dcterms:created>
  <dcterms:modified xsi:type="dcterms:W3CDTF">2015-02-25T11:20:06Z</dcterms:modified>
</cp:coreProperties>
</file>