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43"/>
  </p:notesMasterIdLst>
  <p:handoutMasterIdLst>
    <p:handoutMasterId r:id="rId44"/>
  </p:handoutMasterIdLst>
  <p:sldIdLst>
    <p:sldId id="300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257" r:id="rId36"/>
    <p:sldId id="262" r:id="rId37"/>
    <p:sldId id="264" r:id="rId38"/>
    <p:sldId id="302" r:id="rId39"/>
    <p:sldId id="303" r:id="rId40"/>
    <p:sldId id="266" r:id="rId41"/>
    <p:sldId id="301" r:id="rId42"/>
  </p:sldIdLst>
  <p:sldSz cx="9144000" cy="6858000" type="screen4x3"/>
  <p:notesSz cx="7104063" cy="10234613"/>
  <p:custDataLst>
    <p:tags r:id="rId4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30/4/2015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30/4/2015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974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2200"/>
            </a:lvl2pPr>
            <a:lvl3pPr marL="1143000" indent="-228600">
              <a:buFont typeface="Calibri" panose="020F0502020204030204" pitchFamily="34" charset="0"/>
              <a:buChar char="‒"/>
              <a:defRPr sz="2200"/>
            </a:lvl3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657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765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0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138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766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572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456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82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237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444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Bibi_Saint-Pol" TargetMode="External"/><Relationship Id="rId4" Type="http://schemas.openxmlformats.org/officeDocument/2006/relationships/hyperlink" Target="http://commons.wikimedia.org/wiki/File:Animal_mitochondrion_diagram_el.sv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Acetyl-CoA-3D-balls.p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commons.wikimedia.org/wiki/User:Benjah-bmm27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FAD_Raswin.pn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commons.wikimedia.org/w/index.php?title=User:Lanulos&amp;action=edit&amp;redlink=1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Blausen_0316_DigestiveSystem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iki/User:BruceBlau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smtClean="0">
                <a:solidFill>
                  <a:schemeClr val="tx1"/>
                </a:solidFill>
                <a:latin typeface="+mn-lt"/>
              </a:rPr>
              <a:t>Βιοχημεία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/>
              <a:t>Ενότητα </a:t>
            </a:r>
            <a:r>
              <a:rPr lang="en-US" sz="2800" b="1" dirty="0"/>
              <a:t>13</a:t>
            </a:r>
            <a:r>
              <a:rPr lang="el-GR" sz="2800" dirty="0"/>
              <a:t>:</a:t>
            </a:r>
            <a:r>
              <a:rPr lang="en-US" sz="2800" dirty="0"/>
              <a:t> </a:t>
            </a:r>
            <a:r>
              <a:rPr lang="el-GR" sz="2800" dirty="0"/>
              <a:t>Μεταβολισμός</a:t>
            </a:r>
          </a:p>
          <a:p>
            <a:pPr>
              <a:spcBef>
                <a:spcPts val="0"/>
              </a:spcBef>
            </a:pPr>
            <a:r>
              <a:rPr lang="el-GR" sz="2800" dirty="0"/>
              <a:t>Δρ. Βασίλης Σπυρόπουλος</a:t>
            </a:r>
          </a:p>
          <a:p>
            <a:pPr>
              <a:spcBef>
                <a:spcPts val="0"/>
              </a:spcBef>
            </a:pPr>
            <a:r>
              <a:rPr lang="el-GR" sz="2800" dirty="0"/>
              <a:t>Τμήμα</a:t>
            </a:r>
            <a:r>
              <a:rPr lang="en-US" sz="2800" dirty="0"/>
              <a:t> </a:t>
            </a:r>
            <a:r>
              <a:rPr lang="el-GR" sz="2800" dirty="0"/>
              <a:t>Μηχανικών </a:t>
            </a:r>
            <a:r>
              <a:rPr lang="el-GR" sz="2800" dirty="0" err="1"/>
              <a:t>Βιοϊατρικής</a:t>
            </a:r>
            <a:r>
              <a:rPr lang="el-GR" sz="2800" dirty="0"/>
              <a:t> Τεχνολογίας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51000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85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Υδρόλυση Υδατανθράκων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78411"/>
            <a:ext cx="7164288" cy="489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0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Υδρόλυση Πρωτεϊνών</a:t>
            </a:r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470127" cy="355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28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Υδρόλυση Λιπών</a:t>
            </a:r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88840"/>
            <a:ext cx="7093506" cy="2478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93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24136"/>
          </a:xfrm>
        </p:spPr>
        <p:txBody>
          <a:bodyPr>
            <a:noAutofit/>
          </a:bodyPr>
          <a:lstStyle/>
          <a:p>
            <a:r>
              <a:rPr lang="el-GR" sz="3200" dirty="0"/>
              <a:t>Δεύτερη Φάση: Μετατροπή των μονομερών σε </a:t>
            </a:r>
            <a:r>
              <a:rPr lang="el-GR" sz="3200" dirty="0" smtClean="0"/>
              <a:t>μια μορφή </a:t>
            </a:r>
            <a:r>
              <a:rPr lang="el-GR" sz="3200" dirty="0"/>
              <a:t>κατάλληλη </a:t>
            </a:r>
            <a:r>
              <a:rPr lang="el-GR" sz="3200" dirty="0" err="1"/>
              <a:t>γιά</a:t>
            </a:r>
            <a:r>
              <a:rPr lang="el-GR" sz="3200" dirty="0"/>
              <a:t> πλήρη οξείδωση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/>
          <a:lstStyle/>
          <a:p>
            <a:r>
              <a:rPr lang="el-GR" b="1" dirty="0"/>
              <a:t>Σάκχαρα</a:t>
            </a:r>
          </a:p>
          <a:p>
            <a:pPr lvl="1"/>
            <a:r>
              <a:rPr lang="el-GR" b="1" dirty="0" smtClean="0">
                <a:solidFill>
                  <a:srgbClr val="004A82"/>
                </a:solidFill>
              </a:rPr>
              <a:t>Εκκίνηση </a:t>
            </a:r>
            <a:r>
              <a:rPr lang="el-GR" b="1" dirty="0">
                <a:solidFill>
                  <a:srgbClr val="004A82"/>
                </a:solidFill>
              </a:rPr>
              <a:t>με την μορφή Γλυκόζης ή Φρουκτόζης.</a:t>
            </a:r>
          </a:p>
          <a:p>
            <a:pPr lvl="1"/>
            <a:r>
              <a:rPr lang="el-GR" b="1" dirty="0" smtClean="0">
                <a:solidFill>
                  <a:srgbClr val="004A82"/>
                </a:solidFill>
              </a:rPr>
              <a:t>Μετατροπή </a:t>
            </a:r>
            <a:r>
              <a:rPr lang="el-GR" b="1" dirty="0">
                <a:solidFill>
                  <a:srgbClr val="004A82"/>
                </a:solidFill>
              </a:rPr>
              <a:t>σε </a:t>
            </a:r>
            <a:r>
              <a:rPr lang="el-GR" b="1" dirty="0" err="1">
                <a:solidFill>
                  <a:srgbClr val="004A82"/>
                </a:solidFill>
              </a:rPr>
              <a:t>Ακετυλο</a:t>
            </a:r>
            <a:r>
              <a:rPr lang="el-GR" b="1" dirty="0">
                <a:solidFill>
                  <a:srgbClr val="004A82"/>
                </a:solidFill>
              </a:rPr>
              <a:t>-</a:t>
            </a:r>
            <a:r>
              <a:rPr lang="el-GR" b="1" dirty="0" err="1">
                <a:solidFill>
                  <a:srgbClr val="004A82"/>
                </a:solidFill>
              </a:rPr>
              <a:t>CoA</a:t>
            </a:r>
            <a:r>
              <a:rPr lang="el-GR" b="1" dirty="0">
                <a:solidFill>
                  <a:srgbClr val="004A82"/>
                </a:solidFill>
              </a:rPr>
              <a:t>.</a:t>
            </a:r>
          </a:p>
          <a:p>
            <a:r>
              <a:rPr lang="el-GR" b="1" dirty="0" smtClean="0"/>
              <a:t>Αμινοξέα</a:t>
            </a:r>
            <a:endParaRPr lang="el-GR" b="1" dirty="0"/>
          </a:p>
          <a:p>
            <a:pPr lvl="1"/>
            <a:r>
              <a:rPr lang="el-GR" b="1" dirty="0" err="1" smtClean="0">
                <a:solidFill>
                  <a:srgbClr val="004A82"/>
                </a:solidFill>
              </a:rPr>
              <a:t>Απαμίνωση</a:t>
            </a:r>
            <a:r>
              <a:rPr lang="el-GR" b="1" dirty="0" smtClean="0">
                <a:solidFill>
                  <a:srgbClr val="004A82"/>
                </a:solidFill>
              </a:rPr>
              <a:t> </a:t>
            </a:r>
            <a:r>
              <a:rPr lang="el-GR" b="1" dirty="0">
                <a:solidFill>
                  <a:srgbClr val="004A82"/>
                </a:solidFill>
              </a:rPr>
              <a:t>- απομάκρυνση του ΝΗ2.</a:t>
            </a:r>
          </a:p>
          <a:p>
            <a:pPr lvl="1"/>
            <a:r>
              <a:rPr lang="el-GR" b="1" dirty="0" smtClean="0">
                <a:solidFill>
                  <a:srgbClr val="004A82"/>
                </a:solidFill>
              </a:rPr>
              <a:t>Μπορούν </a:t>
            </a:r>
            <a:r>
              <a:rPr lang="el-GR" b="1" dirty="0">
                <a:solidFill>
                  <a:srgbClr val="004A82"/>
                </a:solidFill>
              </a:rPr>
              <a:t>να εισέλθουν σε οποιαδήποτε φάση.</a:t>
            </a:r>
          </a:p>
          <a:p>
            <a:r>
              <a:rPr lang="el-GR" b="1" dirty="0" smtClean="0"/>
              <a:t>Λιπαρά </a:t>
            </a:r>
            <a:r>
              <a:rPr lang="el-GR" b="1" dirty="0"/>
              <a:t>Οξέα</a:t>
            </a:r>
          </a:p>
          <a:p>
            <a:pPr lvl="1"/>
            <a:r>
              <a:rPr lang="el-GR" b="1" dirty="0" smtClean="0">
                <a:solidFill>
                  <a:srgbClr val="004A82"/>
                </a:solidFill>
              </a:rPr>
              <a:t>Μετατροπή </a:t>
            </a:r>
            <a:r>
              <a:rPr lang="el-GR" b="1" dirty="0">
                <a:solidFill>
                  <a:srgbClr val="004A82"/>
                </a:solidFill>
              </a:rPr>
              <a:t>σε </a:t>
            </a:r>
            <a:r>
              <a:rPr lang="el-GR" b="1" dirty="0" err="1">
                <a:solidFill>
                  <a:srgbClr val="004A82"/>
                </a:solidFill>
              </a:rPr>
              <a:t>Ακετυλο</a:t>
            </a:r>
            <a:r>
              <a:rPr lang="el-GR" b="1" dirty="0">
                <a:solidFill>
                  <a:srgbClr val="004A82"/>
                </a:solidFill>
              </a:rPr>
              <a:t>-</a:t>
            </a:r>
            <a:r>
              <a:rPr lang="el-GR" b="1" dirty="0" err="1">
                <a:solidFill>
                  <a:srgbClr val="004A82"/>
                </a:solidFill>
              </a:rPr>
              <a:t>CoA</a:t>
            </a:r>
            <a:r>
              <a:rPr lang="el-GR" b="1" dirty="0">
                <a:solidFill>
                  <a:srgbClr val="004A82"/>
                </a:solidFill>
              </a:rPr>
              <a:t>.</a:t>
            </a:r>
          </a:p>
          <a:p>
            <a:pPr lvl="1"/>
            <a:r>
              <a:rPr lang="el-GR" b="1" dirty="0" err="1" smtClean="0">
                <a:solidFill>
                  <a:srgbClr val="004A82"/>
                </a:solidFill>
              </a:rPr>
              <a:t>Χησιμοποιείται</a:t>
            </a:r>
            <a:r>
              <a:rPr lang="el-GR" b="1" dirty="0" smtClean="0">
                <a:solidFill>
                  <a:srgbClr val="004A82"/>
                </a:solidFill>
              </a:rPr>
              <a:t> </a:t>
            </a:r>
            <a:r>
              <a:rPr lang="el-GR" b="1" dirty="0">
                <a:solidFill>
                  <a:srgbClr val="004A82"/>
                </a:solidFill>
              </a:rPr>
              <a:t>επίσης η </a:t>
            </a:r>
            <a:r>
              <a:rPr lang="el-GR" b="1" dirty="0" err="1">
                <a:solidFill>
                  <a:srgbClr val="004A82"/>
                </a:solidFill>
              </a:rPr>
              <a:t>Γλυκερόλη</a:t>
            </a:r>
            <a:r>
              <a:rPr lang="el-GR" b="1" dirty="0">
                <a:solidFill>
                  <a:srgbClr val="004A82"/>
                </a:solidFill>
              </a:rPr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55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08504" cy="1152128"/>
          </a:xfrm>
        </p:spPr>
        <p:txBody>
          <a:bodyPr>
            <a:normAutofit fontScale="90000"/>
          </a:bodyPr>
          <a:lstStyle/>
          <a:p>
            <a:r>
              <a:rPr lang="el-GR" dirty="0"/>
              <a:t>Τρίτη Φάση: Πλήρης οξείδωση των </a:t>
            </a:r>
            <a:r>
              <a:rPr lang="el-GR" dirty="0" smtClean="0"/>
              <a:t>Θρεπτικών Συστατικών </a:t>
            </a:r>
            <a:r>
              <a:rPr lang="el-GR" dirty="0"/>
              <a:t>και παραγωγή ΑΤΡ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20480"/>
          </a:xfrm>
        </p:spPr>
        <p:txBody>
          <a:bodyPr/>
          <a:lstStyle/>
          <a:p>
            <a:r>
              <a:rPr lang="el-GR" dirty="0"/>
              <a:t>Μετατροπή όλων των συστατικών σε </a:t>
            </a:r>
            <a:r>
              <a:rPr lang="el-GR" b="1" dirty="0" err="1">
                <a:solidFill>
                  <a:srgbClr val="004A82"/>
                </a:solidFill>
              </a:rPr>
              <a:t>Ακετυλο</a:t>
            </a:r>
            <a:r>
              <a:rPr lang="el-GR" b="1" dirty="0">
                <a:solidFill>
                  <a:srgbClr val="004A82"/>
                </a:solidFill>
              </a:rPr>
              <a:t>-</a:t>
            </a:r>
            <a:r>
              <a:rPr lang="el-GR" b="1" dirty="0" err="1">
                <a:solidFill>
                  <a:srgbClr val="004A82"/>
                </a:solidFill>
              </a:rPr>
              <a:t>CoA</a:t>
            </a:r>
            <a:r>
              <a:rPr lang="el-GR" b="1" dirty="0">
                <a:solidFill>
                  <a:srgbClr val="004A82"/>
                </a:solidFill>
              </a:rPr>
              <a:t>.</a:t>
            </a:r>
          </a:p>
          <a:p>
            <a:r>
              <a:rPr lang="el-GR" dirty="0" smtClean="0"/>
              <a:t>Η </a:t>
            </a:r>
            <a:r>
              <a:rPr lang="el-GR" dirty="0" err="1"/>
              <a:t>ακετυλομάδα</a:t>
            </a:r>
            <a:r>
              <a:rPr lang="el-GR" dirty="0"/>
              <a:t> εισέρχεται στον κύκλο του </a:t>
            </a:r>
            <a:r>
              <a:rPr lang="el-GR" b="1" dirty="0" smtClean="0">
                <a:solidFill>
                  <a:srgbClr val="004A82"/>
                </a:solidFill>
              </a:rPr>
              <a:t>Κιτρικού Οξέος</a:t>
            </a:r>
            <a:r>
              <a:rPr lang="el-GR" b="1" dirty="0">
                <a:solidFill>
                  <a:srgbClr val="004A82"/>
                </a:solidFill>
              </a:rPr>
              <a:t>.</a:t>
            </a:r>
          </a:p>
          <a:p>
            <a:r>
              <a:rPr lang="el-GR" dirty="0" smtClean="0"/>
              <a:t>Εκεί </a:t>
            </a:r>
            <a:r>
              <a:rPr lang="el-GR" dirty="0"/>
              <a:t>μετατρέπεται σε </a:t>
            </a:r>
            <a:r>
              <a:rPr lang="el-GR" b="1" dirty="0">
                <a:solidFill>
                  <a:srgbClr val="004A82"/>
                </a:solidFill>
              </a:rPr>
              <a:t>CO2</a:t>
            </a:r>
            <a:r>
              <a:rPr lang="el-GR" dirty="0"/>
              <a:t> και Ενέργεια (</a:t>
            </a:r>
            <a:r>
              <a:rPr lang="el-GR" b="1" dirty="0">
                <a:solidFill>
                  <a:srgbClr val="004A82"/>
                </a:solidFill>
              </a:rPr>
              <a:t>ΑΤΡ)</a:t>
            </a:r>
            <a:r>
              <a:rPr lang="el-GR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26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</a:t>
            </a:r>
            <a:r>
              <a:rPr lang="el-GR" dirty="0" err="1"/>
              <a:t>Τριφωσφορική</a:t>
            </a:r>
            <a:r>
              <a:rPr lang="el-GR" dirty="0"/>
              <a:t> </a:t>
            </a:r>
            <a:r>
              <a:rPr lang="el-GR" dirty="0" err="1"/>
              <a:t>Αδενοσίνη</a:t>
            </a:r>
            <a:r>
              <a:rPr lang="el-GR" dirty="0"/>
              <a:t> (ΑΤΡ)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04056"/>
          </a:xfrm>
        </p:spPr>
        <p:txBody>
          <a:bodyPr/>
          <a:lstStyle/>
          <a:p>
            <a:pPr marL="0" indent="0" algn="ctr">
              <a:buNone/>
            </a:pPr>
            <a:r>
              <a:rPr lang="el-GR" b="1" dirty="0">
                <a:solidFill>
                  <a:srgbClr val="195C10"/>
                </a:solidFill>
              </a:rPr>
              <a:t>Οι τρείς συνιστώσες της ΑΤΡ</a:t>
            </a: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6912768" cy="433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1179785" y="2882517"/>
            <a:ext cx="3104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004A82"/>
                </a:solidFill>
                <a:latin typeface="Calibri"/>
              </a:rPr>
              <a:t>Φωσφορική </a:t>
            </a:r>
            <a:r>
              <a:rPr lang="el-GR" sz="2400" b="1" dirty="0" err="1">
                <a:solidFill>
                  <a:srgbClr val="004A82"/>
                </a:solidFill>
                <a:latin typeface="Calibri"/>
              </a:rPr>
              <a:t>Αλυσσίδα</a:t>
            </a:r>
            <a:endParaRPr lang="el-GR" sz="2400" dirty="0">
              <a:solidFill>
                <a:srgbClr val="004A82"/>
              </a:solidFill>
              <a:latin typeface="Calibri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4339209" y="5445224"/>
            <a:ext cx="10486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004A82"/>
                </a:solidFill>
                <a:latin typeface="Calibri"/>
              </a:rPr>
              <a:t>Ριβόζη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5580112" y="2492896"/>
            <a:ext cx="12141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004A82"/>
                </a:solidFill>
                <a:latin typeface="Calibri"/>
              </a:rPr>
              <a:t>Αδενίνη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19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ΑΤΡ και </a:t>
            </a:r>
            <a:r>
              <a:rPr lang="en-US" dirty="0"/>
              <a:t>ADP</a:t>
            </a:r>
            <a:endParaRPr lang="el-GR" dirty="0"/>
          </a:p>
        </p:txBody>
      </p:sp>
      <p:pic>
        <p:nvPicPr>
          <p:cNvPr id="50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96752"/>
            <a:ext cx="4851794" cy="4484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43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5496" y="116632"/>
            <a:ext cx="9108504" cy="1152128"/>
          </a:xfrm>
        </p:spPr>
        <p:txBody>
          <a:bodyPr>
            <a:noAutofit/>
          </a:bodyPr>
          <a:lstStyle/>
          <a:p>
            <a:r>
              <a:rPr lang="el-GR" dirty="0"/>
              <a:t>Μιτοχόνδρια: Το «ενεργειακό κέντρο» του κυττάρου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2050" name="Picture 2" descr="File:Animal mitochondrion diagram el.sv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320" y="1844824"/>
            <a:ext cx="642536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7"/>
          <p:cNvSpPr/>
          <p:nvPr/>
        </p:nvSpPr>
        <p:spPr>
          <a:xfrm>
            <a:off x="2951820" y="6165304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4"/>
              </a:rPr>
              <a:t>Animal mitochondrion diagram el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5" tooltip="User:Bibi Saint-Pol"/>
              </a:rPr>
              <a:t>Bibi</a:t>
            </a:r>
            <a:r>
              <a:rPr lang="en-US" sz="1200" dirty="0">
                <a:latin typeface="+mn-lt"/>
                <a:hlinkClick r:id="rId5" tooltip="User:Bibi Saint-Pol"/>
              </a:rPr>
              <a:t> Saint-Pol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6"/>
              </a:rPr>
              <a:t>CC BY-SA 3.0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007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δομή των Μιτοχονδρίων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dirty="0">
                <a:solidFill>
                  <a:srgbClr val="004A82"/>
                </a:solidFill>
              </a:rPr>
              <a:t>Εξωτερική Μεμβράνη: </a:t>
            </a:r>
            <a:r>
              <a:rPr lang="el-GR" dirty="0"/>
              <a:t>Αποτελείται από </a:t>
            </a:r>
            <a:r>
              <a:rPr lang="el-GR" dirty="0" err="1" smtClean="0"/>
              <a:t>φωσφολιπίδια</a:t>
            </a:r>
            <a:r>
              <a:rPr lang="el-GR" dirty="0" smtClean="0"/>
              <a:t> και </a:t>
            </a:r>
            <a:r>
              <a:rPr lang="el-GR" dirty="0"/>
              <a:t>χοληστερόλη και περιέχει μεταφορικές </a:t>
            </a:r>
            <a:r>
              <a:rPr lang="el-GR" dirty="0" err="1"/>
              <a:t>πρωτεϊνες</a:t>
            </a:r>
            <a:r>
              <a:rPr lang="el-GR" dirty="0"/>
              <a:t>, </a:t>
            </a:r>
            <a:r>
              <a:rPr lang="el-GR" dirty="0" smtClean="0"/>
              <a:t>οι οποίες </a:t>
            </a:r>
            <a:r>
              <a:rPr lang="el-GR" dirty="0"/>
              <a:t>σχηματίζουν πόρους, </a:t>
            </a:r>
            <a:r>
              <a:rPr lang="el-GR" dirty="0" smtClean="0"/>
              <a:t>εξασφαλίζοντας διαπερατότητα</a:t>
            </a:r>
            <a:r>
              <a:rPr lang="el-GR" dirty="0"/>
              <a:t>.</a:t>
            </a:r>
          </a:p>
          <a:p>
            <a:r>
              <a:rPr lang="el-GR" b="1" dirty="0" smtClean="0">
                <a:solidFill>
                  <a:srgbClr val="004A82"/>
                </a:solidFill>
              </a:rPr>
              <a:t>Εσωτερική </a:t>
            </a:r>
            <a:r>
              <a:rPr lang="el-GR" b="1" dirty="0">
                <a:solidFill>
                  <a:srgbClr val="004A82"/>
                </a:solidFill>
              </a:rPr>
              <a:t>Μεμβράνη: </a:t>
            </a:r>
            <a:r>
              <a:rPr lang="el-GR" dirty="0"/>
              <a:t>Δομές με πολλαπλές </a:t>
            </a:r>
            <a:r>
              <a:rPr lang="el-GR" dirty="0" smtClean="0"/>
              <a:t>πτυχώσεις (</a:t>
            </a:r>
            <a:r>
              <a:rPr lang="el-GR" dirty="0" err="1" smtClean="0"/>
              <a:t>cristae</a:t>
            </a:r>
            <a:r>
              <a:rPr lang="el-GR" dirty="0"/>
              <a:t>).</a:t>
            </a:r>
          </a:p>
          <a:p>
            <a:r>
              <a:rPr lang="el-GR" dirty="0" smtClean="0"/>
              <a:t>Ο </a:t>
            </a:r>
            <a:r>
              <a:rPr lang="el-GR" dirty="0"/>
              <a:t>χώρος μέσα στην εσωτερική μεμβράνη καλείται </a:t>
            </a:r>
            <a:r>
              <a:rPr lang="el-GR" dirty="0" smtClean="0"/>
              <a:t>μήτρα (</a:t>
            </a:r>
            <a:r>
              <a:rPr lang="el-GR" b="1" dirty="0" err="1" smtClean="0">
                <a:solidFill>
                  <a:srgbClr val="004A82"/>
                </a:solidFill>
              </a:rPr>
              <a:t>matrix</a:t>
            </a:r>
            <a:r>
              <a:rPr lang="el-GR" dirty="0"/>
              <a:t>).</a:t>
            </a:r>
          </a:p>
          <a:p>
            <a:r>
              <a:rPr lang="el-GR" dirty="0" smtClean="0"/>
              <a:t>Η </a:t>
            </a:r>
            <a:r>
              <a:rPr lang="el-GR" dirty="0"/>
              <a:t>εσωτερική μεμβράνη έχει διαφορετική δομή από </a:t>
            </a:r>
            <a:r>
              <a:rPr lang="el-GR" dirty="0" smtClean="0"/>
              <a:t>την εξωτερική </a:t>
            </a:r>
            <a:r>
              <a:rPr lang="el-GR" dirty="0"/>
              <a:t>μεμβράνη, δεν επιδεικνύει διαπερατότητα </a:t>
            </a:r>
            <a:r>
              <a:rPr lang="el-GR" dirty="0" smtClean="0"/>
              <a:t>και περιέχει </a:t>
            </a:r>
            <a:r>
              <a:rPr lang="el-GR" dirty="0"/>
              <a:t>τρεις τύπους πρωτεϊνών.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16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/>
              <a:t>Πρωτεϊνες</a:t>
            </a:r>
            <a:r>
              <a:rPr lang="el-GR" dirty="0"/>
              <a:t> της Εσωτερικής Μεμβράνης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>
                <a:solidFill>
                  <a:srgbClr val="004A82"/>
                </a:solidFill>
              </a:rPr>
              <a:t>Μεταφορικές:</a:t>
            </a:r>
            <a:r>
              <a:rPr lang="el-GR" dirty="0"/>
              <a:t> Χρησιμεύουν για την μεταφορά </a:t>
            </a:r>
            <a:r>
              <a:rPr lang="el-GR" dirty="0" smtClean="0"/>
              <a:t>υλικών κατά </a:t>
            </a:r>
            <a:r>
              <a:rPr lang="el-GR" dirty="0"/>
              <a:t>πλάτος της εσωτερικής μεμβράνης.</a:t>
            </a:r>
          </a:p>
          <a:p>
            <a:r>
              <a:rPr lang="el-GR" b="1" dirty="0" smtClean="0">
                <a:solidFill>
                  <a:srgbClr val="004A82"/>
                </a:solidFill>
              </a:rPr>
              <a:t>Αναπνευστική </a:t>
            </a:r>
            <a:r>
              <a:rPr lang="el-GR" b="1" dirty="0" err="1">
                <a:solidFill>
                  <a:srgbClr val="004A82"/>
                </a:solidFill>
              </a:rPr>
              <a:t>Αλυσσίδα</a:t>
            </a:r>
            <a:r>
              <a:rPr lang="el-GR" b="1" dirty="0">
                <a:solidFill>
                  <a:srgbClr val="004A82"/>
                </a:solidFill>
              </a:rPr>
              <a:t>: </a:t>
            </a:r>
            <a:r>
              <a:rPr lang="el-GR" dirty="0" err="1"/>
              <a:t>Σύμπλοκα</a:t>
            </a:r>
            <a:r>
              <a:rPr lang="el-GR" dirty="0"/>
              <a:t> που είναι </a:t>
            </a:r>
            <a:r>
              <a:rPr lang="el-GR" dirty="0" smtClean="0"/>
              <a:t>υπεύθυνα για </a:t>
            </a:r>
            <a:r>
              <a:rPr lang="el-GR" dirty="0"/>
              <a:t>την παραγωγή ΑΤΡ από άλλες πηγές ενέργειας </a:t>
            </a:r>
            <a:r>
              <a:rPr lang="el-GR" dirty="0" smtClean="0"/>
              <a:t>και απαιτεί </a:t>
            </a:r>
            <a:r>
              <a:rPr lang="el-GR" dirty="0"/>
              <a:t>οξυγόνο.</a:t>
            </a:r>
          </a:p>
          <a:p>
            <a:r>
              <a:rPr lang="el-GR" b="1" dirty="0" smtClean="0">
                <a:solidFill>
                  <a:srgbClr val="004A82"/>
                </a:solidFill>
              </a:rPr>
              <a:t>ΑΤΡ </a:t>
            </a:r>
            <a:r>
              <a:rPr lang="el-GR" b="1" dirty="0">
                <a:solidFill>
                  <a:srgbClr val="004A82"/>
                </a:solidFill>
              </a:rPr>
              <a:t>- </a:t>
            </a:r>
            <a:r>
              <a:rPr lang="el-GR" b="1" dirty="0" err="1">
                <a:solidFill>
                  <a:srgbClr val="004A82"/>
                </a:solidFill>
              </a:rPr>
              <a:t>Συνθεάση</a:t>
            </a:r>
            <a:r>
              <a:rPr lang="el-GR" b="1" dirty="0">
                <a:solidFill>
                  <a:srgbClr val="004A82"/>
                </a:solidFill>
              </a:rPr>
              <a:t>: </a:t>
            </a:r>
            <a:r>
              <a:rPr lang="el-GR" dirty="0"/>
              <a:t>Χρησιμοποιείται στην </a:t>
            </a:r>
            <a:r>
              <a:rPr lang="el-GR" dirty="0" err="1" smtClean="0"/>
              <a:t>φωσφορυλίωση</a:t>
            </a:r>
            <a:r>
              <a:rPr lang="el-GR" dirty="0" smtClean="0"/>
              <a:t> του </a:t>
            </a:r>
            <a:r>
              <a:rPr lang="el-GR" dirty="0"/>
              <a:t>ADP.</a:t>
            </a:r>
          </a:p>
          <a:p>
            <a:r>
              <a:rPr lang="el-GR" dirty="0" smtClean="0"/>
              <a:t>Και </a:t>
            </a:r>
            <a:r>
              <a:rPr lang="el-GR" dirty="0"/>
              <a:t>οι τρείς </a:t>
            </a:r>
            <a:r>
              <a:rPr lang="el-GR" dirty="0" err="1"/>
              <a:t>πρωτεϊνες</a:t>
            </a:r>
            <a:r>
              <a:rPr lang="el-GR" dirty="0"/>
              <a:t> συνεργάζονται για την </a:t>
            </a:r>
            <a:r>
              <a:rPr lang="el-GR" dirty="0" smtClean="0"/>
              <a:t>παραγωγή ενέργειας </a:t>
            </a:r>
            <a:r>
              <a:rPr lang="el-GR" dirty="0"/>
              <a:t>μέσα στο κύτταρο.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02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Μεταβολισμός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Είναι το άθροισμα όλων των Βιοχημικών Αντιδράσεων </a:t>
            </a:r>
            <a:r>
              <a:rPr lang="el-GR" dirty="0" smtClean="0"/>
              <a:t>σε έναν </a:t>
            </a:r>
            <a:r>
              <a:rPr lang="el-GR" dirty="0"/>
              <a:t>οργανισμό.</a:t>
            </a:r>
          </a:p>
          <a:p>
            <a:r>
              <a:rPr lang="el-GR" dirty="0" smtClean="0"/>
              <a:t>Ο </a:t>
            </a:r>
            <a:r>
              <a:rPr lang="el-GR" dirty="0"/>
              <a:t>μεταβολισμός είναι εξαιρετικά σύνθετος.</a:t>
            </a:r>
          </a:p>
          <a:p>
            <a:r>
              <a:rPr lang="el-GR" dirty="0" smtClean="0"/>
              <a:t>Θα </a:t>
            </a:r>
            <a:r>
              <a:rPr lang="el-GR" dirty="0"/>
              <a:t>προσεγγισθεί χάριν απλούστευσης </a:t>
            </a:r>
            <a:r>
              <a:rPr lang="el-GR" dirty="0" err="1"/>
              <a:t>συμφωνα</a:t>
            </a:r>
            <a:r>
              <a:rPr lang="el-GR" dirty="0"/>
              <a:t> με </a:t>
            </a:r>
            <a:r>
              <a:rPr lang="el-GR" dirty="0" smtClean="0"/>
              <a:t>επί μέρους </a:t>
            </a:r>
            <a:r>
              <a:rPr lang="el-GR" dirty="0"/>
              <a:t>λειτουργίες.</a:t>
            </a:r>
          </a:p>
          <a:p>
            <a:r>
              <a:rPr lang="el-GR" dirty="0" smtClean="0"/>
              <a:t>Στη </a:t>
            </a:r>
            <a:r>
              <a:rPr lang="el-GR" dirty="0"/>
              <a:t>συνέχεια δίδεται μια πολύ γενική εισαγωγική </a:t>
            </a:r>
            <a:r>
              <a:rPr lang="el-GR" dirty="0" smtClean="0"/>
              <a:t>εικόνα του </a:t>
            </a:r>
            <a:r>
              <a:rPr lang="el-GR" dirty="0"/>
              <a:t>μεταβολισμού.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67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el-GR" dirty="0"/>
              <a:t>Παραδείγματα αριθμού Μιτοχονδρίων</a:t>
            </a:r>
            <a:br>
              <a:rPr lang="el-GR" dirty="0"/>
            </a:br>
            <a:r>
              <a:rPr lang="el-GR" dirty="0"/>
              <a:t>σε διάφορους τύπους κυττάρων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Ο αριθμός των Μιτοχονδρίων σε διάφορους </a:t>
            </a:r>
            <a:r>
              <a:rPr lang="el-GR" dirty="0" smtClean="0"/>
              <a:t>τύπους κυττάρων</a:t>
            </a:r>
            <a:r>
              <a:rPr lang="el-GR" dirty="0"/>
              <a:t>, κυμαίνεται σημαντικά, ανάλογα με </a:t>
            </a:r>
            <a:r>
              <a:rPr lang="el-GR" dirty="0" smtClean="0"/>
              <a:t>τις ενεργειακές απαιτήσεις κάθε </a:t>
            </a:r>
            <a:r>
              <a:rPr lang="el-GR" dirty="0"/>
              <a:t>τύπου κυττάρου</a:t>
            </a:r>
            <a:r>
              <a:rPr lang="el-GR" dirty="0" smtClean="0"/>
              <a:t>:</a:t>
            </a:r>
          </a:p>
          <a:p>
            <a:r>
              <a:rPr lang="el-GR" b="1" dirty="0">
                <a:solidFill>
                  <a:srgbClr val="004A82"/>
                </a:solidFill>
              </a:rPr>
              <a:t>Φύκια</a:t>
            </a:r>
            <a:r>
              <a:rPr lang="el-GR" b="1" dirty="0" smtClean="0">
                <a:solidFill>
                  <a:srgbClr val="004A82"/>
                </a:solidFill>
              </a:rPr>
              <a:t>: 1</a:t>
            </a:r>
          </a:p>
          <a:p>
            <a:r>
              <a:rPr lang="el-GR" b="1" dirty="0" err="1">
                <a:solidFill>
                  <a:srgbClr val="004A82"/>
                </a:solidFill>
              </a:rPr>
              <a:t>Ηπαρ</a:t>
            </a:r>
            <a:r>
              <a:rPr lang="el-GR" b="1" dirty="0">
                <a:solidFill>
                  <a:srgbClr val="004A82"/>
                </a:solidFill>
              </a:rPr>
              <a:t>: 1 000 - 2 </a:t>
            </a:r>
            <a:r>
              <a:rPr lang="el-GR" b="1" dirty="0" smtClean="0">
                <a:solidFill>
                  <a:srgbClr val="004A82"/>
                </a:solidFill>
              </a:rPr>
              <a:t>000</a:t>
            </a:r>
          </a:p>
          <a:p>
            <a:r>
              <a:rPr lang="el-GR" b="1" dirty="0">
                <a:solidFill>
                  <a:srgbClr val="004A82"/>
                </a:solidFill>
              </a:rPr>
              <a:t>Αυγά βατράχου: 100 000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87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προέλευση των Μιτοχονδρίων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Τα Μιτοχόνδρια προσομοιάζουν με τα βακτήρια:</a:t>
            </a:r>
          </a:p>
          <a:p>
            <a:pPr lvl="1"/>
            <a:r>
              <a:rPr lang="el-GR" b="1" dirty="0" err="1" smtClean="0">
                <a:solidFill>
                  <a:srgbClr val="004A82"/>
                </a:solidFill>
              </a:rPr>
              <a:t>Ιδιο</a:t>
            </a:r>
            <a:r>
              <a:rPr lang="el-GR" b="1" dirty="0" smtClean="0">
                <a:solidFill>
                  <a:srgbClr val="004A82"/>
                </a:solidFill>
              </a:rPr>
              <a:t> </a:t>
            </a:r>
            <a:r>
              <a:rPr lang="el-GR" b="1" dirty="0">
                <a:solidFill>
                  <a:srgbClr val="004A82"/>
                </a:solidFill>
              </a:rPr>
              <a:t>μέγεθος.</a:t>
            </a:r>
          </a:p>
          <a:p>
            <a:pPr lvl="1"/>
            <a:r>
              <a:rPr lang="el-GR" b="1" dirty="0" smtClean="0">
                <a:solidFill>
                  <a:srgbClr val="004A82"/>
                </a:solidFill>
              </a:rPr>
              <a:t>Διαθέτουν </a:t>
            </a:r>
            <a:r>
              <a:rPr lang="el-GR" b="1" dirty="0">
                <a:solidFill>
                  <a:srgbClr val="004A82"/>
                </a:solidFill>
              </a:rPr>
              <a:t>δικό τους γενετικό υλικό.</a:t>
            </a:r>
          </a:p>
          <a:p>
            <a:pPr lvl="1"/>
            <a:r>
              <a:rPr lang="el-GR" b="1" dirty="0" smtClean="0">
                <a:solidFill>
                  <a:srgbClr val="004A82"/>
                </a:solidFill>
              </a:rPr>
              <a:t>Παράγουν </a:t>
            </a:r>
            <a:r>
              <a:rPr lang="el-GR" b="1" dirty="0">
                <a:solidFill>
                  <a:srgbClr val="004A82"/>
                </a:solidFill>
              </a:rPr>
              <a:t>τις δικές τους </a:t>
            </a:r>
            <a:r>
              <a:rPr lang="el-GR" b="1" dirty="0" err="1">
                <a:solidFill>
                  <a:srgbClr val="004A82"/>
                </a:solidFill>
              </a:rPr>
              <a:t>πρωτεϊνες</a:t>
            </a:r>
            <a:r>
              <a:rPr lang="el-GR" b="1" dirty="0">
                <a:solidFill>
                  <a:srgbClr val="004A82"/>
                </a:solidFill>
              </a:rPr>
              <a:t>.</a:t>
            </a:r>
          </a:p>
          <a:p>
            <a:pPr lvl="1"/>
            <a:r>
              <a:rPr lang="el-GR" b="1" dirty="0" err="1" smtClean="0">
                <a:solidFill>
                  <a:srgbClr val="004A82"/>
                </a:solidFill>
              </a:rPr>
              <a:t>Αυτο</a:t>
            </a:r>
            <a:r>
              <a:rPr lang="el-GR" b="1" dirty="0" smtClean="0">
                <a:solidFill>
                  <a:srgbClr val="004A82"/>
                </a:solidFill>
              </a:rPr>
              <a:t>-αντιγράφονται </a:t>
            </a:r>
            <a:r>
              <a:rPr lang="el-GR" b="1" dirty="0">
                <a:solidFill>
                  <a:srgbClr val="004A82"/>
                </a:solidFill>
              </a:rPr>
              <a:t>(αναπαράγονται).</a:t>
            </a:r>
          </a:p>
          <a:p>
            <a:r>
              <a:rPr lang="el-GR" dirty="0" smtClean="0"/>
              <a:t>Δίδουν </a:t>
            </a:r>
            <a:r>
              <a:rPr lang="el-GR" dirty="0"/>
              <a:t>την αίσθηση </a:t>
            </a:r>
            <a:r>
              <a:rPr lang="el-GR" dirty="0" err="1"/>
              <a:t>οτι</a:t>
            </a:r>
            <a:r>
              <a:rPr lang="el-GR" dirty="0"/>
              <a:t> υπήρξαν κάποτε βακτήρια, </a:t>
            </a:r>
            <a:r>
              <a:rPr lang="el-GR" dirty="0" smtClean="0"/>
              <a:t>που «συνελήφθησαν</a:t>
            </a:r>
            <a:r>
              <a:rPr lang="el-GR" dirty="0"/>
              <a:t>» από άλλα κύτταρα.</a:t>
            </a:r>
          </a:p>
          <a:p>
            <a:r>
              <a:rPr lang="el-GR" dirty="0" smtClean="0"/>
              <a:t>Οδηγούν </a:t>
            </a:r>
            <a:r>
              <a:rPr lang="el-GR" dirty="0"/>
              <a:t>σε μια συμβιωτική σχέση.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11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Ακετυλο</a:t>
            </a:r>
            <a:r>
              <a:rPr lang="el-GR" dirty="0"/>
              <a:t>-Συνένζυμο Α (</a:t>
            </a:r>
            <a:r>
              <a:rPr lang="en-US" dirty="0"/>
              <a:t>Acetyl CoA)</a:t>
            </a:r>
            <a:endParaRPr lang="el-GR" dirty="0"/>
          </a:p>
        </p:txBody>
      </p:sp>
      <p:pic>
        <p:nvPicPr>
          <p:cNvPr id="52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16832"/>
            <a:ext cx="7193584" cy="3002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1835696" y="1916832"/>
            <a:ext cx="284789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200" b="1" dirty="0">
                <a:solidFill>
                  <a:srgbClr val="004A82"/>
                </a:solidFill>
                <a:latin typeface="Calibri"/>
              </a:rPr>
              <a:t>Παντοθενικός Εστέρας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4860032" y="1638345"/>
            <a:ext cx="296933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200" b="1" dirty="0" err="1">
                <a:solidFill>
                  <a:srgbClr val="004A82"/>
                </a:solidFill>
                <a:latin typeface="Calibri"/>
              </a:rPr>
              <a:t>Φωσφορυλιωμένο</a:t>
            </a:r>
            <a:r>
              <a:rPr lang="el-GR" sz="2200" b="1" dirty="0">
                <a:solidFill>
                  <a:srgbClr val="004A82"/>
                </a:solidFill>
                <a:latin typeface="Calibri"/>
              </a:rPr>
              <a:t> </a:t>
            </a:r>
            <a:r>
              <a:rPr lang="en-US" sz="2200" b="1" dirty="0">
                <a:solidFill>
                  <a:srgbClr val="004A82"/>
                </a:solidFill>
                <a:latin typeface="Calibri"/>
              </a:rPr>
              <a:t>ADP</a:t>
            </a:r>
            <a:endParaRPr lang="el-GR" sz="2200" b="1" dirty="0">
              <a:solidFill>
                <a:srgbClr val="004A82"/>
              </a:solidFill>
              <a:latin typeface="Calibri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971600" y="3933056"/>
            <a:ext cx="11515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200" b="1" dirty="0">
                <a:solidFill>
                  <a:srgbClr val="004A82"/>
                </a:solidFill>
                <a:latin typeface="Calibri"/>
              </a:rPr>
              <a:t>Οξικός</a:t>
            </a:r>
          </a:p>
          <a:p>
            <a:r>
              <a:rPr lang="el-GR" sz="2200" b="1" dirty="0">
                <a:solidFill>
                  <a:srgbClr val="004A82"/>
                </a:solidFill>
                <a:latin typeface="Calibri"/>
              </a:rPr>
              <a:t>Εστέρας</a:t>
            </a:r>
          </a:p>
        </p:txBody>
      </p:sp>
      <p:sp>
        <p:nvSpPr>
          <p:cNvPr id="9" name="Ορθογώνιο 8"/>
          <p:cNvSpPr/>
          <p:nvPr/>
        </p:nvSpPr>
        <p:spPr>
          <a:xfrm>
            <a:off x="3419872" y="3789040"/>
            <a:ext cx="18722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b="1" dirty="0" err="1">
                <a:solidFill>
                  <a:srgbClr val="004A82"/>
                </a:solidFill>
                <a:latin typeface="Calibri"/>
              </a:rPr>
              <a:t>Σουλφιδιλική</a:t>
            </a:r>
            <a:r>
              <a:rPr lang="el-GR" sz="2200" b="1" dirty="0">
                <a:solidFill>
                  <a:srgbClr val="004A82"/>
                </a:solidFill>
                <a:latin typeface="Calibri"/>
              </a:rPr>
              <a:t> Ομάδα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1331640" y="5092341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820000"/>
                </a:solidFill>
                <a:latin typeface="Calibri"/>
              </a:rPr>
              <a:t>Το </a:t>
            </a:r>
            <a:r>
              <a:rPr lang="el-GR" sz="2400" b="1" dirty="0" err="1">
                <a:solidFill>
                  <a:srgbClr val="820000"/>
                </a:solidFill>
                <a:latin typeface="Calibri"/>
              </a:rPr>
              <a:t>σύμπλοκο</a:t>
            </a:r>
            <a:r>
              <a:rPr lang="el-GR" sz="2400" b="1" dirty="0">
                <a:solidFill>
                  <a:srgbClr val="820000"/>
                </a:solidFill>
                <a:latin typeface="Calibri"/>
              </a:rPr>
              <a:t> μεταφέρει μικρά μόρια από το πεπτικό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27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Στερεοδομή</a:t>
            </a:r>
            <a:r>
              <a:rPr lang="el-GR" dirty="0"/>
              <a:t> του </a:t>
            </a:r>
            <a:r>
              <a:rPr lang="en-US" dirty="0"/>
              <a:t>Acetyl CoA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3074" name="Picture 2" descr="File:Acetyl-CoA-3D-ball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8352928" cy="282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2771800" y="5157192"/>
            <a:ext cx="36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hlinkClick r:id="rId3"/>
              </a:rPr>
              <a:t>Acetyl-CoA-3D-balls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Benjah-bmm27"/>
              </a:rPr>
              <a:t>Benjah-bmm27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ως κοινό κτήμα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9911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el-GR" dirty="0"/>
              <a:t>Ο ρόλος του </a:t>
            </a:r>
            <a:r>
              <a:rPr lang="el-GR" dirty="0" err="1"/>
              <a:t>Ακετυλο</a:t>
            </a:r>
            <a:r>
              <a:rPr lang="el-GR" dirty="0"/>
              <a:t>-</a:t>
            </a:r>
            <a:r>
              <a:rPr lang="el-GR" dirty="0" err="1"/>
              <a:t>συνένζυμου</a:t>
            </a:r>
            <a:r>
              <a:rPr lang="el-GR" dirty="0"/>
              <a:t> Α (</a:t>
            </a:r>
            <a:r>
              <a:rPr lang="el-GR" dirty="0" err="1"/>
              <a:t>Acetyl</a:t>
            </a:r>
            <a:r>
              <a:rPr lang="el-GR" dirty="0"/>
              <a:t> </a:t>
            </a:r>
            <a:r>
              <a:rPr lang="el-GR" dirty="0" err="1"/>
              <a:t>CoA</a:t>
            </a:r>
            <a:r>
              <a:rPr lang="el-GR" dirty="0"/>
              <a:t>)</a:t>
            </a:r>
          </a:p>
        </p:txBody>
      </p:sp>
      <p:pic>
        <p:nvPicPr>
          <p:cNvPr id="54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1957"/>
            <a:ext cx="6264696" cy="4050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99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el-GR" dirty="0"/>
              <a:t>Συνένζυμα που χρησιμοποιούνται</a:t>
            </a:r>
            <a:br>
              <a:rPr lang="el-GR" dirty="0"/>
            </a:br>
            <a:r>
              <a:rPr lang="el-GR" dirty="0"/>
              <a:t>στον Μεταβολισμό: </a:t>
            </a:r>
            <a:r>
              <a:rPr lang="el-GR" dirty="0" smtClean="0"/>
              <a:t>NAD</a:t>
            </a:r>
            <a:r>
              <a:rPr lang="el-GR" dirty="0" smtClean="0">
                <a:latin typeface="Calibri"/>
              </a:rPr>
              <a:t>⁺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195736" y="2060848"/>
            <a:ext cx="1018456" cy="504056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820000"/>
                </a:solidFill>
              </a:rPr>
              <a:t>NAD</a:t>
            </a:r>
            <a:r>
              <a:rPr lang="en-US" b="1" dirty="0" smtClean="0">
                <a:solidFill>
                  <a:srgbClr val="820000"/>
                </a:solidFill>
                <a:latin typeface="Calibri"/>
              </a:rPr>
              <a:t>⁺</a:t>
            </a:r>
            <a:endParaRPr lang="el-GR" b="1" dirty="0">
              <a:solidFill>
                <a:srgbClr val="820000"/>
              </a:solidFill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755576" y="2427526"/>
            <a:ext cx="3240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prstClr val="black"/>
                </a:solidFill>
                <a:latin typeface="Calibri"/>
              </a:rPr>
              <a:t>Οξειδωμένη Μορφή </a:t>
            </a:r>
            <a:r>
              <a:rPr lang="el-GR" sz="2400" b="1" dirty="0">
                <a:solidFill>
                  <a:prstClr val="black"/>
                </a:solidFill>
                <a:latin typeface="Calibri"/>
              </a:rPr>
              <a:t>του </a:t>
            </a:r>
            <a:r>
              <a:rPr lang="el-GR" sz="2400" b="1" dirty="0" err="1">
                <a:solidFill>
                  <a:prstClr val="black"/>
                </a:solidFill>
                <a:latin typeface="Calibri"/>
              </a:rPr>
              <a:t>Νικοτιναμιδο</a:t>
            </a:r>
            <a:r>
              <a:rPr lang="el-GR" sz="2400" b="1" dirty="0">
                <a:solidFill>
                  <a:prstClr val="black"/>
                </a:solidFill>
                <a:latin typeface="Calibri"/>
              </a:rPr>
              <a:t> - </a:t>
            </a:r>
            <a:r>
              <a:rPr lang="el-GR" sz="2400" b="1" dirty="0" err="1">
                <a:solidFill>
                  <a:prstClr val="black"/>
                </a:solidFill>
                <a:latin typeface="Calibri"/>
              </a:rPr>
              <a:t>Αδενινο</a:t>
            </a:r>
            <a:r>
              <a:rPr lang="el-GR" sz="2400" b="1" dirty="0">
                <a:solidFill>
                  <a:prstClr val="black"/>
                </a:solidFill>
                <a:latin typeface="Calibri"/>
              </a:rPr>
              <a:t> - </a:t>
            </a:r>
            <a:r>
              <a:rPr lang="el-GR" sz="2400" b="1" dirty="0" err="1">
                <a:solidFill>
                  <a:prstClr val="black"/>
                </a:solidFill>
                <a:latin typeface="Calibri"/>
              </a:rPr>
              <a:t>Δινουκλεοτιδίου</a:t>
            </a:r>
            <a:endParaRPr lang="el-GR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Δεξιό βέλος 7" title="βέλος με φορά δεξιά"/>
          <p:cNvSpPr/>
          <p:nvPr/>
        </p:nvSpPr>
        <p:spPr>
          <a:xfrm>
            <a:off x="3059832" y="2161697"/>
            <a:ext cx="1584176" cy="216024"/>
          </a:xfrm>
          <a:prstGeom prst="rightArrow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9" name="Θέση περιεχομένου 2"/>
          <p:cNvSpPr txBox="1">
            <a:spLocks/>
          </p:cNvSpPr>
          <p:nvPr/>
        </p:nvSpPr>
        <p:spPr>
          <a:xfrm>
            <a:off x="4788024" y="2017681"/>
            <a:ext cx="1018456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‒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Courier New" panose="02070309020205020404" pitchFamily="49" charset="0"/>
              <a:buNone/>
            </a:pPr>
            <a:r>
              <a:rPr lang="en-US" b="1" dirty="0">
                <a:solidFill>
                  <a:srgbClr val="820000"/>
                </a:solidFill>
              </a:rPr>
              <a:t>NADH</a:t>
            </a:r>
            <a:endParaRPr lang="el-GR" b="1" dirty="0">
              <a:solidFill>
                <a:srgbClr val="820000"/>
              </a:solidFill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4526627" y="2431448"/>
            <a:ext cx="3240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err="1">
                <a:solidFill>
                  <a:prstClr val="black"/>
                </a:solidFill>
                <a:latin typeface="Calibri"/>
              </a:rPr>
              <a:t>Ανηγμένη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Μορφή </a:t>
            </a: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του </a:t>
            </a:r>
            <a:r>
              <a:rPr lang="el-GR" sz="2400" b="1" dirty="0" err="1">
                <a:solidFill>
                  <a:prstClr val="black"/>
                </a:solidFill>
                <a:latin typeface="Calibri"/>
              </a:rPr>
              <a:t>Νικοτιναμιδο</a:t>
            </a:r>
            <a:r>
              <a:rPr lang="el-GR" sz="2400" b="1" dirty="0">
                <a:solidFill>
                  <a:prstClr val="black"/>
                </a:solidFill>
                <a:latin typeface="Calibri"/>
              </a:rPr>
              <a:t> - </a:t>
            </a:r>
            <a:r>
              <a:rPr lang="el-GR" sz="2400" b="1" dirty="0" err="1">
                <a:solidFill>
                  <a:prstClr val="black"/>
                </a:solidFill>
                <a:latin typeface="Calibri"/>
              </a:rPr>
              <a:t>Αδενινο</a:t>
            </a:r>
            <a:r>
              <a:rPr lang="el-GR" sz="2400" b="1" dirty="0">
                <a:solidFill>
                  <a:prstClr val="black"/>
                </a:solidFill>
                <a:latin typeface="Calibri"/>
              </a:rPr>
              <a:t> - </a:t>
            </a:r>
            <a:r>
              <a:rPr lang="el-GR" sz="2400" b="1" dirty="0" err="1">
                <a:solidFill>
                  <a:prstClr val="black"/>
                </a:solidFill>
                <a:latin typeface="Calibri"/>
              </a:rPr>
              <a:t>Δινουκλεοτιδίου</a:t>
            </a:r>
            <a:endParaRPr lang="el-GR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467544" y="4149080"/>
            <a:ext cx="842493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Χρησιμοποιείται σε αντιδράσεις Οξειδοαναγωγής.</a:t>
            </a:r>
          </a:p>
          <a:p>
            <a:pPr indent="-3429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Είναι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παράγωγο του ADP και της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Βιταμίνης </a:t>
            </a:r>
            <a:r>
              <a:rPr lang="el-GR" sz="2400" dirty="0" err="1" smtClean="0">
                <a:solidFill>
                  <a:prstClr val="black"/>
                </a:solidFill>
                <a:latin typeface="Calibri"/>
              </a:rPr>
              <a:t>Νικοτιναμίδη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.</a:t>
            </a:r>
          </a:p>
          <a:p>
            <a:pPr indent="-3429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Το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ενεργό σημείο ευρίσκεται στο τμήμα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του </a:t>
            </a:r>
            <a:r>
              <a:rPr lang="el-GR" sz="2400" dirty="0" err="1" smtClean="0">
                <a:solidFill>
                  <a:prstClr val="black"/>
                </a:solidFill>
                <a:latin typeface="Calibri"/>
              </a:rPr>
              <a:t>Νικοτιναμιδίου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του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NAD⁺.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34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Δομή του </a:t>
            </a:r>
            <a:r>
              <a:rPr lang="en-US" dirty="0" smtClean="0"/>
              <a:t>NAD</a:t>
            </a:r>
            <a:r>
              <a:rPr lang="en-US" dirty="0" smtClean="0">
                <a:latin typeface="Calibri"/>
              </a:rPr>
              <a:t>⁺</a:t>
            </a:r>
            <a:endParaRPr lang="el-GR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40768"/>
            <a:ext cx="6336704" cy="4345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1115616" y="1844824"/>
            <a:ext cx="21602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b="1" dirty="0" smtClean="0">
                <a:solidFill>
                  <a:srgbClr val="004A82"/>
                </a:solidFill>
                <a:latin typeface="Calibri"/>
              </a:rPr>
              <a:t>Ενεργός Περιοχή</a:t>
            </a:r>
            <a:endParaRPr lang="el-GR" sz="2200" b="1" dirty="0">
              <a:solidFill>
                <a:srgbClr val="004A82"/>
              </a:solidFill>
              <a:latin typeface="Calibri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5940152" y="2230171"/>
            <a:ext cx="21602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b="1" dirty="0">
                <a:solidFill>
                  <a:srgbClr val="004A82"/>
                </a:solidFill>
                <a:latin typeface="Calibri"/>
              </a:rPr>
              <a:t>Νικοτιναμίδιο</a:t>
            </a:r>
          </a:p>
        </p:txBody>
      </p:sp>
      <p:sp>
        <p:nvSpPr>
          <p:cNvPr id="8" name="Ορθογώνιο 7"/>
          <p:cNvSpPr/>
          <p:nvPr/>
        </p:nvSpPr>
        <p:spPr>
          <a:xfrm>
            <a:off x="5724128" y="4005064"/>
            <a:ext cx="21602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b="1" dirty="0" smtClean="0">
                <a:solidFill>
                  <a:srgbClr val="004A82"/>
                </a:solidFill>
                <a:latin typeface="Calibri"/>
              </a:rPr>
              <a:t>Αδενίνη</a:t>
            </a:r>
            <a:endParaRPr lang="el-GR" sz="2200" b="1" dirty="0">
              <a:solidFill>
                <a:srgbClr val="004A82"/>
              </a:solidFill>
              <a:latin typeface="Calibri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2555776" y="4958769"/>
            <a:ext cx="10801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b="1" dirty="0">
                <a:solidFill>
                  <a:srgbClr val="004A82"/>
                </a:solidFill>
                <a:latin typeface="Calibri"/>
              </a:rPr>
              <a:t>Ριβόζη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46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Στερεοδομή</a:t>
            </a:r>
            <a:r>
              <a:rPr lang="el-GR" dirty="0"/>
              <a:t> του </a:t>
            </a:r>
            <a:r>
              <a:rPr lang="en-US" dirty="0" smtClean="0"/>
              <a:t>NAD</a:t>
            </a:r>
            <a:r>
              <a:rPr lang="en-US" dirty="0" smtClean="0">
                <a:latin typeface="Calibri"/>
              </a:rPr>
              <a:t>⁺</a:t>
            </a:r>
            <a:endParaRPr lang="el-GR" dirty="0"/>
          </a:p>
        </p:txBody>
      </p:sp>
      <p:pic>
        <p:nvPicPr>
          <p:cNvPr id="56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40768"/>
            <a:ext cx="5184576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02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Παραδείγματα αντιδράσεων του </a:t>
            </a:r>
            <a:r>
              <a:rPr lang="en-US" dirty="0" smtClean="0"/>
              <a:t>NAD</a:t>
            </a:r>
            <a:r>
              <a:rPr lang="en-US" dirty="0" smtClean="0">
                <a:latin typeface="Calibri"/>
              </a:rPr>
              <a:t>⁺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76064"/>
          </a:xfrm>
        </p:spPr>
        <p:txBody>
          <a:bodyPr/>
          <a:lstStyle/>
          <a:p>
            <a:pPr marL="0" indent="0" algn="ctr">
              <a:buNone/>
            </a:pPr>
            <a:r>
              <a:rPr lang="el-GR" b="1" dirty="0">
                <a:solidFill>
                  <a:srgbClr val="004A82"/>
                </a:solidFill>
              </a:rPr>
              <a:t>Γενική Αντίδραση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3" y="1628800"/>
            <a:ext cx="5292207" cy="1344277"/>
          </a:xfrm>
          <a:prstGeom prst="rect">
            <a:avLst/>
          </a:prstGeom>
        </p:spPr>
      </p:pic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467544" y="2962961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‒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Courier New" panose="02070309020205020404" pitchFamily="49" charset="0"/>
              <a:buNone/>
            </a:pPr>
            <a:r>
              <a:rPr lang="el-GR" b="1" dirty="0">
                <a:solidFill>
                  <a:srgbClr val="004A82"/>
                </a:solidFill>
              </a:rPr>
              <a:t>Αντίδραση με Αιθανόλη</a:t>
            </a: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972" y="3539025"/>
            <a:ext cx="6696744" cy="2119612"/>
          </a:xfrm>
          <a:prstGeom prst="rect">
            <a:avLst/>
          </a:prstGeom>
        </p:spPr>
      </p:pic>
      <p:sp>
        <p:nvSpPr>
          <p:cNvPr id="8" name="Ορθογώνιο 7"/>
          <p:cNvSpPr/>
          <p:nvPr/>
        </p:nvSpPr>
        <p:spPr>
          <a:xfrm>
            <a:off x="1555550" y="4653136"/>
            <a:ext cx="24482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b="1" dirty="0" err="1" smtClean="0">
                <a:solidFill>
                  <a:srgbClr val="195C10"/>
                </a:solidFill>
                <a:latin typeface="Calibri"/>
              </a:rPr>
              <a:t>Αφυδρογονάση</a:t>
            </a:r>
            <a:r>
              <a:rPr lang="en-US" sz="2200" b="1" dirty="0" smtClean="0">
                <a:solidFill>
                  <a:srgbClr val="195C10"/>
                </a:solidFill>
                <a:latin typeface="Calibri"/>
              </a:rPr>
              <a:t> </a:t>
            </a:r>
            <a:r>
              <a:rPr lang="el-GR" sz="2200" b="1" dirty="0" smtClean="0">
                <a:solidFill>
                  <a:srgbClr val="195C10"/>
                </a:solidFill>
                <a:latin typeface="Calibri"/>
              </a:rPr>
              <a:t>της </a:t>
            </a:r>
            <a:r>
              <a:rPr lang="el-GR" sz="2200" b="1" dirty="0">
                <a:solidFill>
                  <a:srgbClr val="195C10"/>
                </a:solidFill>
                <a:latin typeface="Calibri"/>
              </a:rPr>
              <a:t>Αλκοόλης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42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el-GR" dirty="0"/>
              <a:t>Συνένζυμα που χρησιμοποιούνται</a:t>
            </a:r>
            <a:br>
              <a:rPr lang="el-GR" dirty="0"/>
            </a:br>
            <a:r>
              <a:rPr lang="el-GR" dirty="0"/>
              <a:t>στον Μεταβολισμό: FAD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195736" y="2060848"/>
            <a:ext cx="1018456" cy="504056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820000"/>
                </a:solidFill>
              </a:rPr>
              <a:t>FAD</a:t>
            </a:r>
            <a:r>
              <a:rPr lang="en-US" b="1" dirty="0" smtClean="0">
                <a:solidFill>
                  <a:srgbClr val="820000"/>
                </a:solidFill>
                <a:latin typeface="Calibri"/>
              </a:rPr>
              <a:t>⁺</a:t>
            </a:r>
            <a:endParaRPr lang="el-GR" b="1" dirty="0">
              <a:solidFill>
                <a:srgbClr val="820000"/>
              </a:solidFill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755576" y="2427526"/>
            <a:ext cx="3240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prstClr val="black"/>
                </a:solidFill>
                <a:latin typeface="Calibri"/>
              </a:rPr>
              <a:t>Οξειδωμένη Μορφή </a:t>
            </a:r>
            <a:r>
              <a:rPr lang="el-GR" sz="2400" b="1" dirty="0">
                <a:solidFill>
                  <a:prstClr val="black"/>
                </a:solidFill>
                <a:latin typeface="Calibri"/>
              </a:rPr>
              <a:t>του </a:t>
            </a:r>
            <a:r>
              <a:rPr lang="el-GR" sz="2400" b="1" dirty="0" err="1">
                <a:solidFill>
                  <a:prstClr val="black"/>
                </a:solidFill>
                <a:latin typeface="Calibri"/>
              </a:rPr>
              <a:t>Φλάβινο</a:t>
            </a:r>
            <a:r>
              <a:rPr lang="el-GR" sz="2400" b="1" dirty="0">
                <a:solidFill>
                  <a:prstClr val="black"/>
                </a:solidFill>
                <a:latin typeface="Calibri"/>
              </a:rPr>
              <a:t> - </a:t>
            </a:r>
            <a:r>
              <a:rPr lang="el-GR" sz="2400" b="1" dirty="0" err="1">
                <a:solidFill>
                  <a:prstClr val="black"/>
                </a:solidFill>
                <a:latin typeface="Calibri"/>
              </a:rPr>
              <a:t>Αδενινο</a:t>
            </a:r>
            <a:r>
              <a:rPr lang="el-GR" sz="2400" b="1" dirty="0">
                <a:solidFill>
                  <a:prstClr val="black"/>
                </a:solidFill>
                <a:latin typeface="Calibri"/>
              </a:rPr>
              <a:t> - </a:t>
            </a:r>
            <a:r>
              <a:rPr lang="el-GR" sz="2400" b="1" dirty="0" err="1">
                <a:solidFill>
                  <a:prstClr val="black"/>
                </a:solidFill>
                <a:latin typeface="Calibri"/>
              </a:rPr>
              <a:t>Δινουκλεοτιδίου</a:t>
            </a:r>
            <a:endParaRPr lang="el-GR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Δεξιό βέλος 7" title="βέλος με φορά δεξιά"/>
          <p:cNvSpPr/>
          <p:nvPr/>
        </p:nvSpPr>
        <p:spPr>
          <a:xfrm>
            <a:off x="3059832" y="2161697"/>
            <a:ext cx="1584176" cy="216024"/>
          </a:xfrm>
          <a:prstGeom prst="rightArrow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9" name="Θέση περιεχομένου 2"/>
          <p:cNvSpPr txBox="1">
            <a:spLocks/>
          </p:cNvSpPr>
          <p:nvPr/>
        </p:nvSpPr>
        <p:spPr>
          <a:xfrm>
            <a:off x="4788024" y="2017681"/>
            <a:ext cx="1018456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‒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Courier New" panose="02070309020205020404" pitchFamily="49" charset="0"/>
              <a:buNone/>
            </a:pPr>
            <a:r>
              <a:rPr lang="en-US" b="1" dirty="0" smtClean="0">
                <a:solidFill>
                  <a:srgbClr val="820000"/>
                </a:solidFill>
              </a:rPr>
              <a:t>FADH₂</a:t>
            </a:r>
            <a:endParaRPr lang="el-GR" b="1" dirty="0">
              <a:solidFill>
                <a:srgbClr val="820000"/>
              </a:solidFill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4526627" y="2431448"/>
            <a:ext cx="3240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err="1">
                <a:solidFill>
                  <a:prstClr val="black"/>
                </a:solidFill>
                <a:latin typeface="Calibri"/>
              </a:rPr>
              <a:t>Ανηγμένη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Μορφή </a:t>
            </a:r>
            <a:r>
              <a:rPr lang="el-GR" sz="2400" b="1" dirty="0">
                <a:solidFill>
                  <a:prstClr val="black"/>
                </a:solidFill>
                <a:latin typeface="Calibri"/>
              </a:rPr>
              <a:t>του </a:t>
            </a:r>
            <a:r>
              <a:rPr lang="el-GR" sz="2400" b="1" dirty="0" err="1">
                <a:solidFill>
                  <a:prstClr val="black"/>
                </a:solidFill>
                <a:latin typeface="Calibri"/>
              </a:rPr>
              <a:t>Φλάβινο</a:t>
            </a:r>
            <a:r>
              <a:rPr lang="el-GR" sz="2400" b="1" dirty="0">
                <a:solidFill>
                  <a:prstClr val="black"/>
                </a:solidFill>
                <a:latin typeface="Calibri"/>
              </a:rPr>
              <a:t> - </a:t>
            </a:r>
            <a:r>
              <a:rPr lang="el-GR" sz="2400" b="1" dirty="0" err="1">
                <a:solidFill>
                  <a:prstClr val="black"/>
                </a:solidFill>
                <a:latin typeface="Calibri"/>
              </a:rPr>
              <a:t>Αδενινο</a:t>
            </a:r>
            <a:r>
              <a:rPr lang="el-GR" sz="2400" b="1" dirty="0">
                <a:solidFill>
                  <a:prstClr val="black"/>
                </a:solidFill>
                <a:latin typeface="Calibri"/>
              </a:rPr>
              <a:t> - </a:t>
            </a:r>
            <a:r>
              <a:rPr lang="el-GR" sz="2400" b="1" dirty="0" err="1">
                <a:solidFill>
                  <a:prstClr val="black"/>
                </a:solidFill>
                <a:latin typeface="Calibri"/>
              </a:rPr>
              <a:t>Δινουκλεοτιδίου</a:t>
            </a:r>
            <a:endParaRPr lang="el-GR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467544" y="4149080"/>
            <a:ext cx="842493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sz="2400" dirty="0" err="1">
                <a:solidFill>
                  <a:prstClr val="black"/>
                </a:solidFill>
                <a:latin typeface="Calibri"/>
              </a:rPr>
              <a:t>Ενας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ακόμη σημαντικός μεταφορέας ηλεκτρονίων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που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χρησιμοποιείται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στον Μεταβολισμό.</a:t>
            </a:r>
          </a:p>
          <a:p>
            <a:pPr marL="342900" indent="-3429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Εμπλέκεται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στην μεταφορά δύο ηλεκτρονίων, και</a:t>
            </a:r>
          </a:p>
          <a:p>
            <a:pPr>
              <a:spcBef>
                <a:spcPts val="1200"/>
              </a:spcBef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συλλαμβάνει δύο άτομα Υδρογόνου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50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el-GR" dirty="0"/>
              <a:t>Πλήρες σχηματικό διάγραμμα του Μεταβολισμού</a:t>
            </a:r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6264696" cy="400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74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Δομή του </a:t>
            </a:r>
            <a:r>
              <a:rPr lang="en-US" dirty="0"/>
              <a:t>FAD</a:t>
            </a:r>
            <a:endParaRPr lang="el-GR" dirty="0"/>
          </a:p>
        </p:txBody>
      </p:sp>
      <p:pic>
        <p:nvPicPr>
          <p:cNvPr id="573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6821487" cy="429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6012160" y="2060848"/>
            <a:ext cx="22139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b="1" dirty="0" smtClean="0">
                <a:solidFill>
                  <a:srgbClr val="004A82"/>
                </a:solidFill>
                <a:latin typeface="Calibri"/>
              </a:rPr>
              <a:t>Ενεργός</a:t>
            </a:r>
            <a:r>
              <a:rPr lang="en-US" sz="2200" b="1" dirty="0" smtClean="0">
                <a:solidFill>
                  <a:srgbClr val="004A82"/>
                </a:solidFill>
                <a:latin typeface="Calibri"/>
              </a:rPr>
              <a:t> </a:t>
            </a:r>
            <a:r>
              <a:rPr lang="el-GR" sz="2200" b="1" dirty="0" smtClean="0">
                <a:solidFill>
                  <a:srgbClr val="004A82"/>
                </a:solidFill>
                <a:latin typeface="Calibri"/>
              </a:rPr>
              <a:t>Περιοχή</a:t>
            </a:r>
            <a:endParaRPr lang="el-GR" sz="2200" b="1" dirty="0">
              <a:solidFill>
                <a:srgbClr val="004A82"/>
              </a:solidFill>
              <a:latin typeface="Calibri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5436096" y="3068960"/>
            <a:ext cx="22139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b="1" dirty="0">
                <a:solidFill>
                  <a:srgbClr val="004A82"/>
                </a:solidFill>
                <a:latin typeface="Calibri"/>
              </a:rPr>
              <a:t>Ριβοφλαβίνη</a:t>
            </a:r>
          </a:p>
        </p:txBody>
      </p:sp>
      <p:sp>
        <p:nvSpPr>
          <p:cNvPr id="8" name="Ορθογώνιο 7"/>
          <p:cNvSpPr/>
          <p:nvPr/>
        </p:nvSpPr>
        <p:spPr>
          <a:xfrm>
            <a:off x="6372200" y="4149080"/>
            <a:ext cx="12241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b="1" dirty="0">
                <a:solidFill>
                  <a:srgbClr val="004A82"/>
                </a:solidFill>
                <a:latin typeface="Calibri"/>
              </a:rPr>
              <a:t>Αδενίνη</a:t>
            </a:r>
          </a:p>
        </p:txBody>
      </p:sp>
      <p:sp>
        <p:nvSpPr>
          <p:cNvPr id="9" name="Ορθογώνιο 8"/>
          <p:cNvSpPr/>
          <p:nvPr/>
        </p:nvSpPr>
        <p:spPr>
          <a:xfrm>
            <a:off x="3491880" y="5085184"/>
            <a:ext cx="10081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b="1" dirty="0">
                <a:solidFill>
                  <a:srgbClr val="004A82"/>
                </a:solidFill>
                <a:latin typeface="Calibri"/>
              </a:rPr>
              <a:t>Ριβόζη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09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Στερεοδομή</a:t>
            </a:r>
            <a:r>
              <a:rPr lang="el-GR" dirty="0"/>
              <a:t> του </a:t>
            </a:r>
            <a:r>
              <a:rPr lang="en-US" dirty="0"/>
              <a:t>FAD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4098" name="Picture 2" descr="File:FAD Rasw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127" y="1196752"/>
            <a:ext cx="5713746" cy="520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2411760" y="6523283"/>
            <a:ext cx="43204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FAD </a:t>
            </a:r>
            <a:r>
              <a:rPr lang="en-US" sz="1200" dirty="0" err="1" smtClean="0">
                <a:latin typeface="+mn-lt"/>
                <a:hlinkClick r:id="rId3"/>
              </a:rPr>
              <a:t>Raswin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4" tooltip="User:Lanulos (page does not exist)"/>
              </a:rPr>
              <a:t>Lanulos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ως κοινό κτήμα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562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Παράδείγμα</a:t>
            </a:r>
            <a:r>
              <a:rPr lang="el-GR" dirty="0"/>
              <a:t> αντιδράσεων του </a:t>
            </a:r>
            <a:r>
              <a:rPr lang="en-US" dirty="0"/>
              <a:t>FAD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4149080"/>
            <a:ext cx="8229600" cy="2088232"/>
          </a:xfrm>
        </p:spPr>
        <p:txBody>
          <a:bodyPr/>
          <a:lstStyle/>
          <a:p>
            <a:r>
              <a:rPr lang="el-GR" dirty="0"/>
              <a:t>Το FAD αντιδρά τυπικά με διαφορετικά υποστρώματα </a:t>
            </a:r>
            <a:r>
              <a:rPr lang="el-GR" dirty="0" smtClean="0"/>
              <a:t>από</a:t>
            </a:r>
            <a:r>
              <a:rPr lang="en-US" dirty="0" smtClean="0"/>
              <a:t> </a:t>
            </a:r>
            <a:r>
              <a:rPr lang="el-GR" dirty="0" smtClean="0"/>
              <a:t>αυτά </a:t>
            </a:r>
            <a:r>
              <a:rPr lang="el-GR" dirty="0"/>
              <a:t>που αντιδρά το </a:t>
            </a:r>
            <a:r>
              <a:rPr lang="el-GR" dirty="0" smtClean="0"/>
              <a:t>NAD</a:t>
            </a:r>
            <a:r>
              <a:rPr lang="el-GR" dirty="0" smtClean="0">
                <a:latin typeface="Calibri"/>
              </a:rPr>
              <a:t>⁺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 smtClean="0"/>
              <a:t>Το </a:t>
            </a:r>
            <a:r>
              <a:rPr lang="el-GR" dirty="0"/>
              <a:t>FAD συχνά εμπλέκεται σε αντιδράσεις </a:t>
            </a:r>
            <a:r>
              <a:rPr lang="el-GR" dirty="0" smtClean="0"/>
              <a:t>οξείδωσης</a:t>
            </a:r>
            <a:r>
              <a:rPr lang="en-US" dirty="0" smtClean="0"/>
              <a:t> </a:t>
            </a:r>
            <a:r>
              <a:rPr lang="el-GR" dirty="0" smtClean="0"/>
              <a:t>όπου </a:t>
            </a:r>
            <a:r>
              <a:rPr lang="el-GR" dirty="0"/>
              <a:t>ένα τμήμα </a:t>
            </a:r>
            <a:r>
              <a:rPr lang="el-GR" b="1" dirty="0">
                <a:solidFill>
                  <a:srgbClr val="004A82"/>
                </a:solidFill>
              </a:rPr>
              <a:t>-</a:t>
            </a:r>
            <a:r>
              <a:rPr lang="el-GR" b="1" dirty="0" smtClean="0">
                <a:solidFill>
                  <a:srgbClr val="004A82"/>
                </a:solidFill>
              </a:rPr>
              <a:t>CH</a:t>
            </a:r>
            <a:r>
              <a:rPr lang="el-GR" b="1" dirty="0" smtClean="0">
                <a:solidFill>
                  <a:srgbClr val="004A82"/>
                </a:solidFill>
                <a:latin typeface="Calibri"/>
              </a:rPr>
              <a:t>₂</a:t>
            </a:r>
            <a:r>
              <a:rPr lang="el-GR" b="1" dirty="0" smtClean="0">
                <a:solidFill>
                  <a:srgbClr val="004A82"/>
                </a:solidFill>
              </a:rPr>
              <a:t>-CH</a:t>
            </a:r>
            <a:r>
              <a:rPr lang="el-GR" b="1" dirty="0" smtClean="0">
                <a:solidFill>
                  <a:srgbClr val="004A82"/>
                </a:solidFill>
                <a:latin typeface="Calibri"/>
              </a:rPr>
              <a:t>₂</a:t>
            </a:r>
            <a:r>
              <a:rPr lang="el-GR" b="1" dirty="0" smtClean="0">
                <a:solidFill>
                  <a:srgbClr val="004A82"/>
                </a:solidFill>
              </a:rPr>
              <a:t>- </a:t>
            </a:r>
            <a:r>
              <a:rPr lang="el-GR" dirty="0"/>
              <a:t>οξειδώνεται σε ένα </a:t>
            </a:r>
            <a:r>
              <a:rPr lang="el-GR" dirty="0" smtClean="0"/>
              <a:t>διπλό</a:t>
            </a:r>
            <a:r>
              <a:rPr lang="en-US" dirty="0" smtClean="0"/>
              <a:t> </a:t>
            </a:r>
            <a:r>
              <a:rPr lang="el-GR" dirty="0" smtClean="0"/>
              <a:t>δεσμό</a:t>
            </a:r>
            <a:r>
              <a:rPr lang="el-GR" dirty="0"/>
              <a:t>.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704856" cy="2417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17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Γλυκόλυση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656184"/>
          </a:xfrm>
        </p:spPr>
        <p:txBody>
          <a:bodyPr/>
          <a:lstStyle/>
          <a:p>
            <a:r>
              <a:rPr lang="el-GR" dirty="0"/>
              <a:t>Η πρώτη φάση του </a:t>
            </a:r>
            <a:r>
              <a:rPr lang="el-GR" b="1" dirty="0">
                <a:solidFill>
                  <a:srgbClr val="004A82"/>
                </a:solidFill>
              </a:rPr>
              <a:t>Καταβολισμού</a:t>
            </a:r>
            <a:r>
              <a:rPr lang="el-GR" dirty="0"/>
              <a:t> των Υδατανθράκων.</a:t>
            </a:r>
          </a:p>
          <a:p>
            <a:r>
              <a:rPr lang="el-GR" dirty="0" smtClean="0"/>
              <a:t>Τα </a:t>
            </a:r>
            <a:r>
              <a:rPr lang="el-GR" dirty="0"/>
              <a:t>απλά σάκχαρα διασπώνται σε </a:t>
            </a:r>
            <a:r>
              <a:rPr lang="el-GR" b="1" dirty="0" err="1">
                <a:solidFill>
                  <a:srgbClr val="004A82"/>
                </a:solidFill>
              </a:rPr>
              <a:t>Πυροσταφυλικό</a:t>
            </a:r>
            <a:r>
              <a:rPr lang="el-GR" b="1" dirty="0">
                <a:solidFill>
                  <a:srgbClr val="004A82"/>
                </a:solidFill>
              </a:rPr>
              <a:t> </a:t>
            </a:r>
            <a:r>
              <a:rPr lang="el-GR" b="1" dirty="0" err="1" smtClean="0">
                <a:solidFill>
                  <a:srgbClr val="004A82"/>
                </a:solidFill>
              </a:rPr>
              <a:t>Αλας</a:t>
            </a:r>
            <a:r>
              <a:rPr lang="en-US" b="1" dirty="0" smtClean="0">
                <a:solidFill>
                  <a:srgbClr val="004A82"/>
                </a:solidFill>
              </a:rPr>
              <a:t> </a:t>
            </a:r>
            <a:r>
              <a:rPr lang="el-GR" b="1" dirty="0" smtClean="0">
                <a:solidFill>
                  <a:srgbClr val="004A82"/>
                </a:solidFill>
              </a:rPr>
              <a:t>(</a:t>
            </a:r>
            <a:r>
              <a:rPr lang="el-GR" b="1" dirty="0" err="1" smtClean="0">
                <a:solidFill>
                  <a:srgbClr val="004A82"/>
                </a:solidFill>
              </a:rPr>
              <a:t>pyruvate</a:t>
            </a:r>
            <a:r>
              <a:rPr lang="el-GR" b="1" dirty="0">
                <a:solidFill>
                  <a:srgbClr val="004A82"/>
                </a:solidFill>
              </a:rPr>
              <a:t>).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3779912" y="2708920"/>
            <a:ext cx="8458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820000"/>
                </a:solidFill>
                <a:latin typeface="Calibri"/>
              </a:rPr>
              <a:t>CH₂</a:t>
            </a:r>
          </a:p>
          <a:p>
            <a:r>
              <a:rPr lang="en-US" sz="2000" b="1" dirty="0" smtClean="0">
                <a:solidFill>
                  <a:srgbClr val="820000"/>
                </a:solidFill>
                <a:latin typeface="Calibri"/>
              </a:rPr>
              <a:t>|</a:t>
            </a:r>
            <a:endParaRPr lang="en-US" sz="2000" b="1" dirty="0">
              <a:solidFill>
                <a:srgbClr val="820000"/>
              </a:solidFill>
              <a:latin typeface="Calibri"/>
            </a:endParaRPr>
          </a:p>
          <a:p>
            <a:r>
              <a:rPr lang="en-US" sz="2000" b="1" dirty="0">
                <a:solidFill>
                  <a:srgbClr val="820000"/>
                </a:solidFill>
                <a:latin typeface="Calibri"/>
              </a:rPr>
              <a:t>C=O</a:t>
            </a:r>
          </a:p>
          <a:p>
            <a:r>
              <a:rPr lang="el-GR" sz="2000" b="1" dirty="0">
                <a:solidFill>
                  <a:srgbClr val="820000"/>
                </a:solidFill>
                <a:latin typeface="Calibri"/>
              </a:rPr>
              <a:t>|</a:t>
            </a:r>
          </a:p>
          <a:p>
            <a:r>
              <a:rPr lang="en-US" sz="2000" b="1" dirty="0">
                <a:solidFill>
                  <a:srgbClr val="820000"/>
                </a:solidFill>
                <a:latin typeface="Calibri"/>
              </a:rPr>
              <a:t>COO-</a:t>
            </a:r>
            <a:endParaRPr lang="el-GR" sz="2000" dirty="0">
              <a:solidFill>
                <a:srgbClr val="820000"/>
              </a:solidFill>
              <a:latin typeface="Calibri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449288" y="4303889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Αυτή είναι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μία </a:t>
            </a:r>
            <a:r>
              <a:rPr lang="el-GR" sz="2400" b="1" dirty="0">
                <a:solidFill>
                  <a:srgbClr val="004A82"/>
                </a:solidFill>
                <a:latin typeface="Calibri"/>
              </a:rPr>
              <a:t>Αναερόβια Διαδικασία,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δεν απαιτείται Οξυγόνο.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Την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χρησιμοποιούν </a:t>
            </a:r>
            <a:r>
              <a:rPr lang="el-GR" sz="2400" b="1" dirty="0">
                <a:solidFill>
                  <a:srgbClr val="004A82"/>
                </a:solidFill>
                <a:latin typeface="Calibri"/>
              </a:rPr>
              <a:t>όλες οι μορφές ζωής.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Απαιτεί </a:t>
            </a:r>
            <a:r>
              <a:rPr lang="el-GR" sz="2400" b="1" dirty="0">
                <a:solidFill>
                  <a:srgbClr val="004A82"/>
                </a:solidFill>
                <a:latin typeface="Calibri"/>
              </a:rPr>
              <a:t>Γλυκόζη, 2 ADP, 2 ATP, 2 </a:t>
            </a:r>
            <a:r>
              <a:rPr lang="el-GR" sz="2400" b="1" dirty="0" smtClean="0">
                <a:solidFill>
                  <a:srgbClr val="004A82"/>
                </a:solidFill>
                <a:latin typeface="Calibri"/>
              </a:rPr>
              <a:t>NAD⁺, </a:t>
            </a:r>
            <a:r>
              <a:rPr lang="el-GR" sz="2400" b="1" dirty="0">
                <a:solidFill>
                  <a:srgbClr val="004A82"/>
                </a:solidFill>
                <a:latin typeface="Calibri"/>
              </a:rPr>
              <a:t>2 </a:t>
            </a:r>
            <a:r>
              <a:rPr lang="el-GR" sz="2400" b="1" dirty="0" smtClean="0">
                <a:solidFill>
                  <a:srgbClr val="004A82"/>
                </a:solidFill>
                <a:latin typeface="Calibri"/>
              </a:rPr>
              <a:t>PO4⁻⁻⁻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και 10</a:t>
            </a:r>
          </a:p>
          <a:p>
            <a:r>
              <a:rPr lang="el-GR" sz="2400" dirty="0">
                <a:solidFill>
                  <a:prstClr val="black"/>
                </a:solidFill>
                <a:latin typeface="Calibri"/>
              </a:rPr>
              <a:t>διαφορετικά Ενζυμα.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7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Group 1"/>
          <p:cNvGrpSpPr/>
          <p:nvPr/>
        </p:nvGrpSpPr>
        <p:grpSpPr>
          <a:xfrm>
            <a:off x="1767633" y="5833725"/>
            <a:ext cx="5608735" cy="847725"/>
            <a:chOff x="1838952" y="5833725"/>
            <a:chExt cx="5608735" cy="847725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952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1" name="Picture 3" descr="Λογότυπο Επιχειρησιακού Προγράμματος Εκπαίδευση και Δια βίου Μάθηση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387" y="5833725"/>
              <a:ext cx="3543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Βασίλης </a:t>
            </a:r>
            <a:r>
              <a:rPr lang="el-GR" sz="2000" dirty="0" smtClean="0"/>
              <a:t>Σπυρόπουλος</a:t>
            </a:r>
            <a:r>
              <a:rPr lang="en-US" sz="2000" dirty="0" smtClean="0"/>
              <a:t> </a:t>
            </a:r>
            <a:r>
              <a:rPr lang="el-GR" sz="2000" dirty="0" smtClean="0"/>
              <a:t>2014. </a:t>
            </a:r>
            <a:r>
              <a:rPr lang="el-GR" sz="2000" dirty="0"/>
              <a:t>Βασίλης Σπυρόπουλος. «Μαθήματα Βιοχημείας. </a:t>
            </a:r>
            <a:r>
              <a:rPr lang="el-GR" sz="2000" dirty="0" smtClean="0"/>
              <a:t>Ενότητα 1</a:t>
            </a:r>
            <a:r>
              <a:rPr lang="en-US" sz="2000" dirty="0" smtClean="0"/>
              <a:t>3:</a:t>
            </a:r>
            <a:r>
              <a:rPr lang="el-GR" sz="2000" dirty="0"/>
              <a:t> </a:t>
            </a:r>
            <a:r>
              <a:rPr lang="el-GR" sz="2000" dirty="0" smtClean="0"/>
              <a:t>Μεταβολισμός».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814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49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Μεταβολισμός Υδατανθράκων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ΑΤΡ.</a:t>
            </a:r>
          </a:p>
          <a:p>
            <a:r>
              <a:rPr lang="el-GR" dirty="0" err="1" smtClean="0"/>
              <a:t>Καταβολικές</a:t>
            </a:r>
            <a:r>
              <a:rPr lang="el-GR" dirty="0" smtClean="0"/>
              <a:t> </a:t>
            </a:r>
            <a:r>
              <a:rPr lang="el-GR" dirty="0"/>
              <a:t>Διαδικασίες.</a:t>
            </a:r>
          </a:p>
          <a:p>
            <a:r>
              <a:rPr lang="el-GR" dirty="0" err="1" smtClean="0"/>
              <a:t>Γλυκόλυση</a:t>
            </a:r>
            <a:r>
              <a:rPr lang="el-GR" dirty="0"/>
              <a:t>.</a:t>
            </a:r>
          </a:p>
          <a:p>
            <a:r>
              <a:rPr lang="el-GR" dirty="0" smtClean="0"/>
              <a:t>Ζυμώσεις</a:t>
            </a:r>
            <a:r>
              <a:rPr lang="el-GR" dirty="0"/>
              <a:t>.</a:t>
            </a:r>
          </a:p>
          <a:p>
            <a:r>
              <a:rPr lang="el-GR" dirty="0" smtClean="0"/>
              <a:t>Μετατροπή </a:t>
            </a:r>
            <a:r>
              <a:rPr lang="el-GR" dirty="0"/>
              <a:t>του </a:t>
            </a:r>
            <a:r>
              <a:rPr lang="el-GR" dirty="0" err="1"/>
              <a:t>Πυροσταφυλικού</a:t>
            </a:r>
            <a:r>
              <a:rPr lang="el-GR" dirty="0"/>
              <a:t> σε </a:t>
            </a:r>
            <a:r>
              <a:rPr lang="el-GR" dirty="0" err="1"/>
              <a:t>Ακετυλο</a:t>
            </a:r>
            <a:r>
              <a:rPr lang="el-GR" dirty="0"/>
              <a:t>-</a:t>
            </a:r>
            <a:r>
              <a:rPr lang="el-GR" dirty="0" err="1"/>
              <a:t>CoA</a:t>
            </a:r>
            <a:r>
              <a:rPr lang="el-GR" dirty="0"/>
              <a:t>.</a:t>
            </a:r>
          </a:p>
          <a:p>
            <a:r>
              <a:rPr lang="el-GR" dirty="0" smtClean="0"/>
              <a:t>Ο </a:t>
            </a:r>
            <a:r>
              <a:rPr lang="el-GR" dirty="0"/>
              <a:t>κύκλος του Κιτρικού Οξέος.</a:t>
            </a:r>
          </a:p>
          <a:p>
            <a:r>
              <a:rPr lang="el-GR" dirty="0" smtClean="0"/>
              <a:t>Η </a:t>
            </a:r>
            <a:r>
              <a:rPr lang="el-GR" dirty="0" err="1"/>
              <a:t>αλυσσίδα</a:t>
            </a:r>
            <a:r>
              <a:rPr lang="el-GR" dirty="0"/>
              <a:t> μεταφοράς Ηλεκτρονίων.</a:t>
            </a:r>
          </a:p>
          <a:p>
            <a:r>
              <a:rPr lang="el-GR" dirty="0" smtClean="0"/>
              <a:t>Οξειδωτική </a:t>
            </a:r>
            <a:r>
              <a:rPr lang="el-GR" dirty="0" err="1"/>
              <a:t>Φωσφορυλλίωση</a:t>
            </a:r>
            <a:r>
              <a:rPr lang="el-GR" dirty="0"/>
              <a:t>.</a:t>
            </a:r>
          </a:p>
          <a:p>
            <a:r>
              <a:rPr lang="el-GR" dirty="0" smtClean="0"/>
              <a:t>Σύνθεση </a:t>
            </a:r>
            <a:r>
              <a:rPr lang="el-GR" dirty="0"/>
              <a:t>Γλυκόζης.</a:t>
            </a:r>
          </a:p>
          <a:p>
            <a:r>
              <a:rPr lang="el-GR" dirty="0" smtClean="0"/>
              <a:t>Σύνθεση </a:t>
            </a:r>
            <a:r>
              <a:rPr lang="el-GR" dirty="0"/>
              <a:t>και </a:t>
            </a:r>
            <a:r>
              <a:rPr lang="el-GR" dirty="0" err="1"/>
              <a:t>Αποκοδόμηση</a:t>
            </a:r>
            <a:r>
              <a:rPr lang="el-GR" dirty="0"/>
              <a:t> του Γλυκογόνου.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46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02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Μεταβολισμός Ενέργειας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Κάθε μεγάλο </a:t>
            </a:r>
            <a:r>
              <a:rPr lang="el-GR" dirty="0" err="1"/>
              <a:t>Μακρομόριο</a:t>
            </a:r>
            <a:r>
              <a:rPr lang="el-GR" dirty="0"/>
              <a:t> διασπάται σε μικρότερα.</a:t>
            </a:r>
          </a:p>
          <a:p>
            <a:pPr lvl="1"/>
            <a:r>
              <a:rPr lang="el-GR" b="1" dirty="0" smtClean="0">
                <a:solidFill>
                  <a:srgbClr val="004A82"/>
                </a:solidFill>
              </a:rPr>
              <a:t>Υδατάνθρακες</a:t>
            </a:r>
            <a:r>
              <a:rPr lang="el-GR" b="1" dirty="0">
                <a:solidFill>
                  <a:srgbClr val="004A82"/>
                </a:solidFill>
              </a:rPr>
              <a:t>: Απλά Σάκχαρα.</a:t>
            </a:r>
          </a:p>
          <a:p>
            <a:pPr lvl="1"/>
            <a:r>
              <a:rPr lang="el-GR" b="1" dirty="0" smtClean="0">
                <a:solidFill>
                  <a:srgbClr val="004A82"/>
                </a:solidFill>
              </a:rPr>
              <a:t>Λίπη</a:t>
            </a:r>
            <a:r>
              <a:rPr lang="el-GR" b="1" dirty="0">
                <a:solidFill>
                  <a:srgbClr val="004A82"/>
                </a:solidFill>
              </a:rPr>
              <a:t>: Λιπαρά Οξέα και </a:t>
            </a:r>
            <a:r>
              <a:rPr lang="el-GR" b="1" dirty="0" err="1">
                <a:solidFill>
                  <a:srgbClr val="004A82"/>
                </a:solidFill>
              </a:rPr>
              <a:t>Γλυκερόλη</a:t>
            </a:r>
            <a:r>
              <a:rPr lang="el-GR" b="1" dirty="0">
                <a:solidFill>
                  <a:srgbClr val="004A82"/>
                </a:solidFill>
              </a:rPr>
              <a:t>.</a:t>
            </a:r>
          </a:p>
          <a:p>
            <a:pPr lvl="1"/>
            <a:r>
              <a:rPr lang="el-GR" b="1" dirty="0" err="1" smtClean="0">
                <a:solidFill>
                  <a:srgbClr val="004A82"/>
                </a:solidFill>
              </a:rPr>
              <a:t>Πρωτεϊνες</a:t>
            </a:r>
            <a:r>
              <a:rPr lang="el-GR" b="1" dirty="0">
                <a:solidFill>
                  <a:srgbClr val="004A82"/>
                </a:solidFill>
              </a:rPr>
              <a:t>: Αμινοξέα.</a:t>
            </a:r>
          </a:p>
          <a:p>
            <a:r>
              <a:rPr lang="el-GR" dirty="0" smtClean="0"/>
              <a:t>Κάθε </a:t>
            </a:r>
            <a:r>
              <a:rPr lang="el-GR" dirty="0"/>
              <a:t>βήμα στην διάσπαση αυτή, αποτελεί μια </a:t>
            </a:r>
            <a:r>
              <a:rPr lang="el-GR" dirty="0" smtClean="0"/>
              <a:t>προσεκτικά ελεγχόμενη </a:t>
            </a:r>
            <a:r>
              <a:rPr lang="el-GR" dirty="0"/>
              <a:t>διαδικασία.</a:t>
            </a:r>
          </a:p>
          <a:p>
            <a:r>
              <a:rPr lang="el-GR" dirty="0" smtClean="0"/>
              <a:t>Η </a:t>
            </a:r>
            <a:r>
              <a:rPr lang="el-GR" dirty="0"/>
              <a:t>ΑΤΡ αποτελεί, </a:t>
            </a:r>
            <a:r>
              <a:rPr lang="el-GR" dirty="0" smtClean="0"/>
              <a:t>κατά </a:t>
            </a:r>
            <a:r>
              <a:rPr lang="el-GR" dirty="0"/>
              <a:t>κάποιον τρόπο, την </a:t>
            </a:r>
            <a:r>
              <a:rPr lang="el-GR" dirty="0" smtClean="0"/>
              <a:t>θεμελιακή </a:t>
            </a:r>
            <a:r>
              <a:rPr lang="el-GR" b="1" dirty="0" smtClean="0">
                <a:solidFill>
                  <a:srgbClr val="004A82"/>
                </a:solidFill>
              </a:rPr>
              <a:t>Μονάδα </a:t>
            </a:r>
            <a:r>
              <a:rPr lang="el-GR" b="1" dirty="0">
                <a:solidFill>
                  <a:srgbClr val="004A82"/>
                </a:solidFill>
              </a:rPr>
              <a:t>Μεταφοράς Ενέργειας, </a:t>
            </a:r>
            <a:r>
              <a:rPr lang="el-GR" dirty="0"/>
              <a:t>δηλαδή εκείνο το </a:t>
            </a:r>
            <a:r>
              <a:rPr lang="el-GR" dirty="0" smtClean="0"/>
              <a:t>ποσό που </a:t>
            </a:r>
            <a:r>
              <a:rPr lang="el-GR" dirty="0"/>
              <a:t>απαιτείται για να δημιουργηθεί </a:t>
            </a:r>
            <a:r>
              <a:rPr lang="el-GR" b="1" dirty="0">
                <a:solidFill>
                  <a:srgbClr val="004A82"/>
                </a:solidFill>
              </a:rPr>
              <a:t>μια ΑΤΡ από μια </a:t>
            </a:r>
            <a:r>
              <a:rPr lang="el-GR" b="1" dirty="0" smtClean="0">
                <a:solidFill>
                  <a:srgbClr val="004A82"/>
                </a:solidFill>
              </a:rPr>
              <a:t>ADP </a:t>
            </a:r>
            <a:r>
              <a:rPr lang="el-GR" dirty="0" smtClean="0"/>
              <a:t>ή </a:t>
            </a:r>
            <a:r>
              <a:rPr lang="el-GR" dirty="0"/>
              <a:t>που ελευθερώνεται </a:t>
            </a:r>
            <a:r>
              <a:rPr lang="el-GR" dirty="0" smtClean="0"/>
              <a:t>όταν </a:t>
            </a:r>
            <a:r>
              <a:rPr lang="el-GR" b="1" dirty="0">
                <a:solidFill>
                  <a:srgbClr val="004A82"/>
                </a:solidFill>
              </a:rPr>
              <a:t>μια ΑΤΡ μετατρέπεται σε ADP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Η ΑΤΡ ως Μονάδα Μεταφοράς Ενέργειας</a:t>
            </a:r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128792" cy="455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/>
              <a:t>Κάθε </a:t>
            </a:r>
            <a:r>
              <a:rPr lang="el-GR" dirty="0" err="1"/>
              <a:t>Μακρομόριο</a:t>
            </a:r>
            <a:r>
              <a:rPr lang="el-GR" dirty="0"/>
              <a:t> διασπάται σε μικρότερα</a:t>
            </a:r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32855"/>
            <a:ext cx="6768752" cy="5076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80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224136"/>
          </a:xfrm>
        </p:spPr>
        <p:txBody>
          <a:bodyPr>
            <a:noAutofit/>
          </a:bodyPr>
          <a:lstStyle/>
          <a:p>
            <a:r>
              <a:rPr lang="el-GR" sz="3200" dirty="0"/>
              <a:t>Το ΑΤΡ είναι «προϊόν» σε διάφορες φάσεις </a:t>
            </a:r>
            <a:r>
              <a:rPr lang="el-GR" sz="3200" dirty="0" smtClean="0"/>
              <a:t>της διαδικασίας του «καταβολισμού </a:t>
            </a:r>
            <a:r>
              <a:rPr lang="el-GR" sz="3200" dirty="0"/>
              <a:t>των </a:t>
            </a:r>
            <a:r>
              <a:rPr lang="el-GR" sz="3200" dirty="0" err="1"/>
              <a:t>μακρομορίων</a:t>
            </a:r>
            <a:r>
              <a:rPr lang="el-GR" sz="3200" dirty="0"/>
              <a:t>»</a:t>
            </a:r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87" y="1725001"/>
            <a:ext cx="7204421" cy="4224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16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el-GR" dirty="0"/>
              <a:t>Πρώτη Φάση: Υδρόλυση των τροφών</a:t>
            </a:r>
            <a:br>
              <a:rPr lang="el-GR" dirty="0"/>
            </a:br>
            <a:r>
              <a:rPr lang="el-GR" dirty="0"/>
              <a:t>στο Πεπτικό Σύστημα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7504" y="1412776"/>
            <a:ext cx="5256584" cy="5472608"/>
          </a:xfrm>
        </p:spPr>
        <p:txBody>
          <a:bodyPr>
            <a:normAutofit fontScale="92500" lnSpcReduction="10000"/>
          </a:bodyPr>
          <a:lstStyle/>
          <a:p>
            <a:r>
              <a:rPr lang="el-GR" b="1" dirty="0">
                <a:solidFill>
                  <a:srgbClr val="004A82"/>
                </a:solidFill>
              </a:rPr>
              <a:t>Σιελογόνοι Αδένες: </a:t>
            </a:r>
            <a:r>
              <a:rPr lang="el-GR" dirty="0"/>
              <a:t>Εκκρίνουν </a:t>
            </a:r>
            <a:r>
              <a:rPr lang="el-GR" dirty="0" smtClean="0"/>
              <a:t>την </a:t>
            </a:r>
            <a:r>
              <a:rPr lang="el-GR" dirty="0" err="1" smtClean="0"/>
              <a:t>Αμυλάση</a:t>
            </a:r>
            <a:r>
              <a:rPr lang="el-GR" dirty="0"/>
              <a:t>, απαραίτητη για </a:t>
            </a:r>
            <a:r>
              <a:rPr lang="el-GR" dirty="0" smtClean="0"/>
              <a:t>την πέψη </a:t>
            </a:r>
            <a:r>
              <a:rPr lang="el-GR" dirty="0"/>
              <a:t>του Αμύλου.</a:t>
            </a:r>
          </a:p>
          <a:p>
            <a:r>
              <a:rPr lang="el-GR" b="1" dirty="0" smtClean="0">
                <a:solidFill>
                  <a:srgbClr val="004A82"/>
                </a:solidFill>
              </a:rPr>
              <a:t>Στόμαχος</a:t>
            </a:r>
            <a:r>
              <a:rPr lang="el-GR" b="1" dirty="0">
                <a:solidFill>
                  <a:srgbClr val="004A82"/>
                </a:solidFill>
              </a:rPr>
              <a:t>: </a:t>
            </a:r>
            <a:r>
              <a:rPr lang="el-GR" dirty="0" err="1"/>
              <a:t>Εκκριση</a:t>
            </a:r>
            <a:r>
              <a:rPr lang="el-GR" dirty="0"/>
              <a:t> το </a:t>
            </a:r>
            <a:r>
              <a:rPr lang="el-GR" dirty="0" err="1"/>
              <a:t>HCl</a:t>
            </a:r>
            <a:r>
              <a:rPr lang="el-GR" dirty="0"/>
              <a:t> για </a:t>
            </a:r>
            <a:r>
              <a:rPr lang="el-GR" dirty="0" smtClean="0"/>
              <a:t>την μετουσίωση </a:t>
            </a:r>
            <a:r>
              <a:rPr lang="el-GR" dirty="0"/>
              <a:t>των πρωτεϊνών </a:t>
            </a:r>
            <a:r>
              <a:rPr lang="el-GR" dirty="0" smtClean="0"/>
              <a:t>και την </a:t>
            </a:r>
            <a:r>
              <a:rPr lang="el-GR" dirty="0"/>
              <a:t>Πεψίνη.</a:t>
            </a:r>
          </a:p>
          <a:p>
            <a:r>
              <a:rPr lang="el-GR" b="1" dirty="0" err="1" smtClean="0">
                <a:solidFill>
                  <a:srgbClr val="004A82"/>
                </a:solidFill>
              </a:rPr>
              <a:t>Πάνκρεας</a:t>
            </a:r>
            <a:r>
              <a:rPr lang="el-GR" b="1" dirty="0">
                <a:solidFill>
                  <a:srgbClr val="004A82"/>
                </a:solidFill>
              </a:rPr>
              <a:t>:</a:t>
            </a:r>
            <a:r>
              <a:rPr lang="el-GR" dirty="0"/>
              <a:t> Εκεί εκκρίνονται </a:t>
            </a:r>
            <a:r>
              <a:rPr lang="el-GR" dirty="0" smtClean="0"/>
              <a:t>οι </a:t>
            </a:r>
            <a:r>
              <a:rPr lang="el-GR" dirty="0" err="1" smtClean="0"/>
              <a:t>Λιπάσες</a:t>
            </a:r>
            <a:r>
              <a:rPr lang="el-GR" dirty="0" smtClean="0"/>
              <a:t> </a:t>
            </a:r>
            <a:r>
              <a:rPr lang="el-GR" dirty="0"/>
              <a:t>και τα </a:t>
            </a:r>
            <a:r>
              <a:rPr lang="el-GR" dirty="0" smtClean="0"/>
              <a:t>Πρωτεολυτικά Ενζυμα</a:t>
            </a:r>
            <a:r>
              <a:rPr lang="el-GR" dirty="0"/>
              <a:t>, που υποβαθμίζουν </a:t>
            </a:r>
            <a:r>
              <a:rPr lang="el-GR" dirty="0" smtClean="0"/>
              <a:t>τα Λίπη </a:t>
            </a:r>
            <a:r>
              <a:rPr lang="el-GR" dirty="0"/>
              <a:t>και τις </a:t>
            </a:r>
            <a:r>
              <a:rPr lang="el-GR" dirty="0" err="1"/>
              <a:t>Πρωτεϊνες</a:t>
            </a:r>
            <a:r>
              <a:rPr lang="el-GR" dirty="0"/>
              <a:t>.</a:t>
            </a:r>
          </a:p>
          <a:p>
            <a:r>
              <a:rPr lang="el-GR" b="1" dirty="0" err="1" smtClean="0">
                <a:solidFill>
                  <a:srgbClr val="004A82"/>
                </a:solidFill>
              </a:rPr>
              <a:t>Ηπαρ</a:t>
            </a:r>
            <a:r>
              <a:rPr lang="el-GR" b="1" dirty="0" smtClean="0">
                <a:solidFill>
                  <a:srgbClr val="004A82"/>
                </a:solidFill>
              </a:rPr>
              <a:t>-Χοληδόχος </a:t>
            </a:r>
            <a:r>
              <a:rPr lang="el-GR" b="1" dirty="0">
                <a:solidFill>
                  <a:srgbClr val="004A82"/>
                </a:solidFill>
              </a:rPr>
              <a:t>Κύστη: </a:t>
            </a:r>
            <a:r>
              <a:rPr lang="el-GR" dirty="0"/>
              <a:t>Η </a:t>
            </a:r>
            <a:r>
              <a:rPr lang="el-GR" dirty="0" smtClean="0"/>
              <a:t>Χολή δημιουργεί </a:t>
            </a:r>
            <a:r>
              <a:rPr lang="el-GR" dirty="0" err="1"/>
              <a:t>Γαλάκτωματα</a:t>
            </a:r>
            <a:r>
              <a:rPr lang="el-GR" dirty="0"/>
              <a:t> Λιπών.</a:t>
            </a:r>
          </a:p>
          <a:p>
            <a:r>
              <a:rPr lang="el-GR" b="1" dirty="0" smtClean="0">
                <a:solidFill>
                  <a:srgbClr val="004A82"/>
                </a:solidFill>
              </a:rPr>
              <a:t>Λεπτό </a:t>
            </a:r>
            <a:r>
              <a:rPr lang="el-GR" b="1" dirty="0" err="1">
                <a:solidFill>
                  <a:srgbClr val="004A82"/>
                </a:solidFill>
              </a:rPr>
              <a:t>Εντερο</a:t>
            </a:r>
            <a:r>
              <a:rPr lang="el-GR" b="1" dirty="0">
                <a:solidFill>
                  <a:srgbClr val="004A82"/>
                </a:solidFill>
              </a:rPr>
              <a:t>: </a:t>
            </a:r>
            <a:r>
              <a:rPr lang="el-GR" dirty="0"/>
              <a:t>Η περαιτέρω </a:t>
            </a:r>
            <a:r>
              <a:rPr lang="el-GR" dirty="0" smtClean="0"/>
              <a:t>υποβάθμιση </a:t>
            </a:r>
            <a:r>
              <a:rPr lang="el-GR" dirty="0"/>
              <a:t>δίδει Αμινοξέα, </a:t>
            </a:r>
            <a:r>
              <a:rPr lang="el-GR" dirty="0" err="1" smtClean="0"/>
              <a:t>Εξόζες</a:t>
            </a:r>
            <a:r>
              <a:rPr lang="el-GR" dirty="0" smtClean="0"/>
              <a:t>, Λιπαρά </a:t>
            </a:r>
            <a:r>
              <a:rPr lang="el-GR" dirty="0"/>
              <a:t>Οξέα, </a:t>
            </a:r>
            <a:r>
              <a:rPr lang="el-GR" dirty="0" err="1"/>
              <a:t>Γλυκερόλη</a:t>
            </a:r>
            <a:r>
              <a:rPr lang="el-GR" dirty="0"/>
              <a:t>. Με </a:t>
            </a:r>
            <a:r>
              <a:rPr lang="el-GR" dirty="0" smtClean="0"/>
              <a:t>το Αίμα </a:t>
            </a:r>
            <a:r>
              <a:rPr lang="el-GR" dirty="0"/>
              <a:t>μεταφέρονται στα Κύτταρα.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1026" name="Picture 2" descr="File:Blausen 0316 DigestiveSyste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72816"/>
            <a:ext cx="381642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5722417" y="5733256"/>
            <a:ext cx="29557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Blausen 0316 </a:t>
            </a:r>
            <a:r>
              <a:rPr lang="en-US" sz="1200" dirty="0" err="1" smtClean="0">
                <a:latin typeface="+mn-lt"/>
                <a:hlinkClick r:id="rId3"/>
              </a:rPr>
              <a:t>DigestiveSystem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err="1" smtClean="0">
                <a:latin typeface="+mn-lt"/>
                <a:hlinkClick r:id="rId4" tooltip="User:BruceBlaus"/>
              </a:rPr>
              <a:t>BruceBlaus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5"/>
              </a:rPr>
              <a:t>CC BY 3.0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52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0aae77211abf7928767712e29aeeb11ac54db65"/>
  <p:tag name="ISPRING_RESOURCE_PATHS_HASH_PRESENTER" val="2b8757848b3aeb27f10b12dc36c17519beacb8"/>
</p:tagLst>
</file>

<file path=ppt/theme/theme1.xml><?xml version="1.0" encoding="utf-8"?>
<a:theme xmlns:a="http://schemas.openxmlformats.org/drawingml/2006/main" name="OC_template_updated">
  <a:themeElements>
    <a:clrScheme name="Προσαρμοσμένο 8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Προσαρμοσμένο 7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</TotalTime>
  <Words>1542</Words>
  <Application>Microsoft Office PowerPoint</Application>
  <PresentationFormat>On-screen Show (4:3)</PresentationFormat>
  <Paragraphs>238</Paragraphs>
  <Slides>40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OC_template_updated</vt:lpstr>
      <vt:lpstr>1_OC_template_updated</vt:lpstr>
      <vt:lpstr>Βιοχημεία</vt:lpstr>
      <vt:lpstr>Μεταβολισμός</vt:lpstr>
      <vt:lpstr>Πλήρες σχηματικό διάγραμμα του Μεταβολισμού</vt:lpstr>
      <vt:lpstr>Μεταβολισμός Υδατανθράκων</vt:lpstr>
      <vt:lpstr>Μεταβολισμός Ενέργειας</vt:lpstr>
      <vt:lpstr>Η ΑΤΡ ως Μονάδα Μεταφοράς Ενέργειας</vt:lpstr>
      <vt:lpstr>Κάθε Μακρομόριο διασπάται σε μικρότερα</vt:lpstr>
      <vt:lpstr>Το ΑΤΡ είναι «προϊόν» σε διάφορες φάσεις της διαδικασίας του «καταβολισμού των μακρομορίων»</vt:lpstr>
      <vt:lpstr>Πρώτη Φάση: Υδρόλυση των τροφών στο Πεπτικό Σύστημα</vt:lpstr>
      <vt:lpstr>Υδρόλυση Υδατανθράκων</vt:lpstr>
      <vt:lpstr>Υδρόλυση Πρωτεϊνών</vt:lpstr>
      <vt:lpstr>Υδρόλυση Λιπών</vt:lpstr>
      <vt:lpstr>Δεύτερη Φάση: Μετατροπή των μονομερών σε μια μορφή κατάλληλη γιά πλήρη οξείδωση</vt:lpstr>
      <vt:lpstr>Τρίτη Φάση: Πλήρης οξείδωση των Θρεπτικών Συστατικών και παραγωγή ΑΤΡ</vt:lpstr>
      <vt:lpstr>Η Τριφωσφορική Αδενοσίνη (ΑΤΡ)</vt:lpstr>
      <vt:lpstr>ΑΤΡ και ADP</vt:lpstr>
      <vt:lpstr>Μιτοχόνδρια: Το «ενεργειακό κέντρο» του κυττάρου</vt:lpstr>
      <vt:lpstr>Η δομή των Μιτοχονδρίων</vt:lpstr>
      <vt:lpstr>Πρωτεϊνες της Εσωτερικής Μεμβράνης</vt:lpstr>
      <vt:lpstr>Παραδείγματα αριθμού Μιτοχονδρίων σε διάφορους τύπους κυττάρων</vt:lpstr>
      <vt:lpstr>Η προέλευση των Μιτοχονδρίων</vt:lpstr>
      <vt:lpstr>Ακετυλο-Συνένζυμο Α (Acetyl CoA)</vt:lpstr>
      <vt:lpstr>Στερεοδομή του Acetyl CoA</vt:lpstr>
      <vt:lpstr>Ο ρόλος του Ακετυλο-συνένζυμου Α (Acetyl CoA)</vt:lpstr>
      <vt:lpstr>Συνένζυμα που χρησιμοποιούνται στον Μεταβολισμό: NAD⁺</vt:lpstr>
      <vt:lpstr>Δομή του NAD⁺</vt:lpstr>
      <vt:lpstr>Στερεοδομή του NAD⁺</vt:lpstr>
      <vt:lpstr>Παραδείγματα αντιδράσεων του NAD⁺</vt:lpstr>
      <vt:lpstr>Συνένζυμα που χρησιμοποιούνται στον Μεταβολισμό: FAD</vt:lpstr>
      <vt:lpstr>Δομή του FAD</vt:lpstr>
      <vt:lpstr>Στερεοδομή του FAD</vt:lpstr>
      <vt:lpstr>Παράδείγμα αντιδράσεων του FAD</vt:lpstr>
      <vt:lpstr>Γλυκόλυση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46</cp:revision>
  <dcterms:created xsi:type="dcterms:W3CDTF">2013-03-04T13:35:19Z</dcterms:created>
  <dcterms:modified xsi:type="dcterms:W3CDTF">2015-04-30T13:25:09Z</dcterms:modified>
</cp:coreProperties>
</file>