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8" r:id="rId2"/>
  </p:sldMasterIdLst>
  <p:notesMasterIdLst>
    <p:notesMasterId r:id="rId99"/>
  </p:notesMasterIdLst>
  <p:handoutMasterIdLst>
    <p:handoutMasterId r:id="rId100"/>
  </p:handoutMasterIdLst>
  <p:sldIdLst>
    <p:sldId id="256" r:id="rId3"/>
    <p:sldId id="313" r:id="rId4"/>
    <p:sldId id="314" r:id="rId5"/>
    <p:sldId id="315" r:id="rId6"/>
    <p:sldId id="316" r:id="rId7"/>
    <p:sldId id="317" r:id="rId8"/>
    <p:sldId id="318" r:id="rId9"/>
    <p:sldId id="319" r:id="rId10"/>
    <p:sldId id="320" r:id="rId11"/>
    <p:sldId id="321" r:id="rId12"/>
    <p:sldId id="322" r:id="rId13"/>
    <p:sldId id="390"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372" r:id="rId64"/>
    <p:sldId id="391" r:id="rId65"/>
    <p:sldId id="373" r:id="rId66"/>
    <p:sldId id="374" r:id="rId67"/>
    <p:sldId id="392" r:id="rId68"/>
    <p:sldId id="375" r:id="rId69"/>
    <p:sldId id="376" r:id="rId70"/>
    <p:sldId id="393" r:id="rId71"/>
    <p:sldId id="377" r:id="rId72"/>
    <p:sldId id="378" r:id="rId73"/>
    <p:sldId id="379" r:id="rId74"/>
    <p:sldId id="380" r:id="rId75"/>
    <p:sldId id="399" r:id="rId76"/>
    <p:sldId id="381" r:id="rId77"/>
    <p:sldId id="394" r:id="rId78"/>
    <p:sldId id="382" r:id="rId79"/>
    <p:sldId id="383" r:id="rId80"/>
    <p:sldId id="395" r:id="rId81"/>
    <p:sldId id="384" r:id="rId82"/>
    <p:sldId id="385" r:id="rId83"/>
    <p:sldId id="396" r:id="rId84"/>
    <p:sldId id="386" r:id="rId85"/>
    <p:sldId id="387" r:id="rId86"/>
    <p:sldId id="388" r:id="rId87"/>
    <p:sldId id="397" r:id="rId88"/>
    <p:sldId id="389" r:id="rId89"/>
    <p:sldId id="398" r:id="rId90"/>
    <p:sldId id="304" r:id="rId91"/>
    <p:sldId id="305" r:id="rId92"/>
    <p:sldId id="306" r:id="rId93"/>
    <p:sldId id="400" r:id="rId94"/>
    <p:sldId id="401" r:id="rId95"/>
    <p:sldId id="308" r:id="rId96"/>
    <p:sldId id="309" r:id="rId97"/>
    <p:sldId id="312" r:id="rId98"/>
  </p:sldIdLst>
  <p:sldSz cx="9144000" cy="6858000" type="screen4x3"/>
  <p:notesSz cx="7104063" cy="10234613"/>
  <p:custDataLst>
    <p:tags r:id="rId101"/>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820000"/>
    <a:srgbClr val="FAF0F0"/>
    <a:srgbClr val="08CDE8"/>
    <a:srgbClr val="004B82"/>
    <a:srgbClr val="00FF00"/>
    <a:srgbClr val="0000FF"/>
    <a:srgbClr val="C00000"/>
    <a:srgbClr val="004A82"/>
    <a:srgbClr val="0E4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80" d="100"/>
          <a:sy n="80" d="100"/>
        </p:scale>
        <p:origin x="-2418" y="-6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21/12/2015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21/12/2015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smtClean="0"/>
              <a:t>Περιγραφή εικόνας</a:t>
            </a:r>
          </a:p>
          <a:p>
            <a:endParaRPr lang="el-GR" altLang="el-GR"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804986" indent="-309610" eaLnBrk="0" hangingPunct="0">
              <a:spcBef>
                <a:spcPct val="30000"/>
              </a:spcBef>
              <a:defRPr sz="1300">
                <a:solidFill>
                  <a:schemeClr val="tx1"/>
                </a:solidFill>
                <a:latin typeface="Calibri" pitchFamily="34" charset="0"/>
              </a:defRPr>
            </a:lvl2pPr>
            <a:lvl3pPr marL="1238441" indent="-247688" eaLnBrk="0" hangingPunct="0">
              <a:spcBef>
                <a:spcPct val="30000"/>
              </a:spcBef>
              <a:defRPr sz="1300">
                <a:solidFill>
                  <a:schemeClr val="tx1"/>
                </a:solidFill>
                <a:latin typeface="Calibri" pitchFamily="34" charset="0"/>
              </a:defRPr>
            </a:lvl3pPr>
            <a:lvl4pPr marL="1733817" indent="-247688" eaLnBrk="0" hangingPunct="0">
              <a:spcBef>
                <a:spcPct val="30000"/>
              </a:spcBef>
              <a:defRPr sz="1300">
                <a:solidFill>
                  <a:schemeClr val="tx1"/>
                </a:solidFill>
                <a:latin typeface="Calibri" pitchFamily="34" charset="0"/>
              </a:defRPr>
            </a:lvl4pPr>
            <a:lvl5pPr marL="2229193" indent="-247688" eaLnBrk="0" hangingPunct="0">
              <a:spcBef>
                <a:spcPct val="30000"/>
              </a:spcBef>
              <a:defRPr sz="1300">
                <a:solidFill>
                  <a:schemeClr val="tx1"/>
                </a:solidFill>
                <a:latin typeface="Calibri" pitchFamily="34" charset="0"/>
              </a:defRPr>
            </a:lvl5pPr>
            <a:lvl6pPr marL="2724569" indent="-247688" eaLnBrk="0" fontAlgn="base" hangingPunct="0">
              <a:spcBef>
                <a:spcPct val="30000"/>
              </a:spcBef>
              <a:spcAft>
                <a:spcPct val="0"/>
              </a:spcAft>
              <a:defRPr sz="1300">
                <a:solidFill>
                  <a:schemeClr val="tx1"/>
                </a:solidFill>
                <a:latin typeface="Calibri" pitchFamily="34" charset="0"/>
              </a:defRPr>
            </a:lvl6pPr>
            <a:lvl7pPr marL="3219945" indent="-247688" eaLnBrk="0" fontAlgn="base" hangingPunct="0">
              <a:spcBef>
                <a:spcPct val="30000"/>
              </a:spcBef>
              <a:spcAft>
                <a:spcPct val="0"/>
              </a:spcAft>
              <a:defRPr sz="1300">
                <a:solidFill>
                  <a:schemeClr val="tx1"/>
                </a:solidFill>
                <a:latin typeface="Calibri" pitchFamily="34" charset="0"/>
              </a:defRPr>
            </a:lvl7pPr>
            <a:lvl8pPr marL="3715322" indent="-247688" eaLnBrk="0" fontAlgn="base" hangingPunct="0">
              <a:spcBef>
                <a:spcPct val="30000"/>
              </a:spcBef>
              <a:spcAft>
                <a:spcPct val="0"/>
              </a:spcAft>
              <a:defRPr sz="1300">
                <a:solidFill>
                  <a:schemeClr val="tx1"/>
                </a:solidFill>
                <a:latin typeface="Calibri" pitchFamily="34" charset="0"/>
              </a:defRPr>
            </a:lvl8pPr>
            <a:lvl9pPr marL="4210698" indent="-247688"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909380D5-D736-47DE-9D26-EAE036046852}" type="slidenum">
              <a:rPr lang="el-GR" altLang="el-GR" smtClean="0">
                <a:latin typeface="Arial" charset="0"/>
              </a:rPr>
              <a:pPr eaLnBrk="1" hangingPunct="1">
                <a:spcBef>
                  <a:spcPct val="0"/>
                </a:spcBef>
              </a:pPr>
              <a:t>30</a:t>
            </a:fld>
            <a:endParaRPr lang="el-GR" altLang="el-GR"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804986" indent="-309610" eaLnBrk="0" hangingPunct="0">
              <a:spcBef>
                <a:spcPct val="30000"/>
              </a:spcBef>
              <a:defRPr sz="1300">
                <a:solidFill>
                  <a:schemeClr val="tx1"/>
                </a:solidFill>
                <a:latin typeface="Calibri" pitchFamily="34" charset="0"/>
              </a:defRPr>
            </a:lvl2pPr>
            <a:lvl3pPr marL="1238441" indent="-247688" eaLnBrk="0" hangingPunct="0">
              <a:spcBef>
                <a:spcPct val="30000"/>
              </a:spcBef>
              <a:defRPr sz="1300">
                <a:solidFill>
                  <a:schemeClr val="tx1"/>
                </a:solidFill>
                <a:latin typeface="Calibri" pitchFamily="34" charset="0"/>
              </a:defRPr>
            </a:lvl3pPr>
            <a:lvl4pPr marL="1733817" indent="-247688" eaLnBrk="0" hangingPunct="0">
              <a:spcBef>
                <a:spcPct val="30000"/>
              </a:spcBef>
              <a:defRPr sz="1300">
                <a:solidFill>
                  <a:schemeClr val="tx1"/>
                </a:solidFill>
                <a:latin typeface="Calibri" pitchFamily="34" charset="0"/>
              </a:defRPr>
            </a:lvl4pPr>
            <a:lvl5pPr marL="2229193" indent="-247688" eaLnBrk="0" hangingPunct="0">
              <a:spcBef>
                <a:spcPct val="30000"/>
              </a:spcBef>
              <a:defRPr sz="1300">
                <a:solidFill>
                  <a:schemeClr val="tx1"/>
                </a:solidFill>
                <a:latin typeface="Calibri" pitchFamily="34" charset="0"/>
              </a:defRPr>
            </a:lvl5pPr>
            <a:lvl6pPr marL="2724569" indent="-247688" eaLnBrk="0" fontAlgn="base" hangingPunct="0">
              <a:spcBef>
                <a:spcPct val="30000"/>
              </a:spcBef>
              <a:spcAft>
                <a:spcPct val="0"/>
              </a:spcAft>
              <a:defRPr sz="1300">
                <a:solidFill>
                  <a:schemeClr val="tx1"/>
                </a:solidFill>
                <a:latin typeface="Calibri" pitchFamily="34" charset="0"/>
              </a:defRPr>
            </a:lvl6pPr>
            <a:lvl7pPr marL="3219945" indent="-247688" eaLnBrk="0" fontAlgn="base" hangingPunct="0">
              <a:spcBef>
                <a:spcPct val="30000"/>
              </a:spcBef>
              <a:spcAft>
                <a:spcPct val="0"/>
              </a:spcAft>
              <a:defRPr sz="1300">
                <a:solidFill>
                  <a:schemeClr val="tx1"/>
                </a:solidFill>
                <a:latin typeface="Calibri" pitchFamily="34" charset="0"/>
              </a:defRPr>
            </a:lvl7pPr>
            <a:lvl8pPr marL="3715322" indent="-247688" eaLnBrk="0" fontAlgn="base" hangingPunct="0">
              <a:spcBef>
                <a:spcPct val="30000"/>
              </a:spcBef>
              <a:spcAft>
                <a:spcPct val="0"/>
              </a:spcAft>
              <a:defRPr sz="1300">
                <a:solidFill>
                  <a:schemeClr val="tx1"/>
                </a:solidFill>
                <a:latin typeface="Calibri" pitchFamily="34" charset="0"/>
              </a:defRPr>
            </a:lvl8pPr>
            <a:lvl9pPr marL="4210698" indent="-247688"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EB16BCBB-EFB8-43B4-A02B-DCA11BF7D8BB}" type="slidenum">
              <a:rPr lang="el-GR" altLang="el-GR" smtClean="0">
                <a:latin typeface="Arial" charset="0"/>
              </a:rPr>
              <a:pPr eaLnBrk="1" hangingPunct="1">
                <a:spcBef>
                  <a:spcPct val="0"/>
                </a:spcBef>
              </a:pPr>
              <a:t>34</a:t>
            </a:fld>
            <a:endParaRPr lang="el-GR" altLang="el-GR"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88</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91</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lstStyle/>
          <a:p>
            <a:pPr eaLnBrk="1" fontAlgn="auto" hangingPunct="1">
              <a:spcBef>
                <a:spcPts val="0"/>
              </a:spcBef>
              <a:spcAft>
                <a:spcPts val="0"/>
              </a:spcAft>
              <a:defRPr/>
            </a:pPr>
            <a:endParaRPr lang="el-GR" dirty="0"/>
          </a:p>
        </p:txBody>
      </p:sp>
      <p:sp>
        <p:nvSpPr>
          <p:cNvPr id="911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33" eaLnBrk="0" hangingPunct="0">
              <a:spcBef>
                <a:spcPct val="30000"/>
              </a:spcBef>
              <a:defRPr sz="1300">
                <a:solidFill>
                  <a:schemeClr val="tx1"/>
                </a:solidFill>
                <a:latin typeface="Calibri" pitchFamily="34" charset="0"/>
              </a:defRPr>
            </a:lvl1pPr>
            <a:lvl2pPr marL="804986" indent="-309610" defTabSz="989033" eaLnBrk="0" hangingPunct="0">
              <a:spcBef>
                <a:spcPct val="30000"/>
              </a:spcBef>
              <a:defRPr sz="1300">
                <a:solidFill>
                  <a:schemeClr val="tx1"/>
                </a:solidFill>
                <a:latin typeface="Calibri" pitchFamily="34" charset="0"/>
              </a:defRPr>
            </a:lvl2pPr>
            <a:lvl3pPr marL="1238441" indent="-247688" defTabSz="989033" eaLnBrk="0" hangingPunct="0">
              <a:spcBef>
                <a:spcPct val="30000"/>
              </a:spcBef>
              <a:defRPr sz="1300">
                <a:solidFill>
                  <a:schemeClr val="tx1"/>
                </a:solidFill>
                <a:latin typeface="Calibri" pitchFamily="34" charset="0"/>
              </a:defRPr>
            </a:lvl3pPr>
            <a:lvl4pPr marL="1733817" indent="-247688" defTabSz="989033" eaLnBrk="0" hangingPunct="0">
              <a:spcBef>
                <a:spcPct val="30000"/>
              </a:spcBef>
              <a:defRPr sz="1300">
                <a:solidFill>
                  <a:schemeClr val="tx1"/>
                </a:solidFill>
                <a:latin typeface="Calibri" pitchFamily="34" charset="0"/>
              </a:defRPr>
            </a:lvl4pPr>
            <a:lvl5pPr marL="2229193" indent="-247688" defTabSz="989033" eaLnBrk="0" hangingPunct="0">
              <a:spcBef>
                <a:spcPct val="30000"/>
              </a:spcBef>
              <a:defRPr sz="1300">
                <a:solidFill>
                  <a:schemeClr val="tx1"/>
                </a:solidFill>
                <a:latin typeface="Calibri" pitchFamily="34" charset="0"/>
              </a:defRPr>
            </a:lvl5pPr>
            <a:lvl6pPr marL="2724569" indent="-247688" defTabSz="989033" eaLnBrk="0" fontAlgn="base" hangingPunct="0">
              <a:spcBef>
                <a:spcPct val="30000"/>
              </a:spcBef>
              <a:spcAft>
                <a:spcPct val="0"/>
              </a:spcAft>
              <a:defRPr sz="1300">
                <a:solidFill>
                  <a:schemeClr val="tx1"/>
                </a:solidFill>
                <a:latin typeface="Calibri" pitchFamily="34" charset="0"/>
              </a:defRPr>
            </a:lvl6pPr>
            <a:lvl7pPr marL="3219945" indent="-247688" defTabSz="989033" eaLnBrk="0" fontAlgn="base" hangingPunct="0">
              <a:spcBef>
                <a:spcPct val="30000"/>
              </a:spcBef>
              <a:spcAft>
                <a:spcPct val="0"/>
              </a:spcAft>
              <a:defRPr sz="1300">
                <a:solidFill>
                  <a:schemeClr val="tx1"/>
                </a:solidFill>
                <a:latin typeface="Calibri" pitchFamily="34" charset="0"/>
              </a:defRPr>
            </a:lvl7pPr>
            <a:lvl8pPr marL="3715322" indent="-247688" defTabSz="989033" eaLnBrk="0" fontAlgn="base" hangingPunct="0">
              <a:spcBef>
                <a:spcPct val="30000"/>
              </a:spcBef>
              <a:spcAft>
                <a:spcPct val="0"/>
              </a:spcAft>
              <a:defRPr sz="1300">
                <a:solidFill>
                  <a:schemeClr val="tx1"/>
                </a:solidFill>
                <a:latin typeface="Calibri" pitchFamily="34" charset="0"/>
              </a:defRPr>
            </a:lvl8pPr>
            <a:lvl9pPr marL="4210698" indent="-247688" defTabSz="989033"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E505584F-2A33-447F-A0FB-65A86D4ECA70}" type="slidenum">
              <a:rPr lang="el-GR" altLang="el-GR" smtClean="0">
                <a:solidFill>
                  <a:srgbClr val="000000"/>
                </a:solidFill>
                <a:latin typeface="Arial" charset="0"/>
                <a:cs typeface="Arial" charset="0"/>
              </a:rPr>
              <a:pPr eaLnBrk="1" hangingPunct="1">
                <a:spcBef>
                  <a:spcPct val="0"/>
                </a:spcBef>
              </a:pPr>
              <a:t>7</a:t>
            </a:fld>
            <a:endParaRPr lang="el-GR" altLang="el-GR" smtClean="0">
              <a:solidFill>
                <a:srgbClr val="000000"/>
              </a:solidFill>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smtClean="0"/>
          </a:p>
        </p:txBody>
      </p:sp>
      <p:sp>
        <p:nvSpPr>
          <p:cNvPr id="921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33" eaLnBrk="0" hangingPunct="0">
              <a:spcBef>
                <a:spcPct val="30000"/>
              </a:spcBef>
              <a:defRPr sz="1300">
                <a:solidFill>
                  <a:schemeClr val="tx1"/>
                </a:solidFill>
                <a:latin typeface="Calibri" pitchFamily="34" charset="0"/>
              </a:defRPr>
            </a:lvl1pPr>
            <a:lvl2pPr marL="804986" indent="-309610" defTabSz="989033" eaLnBrk="0" hangingPunct="0">
              <a:spcBef>
                <a:spcPct val="30000"/>
              </a:spcBef>
              <a:defRPr sz="1300">
                <a:solidFill>
                  <a:schemeClr val="tx1"/>
                </a:solidFill>
                <a:latin typeface="Calibri" pitchFamily="34" charset="0"/>
              </a:defRPr>
            </a:lvl2pPr>
            <a:lvl3pPr marL="1238441" indent="-247688" defTabSz="989033" eaLnBrk="0" hangingPunct="0">
              <a:spcBef>
                <a:spcPct val="30000"/>
              </a:spcBef>
              <a:defRPr sz="1300">
                <a:solidFill>
                  <a:schemeClr val="tx1"/>
                </a:solidFill>
                <a:latin typeface="Calibri" pitchFamily="34" charset="0"/>
              </a:defRPr>
            </a:lvl3pPr>
            <a:lvl4pPr marL="1733817" indent="-247688" defTabSz="989033" eaLnBrk="0" hangingPunct="0">
              <a:spcBef>
                <a:spcPct val="30000"/>
              </a:spcBef>
              <a:defRPr sz="1300">
                <a:solidFill>
                  <a:schemeClr val="tx1"/>
                </a:solidFill>
                <a:latin typeface="Calibri" pitchFamily="34" charset="0"/>
              </a:defRPr>
            </a:lvl4pPr>
            <a:lvl5pPr marL="2229193" indent="-247688" defTabSz="989033" eaLnBrk="0" hangingPunct="0">
              <a:spcBef>
                <a:spcPct val="30000"/>
              </a:spcBef>
              <a:defRPr sz="1300">
                <a:solidFill>
                  <a:schemeClr val="tx1"/>
                </a:solidFill>
                <a:latin typeface="Calibri" pitchFamily="34" charset="0"/>
              </a:defRPr>
            </a:lvl5pPr>
            <a:lvl6pPr marL="2724569" indent="-247688" defTabSz="989033" eaLnBrk="0" fontAlgn="base" hangingPunct="0">
              <a:spcBef>
                <a:spcPct val="30000"/>
              </a:spcBef>
              <a:spcAft>
                <a:spcPct val="0"/>
              </a:spcAft>
              <a:defRPr sz="1300">
                <a:solidFill>
                  <a:schemeClr val="tx1"/>
                </a:solidFill>
                <a:latin typeface="Calibri" pitchFamily="34" charset="0"/>
              </a:defRPr>
            </a:lvl6pPr>
            <a:lvl7pPr marL="3219945" indent="-247688" defTabSz="989033" eaLnBrk="0" fontAlgn="base" hangingPunct="0">
              <a:spcBef>
                <a:spcPct val="30000"/>
              </a:spcBef>
              <a:spcAft>
                <a:spcPct val="0"/>
              </a:spcAft>
              <a:defRPr sz="1300">
                <a:solidFill>
                  <a:schemeClr val="tx1"/>
                </a:solidFill>
                <a:latin typeface="Calibri" pitchFamily="34" charset="0"/>
              </a:defRPr>
            </a:lvl7pPr>
            <a:lvl8pPr marL="3715322" indent="-247688" defTabSz="989033" eaLnBrk="0" fontAlgn="base" hangingPunct="0">
              <a:spcBef>
                <a:spcPct val="30000"/>
              </a:spcBef>
              <a:spcAft>
                <a:spcPct val="0"/>
              </a:spcAft>
              <a:defRPr sz="1300">
                <a:solidFill>
                  <a:schemeClr val="tx1"/>
                </a:solidFill>
                <a:latin typeface="Calibri" pitchFamily="34" charset="0"/>
              </a:defRPr>
            </a:lvl8pPr>
            <a:lvl9pPr marL="4210698" indent="-247688" defTabSz="989033"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11F42D-396E-4784-A025-3F36AEA30FB9}" type="slidenum">
              <a:rPr lang="el-GR" altLang="el-GR" smtClean="0">
                <a:solidFill>
                  <a:srgbClr val="000000"/>
                </a:solidFill>
                <a:latin typeface="Arial" charset="0"/>
                <a:cs typeface="Arial" charset="0"/>
              </a:rPr>
              <a:pPr eaLnBrk="1" hangingPunct="1">
                <a:spcBef>
                  <a:spcPct val="0"/>
                </a:spcBef>
              </a:pPr>
              <a:t>9</a:t>
            </a:fld>
            <a:endParaRPr lang="el-GR" altLang="el-GR" smtClean="0">
              <a:solidFill>
                <a:srgbClr val="000000"/>
              </a:solidFill>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smtClean="0"/>
          </a:p>
        </p:txBody>
      </p:sp>
      <p:sp>
        <p:nvSpPr>
          <p:cNvPr id="931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33" eaLnBrk="0" hangingPunct="0">
              <a:spcBef>
                <a:spcPct val="30000"/>
              </a:spcBef>
              <a:defRPr sz="1300">
                <a:solidFill>
                  <a:schemeClr val="tx1"/>
                </a:solidFill>
                <a:latin typeface="Calibri" pitchFamily="34" charset="0"/>
              </a:defRPr>
            </a:lvl1pPr>
            <a:lvl2pPr marL="804986" indent="-309610" defTabSz="989033" eaLnBrk="0" hangingPunct="0">
              <a:spcBef>
                <a:spcPct val="30000"/>
              </a:spcBef>
              <a:defRPr sz="1300">
                <a:solidFill>
                  <a:schemeClr val="tx1"/>
                </a:solidFill>
                <a:latin typeface="Calibri" pitchFamily="34" charset="0"/>
              </a:defRPr>
            </a:lvl2pPr>
            <a:lvl3pPr marL="1238441" indent="-247688" defTabSz="989033" eaLnBrk="0" hangingPunct="0">
              <a:spcBef>
                <a:spcPct val="30000"/>
              </a:spcBef>
              <a:defRPr sz="1300">
                <a:solidFill>
                  <a:schemeClr val="tx1"/>
                </a:solidFill>
                <a:latin typeface="Calibri" pitchFamily="34" charset="0"/>
              </a:defRPr>
            </a:lvl3pPr>
            <a:lvl4pPr marL="1733817" indent="-247688" defTabSz="989033" eaLnBrk="0" hangingPunct="0">
              <a:spcBef>
                <a:spcPct val="30000"/>
              </a:spcBef>
              <a:defRPr sz="1300">
                <a:solidFill>
                  <a:schemeClr val="tx1"/>
                </a:solidFill>
                <a:latin typeface="Calibri" pitchFamily="34" charset="0"/>
              </a:defRPr>
            </a:lvl4pPr>
            <a:lvl5pPr marL="2229193" indent="-247688" defTabSz="989033" eaLnBrk="0" hangingPunct="0">
              <a:spcBef>
                <a:spcPct val="30000"/>
              </a:spcBef>
              <a:defRPr sz="1300">
                <a:solidFill>
                  <a:schemeClr val="tx1"/>
                </a:solidFill>
                <a:latin typeface="Calibri" pitchFamily="34" charset="0"/>
              </a:defRPr>
            </a:lvl5pPr>
            <a:lvl6pPr marL="2724569" indent="-247688" defTabSz="989033" eaLnBrk="0" fontAlgn="base" hangingPunct="0">
              <a:spcBef>
                <a:spcPct val="30000"/>
              </a:spcBef>
              <a:spcAft>
                <a:spcPct val="0"/>
              </a:spcAft>
              <a:defRPr sz="1300">
                <a:solidFill>
                  <a:schemeClr val="tx1"/>
                </a:solidFill>
                <a:latin typeface="Calibri" pitchFamily="34" charset="0"/>
              </a:defRPr>
            </a:lvl6pPr>
            <a:lvl7pPr marL="3219945" indent="-247688" defTabSz="989033" eaLnBrk="0" fontAlgn="base" hangingPunct="0">
              <a:spcBef>
                <a:spcPct val="30000"/>
              </a:spcBef>
              <a:spcAft>
                <a:spcPct val="0"/>
              </a:spcAft>
              <a:defRPr sz="1300">
                <a:solidFill>
                  <a:schemeClr val="tx1"/>
                </a:solidFill>
                <a:latin typeface="Calibri" pitchFamily="34" charset="0"/>
              </a:defRPr>
            </a:lvl7pPr>
            <a:lvl8pPr marL="3715322" indent="-247688" defTabSz="989033" eaLnBrk="0" fontAlgn="base" hangingPunct="0">
              <a:spcBef>
                <a:spcPct val="30000"/>
              </a:spcBef>
              <a:spcAft>
                <a:spcPct val="0"/>
              </a:spcAft>
              <a:defRPr sz="1300">
                <a:solidFill>
                  <a:schemeClr val="tx1"/>
                </a:solidFill>
                <a:latin typeface="Calibri" pitchFamily="34" charset="0"/>
              </a:defRPr>
            </a:lvl8pPr>
            <a:lvl9pPr marL="4210698" indent="-247688" defTabSz="989033"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6FC91D18-3C44-4930-8B61-8F48DDF46A65}" type="slidenum">
              <a:rPr lang="el-GR" altLang="el-GR" smtClean="0">
                <a:solidFill>
                  <a:srgbClr val="000000"/>
                </a:solidFill>
                <a:latin typeface="Arial" charset="0"/>
                <a:cs typeface="Arial" charset="0"/>
              </a:rPr>
              <a:pPr eaLnBrk="1" hangingPunct="1">
                <a:spcBef>
                  <a:spcPct val="0"/>
                </a:spcBef>
              </a:pPr>
              <a:t>10</a:t>
            </a:fld>
            <a:endParaRPr lang="el-GR" altLang="el-GR" smtClean="0">
              <a:solidFill>
                <a:srgbClr val="000000"/>
              </a:solidFill>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smtClean="0"/>
          </a:p>
        </p:txBody>
      </p:sp>
      <p:sp>
        <p:nvSpPr>
          <p:cNvPr id="931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33" eaLnBrk="0" hangingPunct="0">
              <a:spcBef>
                <a:spcPct val="30000"/>
              </a:spcBef>
              <a:defRPr sz="1300">
                <a:solidFill>
                  <a:schemeClr val="tx1"/>
                </a:solidFill>
                <a:latin typeface="Calibri" pitchFamily="34" charset="0"/>
              </a:defRPr>
            </a:lvl1pPr>
            <a:lvl2pPr marL="804986" indent="-309610" defTabSz="989033" eaLnBrk="0" hangingPunct="0">
              <a:spcBef>
                <a:spcPct val="30000"/>
              </a:spcBef>
              <a:defRPr sz="1300">
                <a:solidFill>
                  <a:schemeClr val="tx1"/>
                </a:solidFill>
                <a:latin typeface="Calibri" pitchFamily="34" charset="0"/>
              </a:defRPr>
            </a:lvl2pPr>
            <a:lvl3pPr marL="1238441" indent="-247688" defTabSz="989033" eaLnBrk="0" hangingPunct="0">
              <a:spcBef>
                <a:spcPct val="30000"/>
              </a:spcBef>
              <a:defRPr sz="1300">
                <a:solidFill>
                  <a:schemeClr val="tx1"/>
                </a:solidFill>
                <a:latin typeface="Calibri" pitchFamily="34" charset="0"/>
              </a:defRPr>
            </a:lvl3pPr>
            <a:lvl4pPr marL="1733817" indent="-247688" defTabSz="989033" eaLnBrk="0" hangingPunct="0">
              <a:spcBef>
                <a:spcPct val="30000"/>
              </a:spcBef>
              <a:defRPr sz="1300">
                <a:solidFill>
                  <a:schemeClr val="tx1"/>
                </a:solidFill>
                <a:latin typeface="Calibri" pitchFamily="34" charset="0"/>
              </a:defRPr>
            </a:lvl4pPr>
            <a:lvl5pPr marL="2229193" indent="-247688" defTabSz="989033" eaLnBrk="0" hangingPunct="0">
              <a:spcBef>
                <a:spcPct val="30000"/>
              </a:spcBef>
              <a:defRPr sz="1300">
                <a:solidFill>
                  <a:schemeClr val="tx1"/>
                </a:solidFill>
                <a:latin typeface="Calibri" pitchFamily="34" charset="0"/>
              </a:defRPr>
            </a:lvl5pPr>
            <a:lvl6pPr marL="2724569" indent="-247688" defTabSz="989033" eaLnBrk="0" fontAlgn="base" hangingPunct="0">
              <a:spcBef>
                <a:spcPct val="30000"/>
              </a:spcBef>
              <a:spcAft>
                <a:spcPct val="0"/>
              </a:spcAft>
              <a:defRPr sz="1300">
                <a:solidFill>
                  <a:schemeClr val="tx1"/>
                </a:solidFill>
                <a:latin typeface="Calibri" pitchFamily="34" charset="0"/>
              </a:defRPr>
            </a:lvl6pPr>
            <a:lvl7pPr marL="3219945" indent="-247688" defTabSz="989033" eaLnBrk="0" fontAlgn="base" hangingPunct="0">
              <a:spcBef>
                <a:spcPct val="30000"/>
              </a:spcBef>
              <a:spcAft>
                <a:spcPct val="0"/>
              </a:spcAft>
              <a:defRPr sz="1300">
                <a:solidFill>
                  <a:schemeClr val="tx1"/>
                </a:solidFill>
                <a:latin typeface="Calibri" pitchFamily="34" charset="0"/>
              </a:defRPr>
            </a:lvl7pPr>
            <a:lvl8pPr marL="3715322" indent="-247688" defTabSz="989033" eaLnBrk="0" fontAlgn="base" hangingPunct="0">
              <a:spcBef>
                <a:spcPct val="30000"/>
              </a:spcBef>
              <a:spcAft>
                <a:spcPct val="0"/>
              </a:spcAft>
              <a:defRPr sz="1300">
                <a:solidFill>
                  <a:schemeClr val="tx1"/>
                </a:solidFill>
                <a:latin typeface="Calibri" pitchFamily="34" charset="0"/>
              </a:defRPr>
            </a:lvl8pPr>
            <a:lvl9pPr marL="4210698" indent="-247688" defTabSz="989033"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6FC91D18-3C44-4930-8B61-8F48DDF46A65}" type="slidenum">
              <a:rPr lang="el-GR" altLang="el-GR" smtClean="0">
                <a:solidFill>
                  <a:srgbClr val="000000"/>
                </a:solidFill>
                <a:latin typeface="Arial" charset="0"/>
                <a:cs typeface="Arial" charset="0"/>
              </a:rPr>
              <a:pPr eaLnBrk="1" hangingPunct="1">
                <a:spcBef>
                  <a:spcPct val="0"/>
                </a:spcBef>
              </a:pPr>
              <a:t>11</a:t>
            </a:fld>
            <a:endParaRPr lang="el-GR" altLang="el-GR" smtClean="0">
              <a:solidFill>
                <a:srgbClr val="000000"/>
              </a:solidFill>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smtClean="0"/>
          </a:p>
        </p:txBody>
      </p:sp>
      <p:sp>
        <p:nvSpPr>
          <p:cNvPr id="942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33" eaLnBrk="0" hangingPunct="0">
              <a:spcBef>
                <a:spcPct val="30000"/>
              </a:spcBef>
              <a:defRPr sz="1300">
                <a:solidFill>
                  <a:schemeClr val="tx1"/>
                </a:solidFill>
                <a:latin typeface="Calibri" pitchFamily="34" charset="0"/>
              </a:defRPr>
            </a:lvl1pPr>
            <a:lvl2pPr marL="804986" indent="-309610" defTabSz="989033" eaLnBrk="0" hangingPunct="0">
              <a:spcBef>
                <a:spcPct val="30000"/>
              </a:spcBef>
              <a:defRPr sz="1300">
                <a:solidFill>
                  <a:schemeClr val="tx1"/>
                </a:solidFill>
                <a:latin typeface="Calibri" pitchFamily="34" charset="0"/>
              </a:defRPr>
            </a:lvl2pPr>
            <a:lvl3pPr marL="1238441" indent="-247688" defTabSz="989033" eaLnBrk="0" hangingPunct="0">
              <a:spcBef>
                <a:spcPct val="30000"/>
              </a:spcBef>
              <a:defRPr sz="1300">
                <a:solidFill>
                  <a:schemeClr val="tx1"/>
                </a:solidFill>
                <a:latin typeface="Calibri" pitchFamily="34" charset="0"/>
              </a:defRPr>
            </a:lvl3pPr>
            <a:lvl4pPr marL="1733817" indent="-247688" defTabSz="989033" eaLnBrk="0" hangingPunct="0">
              <a:spcBef>
                <a:spcPct val="30000"/>
              </a:spcBef>
              <a:defRPr sz="1300">
                <a:solidFill>
                  <a:schemeClr val="tx1"/>
                </a:solidFill>
                <a:latin typeface="Calibri" pitchFamily="34" charset="0"/>
              </a:defRPr>
            </a:lvl4pPr>
            <a:lvl5pPr marL="2229193" indent="-247688" defTabSz="989033" eaLnBrk="0" hangingPunct="0">
              <a:spcBef>
                <a:spcPct val="30000"/>
              </a:spcBef>
              <a:defRPr sz="1300">
                <a:solidFill>
                  <a:schemeClr val="tx1"/>
                </a:solidFill>
                <a:latin typeface="Calibri" pitchFamily="34" charset="0"/>
              </a:defRPr>
            </a:lvl5pPr>
            <a:lvl6pPr marL="2724569" indent="-247688" defTabSz="989033" eaLnBrk="0" fontAlgn="base" hangingPunct="0">
              <a:spcBef>
                <a:spcPct val="30000"/>
              </a:spcBef>
              <a:spcAft>
                <a:spcPct val="0"/>
              </a:spcAft>
              <a:defRPr sz="1300">
                <a:solidFill>
                  <a:schemeClr val="tx1"/>
                </a:solidFill>
                <a:latin typeface="Calibri" pitchFamily="34" charset="0"/>
              </a:defRPr>
            </a:lvl6pPr>
            <a:lvl7pPr marL="3219945" indent="-247688" defTabSz="989033" eaLnBrk="0" fontAlgn="base" hangingPunct="0">
              <a:spcBef>
                <a:spcPct val="30000"/>
              </a:spcBef>
              <a:spcAft>
                <a:spcPct val="0"/>
              </a:spcAft>
              <a:defRPr sz="1300">
                <a:solidFill>
                  <a:schemeClr val="tx1"/>
                </a:solidFill>
                <a:latin typeface="Calibri" pitchFamily="34" charset="0"/>
              </a:defRPr>
            </a:lvl7pPr>
            <a:lvl8pPr marL="3715322" indent="-247688" defTabSz="989033" eaLnBrk="0" fontAlgn="base" hangingPunct="0">
              <a:spcBef>
                <a:spcPct val="30000"/>
              </a:spcBef>
              <a:spcAft>
                <a:spcPct val="0"/>
              </a:spcAft>
              <a:defRPr sz="1300">
                <a:solidFill>
                  <a:schemeClr val="tx1"/>
                </a:solidFill>
                <a:latin typeface="Calibri" pitchFamily="34" charset="0"/>
              </a:defRPr>
            </a:lvl8pPr>
            <a:lvl9pPr marL="4210698" indent="-247688" defTabSz="989033"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F8BBB32A-23AE-415A-81DE-C2307361C619}" type="slidenum">
              <a:rPr lang="el-GR" altLang="el-GR" smtClean="0">
                <a:solidFill>
                  <a:srgbClr val="000000"/>
                </a:solidFill>
                <a:latin typeface="Arial" charset="0"/>
                <a:cs typeface="Arial" charset="0"/>
              </a:rPr>
              <a:pPr eaLnBrk="1" hangingPunct="1">
                <a:spcBef>
                  <a:spcPct val="0"/>
                </a:spcBef>
              </a:pPr>
              <a:t>12</a:t>
            </a:fld>
            <a:endParaRPr lang="el-GR" altLang="el-GR" smtClean="0">
              <a:solidFill>
                <a:srgbClr val="000000"/>
              </a:solidFill>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l-GR" smtClean="0"/>
          </a:p>
        </p:txBody>
      </p:sp>
      <p:sp>
        <p:nvSpPr>
          <p:cNvPr id="952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804986" indent="-309610" eaLnBrk="0" hangingPunct="0">
              <a:spcBef>
                <a:spcPct val="30000"/>
              </a:spcBef>
              <a:defRPr sz="1300">
                <a:solidFill>
                  <a:schemeClr val="tx1"/>
                </a:solidFill>
                <a:latin typeface="Calibri" pitchFamily="34" charset="0"/>
              </a:defRPr>
            </a:lvl2pPr>
            <a:lvl3pPr marL="1238441" indent="-247688" eaLnBrk="0" hangingPunct="0">
              <a:spcBef>
                <a:spcPct val="30000"/>
              </a:spcBef>
              <a:defRPr sz="1300">
                <a:solidFill>
                  <a:schemeClr val="tx1"/>
                </a:solidFill>
                <a:latin typeface="Calibri" pitchFamily="34" charset="0"/>
              </a:defRPr>
            </a:lvl3pPr>
            <a:lvl4pPr marL="1733817" indent="-247688" eaLnBrk="0" hangingPunct="0">
              <a:spcBef>
                <a:spcPct val="30000"/>
              </a:spcBef>
              <a:defRPr sz="1300">
                <a:solidFill>
                  <a:schemeClr val="tx1"/>
                </a:solidFill>
                <a:latin typeface="Calibri" pitchFamily="34" charset="0"/>
              </a:defRPr>
            </a:lvl4pPr>
            <a:lvl5pPr marL="2229193" indent="-247688" eaLnBrk="0" hangingPunct="0">
              <a:spcBef>
                <a:spcPct val="30000"/>
              </a:spcBef>
              <a:defRPr sz="1300">
                <a:solidFill>
                  <a:schemeClr val="tx1"/>
                </a:solidFill>
                <a:latin typeface="Calibri" pitchFamily="34" charset="0"/>
              </a:defRPr>
            </a:lvl5pPr>
            <a:lvl6pPr marL="2724569" indent="-247688" eaLnBrk="0" fontAlgn="base" hangingPunct="0">
              <a:spcBef>
                <a:spcPct val="30000"/>
              </a:spcBef>
              <a:spcAft>
                <a:spcPct val="0"/>
              </a:spcAft>
              <a:defRPr sz="1300">
                <a:solidFill>
                  <a:schemeClr val="tx1"/>
                </a:solidFill>
                <a:latin typeface="Calibri" pitchFamily="34" charset="0"/>
              </a:defRPr>
            </a:lvl6pPr>
            <a:lvl7pPr marL="3219945" indent="-247688" eaLnBrk="0" fontAlgn="base" hangingPunct="0">
              <a:spcBef>
                <a:spcPct val="30000"/>
              </a:spcBef>
              <a:spcAft>
                <a:spcPct val="0"/>
              </a:spcAft>
              <a:defRPr sz="1300">
                <a:solidFill>
                  <a:schemeClr val="tx1"/>
                </a:solidFill>
                <a:latin typeface="Calibri" pitchFamily="34" charset="0"/>
              </a:defRPr>
            </a:lvl7pPr>
            <a:lvl8pPr marL="3715322" indent="-247688" eaLnBrk="0" fontAlgn="base" hangingPunct="0">
              <a:spcBef>
                <a:spcPct val="30000"/>
              </a:spcBef>
              <a:spcAft>
                <a:spcPct val="0"/>
              </a:spcAft>
              <a:defRPr sz="1300">
                <a:solidFill>
                  <a:schemeClr val="tx1"/>
                </a:solidFill>
                <a:latin typeface="Calibri" pitchFamily="34" charset="0"/>
              </a:defRPr>
            </a:lvl8pPr>
            <a:lvl9pPr marL="4210698" indent="-247688"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07294C2F-82CC-4D4E-9FBB-85141FA272BA}" type="slidenum">
              <a:rPr lang="el-GR" altLang="el-GR" smtClean="0">
                <a:latin typeface="Arial" charset="0"/>
              </a:rPr>
              <a:pPr eaLnBrk="1" hangingPunct="1">
                <a:spcBef>
                  <a:spcPct val="0"/>
                </a:spcBef>
              </a:pPr>
              <a:t>13</a:t>
            </a:fld>
            <a:endParaRPr lang="el-GR" altLang="el-GR"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286" indent="-170286" eaLnBrk="1" hangingPunct="1">
              <a:spcBef>
                <a:spcPct val="0"/>
              </a:spcBef>
              <a:buFontTx/>
              <a:buChar char="•"/>
            </a:pPr>
            <a:endParaRPr lang="el-GR" altLang="el-GR" smtClean="0"/>
          </a:p>
        </p:txBody>
      </p:sp>
      <p:sp>
        <p:nvSpPr>
          <p:cNvPr id="962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804986" indent="-309610" eaLnBrk="0" hangingPunct="0">
              <a:spcBef>
                <a:spcPct val="30000"/>
              </a:spcBef>
              <a:defRPr sz="1300">
                <a:solidFill>
                  <a:schemeClr val="tx1"/>
                </a:solidFill>
                <a:latin typeface="Calibri" pitchFamily="34" charset="0"/>
              </a:defRPr>
            </a:lvl2pPr>
            <a:lvl3pPr marL="1238441" indent="-247688" eaLnBrk="0" hangingPunct="0">
              <a:spcBef>
                <a:spcPct val="30000"/>
              </a:spcBef>
              <a:defRPr sz="1300">
                <a:solidFill>
                  <a:schemeClr val="tx1"/>
                </a:solidFill>
                <a:latin typeface="Calibri" pitchFamily="34" charset="0"/>
              </a:defRPr>
            </a:lvl3pPr>
            <a:lvl4pPr marL="1733817" indent="-247688" eaLnBrk="0" hangingPunct="0">
              <a:spcBef>
                <a:spcPct val="30000"/>
              </a:spcBef>
              <a:defRPr sz="1300">
                <a:solidFill>
                  <a:schemeClr val="tx1"/>
                </a:solidFill>
                <a:latin typeface="Calibri" pitchFamily="34" charset="0"/>
              </a:defRPr>
            </a:lvl4pPr>
            <a:lvl5pPr marL="2229193" indent="-247688" eaLnBrk="0" hangingPunct="0">
              <a:spcBef>
                <a:spcPct val="30000"/>
              </a:spcBef>
              <a:defRPr sz="1300">
                <a:solidFill>
                  <a:schemeClr val="tx1"/>
                </a:solidFill>
                <a:latin typeface="Calibri" pitchFamily="34" charset="0"/>
              </a:defRPr>
            </a:lvl5pPr>
            <a:lvl6pPr marL="2724569" indent="-247688" eaLnBrk="0" fontAlgn="base" hangingPunct="0">
              <a:spcBef>
                <a:spcPct val="30000"/>
              </a:spcBef>
              <a:spcAft>
                <a:spcPct val="0"/>
              </a:spcAft>
              <a:defRPr sz="1300">
                <a:solidFill>
                  <a:schemeClr val="tx1"/>
                </a:solidFill>
                <a:latin typeface="Calibri" pitchFamily="34" charset="0"/>
              </a:defRPr>
            </a:lvl6pPr>
            <a:lvl7pPr marL="3219945" indent="-247688" eaLnBrk="0" fontAlgn="base" hangingPunct="0">
              <a:spcBef>
                <a:spcPct val="30000"/>
              </a:spcBef>
              <a:spcAft>
                <a:spcPct val="0"/>
              </a:spcAft>
              <a:defRPr sz="1300">
                <a:solidFill>
                  <a:schemeClr val="tx1"/>
                </a:solidFill>
                <a:latin typeface="Calibri" pitchFamily="34" charset="0"/>
              </a:defRPr>
            </a:lvl7pPr>
            <a:lvl8pPr marL="3715322" indent="-247688" eaLnBrk="0" fontAlgn="base" hangingPunct="0">
              <a:spcBef>
                <a:spcPct val="30000"/>
              </a:spcBef>
              <a:spcAft>
                <a:spcPct val="0"/>
              </a:spcAft>
              <a:defRPr sz="1300">
                <a:solidFill>
                  <a:schemeClr val="tx1"/>
                </a:solidFill>
                <a:latin typeface="Calibri" pitchFamily="34" charset="0"/>
              </a:defRPr>
            </a:lvl8pPr>
            <a:lvl9pPr marL="4210698" indent="-247688"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625CE52A-5C87-40AD-A67F-F613829C0811}" type="slidenum">
              <a:rPr lang="el-GR" altLang="el-GR" smtClean="0">
                <a:latin typeface="Arial" charset="0"/>
              </a:rPr>
              <a:pPr eaLnBrk="1" hangingPunct="1">
                <a:spcBef>
                  <a:spcPct val="0"/>
                </a:spcBef>
              </a:pPr>
              <a:t>14</a:t>
            </a:fld>
            <a:endParaRPr lang="el-GR" altLang="el-GR"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l-GR" smtClean="0"/>
          </a:p>
        </p:txBody>
      </p:sp>
      <p:sp>
        <p:nvSpPr>
          <p:cNvPr id="972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804986" indent="-309610" eaLnBrk="0" hangingPunct="0">
              <a:spcBef>
                <a:spcPct val="30000"/>
              </a:spcBef>
              <a:defRPr sz="1300">
                <a:solidFill>
                  <a:schemeClr val="tx1"/>
                </a:solidFill>
                <a:latin typeface="Calibri" pitchFamily="34" charset="0"/>
              </a:defRPr>
            </a:lvl2pPr>
            <a:lvl3pPr marL="1238441" indent="-247688" eaLnBrk="0" hangingPunct="0">
              <a:spcBef>
                <a:spcPct val="30000"/>
              </a:spcBef>
              <a:defRPr sz="1300">
                <a:solidFill>
                  <a:schemeClr val="tx1"/>
                </a:solidFill>
                <a:latin typeface="Calibri" pitchFamily="34" charset="0"/>
              </a:defRPr>
            </a:lvl3pPr>
            <a:lvl4pPr marL="1733817" indent="-247688" eaLnBrk="0" hangingPunct="0">
              <a:spcBef>
                <a:spcPct val="30000"/>
              </a:spcBef>
              <a:defRPr sz="1300">
                <a:solidFill>
                  <a:schemeClr val="tx1"/>
                </a:solidFill>
                <a:latin typeface="Calibri" pitchFamily="34" charset="0"/>
              </a:defRPr>
            </a:lvl4pPr>
            <a:lvl5pPr marL="2229193" indent="-247688" eaLnBrk="0" hangingPunct="0">
              <a:spcBef>
                <a:spcPct val="30000"/>
              </a:spcBef>
              <a:defRPr sz="1300">
                <a:solidFill>
                  <a:schemeClr val="tx1"/>
                </a:solidFill>
                <a:latin typeface="Calibri" pitchFamily="34" charset="0"/>
              </a:defRPr>
            </a:lvl5pPr>
            <a:lvl6pPr marL="2724569" indent="-247688" eaLnBrk="0" fontAlgn="base" hangingPunct="0">
              <a:spcBef>
                <a:spcPct val="30000"/>
              </a:spcBef>
              <a:spcAft>
                <a:spcPct val="0"/>
              </a:spcAft>
              <a:defRPr sz="1300">
                <a:solidFill>
                  <a:schemeClr val="tx1"/>
                </a:solidFill>
                <a:latin typeface="Calibri" pitchFamily="34" charset="0"/>
              </a:defRPr>
            </a:lvl6pPr>
            <a:lvl7pPr marL="3219945" indent="-247688" eaLnBrk="0" fontAlgn="base" hangingPunct="0">
              <a:spcBef>
                <a:spcPct val="30000"/>
              </a:spcBef>
              <a:spcAft>
                <a:spcPct val="0"/>
              </a:spcAft>
              <a:defRPr sz="1300">
                <a:solidFill>
                  <a:schemeClr val="tx1"/>
                </a:solidFill>
                <a:latin typeface="Calibri" pitchFamily="34" charset="0"/>
              </a:defRPr>
            </a:lvl7pPr>
            <a:lvl8pPr marL="3715322" indent="-247688" eaLnBrk="0" fontAlgn="base" hangingPunct="0">
              <a:spcBef>
                <a:spcPct val="30000"/>
              </a:spcBef>
              <a:spcAft>
                <a:spcPct val="0"/>
              </a:spcAft>
              <a:defRPr sz="1300">
                <a:solidFill>
                  <a:schemeClr val="tx1"/>
                </a:solidFill>
                <a:latin typeface="Calibri" pitchFamily="34" charset="0"/>
              </a:defRPr>
            </a:lvl8pPr>
            <a:lvl9pPr marL="4210698" indent="-247688"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01EB251-5BD1-459F-AA42-45B1202CEB71}" type="slidenum">
              <a:rPr lang="el-GR" altLang="el-GR" smtClean="0">
                <a:latin typeface="Arial" charset="0"/>
              </a:rPr>
              <a:pPr eaLnBrk="1" hangingPunct="1">
                <a:spcBef>
                  <a:spcPct val="0"/>
                </a:spcBef>
              </a:pPr>
              <a:t>21</a:t>
            </a:fld>
            <a:endParaRPr lang="el-GR" altLang="el-GR"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1D8EB3AE-99C8-43A2-914E-C81F7027E626}" type="slidenum">
              <a:rPr lang="el-GR"/>
              <a:pPr>
                <a:defRPr/>
              </a:pPr>
              <a:t>‹#›</a:t>
            </a:fld>
            <a:endParaRPr lang="el-GR"/>
          </a:p>
        </p:txBody>
      </p:sp>
    </p:spTree>
    <p:extLst>
      <p:ext uri="{BB962C8B-B14F-4D97-AF65-F5344CB8AC3E}">
        <p14:creationId xmlns:p14="http://schemas.microsoft.com/office/powerpoint/2010/main" val="14732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119E0391-2CA1-4347-95B0-4D7F6105BF16}" type="slidenum">
              <a:rPr lang="el-GR"/>
              <a:pPr>
                <a:defRPr/>
              </a:pPr>
              <a:t>‹#›</a:t>
            </a:fld>
            <a:endParaRPr lang="el-GR"/>
          </a:p>
        </p:txBody>
      </p:sp>
    </p:spTree>
    <p:extLst>
      <p:ext uri="{BB962C8B-B14F-4D97-AF65-F5344CB8AC3E}">
        <p14:creationId xmlns:p14="http://schemas.microsoft.com/office/powerpoint/2010/main" val="359299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9464572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082492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890094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249323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9796584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813685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228277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300755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2214370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413440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3016433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Wavelengt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en.wikipedia.org/wiki/Electronvolt" TargetMode="External"/><Relationship Id="rId4" Type="http://schemas.openxmlformats.org/officeDocument/2006/relationships/hyperlink" Target="http://en.wikipedia.org/wiki/Nanometr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DIN" TargetMode="External"/><Relationship Id="rId2" Type="http://schemas.openxmlformats.org/officeDocument/2006/relationships/hyperlink" Target="http://en.wikipedia.org/wiki/Milli" TargetMode="External"/><Relationship Id="rId1" Type="http://schemas.openxmlformats.org/officeDocument/2006/relationships/slideLayout" Target="../slideLayouts/slideLayout2.xml"/><Relationship Id="rId4" Type="http://schemas.openxmlformats.org/officeDocument/2006/relationships/hyperlink" Target="http://en.wikipedia.org/wiki/Electronvol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fch.akbild.ac.at/Forschung2010/Documentation.htm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wmf"/><Relationship Id="rId4" Type="http://schemas.openxmlformats.org/officeDocument/2006/relationships/image" Target="../media/image120.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musis.forth-photonics.com/" TargetMode="External"/><Relationship Id="rId2" Type="http://schemas.openxmlformats.org/officeDocument/2006/relationships/hyperlink" Target="http://cotte.pascal.free.fr/PICS-03-Cotte.pdf"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3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823769"/>
            <a:ext cx="7772400" cy="1470025"/>
          </a:xfrm>
        </p:spPr>
        <p:txBody>
          <a:bodyPr/>
          <a:lstStyle/>
          <a:p>
            <a:pPr lvl="1" algn="ctr"/>
            <a:r>
              <a:rPr lang="el-GR" sz="4400" b="1" dirty="0" smtClean="0">
                <a:solidFill>
                  <a:schemeClr val="tx1"/>
                </a:solidFill>
                <a:latin typeface="+mn-lt"/>
              </a:rPr>
              <a:t>Φυσικοχημικ</a:t>
            </a:r>
            <a:r>
              <a:rPr lang="el-GR" sz="4400" b="1" dirty="0">
                <a:solidFill>
                  <a:schemeClr val="tx1"/>
                </a:solidFill>
                <a:latin typeface="+mn-lt"/>
              </a:rPr>
              <a:t>έ</a:t>
            </a:r>
            <a:r>
              <a:rPr lang="el-GR" sz="4400" b="1" dirty="0" smtClean="0">
                <a:solidFill>
                  <a:schemeClr val="tx1"/>
                </a:solidFill>
                <a:latin typeface="+mn-lt"/>
              </a:rPr>
              <a:t>ς Μέθοδοι Διάγνωσης - Τεκμηρίωσης</a:t>
            </a:r>
          </a:p>
        </p:txBody>
      </p:sp>
      <p:sp>
        <p:nvSpPr>
          <p:cNvPr id="3" name="Υπότιτλος 2"/>
          <p:cNvSpPr>
            <a:spLocks noGrp="1"/>
          </p:cNvSpPr>
          <p:nvPr>
            <p:ph type="subTitle" idx="1"/>
          </p:nvPr>
        </p:nvSpPr>
        <p:spPr>
          <a:xfrm>
            <a:off x="1263923" y="2996952"/>
            <a:ext cx="6659016" cy="2088232"/>
          </a:xfrm>
        </p:spPr>
        <p:txBody>
          <a:bodyPr>
            <a:noAutofit/>
          </a:bodyPr>
          <a:lstStyle/>
          <a:p>
            <a:r>
              <a:rPr lang="el-GR" sz="2600" b="1" dirty="0" smtClean="0"/>
              <a:t>Ενότητα 8</a:t>
            </a:r>
            <a:r>
              <a:rPr lang="el-GR" sz="2600" dirty="0" smtClean="0"/>
              <a:t>:</a:t>
            </a:r>
            <a:r>
              <a:rPr lang="en-US" sz="2600" dirty="0" smtClean="0"/>
              <a:t> </a:t>
            </a:r>
            <a:r>
              <a:rPr lang="el-GR" sz="2600" dirty="0" smtClean="0"/>
              <a:t>Πολυφασματική – </a:t>
            </a:r>
            <a:r>
              <a:rPr lang="el-GR" sz="2600" dirty="0" err="1" smtClean="0"/>
              <a:t>Υπερφασματική</a:t>
            </a:r>
            <a:r>
              <a:rPr lang="el-GR" sz="2600" dirty="0"/>
              <a:t> </a:t>
            </a:r>
            <a:r>
              <a:rPr lang="el-GR" sz="2600" dirty="0" smtClean="0"/>
              <a:t>απεικόνιση</a:t>
            </a:r>
            <a:endParaRPr lang="el-GR" sz="2600" dirty="0"/>
          </a:p>
          <a:p>
            <a:pPr>
              <a:spcBef>
                <a:spcPts val="2400"/>
              </a:spcBef>
            </a:pPr>
            <a:r>
              <a:rPr lang="el-GR" sz="2400" dirty="0" smtClean="0"/>
              <a:t>Δρ</a:t>
            </a:r>
            <a:r>
              <a:rPr lang="el-GR" sz="2400" dirty="0"/>
              <a:t>. Αθηνά </a:t>
            </a:r>
            <a:r>
              <a:rPr lang="el-GR" sz="2400" dirty="0" smtClean="0"/>
              <a:t>Αλεξοπούλου</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2" name="Table 11"/>
          <p:cNvGraphicFramePr>
            <a:graphicFrameLocks noGrp="1"/>
          </p:cNvGraphicFramePr>
          <p:nvPr>
            <p:extLst>
              <p:ext uri="{D42A27DB-BD31-4B8C-83A1-F6EECF244321}">
                <p14:modId xmlns:p14="http://schemas.microsoft.com/office/powerpoint/2010/main" val="273176552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3" name="Picture 12"/>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4" name="Picture 3" descr="Λογότυπο Επιχειρησιακού Προγράμματος Εκπαίδευση και Δια βίου Μάθηση"/>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altLang="el-GR" sz="3600" smtClean="0"/>
              <a:t>Ορολογία</a:t>
            </a:r>
          </a:p>
        </p:txBody>
      </p:sp>
      <p:sp>
        <p:nvSpPr>
          <p:cNvPr id="17411" name="Rectangle 3"/>
          <p:cNvSpPr>
            <a:spLocks noGrp="1" noChangeArrowheads="1"/>
          </p:cNvSpPr>
          <p:nvPr>
            <p:ph idx="1"/>
          </p:nvPr>
        </p:nvSpPr>
        <p:spPr/>
        <p:txBody>
          <a:bodyPr>
            <a:normAutofit/>
          </a:bodyPr>
          <a:lstStyle/>
          <a:p>
            <a:pPr eaLnBrk="1" hangingPunct="1">
              <a:buClr>
                <a:srgbClr val="820000"/>
              </a:buClr>
              <a:buFont typeface="Wingdings" pitchFamily="2" charset="2"/>
              <a:buChar char="§"/>
            </a:pPr>
            <a:endParaRPr lang="en-US" altLang="el-GR" sz="2800" dirty="0" smtClean="0"/>
          </a:p>
          <a:p>
            <a:pPr eaLnBrk="1" hangingPunct="1">
              <a:buClr>
                <a:srgbClr val="820000"/>
              </a:buClr>
              <a:buFont typeface="Wingdings" pitchFamily="2" charset="2"/>
              <a:buChar char="§"/>
            </a:pPr>
            <a:r>
              <a:rPr lang="el-GR" altLang="el-GR" sz="2800" dirty="0" smtClean="0"/>
              <a:t>Μέθοδοι εξέτασης  </a:t>
            </a:r>
            <a:r>
              <a:rPr lang="en-US" altLang="el-GR" sz="2800" dirty="0" smtClean="0"/>
              <a:t>(surface examination methods)</a:t>
            </a:r>
            <a:endParaRPr lang="el-GR" altLang="el-GR" sz="2800" dirty="0" smtClean="0"/>
          </a:p>
          <a:p>
            <a:pPr eaLnBrk="1" hangingPunct="1">
              <a:buClr>
                <a:srgbClr val="820000"/>
              </a:buClr>
              <a:buFont typeface="Wingdings" pitchFamily="2" charset="2"/>
              <a:buChar char="§"/>
            </a:pPr>
            <a:r>
              <a:rPr lang="el-GR" altLang="el-GR" sz="2800" dirty="0" smtClean="0"/>
              <a:t>Μη καταστρεπτικές μέθοδοι (</a:t>
            </a:r>
            <a:r>
              <a:rPr lang="en-US" altLang="el-GR" sz="2800" dirty="0" smtClean="0"/>
              <a:t>non destructive testing)</a:t>
            </a:r>
            <a:endParaRPr lang="el-GR" altLang="el-GR" sz="2800" dirty="0" smtClean="0"/>
          </a:p>
          <a:p>
            <a:pPr eaLnBrk="1" hangingPunct="1">
              <a:buClr>
                <a:srgbClr val="820000"/>
              </a:buClr>
              <a:buFont typeface="Wingdings" pitchFamily="2" charset="2"/>
              <a:buChar char="§"/>
            </a:pPr>
            <a:r>
              <a:rPr lang="el-GR" altLang="el-GR" sz="2800" dirty="0" smtClean="0"/>
              <a:t>Απεικονιστικές τεχνικές </a:t>
            </a:r>
            <a:r>
              <a:rPr lang="en-US" altLang="el-GR" sz="2800" dirty="0" smtClean="0"/>
              <a:t>(imaging techniques)</a:t>
            </a:r>
            <a:endParaRPr lang="el-GR" altLang="el-GR" sz="2800" dirty="0" smtClean="0"/>
          </a:p>
          <a:p>
            <a:pPr eaLnBrk="1" hangingPunct="1">
              <a:buClr>
                <a:srgbClr val="820000"/>
              </a:buClr>
              <a:buFont typeface="Wingdings" pitchFamily="2" charset="2"/>
              <a:buChar char="§"/>
            </a:pPr>
            <a:r>
              <a:rPr lang="el-GR" altLang="el-GR" sz="2800" dirty="0"/>
              <a:t>Μ</a:t>
            </a:r>
            <a:r>
              <a:rPr lang="el-GR" altLang="el-GR" sz="2800" dirty="0" smtClean="0"/>
              <a:t>η επεμβατικές τεχνικές </a:t>
            </a:r>
            <a:r>
              <a:rPr lang="en-US" altLang="el-GR" sz="2800" dirty="0" smtClean="0"/>
              <a:t>(non invasive techniques)</a:t>
            </a:r>
            <a:endParaRPr lang="el-GR" altLang="el-GR" sz="2800" dirty="0" smtClean="0"/>
          </a:p>
          <a:p>
            <a:pPr eaLnBrk="1" hangingPunct="1">
              <a:buClr>
                <a:srgbClr val="820000"/>
              </a:buClr>
              <a:buFont typeface="Wingdings" pitchFamily="2" charset="2"/>
              <a:buChar char="§"/>
            </a:pPr>
            <a:r>
              <a:rPr lang="el-GR" altLang="el-GR" sz="2800" dirty="0" smtClean="0"/>
              <a:t>Μέθοδοι μη επαφής (</a:t>
            </a:r>
            <a:r>
              <a:rPr lang="en-US" altLang="el-GR" sz="2800" dirty="0" smtClean="0"/>
              <a:t>non contact methods)</a:t>
            </a:r>
            <a:endParaRPr lang="el-GR" altLang="el-GR" sz="2800" dirty="0" smtClean="0"/>
          </a:p>
          <a:p>
            <a:pPr eaLnBrk="1" hangingPunct="1">
              <a:buClr>
                <a:srgbClr val="820000"/>
              </a:buClr>
              <a:buFont typeface="Wingdings" pitchFamily="2" charset="2"/>
              <a:buChar char="§"/>
            </a:pPr>
            <a:endParaRPr lang="el-GR" altLang="el-GR" sz="2800" dirty="0" smtClean="0"/>
          </a:p>
        </p:txBody>
      </p:sp>
      <p:sp>
        <p:nvSpPr>
          <p:cNvPr id="17412"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A7A57C0-45B7-4686-8557-936CD02CF466}" type="slidenum">
              <a:rPr lang="el-GR" altLang="el-GR" sz="1200" smtClean="0">
                <a:solidFill>
                  <a:srgbClr val="000000"/>
                </a:solidFill>
                <a:latin typeface="Arial" charset="0"/>
                <a:cs typeface="Arial" charset="0"/>
              </a:rPr>
              <a:pPr eaLnBrk="1" hangingPunct="1">
                <a:spcBef>
                  <a:spcPct val="0"/>
                </a:spcBef>
                <a:buFontTx/>
                <a:buNone/>
              </a:pPr>
              <a:t>9</a:t>
            </a:fld>
            <a:endParaRPr lang="el-GR" altLang="el-GR" sz="1200" smtClean="0">
              <a:solidFill>
                <a:srgbClr val="000000"/>
              </a:solidFill>
              <a:latin typeface="Arial" charset="0"/>
              <a:cs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30765172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eaLnBrk="1" hangingPunct="1"/>
            <a:r>
              <a:rPr lang="el-GR" altLang="el-GR" sz="3200" dirty="0" smtClean="0"/>
              <a:t>Εισαγωγή στην </a:t>
            </a:r>
            <a:r>
              <a:rPr lang="el-GR" altLang="el-GR" sz="3200" dirty="0" err="1" smtClean="0"/>
              <a:t>πολυφασματική</a:t>
            </a:r>
            <a:r>
              <a:rPr lang="el-GR" altLang="el-GR" sz="3200" dirty="0" smtClean="0"/>
              <a:t> – </a:t>
            </a:r>
            <a:r>
              <a:rPr lang="el-GR" altLang="el-GR" sz="3200" dirty="0" err="1" smtClean="0"/>
              <a:t>υπερφασματική</a:t>
            </a:r>
            <a:r>
              <a:rPr lang="el-GR" altLang="el-GR" sz="3200" dirty="0" smtClean="0"/>
              <a:t> απεικόνιση</a:t>
            </a:r>
          </a:p>
        </p:txBody>
      </p:sp>
      <p:sp>
        <p:nvSpPr>
          <p:cNvPr id="18435" name="Rectangle 3"/>
          <p:cNvSpPr>
            <a:spLocks noGrp="1" noChangeArrowheads="1"/>
          </p:cNvSpPr>
          <p:nvPr>
            <p:ph idx="1"/>
          </p:nvPr>
        </p:nvSpPr>
        <p:spPr/>
        <p:txBody>
          <a:bodyPr>
            <a:normAutofit/>
          </a:bodyPr>
          <a:lstStyle/>
          <a:p>
            <a:pPr>
              <a:spcBef>
                <a:spcPts val="1200"/>
              </a:spcBef>
              <a:buClr>
                <a:srgbClr val="820000"/>
              </a:buClr>
              <a:buFont typeface="Wingdings" panose="05000000000000000000" pitchFamily="2" charset="2"/>
              <a:buChar char="§"/>
            </a:pPr>
            <a:r>
              <a:rPr lang="el-GR" altLang="el-GR" sz="2400" dirty="0" smtClean="0"/>
              <a:t>Πολυφασματική απεικόνιση είναι η διαδικασία καταγραφής μιας οπτικής εικόνας ενός αντικειμένου  χρησιμοποιώντας διαφορετικές και σαφώς καθορισμένες  περιοχές μηκών κύματος του ηλεκτρομαγνητικού φάσματος που περιλαμβάνουν το ορατό και εκτείνονται πέραν αυτού, στην υπεριώδη και την κοντινή υπέρυθρη περιοχή.  </a:t>
            </a:r>
          </a:p>
          <a:p>
            <a:pPr>
              <a:spcBef>
                <a:spcPts val="1200"/>
              </a:spcBef>
              <a:buClr>
                <a:srgbClr val="820000"/>
              </a:buClr>
              <a:buFont typeface="Wingdings" panose="05000000000000000000" pitchFamily="2" charset="2"/>
              <a:buChar char="§"/>
            </a:pPr>
            <a:r>
              <a:rPr lang="el-GR" altLang="el-GR" sz="2400" dirty="0" smtClean="0"/>
              <a:t>Αρχικά αναφερόμενη ως </a:t>
            </a:r>
            <a:r>
              <a:rPr lang="el-GR" altLang="el-GR" sz="2400" i="1" dirty="0" smtClean="0"/>
              <a:t>Πολυφασματική Απεικόνιση</a:t>
            </a:r>
            <a:r>
              <a:rPr lang="el-GR" altLang="el-GR" sz="2400" dirty="0" smtClean="0"/>
              <a:t> </a:t>
            </a:r>
            <a:r>
              <a:rPr lang="el-GR" altLang="el-GR" sz="2400" i="1" dirty="0" smtClean="0"/>
              <a:t>(</a:t>
            </a:r>
            <a:r>
              <a:rPr lang="en-US" altLang="el-GR" sz="2400" i="1" dirty="0" smtClean="0"/>
              <a:t>Multispectral Imaging</a:t>
            </a:r>
            <a:r>
              <a:rPr lang="el-GR" altLang="el-GR" sz="2400" i="1" dirty="0" smtClean="0"/>
              <a:t> - </a:t>
            </a:r>
            <a:r>
              <a:rPr lang="en-US" altLang="el-GR" sz="2400" i="1" dirty="0" smtClean="0"/>
              <a:t>MSI</a:t>
            </a:r>
            <a:r>
              <a:rPr lang="el-GR" altLang="el-GR" sz="2400" i="1" dirty="0" smtClean="0"/>
              <a:t>)</a:t>
            </a:r>
            <a:r>
              <a:rPr lang="el-GR" altLang="el-GR" sz="2400" dirty="0" smtClean="0"/>
              <a:t>, η συνεχής αύξηση στον αριθμό τον φασματικών περιοχών που αναλύονται οδήγησε στην εμφάνιση του όρου </a:t>
            </a:r>
            <a:r>
              <a:rPr lang="el-GR" altLang="el-GR" sz="2400" i="1" dirty="0" err="1" smtClean="0"/>
              <a:t>Υπερφασματική</a:t>
            </a:r>
            <a:r>
              <a:rPr lang="el-GR" altLang="el-GR" sz="2400" i="1" dirty="0" smtClean="0"/>
              <a:t> Απεικόνιση (</a:t>
            </a:r>
            <a:r>
              <a:rPr lang="en-US" altLang="el-GR" sz="2400" i="1" dirty="0" smtClean="0"/>
              <a:t>Hyperspectral Imaging</a:t>
            </a:r>
            <a:r>
              <a:rPr lang="el-GR" altLang="el-GR" sz="2400" i="1" dirty="0" smtClean="0"/>
              <a:t> - </a:t>
            </a:r>
            <a:r>
              <a:rPr lang="en-US" altLang="el-GR" sz="2400" i="1" dirty="0" smtClean="0"/>
              <a:t>HSI</a:t>
            </a:r>
            <a:r>
              <a:rPr lang="el-GR" altLang="el-GR" sz="2400" i="1" dirty="0" smtClean="0"/>
              <a:t>).</a:t>
            </a:r>
            <a:endParaRPr lang="el-GR" altLang="el-GR" sz="2400" dirty="0" smtClean="0"/>
          </a:p>
          <a:p>
            <a:pPr marL="0" indent="0" eaLnBrk="1" hangingPunct="1">
              <a:buClr>
                <a:srgbClr val="820000"/>
              </a:buClr>
              <a:buFont typeface="Arial" charset="0"/>
              <a:buNone/>
            </a:pPr>
            <a:endParaRPr lang="el-GR" altLang="el-GR" sz="2400" dirty="0" smtClean="0"/>
          </a:p>
        </p:txBody>
      </p:sp>
      <p:sp>
        <p:nvSpPr>
          <p:cNvPr id="18436"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CC90A66-1C5B-40AD-93B5-639DE600570A}" type="slidenum">
              <a:rPr lang="el-GR" altLang="el-GR" sz="1200" smtClean="0">
                <a:solidFill>
                  <a:srgbClr val="000000"/>
                </a:solidFill>
                <a:latin typeface="Arial" charset="0"/>
                <a:cs typeface="Arial" charset="0"/>
              </a:rPr>
              <a:pPr eaLnBrk="1" hangingPunct="1">
                <a:spcBef>
                  <a:spcPct val="0"/>
                </a:spcBef>
                <a:buFontTx/>
                <a:buNone/>
              </a:pPr>
              <a:t>10</a:t>
            </a:fld>
            <a:endParaRPr lang="el-GR" altLang="el-GR" sz="1200" smtClean="0">
              <a:solidFill>
                <a:srgbClr val="000000"/>
              </a:solidFill>
              <a:latin typeface="Arial" charset="0"/>
              <a:cs typeface="Arial" charset="0"/>
            </a:endParaRP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40777064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eaLnBrk="1" hangingPunct="1"/>
            <a:r>
              <a:rPr lang="el-GR" altLang="el-GR" sz="3200" dirty="0" smtClean="0"/>
              <a:t>Εισαγωγή στην </a:t>
            </a:r>
            <a:r>
              <a:rPr lang="el-GR" altLang="el-GR" sz="3200" dirty="0" err="1" smtClean="0"/>
              <a:t>πολυφασματική</a:t>
            </a:r>
            <a:r>
              <a:rPr lang="el-GR" altLang="el-GR" sz="3200" dirty="0" smtClean="0"/>
              <a:t> – </a:t>
            </a:r>
            <a:r>
              <a:rPr lang="el-GR" altLang="el-GR" sz="3200" dirty="0" err="1" smtClean="0"/>
              <a:t>υπερφασματική</a:t>
            </a:r>
            <a:r>
              <a:rPr lang="el-GR" altLang="el-GR" sz="3200" dirty="0" smtClean="0"/>
              <a:t> απεικόνιση</a:t>
            </a:r>
          </a:p>
        </p:txBody>
      </p:sp>
      <p:sp>
        <p:nvSpPr>
          <p:cNvPr id="18435" name="Rectangle 3"/>
          <p:cNvSpPr>
            <a:spLocks noGrp="1" noChangeArrowheads="1"/>
          </p:cNvSpPr>
          <p:nvPr>
            <p:ph idx="1"/>
          </p:nvPr>
        </p:nvSpPr>
        <p:spPr/>
        <p:txBody>
          <a:bodyPr>
            <a:normAutofit/>
          </a:bodyPr>
          <a:lstStyle/>
          <a:p>
            <a:pPr>
              <a:spcBef>
                <a:spcPts val="1200"/>
              </a:spcBef>
              <a:buClr>
                <a:srgbClr val="820000"/>
              </a:buClr>
              <a:buFont typeface="Wingdings" panose="05000000000000000000" pitchFamily="2" charset="2"/>
              <a:buChar char="§"/>
            </a:pPr>
            <a:r>
              <a:rPr lang="el-GR" altLang="el-GR" sz="2400" dirty="0" smtClean="0"/>
              <a:t>Η μελέτη αυτή θα επικεντρωθεί στην περιοχή μήκους κύματος που μπορεί να παρατηρηθεί χρησιμοποιώντας τροποποιημένα εμπορικώς διαθέσιμες μηχανές, οι οποίες τυπικά χρησιμοποιούν </a:t>
            </a:r>
            <a:r>
              <a:rPr lang="el-GR" altLang="el-GR" sz="2400" dirty="0" err="1" smtClean="0"/>
              <a:t>siliconbased</a:t>
            </a:r>
            <a:r>
              <a:rPr lang="el-GR" altLang="el-GR" sz="2400" dirty="0" smtClean="0"/>
              <a:t> αισθητήρες ευαίσθητοι από περίπου 350 </a:t>
            </a:r>
            <a:r>
              <a:rPr lang="el-GR" altLang="el-GR" sz="2400" dirty="0" err="1" smtClean="0"/>
              <a:t>nm</a:t>
            </a:r>
            <a:r>
              <a:rPr lang="el-GR" altLang="el-GR" sz="2400" dirty="0" smtClean="0"/>
              <a:t> έως 1100 </a:t>
            </a:r>
            <a:r>
              <a:rPr lang="el-GR" altLang="el-GR" sz="2400" dirty="0" err="1" smtClean="0"/>
              <a:t>nm</a:t>
            </a:r>
            <a:r>
              <a:rPr lang="el-GR" altLang="el-GR" sz="2400" dirty="0" smtClean="0"/>
              <a:t>. </a:t>
            </a:r>
          </a:p>
          <a:p>
            <a:pPr>
              <a:spcBef>
                <a:spcPts val="1200"/>
              </a:spcBef>
              <a:buClr>
                <a:srgbClr val="820000"/>
              </a:buClr>
              <a:buFont typeface="Wingdings" panose="05000000000000000000" pitchFamily="2" charset="2"/>
              <a:buChar char="§"/>
            </a:pPr>
            <a:r>
              <a:rPr lang="el-GR" altLang="el-GR" sz="2400" dirty="0" smtClean="0"/>
              <a:t>Κάμερες με βάση </a:t>
            </a:r>
            <a:r>
              <a:rPr lang="el-GR" altLang="el-GR" sz="2400" dirty="0" err="1" smtClean="0"/>
              <a:t>InGaAs</a:t>
            </a:r>
            <a:r>
              <a:rPr lang="el-GR" altLang="el-GR" sz="2400" dirty="0" smtClean="0"/>
              <a:t> αισθητήρες, οι οποίες μπορούν να καταγράφουν την υπέρυθρη ακτινοβολία από περίπου 700 </a:t>
            </a:r>
            <a:r>
              <a:rPr lang="el-GR" altLang="el-GR" sz="2400" dirty="0" err="1" smtClean="0"/>
              <a:t>nm</a:t>
            </a:r>
            <a:r>
              <a:rPr lang="el-GR" altLang="el-GR" sz="2400" dirty="0" smtClean="0"/>
              <a:t> έως 1700 </a:t>
            </a:r>
            <a:r>
              <a:rPr lang="el-GR" altLang="el-GR" sz="2400" dirty="0" err="1" smtClean="0"/>
              <a:t>nm</a:t>
            </a:r>
            <a:r>
              <a:rPr lang="el-GR" altLang="el-GR" sz="2400" dirty="0" smtClean="0"/>
              <a:t>, είναι χρησιμοποιούνται επίσης τακτικά σε εφαρμογές πολιτιστικής κληρονομιάς, 2, αλλά αυτά δεν πρέπει να αντιμετωπιστεί εδώ καθώς αυτό εξειδικευμένη τεχνολογία είναι συχνά απαγορευτικά ακριβό για το μέσο χρήστη.</a:t>
            </a:r>
            <a:r>
              <a:rPr lang="en-US" altLang="el-GR" sz="2400" dirty="0" smtClean="0"/>
              <a:t>)</a:t>
            </a:r>
            <a:endParaRPr lang="el-GR" altLang="el-GR" sz="2400" dirty="0" smtClean="0"/>
          </a:p>
          <a:p>
            <a:pPr eaLnBrk="1" hangingPunct="1">
              <a:buClr>
                <a:srgbClr val="820000"/>
              </a:buClr>
              <a:buFont typeface="Wingdings" pitchFamily="2" charset="2"/>
              <a:buChar char="§"/>
            </a:pPr>
            <a:endParaRPr lang="el-GR" altLang="el-GR" sz="1800" dirty="0" smtClean="0"/>
          </a:p>
        </p:txBody>
      </p:sp>
      <p:sp>
        <p:nvSpPr>
          <p:cNvPr id="18436"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CC90A66-1C5B-40AD-93B5-639DE600570A}" type="slidenum">
              <a:rPr lang="el-GR" altLang="el-GR" sz="1200" smtClean="0">
                <a:solidFill>
                  <a:srgbClr val="000000"/>
                </a:solidFill>
                <a:latin typeface="Arial" charset="0"/>
                <a:cs typeface="Arial" charset="0"/>
              </a:rPr>
              <a:pPr eaLnBrk="1" hangingPunct="1">
                <a:spcBef>
                  <a:spcPct val="0"/>
                </a:spcBef>
                <a:buFontTx/>
                <a:buNone/>
              </a:pPr>
              <a:t>11</a:t>
            </a:fld>
            <a:endParaRPr lang="el-GR" altLang="el-GR" sz="1200" smtClean="0">
              <a:solidFill>
                <a:srgbClr val="000000"/>
              </a:solidFill>
              <a:latin typeface="Arial" charset="0"/>
              <a:cs typeface="Arial" charset="0"/>
            </a:endParaRPr>
          </a:p>
        </p:txBody>
      </p:sp>
      <p:sp>
        <p:nvSpPr>
          <p:cNvPr id="6" name="Rectangle 5"/>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1575464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pPr eaLnBrk="1" hangingPunct="1"/>
            <a:r>
              <a:rPr lang="el-GR" altLang="el-GR" sz="3200" dirty="0" smtClean="0"/>
              <a:t>Εισαγωγή στην </a:t>
            </a:r>
            <a:r>
              <a:rPr lang="el-GR" altLang="el-GR" sz="3200" dirty="0" err="1" smtClean="0"/>
              <a:t>πολυφασματική</a:t>
            </a:r>
            <a:r>
              <a:rPr lang="el-GR" altLang="el-GR" sz="3200" dirty="0" smtClean="0"/>
              <a:t> – </a:t>
            </a:r>
            <a:r>
              <a:rPr lang="el-GR" altLang="el-GR" sz="3200" dirty="0" err="1" smtClean="0"/>
              <a:t>υπερφασματική</a:t>
            </a:r>
            <a:r>
              <a:rPr lang="el-GR" altLang="el-GR" sz="3200" dirty="0" smtClean="0"/>
              <a:t> απεικόνιση</a:t>
            </a:r>
          </a:p>
        </p:txBody>
      </p:sp>
      <p:sp>
        <p:nvSpPr>
          <p:cNvPr id="19459" name="Rectangle 3"/>
          <p:cNvSpPr>
            <a:spLocks noGrp="1" noChangeArrowheads="1"/>
          </p:cNvSpPr>
          <p:nvPr>
            <p:ph idx="1"/>
          </p:nvPr>
        </p:nvSpPr>
        <p:spPr>
          <a:xfrm>
            <a:off x="357188" y="2924944"/>
            <a:ext cx="8424862" cy="3933056"/>
          </a:xfrm>
        </p:spPr>
        <p:txBody>
          <a:bodyPr>
            <a:normAutofit fontScale="40000" lnSpcReduction="20000"/>
          </a:bodyPr>
          <a:lstStyle/>
          <a:p>
            <a:pPr>
              <a:lnSpc>
                <a:spcPct val="120000"/>
              </a:lnSpc>
              <a:buClr>
                <a:srgbClr val="820000"/>
              </a:buClr>
              <a:buFont typeface="Wingdings" panose="05000000000000000000" pitchFamily="2" charset="2"/>
              <a:buChar char="§"/>
            </a:pPr>
            <a:r>
              <a:rPr lang="el-GR" altLang="el-GR" sz="6000" dirty="0" smtClean="0"/>
              <a:t>Συνήθως για την απεικόνιση χρησιμοποιούνται τροποποιημένα εμπορικά προϊόντα που χρησιμοποιούν αισθητήρες ημιαγωγών πυριτίου με ευαισθησία ανίχνευσης από 350 </a:t>
            </a:r>
            <a:r>
              <a:rPr lang="el-GR" altLang="el-GR" sz="6000" dirty="0" err="1" smtClean="0"/>
              <a:t>nm</a:t>
            </a:r>
            <a:r>
              <a:rPr lang="el-GR" altLang="el-GR" sz="6000" dirty="0" smtClean="0"/>
              <a:t> έως 1100 </a:t>
            </a:r>
            <a:r>
              <a:rPr lang="el-GR" altLang="el-GR" sz="6000" dirty="0" err="1" smtClean="0"/>
              <a:t>nm</a:t>
            </a:r>
            <a:r>
              <a:rPr lang="el-GR" altLang="el-GR" sz="6000" dirty="0" smtClean="0"/>
              <a:t>. </a:t>
            </a:r>
          </a:p>
          <a:p>
            <a:pPr>
              <a:lnSpc>
                <a:spcPct val="120000"/>
              </a:lnSpc>
              <a:buClr>
                <a:srgbClr val="820000"/>
              </a:buClr>
              <a:buFont typeface="Wingdings" panose="05000000000000000000" pitchFamily="2" charset="2"/>
              <a:buChar char="§"/>
            </a:pPr>
            <a:r>
              <a:rPr lang="el-GR" altLang="el-GR" sz="6000" dirty="0" smtClean="0"/>
              <a:t>Κάμερες με βάση αισθητήρες </a:t>
            </a:r>
            <a:r>
              <a:rPr lang="el-GR" altLang="el-GR" sz="6000" dirty="0" err="1" smtClean="0"/>
              <a:t>InGaAs</a:t>
            </a:r>
            <a:r>
              <a:rPr lang="el-GR" altLang="el-GR" sz="6000" dirty="0" smtClean="0"/>
              <a:t> , οι οποίες μπορούν να καταγράφουν την υπέρυθρη ακτινοβολία από περίπου 700 </a:t>
            </a:r>
            <a:r>
              <a:rPr lang="el-GR" altLang="el-GR" sz="6000" dirty="0" err="1" smtClean="0"/>
              <a:t>nm</a:t>
            </a:r>
            <a:r>
              <a:rPr lang="el-GR" altLang="el-GR" sz="6000" dirty="0" smtClean="0"/>
              <a:t> έως 1700 </a:t>
            </a:r>
            <a:r>
              <a:rPr lang="el-GR" altLang="el-GR" sz="6000" dirty="0" err="1" smtClean="0"/>
              <a:t>nm</a:t>
            </a:r>
            <a:r>
              <a:rPr lang="el-GR" altLang="el-GR" sz="6000" dirty="0" smtClean="0"/>
              <a:t>, χρησιμοποιούνται επίσης σε διαγνωστικές εφαρμογές πολιτιστικής κληρονομιάς, αλλά αυτές είναι εξειδικευμένη τεχνολογία με συχνά απαγορευτικό κόστος για το μέσο χρήστη.</a:t>
            </a:r>
            <a:endParaRPr lang="el-GR" altLang="el-GR" sz="2400" dirty="0" smtClean="0"/>
          </a:p>
        </p:txBody>
      </p:sp>
      <p:sp>
        <p:nvSpPr>
          <p:cNvPr id="19460"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110773F-1E5C-4ECE-B5BB-EF40287A1E99}" type="slidenum">
              <a:rPr lang="el-GR" altLang="el-GR" sz="1200" smtClean="0">
                <a:solidFill>
                  <a:srgbClr val="000000"/>
                </a:solidFill>
                <a:latin typeface="Arial" charset="0"/>
                <a:cs typeface="Arial" charset="0"/>
              </a:rPr>
              <a:pPr eaLnBrk="1" hangingPunct="1">
                <a:spcBef>
                  <a:spcPct val="0"/>
                </a:spcBef>
                <a:buFontTx/>
                <a:buNone/>
              </a:pPr>
              <a:t>12</a:t>
            </a:fld>
            <a:endParaRPr lang="el-GR" altLang="el-GR" sz="1200" smtClean="0">
              <a:solidFill>
                <a:srgbClr val="000000"/>
              </a:solidFill>
              <a:latin typeface="Arial" charset="0"/>
              <a:cs typeface="Arial" charset="0"/>
            </a:endParaRPr>
          </a:p>
        </p:txBody>
      </p:sp>
      <p:sp>
        <p:nvSpPr>
          <p:cNvPr id="7" name="Rectangle 6"/>
          <p:cNvSpPr/>
          <p:nvPr/>
        </p:nvSpPr>
        <p:spPr>
          <a:xfrm>
            <a:off x="357189" y="1268760"/>
            <a:ext cx="8424862" cy="1500187"/>
          </a:xfrm>
          <a:prstGeom prst="rect">
            <a:avLst/>
          </a:prstGeom>
          <a:solidFill>
            <a:srgbClr val="FAF0F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altLang="el-GR" sz="2400" dirty="0">
                <a:solidFill>
                  <a:schemeClr val="tx1"/>
                </a:solidFill>
              </a:rPr>
              <a:t>Δεν πρόκειται, ουσιαστικά, για μια νέα τεχνική, αλλά για μία τεχνολογική προσέγγιση που συνδυάζει σε μία διάταξη διαφορετικές ευρέως εφαρμοζόμενες τεχνικές διάγνωσης και τεκμηρίωσης.</a:t>
            </a:r>
            <a:endParaRPr lang="el-GR" sz="2400" dirty="0">
              <a:solidFill>
                <a:schemeClr val="tx1"/>
              </a:solidFill>
            </a:endParaRPr>
          </a:p>
        </p:txBody>
      </p:sp>
      <p:sp>
        <p:nvSpPr>
          <p:cNvPr id="9" name="Rectangle 8"/>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7080729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noAutofit/>
          </a:bodyPr>
          <a:lstStyle/>
          <a:p>
            <a:pPr>
              <a:defRPr/>
            </a:pPr>
            <a:r>
              <a:rPr lang="el-GR" sz="3200" dirty="0" smtClean="0"/>
              <a:t>Στην πολύ/</a:t>
            </a:r>
            <a:r>
              <a:rPr lang="el-GR" sz="3200" dirty="0" err="1" smtClean="0"/>
              <a:t>υπερφασματική</a:t>
            </a:r>
            <a:r>
              <a:rPr lang="el-GR" sz="3200" dirty="0" smtClean="0"/>
              <a:t> απεικόνιση εμπλέκονται</a:t>
            </a:r>
          </a:p>
        </p:txBody>
      </p:sp>
      <p:sp>
        <p:nvSpPr>
          <p:cNvPr id="20483" name="Θέση αριθμού διαφάνειας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9880D395-5BE1-4926-97E7-AF03615F3719}" type="slidenum">
              <a:rPr lang="el-GR" altLang="el-GR" sz="1200" smtClean="0">
                <a:solidFill>
                  <a:srgbClr val="000000"/>
                </a:solidFill>
                <a:latin typeface="Arial" charset="0"/>
              </a:rPr>
              <a:pPr eaLnBrk="1" hangingPunct="1">
                <a:spcBef>
                  <a:spcPct val="0"/>
                </a:spcBef>
                <a:buFontTx/>
                <a:buNone/>
              </a:pPr>
              <a:t>13</a:t>
            </a:fld>
            <a:endParaRPr lang="el-GR" altLang="el-GR" sz="1200" smtClean="0">
              <a:solidFill>
                <a:srgbClr val="000000"/>
              </a:solidFill>
              <a:latin typeface="Arial" charset="0"/>
            </a:endParaRPr>
          </a:p>
        </p:txBody>
      </p:sp>
      <p:sp>
        <p:nvSpPr>
          <p:cNvPr id="8" name="Rectangle 7"/>
          <p:cNvSpPr/>
          <p:nvPr/>
        </p:nvSpPr>
        <p:spPr>
          <a:xfrm>
            <a:off x="2124075" y="4602163"/>
            <a:ext cx="2808288" cy="73025"/>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9" name="Straight Arrow Connector 8"/>
          <p:cNvCxnSpPr/>
          <p:nvPr/>
        </p:nvCxnSpPr>
        <p:spPr>
          <a:xfrm>
            <a:off x="1457325" y="3000375"/>
            <a:ext cx="1620838" cy="1584325"/>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57300" y="3000375"/>
            <a:ext cx="1620838" cy="1584325"/>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09650" y="3000375"/>
            <a:ext cx="1620838" cy="1584325"/>
          </a:xfrm>
          <a:prstGeom prst="straightConnector1">
            <a:avLst/>
          </a:prstGeom>
          <a:ln w="158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92275" y="3000375"/>
            <a:ext cx="1619250" cy="1584325"/>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92475" y="2643188"/>
            <a:ext cx="3351213" cy="199548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9708151">
            <a:off x="6734175" y="2112963"/>
            <a:ext cx="65088" cy="6365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 name="TextBox 14"/>
          <p:cNvSpPr txBox="1"/>
          <p:nvPr/>
        </p:nvSpPr>
        <p:spPr>
          <a:xfrm>
            <a:off x="285750" y="2071688"/>
            <a:ext cx="2357438" cy="769937"/>
          </a:xfrm>
          <a:prstGeom prst="rect">
            <a:avLst/>
          </a:prstGeom>
          <a:noFill/>
        </p:spPr>
        <p:txBody>
          <a:bodyPr>
            <a:spAutoFit/>
          </a:bodyPr>
          <a:lstStyle/>
          <a:p>
            <a:pPr>
              <a:defRPr/>
            </a:pPr>
            <a:r>
              <a:rPr lang="el-GR" sz="2200" dirty="0">
                <a:latin typeface="+mn-lt"/>
              </a:rPr>
              <a:t>Προσπίπτουσα ακτινοβολία</a:t>
            </a:r>
          </a:p>
        </p:txBody>
      </p:sp>
      <p:sp>
        <p:nvSpPr>
          <p:cNvPr id="16" name="TextBox 15"/>
          <p:cNvSpPr txBox="1"/>
          <p:nvPr/>
        </p:nvSpPr>
        <p:spPr>
          <a:xfrm rot="19669620">
            <a:off x="2997200" y="2986088"/>
            <a:ext cx="1779588" cy="769937"/>
          </a:xfrm>
          <a:prstGeom prst="rect">
            <a:avLst/>
          </a:prstGeom>
          <a:noFill/>
        </p:spPr>
        <p:txBody>
          <a:bodyPr>
            <a:spAutoFit/>
          </a:bodyPr>
          <a:lstStyle/>
          <a:p>
            <a:pPr>
              <a:defRPr/>
            </a:pPr>
            <a:r>
              <a:rPr lang="el-GR" sz="2200" dirty="0" err="1">
                <a:latin typeface="+mn-lt"/>
              </a:rPr>
              <a:t>ακτινοβολίαΦθορισμού</a:t>
            </a:r>
            <a:endParaRPr lang="el-GR" sz="2200" dirty="0">
              <a:latin typeface="+mn-lt"/>
            </a:endParaRPr>
          </a:p>
        </p:txBody>
      </p:sp>
      <p:sp>
        <p:nvSpPr>
          <p:cNvPr id="17" name="TextBox 16"/>
          <p:cNvSpPr txBox="1"/>
          <p:nvPr/>
        </p:nvSpPr>
        <p:spPr>
          <a:xfrm rot="19704571">
            <a:off x="4219575" y="3529013"/>
            <a:ext cx="1689100" cy="769937"/>
          </a:xfrm>
          <a:prstGeom prst="rect">
            <a:avLst/>
          </a:prstGeom>
          <a:noFill/>
        </p:spPr>
        <p:txBody>
          <a:bodyPr>
            <a:spAutoFit/>
          </a:bodyPr>
          <a:lstStyle/>
          <a:p>
            <a:pPr>
              <a:defRPr/>
            </a:pPr>
            <a:r>
              <a:rPr lang="el-GR" sz="2200" dirty="0">
                <a:latin typeface="+mn-lt"/>
              </a:rPr>
              <a:t>Ανακλώμενη ακτινοβολία</a:t>
            </a:r>
          </a:p>
        </p:txBody>
      </p:sp>
      <p:sp>
        <p:nvSpPr>
          <p:cNvPr id="18" name="TextBox 17"/>
          <p:cNvSpPr txBox="1"/>
          <p:nvPr/>
        </p:nvSpPr>
        <p:spPr>
          <a:xfrm>
            <a:off x="6643688" y="1500188"/>
            <a:ext cx="2268537" cy="430212"/>
          </a:xfrm>
          <a:prstGeom prst="rect">
            <a:avLst/>
          </a:prstGeom>
          <a:noFill/>
        </p:spPr>
        <p:txBody>
          <a:bodyPr>
            <a:spAutoFit/>
          </a:bodyPr>
          <a:lstStyle/>
          <a:p>
            <a:pPr>
              <a:defRPr/>
            </a:pPr>
            <a:r>
              <a:rPr lang="el-GR" sz="2200" dirty="0">
                <a:latin typeface="+mn-lt"/>
              </a:rPr>
              <a:t>Ανιχνευτής </a:t>
            </a:r>
            <a:r>
              <a:rPr lang="en-US" sz="2200" dirty="0">
                <a:latin typeface="+mn-lt"/>
              </a:rPr>
              <a:t>CCD</a:t>
            </a:r>
            <a:endParaRPr lang="el-GR" sz="2200" dirty="0">
              <a:latin typeface="+mn-lt"/>
            </a:endParaRPr>
          </a:p>
        </p:txBody>
      </p:sp>
      <p:sp>
        <p:nvSpPr>
          <p:cNvPr id="19" name="TextBox 18"/>
          <p:cNvSpPr txBox="1"/>
          <p:nvPr/>
        </p:nvSpPr>
        <p:spPr>
          <a:xfrm>
            <a:off x="2655888" y="4691063"/>
            <a:ext cx="1630362" cy="431800"/>
          </a:xfrm>
          <a:prstGeom prst="rect">
            <a:avLst/>
          </a:prstGeom>
          <a:noFill/>
        </p:spPr>
        <p:txBody>
          <a:bodyPr>
            <a:spAutoFit/>
          </a:bodyPr>
          <a:lstStyle/>
          <a:p>
            <a:pPr>
              <a:defRPr/>
            </a:pPr>
            <a:r>
              <a:rPr lang="el-GR" sz="2200" dirty="0">
                <a:latin typeface="+mn-lt"/>
              </a:rPr>
              <a:t>αντικείμενο</a:t>
            </a:r>
          </a:p>
        </p:txBody>
      </p:sp>
      <p:cxnSp>
        <p:nvCxnSpPr>
          <p:cNvPr id="20" name="Straight Arrow Connector 19"/>
          <p:cNvCxnSpPr/>
          <p:nvPr/>
        </p:nvCxnSpPr>
        <p:spPr>
          <a:xfrm flipV="1">
            <a:off x="3108325" y="2500313"/>
            <a:ext cx="3463925" cy="2092325"/>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859088" y="2643188"/>
            <a:ext cx="3141662" cy="190976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41588" y="2500313"/>
            <a:ext cx="3387725" cy="21018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19798047" flipH="1">
            <a:off x="5783263" y="2459038"/>
            <a:ext cx="63500" cy="858837"/>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333399"/>
              </a:solidFill>
            </a:endParaRPr>
          </a:p>
        </p:txBody>
      </p:sp>
      <p:sp>
        <p:nvSpPr>
          <p:cNvPr id="24" name="TextBox 23"/>
          <p:cNvSpPr txBox="1"/>
          <p:nvPr/>
        </p:nvSpPr>
        <p:spPr>
          <a:xfrm>
            <a:off x="6143625" y="3214688"/>
            <a:ext cx="2786063" cy="941387"/>
          </a:xfrm>
          <a:prstGeom prst="rect">
            <a:avLst/>
          </a:prstGeom>
          <a:noFill/>
        </p:spPr>
        <p:txBody>
          <a:bodyPr>
            <a:spAutoFit/>
          </a:bodyPr>
          <a:lstStyle/>
          <a:p>
            <a:pPr eaLnBrk="0" hangingPunct="0">
              <a:spcBef>
                <a:spcPct val="30000"/>
              </a:spcBef>
              <a:defRPr/>
            </a:pPr>
            <a:r>
              <a:rPr lang="el-GR" sz="2400" dirty="0">
                <a:latin typeface="+mn-lt"/>
              </a:rPr>
              <a:t>Φίλτρα αποκοπής/</a:t>
            </a:r>
          </a:p>
          <a:p>
            <a:pPr eaLnBrk="0" hangingPunct="0">
              <a:spcBef>
                <a:spcPct val="30000"/>
              </a:spcBef>
              <a:defRPr/>
            </a:pPr>
            <a:r>
              <a:rPr lang="el-GR" sz="2400" dirty="0">
                <a:latin typeface="+mn-lt"/>
              </a:rPr>
              <a:t>διαπερατότητας</a:t>
            </a:r>
          </a:p>
        </p:txBody>
      </p:sp>
      <p:sp>
        <p:nvSpPr>
          <p:cNvPr id="29" name="Rectangle 28"/>
          <p:cNvSpPr/>
          <p:nvPr/>
        </p:nvSpPr>
        <p:spPr>
          <a:xfrm>
            <a:off x="285750" y="5214938"/>
            <a:ext cx="8136904" cy="1446550"/>
          </a:xfrm>
          <a:prstGeom prst="rect">
            <a:avLst/>
          </a:prstGeom>
          <a:solidFill>
            <a:srgbClr val="FAF0F0"/>
          </a:solidFill>
        </p:spPr>
        <p:txBody>
          <a:bodyPr wrap="square">
            <a:spAutoFit/>
          </a:bodyPr>
          <a:lstStyle/>
          <a:p>
            <a:pPr>
              <a:defRPr/>
            </a:pPr>
            <a:r>
              <a:rPr lang="el-GR" sz="2200" dirty="0">
                <a:latin typeface="+mn-lt"/>
              </a:rPr>
              <a:t>Τόσο η προσπίπτουσα όσο και η εξερχόμενη από το αντικείμενο ακτινοβολία ανήκουν σε μια από τις τρείς περιοχές του φάσματος</a:t>
            </a:r>
            <a:r>
              <a:rPr lang="en-US" sz="2200" dirty="0">
                <a:latin typeface="+mn-lt"/>
              </a:rPr>
              <a:t>:</a:t>
            </a:r>
          </a:p>
          <a:p>
            <a:pPr>
              <a:defRPr/>
            </a:pPr>
            <a:r>
              <a:rPr lang="el-GR" sz="2200" dirty="0">
                <a:latin typeface="+mn-lt"/>
              </a:rPr>
              <a:t>υπεριώδη ακτινοβολία </a:t>
            </a:r>
            <a:r>
              <a:rPr lang="en-US" sz="2200" dirty="0">
                <a:latin typeface="+mn-lt"/>
              </a:rPr>
              <a:t>(UV 200-400nm), </a:t>
            </a:r>
            <a:r>
              <a:rPr lang="el-GR" sz="2200" dirty="0">
                <a:latin typeface="+mn-lt"/>
              </a:rPr>
              <a:t>ορατό φως </a:t>
            </a:r>
            <a:r>
              <a:rPr lang="en-US" sz="2200" dirty="0">
                <a:latin typeface="+mn-lt"/>
              </a:rPr>
              <a:t>(VIS 400-7</a:t>
            </a:r>
            <a:r>
              <a:rPr lang="el-GR" sz="2200" dirty="0">
                <a:latin typeface="+mn-lt"/>
              </a:rPr>
              <a:t>6</a:t>
            </a:r>
            <a:r>
              <a:rPr lang="en-US" sz="2200" dirty="0">
                <a:latin typeface="+mn-lt"/>
              </a:rPr>
              <a:t>0nm) </a:t>
            </a:r>
            <a:r>
              <a:rPr lang="el-GR" sz="2200" dirty="0">
                <a:latin typeface="+mn-lt"/>
              </a:rPr>
              <a:t>ή</a:t>
            </a:r>
            <a:r>
              <a:rPr lang="en-US" sz="2200" dirty="0">
                <a:latin typeface="+mn-lt"/>
              </a:rPr>
              <a:t> </a:t>
            </a:r>
            <a:r>
              <a:rPr lang="el-GR" sz="2200" dirty="0" smtClean="0">
                <a:latin typeface="+mn-lt"/>
              </a:rPr>
              <a:t>υπέρυθρη </a:t>
            </a:r>
            <a:r>
              <a:rPr lang="el-GR" sz="2200" dirty="0">
                <a:latin typeface="+mn-lt"/>
              </a:rPr>
              <a:t>ακτινοβολία </a:t>
            </a:r>
            <a:r>
              <a:rPr lang="en-US" sz="2200" dirty="0">
                <a:latin typeface="+mn-lt"/>
              </a:rPr>
              <a:t>(IR</a:t>
            </a:r>
            <a:r>
              <a:rPr lang="el-GR" sz="2200" dirty="0">
                <a:latin typeface="+mn-lt"/>
              </a:rPr>
              <a:t> </a:t>
            </a:r>
            <a:r>
              <a:rPr lang="en-US" sz="2200" dirty="0">
                <a:latin typeface="+mn-lt"/>
              </a:rPr>
              <a:t>760-1700nm).</a:t>
            </a:r>
            <a:endParaRPr lang="el-GR" sz="2200" dirty="0">
              <a:latin typeface="+mn-lt"/>
            </a:endParaRPr>
          </a:p>
        </p:txBody>
      </p:sp>
      <p:sp>
        <p:nvSpPr>
          <p:cNvPr id="26" name="Rectangle 25"/>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965791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rtlCol="0">
            <a:normAutofit fontScale="90000"/>
          </a:bodyPr>
          <a:lstStyle/>
          <a:p>
            <a:pPr eaLnBrk="1" fontAlgn="auto" hangingPunct="1">
              <a:spcAft>
                <a:spcPts val="0"/>
              </a:spcAft>
              <a:defRPr/>
            </a:pPr>
            <a:r>
              <a:rPr lang="el-GR" dirty="0" smtClean="0"/>
              <a:t>Κατηγορίες Υπεριώδους ακτινοβολίας</a:t>
            </a:r>
            <a:endParaRPr lang="el-GR" sz="3200" b="0" dirty="0"/>
          </a:p>
        </p:txBody>
      </p:sp>
      <p:sp>
        <p:nvSpPr>
          <p:cNvPr id="21535" name="Θέση αριθμού διαφάνειας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D059EFA-AB13-4EAC-8CE6-320730AA2F6E}" type="slidenum">
              <a:rPr lang="el-GR" altLang="el-GR" sz="1200" smtClean="0">
                <a:latin typeface="Arial" charset="0"/>
              </a:rPr>
              <a:pPr eaLnBrk="1" hangingPunct="1">
                <a:spcBef>
                  <a:spcPct val="0"/>
                </a:spcBef>
                <a:buFontTx/>
                <a:buNone/>
              </a:pPr>
              <a:t>14</a:t>
            </a:fld>
            <a:endParaRPr lang="el-GR" altLang="el-GR" sz="1200" smtClean="0">
              <a:latin typeface="Arial" charset="0"/>
            </a:endParaRPr>
          </a:p>
        </p:txBody>
      </p:sp>
      <p:graphicFrame>
        <p:nvGraphicFramePr>
          <p:cNvPr id="2" name="Πίνακας 1"/>
          <p:cNvGraphicFramePr>
            <a:graphicFrameLocks noGrp="1"/>
          </p:cNvGraphicFramePr>
          <p:nvPr>
            <p:extLst>
              <p:ext uri="{D42A27DB-BD31-4B8C-83A1-F6EECF244321}">
                <p14:modId xmlns:p14="http://schemas.microsoft.com/office/powerpoint/2010/main" val="3274197281"/>
              </p:ext>
            </p:extLst>
          </p:nvPr>
        </p:nvGraphicFramePr>
        <p:xfrm>
          <a:off x="143669" y="1196752"/>
          <a:ext cx="8856662" cy="5012573"/>
        </p:xfrm>
        <a:graphic>
          <a:graphicData uri="http://schemas.openxmlformats.org/drawingml/2006/table">
            <a:tbl>
              <a:tblPr>
                <a:tableStyleId>{0E3FDE45-AF77-4B5C-9715-49D594BDF05E}</a:tableStyleId>
              </a:tblPr>
              <a:tblGrid>
                <a:gridCol w="1296581"/>
                <a:gridCol w="1334999"/>
                <a:gridCol w="1822051"/>
                <a:gridCol w="1869295"/>
                <a:gridCol w="2533736"/>
              </a:tblGrid>
              <a:tr h="641379">
                <a:tc>
                  <a:txBody>
                    <a:bodyPr/>
                    <a:lstStyle/>
                    <a:p>
                      <a:pPr algn="ctr"/>
                      <a:r>
                        <a:rPr lang="en-US" sz="1800" b="1" dirty="0">
                          <a:solidFill>
                            <a:schemeClr val="bg1"/>
                          </a:solidFill>
                        </a:rPr>
                        <a:t>Name</a:t>
                      </a:r>
                    </a:p>
                  </a:txBody>
                  <a:tcPr marL="43540" marR="43540" marT="21773" marB="21773" anchor="ctr">
                    <a:solidFill>
                      <a:srgbClr val="820000"/>
                    </a:solidFill>
                  </a:tcPr>
                </a:tc>
                <a:tc>
                  <a:txBody>
                    <a:bodyPr/>
                    <a:lstStyle/>
                    <a:p>
                      <a:pPr algn="ctr"/>
                      <a:r>
                        <a:rPr lang="en-US" sz="1800" b="1" dirty="0">
                          <a:solidFill>
                            <a:schemeClr val="bg1"/>
                          </a:solidFill>
                        </a:rPr>
                        <a:t>Abbreviation</a:t>
                      </a:r>
                    </a:p>
                  </a:txBody>
                  <a:tcPr marL="43540" marR="43540" marT="21773" marB="21773" anchor="ctr">
                    <a:solidFill>
                      <a:srgbClr val="820000"/>
                    </a:solidFill>
                  </a:tcPr>
                </a:tc>
                <a:tc>
                  <a:txBody>
                    <a:bodyPr/>
                    <a:lstStyle/>
                    <a:p>
                      <a:pPr algn="ctr"/>
                      <a:r>
                        <a:rPr lang="en-US" sz="1800" b="1" dirty="0">
                          <a:solidFill>
                            <a:schemeClr val="bg1"/>
                          </a:solidFill>
                        </a:rPr>
                        <a:t>Wavelength range</a:t>
                      </a:r>
                      <a:br>
                        <a:rPr lang="en-US" sz="1800" b="1" dirty="0">
                          <a:solidFill>
                            <a:schemeClr val="bg1"/>
                          </a:solidFill>
                        </a:rPr>
                      </a:br>
                      <a:r>
                        <a:rPr lang="en-US" sz="1800" b="1" dirty="0">
                          <a:solidFill>
                            <a:schemeClr val="bg1"/>
                          </a:solidFill>
                          <a:effectLst/>
                        </a:rPr>
                        <a:t>(in nanometres)</a:t>
                      </a:r>
                      <a:endParaRPr lang="en-US" sz="1800" b="1" dirty="0">
                        <a:solidFill>
                          <a:schemeClr val="bg1"/>
                        </a:solidFill>
                      </a:endParaRPr>
                    </a:p>
                  </a:txBody>
                  <a:tcPr marL="43540" marR="43540" marT="21773" marB="21773" anchor="ctr">
                    <a:solidFill>
                      <a:srgbClr val="820000"/>
                    </a:solidFill>
                  </a:tcPr>
                </a:tc>
                <a:tc>
                  <a:txBody>
                    <a:bodyPr/>
                    <a:lstStyle/>
                    <a:p>
                      <a:pPr algn="ctr"/>
                      <a:r>
                        <a:rPr lang="en-US" sz="1800" b="1" dirty="0">
                          <a:solidFill>
                            <a:schemeClr val="bg1"/>
                          </a:solidFill>
                        </a:rPr>
                        <a:t>Energy per photon</a:t>
                      </a:r>
                      <a:br>
                        <a:rPr lang="en-US" sz="1800" b="1" dirty="0">
                          <a:solidFill>
                            <a:schemeClr val="bg1"/>
                          </a:solidFill>
                        </a:rPr>
                      </a:br>
                      <a:r>
                        <a:rPr lang="en-US" sz="1800" b="1" dirty="0">
                          <a:solidFill>
                            <a:schemeClr val="bg1"/>
                          </a:solidFill>
                          <a:effectLst/>
                        </a:rPr>
                        <a:t>(in electronvolts)</a:t>
                      </a:r>
                      <a:endParaRPr lang="en-US" sz="1800" b="1" dirty="0">
                        <a:solidFill>
                          <a:schemeClr val="bg1"/>
                        </a:solidFill>
                      </a:endParaRPr>
                    </a:p>
                  </a:txBody>
                  <a:tcPr marL="43540" marR="43540" marT="21773" marB="21773" anchor="ctr">
                    <a:solidFill>
                      <a:srgbClr val="820000"/>
                    </a:solidFill>
                  </a:tcPr>
                </a:tc>
                <a:tc>
                  <a:txBody>
                    <a:bodyPr/>
                    <a:lstStyle/>
                    <a:p>
                      <a:pPr algn="ctr"/>
                      <a:r>
                        <a:rPr lang="en-US" sz="1800" b="1" dirty="0">
                          <a:solidFill>
                            <a:schemeClr val="bg1"/>
                          </a:solidFill>
                        </a:rPr>
                        <a:t>Notes / alternative names</a:t>
                      </a:r>
                    </a:p>
                  </a:txBody>
                  <a:tcPr marL="43540" marR="43540" marT="21773" marB="21773" anchor="ctr">
                    <a:solidFill>
                      <a:srgbClr val="820000"/>
                    </a:solidFill>
                  </a:tcPr>
                </a:tc>
              </a:tr>
              <a:tr h="317904">
                <a:tc>
                  <a:txBody>
                    <a:bodyPr/>
                    <a:lstStyle/>
                    <a:p>
                      <a:r>
                        <a:rPr lang="en-US" sz="1800" dirty="0"/>
                        <a:t>Ultraviolet</a:t>
                      </a:r>
                    </a:p>
                  </a:txBody>
                  <a:tcPr marL="43540" marR="43540" marT="21773" marB="21773" anchor="ctr"/>
                </a:tc>
                <a:tc>
                  <a:txBody>
                    <a:bodyPr/>
                    <a:lstStyle/>
                    <a:p>
                      <a:r>
                        <a:rPr lang="en-US" sz="1800" dirty="0"/>
                        <a:t>UV</a:t>
                      </a:r>
                    </a:p>
                  </a:txBody>
                  <a:tcPr marL="43540" marR="43540" marT="21773" marB="21773" anchor="ctr"/>
                </a:tc>
                <a:tc>
                  <a:txBody>
                    <a:bodyPr/>
                    <a:lstStyle/>
                    <a:p>
                      <a:r>
                        <a:rPr lang="en-US" sz="1800" dirty="0"/>
                        <a:t>400 – 100 nm</a:t>
                      </a:r>
                    </a:p>
                  </a:txBody>
                  <a:tcPr marL="43540" marR="43540" marT="21773" marB="21773" anchor="ctr"/>
                </a:tc>
                <a:tc>
                  <a:txBody>
                    <a:bodyPr/>
                    <a:lstStyle/>
                    <a:p>
                      <a:r>
                        <a:rPr lang="en-US" sz="1800" dirty="0"/>
                        <a:t>3.10 – 12.4 </a:t>
                      </a:r>
                      <a:r>
                        <a:rPr lang="en-US" sz="1800" dirty="0" err="1"/>
                        <a:t>eV</a:t>
                      </a:r>
                      <a:endParaRPr lang="en-US" sz="1800" dirty="0"/>
                    </a:p>
                  </a:txBody>
                  <a:tcPr marL="43540" marR="43540" marT="21773" marB="21773" anchor="ctr"/>
                </a:tc>
                <a:tc>
                  <a:txBody>
                    <a:bodyPr/>
                    <a:lstStyle/>
                    <a:p>
                      <a:endParaRPr lang="el-GR" sz="1800"/>
                    </a:p>
                  </a:txBody>
                  <a:tcPr marL="43540" marR="43540" marT="21773" marB="21773" anchor="ctr"/>
                </a:tc>
              </a:tr>
              <a:tr h="400000">
                <a:tc>
                  <a:txBody>
                    <a:bodyPr/>
                    <a:lstStyle/>
                    <a:p>
                      <a:r>
                        <a:rPr lang="en-US" sz="1800" b="1" dirty="0">
                          <a:solidFill>
                            <a:srgbClr val="820000"/>
                          </a:solidFill>
                        </a:rPr>
                        <a:t>Ultraviolet A</a:t>
                      </a:r>
                    </a:p>
                  </a:txBody>
                  <a:tcPr marL="43540" marR="43540" marT="21773" marB="21773" anchor="ctr">
                    <a:solidFill>
                      <a:srgbClr val="FAF0F0"/>
                    </a:solidFill>
                  </a:tcPr>
                </a:tc>
                <a:tc>
                  <a:txBody>
                    <a:bodyPr/>
                    <a:lstStyle/>
                    <a:p>
                      <a:r>
                        <a:rPr lang="en-US" sz="1800" b="1" dirty="0">
                          <a:solidFill>
                            <a:srgbClr val="820000"/>
                          </a:solidFill>
                        </a:rPr>
                        <a:t>UVA</a:t>
                      </a:r>
                    </a:p>
                  </a:txBody>
                  <a:tcPr marL="43540" marR="43540" marT="21773" marB="21773" anchor="ctr">
                    <a:solidFill>
                      <a:srgbClr val="FAF0F0"/>
                    </a:solidFill>
                  </a:tcPr>
                </a:tc>
                <a:tc>
                  <a:txBody>
                    <a:bodyPr/>
                    <a:lstStyle/>
                    <a:p>
                      <a:r>
                        <a:rPr lang="en-US" sz="1800" b="1" dirty="0">
                          <a:solidFill>
                            <a:srgbClr val="820000"/>
                          </a:solidFill>
                        </a:rPr>
                        <a:t>400 – 315 nm</a:t>
                      </a:r>
                    </a:p>
                  </a:txBody>
                  <a:tcPr marL="43540" marR="43540" marT="21773" marB="21773" anchor="ctr">
                    <a:solidFill>
                      <a:srgbClr val="FAF0F0"/>
                    </a:solidFill>
                  </a:tcPr>
                </a:tc>
                <a:tc>
                  <a:txBody>
                    <a:bodyPr/>
                    <a:lstStyle/>
                    <a:p>
                      <a:r>
                        <a:rPr lang="en-US" sz="1800" b="1" dirty="0">
                          <a:solidFill>
                            <a:srgbClr val="820000"/>
                          </a:solidFill>
                        </a:rPr>
                        <a:t>3.10 – 3.94 </a:t>
                      </a:r>
                      <a:r>
                        <a:rPr lang="en-US" sz="1800" b="1" dirty="0" err="1">
                          <a:solidFill>
                            <a:srgbClr val="820000"/>
                          </a:solidFill>
                        </a:rPr>
                        <a:t>eV</a:t>
                      </a:r>
                      <a:endParaRPr lang="en-US" sz="1800" b="1" dirty="0">
                        <a:solidFill>
                          <a:srgbClr val="820000"/>
                        </a:solidFill>
                      </a:endParaRPr>
                    </a:p>
                  </a:txBody>
                  <a:tcPr marL="43540" marR="43540" marT="21773" marB="21773" anchor="ctr">
                    <a:solidFill>
                      <a:srgbClr val="FAF0F0"/>
                    </a:solidFill>
                  </a:tcPr>
                </a:tc>
                <a:tc>
                  <a:txBody>
                    <a:bodyPr/>
                    <a:lstStyle/>
                    <a:p>
                      <a:r>
                        <a:rPr lang="el-GR" sz="1800" b="1" baseline="0" dirty="0" smtClean="0">
                          <a:solidFill>
                            <a:srgbClr val="820000"/>
                          </a:solidFill>
                        </a:rPr>
                        <a:t>(</a:t>
                      </a:r>
                      <a:r>
                        <a:rPr lang="en-US" sz="1800" b="1" dirty="0" smtClean="0">
                          <a:solidFill>
                            <a:srgbClr val="820000"/>
                          </a:solidFill>
                        </a:rPr>
                        <a:t>long </a:t>
                      </a:r>
                      <a:r>
                        <a:rPr lang="en-US" sz="1800" b="1" dirty="0">
                          <a:solidFill>
                            <a:srgbClr val="820000"/>
                          </a:solidFill>
                        </a:rPr>
                        <a:t>wave, black </a:t>
                      </a:r>
                      <a:r>
                        <a:rPr lang="en-US" sz="1800" b="1" dirty="0" smtClean="0">
                          <a:solidFill>
                            <a:srgbClr val="820000"/>
                          </a:solidFill>
                        </a:rPr>
                        <a:t>light</a:t>
                      </a:r>
                      <a:r>
                        <a:rPr lang="el-GR" sz="1800" b="1" dirty="0" smtClean="0">
                          <a:solidFill>
                            <a:srgbClr val="820000"/>
                          </a:solidFill>
                        </a:rPr>
                        <a:t>)</a:t>
                      </a:r>
                      <a:endParaRPr lang="en-US" sz="1800" b="1" dirty="0">
                        <a:solidFill>
                          <a:srgbClr val="820000"/>
                        </a:solidFill>
                      </a:endParaRPr>
                    </a:p>
                  </a:txBody>
                  <a:tcPr marL="43540" marR="43540" marT="21773" marB="21773" anchor="ctr">
                    <a:solidFill>
                      <a:srgbClr val="FAF0F0"/>
                    </a:solidFill>
                  </a:tcPr>
                </a:tc>
              </a:tr>
              <a:tr h="317904">
                <a:tc>
                  <a:txBody>
                    <a:bodyPr/>
                    <a:lstStyle/>
                    <a:p>
                      <a:r>
                        <a:rPr lang="en-US" sz="1800" b="1">
                          <a:solidFill>
                            <a:srgbClr val="820000"/>
                          </a:solidFill>
                        </a:rPr>
                        <a:t>Ultraviolet B</a:t>
                      </a:r>
                    </a:p>
                  </a:txBody>
                  <a:tcPr marL="43540" marR="43540" marT="21773" marB="21773" anchor="ctr">
                    <a:solidFill>
                      <a:srgbClr val="FAF0F0"/>
                    </a:solidFill>
                  </a:tcPr>
                </a:tc>
                <a:tc>
                  <a:txBody>
                    <a:bodyPr/>
                    <a:lstStyle/>
                    <a:p>
                      <a:r>
                        <a:rPr lang="en-US" sz="1800" b="1" dirty="0">
                          <a:solidFill>
                            <a:srgbClr val="820000"/>
                          </a:solidFill>
                        </a:rPr>
                        <a:t>UVB</a:t>
                      </a:r>
                    </a:p>
                  </a:txBody>
                  <a:tcPr marL="43540" marR="43540" marT="21773" marB="21773" anchor="ctr">
                    <a:solidFill>
                      <a:srgbClr val="FAF0F0"/>
                    </a:solidFill>
                  </a:tcPr>
                </a:tc>
                <a:tc>
                  <a:txBody>
                    <a:bodyPr/>
                    <a:lstStyle/>
                    <a:p>
                      <a:r>
                        <a:rPr lang="en-US" sz="1800" b="1" dirty="0">
                          <a:solidFill>
                            <a:srgbClr val="820000"/>
                          </a:solidFill>
                        </a:rPr>
                        <a:t>315 – 280 nm</a:t>
                      </a:r>
                    </a:p>
                  </a:txBody>
                  <a:tcPr marL="43540" marR="43540" marT="21773" marB="21773" anchor="ctr">
                    <a:solidFill>
                      <a:srgbClr val="FAF0F0"/>
                    </a:solidFill>
                  </a:tcPr>
                </a:tc>
                <a:tc>
                  <a:txBody>
                    <a:bodyPr/>
                    <a:lstStyle/>
                    <a:p>
                      <a:r>
                        <a:rPr lang="en-US" sz="1800" b="1" dirty="0">
                          <a:solidFill>
                            <a:srgbClr val="820000"/>
                          </a:solidFill>
                        </a:rPr>
                        <a:t>3.94 – 4.43 </a:t>
                      </a:r>
                      <a:r>
                        <a:rPr lang="en-US" sz="1800" b="1" dirty="0" err="1">
                          <a:solidFill>
                            <a:srgbClr val="820000"/>
                          </a:solidFill>
                        </a:rPr>
                        <a:t>eV</a:t>
                      </a:r>
                      <a:endParaRPr lang="en-US" sz="1800" b="1" dirty="0">
                        <a:solidFill>
                          <a:srgbClr val="820000"/>
                        </a:solidFill>
                      </a:endParaRPr>
                    </a:p>
                  </a:txBody>
                  <a:tcPr marL="43540" marR="43540" marT="21773" marB="21773" anchor="ctr">
                    <a:solidFill>
                      <a:srgbClr val="FAF0F0"/>
                    </a:solidFill>
                  </a:tcPr>
                </a:tc>
                <a:tc>
                  <a:txBody>
                    <a:bodyPr/>
                    <a:lstStyle/>
                    <a:p>
                      <a:r>
                        <a:rPr lang="el-GR" sz="1800" b="1" dirty="0" smtClean="0">
                          <a:solidFill>
                            <a:srgbClr val="820000"/>
                          </a:solidFill>
                        </a:rPr>
                        <a:t>(</a:t>
                      </a:r>
                      <a:r>
                        <a:rPr lang="en-US" sz="1800" b="1" dirty="0" smtClean="0">
                          <a:solidFill>
                            <a:srgbClr val="820000"/>
                          </a:solidFill>
                        </a:rPr>
                        <a:t>medium wave</a:t>
                      </a:r>
                      <a:r>
                        <a:rPr lang="el-GR" sz="1800" b="1" dirty="0" smtClean="0">
                          <a:solidFill>
                            <a:srgbClr val="820000"/>
                          </a:solidFill>
                        </a:rPr>
                        <a:t>)</a:t>
                      </a:r>
                      <a:endParaRPr lang="en-US" sz="1800" b="1" dirty="0">
                        <a:solidFill>
                          <a:srgbClr val="820000"/>
                        </a:solidFill>
                      </a:endParaRPr>
                    </a:p>
                  </a:txBody>
                  <a:tcPr marL="43540" marR="43540" marT="21773" marB="21773" anchor="ctr">
                    <a:solidFill>
                      <a:srgbClr val="FAF0F0"/>
                    </a:solidFill>
                  </a:tcPr>
                </a:tc>
              </a:tr>
              <a:tr h="3021143">
                <a:tc>
                  <a:txBody>
                    <a:bodyPr/>
                    <a:lstStyle/>
                    <a:p>
                      <a:r>
                        <a:rPr lang="en-US" sz="1800" dirty="0"/>
                        <a:t>Ultraviolet C</a:t>
                      </a:r>
                    </a:p>
                  </a:txBody>
                  <a:tcPr marL="43540" marR="43540" marT="21773" marB="21773" anchor="ctr">
                    <a:noFill/>
                  </a:tcPr>
                </a:tc>
                <a:tc>
                  <a:txBody>
                    <a:bodyPr/>
                    <a:lstStyle/>
                    <a:p>
                      <a:r>
                        <a:rPr lang="en-US" sz="1800" dirty="0"/>
                        <a:t>UVC</a:t>
                      </a:r>
                    </a:p>
                  </a:txBody>
                  <a:tcPr marL="43540" marR="43540" marT="21773" marB="21773" anchor="ctr">
                    <a:noFill/>
                  </a:tcPr>
                </a:tc>
                <a:tc>
                  <a:txBody>
                    <a:bodyPr/>
                    <a:lstStyle/>
                    <a:p>
                      <a:r>
                        <a:rPr lang="en-US" sz="1800" dirty="0"/>
                        <a:t>280 – 100 nm</a:t>
                      </a:r>
                    </a:p>
                  </a:txBody>
                  <a:tcPr marL="43540" marR="43540" marT="21773" marB="21773" anchor="ctr">
                    <a:noFill/>
                  </a:tcPr>
                </a:tc>
                <a:tc>
                  <a:txBody>
                    <a:bodyPr/>
                    <a:lstStyle/>
                    <a:p>
                      <a:r>
                        <a:rPr lang="en-US" sz="1800" dirty="0"/>
                        <a:t>4.43 – 12.4 </a:t>
                      </a:r>
                      <a:r>
                        <a:rPr lang="en-US" sz="1800" dirty="0" err="1"/>
                        <a:t>eV</a:t>
                      </a:r>
                      <a:endParaRPr lang="en-US" sz="1800" dirty="0"/>
                    </a:p>
                  </a:txBody>
                  <a:tcPr marL="43540" marR="43540" marT="21773" marB="21773" anchor="c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sz="1800" dirty="0" smtClean="0"/>
                        <a:t>(</a:t>
                      </a:r>
                      <a:r>
                        <a:rPr lang="en-US" sz="1800" dirty="0" smtClean="0"/>
                        <a:t>short </a:t>
                      </a:r>
                      <a:r>
                        <a:rPr lang="en-US" sz="1800" dirty="0"/>
                        <a:t>wave, </a:t>
                      </a:r>
                      <a:r>
                        <a:rPr lang="en-US" sz="1800" dirty="0" smtClean="0"/>
                        <a:t>germicidal</a:t>
                      </a:r>
                      <a:r>
                        <a:rPr lang="el-GR" sz="1800" dirty="0" smtClean="0"/>
                        <a:t>).</a:t>
                      </a:r>
                      <a:r>
                        <a:rPr lang="el-GR" sz="1800" baseline="0" dirty="0" smtClean="0"/>
                        <a:t> </a:t>
                      </a:r>
                      <a:r>
                        <a:rPr lang="el-GR" sz="1800" dirty="0" smtClean="0"/>
                        <a:t>Εξαιρετικά επικίνδυνο. Μεταξύ άλλων έχει χρησιμοποιηθεί και στο εργαστήριο για την </a:t>
                      </a:r>
                      <a:r>
                        <a:rPr lang="el-GR" sz="1800" dirty="0" err="1" smtClean="0"/>
                        <a:t>προξένηση</a:t>
                      </a:r>
                      <a:r>
                        <a:rPr lang="el-GR" sz="1800" dirty="0" smtClean="0"/>
                        <a:t> κληρονομικών αλλαγών στους οργανισμούς (μεταλλάξεις), καθώς και για την αποστείρωση επιφανειών</a:t>
                      </a:r>
                      <a:r>
                        <a:rPr lang="en-GB" sz="1800" dirty="0" smtClean="0"/>
                        <a:t> </a:t>
                      </a:r>
                      <a:endParaRPr lang="el-GR" sz="1800" dirty="0" smtClean="0"/>
                    </a:p>
                    <a:p>
                      <a:endParaRPr lang="en-US" sz="1800" dirty="0"/>
                    </a:p>
                  </a:txBody>
                  <a:tcPr marL="43540" marR="43540" marT="21773" marB="21773" anchor="ctr">
                    <a:noFill/>
                  </a:tcPr>
                </a:tc>
              </a:tr>
            </a:tbl>
          </a:graphicData>
        </a:graphic>
      </p:graphicFrame>
      <p:sp>
        <p:nvSpPr>
          <p:cNvPr id="4" name="Rectangle 3"/>
          <p:cNvSpPr/>
          <p:nvPr/>
        </p:nvSpPr>
        <p:spPr>
          <a:xfrm>
            <a:off x="107950" y="6381750"/>
            <a:ext cx="3944938" cy="368300"/>
          </a:xfrm>
          <a:prstGeom prst="rect">
            <a:avLst/>
          </a:prstGeom>
        </p:spPr>
        <p:txBody>
          <a:bodyPr wrap="none">
            <a:spAutoFit/>
          </a:bodyPr>
          <a:lstStyle/>
          <a:p>
            <a:pPr>
              <a:defRPr/>
            </a:pPr>
            <a:r>
              <a:rPr lang="en-US" dirty="0">
                <a:solidFill>
                  <a:schemeClr val="bg1"/>
                </a:solidFill>
                <a:latin typeface="+mn-lt"/>
                <a:hlinkClick r:id="rId3" tooltip="Wavelength"/>
              </a:rPr>
              <a:t>Wavelength</a:t>
            </a:r>
            <a:r>
              <a:rPr lang="el-GR" dirty="0">
                <a:solidFill>
                  <a:schemeClr val="bg1"/>
                </a:solidFill>
                <a:latin typeface="+mn-lt"/>
              </a:rPr>
              <a:t>, </a:t>
            </a:r>
            <a:r>
              <a:rPr lang="en-US" dirty="0" err="1">
                <a:solidFill>
                  <a:schemeClr val="bg1"/>
                </a:solidFill>
                <a:latin typeface="+mn-lt"/>
                <a:hlinkClick r:id="rId4" tooltip="Nanometre"/>
              </a:rPr>
              <a:t>nanometres</a:t>
            </a:r>
            <a:r>
              <a:rPr lang="el-GR" dirty="0">
                <a:solidFill>
                  <a:schemeClr val="bg1"/>
                </a:solidFill>
                <a:latin typeface="+mn-lt"/>
              </a:rPr>
              <a:t>, </a:t>
            </a:r>
            <a:r>
              <a:rPr lang="en-US" dirty="0" err="1">
                <a:solidFill>
                  <a:schemeClr val="bg1"/>
                </a:solidFill>
                <a:latin typeface="+mn-lt"/>
                <a:hlinkClick r:id="rId5" tooltip="Electronvolt"/>
              </a:rPr>
              <a:t>electronvolts</a:t>
            </a:r>
            <a:endParaRPr lang="el-GR" dirty="0">
              <a:latin typeface="+mn-lt"/>
            </a:endParaRPr>
          </a:p>
        </p:txBody>
      </p:sp>
      <p:sp>
        <p:nvSpPr>
          <p:cNvPr id="10" name="Rectangle 9"/>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737104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l-GR" altLang="el-GR" smtClean="0"/>
              <a:t>Υπέρυθρη ακτινοβολία</a:t>
            </a:r>
          </a:p>
        </p:txBody>
      </p:sp>
      <p:sp>
        <p:nvSpPr>
          <p:cNvPr id="3" name="Content Placeholder 2"/>
          <p:cNvSpPr>
            <a:spLocks noGrp="1"/>
          </p:cNvSpPr>
          <p:nvPr>
            <p:ph idx="1"/>
          </p:nvPr>
        </p:nvSpPr>
        <p:spPr/>
        <p:txBody>
          <a:bodyPr rtlCol="0">
            <a:normAutofit lnSpcReduction="10000"/>
          </a:bodyPr>
          <a:lstStyle/>
          <a:p>
            <a:pPr marL="538163" indent="-538163" eaLnBrk="1" fontAlgn="auto" hangingPunct="1">
              <a:spcBef>
                <a:spcPts val="2400"/>
              </a:spcBef>
              <a:spcAft>
                <a:spcPts val="0"/>
              </a:spcAft>
              <a:buClr>
                <a:srgbClr val="820000"/>
              </a:buClr>
              <a:buFont typeface="Wingdings" panose="05000000000000000000" pitchFamily="2" charset="2"/>
              <a:buChar char="q"/>
              <a:defRPr/>
            </a:pPr>
            <a:endParaRPr lang="en-US" sz="2400" dirty="0" smtClean="0"/>
          </a:p>
          <a:p>
            <a:pPr marL="538163" indent="-538163" eaLnBrk="1" fontAlgn="auto" hangingPunct="1">
              <a:spcBef>
                <a:spcPts val="2400"/>
              </a:spcBef>
              <a:spcAft>
                <a:spcPts val="0"/>
              </a:spcAft>
              <a:buClr>
                <a:srgbClr val="820000"/>
              </a:buClr>
              <a:buFont typeface="Wingdings" panose="05000000000000000000" pitchFamily="2" charset="2"/>
              <a:buChar char="q"/>
              <a:defRPr/>
            </a:pPr>
            <a:r>
              <a:rPr lang="el-GR" sz="2400" dirty="0" smtClean="0"/>
              <a:t>Κοντινό </a:t>
            </a:r>
            <a:r>
              <a:rPr lang="el-GR" sz="2400" dirty="0"/>
              <a:t>υπέρυθρο φάσμα (</a:t>
            </a:r>
            <a:r>
              <a:rPr lang="en-US" sz="2400" dirty="0"/>
              <a:t>Near </a:t>
            </a:r>
            <a:r>
              <a:rPr lang="en-US" sz="2400" dirty="0" smtClean="0"/>
              <a:t>Infrared </a:t>
            </a:r>
            <a:r>
              <a:rPr lang="en-US" sz="2400" dirty="0"/>
              <a:t>NIR) </a:t>
            </a:r>
            <a:r>
              <a:rPr lang="en-US" sz="2400" dirty="0" smtClean="0"/>
              <a:t>:</a:t>
            </a:r>
            <a:endParaRPr lang="el-GR" sz="2400" dirty="0" smtClean="0"/>
          </a:p>
          <a:p>
            <a:pPr marL="538163" indent="-538163" eaLnBrk="1" fontAlgn="auto" hangingPunct="1">
              <a:spcBef>
                <a:spcPts val="2400"/>
              </a:spcBef>
              <a:spcAft>
                <a:spcPts val="0"/>
              </a:spcAft>
              <a:buClr>
                <a:srgbClr val="820000"/>
              </a:buClr>
              <a:buFont typeface="Wingdings" panose="05000000000000000000" pitchFamily="2" charset="2"/>
              <a:buChar char="q"/>
              <a:defRPr/>
            </a:pPr>
            <a:endParaRPr lang="en-US" sz="2400" dirty="0" smtClean="0"/>
          </a:p>
          <a:p>
            <a:pPr marL="538163" indent="-538163" eaLnBrk="1" fontAlgn="auto" hangingPunct="1">
              <a:spcBef>
                <a:spcPts val="2400"/>
              </a:spcBef>
              <a:spcAft>
                <a:spcPts val="0"/>
              </a:spcAft>
              <a:buClr>
                <a:srgbClr val="820000"/>
              </a:buClr>
              <a:buFont typeface="Wingdings" panose="05000000000000000000" pitchFamily="2" charset="2"/>
              <a:buChar char="q"/>
              <a:defRPr/>
            </a:pPr>
            <a:r>
              <a:rPr lang="el-GR" sz="2400" dirty="0" smtClean="0"/>
              <a:t>Υπέρυθρο μικρού μήκους κύματος</a:t>
            </a:r>
            <a:endParaRPr lang="en-US" sz="2400" dirty="0" smtClean="0"/>
          </a:p>
          <a:p>
            <a:pPr marL="538163" indent="-538163" eaLnBrk="1" fontAlgn="auto" hangingPunct="1">
              <a:spcBef>
                <a:spcPts val="2400"/>
              </a:spcBef>
              <a:spcAft>
                <a:spcPts val="0"/>
              </a:spcAft>
              <a:buClr>
                <a:srgbClr val="820000"/>
              </a:buClr>
              <a:buFont typeface="Wingdings" panose="05000000000000000000" pitchFamily="2" charset="2"/>
              <a:buChar char="q"/>
              <a:defRPr/>
            </a:pPr>
            <a:endParaRPr lang="en-US" sz="2400" dirty="0"/>
          </a:p>
          <a:p>
            <a:pPr marL="538163" indent="-538163" eaLnBrk="1" fontAlgn="auto" hangingPunct="1">
              <a:spcBef>
                <a:spcPts val="2400"/>
              </a:spcBef>
              <a:spcAft>
                <a:spcPts val="0"/>
              </a:spcAft>
              <a:buClr>
                <a:srgbClr val="820000"/>
              </a:buClr>
              <a:buFont typeface="Wingdings" panose="05000000000000000000" pitchFamily="2" charset="2"/>
              <a:buChar char="q"/>
              <a:defRPr/>
            </a:pPr>
            <a:endParaRPr lang="en-US" sz="2400" dirty="0" smtClean="0"/>
          </a:p>
          <a:p>
            <a:pPr marL="538163" indent="-538163" eaLnBrk="1" fontAlgn="auto" hangingPunct="1">
              <a:spcBef>
                <a:spcPts val="2400"/>
              </a:spcBef>
              <a:spcAft>
                <a:spcPts val="0"/>
              </a:spcAft>
              <a:buClr>
                <a:srgbClr val="820000"/>
              </a:buClr>
              <a:buFont typeface="Wingdings" panose="05000000000000000000" pitchFamily="2" charset="2"/>
              <a:buChar char="q"/>
              <a:defRPr/>
            </a:pPr>
            <a:r>
              <a:rPr lang="el-GR" sz="2400" dirty="0" smtClean="0"/>
              <a:t>Ειδικά </a:t>
            </a:r>
            <a:r>
              <a:rPr lang="el-GR" sz="2400" dirty="0"/>
              <a:t>για έργα τέχνης: </a:t>
            </a:r>
            <a:r>
              <a:rPr lang="el-GR" sz="2400" dirty="0" smtClean="0"/>
              <a:t>760</a:t>
            </a:r>
            <a:r>
              <a:rPr lang="en-US" sz="2400" dirty="0" smtClean="0"/>
              <a:t>nm-2.500nm</a:t>
            </a:r>
            <a:endParaRPr lang="en-US" sz="2400" dirty="0"/>
          </a:p>
          <a:p>
            <a:pPr marL="1077913" indent="-539750" eaLnBrk="1" fontAlgn="auto" hangingPunct="1">
              <a:spcBef>
                <a:spcPts val="600"/>
              </a:spcBef>
              <a:spcAft>
                <a:spcPts val="0"/>
              </a:spcAft>
              <a:buClr>
                <a:srgbClr val="820000"/>
              </a:buClr>
              <a:buFont typeface="Wingdings" panose="05000000000000000000" pitchFamily="2" charset="2"/>
              <a:buChar char=""/>
              <a:defRPr/>
            </a:pPr>
            <a:r>
              <a:rPr lang="el-GR" sz="2400" dirty="0"/>
              <a:t>Θερμικός χαρακτήρας </a:t>
            </a:r>
            <a:r>
              <a:rPr lang="el-GR" sz="2400" dirty="0" smtClean="0"/>
              <a:t> (3-8μ</a:t>
            </a:r>
            <a:r>
              <a:rPr lang="en-US" sz="2400" dirty="0" smtClean="0"/>
              <a:t>m </a:t>
            </a:r>
            <a:r>
              <a:rPr lang="el-GR" sz="2400" dirty="0" smtClean="0"/>
              <a:t>και 8-15μ</a:t>
            </a:r>
            <a:r>
              <a:rPr lang="en-US" sz="2400" dirty="0" smtClean="0"/>
              <a:t>m)</a:t>
            </a:r>
            <a:endParaRPr lang="el-GR" sz="2400" dirty="0"/>
          </a:p>
          <a:p>
            <a:pPr marL="1077913" indent="-539750" eaLnBrk="1" fontAlgn="auto" hangingPunct="1">
              <a:spcBef>
                <a:spcPts val="600"/>
              </a:spcBef>
              <a:spcAft>
                <a:spcPts val="0"/>
              </a:spcAft>
              <a:buClr>
                <a:srgbClr val="820000"/>
              </a:buClr>
              <a:buFont typeface="Wingdings" panose="05000000000000000000" pitchFamily="2" charset="2"/>
              <a:buChar char=""/>
              <a:defRPr/>
            </a:pPr>
            <a:r>
              <a:rPr lang="el-GR" sz="2400" dirty="0"/>
              <a:t>Διεισδυτική </a:t>
            </a:r>
            <a:r>
              <a:rPr lang="el-GR" sz="2400" dirty="0" smtClean="0"/>
              <a:t>ικανότητα</a:t>
            </a:r>
            <a:r>
              <a:rPr lang="en-US" sz="2400" dirty="0" smtClean="0"/>
              <a:t> ( NIR </a:t>
            </a:r>
            <a:r>
              <a:rPr lang="el-GR" sz="2400" dirty="0" smtClean="0"/>
              <a:t>και </a:t>
            </a:r>
            <a:r>
              <a:rPr lang="en-US" sz="2400" dirty="0" smtClean="0"/>
              <a:t>SWIR</a:t>
            </a:r>
            <a:r>
              <a:rPr lang="el-GR" sz="2400" dirty="0" smtClean="0"/>
              <a:t>)</a:t>
            </a:r>
            <a:endParaRPr lang="el-GR" sz="2400" dirty="0"/>
          </a:p>
          <a:p>
            <a:pPr eaLnBrk="1" fontAlgn="auto" hangingPunct="1">
              <a:spcBef>
                <a:spcPts val="3600"/>
              </a:spcBef>
              <a:spcAft>
                <a:spcPts val="0"/>
              </a:spcAft>
              <a:buFont typeface="Arial" pitchFamily="34" charset="0"/>
              <a:buChar char="•"/>
              <a:defRPr/>
            </a:pPr>
            <a:endParaRPr lang="el-GR" dirty="0"/>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6B98B7F-B19D-44D4-8F12-025E751EC69A}" type="slidenum">
              <a:rPr lang="el-GR" altLang="el-GR" sz="1200" smtClean="0">
                <a:solidFill>
                  <a:srgbClr val="000000"/>
                </a:solidFill>
                <a:latin typeface="Arial" charset="0"/>
              </a:rPr>
              <a:pPr eaLnBrk="1" hangingPunct="1">
                <a:spcBef>
                  <a:spcPct val="0"/>
                </a:spcBef>
                <a:buFontTx/>
                <a:buNone/>
              </a:pPr>
              <a:t>15</a:t>
            </a:fld>
            <a:endParaRPr lang="el-GR" altLang="el-GR" sz="1200" smtClean="0">
              <a:solidFill>
                <a:srgbClr val="000000"/>
              </a:solidFill>
              <a:latin typeface="Arial" charset="0"/>
            </a:endParaRPr>
          </a:p>
        </p:txBody>
      </p:sp>
      <p:graphicFrame>
        <p:nvGraphicFramePr>
          <p:cNvPr id="5" name="Πίνακας 4"/>
          <p:cNvGraphicFramePr>
            <a:graphicFrameLocks noGrp="1"/>
          </p:cNvGraphicFramePr>
          <p:nvPr/>
        </p:nvGraphicFramePr>
        <p:xfrm>
          <a:off x="565150" y="1196975"/>
          <a:ext cx="8218488" cy="365482"/>
        </p:xfrm>
        <a:graphic>
          <a:graphicData uri="http://schemas.openxmlformats.org/drawingml/2006/table">
            <a:tbl>
              <a:tblPr/>
              <a:tblGrid>
                <a:gridCol w="2739496"/>
                <a:gridCol w="2739496"/>
                <a:gridCol w="2739496"/>
              </a:tblGrid>
              <a:tr h="365125">
                <a:tc>
                  <a:txBody>
                    <a:bodyPr/>
                    <a:lstStyle/>
                    <a:p>
                      <a:r>
                        <a:rPr lang="en-US" sz="1800" dirty="0" smtClean="0">
                          <a:effectLst/>
                        </a:rPr>
                        <a:t>760</a:t>
                      </a:r>
                      <a:r>
                        <a:rPr lang="en-US" sz="1800" dirty="0">
                          <a:effectLst/>
                        </a:rPr>
                        <a:t> nm – 1 mm</a:t>
                      </a:r>
                    </a:p>
                  </a:txBody>
                  <a:tcPr marL="91431" marR="91431"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E8E8"/>
                    </a:solidFill>
                  </a:tcPr>
                </a:tc>
                <a:tc>
                  <a:txBody>
                    <a:bodyPr/>
                    <a:lstStyle/>
                    <a:p>
                      <a:r>
                        <a:rPr lang="en-US" sz="1800">
                          <a:effectLst/>
                        </a:rPr>
                        <a:t>430 THz – 300 GHz</a:t>
                      </a:r>
                    </a:p>
                  </a:txBody>
                  <a:tcPr marL="91431" marR="91431"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E8E8"/>
                    </a:solidFill>
                  </a:tcPr>
                </a:tc>
                <a:tc>
                  <a:txBody>
                    <a:bodyPr/>
                    <a:lstStyle/>
                    <a:p>
                      <a:r>
                        <a:rPr lang="en-US" sz="1800" dirty="0">
                          <a:effectLst/>
                        </a:rPr>
                        <a:t>1.24 </a:t>
                      </a:r>
                      <a:r>
                        <a:rPr lang="en-US" sz="1800" u="none" strike="noStrike" dirty="0" err="1">
                          <a:solidFill>
                            <a:srgbClr val="0B0080"/>
                          </a:solidFill>
                          <a:effectLst/>
                          <a:hlinkClick r:id="rId2" tooltip="Milli"/>
                        </a:rPr>
                        <a:t>me</a:t>
                      </a:r>
                      <a:r>
                        <a:rPr lang="en-US" sz="1800" dirty="0" err="1">
                          <a:effectLst/>
                        </a:rPr>
                        <a:t>V</a:t>
                      </a:r>
                      <a:r>
                        <a:rPr lang="en-US" sz="1800" dirty="0">
                          <a:effectLst/>
                        </a:rPr>
                        <a:t> – 1.7 eV</a:t>
                      </a:r>
                    </a:p>
                  </a:txBody>
                  <a:tcPr marL="91431" marR="91431"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E8E8"/>
                    </a:solidFill>
                  </a:tcPr>
                </a:tc>
              </a:tr>
            </a:tbl>
          </a:graphicData>
        </a:graphic>
      </p:graphicFrame>
      <p:graphicFrame>
        <p:nvGraphicFramePr>
          <p:cNvPr id="7" name="Πίνακας 6"/>
          <p:cNvGraphicFramePr>
            <a:graphicFrameLocks noGrp="1"/>
          </p:cNvGraphicFramePr>
          <p:nvPr/>
        </p:nvGraphicFramePr>
        <p:xfrm>
          <a:off x="555625" y="2420938"/>
          <a:ext cx="8229600" cy="365482"/>
        </p:xfrm>
        <a:graphic>
          <a:graphicData uri="http://schemas.openxmlformats.org/drawingml/2006/table">
            <a:tbl>
              <a:tblPr/>
              <a:tblGrid>
                <a:gridCol w="1645920"/>
                <a:gridCol w="1645920"/>
                <a:gridCol w="1645920"/>
                <a:gridCol w="1645920"/>
                <a:gridCol w="1645920"/>
              </a:tblGrid>
              <a:tr h="365125">
                <a:tc>
                  <a:txBody>
                    <a:bodyPr/>
                    <a:lstStyle/>
                    <a:p>
                      <a:r>
                        <a:rPr lang="en-US" sz="1800" b="1" dirty="0">
                          <a:effectLst/>
                        </a:rPr>
                        <a:t>Near-infrared</a:t>
                      </a:r>
                      <a:endParaRPr lang="en-US" sz="1800" dirty="0">
                        <a:effectLst/>
                      </a:endParaRPr>
                    </a:p>
                  </a:txBody>
                  <a:tcPr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r>
                        <a:rPr lang="en-US" sz="1800" dirty="0">
                          <a:effectLst/>
                        </a:rPr>
                        <a:t>NIR, IR-A </a:t>
                      </a:r>
                      <a:r>
                        <a:rPr lang="en-US" sz="1800" i="1" u="none" strike="noStrike" dirty="0">
                          <a:solidFill>
                            <a:srgbClr val="0B0080"/>
                          </a:solidFill>
                          <a:effectLst/>
                          <a:hlinkClick r:id="rId3" tooltip="DIN"/>
                        </a:rPr>
                        <a:t>DIN</a:t>
                      </a:r>
                      <a:endParaRPr lang="en-US" sz="1800" dirty="0">
                        <a:effectLst/>
                      </a:endParaRPr>
                    </a:p>
                  </a:txBody>
                  <a:tcPr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r>
                        <a:rPr lang="en-US" sz="1800" dirty="0" smtClean="0">
                          <a:effectLst/>
                        </a:rPr>
                        <a:t>760–1400</a:t>
                      </a:r>
                      <a:r>
                        <a:rPr lang="en-US" sz="1800" dirty="0">
                          <a:effectLst/>
                        </a:rPr>
                        <a:t> </a:t>
                      </a:r>
                      <a:r>
                        <a:rPr lang="en-US" sz="1800" dirty="0" smtClean="0">
                          <a:effectLst/>
                        </a:rPr>
                        <a:t>nm</a:t>
                      </a:r>
                      <a:endParaRPr lang="en-US" sz="1800" dirty="0">
                        <a:effectLst/>
                      </a:endParaRPr>
                    </a:p>
                  </a:txBody>
                  <a:tcPr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endParaRPr lang="el-GR" sz="1800" dirty="0">
                        <a:effectLst/>
                      </a:endParaRPr>
                    </a:p>
                  </a:txBody>
                  <a:tcPr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r>
                        <a:rPr lang="en-US" sz="1800" dirty="0">
                          <a:effectLst/>
                        </a:rPr>
                        <a:t>0.9–1.7 </a:t>
                      </a:r>
                      <a:r>
                        <a:rPr lang="en-US" sz="1800" u="none" strike="noStrike" dirty="0">
                          <a:solidFill>
                            <a:srgbClr val="0B0080"/>
                          </a:solidFill>
                          <a:effectLst/>
                          <a:hlinkClick r:id="rId4" tooltip="Electronvolt"/>
                        </a:rPr>
                        <a:t>eV</a:t>
                      </a:r>
                      <a:endParaRPr lang="en-US" sz="1800" dirty="0">
                        <a:effectLst/>
                      </a:endParaRPr>
                    </a:p>
                  </a:txBody>
                  <a:tcPr marT="45581" marB="4558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8" name="Πίνακας 7"/>
          <p:cNvGraphicFramePr>
            <a:graphicFrameLocks noGrp="1"/>
          </p:cNvGraphicFramePr>
          <p:nvPr/>
        </p:nvGraphicFramePr>
        <p:xfrm>
          <a:off x="555625" y="3573463"/>
          <a:ext cx="8229600" cy="914400"/>
        </p:xfrm>
        <a:graphic>
          <a:graphicData uri="http://schemas.openxmlformats.org/drawingml/2006/table">
            <a:tbl>
              <a:tblPr/>
              <a:tblGrid>
                <a:gridCol w="1645920"/>
                <a:gridCol w="1645920"/>
                <a:gridCol w="1645920"/>
                <a:gridCol w="1645920"/>
                <a:gridCol w="1645920"/>
              </a:tblGrid>
              <a:tr h="0">
                <a:tc>
                  <a:txBody>
                    <a:bodyPr/>
                    <a:lstStyle/>
                    <a:p>
                      <a:r>
                        <a:rPr lang="en-US" b="1" dirty="0">
                          <a:effectLst/>
                        </a:rPr>
                        <a:t>Short-wavelength infrared</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r>
                        <a:rPr lang="en-US" dirty="0">
                          <a:effectLst/>
                        </a:rPr>
                        <a:t>SWIR, IR-B </a:t>
                      </a:r>
                      <a:r>
                        <a:rPr lang="en-US" i="1" dirty="0">
                          <a:effectLst/>
                        </a:rPr>
                        <a:t>DIN</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r>
                        <a:rPr lang="en-US" dirty="0" smtClean="0">
                          <a:effectLst/>
                        </a:rPr>
                        <a:t>14</a:t>
                      </a:r>
                      <a:r>
                        <a:rPr lang="el-GR" dirty="0" smtClean="0">
                          <a:effectLst/>
                        </a:rPr>
                        <a:t>00</a:t>
                      </a:r>
                      <a:r>
                        <a:rPr lang="en-US" dirty="0" smtClean="0">
                          <a:effectLst/>
                        </a:rPr>
                        <a:t>-3</a:t>
                      </a:r>
                      <a:r>
                        <a:rPr lang="el-GR" dirty="0" smtClean="0">
                          <a:effectLst/>
                        </a:rPr>
                        <a:t>000</a:t>
                      </a:r>
                      <a:r>
                        <a:rPr lang="en-US" dirty="0">
                          <a:effectLst/>
                        </a:rPr>
                        <a:t> </a:t>
                      </a:r>
                      <a:r>
                        <a:rPr lang="en-US" dirty="0" smtClean="0">
                          <a:effectLst/>
                        </a:rPr>
                        <a:t>nm</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endParaRPr lang="el-GR"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r>
                        <a:rPr lang="en-US" dirty="0">
                          <a:effectLst/>
                        </a:rPr>
                        <a:t>0.4–0.9 eV</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40000"/>
                        <a:lumOff val="60000"/>
                      </a:schemeClr>
                    </a:solidFill>
                  </a:tcPr>
                </a:tc>
              </a:tr>
            </a:tbl>
          </a:graphicData>
        </a:graphic>
      </p:graphicFrame>
      <p:sp>
        <p:nvSpPr>
          <p:cNvPr id="10" name="Rectangle 9"/>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853532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eaLnBrk="1" fontAlgn="auto" hangingPunct="1">
              <a:spcAft>
                <a:spcPts val="0"/>
              </a:spcAft>
              <a:defRPr/>
            </a:pPr>
            <a:r>
              <a:rPr lang="el-GR" sz="3200" dirty="0" smtClean="0"/>
              <a:t>Εικόνες ανάκλασης- Εικόνες φθορισμού Πιθανοί συνδυασμοί ακτινοβολιών </a:t>
            </a:r>
            <a:endParaRPr lang="el-GR" sz="3200" dirty="0"/>
          </a:p>
        </p:txBody>
      </p:sp>
      <p:sp>
        <p:nvSpPr>
          <p:cNvPr id="23556" name="Θέση αριθμού διαφάνειας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3A4FCA1-DD60-4D5A-BB8B-9B9DF73608A3}" type="slidenum">
              <a:rPr lang="el-GR" altLang="el-GR" sz="1200" smtClean="0">
                <a:solidFill>
                  <a:srgbClr val="000000"/>
                </a:solidFill>
                <a:latin typeface="Arial" charset="0"/>
              </a:rPr>
              <a:pPr eaLnBrk="1" hangingPunct="1">
                <a:spcBef>
                  <a:spcPct val="0"/>
                </a:spcBef>
                <a:buFontTx/>
                <a:buNone/>
              </a:pPr>
              <a:t>16</a:t>
            </a:fld>
            <a:endParaRPr lang="el-GR" altLang="el-GR" sz="1200" smtClean="0">
              <a:solidFill>
                <a:srgbClr val="000000"/>
              </a:solidFill>
              <a:latin typeface="Arial" charset="0"/>
            </a:endParaRPr>
          </a:p>
        </p:txBody>
      </p:sp>
      <p:pic>
        <p:nvPicPr>
          <p:cNvPr id="2355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0" y="1764395"/>
            <a:ext cx="8462963"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675387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l-GR" altLang="el-GR" smtClean="0"/>
              <a:t>Διεισδυτικότητα ακτινοβολίας</a:t>
            </a:r>
            <a:endParaRPr lang="el-GR" altLang="el-GR" sz="3200" b="0" smtClean="0"/>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F062955-6B76-40C0-8B35-B8F846F35453}" type="slidenum">
              <a:rPr lang="el-GR" altLang="el-GR" sz="1200" smtClean="0">
                <a:solidFill>
                  <a:srgbClr val="000000"/>
                </a:solidFill>
                <a:latin typeface="Arial" charset="0"/>
              </a:rPr>
              <a:pPr eaLnBrk="1" hangingPunct="1">
                <a:spcBef>
                  <a:spcPct val="0"/>
                </a:spcBef>
                <a:buFontTx/>
                <a:buNone/>
              </a:pPr>
              <a:t>17</a:t>
            </a:fld>
            <a:endParaRPr lang="el-GR" altLang="el-GR" sz="1200" smtClean="0">
              <a:solidFill>
                <a:srgbClr val="000000"/>
              </a:solidFill>
              <a:latin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26" name="Picture 2" descr="C:\Users\alex\Desktop\Strahlengang_english.jpg"/>
          <p:cNvPicPr>
            <a:picLocks noChangeAspect="1" noChangeArrowheads="1"/>
          </p:cNvPicPr>
          <p:nvPr/>
        </p:nvPicPr>
        <p:blipFill>
          <a:blip r:embed="rId2"/>
          <a:srcRect/>
          <a:stretch>
            <a:fillRect/>
          </a:stretch>
        </p:blipFill>
        <p:spPr bwMode="auto">
          <a:xfrm>
            <a:off x="2662238" y="1557338"/>
            <a:ext cx="3819525" cy="4391025"/>
          </a:xfrm>
          <a:prstGeom prst="rect">
            <a:avLst/>
          </a:prstGeom>
          <a:ln>
            <a:noFill/>
          </a:ln>
          <a:effectLst>
            <a:outerShdw blurRad="190500" algn="tl" rotWithShape="0">
              <a:srgbClr val="000000">
                <a:alpha val="70000"/>
              </a:srgbClr>
            </a:outerShdw>
          </a:effectLst>
          <a:extLst/>
        </p:spPr>
      </p:pic>
      <p:sp>
        <p:nvSpPr>
          <p:cNvPr id="24582" name="Rectangle 6"/>
          <p:cNvSpPr>
            <a:spLocks noChangeArrowheads="1"/>
          </p:cNvSpPr>
          <p:nvPr/>
        </p:nvSpPr>
        <p:spPr bwMode="auto">
          <a:xfrm>
            <a:off x="2862263" y="6078538"/>
            <a:ext cx="3419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l-GR" sz="1200">
                <a:solidFill>
                  <a:srgbClr val="595959"/>
                </a:solidFill>
                <a:hlinkClick r:id="rId3"/>
              </a:rPr>
              <a:t>Institute of Science and Technology in Art, Academy of Fine Arts Vienna </a:t>
            </a:r>
            <a:endParaRPr lang="en-US" altLang="el-GR" sz="1200">
              <a:solidFill>
                <a:srgbClr val="595959"/>
              </a:solidFill>
            </a:endParaRPr>
          </a:p>
        </p:txBody>
      </p:sp>
    </p:spTree>
    <p:extLst>
      <p:ext uri="{BB962C8B-B14F-4D97-AF65-F5344CB8AC3E}">
        <p14:creationId xmlns:p14="http://schemas.microsoft.com/office/powerpoint/2010/main" val="4110256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l-GR" altLang="el-GR" sz="3600" dirty="0" smtClean="0"/>
              <a:t>Η πληροφορία είναι συνάρτηση των οπτικών φαινομένων</a:t>
            </a:r>
          </a:p>
        </p:txBody>
      </p:sp>
      <p:sp>
        <p:nvSpPr>
          <p:cNvPr id="25603" name="Content Placeholder 2"/>
          <p:cNvSpPr>
            <a:spLocks noGrp="1"/>
          </p:cNvSpPr>
          <p:nvPr>
            <p:ph idx="1"/>
          </p:nvPr>
        </p:nvSpPr>
        <p:spPr>
          <a:xfrm>
            <a:off x="457199" y="1196752"/>
            <a:ext cx="8435281" cy="3160936"/>
          </a:xfrm>
        </p:spPr>
        <p:txBody>
          <a:bodyPr/>
          <a:lstStyle/>
          <a:p>
            <a:pPr marL="0" indent="0">
              <a:buNone/>
            </a:pPr>
            <a:r>
              <a:rPr lang="el-GR" altLang="el-GR" sz="2800" dirty="0" smtClean="0"/>
              <a:t>Η ακτινοβολία που φθάνει σε οποιοδήποτε συγκεκριμένο σημείο στο αντικείμενο μπορεί:</a:t>
            </a:r>
          </a:p>
          <a:p>
            <a:pPr marL="571500" indent="-571500">
              <a:buFont typeface="+mj-lt"/>
              <a:buAutoNum type="romanLcPeriod"/>
            </a:pPr>
            <a:r>
              <a:rPr lang="el-GR" altLang="el-GR" sz="2800" dirty="0" smtClean="0"/>
              <a:t>είτε να απορροφάται </a:t>
            </a:r>
          </a:p>
          <a:p>
            <a:pPr marL="571500" indent="-571500">
              <a:buFont typeface="+mj-lt"/>
              <a:buAutoNum type="romanLcPeriod"/>
            </a:pPr>
            <a:r>
              <a:rPr lang="el-GR" altLang="el-GR" sz="2800" dirty="0" smtClean="0"/>
              <a:t>είτε να αντανακλάται και / ή </a:t>
            </a:r>
          </a:p>
          <a:p>
            <a:pPr marL="571500" indent="-571500">
              <a:buFont typeface="+mj-lt"/>
              <a:buAutoNum type="romanLcPeriod"/>
            </a:pPr>
            <a:r>
              <a:rPr lang="el-GR" altLang="el-GR" sz="2800" dirty="0" smtClean="0"/>
              <a:t>να απορροφάται και επανεκπέμπεται ως φωταύγεια (φθορισμός) σε μεγαλύτερα μήκη κύματος. </a:t>
            </a:r>
          </a:p>
        </p:txBody>
      </p:sp>
      <p:sp>
        <p:nvSpPr>
          <p:cNvPr id="256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87E05AF-4D11-4CCF-BE20-5BC7AD777E04}" type="slidenum">
              <a:rPr lang="el-GR" altLang="el-GR" sz="1200" smtClean="0">
                <a:solidFill>
                  <a:srgbClr val="000000"/>
                </a:solidFill>
                <a:latin typeface="Arial" charset="0"/>
              </a:rPr>
              <a:pPr eaLnBrk="1" hangingPunct="1">
                <a:spcBef>
                  <a:spcPct val="0"/>
                </a:spcBef>
                <a:buFontTx/>
                <a:buNone/>
              </a:pPr>
              <a:t>18</a:t>
            </a:fld>
            <a:endParaRPr lang="el-GR" altLang="el-GR" sz="1200" smtClean="0">
              <a:solidFill>
                <a:srgbClr val="000000"/>
              </a:solidFill>
              <a:latin typeface="Arial" charset="0"/>
            </a:endParaRPr>
          </a:p>
        </p:txBody>
      </p:sp>
      <p:sp>
        <p:nvSpPr>
          <p:cNvPr id="5" name="Rectangle 4"/>
          <p:cNvSpPr/>
          <p:nvPr/>
        </p:nvSpPr>
        <p:spPr>
          <a:xfrm>
            <a:off x="571500" y="18573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sp>
        <p:nvSpPr>
          <p:cNvPr id="6" name="Rounded Rectangle 5"/>
          <p:cNvSpPr/>
          <p:nvPr/>
        </p:nvSpPr>
        <p:spPr>
          <a:xfrm>
            <a:off x="358775" y="4357688"/>
            <a:ext cx="8426450" cy="2286000"/>
          </a:xfrm>
          <a:prstGeom prst="roundRect">
            <a:avLst>
              <a:gd name="adj" fmla="val 0"/>
            </a:avLst>
          </a:prstGeom>
          <a:solidFill>
            <a:srgbClr val="FAF0F0"/>
          </a:solidFill>
          <a:ln>
            <a:solidFill>
              <a:srgbClr val="82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400" dirty="0">
                <a:solidFill>
                  <a:schemeClr val="tx1"/>
                </a:solidFill>
              </a:rPr>
              <a:t>Κάθε αποτέλεσμα παράγει μια σειρά εικόνων που δίνει συγκεκριμένες πληροφορίες για αυτό το σημείο. </a:t>
            </a:r>
            <a:endParaRPr lang="el-GR" sz="2400" dirty="0" smtClean="0">
              <a:solidFill>
                <a:schemeClr val="tx1"/>
              </a:solidFill>
            </a:endParaRPr>
          </a:p>
          <a:p>
            <a:pPr>
              <a:defRPr/>
            </a:pPr>
            <a:r>
              <a:rPr lang="el-GR" sz="2400" dirty="0" smtClean="0">
                <a:solidFill>
                  <a:schemeClr val="tx1"/>
                </a:solidFill>
              </a:rPr>
              <a:t>Έτσι</a:t>
            </a:r>
            <a:r>
              <a:rPr lang="el-GR" sz="2400" dirty="0">
                <a:solidFill>
                  <a:schemeClr val="tx1"/>
                </a:solidFill>
              </a:rPr>
              <a:t>, επιλέγοντας συγκεκριμένους συνδυασμούς προσπίπτουσας και ανιχνευόμενης ακτινοβολίας είναι  δυνατόν να αποκτήσουμε μια εικόνα σχετικά με την κατανομή και τον τύπο των υλικών στο υπό μελέτη αντικείμενο.</a:t>
            </a: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583880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l-GR" altLang="el-GR" smtClean="0"/>
              <a:t>Σκοπός</a:t>
            </a:r>
          </a:p>
        </p:txBody>
      </p:sp>
      <p:sp>
        <p:nvSpPr>
          <p:cNvPr id="9219" name="Rectangle 3"/>
          <p:cNvSpPr>
            <a:spLocks noGrp="1" noChangeArrowheads="1"/>
          </p:cNvSpPr>
          <p:nvPr>
            <p:ph idx="1"/>
          </p:nvPr>
        </p:nvSpPr>
        <p:spPr/>
        <p:txBody>
          <a:bodyPr>
            <a:normAutofit/>
          </a:bodyPr>
          <a:lstStyle/>
          <a:p>
            <a:r>
              <a:rPr lang="el-GR" altLang="el-GR" sz="2800" dirty="0" smtClean="0"/>
              <a:t>H γνωριμία με τις σύγχρονες τεχνικές </a:t>
            </a:r>
            <a:r>
              <a:rPr lang="el-GR" altLang="el-GR" sz="2800" dirty="0" err="1" smtClean="0"/>
              <a:t>πολυφασματικής</a:t>
            </a:r>
            <a:r>
              <a:rPr lang="el-GR" altLang="el-GR" sz="2800" dirty="0" smtClean="0"/>
              <a:t> – </a:t>
            </a:r>
            <a:r>
              <a:rPr lang="el-GR" altLang="el-GR" sz="2800" dirty="0" err="1" smtClean="0"/>
              <a:t>υπερφασματικής</a:t>
            </a:r>
            <a:r>
              <a:rPr lang="el-GR" altLang="el-GR" sz="2800" dirty="0" smtClean="0"/>
              <a:t> απεικόνισης διαθέσιμες για τον επιστήμονα, συντηρητή, αρχαιολόγο και ιστορικό τέχνης, με σκοπό την μη επεμβατική διερεύνηση των αρχαιολογικών και ιστορικών αντικειμένων και έργων τέχνης. </a:t>
            </a:r>
          </a:p>
        </p:txBody>
      </p:sp>
      <p:sp>
        <p:nvSpPr>
          <p:cNvPr id="9220"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FE74FAC-3C81-4840-9541-2F06617B533D}" type="slidenum">
              <a:rPr lang="el-GR" altLang="el-GR" sz="1200" smtClean="0">
                <a:solidFill>
                  <a:srgbClr val="000000"/>
                </a:solidFill>
                <a:latin typeface="Arial" charset="0"/>
                <a:cs typeface="Arial" charset="0"/>
              </a:rPr>
              <a:pPr eaLnBrk="1" hangingPunct="1">
                <a:spcBef>
                  <a:spcPct val="0"/>
                </a:spcBef>
                <a:buFontTx/>
                <a:buNone/>
              </a:pPr>
              <a:t>1</a:t>
            </a:fld>
            <a:endParaRPr lang="el-GR" altLang="el-GR" sz="1200" smtClean="0">
              <a:solidFill>
                <a:srgbClr val="000000"/>
              </a:solidFill>
              <a:latin typeface="Arial" charset="0"/>
              <a:cs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677978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Θέση αριθμού διαφάνειας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5C24EBB8-D7E8-4A57-832B-EFB037BA390B}" type="slidenum">
              <a:rPr lang="el-GR" altLang="el-GR" sz="1200" smtClean="0">
                <a:solidFill>
                  <a:srgbClr val="000000"/>
                </a:solidFill>
                <a:latin typeface="Arial" charset="0"/>
              </a:rPr>
              <a:pPr eaLnBrk="1" hangingPunct="1">
                <a:spcBef>
                  <a:spcPct val="0"/>
                </a:spcBef>
                <a:buFontTx/>
                <a:buNone/>
              </a:pPr>
              <a:t>19</a:t>
            </a:fld>
            <a:endParaRPr lang="el-GR" altLang="el-GR" sz="1200" smtClean="0">
              <a:solidFill>
                <a:srgbClr val="000000"/>
              </a:solidFill>
              <a:latin typeface="Arial" charset="0"/>
            </a:endParaRPr>
          </a:p>
        </p:txBody>
      </p:sp>
      <p:sp>
        <p:nvSpPr>
          <p:cNvPr id="8" name="TextBox 7"/>
          <p:cNvSpPr txBox="1"/>
          <p:nvPr/>
        </p:nvSpPr>
        <p:spPr>
          <a:xfrm>
            <a:off x="1907704" y="2276872"/>
            <a:ext cx="6192688" cy="2800767"/>
          </a:xfrm>
          <a:prstGeom prst="rect">
            <a:avLst/>
          </a:prstGeom>
          <a:noFill/>
        </p:spPr>
        <p:txBody>
          <a:bodyPr wrap="square" rtlCol="0">
            <a:spAutoFit/>
          </a:bodyPr>
          <a:lstStyle/>
          <a:p>
            <a:pPr marL="571500" indent="-571500">
              <a:buClr>
                <a:srgbClr val="820000"/>
              </a:buClr>
              <a:buFont typeface="Wingdings" panose="05000000000000000000" pitchFamily="2" charset="2"/>
              <a:buChar char="§"/>
            </a:pPr>
            <a:r>
              <a:rPr lang="el-GR" altLang="el-GR" sz="4400" dirty="0">
                <a:latin typeface="+mn-lt"/>
              </a:rPr>
              <a:t>Οι </a:t>
            </a:r>
            <a:r>
              <a:rPr lang="el-GR" altLang="el-GR" sz="4400" dirty="0" smtClean="0">
                <a:latin typeface="+mn-lt"/>
              </a:rPr>
              <a:t>τεχνικές</a:t>
            </a:r>
          </a:p>
          <a:p>
            <a:pPr marL="571500" indent="-571500">
              <a:buClr>
                <a:srgbClr val="820000"/>
              </a:buClr>
              <a:buFont typeface="Wingdings" panose="05000000000000000000" pitchFamily="2" charset="2"/>
              <a:buChar char="§"/>
            </a:pPr>
            <a:r>
              <a:rPr lang="el-GR" altLang="el-GR" sz="4400" dirty="0" smtClean="0">
                <a:latin typeface="+mn-lt"/>
              </a:rPr>
              <a:t>Τα πλεονεκτήματα</a:t>
            </a:r>
          </a:p>
          <a:p>
            <a:pPr marL="571500" indent="-571500">
              <a:buClr>
                <a:srgbClr val="820000"/>
              </a:buClr>
              <a:buFont typeface="Wingdings" panose="05000000000000000000" pitchFamily="2" charset="2"/>
              <a:buChar char="§"/>
            </a:pPr>
            <a:r>
              <a:rPr lang="el-GR" altLang="el-GR" sz="4400" dirty="0" smtClean="0">
                <a:latin typeface="+mn-lt"/>
              </a:rPr>
              <a:t>Τα </a:t>
            </a:r>
            <a:r>
              <a:rPr lang="el-GR" altLang="el-GR" sz="4400" dirty="0">
                <a:latin typeface="+mn-lt"/>
              </a:rPr>
              <a:t>προβλήματα</a:t>
            </a:r>
            <a:br>
              <a:rPr lang="el-GR" altLang="el-GR" sz="4400" dirty="0">
                <a:latin typeface="+mn-lt"/>
              </a:rPr>
            </a:br>
            <a:endParaRPr lang="el-GR" sz="4400" dirty="0">
              <a:latin typeface="+mn-lt"/>
            </a:endParaRPr>
          </a:p>
        </p:txBody>
      </p:sp>
    </p:spTree>
    <p:extLst>
      <p:ext uri="{BB962C8B-B14F-4D97-AF65-F5344CB8AC3E}">
        <p14:creationId xmlns:p14="http://schemas.microsoft.com/office/powerpoint/2010/main" val="3239878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l-GR" altLang="el-GR" sz="3600" smtClean="0"/>
              <a:t>Δυνατότητες απεικόνισης</a:t>
            </a:r>
          </a:p>
        </p:txBody>
      </p:sp>
      <p:sp>
        <p:nvSpPr>
          <p:cNvPr id="27651" name="Content Placeholder 2"/>
          <p:cNvSpPr>
            <a:spLocks noGrp="1"/>
          </p:cNvSpPr>
          <p:nvPr>
            <p:ph idx="1"/>
          </p:nvPr>
        </p:nvSpPr>
        <p:spPr>
          <a:xfrm>
            <a:off x="288000" y="3455026"/>
            <a:ext cx="8856000" cy="3402973"/>
          </a:xfrm>
        </p:spPr>
        <p:txBody>
          <a:bodyPr>
            <a:noAutofit/>
          </a:bodyPr>
          <a:lstStyle/>
          <a:p>
            <a:pPr>
              <a:buClr>
                <a:srgbClr val="820000"/>
              </a:buClr>
              <a:buFont typeface="Wingdings" panose="05000000000000000000" pitchFamily="2" charset="2"/>
              <a:buChar char="§"/>
            </a:pPr>
            <a:r>
              <a:rPr lang="el-GR" altLang="el-GR" sz="2000" dirty="0" smtClean="0"/>
              <a:t>Έγχρωμη απεικόνιση στο ορατό</a:t>
            </a:r>
          </a:p>
          <a:p>
            <a:pPr>
              <a:buClr>
                <a:srgbClr val="820000"/>
              </a:buClr>
              <a:buFont typeface="Wingdings" panose="05000000000000000000" pitchFamily="2" charset="2"/>
              <a:buChar char="§"/>
            </a:pPr>
            <a:r>
              <a:rPr lang="el-GR" altLang="el-GR" sz="2000" dirty="0" smtClean="0"/>
              <a:t>Απεικόνιση της ανάκλασης UV, VIS, NIR σε συγκεκριμένα μήκη κύματος </a:t>
            </a:r>
          </a:p>
          <a:p>
            <a:pPr>
              <a:buClr>
                <a:srgbClr val="820000"/>
              </a:buClr>
              <a:buFont typeface="Wingdings" panose="05000000000000000000" pitchFamily="2" charset="2"/>
              <a:buChar char="§"/>
            </a:pPr>
            <a:r>
              <a:rPr lang="el-GR" altLang="el-GR" sz="2000" dirty="0" smtClean="0"/>
              <a:t>Λήψη φασματικού κύβου</a:t>
            </a:r>
          </a:p>
          <a:p>
            <a:pPr>
              <a:buClr>
                <a:srgbClr val="820000"/>
              </a:buClr>
              <a:buFont typeface="Wingdings" panose="05000000000000000000" pitchFamily="2" charset="2"/>
              <a:buChar char="§"/>
            </a:pPr>
            <a:r>
              <a:rPr lang="el-GR" altLang="el-GR" sz="2000" dirty="0" smtClean="0"/>
              <a:t>Έγχρωμη υπέρυθρη απεικόνιση  (FCIR) και έγχρωμη υπεριώδης απεικόνιση (FCUVR)</a:t>
            </a:r>
          </a:p>
          <a:p>
            <a:pPr>
              <a:buClr>
                <a:srgbClr val="820000"/>
              </a:buClr>
              <a:buFont typeface="Wingdings" panose="05000000000000000000" pitchFamily="2" charset="2"/>
              <a:buChar char="§"/>
            </a:pPr>
            <a:r>
              <a:rPr lang="el-GR" altLang="el-GR" sz="2000" dirty="0" smtClean="0"/>
              <a:t>Απεικόνιση του έγχρωμου ορατού φθορισμού που προκαλείται από υπεριώδη πηγή </a:t>
            </a:r>
          </a:p>
          <a:p>
            <a:pPr>
              <a:buClr>
                <a:srgbClr val="820000"/>
              </a:buClr>
              <a:buFont typeface="Wingdings" panose="05000000000000000000" pitchFamily="2" charset="2"/>
              <a:buChar char="§"/>
            </a:pPr>
            <a:r>
              <a:rPr lang="el-GR" altLang="el-GR" sz="2000" dirty="0" smtClean="0"/>
              <a:t>Λήψη φάσματος ανάκλασης </a:t>
            </a:r>
          </a:p>
          <a:p>
            <a:pPr>
              <a:buClr>
                <a:srgbClr val="820000"/>
              </a:buClr>
              <a:buFont typeface="Wingdings" panose="05000000000000000000" pitchFamily="2" charset="2"/>
              <a:buChar char="§"/>
            </a:pPr>
            <a:r>
              <a:rPr lang="el-GR" altLang="el-GR" sz="2000" dirty="0" smtClean="0"/>
              <a:t>Συνδυασμός με </a:t>
            </a:r>
            <a:r>
              <a:rPr lang="el-GR" altLang="el-GR" sz="2000" dirty="0" err="1" smtClean="0"/>
              <a:t>εφαπτομενικό</a:t>
            </a:r>
            <a:r>
              <a:rPr lang="el-GR" altLang="el-GR" sz="2000" dirty="0" smtClean="0"/>
              <a:t> φωτισμό και </a:t>
            </a:r>
            <a:r>
              <a:rPr lang="el-GR" altLang="el-GR" sz="2000" dirty="0" err="1" smtClean="0"/>
              <a:t>macro</a:t>
            </a:r>
            <a:r>
              <a:rPr lang="el-GR" altLang="el-GR" sz="2000" dirty="0" smtClean="0"/>
              <a:t> </a:t>
            </a:r>
            <a:r>
              <a:rPr lang="el-GR" altLang="el-GR" sz="2000" dirty="0" err="1" smtClean="0"/>
              <a:t>mode</a:t>
            </a:r>
            <a:endParaRPr lang="en-US" altLang="el-GR" sz="2000" dirty="0" smtClean="0"/>
          </a:p>
        </p:txBody>
      </p:sp>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0D87E099-13CB-4DBE-B4CA-12E92661E256}" type="slidenum">
              <a:rPr lang="el-GR" altLang="el-GR" sz="1200" smtClean="0">
                <a:solidFill>
                  <a:srgbClr val="000000"/>
                </a:solidFill>
                <a:latin typeface="Arial" charset="0"/>
              </a:rPr>
              <a:pPr eaLnBrk="1" hangingPunct="1">
                <a:spcBef>
                  <a:spcPct val="0"/>
                </a:spcBef>
                <a:buFontTx/>
                <a:buNone/>
              </a:pPr>
              <a:t>20</a:t>
            </a:fld>
            <a:endParaRPr lang="el-GR" altLang="el-GR" sz="1200" smtClean="0">
              <a:solidFill>
                <a:srgbClr val="000000"/>
              </a:solidFill>
              <a:latin typeface="Arial" charset="0"/>
            </a:endParaRPr>
          </a:p>
        </p:txBody>
      </p:sp>
      <p:sp>
        <p:nvSpPr>
          <p:cNvPr id="5" name="Rectangle 4"/>
          <p:cNvSpPr/>
          <p:nvPr/>
        </p:nvSpPr>
        <p:spPr>
          <a:xfrm>
            <a:off x="571500" y="18573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7656" name="Picture 2" descr="588 verso area 12 vc"/>
          <p:cNvPicPr>
            <a:picLocks noChangeArrowheads="1"/>
          </p:cNvPicPr>
          <p:nvPr/>
        </p:nvPicPr>
        <p:blipFill>
          <a:blip r:embed="rId2" cstate="email">
            <a:lum bright="18000" contrast="36000"/>
            <a:extLst>
              <a:ext uri="{28A0092B-C50C-407E-A947-70E740481C1C}">
                <a14:useLocalDpi xmlns:a14="http://schemas.microsoft.com/office/drawing/2010/main"/>
              </a:ext>
            </a:extLst>
          </a:blip>
          <a:srcRect/>
          <a:stretch>
            <a:fillRect/>
          </a:stretch>
        </p:blipFill>
        <p:spPr bwMode="auto">
          <a:xfrm>
            <a:off x="358774" y="1143000"/>
            <a:ext cx="165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3" descr="588 verso area 12 980"/>
          <p:cNvPicPr>
            <a:picLocks noChangeArrowheads="1"/>
          </p:cNvPicPr>
          <p:nvPr/>
        </p:nvPicPr>
        <p:blipFill>
          <a:blip r:embed="rId3" cstate="email">
            <a:lum bright="6000" contrast="30000"/>
            <a:extLst>
              <a:ext uri="{28A0092B-C50C-407E-A947-70E740481C1C}">
                <a14:useLocalDpi xmlns:a14="http://schemas.microsoft.com/office/drawing/2010/main"/>
              </a:ext>
            </a:extLst>
          </a:blip>
          <a:srcRect/>
          <a:stretch>
            <a:fillRect/>
          </a:stretch>
        </p:blipFill>
        <p:spPr bwMode="auto">
          <a:xfrm>
            <a:off x="2041200" y="1143000"/>
            <a:ext cx="1656000"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4" descr="Gyzis 588 uvfc am 1"/>
          <p:cNvPicPr>
            <a:picLocks noChangeArrowheads="1"/>
          </p:cNvPicPr>
          <p:nvPr/>
        </p:nvPicPr>
        <p:blipFill>
          <a:blip r:embed="rId4" cstate="email">
            <a:lum bright="6000" contrast="24000"/>
            <a:extLst>
              <a:ext uri="{28A0092B-C50C-407E-A947-70E740481C1C}">
                <a14:useLocalDpi xmlns:a14="http://schemas.microsoft.com/office/drawing/2010/main"/>
              </a:ext>
            </a:extLst>
          </a:blip>
          <a:srcRect/>
          <a:stretch>
            <a:fillRect/>
          </a:stretch>
        </p:blipFill>
        <p:spPr bwMode="auto">
          <a:xfrm>
            <a:off x="3744000" y="1143000"/>
            <a:ext cx="165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5" descr="Gyzis 588 uvr am 1"/>
          <p:cNvPicPr>
            <a:picLocks noChangeArrowheads="1"/>
          </p:cNvPicPr>
          <p:nvPr/>
        </p:nvPicPr>
        <p:blipFill>
          <a:blip r:embed="rId5" cstate="email">
            <a:lum contrast="42000"/>
            <a:extLst>
              <a:ext uri="{28A0092B-C50C-407E-A947-70E740481C1C}">
                <a14:useLocalDpi xmlns:a14="http://schemas.microsoft.com/office/drawing/2010/main"/>
              </a:ext>
            </a:extLst>
          </a:blip>
          <a:srcRect/>
          <a:stretch>
            <a:fillRect/>
          </a:stretch>
        </p:blipFill>
        <p:spPr bwMode="auto">
          <a:xfrm>
            <a:off x="5442410" y="1147322"/>
            <a:ext cx="1656000" cy="228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6" descr="588 verso area 12 fcir"/>
          <p:cNvPicPr>
            <a:picLocks noChangeArrowheads="1"/>
          </p:cNvPicPr>
          <p:nvPr/>
        </p:nvPicPr>
        <p:blipFill>
          <a:blip r:embed="rId6" cstate="email">
            <a:lum bright="12000" contrast="24000"/>
            <a:extLst>
              <a:ext uri="{28A0092B-C50C-407E-A947-70E740481C1C}">
                <a14:useLocalDpi xmlns:a14="http://schemas.microsoft.com/office/drawing/2010/main"/>
              </a:ext>
            </a:extLst>
          </a:blip>
          <a:srcRect/>
          <a:stretch>
            <a:fillRect/>
          </a:stretch>
        </p:blipFill>
        <p:spPr bwMode="auto">
          <a:xfrm>
            <a:off x="7129225" y="1143000"/>
            <a:ext cx="165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676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462" y="116632"/>
            <a:ext cx="9144462" cy="908720"/>
          </a:xfrm>
        </p:spPr>
        <p:txBody>
          <a:bodyPr>
            <a:noAutofit/>
          </a:bodyPr>
          <a:lstStyle/>
          <a:p>
            <a:pPr>
              <a:defRPr/>
            </a:pPr>
            <a:r>
              <a:rPr lang="el-GR" sz="3200" dirty="0" smtClean="0"/>
              <a:t>Συνήθης διάταξη </a:t>
            </a:r>
            <a:r>
              <a:rPr lang="el-GR" sz="3200" dirty="0" err="1" smtClean="0"/>
              <a:t>πολυφασματικής</a:t>
            </a:r>
            <a:r>
              <a:rPr lang="el-GR" sz="3200" dirty="0" smtClean="0"/>
              <a:t> απεικόνισης </a:t>
            </a:r>
          </a:p>
        </p:txBody>
      </p:sp>
      <p:pic>
        <p:nvPicPr>
          <p:cNvPr id="28681" name="Picture 4" descr="DSC_0010"/>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053561" y="3956858"/>
            <a:ext cx="1928553" cy="2901142"/>
          </a:xfrm>
          <a:noFill/>
        </p:spPr>
      </p:pic>
      <p:sp>
        <p:nvSpPr>
          <p:cNvPr id="28675"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A31C7F9-33DD-4CB8-8749-898DE94623AB}" type="slidenum">
              <a:rPr lang="el-GR" altLang="el-GR" sz="1200" smtClean="0">
                <a:solidFill>
                  <a:srgbClr val="000000"/>
                </a:solidFill>
                <a:latin typeface="Arial" charset="0"/>
              </a:rPr>
              <a:pPr eaLnBrk="1" hangingPunct="1">
                <a:spcBef>
                  <a:spcPct val="0"/>
                </a:spcBef>
                <a:buFontTx/>
                <a:buNone/>
              </a:pPr>
              <a:t>21</a:t>
            </a:fld>
            <a:endParaRPr lang="el-GR" altLang="el-GR" sz="1200" smtClean="0">
              <a:solidFill>
                <a:srgbClr val="000000"/>
              </a:solidFill>
              <a:latin typeface="Arial" charset="0"/>
            </a:endParaRPr>
          </a:p>
        </p:txBody>
      </p:sp>
      <p:pic>
        <p:nvPicPr>
          <p:cNvPr id="28680" name="Picture 5" descr="musis-hs-product"/>
          <p:cNvPicPr>
            <a:picLocks noGrp="1" noChangeAspect="1" noChangeArrowheads="1"/>
          </p:cNvPicPr>
          <p:nvPr>
            <p:ph sz="quarter" idx="4294967295"/>
          </p:nvPr>
        </p:nvPicPr>
        <p:blipFill>
          <a:blip r:embed="rId4" cstate="email">
            <a:extLst>
              <a:ext uri="{28A0092B-C50C-407E-A947-70E740481C1C}">
                <a14:useLocalDpi xmlns:a14="http://schemas.microsoft.com/office/drawing/2010/main"/>
              </a:ext>
            </a:extLst>
          </a:blip>
          <a:srcRect/>
          <a:stretch>
            <a:fillRect/>
          </a:stretch>
        </p:blipFill>
        <p:spPr>
          <a:xfrm>
            <a:off x="6893268" y="2201447"/>
            <a:ext cx="2123728" cy="1360626"/>
          </a:xfrm>
          <a:noFill/>
        </p:spPr>
      </p:pic>
      <p:sp>
        <p:nvSpPr>
          <p:cNvPr id="6" name="Rectangle 5"/>
          <p:cNvSpPr/>
          <p:nvPr/>
        </p:nvSpPr>
        <p:spPr>
          <a:xfrm>
            <a:off x="358775" y="981075"/>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nvGrpSpPr>
          <p:cNvPr id="28677" name="Group 6"/>
          <p:cNvGrpSpPr>
            <a:grpSpLocks/>
          </p:cNvGrpSpPr>
          <p:nvPr/>
        </p:nvGrpSpPr>
        <p:grpSpPr bwMode="auto">
          <a:xfrm>
            <a:off x="358775" y="981076"/>
            <a:ext cx="8622745" cy="4345352"/>
            <a:chOff x="359532" y="980728"/>
            <a:chExt cx="9129097" cy="5040560"/>
          </a:xfrm>
        </p:grpSpPr>
        <p:sp>
          <p:nvSpPr>
            <p:cNvPr id="8" name="Rectangle 7"/>
            <p:cNvSpPr/>
            <p:nvPr/>
          </p:nvSpPr>
          <p:spPr>
            <a:xfrm>
              <a:off x="359532" y="980728"/>
              <a:ext cx="8424936" cy="3651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Can 8"/>
            <p:cNvSpPr/>
            <p:nvPr/>
          </p:nvSpPr>
          <p:spPr>
            <a:xfrm>
              <a:off x="4734410" y="5300528"/>
              <a:ext cx="1944216" cy="720760"/>
            </a:xfrm>
            <a:prstGeom prst="can">
              <a:avLst>
                <a:gd name="adj" fmla="val 49420"/>
              </a:avLst>
            </a:prstGeom>
            <a:solidFill>
              <a:schemeClr val="bg1">
                <a:lumMod val="85000"/>
              </a:schemeClr>
            </a:solidFill>
            <a:ln w="349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8685" name="Picture 3" descr="C:\Users\alex\Desktop\17-9-2013 7-32-29 μμ.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22848" y="1656521"/>
              <a:ext cx="1552545" cy="162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hord 11"/>
            <p:cNvSpPr/>
            <p:nvPr/>
          </p:nvSpPr>
          <p:spPr>
            <a:xfrm rot="4563451">
              <a:off x="3129574" y="2552417"/>
              <a:ext cx="1008111" cy="1081167"/>
            </a:xfrm>
            <a:prstGeom prst="chord">
              <a:avLst>
                <a:gd name="adj1" fmla="val 3457369"/>
                <a:gd name="adj2" fmla="val 1496802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Up Arrow 12"/>
            <p:cNvSpPr/>
            <p:nvPr/>
          </p:nvSpPr>
          <p:spPr>
            <a:xfrm>
              <a:off x="5804592" y="4292415"/>
              <a:ext cx="134950" cy="1181158"/>
            </a:xfrm>
            <a:prstGeom prst="upArrow">
              <a:avLst>
                <a:gd name="adj1" fmla="val 50000"/>
                <a:gd name="adj2" fmla="val 20313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Up Arrow 13"/>
            <p:cNvSpPr/>
            <p:nvPr/>
          </p:nvSpPr>
          <p:spPr>
            <a:xfrm>
              <a:off x="5529986" y="3406547"/>
              <a:ext cx="177317" cy="2067026"/>
            </a:xfrm>
            <a:prstGeom prst="upArrow">
              <a:avLst>
                <a:gd name="adj1" fmla="val 50000"/>
                <a:gd name="adj2" fmla="val 151104"/>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 name="Up Arrow 14"/>
            <p:cNvSpPr/>
            <p:nvPr/>
          </p:nvSpPr>
          <p:spPr>
            <a:xfrm rot="8416620">
              <a:off x="4448819" y="2823906"/>
              <a:ext cx="119258" cy="2594102"/>
            </a:xfrm>
            <a:prstGeom prst="upArrow">
              <a:avLst>
                <a:gd name="adj1" fmla="val 50000"/>
                <a:gd name="adj2" fmla="val 151104"/>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7" name="TextBox 16"/>
            <p:cNvSpPr txBox="1"/>
            <p:nvPr/>
          </p:nvSpPr>
          <p:spPr>
            <a:xfrm>
              <a:off x="899330" y="1352221"/>
              <a:ext cx="2320820" cy="647732"/>
            </a:xfrm>
            <a:prstGeom prst="rect">
              <a:avLst/>
            </a:prstGeom>
            <a:noFill/>
          </p:spPr>
          <p:txBody>
            <a:bodyPr>
              <a:spAutoFit/>
            </a:bodyPr>
            <a:lstStyle/>
            <a:p>
              <a:pPr>
                <a:defRPr/>
              </a:pPr>
              <a:r>
                <a:rPr lang="el-GR" b="1" dirty="0">
                  <a:latin typeface="+mn-lt"/>
                </a:rPr>
                <a:t>Φωτογράφηση σε κανονικό φωτισμό</a:t>
              </a:r>
            </a:p>
          </p:txBody>
        </p:sp>
        <p:sp>
          <p:nvSpPr>
            <p:cNvPr id="18" name="TextBox 17"/>
            <p:cNvSpPr txBox="1"/>
            <p:nvPr/>
          </p:nvSpPr>
          <p:spPr>
            <a:xfrm>
              <a:off x="1115877" y="2788980"/>
              <a:ext cx="1872034" cy="646144"/>
            </a:xfrm>
            <a:prstGeom prst="rect">
              <a:avLst/>
            </a:prstGeom>
            <a:noFill/>
          </p:spPr>
          <p:txBody>
            <a:bodyPr>
              <a:spAutoFit/>
            </a:bodyPr>
            <a:lstStyle/>
            <a:p>
              <a:pPr>
                <a:defRPr/>
              </a:pPr>
              <a:r>
                <a:rPr lang="el-GR" b="1" dirty="0">
                  <a:latin typeface="+mn-lt"/>
                </a:rPr>
                <a:t>Πηγή ακτινοβολίας</a:t>
              </a:r>
            </a:p>
          </p:txBody>
        </p:sp>
        <p:sp>
          <p:nvSpPr>
            <p:cNvPr id="20" name="TextBox 19"/>
            <p:cNvSpPr txBox="1"/>
            <p:nvPr/>
          </p:nvSpPr>
          <p:spPr>
            <a:xfrm>
              <a:off x="5956803" y="4657558"/>
              <a:ext cx="1683731" cy="647732"/>
            </a:xfrm>
            <a:prstGeom prst="rect">
              <a:avLst/>
            </a:prstGeom>
            <a:noFill/>
          </p:spPr>
          <p:txBody>
            <a:bodyPr>
              <a:spAutoFit/>
            </a:bodyPr>
            <a:lstStyle/>
            <a:p>
              <a:pPr>
                <a:defRPr/>
              </a:pPr>
              <a:r>
                <a:rPr lang="el-GR" b="1" dirty="0">
                  <a:latin typeface="+mn-lt"/>
                </a:rPr>
                <a:t>Ακτινοβολία Φθορισμού</a:t>
              </a:r>
            </a:p>
          </p:txBody>
        </p:sp>
        <p:sp>
          <p:nvSpPr>
            <p:cNvPr id="21" name="TextBox 20"/>
            <p:cNvSpPr txBox="1"/>
            <p:nvPr/>
          </p:nvSpPr>
          <p:spPr>
            <a:xfrm>
              <a:off x="5724564" y="3714537"/>
              <a:ext cx="2419678" cy="646145"/>
            </a:xfrm>
            <a:prstGeom prst="rect">
              <a:avLst/>
            </a:prstGeom>
            <a:noFill/>
          </p:spPr>
          <p:txBody>
            <a:bodyPr>
              <a:spAutoFit/>
            </a:bodyPr>
            <a:lstStyle/>
            <a:p>
              <a:pPr>
                <a:defRPr/>
              </a:pPr>
              <a:r>
                <a:rPr lang="el-GR" b="1" dirty="0">
                  <a:latin typeface="+mn-lt"/>
                </a:rPr>
                <a:t>Ανακλώμενη ακτινοβολία</a:t>
              </a:r>
            </a:p>
          </p:txBody>
        </p:sp>
        <p:sp>
          <p:nvSpPr>
            <p:cNvPr id="23" name="TextBox 22"/>
            <p:cNvSpPr txBox="1"/>
            <p:nvPr/>
          </p:nvSpPr>
          <p:spPr>
            <a:xfrm>
              <a:off x="7183501" y="1071220"/>
              <a:ext cx="2305128" cy="1478033"/>
            </a:xfrm>
            <a:prstGeom prst="rect">
              <a:avLst/>
            </a:prstGeom>
            <a:noFill/>
          </p:spPr>
          <p:txBody>
            <a:bodyPr>
              <a:spAutoFit/>
            </a:bodyPr>
            <a:lstStyle/>
            <a:p>
              <a:pPr>
                <a:defRPr/>
              </a:pPr>
              <a:r>
                <a:rPr lang="el-GR" b="1" dirty="0">
                  <a:latin typeface="+mn-lt"/>
                </a:rPr>
                <a:t>Σύστημα Ανίχνευσης</a:t>
              </a:r>
            </a:p>
            <a:p>
              <a:pPr>
                <a:defRPr/>
              </a:pPr>
              <a:r>
                <a:rPr lang="el-GR" b="1" dirty="0">
                  <a:latin typeface="+mn-lt"/>
                </a:rPr>
                <a:t>Με ενσωματωμένα φίλτρα αποκοπής/</a:t>
              </a:r>
            </a:p>
            <a:p>
              <a:pPr>
                <a:defRPr/>
              </a:pPr>
              <a:r>
                <a:rPr lang="el-GR" b="1" dirty="0">
                  <a:latin typeface="+mn-lt"/>
                </a:rPr>
                <a:t>διαπερατότητας  </a:t>
              </a:r>
            </a:p>
            <a:p>
              <a:pPr>
                <a:defRPr/>
              </a:pPr>
              <a:endParaRPr lang="el-GR" b="1" dirty="0">
                <a:latin typeface="+mn-lt"/>
              </a:endParaRPr>
            </a:p>
          </p:txBody>
        </p:sp>
      </p:grpSp>
      <p:pic>
        <p:nvPicPr>
          <p:cNvPr id="28678" name="Picture 2" descr="C:\Users\alex\Desktop\light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261719">
            <a:off x="3232150" y="1081088"/>
            <a:ext cx="8985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7" descr="IMGP210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 y="3957638"/>
            <a:ext cx="1928813"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543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marL="514350" indent="-514350"/>
            <a:r>
              <a:rPr lang="el-GR" altLang="el-GR" sz="3600" dirty="0" smtClean="0"/>
              <a:t>Έγχρωμη απεικόνιση στο ορατό</a:t>
            </a:r>
          </a:p>
        </p:txBody>
      </p:sp>
      <p:sp>
        <p:nvSpPr>
          <p:cNvPr id="29699" name="Content Placeholder 2"/>
          <p:cNvSpPr>
            <a:spLocks noGrp="1"/>
          </p:cNvSpPr>
          <p:nvPr>
            <p:ph idx="1"/>
          </p:nvPr>
        </p:nvSpPr>
        <p:spPr>
          <a:xfrm>
            <a:off x="358775" y="1196752"/>
            <a:ext cx="8426449" cy="5040560"/>
          </a:xfrm>
        </p:spPr>
        <p:txBody>
          <a:bodyPr>
            <a:normAutofit/>
          </a:bodyPr>
          <a:lstStyle/>
          <a:p>
            <a:pPr marL="0" indent="0">
              <a:buFont typeface="Arial" charset="0"/>
              <a:buNone/>
            </a:pPr>
            <a:r>
              <a:rPr lang="el-GR" altLang="el-GR" sz="2700" dirty="0" smtClean="0"/>
              <a:t>Σύνθεση έγχρωμης εικόνας από την ανάκλαση της επιφάνειας </a:t>
            </a:r>
            <a:r>
              <a:rPr lang="en-US" altLang="el-GR" sz="2700" dirty="0" smtClean="0"/>
              <a:t> </a:t>
            </a:r>
            <a:r>
              <a:rPr lang="el-GR" altLang="el-GR" sz="2700" dirty="0" smtClean="0"/>
              <a:t>στα τρία βασικά χρώματα μπλε</a:t>
            </a:r>
            <a:r>
              <a:rPr lang="en-US" altLang="el-GR" sz="2700" dirty="0" smtClean="0"/>
              <a:t> (</a:t>
            </a:r>
            <a:r>
              <a:rPr lang="en-US" altLang="el-GR" sz="2700" b="1" dirty="0" smtClean="0">
                <a:solidFill>
                  <a:srgbClr val="820000"/>
                </a:solidFill>
              </a:rPr>
              <a:t>460nm</a:t>
            </a:r>
            <a:r>
              <a:rPr lang="en-US" altLang="el-GR" sz="2700" dirty="0" smtClean="0"/>
              <a:t>)</a:t>
            </a:r>
            <a:r>
              <a:rPr lang="el-GR" altLang="el-GR" sz="2700" dirty="0" smtClean="0"/>
              <a:t> πράσινο</a:t>
            </a:r>
            <a:r>
              <a:rPr lang="en-US" altLang="el-GR" sz="2700" dirty="0" smtClean="0"/>
              <a:t> (</a:t>
            </a:r>
            <a:r>
              <a:rPr lang="en-US" altLang="el-GR" sz="2700" b="1" dirty="0" smtClean="0">
                <a:solidFill>
                  <a:srgbClr val="820000"/>
                </a:solidFill>
              </a:rPr>
              <a:t>560nm</a:t>
            </a:r>
            <a:r>
              <a:rPr lang="en-US" altLang="el-GR" sz="2700" dirty="0" smtClean="0"/>
              <a:t>)</a:t>
            </a:r>
            <a:r>
              <a:rPr lang="el-GR" altLang="el-GR" sz="2700" dirty="0" smtClean="0"/>
              <a:t> και κόκκινο (</a:t>
            </a:r>
            <a:r>
              <a:rPr lang="el-GR" altLang="el-GR" sz="2700" b="1" dirty="0" smtClean="0">
                <a:solidFill>
                  <a:srgbClr val="820000"/>
                </a:solidFill>
              </a:rPr>
              <a:t>800</a:t>
            </a:r>
            <a:r>
              <a:rPr lang="en-US" altLang="el-GR" sz="2700" b="1" dirty="0" smtClean="0">
                <a:solidFill>
                  <a:srgbClr val="820000"/>
                </a:solidFill>
              </a:rPr>
              <a:t>nm</a:t>
            </a:r>
            <a:r>
              <a:rPr lang="en-US" altLang="el-GR" sz="2700" dirty="0" smtClean="0"/>
              <a:t>).</a:t>
            </a:r>
            <a:r>
              <a:rPr lang="el-GR" altLang="el-GR" sz="2700" dirty="0" smtClean="0"/>
              <a:t> </a:t>
            </a:r>
          </a:p>
          <a:p>
            <a:pPr>
              <a:buFont typeface="Arial" charset="0"/>
              <a:buNone/>
            </a:pPr>
            <a:endParaRPr lang="el-GR" altLang="el-GR" sz="2700" dirty="0" smtClean="0"/>
          </a:p>
          <a:p>
            <a:r>
              <a:rPr lang="el-GR" altLang="el-GR" sz="2700" dirty="0" smtClean="0"/>
              <a:t>Προβλήματα κατά την εστίαση στα τρία μήκη κύματος.</a:t>
            </a:r>
            <a:endParaRPr lang="en-US" altLang="el-GR" sz="2700" dirty="0" smtClean="0"/>
          </a:p>
          <a:p>
            <a:r>
              <a:rPr lang="el-GR" altLang="el-GR" sz="2700" dirty="0" smtClean="0"/>
              <a:t>Απεικόνιση με μειωμένο οπτικό αποτέλεσμα στην χρωματική απόδοση </a:t>
            </a:r>
          </a:p>
          <a:p>
            <a:r>
              <a:rPr lang="el-GR" altLang="el-GR" sz="2700" dirty="0" smtClean="0"/>
              <a:t>Χρωματικές διαφορές ανάμεσα σε διαφορετικές συσκευές λόγω διαφορετικών αρχικών ρυθμίσεων, φωτισμού </a:t>
            </a:r>
            <a:r>
              <a:rPr lang="el-GR" altLang="el-GR" sz="2700" dirty="0" err="1" smtClean="0"/>
              <a:t>κ.λ.π</a:t>
            </a:r>
            <a:r>
              <a:rPr lang="el-GR" altLang="el-GR" sz="2700" dirty="0" smtClean="0"/>
              <a:t>.</a:t>
            </a:r>
          </a:p>
        </p:txBody>
      </p:sp>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3F7ECC6B-D44C-4BCC-B4C5-A4E0F7D1A85B}" type="slidenum">
              <a:rPr lang="el-GR" altLang="el-GR" sz="1200" smtClean="0">
                <a:solidFill>
                  <a:srgbClr val="000000"/>
                </a:solidFill>
                <a:latin typeface="Arial" charset="0"/>
              </a:rPr>
              <a:pPr eaLnBrk="1" hangingPunct="1">
                <a:spcBef>
                  <a:spcPct val="0"/>
                </a:spcBef>
                <a:buFontTx/>
                <a:buNone/>
              </a:pPr>
              <a:t>22</a:t>
            </a:fld>
            <a:endParaRPr lang="el-GR" altLang="el-GR" sz="1200" smtClean="0">
              <a:solidFill>
                <a:srgbClr val="000000"/>
              </a:solidFill>
              <a:latin typeface="Arial" charset="0"/>
            </a:endParaRP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797228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marL="514350" indent="-514350"/>
            <a:r>
              <a:rPr lang="el-GR" altLang="el-GR" sz="3600" dirty="0" smtClean="0"/>
              <a:t>Έγχρωμη απεικόνιση στο ορατό</a:t>
            </a:r>
          </a:p>
        </p:txBody>
      </p:sp>
      <p:sp>
        <p:nvSpPr>
          <p:cNvPr id="30723" name="Content Placeholder 2"/>
          <p:cNvSpPr>
            <a:spLocks noGrp="1"/>
          </p:cNvSpPr>
          <p:nvPr>
            <p:ph idx="1"/>
          </p:nvPr>
        </p:nvSpPr>
        <p:spPr>
          <a:xfrm>
            <a:off x="621241" y="6093296"/>
            <a:ext cx="7047103" cy="383853"/>
          </a:xfrm>
        </p:spPr>
        <p:txBody>
          <a:bodyPr>
            <a:noAutofit/>
          </a:bodyPr>
          <a:lstStyle/>
          <a:p>
            <a:pPr marL="0" indent="0">
              <a:buFont typeface="Arial" charset="0"/>
              <a:buNone/>
            </a:pPr>
            <a:r>
              <a:rPr lang="el-GR" altLang="el-GR" sz="1200" dirty="0" smtClean="0"/>
              <a:t>«Φυσικοχημική Μελέτη και Τεκμηρίωση Δεσποτικών Εικόνων Αγ. Παρασκευής και Αγ. Νικολάου, </a:t>
            </a:r>
            <a:r>
              <a:rPr lang="el-GR" altLang="el-GR" sz="1200" dirty="0" err="1" smtClean="0"/>
              <a:t>Αμπλιανής</a:t>
            </a:r>
            <a:r>
              <a:rPr lang="el-GR" altLang="el-GR" sz="1200" dirty="0" smtClean="0"/>
              <a:t> Καρπενησίου, 2010, </a:t>
            </a:r>
            <a:r>
              <a:rPr lang="el-GR" altLang="el-GR" sz="1200" dirty="0" err="1" smtClean="0"/>
              <a:t>Επ</a:t>
            </a:r>
            <a:r>
              <a:rPr lang="el-GR" altLang="el-GR" sz="1200" dirty="0" smtClean="0"/>
              <a:t>. Υπεύθυνη,  Α. Αλεξοπούλου, </a:t>
            </a:r>
            <a:r>
              <a:rPr lang="el-GR" altLang="el-GR" sz="1200" dirty="0" err="1" smtClean="0"/>
              <a:t>Εργ</a:t>
            </a:r>
            <a:r>
              <a:rPr lang="el-GR" altLang="el-GR" sz="1200" dirty="0" smtClean="0"/>
              <a:t> ΦΜΔΤ</a:t>
            </a:r>
          </a:p>
        </p:txBody>
      </p:sp>
      <p:sp>
        <p:nvSpPr>
          <p:cNvPr id="307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1C5841F-37A0-4989-90B1-5C9AC6588664}" type="slidenum">
              <a:rPr lang="el-GR" altLang="el-GR" sz="1200" smtClean="0">
                <a:solidFill>
                  <a:srgbClr val="000000"/>
                </a:solidFill>
                <a:latin typeface="Arial" charset="0"/>
              </a:rPr>
              <a:pPr eaLnBrk="1" hangingPunct="1">
                <a:spcBef>
                  <a:spcPct val="0"/>
                </a:spcBef>
                <a:buFontTx/>
                <a:buNone/>
              </a:pPr>
              <a:t>23</a:t>
            </a:fld>
            <a:endParaRPr lang="el-GR" altLang="el-GR" sz="1200" smtClean="0">
              <a:solidFill>
                <a:srgbClr val="000000"/>
              </a:solidFill>
              <a:latin typeface="Arial" charset="0"/>
            </a:endParaRPr>
          </a:p>
        </p:txBody>
      </p:sp>
      <p:sp>
        <p:nvSpPr>
          <p:cNvPr id="5" name="Rectangle 4"/>
          <p:cNvSpPr/>
          <p:nvPr/>
        </p:nvSpPr>
        <p:spPr>
          <a:xfrm>
            <a:off x="571500" y="18573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30728" name="Picture 2" descr="ampliani 3 3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3022" y="1089025"/>
            <a:ext cx="3327400" cy="439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 descr="Αγ"/>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7471" y="1086751"/>
            <a:ext cx="32861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Rectangle 10"/>
          <p:cNvSpPr>
            <a:spLocks noChangeArrowheads="1"/>
          </p:cNvSpPr>
          <p:nvPr/>
        </p:nvSpPr>
        <p:spPr bwMode="auto">
          <a:xfrm>
            <a:off x="6017596" y="5483571"/>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latin typeface="+mn-lt"/>
              </a:rPr>
              <a:t>Μu.S.I.S</a:t>
            </a:r>
            <a:r>
              <a:rPr lang="el-GR" altLang="el-GR" sz="1800" dirty="0">
                <a:latin typeface="+mn-lt"/>
              </a:rPr>
              <a:t>.</a:t>
            </a:r>
          </a:p>
        </p:txBody>
      </p:sp>
      <p:sp>
        <p:nvSpPr>
          <p:cNvPr id="30731" name="Rectangle 11"/>
          <p:cNvSpPr>
            <a:spLocks noChangeArrowheads="1"/>
          </p:cNvSpPr>
          <p:nvPr/>
        </p:nvSpPr>
        <p:spPr bwMode="auto">
          <a:xfrm>
            <a:off x="1669003" y="5484126"/>
            <a:ext cx="13919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latin typeface="+mn-lt"/>
              </a:rPr>
              <a:t>NIKON D-70s</a:t>
            </a:r>
          </a:p>
        </p:txBody>
      </p:sp>
    </p:spTree>
    <p:extLst>
      <p:ext uri="{BB962C8B-B14F-4D97-AF65-F5344CB8AC3E}">
        <p14:creationId xmlns:p14="http://schemas.microsoft.com/office/powerpoint/2010/main" val="914724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P3434-detail3 fr 370_rot"/>
          <p:cNvPicPr>
            <a:picLocks noGrp="1" noChangeAspect="1" noChangeArrowheads="1"/>
          </p:cNvPicPr>
          <p:nvPr>
            <p:ph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2407787" y="1184275"/>
            <a:ext cx="2092325" cy="2735261"/>
          </a:xfrm>
          <a:prstGeom prst="rect">
            <a:avLst/>
          </a:prstGeom>
          <a:noFill/>
        </p:spPr>
      </p:pic>
      <p:pic>
        <p:nvPicPr>
          <p:cNvPr id="18" name="Picture 13" descr="P3434-detail3 fr raking 600_rot"/>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4570413" y="1184275"/>
            <a:ext cx="2073275" cy="2735262"/>
          </a:xfrm>
          <a:prstGeom prst="rect">
            <a:avLst/>
          </a:prstGeom>
          <a:noFill/>
        </p:spPr>
      </p:pic>
      <p:pic>
        <p:nvPicPr>
          <p:cNvPr id="19" name="Picture 16" descr="P3434-detail3 fr raking 1000_r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29412" y="1184275"/>
            <a:ext cx="20558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SC_8324autocolcrop_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7187" y="1184275"/>
            <a:ext cx="198278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08000"/>
            <a:ext cx="8229600" cy="863873"/>
          </a:xfrm>
        </p:spPr>
        <p:txBody>
          <a:bodyPr>
            <a:noAutofit/>
          </a:bodyPr>
          <a:lstStyle/>
          <a:p>
            <a:r>
              <a:rPr lang="el-GR" sz="3200" dirty="0" smtClean="0"/>
              <a:t>Ανάκλαση </a:t>
            </a:r>
            <a:r>
              <a:rPr lang="el-GR" sz="3200" dirty="0"/>
              <a:t>στην υπεριώδη, ορατή </a:t>
            </a:r>
            <a:r>
              <a:rPr lang="el-GR" sz="3200" dirty="0" smtClean="0"/>
              <a:t>&amp; </a:t>
            </a:r>
            <a:r>
              <a:rPr lang="el-GR" sz="3200" dirty="0"/>
              <a:t>υπέρυθρη περιοχή σε συγκεκριμένα μήκη κύματος (1/2</a:t>
            </a:r>
            <a:r>
              <a:rPr lang="el-GR" sz="3200" dirty="0" smtClean="0"/>
              <a:t>)</a:t>
            </a:r>
            <a:endParaRPr lang="el-GR" sz="3200" dirty="0"/>
          </a:p>
        </p:txBody>
      </p:sp>
      <p:sp>
        <p:nvSpPr>
          <p:cNvPr id="31749" name="Rectangle 22"/>
          <p:cNvSpPr>
            <a:spLocks noChangeArrowheads="1"/>
          </p:cNvSpPr>
          <p:nvPr/>
        </p:nvSpPr>
        <p:spPr bwMode="auto">
          <a:xfrm>
            <a:off x="2339974" y="3600000"/>
            <a:ext cx="172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Times New Roman" pitchFamily="18" charset="0"/>
              </a:rPr>
              <a:t>HSI 370nm</a:t>
            </a:r>
            <a:endParaRPr lang="el-GR" altLang="el-GR" sz="2000" b="1" dirty="0">
              <a:solidFill>
                <a:schemeClr val="bg1"/>
              </a:solidFill>
              <a:latin typeface="+mn-lt"/>
              <a:cs typeface="Times New Roman" pitchFamily="18" charset="0"/>
            </a:endParaRPr>
          </a:p>
        </p:txBody>
      </p:sp>
      <p:sp>
        <p:nvSpPr>
          <p:cNvPr id="31750" name="Rectangle 24"/>
          <p:cNvSpPr>
            <a:spLocks noChangeArrowheads="1"/>
          </p:cNvSpPr>
          <p:nvPr/>
        </p:nvSpPr>
        <p:spPr bwMode="auto">
          <a:xfrm>
            <a:off x="4572000" y="3600000"/>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a:solidFill>
                  <a:schemeClr val="bg1"/>
                </a:solidFill>
                <a:latin typeface="+mn-lt"/>
                <a:cs typeface="Times New Roman" pitchFamily="18" charset="0"/>
              </a:rPr>
              <a:t>HSI 600nm</a:t>
            </a:r>
            <a:endParaRPr lang="el-GR" altLang="el-GR" sz="2000" b="1">
              <a:solidFill>
                <a:schemeClr val="bg1"/>
              </a:solidFill>
              <a:latin typeface="+mn-lt"/>
              <a:cs typeface="Times New Roman" pitchFamily="18" charset="0"/>
            </a:endParaRPr>
          </a:p>
        </p:txBody>
      </p:sp>
      <p:sp>
        <p:nvSpPr>
          <p:cNvPr id="31751" name="Rectangle 25"/>
          <p:cNvSpPr>
            <a:spLocks noChangeArrowheads="1"/>
          </p:cNvSpPr>
          <p:nvPr/>
        </p:nvSpPr>
        <p:spPr bwMode="auto">
          <a:xfrm>
            <a:off x="6729412" y="3600000"/>
            <a:ext cx="14606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Times New Roman" pitchFamily="18" charset="0"/>
              </a:rPr>
              <a:t>HSI 1000nm</a:t>
            </a:r>
            <a:endParaRPr lang="el-GR" altLang="el-GR" sz="2000" b="1" dirty="0">
              <a:solidFill>
                <a:schemeClr val="bg1"/>
              </a:solidFill>
              <a:latin typeface="+mn-lt"/>
              <a:cs typeface="Times New Roman" pitchFamily="18" charset="0"/>
            </a:endParaRPr>
          </a:p>
        </p:txBody>
      </p:sp>
      <p:sp>
        <p:nvSpPr>
          <p:cNvPr id="31753" name="Rectangle 13"/>
          <p:cNvSpPr>
            <a:spLocks noChangeArrowheads="1"/>
          </p:cNvSpPr>
          <p:nvPr/>
        </p:nvSpPr>
        <p:spPr bwMode="auto">
          <a:xfrm>
            <a:off x="358775" y="3600000"/>
            <a:ext cx="527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rPr>
              <a:t>VIS</a:t>
            </a:r>
            <a:endParaRPr lang="el-GR" altLang="el-GR" sz="2000" b="1" dirty="0">
              <a:solidFill>
                <a:schemeClr val="bg1"/>
              </a:solidFill>
              <a:latin typeface="+mn-lt"/>
            </a:endParaRPr>
          </a:p>
        </p:txBody>
      </p:sp>
      <p:sp>
        <p:nvSpPr>
          <p:cNvPr id="31754" name="Rectangle 18"/>
          <p:cNvSpPr>
            <a:spLocks noChangeArrowheads="1"/>
          </p:cNvSpPr>
          <p:nvPr/>
        </p:nvSpPr>
        <p:spPr bwMode="auto">
          <a:xfrm>
            <a:off x="251520" y="3919537"/>
            <a:ext cx="842645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eaLnBrk="1" hangingPunct="1">
              <a:lnSpc>
                <a:spcPct val="125000"/>
              </a:lnSpc>
              <a:spcBef>
                <a:spcPct val="0"/>
              </a:spcBef>
              <a:buClr>
                <a:srgbClr val="820000"/>
              </a:buClr>
              <a:buFont typeface="Wingdings" panose="05000000000000000000" pitchFamily="2" charset="2"/>
              <a:buChar char="§"/>
            </a:pPr>
            <a:r>
              <a:rPr lang="el-GR" altLang="el-GR" sz="2800" dirty="0" smtClean="0">
                <a:latin typeface="+mn-lt"/>
              </a:rPr>
              <a:t>Οξύτητα </a:t>
            </a:r>
            <a:r>
              <a:rPr lang="el-GR" altLang="el-GR" sz="2800" dirty="0">
                <a:latin typeface="+mn-lt"/>
              </a:rPr>
              <a:t>στην απεικόνιση,</a:t>
            </a:r>
          </a:p>
          <a:p>
            <a:pPr marL="457200" indent="-457200" eaLnBrk="1" hangingPunct="1">
              <a:lnSpc>
                <a:spcPct val="125000"/>
              </a:lnSpc>
              <a:spcBef>
                <a:spcPct val="0"/>
              </a:spcBef>
              <a:buClr>
                <a:srgbClr val="820000"/>
              </a:buClr>
              <a:buFont typeface="Wingdings" panose="05000000000000000000" pitchFamily="2" charset="2"/>
              <a:buChar char="§"/>
            </a:pPr>
            <a:r>
              <a:rPr lang="el-GR" altLang="el-GR" sz="2800" dirty="0" smtClean="0">
                <a:latin typeface="+mn-lt"/>
              </a:rPr>
              <a:t>Σύνδεση </a:t>
            </a:r>
            <a:r>
              <a:rPr lang="el-GR" altLang="el-GR" sz="2800" dirty="0">
                <a:latin typeface="+mn-lt"/>
              </a:rPr>
              <a:t>πληροφορίας με βάθος</a:t>
            </a:r>
          </a:p>
          <a:p>
            <a:pPr marL="457200" indent="-457200" eaLnBrk="1" hangingPunct="1">
              <a:lnSpc>
                <a:spcPct val="125000"/>
              </a:lnSpc>
              <a:spcBef>
                <a:spcPct val="0"/>
              </a:spcBef>
              <a:buClr>
                <a:srgbClr val="820000"/>
              </a:buClr>
              <a:buFont typeface="Wingdings" panose="05000000000000000000" pitchFamily="2" charset="2"/>
              <a:buChar char="§"/>
            </a:pPr>
            <a:r>
              <a:rPr lang="el-GR" altLang="el-GR" sz="2800" dirty="0">
                <a:latin typeface="+mn-lt"/>
              </a:rPr>
              <a:t>Σύνδεση πληροφορίας με ιδιότητες υλικού. </a:t>
            </a:r>
          </a:p>
        </p:txBody>
      </p:sp>
      <p:sp>
        <p:nvSpPr>
          <p:cNvPr id="46091" name="Rectangle 19"/>
          <p:cNvSpPr>
            <a:spLocks noChangeArrowheads="1"/>
          </p:cNvSpPr>
          <p:nvPr/>
        </p:nvSpPr>
        <p:spPr bwMode="auto">
          <a:xfrm>
            <a:off x="265954" y="5690004"/>
            <a:ext cx="8501062" cy="738664"/>
          </a:xfrm>
          <a:prstGeom prst="rect">
            <a:avLst/>
          </a:prstGeom>
          <a:noFill/>
          <a:ln w="9525">
            <a:noFill/>
            <a:miter lim="800000"/>
            <a:headEnd/>
            <a:tailEnd/>
          </a:ln>
        </p:spPr>
        <p:txBody>
          <a:bodyPr>
            <a:spAutoFit/>
          </a:bodyPr>
          <a:lstStyle/>
          <a:p>
            <a:pPr>
              <a:defRPr/>
            </a:pPr>
            <a:r>
              <a:rPr lang="en-US" sz="1400" dirty="0" smtClean="0">
                <a:latin typeface="+mn-lt"/>
              </a:rPr>
              <a:t>Nikolaos </a:t>
            </a:r>
            <a:r>
              <a:rPr lang="en-US" sz="1400" dirty="0" err="1">
                <a:latin typeface="+mn-lt"/>
              </a:rPr>
              <a:t>Gysis</a:t>
            </a:r>
            <a:r>
              <a:rPr lang="el-GR" sz="1400" dirty="0">
                <a:latin typeface="+mn-lt"/>
              </a:rPr>
              <a:t> </a:t>
            </a:r>
            <a:r>
              <a:rPr lang="en-US" sz="1400" dirty="0">
                <a:latin typeface="+mn-lt"/>
              </a:rPr>
              <a:t>“Sewing workshop”  detail.</a:t>
            </a:r>
            <a:r>
              <a:rPr lang="el-GR" sz="1400" dirty="0">
                <a:latin typeface="+mn-lt"/>
              </a:rPr>
              <a:t> </a:t>
            </a:r>
            <a:r>
              <a:rPr lang="en-US" sz="1400" dirty="0" smtClean="0">
                <a:latin typeface="+mn-lt"/>
              </a:rPr>
              <a:t> </a:t>
            </a:r>
            <a:r>
              <a:rPr lang="el-GR" sz="1400" dirty="0">
                <a:latin typeface="+mn-lt"/>
              </a:rPr>
              <a:t>«Ο</a:t>
            </a:r>
            <a:r>
              <a:rPr lang="en-US" sz="1400" dirty="0" err="1">
                <a:latin typeface="+mn-lt"/>
              </a:rPr>
              <a:t>il</a:t>
            </a:r>
            <a:r>
              <a:rPr lang="en-US" sz="1400" dirty="0">
                <a:latin typeface="+mn-lt"/>
              </a:rPr>
              <a:t> paintings on paper support: documentation of the preservation state using multispectral imaging and chemical analysis. determination of evaluation criteria -conservation treatment proposals</a:t>
            </a:r>
            <a:r>
              <a:rPr lang="el-GR" sz="1400" dirty="0">
                <a:latin typeface="+mn-lt"/>
              </a:rPr>
              <a:t>» ARCHIMEDES III </a:t>
            </a:r>
            <a:r>
              <a:rPr lang="el-GR" sz="1400" dirty="0" err="1">
                <a:latin typeface="+mn-lt"/>
              </a:rPr>
              <a:t>Research</a:t>
            </a:r>
            <a:r>
              <a:rPr lang="el-GR" sz="1400" dirty="0">
                <a:latin typeface="+mn-lt"/>
              </a:rPr>
              <a:t> </a:t>
            </a:r>
            <a:r>
              <a:rPr lang="el-GR" sz="1400" dirty="0" err="1">
                <a:latin typeface="+mn-lt"/>
              </a:rPr>
              <a:t>program</a:t>
            </a:r>
            <a:r>
              <a:rPr lang="el-GR" sz="1400" dirty="0">
                <a:latin typeface="+mn-lt"/>
              </a:rPr>
              <a:t>, </a:t>
            </a:r>
            <a:r>
              <a:rPr lang="el-GR" sz="1400" dirty="0" err="1">
                <a:latin typeface="+mn-lt"/>
              </a:rPr>
              <a:t>Scient</a:t>
            </a:r>
            <a:r>
              <a:rPr lang="el-GR" sz="1400" dirty="0">
                <a:latin typeface="+mn-lt"/>
              </a:rPr>
              <a:t>. </a:t>
            </a:r>
            <a:r>
              <a:rPr lang="en-US" sz="1400" dirty="0">
                <a:latin typeface="+mn-lt"/>
              </a:rPr>
              <a:t>R</a:t>
            </a:r>
            <a:r>
              <a:rPr lang="el-GR" sz="1400" dirty="0" err="1">
                <a:latin typeface="+mn-lt"/>
              </a:rPr>
              <a:t>esponsable</a:t>
            </a:r>
            <a:r>
              <a:rPr lang="el-GR" sz="1400" dirty="0">
                <a:latin typeface="+mn-lt"/>
              </a:rPr>
              <a:t> </a:t>
            </a:r>
            <a:r>
              <a:rPr lang="el-GR" sz="1400" dirty="0" err="1">
                <a:latin typeface="+mn-lt"/>
              </a:rPr>
              <a:t>Dr</a:t>
            </a:r>
            <a:r>
              <a:rPr lang="el-GR" sz="1400" dirty="0">
                <a:latin typeface="+mn-lt"/>
              </a:rPr>
              <a:t> </a:t>
            </a:r>
            <a:r>
              <a:rPr lang="el-GR" sz="1400" dirty="0" err="1">
                <a:latin typeface="+mn-lt"/>
              </a:rPr>
              <a:t>Athena</a:t>
            </a:r>
            <a:r>
              <a:rPr lang="el-GR" sz="1400" dirty="0">
                <a:latin typeface="+mn-lt"/>
              </a:rPr>
              <a:t> </a:t>
            </a:r>
            <a:r>
              <a:rPr lang="el-GR" sz="1400" dirty="0" err="1">
                <a:latin typeface="+mn-lt"/>
              </a:rPr>
              <a:t>Alexopoulou</a:t>
            </a:r>
            <a:endParaRPr lang="el-GR" sz="1400" dirty="0">
              <a:latin typeface="+mn-lt"/>
            </a:endParaRPr>
          </a:p>
        </p:txBody>
      </p:sp>
      <p:sp>
        <p:nvSpPr>
          <p:cNvPr id="15" name="Rectangle 1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545385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71035424-9E20-4424-9101-34286981F75B}" type="slidenum">
              <a:rPr lang="el-GR" altLang="el-GR" sz="1200" smtClean="0">
                <a:solidFill>
                  <a:srgbClr val="000000"/>
                </a:solidFill>
                <a:latin typeface="Arial" charset="0"/>
              </a:rPr>
              <a:pPr eaLnBrk="1" hangingPunct="1">
                <a:spcBef>
                  <a:spcPct val="0"/>
                </a:spcBef>
                <a:buFontTx/>
                <a:buNone/>
              </a:pPr>
              <a:t>25</a:t>
            </a:fld>
            <a:endParaRPr lang="el-GR" altLang="el-GR" sz="1200" smtClean="0">
              <a:solidFill>
                <a:srgbClr val="000000"/>
              </a:solidFill>
              <a:latin typeface="Arial" charset="0"/>
            </a:endParaRPr>
          </a:p>
        </p:txBody>
      </p:sp>
      <p:sp>
        <p:nvSpPr>
          <p:cNvPr id="5" name="Rectangle 4"/>
          <p:cNvSpPr/>
          <p:nvPr/>
        </p:nvSpPr>
        <p:spPr>
          <a:xfrm>
            <a:off x="331604" y="12985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32774" name="Picture 4" descr="MP8520-2-4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9958" y="1255259"/>
            <a:ext cx="320198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MP8520-2-6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2949" y="1255259"/>
            <a:ext cx="324008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0" descr="MP8520-2-8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958" y="3774621"/>
            <a:ext cx="32035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3" descr="MP8520-2-100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2950" y="3774621"/>
            <a:ext cx="3240086"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angle 16"/>
          <p:cNvSpPr>
            <a:spLocks noChangeArrowheads="1"/>
          </p:cNvSpPr>
          <p:nvPr/>
        </p:nvSpPr>
        <p:spPr bwMode="auto">
          <a:xfrm>
            <a:off x="370227" y="331799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420</a:t>
            </a:r>
            <a:r>
              <a:rPr lang="en-US" altLang="el-GR" sz="2000" b="1" dirty="0">
                <a:solidFill>
                  <a:schemeClr val="bg1"/>
                </a:solidFill>
                <a:latin typeface="+mn-lt"/>
              </a:rPr>
              <a:t>nm</a:t>
            </a:r>
            <a:endParaRPr lang="el-GR" altLang="el-GR" sz="2000" b="1" dirty="0">
              <a:solidFill>
                <a:schemeClr val="bg1"/>
              </a:solidFill>
              <a:latin typeface="+mn-lt"/>
            </a:endParaRPr>
          </a:p>
        </p:txBody>
      </p:sp>
      <p:sp>
        <p:nvSpPr>
          <p:cNvPr id="32779" name="Rectangle 17"/>
          <p:cNvSpPr>
            <a:spLocks noChangeArrowheads="1"/>
          </p:cNvSpPr>
          <p:nvPr/>
        </p:nvSpPr>
        <p:spPr bwMode="auto">
          <a:xfrm>
            <a:off x="3662817" y="331799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a:solidFill>
                  <a:schemeClr val="bg1"/>
                </a:solidFill>
                <a:latin typeface="+mn-lt"/>
              </a:rPr>
              <a:t>600</a:t>
            </a:r>
            <a:r>
              <a:rPr lang="en-US" altLang="el-GR" sz="2000" b="1">
                <a:solidFill>
                  <a:schemeClr val="bg1"/>
                </a:solidFill>
                <a:latin typeface="+mn-lt"/>
              </a:rPr>
              <a:t>nm</a:t>
            </a:r>
            <a:endParaRPr lang="el-GR" altLang="el-GR" sz="2000" b="1">
              <a:solidFill>
                <a:schemeClr val="bg1"/>
              </a:solidFill>
              <a:latin typeface="+mn-lt"/>
            </a:endParaRPr>
          </a:p>
        </p:txBody>
      </p:sp>
      <p:sp>
        <p:nvSpPr>
          <p:cNvPr id="32780" name="Rectangle 18"/>
          <p:cNvSpPr>
            <a:spLocks noChangeArrowheads="1"/>
          </p:cNvSpPr>
          <p:nvPr/>
        </p:nvSpPr>
        <p:spPr bwMode="auto">
          <a:xfrm>
            <a:off x="358775" y="5827713"/>
            <a:ext cx="920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800</a:t>
            </a:r>
            <a:r>
              <a:rPr lang="en-US" altLang="el-GR" sz="2000" b="1" dirty="0">
                <a:solidFill>
                  <a:schemeClr val="bg1"/>
                </a:solidFill>
                <a:latin typeface="+mn-lt"/>
              </a:rPr>
              <a:t>nm</a:t>
            </a:r>
            <a:endParaRPr lang="el-GR" altLang="el-GR" sz="2000" b="1" dirty="0">
              <a:solidFill>
                <a:schemeClr val="bg1"/>
              </a:solidFill>
              <a:latin typeface="+mn-lt"/>
            </a:endParaRPr>
          </a:p>
        </p:txBody>
      </p:sp>
      <p:sp>
        <p:nvSpPr>
          <p:cNvPr id="32781" name="Rectangle 20"/>
          <p:cNvSpPr>
            <a:spLocks noChangeArrowheads="1"/>
          </p:cNvSpPr>
          <p:nvPr/>
        </p:nvSpPr>
        <p:spPr bwMode="auto">
          <a:xfrm>
            <a:off x="7236296" y="3395536"/>
            <a:ext cx="1447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800" dirty="0">
                <a:latin typeface="+mn-lt"/>
              </a:rPr>
              <a:t>ΜΠ8520</a:t>
            </a:r>
          </a:p>
        </p:txBody>
      </p:sp>
      <p:sp>
        <p:nvSpPr>
          <p:cNvPr id="32783" name="Rectangle 19"/>
          <p:cNvSpPr>
            <a:spLocks noChangeArrowheads="1"/>
          </p:cNvSpPr>
          <p:nvPr/>
        </p:nvSpPr>
        <p:spPr bwMode="auto">
          <a:xfrm>
            <a:off x="3687446" y="5827713"/>
            <a:ext cx="1050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a:solidFill>
                  <a:schemeClr val="bg1"/>
                </a:solidFill>
                <a:latin typeface="+mn-lt"/>
              </a:rPr>
              <a:t>1000</a:t>
            </a:r>
            <a:r>
              <a:rPr lang="en-US" altLang="el-GR" sz="2000" b="1">
                <a:solidFill>
                  <a:schemeClr val="bg1"/>
                </a:solidFill>
                <a:latin typeface="+mn-lt"/>
              </a:rPr>
              <a:t>nm</a:t>
            </a:r>
            <a:endParaRPr lang="el-GR" altLang="el-GR" sz="2000" b="1">
              <a:solidFill>
                <a:schemeClr val="bg1"/>
              </a:solidFill>
              <a:latin typeface="+mn-lt"/>
            </a:endParaRPr>
          </a:p>
        </p:txBody>
      </p:sp>
      <p:sp>
        <p:nvSpPr>
          <p:cNvPr id="17" name="Rectangle 16"/>
          <p:cNvSpPr/>
          <p:nvPr/>
        </p:nvSpPr>
        <p:spPr>
          <a:xfrm>
            <a:off x="251520" y="6178096"/>
            <a:ext cx="7358063" cy="523875"/>
          </a:xfrm>
          <a:prstGeom prst="rect">
            <a:avLst/>
          </a:prstGeom>
        </p:spPr>
        <p:txBody>
          <a:bodyPr>
            <a:spAutoFit/>
          </a:bodyPr>
          <a:lstStyle/>
          <a:p>
            <a:pPr>
              <a:defRPr/>
            </a:pPr>
            <a:r>
              <a:rPr lang="en-US" sz="1400" dirty="0">
                <a:latin typeface="+mn-lt"/>
              </a:rPr>
              <a:t>Multispectral Imaging Documentation of the Findings</a:t>
            </a:r>
            <a:r>
              <a:rPr lang="el-GR" sz="1400" dirty="0">
                <a:latin typeface="+mn-lt"/>
              </a:rPr>
              <a:t> </a:t>
            </a:r>
            <a:r>
              <a:rPr lang="en-US" sz="1400" dirty="0">
                <a:latin typeface="+mn-lt"/>
              </a:rPr>
              <a:t>of Tomb I and II at Daphne</a:t>
            </a:r>
            <a:r>
              <a:rPr lang="el-GR" sz="1400" dirty="0">
                <a:latin typeface="+mn-lt"/>
              </a:rPr>
              <a:t>, </a:t>
            </a:r>
          </a:p>
          <a:p>
            <a:pPr>
              <a:defRPr/>
            </a:pPr>
            <a:r>
              <a:rPr lang="el-GR" sz="1400" dirty="0">
                <a:latin typeface="+mn-lt"/>
              </a:rPr>
              <a:t>A.A </a:t>
            </a:r>
            <a:r>
              <a:rPr lang="el-GR" sz="1400" dirty="0" err="1">
                <a:latin typeface="+mn-lt"/>
              </a:rPr>
              <a:t>lexopoulou</a:t>
            </a:r>
            <a:r>
              <a:rPr lang="el-GR" sz="1400" dirty="0">
                <a:latin typeface="+mn-lt"/>
              </a:rPr>
              <a:t> </a:t>
            </a:r>
            <a:r>
              <a:rPr lang="el-GR" sz="1400" dirty="0" err="1">
                <a:latin typeface="+mn-lt"/>
              </a:rPr>
              <a:t>et</a:t>
            </a:r>
            <a:r>
              <a:rPr lang="el-GR" sz="1400" dirty="0">
                <a:latin typeface="+mn-lt"/>
              </a:rPr>
              <a:t> </a:t>
            </a:r>
            <a:r>
              <a:rPr lang="el-GR" sz="1400" dirty="0" err="1">
                <a:latin typeface="+mn-lt"/>
              </a:rPr>
              <a:t>al</a:t>
            </a:r>
            <a:r>
              <a:rPr lang="el-GR" sz="1400" dirty="0">
                <a:latin typeface="+mn-lt"/>
              </a:rPr>
              <a:t>, GRMS </a:t>
            </a:r>
            <a:r>
              <a:rPr lang="el-GR" sz="1400" i="1" dirty="0">
                <a:latin typeface="+mn-lt"/>
              </a:rPr>
              <a:t>1 (2013) 25-60</a:t>
            </a:r>
            <a:r>
              <a:rPr lang="el-GR" sz="1400" b="1" dirty="0">
                <a:latin typeface="+mn-lt"/>
              </a:rPr>
              <a:t> </a:t>
            </a:r>
            <a:endParaRPr lang="el-GR" sz="1400" dirty="0">
              <a:latin typeface="+mn-lt"/>
            </a:endParaRPr>
          </a:p>
        </p:txBody>
      </p:sp>
      <p:sp>
        <p:nvSpPr>
          <p:cNvPr id="3" name="Title 2"/>
          <p:cNvSpPr>
            <a:spLocks noGrp="1"/>
          </p:cNvSpPr>
          <p:nvPr>
            <p:ph type="title"/>
          </p:nvPr>
        </p:nvSpPr>
        <p:spPr/>
        <p:txBody>
          <a:bodyPr>
            <a:noAutofit/>
          </a:bodyPr>
          <a:lstStyle/>
          <a:p>
            <a:r>
              <a:rPr lang="el-GR" sz="3200" dirty="0" smtClean="0">
                <a:solidFill>
                  <a:prstClr val="black"/>
                </a:solidFill>
              </a:rPr>
              <a:t>Ανάκλαση </a:t>
            </a:r>
            <a:r>
              <a:rPr lang="el-GR" sz="3200" dirty="0">
                <a:solidFill>
                  <a:prstClr val="black"/>
                </a:solidFill>
              </a:rPr>
              <a:t>στην υπεριώδη, ορατή &amp; υπέρυθρη περιοχή σε συγκεκριμένα μήκη κύματος </a:t>
            </a:r>
            <a:r>
              <a:rPr lang="el-GR" sz="3200" dirty="0" smtClean="0">
                <a:solidFill>
                  <a:prstClr val="black"/>
                </a:solidFill>
              </a:rPr>
              <a:t>(2/2</a:t>
            </a:r>
            <a:r>
              <a:rPr lang="el-GR" sz="3200" dirty="0">
                <a:solidFill>
                  <a:prstClr val="black"/>
                </a:solidFill>
              </a:rPr>
              <a:t>)</a:t>
            </a:r>
            <a:endParaRPr lang="el-GR" dirty="0"/>
          </a:p>
        </p:txBody>
      </p:sp>
    </p:spTree>
    <p:extLst>
      <p:ext uri="{BB962C8B-B14F-4D97-AF65-F5344CB8AC3E}">
        <p14:creationId xmlns:p14="http://schemas.microsoft.com/office/powerpoint/2010/main" val="628502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Autofit/>
          </a:bodyPr>
          <a:lstStyle/>
          <a:p>
            <a:pPr marL="514350" indent="-514350"/>
            <a:r>
              <a:rPr lang="el-GR" altLang="el-GR" sz="3200" smtClean="0"/>
              <a:t>Λήψη </a:t>
            </a:r>
            <a:r>
              <a:rPr lang="el-GR" altLang="el-GR" sz="3200" dirty="0" smtClean="0"/>
              <a:t>φασματικού κύβου </a:t>
            </a:r>
            <a:br>
              <a:rPr lang="el-GR" altLang="el-GR" sz="3200" dirty="0" smtClean="0"/>
            </a:br>
            <a:r>
              <a:rPr lang="el-GR" altLang="el-GR" sz="3200" dirty="0" smtClean="0"/>
              <a:t>απεικονιστική φασματοσκοπία</a:t>
            </a:r>
          </a:p>
        </p:txBody>
      </p:sp>
      <p:sp>
        <p:nvSpPr>
          <p:cNvPr id="33795" name="Content Placeholder 2"/>
          <p:cNvSpPr>
            <a:spLocks noGrp="1"/>
          </p:cNvSpPr>
          <p:nvPr>
            <p:ph idx="1"/>
          </p:nvPr>
        </p:nvSpPr>
        <p:spPr/>
        <p:txBody>
          <a:bodyPr/>
          <a:lstStyle/>
          <a:p>
            <a:pPr>
              <a:buFontTx/>
              <a:buChar char="-"/>
            </a:pPr>
            <a:endParaRPr lang="en-US" altLang="el-GR" sz="2800" smtClean="0"/>
          </a:p>
          <a:p>
            <a:pPr>
              <a:buFont typeface="Arial" charset="0"/>
              <a:buNone/>
            </a:pPr>
            <a:r>
              <a:rPr lang="el-GR" altLang="el-GR" sz="2800" smtClean="0"/>
              <a:t>	</a:t>
            </a:r>
            <a:endParaRPr lang="en-US" altLang="el-GR" sz="2800" smtClean="0"/>
          </a:p>
        </p:txBody>
      </p:sp>
      <p:sp>
        <p:nvSpPr>
          <p:cNvPr id="337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0E90159D-7CCE-433C-92B7-C0B690B04795}" type="slidenum">
              <a:rPr lang="el-GR" altLang="el-GR" sz="1200" smtClean="0">
                <a:solidFill>
                  <a:srgbClr val="000000"/>
                </a:solidFill>
                <a:latin typeface="Arial" charset="0"/>
              </a:rPr>
              <a:pPr eaLnBrk="1" hangingPunct="1">
                <a:spcBef>
                  <a:spcPct val="0"/>
                </a:spcBef>
                <a:buFontTx/>
                <a:buNone/>
              </a:pPr>
              <a:t>26</a:t>
            </a:fld>
            <a:endParaRPr lang="el-GR" altLang="el-GR" sz="1200" smtClean="0">
              <a:solidFill>
                <a:srgbClr val="000000"/>
              </a:solidFill>
              <a:latin typeface="Arial" charset="0"/>
            </a:endParaRPr>
          </a:p>
        </p:txBody>
      </p:sp>
      <p:sp>
        <p:nvSpPr>
          <p:cNvPr id="5" name="Rectangle 4"/>
          <p:cNvSpPr/>
          <p:nvPr/>
        </p:nvSpPr>
        <p:spPr>
          <a:xfrm>
            <a:off x="571500" y="18573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pic>
        <p:nvPicPr>
          <p:cNvPr id="33800" name="Picture 5" descr="hyperspectral-imag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340768"/>
            <a:ext cx="822960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57200" y="5445224"/>
            <a:ext cx="7643812" cy="1200150"/>
          </a:xfrm>
          <a:prstGeom prst="rect">
            <a:avLst/>
          </a:prstGeom>
        </p:spPr>
        <p:txBody>
          <a:bodyPr>
            <a:spAutoFit/>
          </a:bodyPr>
          <a:lstStyle/>
          <a:p>
            <a:pPr>
              <a:defRPr/>
            </a:pPr>
            <a:r>
              <a:rPr lang="el-GR" altLang="el-GR" sz="2400" dirty="0" smtClean="0">
                <a:latin typeface="+mn-lt"/>
              </a:rPr>
              <a:t>Απεικόνιση </a:t>
            </a:r>
            <a:r>
              <a:rPr lang="el-GR" altLang="el-GR" sz="2400" dirty="0">
                <a:latin typeface="+mn-lt"/>
              </a:rPr>
              <a:t>της ανάκλασης της επιφάνειας σε ορισμένο αριθμό (8, 34, 240, </a:t>
            </a:r>
            <a:r>
              <a:rPr lang="el-GR" altLang="el-GR" sz="2400" dirty="0" err="1" smtClean="0">
                <a:latin typeface="+mn-lt"/>
              </a:rPr>
              <a:t>κ.λ.π</a:t>
            </a:r>
            <a:r>
              <a:rPr lang="el-GR" altLang="el-GR" sz="2400" dirty="0">
                <a:latin typeface="+mn-lt"/>
              </a:rPr>
              <a:t>.) μηκών κύματος της ορατής και υπέρυθρης περιοχής (400 έως 1100 </a:t>
            </a:r>
            <a:r>
              <a:rPr lang="en-US" altLang="el-GR" sz="2400" dirty="0">
                <a:latin typeface="+mn-lt"/>
              </a:rPr>
              <a:t>nm</a:t>
            </a:r>
            <a:r>
              <a:rPr lang="el-GR" altLang="el-GR" sz="2400" dirty="0">
                <a:latin typeface="+mn-lt"/>
              </a:rPr>
              <a:t>). </a:t>
            </a:r>
            <a:endParaRPr lang="el-GR" sz="2400" dirty="0">
              <a:latin typeface="+mn-lt"/>
            </a:endParaRPr>
          </a:p>
        </p:txBody>
      </p:sp>
      <p:sp>
        <p:nvSpPr>
          <p:cNvPr id="10" name="Rectangle 9"/>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622633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a:defRPr/>
            </a:pPr>
            <a:r>
              <a:rPr lang="el-GR" altLang="el-GR" sz="3600" dirty="0" smtClean="0"/>
              <a:t>Λήψη φασματικού κύβου (1/2)</a:t>
            </a:r>
            <a:endParaRPr lang="el-GR" altLang="el-GR" sz="1800" b="0" dirty="0" smtClean="0">
              <a:latin typeface="+mn-lt"/>
            </a:endParaRPr>
          </a:p>
        </p:txBody>
      </p:sp>
      <p:sp>
        <p:nvSpPr>
          <p:cNvPr id="34819" name="Content Placeholder 2"/>
          <p:cNvSpPr>
            <a:spLocks noGrp="1"/>
          </p:cNvSpPr>
          <p:nvPr>
            <p:ph idx="1"/>
          </p:nvPr>
        </p:nvSpPr>
        <p:spPr/>
        <p:txBody>
          <a:bodyPr/>
          <a:lstStyle/>
          <a:p>
            <a:pPr>
              <a:buFontTx/>
              <a:buChar char="-"/>
            </a:pPr>
            <a:endParaRPr lang="en-US" altLang="el-GR" sz="2800" smtClean="0"/>
          </a:p>
          <a:p>
            <a:pPr>
              <a:buFont typeface="Arial" charset="0"/>
              <a:buNone/>
            </a:pPr>
            <a:r>
              <a:rPr lang="el-GR" altLang="el-GR" sz="2800" smtClean="0"/>
              <a:t>	</a:t>
            </a:r>
            <a:endParaRPr lang="en-US" altLang="el-GR" sz="2800" smtClean="0"/>
          </a:p>
        </p:txBody>
      </p:sp>
      <p:sp>
        <p:nvSpPr>
          <p:cNvPr id="348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6D0E790-BCBC-4DCC-BE83-A26EFA1BF228}" type="slidenum">
              <a:rPr lang="el-GR" altLang="el-GR" sz="1200" smtClean="0">
                <a:solidFill>
                  <a:srgbClr val="000000"/>
                </a:solidFill>
                <a:latin typeface="Arial" charset="0"/>
              </a:rPr>
              <a:pPr eaLnBrk="1" hangingPunct="1">
                <a:spcBef>
                  <a:spcPct val="0"/>
                </a:spcBef>
                <a:buFontTx/>
                <a:buNone/>
              </a:pPr>
              <a:t>27</a:t>
            </a:fld>
            <a:endParaRPr lang="el-GR" altLang="el-GR" sz="1200" smtClean="0">
              <a:solidFill>
                <a:srgbClr val="000000"/>
              </a:solidFill>
              <a:latin typeface="Arial" charset="0"/>
            </a:endParaRPr>
          </a:p>
        </p:txBody>
      </p:sp>
      <p:sp>
        <p:nvSpPr>
          <p:cNvPr id="5" name="Rectangle 4"/>
          <p:cNvSpPr/>
          <p:nvPr/>
        </p:nvSpPr>
        <p:spPr>
          <a:xfrm>
            <a:off x="571500" y="18573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pic>
        <p:nvPicPr>
          <p:cNvPr id="34824" name="Picture 4" descr="Figure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1595" y="1191539"/>
            <a:ext cx="7512813" cy="523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41349" y="6396335"/>
            <a:ext cx="5796136" cy="461665"/>
          </a:xfrm>
          <a:prstGeom prst="rect">
            <a:avLst/>
          </a:prstGeom>
        </p:spPr>
        <p:txBody>
          <a:bodyPr wrap="square">
            <a:spAutoFit/>
          </a:bodyPr>
          <a:lstStyle/>
          <a:p>
            <a:r>
              <a:rPr lang="en-US" sz="1200" dirty="0">
                <a:latin typeface="+mn-lt"/>
              </a:rPr>
              <a:t>Multispectral documentation and image processing analysis of the papyrus of</a:t>
            </a:r>
            <a:br>
              <a:rPr lang="en-US" sz="1200" dirty="0">
                <a:latin typeface="+mn-lt"/>
              </a:rPr>
            </a:br>
            <a:r>
              <a:rPr lang="en-US" sz="1200" dirty="0">
                <a:latin typeface="+mn-lt"/>
              </a:rPr>
              <a:t>tomb II at Daphne, Greece</a:t>
            </a:r>
            <a:r>
              <a:rPr lang="el-GR" sz="1200" dirty="0">
                <a:latin typeface="+mn-lt"/>
              </a:rPr>
              <a:t>, </a:t>
            </a:r>
            <a:r>
              <a:rPr lang="en-US" sz="1200" dirty="0">
                <a:latin typeface="+mn-lt"/>
              </a:rPr>
              <a:t>Journal of Archaeological Science 40 (2013) 1242</a:t>
            </a:r>
            <a:r>
              <a:rPr lang="el-GR" sz="1200" dirty="0">
                <a:latin typeface="+mn-lt"/>
              </a:rPr>
              <a:t>-</a:t>
            </a:r>
            <a:r>
              <a:rPr lang="en-US" sz="1200" dirty="0">
                <a:latin typeface="+mn-lt"/>
              </a:rPr>
              <a:t>1249</a:t>
            </a:r>
            <a:endParaRPr lang="el-GR" sz="1200" dirty="0">
              <a:latin typeface="+mn-lt"/>
            </a:endParaRPr>
          </a:p>
        </p:txBody>
      </p:sp>
      <p:sp>
        <p:nvSpPr>
          <p:cNvPr id="10" name="Rectangle 9"/>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795184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marL="514350" indent="-514350"/>
            <a:r>
              <a:rPr lang="el-GR" altLang="el-GR" sz="3600" dirty="0" smtClean="0"/>
              <a:t>Λήψη φασματικού κύβου (2/2)</a:t>
            </a:r>
          </a:p>
        </p:txBody>
      </p:sp>
      <p:sp>
        <p:nvSpPr>
          <p:cNvPr id="35843" name="Content Placeholder 2"/>
          <p:cNvSpPr>
            <a:spLocks noGrp="1"/>
          </p:cNvSpPr>
          <p:nvPr>
            <p:ph idx="1"/>
          </p:nvPr>
        </p:nvSpPr>
        <p:spPr/>
        <p:txBody>
          <a:bodyPr>
            <a:normAutofit lnSpcReduction="10000"/>
          </a:bodyPr>
          <a:lstStyle/>
          <a:p>
            <a:pPr marL="0" indent="0">
              <a:buFont typeface="Arial" charset="0"/>
              <a:buNone/>
            </a:pPr>
            <a:r>
              <a:rPr lang="el-GR" altLang="el-GR" sz="2800" dirty="0" smtClean="0"/>
              <a:t>Πληροφορίες για την μεταβολή της οπτικής ιδιότητας του υλικού σε μια ευρεία περιοχή μηκών κύματος, </a:t>
            </a:r>
          </a:p>
          <a:p>
            <a:pPr marL="0" indent="0">
              <a:buFont typeface="Arial" charset="0"/>
              <a:buNone/>
            </a:pPr>
            <a:r>
              <a:rPr lang="el-GR" altLang="el-GR" sz="2800" dirty="0" smtClean="0"/>
              <a:t>	</a:t>
            </a:r>
          </a:p>
          <a:p>
            <a:pPr marL="0" indent="0">
              <a:buFont typeface="Arial" charset="0"/>
              <a:buNone/>
            </a:pPr>
            <a:r>
              <a:rPr lang="el-GR" altLang="el-GR" sz="2800" dirty="0" smtClean="0"/>
              <a:t>Λήψη φάσματος ανάκλασης                 χαρακτηρισμός υλικού. </a:t>
            </a:r>
          </a:p>
          <a:p>
            <a:pPr>
              <a:buFont typeface="Arial" charset="0"/>
              <a:buNone/>
            </a:pPr>
            <a:r>
              <a:rPr lang="el-GR" altLang="el-GR" sz="2800" dirty="0" smtClean="0"/>
              <a:t>	</a:t>
            </a:r>
          </a:p>
          <a:p>
            <a:pPr>
              <a:buFont typeface="Arial" charset="0"/>
              <a:buNone/>
            </a:pPr>
            <a:r>
              <a:rPr lang="el-GR" altLang="el-GR" sz="2800" dirty="0" smtClean="0"/>
              <a:t>	Προσοχή σε περιπτώσεις στρωματογραφίας</a:t>
            </a:r>
          </a:p>
          <a:p>
            <a:pPr>
              <a:buFont typeface="Arial" charset="0"/>
              <a:buNone/>
            </a:pPr>
            <a:r>
              <a:rPr lang="el-GR" altLang="el-GR" sz="2800" dirty="0" smtClean="0"/>
              <a:t>	Επίδραση του υποστρώματος στο φάσμα ανάκλασης. </a:t>
            </a:r>
          </a:p>
          <a:p>
            <a:pPr>
              <a:buFont typeface="Arial" charset="0"/>
              <a:buNone/>
            </a:pPr>
            <a:r>
              <a:rPr lang="el-GR" altLang="el-GR" sz="2800" dirty="0" smtClean="0"/>
              <a:t>	</a:t>
            </a:r>
          </a:p>
          <a:p>
            <a:pPr>
              <a:buFont typeface="Arial" charset="0"/>
              <a:buNone/>
            </a:pPr>
            <a:r>
              <a:rPr lang="el-GR" altLang="el-GR" sz="2800" dirty="0" smtClean="0"/>
              <a:t>Όσο μικρότερο το βήμα τόσο μεγαλύτερη η ανάλυση</a:t>
            </a:r>
          </a:p>
          <a:p>
            <a:pPr>
              <a:buFont typeface="Arial" charset="0"/>
              <a:buNone/>
            </a:pPr>
            <a:endParaRPr lang="en-US" altLang="el-GR" sz="2800" dirty="0" smtClean="0"/>
          </a:p>
        </p:txBody>
      </p:sp>
      <p:sp>
        <p:nvSpPr>
          <p:cNvPr id="358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D5732EAC-2FE8-4ABB-9742-354BD3BEDDFC}" type="slidenum">
              <a:rPr lang="el-GR" altLang="el-GR" sz="1200" smtClean="0">
                <a:solidFill>
                  <a:srgbClr val="000000"/>
                </a:solidFill>
                <a:latin typeface="Arial" charset="0"/>
              </a:rPr>
              <a:pPr eaLnBrk="1" hangingPunct="1">
                <a:spcBef>
                  <a:spcPct val="0"/>
                </a:spcBef>
                <a:buFontTx/>
                <a:buNone/>
              </a:pPr>
              <a:t>28</a:t>
            </a:fld>
            <a:endParaRPr lang="el-GR" altLang="el-GR" sz="1200" smtClean="0">
              <a:solidFill>
                <a:srgbClr val="000000"/>
              </a:solidFill>
              <a:latin typeface="Arial" charset="0"/>
            </a:endParaRP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Right Arrow 8"/>
          <p:cNvSpPr/>
          <p:nvPr/>
        </p:nvSpPr>
        <p:spPr>
          <a:xfrm>
            <a:off x="4876538" y="2544707"/>
            <a:ext cx="977900" cy="48418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65538" name="Picture 2" descr="http://static.guim.co.uk/sys-images/Guardian/Pix/pictures/2009/4/29/1240996556472/exclamation-00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9298" y="4023794"/>
            <a:ext cx="327313" cy="9706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9546" y="3789040"/>
            <a:ext cx="7772893" cy="1440160"/>
          </a:xfrm>
          <a:prstGeom prst="rect">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50498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dirty="0" smtClean="0"/>
              <a:t>Ειδικότεροι στόχοι</a:t>
            </a:r>
          </a:p>
        </p:txBody>
      </p:sp>
      <p:sp>
        <p:nvSpPr>
          <p:cNvPr id="10244" name="Slide Number Placeholder 3"/>
          <p:cNvSpPr>
            <a:spLocks noGrp="1"/>
          </p:cNvSpPr>
          <p:nvPr>
            <p:ph type="sldNum" sz="quarter" idx="12"/>
          </p:nvPr>
        </p:nvSpPr>
        <p:spPr bwMode="auto">
          <a:xfrm>
            <a:off x="6502239" y="6185479"/>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0F1A4A04-95A2-412F-A009-F488BC10CCB4}" type="slidenum">
              <a:rPr lang="el-GR" altLang="el-GR" sz="1200" smtClean="0">
                <a:solidFill>
                  <a:srgbClr val="000000"/>
                </a:solidFill>
                <a:latin typeface="Arial" charset="0"/>
              </a:rPr>
              <a:pPr eaLnBrk="1" hangingPunct="1">
                <a:spcBef>
                  <a:spcPct val="0"/>
                </a:spcBef>
                <a:buFontTx/>
                <a:buNone/>
              </a:pPr>
              <a:t>2</a:t>
            </a:fld>
            <a:endParaRPr lang="el-GR" altLang="el-GR" sz="1200" smtClean="0">
              <a:solidFill>
                <a:srgbClr val="000000"/>
              </a:solidFill>
              <a:latin typeface="Arial" charset="0"/>
            </a:endParaRPr>
          </a:p>
        </p:txBody>
      </p:sp>
      <p:sp>
        <p:nvSpPr>
          <p:cNvPr id="5" name="Flowchart: Preparation 4"/>
          <p:cNvSpPr/>
          <p:nvPr/>
        </p:nvSpPr>
        <p:spPr>
          <a:xfrm>
            <a:off x="488591" y="1340767"/>
            <a:ext cx="3490614" cy="201147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8006"/>
              <a:gd name="connsiteY0" fmla="*/ 4952 h 10000"/>
              <a:gd name="connsiteX1" fmla="*/ 6 w 8006"/>
              <a:gd name="connsiteY1" fmla="*/ 0 h 10000"/>
              <a:gd name="connsiteX2" fmla="*/ 6006 w 8006"/>
              <a:gd name="connsiteY2" fmla="*/ 0 h 10000"/>
              <a:gd name="connsiteX3" fmla="*/ 8006 w 8006"/>
              <a:gd name="connsiteY3" fmla="*/ 5000 h 10000"/>
              <a:gd name="connsiteX4" fmla="*/ 6006 w 8006"/>
              <a:gd name="connsiteY4" fmla="*/ 10000 h 10000"/>
              <a:gd name="connsiteX5" fmla="*/ 6 w 8006"/>
              <a:gd name="connsiteY5" fmla="*/ 10000 h 10000"/>
              <a:gd name="connsiteX6" fmla="*/ 0 w 8006"/>
              <a:gd name="connsiteY6" fmla="*/ 4952 h 10000"/>
              <a:gd name="connsiteX0" fmla="*/ 0 w 7510"/>
              <a:gd name="connsiteY0" fmla="*/ 4952 h 10000"/>
              <a:gd name="connsiteX1" fmla="*/ 7 w 7510"/>
              <a:gd name="connsiteY1" fmla="*/ 0 h 10000"/>
              <a:gd name="connsiteX2" fmla="*/ 7502 w 7510"/>
              <a:gd name="connsiteY2" fmla="*/ 0 h 10000"/>
              <a:gd name="connsiteX3" fmla="*/ 7510 w 7510"/>
              <a:gd name="connsiteY3" fmla="*/ 4713 h 10000"/>
              <a:gd name="connsiteX4" fmla="*/ 7502 w 7510"/>
              <a:gd name="connsiteY4" fmla="*/ 10000 h 10000"/>
              <a:gd name="connsiteX5" fmla="*/ 7 w 7510"/>
              <a:gd name="connsiteY5" fmla="*/ 10000 h 10000"/>
              <a:gd name="connsiteX6" fmla="*/ 0 w 7510"/>
              <a:gd name="connsiteY6" fmla="*/ 495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0" h="10000">
                <a:moveTo>
                  <a:pt x="0" y="4952"/>
                </a:moveTo>
                <a:cubicBezTo>
                  <a:pt x="2" y="3301"/>
                  <a:pt x="5" y="1651"/>
                  <a:pt x="7" y="0"/>
                </a:cubicBezTo>
                <a:lnTo>
                  <a:pt x="7502" y="0"/>
                </a:lnTo>
                <a:cubicBezTo>
                  <a:pt x="7505" y="1571"/>
                  <a:pt x="7507" y="3142"/>
                  <a:pt x="7510" y="4713"/>
                </a:cubicBezTo>
                <a:cubicBezTo>
                  <a:pt x="7507" y="6475"/>
                  <a:pt x="7505" y="8238"/>
                  <a:pt x="7502" y="10000"/>
                </a:cubicBezTo>
                <a:lnTo>
                  <a:pt x="7" y="10000"/>
                </a:lnTo>
                <a:cubicBezTo>
                  <a:pt x="5" y="8317"/>
                  <a:pt x="2" y="6635"/>
                  <a:pt x="0" y="4952"/>
                </a:cubicBez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400" dirty="0">
                <a:solidFill>
                  <a:schemeClr val="tx1"/>
                </a:solidFill>
              </a:rPr>
              <a:t>Εξοπλισμός χαμηλού κόστους  και ευρέως διαθέσιμος για την εφαρμογή μη επεμβατικών τεχνικών </a:t>
            </a:r>
          </a:p>
        </p:txBody>
      </p:sp>
      <p:sp>
        <p:nvSpPr>
          <p:cNvPr id="6" name="Rectangle 5"/>
          <p:cNvSpPr/>
          <p:nvPr/>
        </p:nvSpPr>
        <p:spPr>
          <a:xfrm>
            <a:off x="5253462" y="1340768"/>
            <a:ext cx="3214688" cy="201147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400" dirty="0" smtClean="0">
                <a:solidFill>
                  <a:schemeClr val="tx1"/>
                </a:solidFill>
              </a:rPr>
              <a:t>Χρήση </a:t>
            </a:r>
            <a:r>
              <a:rPr lang="el-GR" sz="2400" dirty="0">
                <a:solidFill>
                  <a:schemeClr val="tx1"/>
                </a:solidFill>
              </a:rPr>
              <a:t>φορητών </a:t>
            </a:r>
            <a:r>
              <a:rPr lang="el-GR" sz="2400" dirty="0" smtClean="0">
                <a:solidFill>
                  <a:schemeClr val="tx1"/>
                </a:solidFill>
              </a:rPr>
              <a:t>εργαλείων </a:t>
            </a:r>
            <a:r>
              <a:rPr lang="el-GR" sz="2400" dirty="0">
                <a:solidFill>
                  <a:schemeClr val="tx1"/>
                </a:solidFill>
              </a:rPr>
              <a:t>για </a:t>
            </a:r>
            <a:r>
              <a:rPr lang="el-GR" sz="2400" dirty="0" err="1">
                <a:solidFill>
                  <a:schemeClr val="tx1"/>
                </a:solidFill>
              </a:rPr>
              <a:t>in</a:t>
            </a:r>
            <a:r>
              <a:rPr lang="el-GR" sz="2400" dirty="0">
                <a:solidFill>
                  <a:schemeClr val="tx1"/>
                </a:solidFill>
              </a:rPr>
              <a:t> </a:t>
            </a:r>
            <a:r>
              <a:rPr lang="el-GR" sz="2400" dirty="0" err="1">
                <a:solidFill>
                  <a:schemeClr val="tx1"/>
                </a:solidFill>
              </a:rPr>
              <a:t>situ</a:t>
            </a:r>
            <a:r>
              <a:rPr lang="el-GR" sz="2400" dirty="0">
                <a:solidFill>
                  <a:schemeClr val="tx1"/>
                </a:solidFill>
              </a:rPr>
              <a:t> αναλύσεις</a:t>
            </a:r>
          </a:p>
        </p:txBody>
      </p:sp>
      <p:sp>
        <p:nvSpPr>
          <p:cNvPr id="8" name="Down Arrow 7"/>
          <p:cNvSpPr/>
          <p:nvPr/>
        </p:nvSpPr>
        <p:spPr>
          <a:xfrm>
            <a:off x="4382299" y="2346503"/>
            <a:ext cx="500063" cy="1357313"/>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Snip Diagonal Corner Rectangle 8"/>
          <p:cNvSpPr/>
          <p:nvPr/>
        </p:nvSpPr>
        <p:spPr>
          <a:xfrm>
            <a:off x="1989142" y="3834193"/>
            <a:ext cx="5286375" cy="857250"/>
          </a:xfrm>
          <a:prstGeom prst="snip2DiagRect">
            <a:avLst>
              <a:gd name="adj1" fmla="val 19104"/>
              <a:gd name="adj2"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dirty="0">
                <a:solidFill>
                  <a:schemeClr val="tx1"/>
                </a:solidFill>
              </a:rPr>
              <a:t>κατάσταση διατήρησης, </a:t>
            </a:r>
          </a:p>
          <a:p>
            <a:pPr algn="ctr">
              <a:defRPr/>
            </a:pPr>
            <a:r>
              <a:rPr lang="el-GR" sz="2400" dirty="0">
                <a:solidFill>
                  <a:schemeClr val="tx1"/>
                </a:solidFill>
              </a:rPr>
              <a:t>Χαρακτηρισμός υλικών ή τύπων υλικού</a:t>
            </a:r>
          </a:p>
        </p:txBody>
      </p:sp>
      <p:sp>
        <p:nvSpPr>
          <p:cNvPr id="10" name="Flowchart: Alternate Process 9"/>
          <p:cNvSpPr/>
          <p:nvPr/>
        </p:nvSpPr>
        <p:spPr>
          <a:xfrm>
            <a:off x="234789" y="5333868"/>
            <a:ext cx="8572500" cy="1285875"/>
          </a:xfrm>
          <a:prstGeom prst="flowChartAlternateProcess">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dirty="0" smtClean="0">
                <a:solidFill>
                  <a:schemeClr val="tx1"/>
                </a:solidFill>
              </a:rPr>
              <a:t>κατανόηση </a:t>
            </a:r>
            <a:r>
              <a:rPr lang="el-GR" sz="2400" dirty="0">
                <a:solidFill>
                  <a:schemeClr val="tx1"/>
                </a:solidFill>
              </a:rPr>
              <a:t>της φύσης των στοιχείων της εικόνας που παράγεται </a:t>
            </a:r>
            <a:br>
              <a:rPr lang="el-GR" sz="2400" dirty="0">
                <a:solidFill>
                  <a:schemeClr val="tx1"/>
                </a:solidFill>
              </a:rPr>
            </a:br>
            <a:r>
              <a:rPr lang="el-GR" sz="2400" dirty="0">
                <a:solidFill>
                  <a:schemeClr val="tx1"/>
                </a:solidFill>
              </a:rPr>
              <a:t> αναφορά στους περιορισμούς που οδηγούν στην ανάγκη διόρθωσης της εικόνας </a:t>
            </a:r>
            <a:endParaRPr lang="el-GR" sz="2000" dirty="0">
              <a:solidFill>
                <a:schemeClr val="tx1"/>
              </a:solidFill>
            </a:endParaRPr>
          </a:p>
        </p:txBody>
      </p:sp>
      <p:sp>
        <p:nvSpPr>
          <p:cNvPr id="11" name="Up Arrow 10"/>
          <p:cNvSpPr/>
          <p:nvPr/>
        </p:nvSpPr>
        <p:spPr>
          <a:xfrm>
            <a:off x="4418016" y="4730833"/>
            <a:ext cx="428625" cy="571500"/>
          </a:xfrm>
          <a:prstGeom prst="up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Rectangle 12"/>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714730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l-GR" smtClean="0"/>
              <a:t>Έγχρωμη υπέρυθρη απεικόνιση </a:t>
            </a:r>
          </a:p>
        </p:txBody>
      </p:sp>
      <p:sp>
        <p:nvSpPr>
          <p:cNvPr id="3" name="Θέση περιεχομένου 2"/>
          <p:cNvSpPr>
            <a:spLocks noGrp="1"/>
          </p:cNvSpPr>
          <p:nvPr>
            <p:ph idx="1"/>
          </p:nvPr>
        </p:nvSpPr>
        <p:spPr/>
        <p:txBody>
          <a:bodyPr>
            <a:normAutofit/>
          </a:bodyPr>
          <a:lstStyle/>
          <a:p>
            <a:pPr>
              <a:buClr>
                <a:srgbClr val="820000"/>
              </a:buClr>
              <a:buFont typeface="Wingdings" panose="05000000000000000000" pitchFamily="2" charset="2"/>
              <a:buChar char="§"/>
              <a:defRPr/>
            </a:pPr>
            <a:r>
              <a:rPr lang="el-GR" sz="2600" dirty="0" smtClean="0"/>
              <a:t>Αναφέρεται </a:t>
            </a:r>
            <a:r>
              <a:rPr lang="el-GR" sz="2600" dirty="0"/>
              <a:t>σε μια ομάδα μεθόδων χρωματικής απόδοσης που χρησιμοποιείται για την εμφάνιση έγχρωμων εικόνων που </a:t>
            </a:r>
            <a:r>
              <a:rPr lang="el-GR" sz="2600" dirty="0" smtClean="0"/>
              <a:t>καταγράφονται με τη βοήθεια μέρους του ορατού  φάσματος σε συνδυασμό με μη ορατές ακτινοβολίες της υπέρυθρης περιοχής. </a:t>
            </a:r>
          </a:p>
          <a:p>
            <a:pPr>
              <a:buClr>
                <a:srgbClr val="820000"/>
              </a:buClr>
              <a:buFont typeface="Wingdings" panose="05000000000000000000" pitchFamily="2" charset="2"/>
              <a:buChar char="§"/>
              <a:defRPr/>
            </a:pPr>
            <a:r>
              <a:rPr lang="el-GR" sz="2600" dirty="0" smtClean="0"/>
              <a:t>Μια </a:t>
            </a:r>
            <a:r>
              <a:rPr lang="el-GR" sz="2600" dirty="0"/>
              <a:t>εικόνα </a:t>
            </a:r>
            <a:r>
              <a:rPr lang="el-GR" sz="2600" b="1" dirty="0" smtClean="0"/>
              <a:t>λανθασμένων χρωμάτων </a:t>
            </a:r>
            <a:r>
              <a:rPr lang="el-GR" sz="2600" dirty="0" smtClean="0"/>
              <a:t>(</a:t>
            </a:r>
            <a:r>
              <a:rPr lang="en-US" sz="2600" b="1" dirty="0" smtClean="0"/>
              <a:t>false color</a:t>
            </a:r>
            <a:r>
              <a:rPr lang="en-US" sz="2600" dirty="0" smtClean="0"/>
              <a:t>) </a:t>
            </a:r>
            <a:r>
              <a:rPr lang="el-GR" sz="2600" dirty="0" smtClean="0"/>
              <a:t>είναι </a:t>
            </a:r>
            <a:r>
              <a:rPr lang="el-GR" sz="2600" dirty="0"/>
              <a:t>μια εικόνα που απεικονίζει ένα αντικείμενο σε χρώματα που διαφέρουν </a:t>
            </a:r>
            <a:r>
              <a:rPr lang="el-GR" sz="2600" dirty="0" smtClean="0"/>
              <a:t>από τα </a:t>
            </a:r>
            <a:r>
              <a:rPr lang="el-GR" sz="2600" b="1" dirty="0" smtClean="0"/>
              <a:t>πραγματικά</a:t>
            </a:r>
            <a:r>
              <a:rPr lang="el-GR" sz="2600" dirty="0" smtClean="0"/>
              <a:t> (</a:t>
            </a:r>
            <a:r>
              <a:rPr lang="en-US" sz="2600" b="1" dirty="0" smtClean="0"/>
              <a:t>true color</a:t>
            </a:r>
            <a:r>
              <a:rPr lang="en-US" sz="2600" dirty="0" smtClean="0"/>
              <a:t>) </a:t>
            </a:r>
            <a:r>
              <a:rPr lang="el-GR" sz="2600" dirty="0" smtClean="0"/>
              <a:t>τα οποία καταγράφονται σε μια συμβατική φωτογραφική απεικόνιση. </a:t>
            </a:r>
          </a:p>
          <a:p>
            <a:pPr>
              <a:buClr>
                <a:srgbClr val="820000"/>
              </a:buClr>
              <a:buFont typeface="Wingdings" panose="05000000000000000000" pitchFamily="2" charset="2"/>
              <a:buChar char="§"/>
              <a:defRPr/>
            </a:pPr>
            <a:endParaRPr lang="el-GR" sz="2600" dirty="0"/>
          </a:p>
        </p:txBody>
      </p:sp>
      <p:sp>
        <p:nvSpPr>
          <p:cNvPr id="368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F19F00C-E1F1-4517-B189-364B3CEC98B0}" type="slidenum">
              <a:rPr lang="el-GR" altLang="el-GR" sz="1200" smtClean="0">
                <a:solidFill>
                  <a:srgbClr val="000000"/>
                </a:solidFill>
                <a:latin typeface="Arial" charset="0"/>
              </a:rPr>
              <a:pPr eaLnBrk="1" hangingPunct="1">
                <a:spcBef>
                  <a:spcPct val="0"/>
                </a:spcBef>
                <a:buFontTx/>
                <a:buNone/>
              </a:pPr>
              <a:t>29</a:t>
            </a:fld>
            <a:endParaRPr lang="el-GR" altLang="el-GR" sz="1200" smtClean="0">
              <a:solidFill>
                <a:srgbClr val="000000"/>
              </a:solidFill>
              <a:latin typeface="Arial" charset="0"/>
            </a:endParaRPr>
          </a:p>
        </p:txBody>
      </p:sp>
      <p:sp>
        <p:nvSpPr>
          <p:cNvPr id="6" name="Rectangle 5"/>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848295217"/>
      </p:ext>
    </p:extLst>
  </p:cSld>
  <p:clrMapOvr>
    <a:masterClrMapping/>
  </p:clrMapOvr>
  <p:transition advTm="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sz="3600" dirty="0"/>
              <a:t>Παραγωγή </a:t>
            </a:r>
            <a:r>
              <a:rPr lang="el-GR" sz="3600" dirty="0" smtClean="0"/>
              <a:t>λανθασμένων χρωμάτων</a:t>
            </a:r>
            <a:endParaRPr lang="el-GR" sz="3200" dirty="0"/>
          </a:p>
        </p:txBody>
      </p:sp>
      <p:pic>
        <p:nvPicPr>
          <p:cNvPr id="37892"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4788000" y="1194793"/>
            <a:ext cx="3968840" cy="4322439"/>
          </a:xfrm>
        </p:spPr>
      </p:pic>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01547C3-BCAB-40D5-86D7-36E1FD91119D}" type="slidenum">
              <a:rPr lang="el-GR" altLang="el-GR" sz="1200" smtClean="0">
                <a:solidFill>
                  <a:srgbClr val="000000"/>
                </a:solidFill>
                <a:latin typeface="Arial" charset="0"/>
              </a:rPr>
              <a:pPr eaLnBrk="1" hangingPunct="1">
                <a:spcBef>
                  <a:spcPct val="0"/>
                </a:spcBef>
                <a:buFontTx/>
                <a:buNone/>
              </a:pPr>
              <a:t>30</a:t>
            </a:fld>
            <a:endParaRPr lang="el-GR" altLang="el-GR" sz="1200" smtClean="0">
              <a:solidFill>
                <a:srgbClr val="000000"/>
              </a:solidFill>
              <a:latin typeface="Arial" charset="0"/>
            </a:endParaRPr>
          </a:p>
        </p:txBody>
      </p:sp>
      <p:sp>
        <p:nvSpPr>
          <p:cNvPr id="6" name="Rectangle 5"/>
          <p:cNvSpPr/>
          <p:nvPr/>
        </p:nvSpPr>
        <p:spPr>
          <a:xfrm>
            <a:off x="319088" y="887413"/>
            <a:ext cx="8424862"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Rectangle 6"/>
          <p:cNvSpPr/>
          <p:nvPr/>
        </p:nvSpPr>
        <p:spPr>
          <a:xfrm>
            <a:off x="351289" y="994052"/>
            <a:ext cx="3786188" cy="5632450"/>
          </a:xfrm>
          <a:prstGeom prst="rect">
            <a:avLst/>
          </a:prstGeom>
        </p:spPr>
        <p:txBody>
          <a:bodyPr>
            <a:spAutoFit/>
          </a:bodyPr>
          <a:lstStyle/>
          <a:p>
            <a:pPr>
              <a:defRPr/>
            </a:pPr>
            <a:r>
              <a:rPr lang="el-GR" sz="2400" dirty="0">
                <a:latin typeface="+mn-lt"/>
              </a:rPr>
              <a:t>Η απεικόνιση των </a:t>
            </a:r>
            <a:r>
              <a:rPr lang="el-GR" sz="2400" b="1" dirty="0">
                <a:latin typeface="+mn-lt"/>
              </a:rPr>
              <a:t>πραγματικών χρωμάτων </a:t>
            </a:r>
            <a:r>
              <a:rPr lang="el-GR" sz="2400" dirty="0">
                <a:latin typeface="+mn-lt"/>
              </a:rPr>
              <a:t>σε όλο το ορατό φάσμα, βασίζεται στη προσθετική ιδιότητα της  κόκκινης, πράσινης και μπλε φασματικής ζώνης στο </a:t>
            </a:r>
            <a:r>
              <a:rPr lang="el-GR" sz="2400" dirty="0" err="1">
                <a:latin typeface="+mn-lt"/>
              </a:rPr>
              <a:t>χρωματομετρικό</a:t>
            </a:r>
            <a:r>
              <a:rPr lang="el-GR" sz="2400" dirty="0">
                <a:latin typeface="+mn-lt"/>
              </a:rPr>
              <a:t>  χώρο RGB.</a:t>
            </a:r>
          </a:p>
          <a:p>
            <a:pPr>
              <a:defRPr/>
            </a:pPr>
            <a:r>
              <a:rPr lang="en-US" sz="2400" dirty="0">
                <a:latin typeface="+mn-lt"/>
              </a:rPr>
              <a:t> </a:t>
            </a:r>
            <a:r>
              <a:rPr lang="el-GR" sz="2400" dirty="0">
                <a:latin typeface="+mn-lt"/>
              </a:rPr>
              <a:t> </a:t>
            </a:r>
          </a:p>
          <a:p>
            <a:pPr>
              <a:defRPr/>
            </a:pPr>
            <a:r>
              <a:rPr lang="el-GR" sz="2400" dirty="0">
                <a:latin typeface="+mn-lt"/>
              </a:rPr>
              <a:t>Η απεικόνιση των </a:t>
            </a:r>
            <a:r>
              <a:rPr lang="el-GR" sz="2400" b="1" dirty="0">
                <a:latin typeface="+mn-lt"/>
              </a:rPr>
              <a:t>λανθασμένων χρωμάτων </a:t>
            </a:r>
            <a:r>
              <a:rPr lang="el-GR" sz="2400" dirty="0">
                <a:latin typeface="+mn-lt"/>
              </a:rPr>
              <a:t> βασίζεται στην προσθετική ιδιότητα της πράσινης, κόκκινης και υπέρυθρης φασματικής ζώνης </a:t>
            </a:r>
          </a:p>
        </p:txBody>
      </p:sp>
      <p:sp>
        <p:nvSpPr>
          <p:cNvPr id="37896" name="Rectangle 7"/>
          <p:cNvSpPr>
            <a:spLocks noChangeArrowheads="1"/>
          </p:cNvSpPr>
          <p:nvPr/>
        </p:nvSpPr>
        <p:spPr bwMode="auto">
          <a:xfrm>
            <a:off x="4716016" y="5517232"/>
            <a:ext cx="4027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200" dirty="0">
                <a:latin typeface="+mn-lt"/>
              </a:rPr>
              <a:t>M.C. </a:t>
            </a:r>
            <a:r>
              <a:rPr lang="en-US" altLang="el-GR" sz="1200" dirty="0" err="1">
                <a:latin typeface="+mn-lt"/>
              </a:rPr>
              <a:t>Buoso</a:t>
            </a:r>
            <a:r>
              <a:rPr lang="el-GR" altLang="el-GR" sz="1200" dirty="0" err="1">
                <a:latin typeface="+mn-lt"/>
              </a:rPr>
              <a:t>et</a:t>
            </a:r>
            <a:r>
              <a:rPr lang="el-GR" altLang="el-GR" sz="1200" dirty="0">
                <a:latin typeface="+mn-lt"/>
              </a:rPr>
              <a:t> </a:t>
            </a:r>
            <a:r>
              <a:rPr lang="el-GR" altLang="el-GR" sz="1200" dirty="0" err="1">
                <a:latin typeface="+mn-lt"/>
              </a:rPr>
              <a:t>al</a:t>
            </a:r>
            <a:r>
              <a:rPr lang="el-GR" altLang="el-GR" sz="1200" dirty="0">
                <a:latin typeface="+mn-lt"/>
              </a:rPr>
              <a:t>, 2009 </a:t>
            </a:r>
            <a:r>
              <a:rPr lang="en-US" altLang="el-GR" sz="1200" dirty="0">
                <a:latin typeface="+mn-lt"/>
              </a:rPr>
              <a:t>False-Color Infra Red Photography in the Identification of Pigments </a:t>
            </a:r>
            <a:r>
              <a:rPr lang="en-US" altLang="el-GR" sz="1200" dirty="0" smtClean="0">
                <a:latin typeface="+mn-lt"/>
              </a:rPr>
              <a:t>Used</a:t>
            </a:r>
            <a:r>
              <a:rPr lang="el-GR" altLang="el-GR" sz="1200" dirty="0" smtClean="0">
                <a:latin typeface="+mn-lt"/>
              </a:rPr>
              <a:t> </a:t>
            </a:r>
            <a:r>
              <a:rPr lang="en-US" altLang="el-GR" sz="1200" dirty="0" smtClean="0">
                <a:latin typeface="+mn-lt"/>
              </a:rPr>
              <a:t>for </a:t>
            </a:r>
            <a:r>
              <a:rPr lang="en-US" altLang="el-GR" sz="1200" dirty="0">
                <a:latin typeface="+mn-lt"/>
              </a:rPr>
              <a:t>a Late 13th Century Illuminated Manuscript</a:t>
            </a:r>
            <a:endParaRPr lang="el-GR" altLang="el-GR" sz="1200" dirty="0">
              <a:latin typeface="+mn-lt"/>
            </a:endParaRPr>
          </a:p>
        </p:txBody>
      </p:sp>
    </p:spTree>
    <p:extLst>
      <p:ext uri="{BB962C8B-B14F-4D97-AF65-F5344CB8AC3E}">
        <p14:creationId xmlns:p14="http://schemas.microsoft.com/office/powerpoint/2010/main" val="2967791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l-GR" dirty="0" smtClean="0"/>
              <a:t>Λανθασμένα χρώματα </a:t>
            </a:r>
            <a:r>
              <a:rPr lang="en-US" dirty="0" smtClean="0"/>
              <a:t>vs</a:t>
            </a:r>
            <a:r>
              <a:rPr lang="el-GR" dirty="0" smtClean="0"/>
              <a:t> </a:t>
            </a:r>
            <a:r>
              <a:rPr lang="el-GR" dirty="0" err="1" smtClean="0"/>
              <a:t>Ψευδοχρώματα</a:t>
            </a:r>
            <a:endParaRPr lang="el-GR" dirty="0"/>
          </a:p>
        </p:txBody>
      </p:sp>
      <p:sp>
        <p:nvSpPr>
          <p:cNvPr id="38917" name="Θέση περιεχομένου 2"/>
          <p:cNvSpPr>
            <a:spLocks noGrp="1"/>
          </p:cNvSpPr>
          <p:nvPr>
            <p:ph idx="1"/>
          </p:nvPr>
        </p:nvSpPr>
        <p:spPr/>
        <p:txBody>
          <a:bodyPr>
            <a:normAutofit/>
          </a:bodyPr>
          <a:lstStyle/>
          <a:p>
            <a:pPr marL="0" indent="0">
              <a:buFont typeface="Arial" charset="0"/>
              <a:buNone/>
            </a:pPr>
            <a:r>
              <a:rPr lang="el-GR" altLang="el-GR" sz="2800" dirty="0" smtClean="0"/>
              <a:t>Μια εικόνα </a:t>
            </a:r>
            <a:r>
              <a:rPr lang="el-GR" altLang="el-GR" sz="2800" b="1" dirty="0" err="1" smtClean="0"/>
              <a:t>ψευδοχρωμάτων</a:t>
            </a:r>
            <a:r>
              <a:rPr lang="el-GR" altLang="el-GR" sz="2800" b="1" dirty="0" smtClean="0"/>
              <a:t> </a:t>
            </a:r>
            <a:r>
              <a:rPr lang="el-GR" altLang="el-GR" sz="2800" dirty="0" smtClean="0"/>
              <a:t>(</a:t>
            </a:r>
            <a:r>
              <a:rPr lang="en-US" altLang="el-GR" sz="2800" b="1" dirty="0" err="1" smtClean="0"/>
              <a:t>pseudocolor</a:t>
            </a:r>
            <a:r>
              <a:rPr lang="el-GR" altLang="el-GR" sz="2800" dirty="0" smtClean="0"/>
              <a:t>) προέρχεται από μία εικόνα σε </a:t>
            </a:r>
            <a:r>
              <a:rPr lang="el-GR" altLang="el-GR" sz="2800" b="1" dirty="0" smtClean="0"/>
              <a:t>κλίμακα του γκρι</a:t>
            </a:r>
            <a:r>
              <a:rPr lang="el-GR" altLang="el-GR" sz="2800" dirty="0" smtClean="0"/>
              <a:t> στην οποίαν τα διαφορετικά επίπεδα του γκρίζου αντιστοιχούν σε ένα χρώμα σύμφωνα με έναν προκαθορισμένο πίνακα χρωματικών διαβαθμίσεων ή πίνακα τιμών μιας συνάρτησης. </a:t>
            </a:r>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724E1D7D-BDBE-4645-98C9-6DAA04098DA6}" type="slidenum">
              <a:rPr lang="el-GR" altLang="el-GR" sz="1200" smtClean="0">
                <a:solidFill>
                  <a:srgbClr val="000000"/>
                </a:solidFill>
                <a:latin typeface="Arial" charset="0"/>
              </a:rPr>
              <a:pPr eaLnBrk="1" hangingPunct="1">
                <a:spcBef>
                  <a:spcPct val="0"/>
                </a:spcBef>
                <a:buFontTx/>
                <a:buNone/>
              </a:pPr>
              <a:t>31</a:t>
            </a:fld>
            <a:endParaRPr lang="el-GR" altLang="el-GR" sz="1200" smtClean="0">
              <a:solidFill>
                <a:srgbClr val="000000"/>
              </a:solidFill>
              <a:latin typeface="Arial" charset="0"/>
            </a:endParaRPr>
          </a:p>
        </p:txBody>
      </p:sp>
      <p:sp>
        <p:nvSpPr>
          <p:cNvPr id="6" name="Rectangle 5"/>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823262814"/>
      </p:ext>
    </p:extLst>
  </p:cSld>
  <p:clrMapOvr>
    <a:masterClrMapping/>
  </p:clrMapOvr>
  <p:transition advTm="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l-GR" dirty="0"/>
              <a:t>Έγχρωμη υπέρυθρη απεικόνιση και εικόνες </a:t>
            </a:r>
            <a:r>
              <a:rPr lang="el-GR" dirty="0" err="1"/>
              <a:t>ψευδοχρωμάτων</a:t>
            </a:r>
            <a:r>
              <a:rPr lang="el-GR" dirty="0"/>
              <a:t> </a:t>
            </a:r>
          </a:p>
        </p:txBody>
      </p:sp>
      <p:sp>
        <p:nvSpPr>
          <p:cNvPr id="3" name="Θέση περιεχομένου 2"/>
          <p:cNvSpPr>
            <a:spLocks noGrp="1"/>
          </p:cNvSpPr>
          <p:nvPr>
            <p:ph idx="1"/>
          </p:nvPr>
        </p:nvSpPr>
        <p:spPr>
          <a:xfrm>
            <a:off x="4932040" y="1196752"/>
            <a:ext cx="3754759" cy="5040560"/>
          </a:xfrm>
        </p:spPr>
        <p:txBody>
          <a:bodyPr>
            <a:normAutofit/>
          </a:bodyPr>
          <a:lstStyle/>
          <a:p>
            <a:pPr marL="0" indent="0">
              <a:buFont typeface="Arial" charset="0"/>
              <a:buNone/>
              <a:defRPr/>
            </a:pPr>
            <a:r>
              <a:rPr lang="el-GR" sz="2400" dirty="0" smtClean="0"/>
              <a:t>Τυπικά τα </a:t>
            </a:r>
            <a:r>
              <a:rPr lang="el-GR" sz="2400" dirty="0" err="1" smtClean="0"/>
              <a:t>ψευδοχρώματα</a:t>
            </a:r>
            <a:r>
              <a:rPr lang="el-GR" sz="2400" dirty="0" smtClean="0"/>
              <a:t>  χρησιμοποιούνται όταν τα δεδομένα καταγράφονται σε </a:t>
            </a:r>
            <a:r>
              <a:rPr lang="el-GR" sz="2400" b="1" dirty="0" smtClean="0"/>
              <a:t>ένα </a:t>
            </a:r>
            <a:r>
              <a:rPr lang="el-GR" sz="2400" b="1" dirty="0"/>
              <a:t>μόνο κανάλι </a:t>
            </a:r>
            <a:r>
              <a:rPr lang="el-GR" sz="2400" dirty="0" smtClean="0"/>
              <a:t>τιμών (π.χ</a:t>
            </a:r>
            <a:r>
              <a:rPr lang="el-GR" sz="2400" dirty="0"/>
              <a:t>. </a:t>
            </a:r>
            <a:r>
              <a:rPr lang="el-GR" sz="2400" dirty="0" smtClean="0"/>
              <a:t>θερμοκρασία, υψόμετρο, </a:t>
            </a:r>
            <a:r>
              <a:rPr lang="el-GR" sz="2400" dirty="0" err="1" smtClean="0"/>
              <a:t>κ.λ.π</a:t>
            </a:r>
            <a:r>
              <a:rPr lang="el-GR" sz="2400" dirty="0" smtClean="0"/>
              <a:t>.) </a:t>
            </a:r>
            <a:r>
              <a:rPr lang="el-GR" sz="2400" dirty="0"/>
              <a:t>σε αντίθεση με </a:t>
            </a:r>
            <a:r>
              <a:rPr lang="el-GR" sz="2400" dirty="0" smtClean="0"/>
              <a:t>την έγχρωμη υπέρυθρη απεικόνιση όπου τα λανθασμένα  χρώματα παράγονται </a:t>
            </a:r>
            <a:r>
              <a:rPr lang="el-GR" sz="2400" b="1" dirty="0" smtClean="0"/>
              <a:t>από τρία κανάλια δεδομένων </a:t>
            </a:r>
            <a:r>
              <a:rPr lang="el-GR" sz="2400" dirty="0" smtClean="0"/>
              <a:t>(</a:t>
            </a:r>
            <a:r>
              <a:rPr lang="en-US" sz="2400" dirty="0" smtClean="0"/>
              <a:t>R,G,B)</a:t>
            </a:r>
            <a:r>
              <a:rPr lang="el-GR" sz="2400" dirty="0" smtClean="0"/>
              <a:t>. </a:t>
            </a:r>
            <a:endParaRPr lang="el-GR" sz="2400" dirty="0"/>
          </a:p>
        </p:txBody>
      </p:sp>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8D59774-A7EA-4157-B970-A750BA7D4C49}" type="slidenum">
              <a:rPr lang="el-GR" altLang="el-GR" sz="1200" smtClean="0">
                <a:solidFill>
                  <a:srgbClr val="000000"/>
                </a:solidFill>
                <a:latin typeface="Arial" charset="0"/>
              </a:rPr>
              <a:pPr eaLnBrk="1" hangingPunct="1">
                <a:spcBef>
                  <a:spcPct val="0"/>
                </a:spcBef>
                <a:buFontTx/>
                <a:buNone/>
              </a:pPr>
              <a:t>32</a:t>
            </a:fld>
            <a:endParaRPr lang="el-GR" altLang="el-GR" sz="1200" smtClean="0">
              <a:solidFill>
                <a:srgbClr val="000000"/>
              </a:solidFill>
              <a:latin typeface="Arial" charset="0"/>
            </a:endParaRPr>
          </a:p>
        </p:txBody>
      </p:sp>
      <p:sp>
        <p:nvSpPr>
          <p:cNvPr id="6" name="Rectangle 5"/>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39942" name="Picture 2" descr="File:Passivhaus thermogram gedaemmt ungedaemm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775" y="1340768"/>
            <a:ext cx="43815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Ορθογώνιο 4"/>
          <p:cNvSpPr>
            <a:spLocks noChangeArrowheads="1"/>
          </p:cNvSpPr>
          <p:nvPr/>
        </p:nvSpPr>
        <p:spPr bwMode="auto">
          <a:xfrm>
            <a:off x="263525" y="4103018"/>
            <a:ext cx="457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dirty="0" err="1">
                <a:latin typeface="+mn-lt"/>
              </a:rPr>
              <a:t>Θερμογράφημα</a:t>
            </a:r>
            <a:r>
              <a:rPr lang="el-GR" altLang="el-GR" sz="2000" dirty="0">
                <a:latin typeface="+mn-lt"/>
              </a:rPr>
              <a:t> ενός «παθητικού κτιρίου» στο προσκήνιο και </a:t>
            </a:r>
            <a:r>
              <a:rPr lang="el-GR" altLang="el-GR" sz="2000" dirty="0" smtClean="0">
                <a:latin typeface="+mn-lt"/>
              </a:rPr>
              <a:t>ενός </a:t>
            </a:r>
            <a:r>
              <a:rPr lang="el-GR" altLang="el-GR" sz="2000" dirty="0">
                <a:latin typeface="+mn-lt"/>
              </a:rPr>
              <a:t>παραδοσιακού </a:t>
            </a:r>
            <a:r>
              <a:rPr lang="el-GR" altLang="el-GR" sz="2000" dirty="0" smtClean="0">
                <a:latin typeface="+mn-lt"/>
              </a:rPr>
              <a:t>κτιρίου </a:t>
            </a:r>
            <a:r>
              <a:rPr lang="el-GR" altLang="el-GR" sz="2000" dirty="0">
                <a:latin typeface="+mn-lt"/>
              </a:rPr>
              <a:t>στο </a:t>
            </a:r>
            <a:r>
              <a:rPr lang="el-GR" altLang="el-GR" sz="2000" dirty="0" smtClean="0">
                <a:latin typeface="+mn-lt"/>
              </a:rPr>
              <a:t>παρασκήνιο.</a:t>
            </a:r>
          </a:p>
          <a:p>
            <a:pPr eaLnBrk="1" hangingPunct="1">
              <a:spcBef>
                <a:spcPct val="0"/>
              </a:spcBef>
              <a:buFontTx/>
              <a:buNone/>
            </a:pPr>
            <a:r>
              <a:rPr lang="el-GR" altLang="el-GR" sz="2000" dirty="0" smtClean="0">
                <a:latin typeface="+mn-lt"/>
              </a:rPr>
              <a:t>Η </a:t>
            </a:r>
            <a:r>
              <a:rPr lang="el-GR" altLang="el-GR" sz="2000" dirty="0">
                <a:latin typeface="+mn-lt"/>
              </a:rPr>
              <a:t>κλίμακα της  θερμοκρασίας χρώματος απεικονίζεται δεξιά.</a:t>
            </a:r>
          </a:p>
        </p:txBody>
      </p:sp>
    </p:spTree>
    <p:extLst>
      <p:ext uri="{BB962C8B-B14F-4D97-AF65-F5344CB8AC3E}">
        <p14:creationId xmlns:p14="http://schemas.microsoft.com/office/powerpoint/2010/main" val="3806529828"/>
      </p:ext>
    </p:extLst>
  </p:cSld>
  <p:clrMapOvr>
    <a:masterClrMapping/>
  </p:clrMapOvr>
  <p:transition advTm="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FCIR </a:t>
            </a:r>
            <a:r>
              <a:rPr lang="el-GR" dirty="0"/>
              <a:t>πρότυπων </a:t>
            </a:r>
            <a:r>
              <a:rPr lang="el-GR" dirty="0" smtClean="0"/>
              <a:t>χρωστικών</a:t>
            </a:r>
            <a:endParaRPr lang="el-GR" sz="3200" b="0" dirty="0"/>
          </a:p>
        </p:txBody>
      </p:sp>
      <p:sp>
        <p:nvSpPr>
          <p:cNvPr id="409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DDECDF9-56A4-4ED3-AE44-9DF97DCDB896}" type="slidenum">
              <a:rPr lang="el-GR" altLang="el-GR" sz="1200" smtClean="0">
                <a:solidFill>
                  <a:srgbClr val="000000"/>
                </a:solidFill>
                <a:latin typeface="Arial" charset="0"/>
              </a:rPr>
              <a:pPr eaLnBrk="1" hangingPunct="1">
                <a:spcBef>
                  <a:spcPct val="0"/>
                </a:spcBef>
                <a:buFontTx/>
                <a:buNone/>
              </a:pPr>
              <a:t>33</a:t>
            </a:fld>
            <a:endParaRPr lang="el-GR" altLang="el-GR" sz="1200" smtClean="0">
              <a:solidFill>
                <a:srgbClr val="000000"/>
              </a:solidFill>
              <a:latin typeface="Arial" charset="0"/>
            </a:endParaRPr>
          </a:p>
        </p:txBody>
      </p:sp>
      <p:sp>
        <p:nvSpPr>
          <p:cNvPr id="5" name="Rectangle 4"/>
          <p:cNvSpPr/>
          <p:nvPr/>
        </p:nvSpPr>
        <p:spPr>
          <a:xfrm>
            <a:off x="53975" y="5934075"/>
            <a:ext cx="9036050" cy="461665"/>
          </a:xfrm>
          <a:prstGeom prst="rect">
            <a:avLst/>
          </a:prstGeom>
        </p:spPr>
        <p:txBody>
          <a:bodyPr>
            <a:spAutoFit/>
          </a:bodyPr>
          <a:lstStyle/>
          <a:p>
            <a:pPr algn="ctr">
              <a:defRPr/>
            </a:pPr>
            <a:r>
              <a:rPr lang="el-GR" sz="1200" dirty="0">
                <a:solidFill>
                  <a:schemeClr val="tx1">
                    <a:lumMod val="65000"/>
                    <a:lumOff val="35000"/>
                  </a:schemeClr>
                </a:solidFill>
                <a:latin typeface="+mn-lt"/>
              </a:rPr>
              <a:t>ΜΕΛΕΤΗ ΤΗΣ ΤΕΧΝΟΛΟΓΙΑΣ ΚΑΤΑΣΚΕΥΗΣ ΤΗΣ ΔΙΑΚΟΣΜΗΣΗΣ ΟΣΤΡΑΚΩΝ ΝΕΟΤΕΡΗΣ ΚΕΡΑΜΙΚΗΣ ΜΕ ΜΗ ΚΑΤΑΣΤΡΕΠΤΙΚΕΣ ΜΕΘΟΔΟΥΣ ΚΑΙ ΟΠΤΙΚΗ ΜΙΚΡΟΣΚΟΠΙΑ» ΠΑΝΑΓΟΠΟΥΛΟΥ ΔΙΑΜΑΝΤΩ, 2010 Πτυχιακή εργασία, Εργαστήριο ΦΜΔΤ, 2010 Τμήμα ΣΑΕΤ ΤΕΙ-Α</a:t>
            </a:r>
          </a:p>
        </p:txBody>
      </p:sp>
      <p:sp>
        <p:nvSpPr>
          <p:cNvPr id="8" name="Rectangle 7"/>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8775" y="1284634"/>
            <a:ext cx="3706813" cy="4518025"/>
          </a:xfrm>
          <a:effectLst>
            <a:outerShdw blurRad="190500" algn="tl" rotWithShape="0">
              <a:srgbClr val="000000">
                <a:alpha val="70000"/>
              </a:srgbClr>
            </a:outerShdw>
          </a:effectLs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991" y="1284635"/>
            <a:ext cx="3808413" cy="4518025"/>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788630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lex\Desktop\20-1-2015 11-05-16 πμ.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77862" y="4001504"/>
            <a:ext cx="2292431" cy="28790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dirty="0"/>
          </a:p>
        </p:txBody>
      </p:sp>
      <p:sp>
        <p:nvSpPr>
          <p:cNvPr id="419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302F043-CBB7-4389-9230-9700BC3BA218}" type="slidenum">
              <a:rPr lang="el-GR" altLang="el-GR" sz="1200" smtClean="0">
                <a:solidFill>
                  <a:srgbClr val="000000"/>
                </a:solidFill>
                <a:latin typeface="Arial" charset="0"/>
              </a:rPr>
              <a:pPr eaLnBrk="1" hangingPunct="1">
                <a:spcBef>
                  <a:spcPct val="0"/>
                </a:spcBef>
                <a:buFontTx/>
                <a:buNone/>
              </a:pPr>
              <a:t>34</a:t>
            </a:fld>
            <a:endParaRPr lang="el-GR" altLang="el-GR" sz="1200" smtClean="0">
              <a:solidFill>
                <a:srgbClr val="000000"/>
              </a:solidFill>
              <a:latin typeface="Arial" charset="0"/>
            </a:endParaRPr>
          </a:p>
        </p:txBody>
      </p:sp>
      <p:pic>
        <p:nvPicPr>
          <p:cNvPr id="41989" name="Picture 2" descr="Αγ"/>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4256" y="4001505"/>
            <a:ext cx="2161149" cy="28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 descr="Αγ"/>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9236" y="4001505"/>
            <a:ext cx="2142457" cy="290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4" descr="Αγ"/>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485" y="1124744"/>
            <a:ext cx="2089547"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5" descr="Αγ"/>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46999" y="1124743"/>
            <a:ext cx="204448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6" descr="Αγ"/>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6924" y="1124743"/>
            <a:ext cx="2063952" cy="27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7" descr="Αγ"/>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04785" y="1124744"/>
            <a:ext cx="2095394"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41996"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41997"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41999" name="Rectangle 16"/>
          <p:cNvSpPr>
            <a:spLocks noChangeArrowheads="1"/>
          </p:cNvSpPr>
          <p:nvPr/>
        </p:nvSpPr>
        <p:spPr bwMode="auto">
          <a:xfrm>
            <a:off x="251485" y="3534794"/>
            <a:ext cx="574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420</a:t>
            </a:r>
          </a:p>
        </p:txBody>
      </p:sp>
      <p:sp>
        <p:nvSpPr>
          <p:cNvPr id="42000" name="Rectangle 18"/>
          <p:cNvSpPr>
            <a:spLocks noChangeArrowheads="1"/>
          </p:cNvSpPr>
          <p:nvPr/>
        </p:nvSpPr>
        <p:spPr bwMode="auto">
          <a:xfrm>
            <a:off x="2429325" y="3521146"/>
            <a:ext cx="574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500</a:t>
            </a:r>
          </a:p>
        </p:txBody>
      </p:sp>
      <p:sp>
        <p:nvSpPr>
          <p:cNvPr id="42001" name="Rectangle 19"/>
          <p:cNvSpPr>
            <a:spLocks noChangeArrowheads="1"/>
          </p:cNvSpPr>
          <p:nvPr/>
        </p:nvSpPr>
        <p:spPr bwMode="auto">
          <a:xfrm>
            <a:off x="4606924" y="3521146"/>
            <a:ext cx="574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700</a:t>
            </a:r>
          </a:p>
        </p:txBody>
      </p:sp>
      <p:sp>
        <p:nvSpPr>
          <p:cNvPr id="42002" name="Rectangle 20"/>
          <p:cNvSpPr>
            <a:spLocks noChangeArrowheads="1"/>
          </p:cNvSpPr>
          <p:nvPr/>
        </p:nvSpPr>
        <p:spPr bwMode="auto">
          <a:xfrm>
            <a:off x="6804785" y="3519694"/>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1000</a:t>
            </a:r>
          </a:p>
        </p:txBody>
      </p:sp>
      <p:sp>
        <p:nvSpPr>
          <p:cNvPr id="42003" name="Rectangle 21"/>
          <p:cNvSpPr>
            <a:spLocks noChangeArrowheads="1"/>
          </p:cNvSpPr>
          <p:nvPr/>
        </p:nvSpPr>
        <p:spPr bwMode="auto">
          <a:xfrm>
            <a:off x="1194256" y="6488113"/>
            <a:ext cx="527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VIS</a:t>
            </a:r>
          </a:p>
        </p:txBody>
      </p:sp>
      <p:sp>
        <p:nvSpPr>
          <p:cNvPr id="42004" name="Rectangle 22"/>
          <p:cNvSpPr>
            <a:spLocks noChangeArrowheads="1"/>
          </p:cNvSpPr>
          <p:nvPr/>
        </p:nvSpPr>
        <p:spPr bwMode="auto">
          <a:xfrm>
            <a:off x="3469236" y="6503224"/>
            <a:ext cx="649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FCIR</a:t>
            </a:r>
          </a:p>
        </p:txBody>
      </p:sp>
      <p:sp>
        <p:nvSpPr>
          <p:cNvPr id="42005" name="Rectangle 23"/>
          <p:cNvSpPr>
            <a:spLocks noChangeArrowheads="1"/>
          </p:cNvSpPr>
          <p:nvPr/>
        </p:nvSpPr>
        <p:spPr bwMode="auto">
          <a:xfrm>
            <a:off x="5677862" y="6503224"/>
            <a:ext cx="857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b="1" dirty="0">
                <a:solidFill>
                  <a:schemeClr val="bg1"/>
                </a:solidFill>
                <a:latin typeface="+mn-lt"/>
              </a:rPr>
              <a:t>UVRC</a:t>
            </a:r>
          </a:p>
        </p:txBody>
      </p:sp>
      <p:sp>
        <p:nvSpPr>
          <p:cNvPr id="25" name="Rectangle 2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6686926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Ελαιογραφίες</a:t>
            </a:r>
            <a:endParaRPr lang="el-GR" dirty="0"/>
          </a:p>
        </p:txBody>
      </p:sp>
      <p:pic>
        <p:nvPicPr>
          <p:cNvPr id="43011" name="Picture 2" descr="588 verso area 13 vc"/>
          <p:cNvPicPr>
            <a:picLocks noChangeAspect="1" noChangeArrowheads="1"/>
          </p:cNvPicPr>
          <p:nvPr/>
        </p:nvPicPr>
        <p:blipFill>
          <a:blip r:embed="rId2" cstate="email">
            <a:lum bright="12000" contrast="24000"/>
            <a:extLst>
              <a:ext uri="{28A0092B-C50C-407E-A947-70E740481C1C}">
                <a14:useLocalDpi xmlns:a14="http://schemas.microsoft.com/office/drawing/2010/main"/>
              </a:ext>
            </a:extLst>
          </a:blip>
          <a:srcRect l="-2"/>
          <a:stretch>
            <a:fillRect/>
          </a:stretch>
        </p:blipFill>
        <p:spPr bwMode="auto">
          <a:xfrm>
            <a:off x="1532036" y="1238513"/>
            <a:ext cx="1934446" cy="25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descr="588 verso area 13 980"/>
          <p:cNvPicPr>
            <a:picLocks noChangeAspect="1" noChangeArrowheads="1"/>
          </p:cNvPicPr>
          <p:nvPr/>
        </p:nvPicPr>
        <p:blipFill>
          <a:blip r:embed="rId3" cstate="email">
            <a:lum contrast="42000"/>
            <a:extLst>
              <a:ext uri="{28A0092B-C50C-407E-A947-70E740481C1C}">
                <a14:useLocalDpi xmlns:a14="http://schemas.microsoft.com/office/drawing/2010/main"/>
              </a:ext>
            </a:extLst>
          </a:blip>
          <a:srcRect/>
          <a:stretch>
            <a:fillRect/>
          </a:stretch>
        </p:blipFill>
        <p:spPr bwMode="auto">
          <a:xfrm>
            <a:off x="3466483" y="1238513"/>
            <a:ext cx="1934360" cy="25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588 verso area 13 fcir"/>
          <p:cNvPicPr>
            <a:picLocks noChangeAspect="1" noChangeArrowheads="1"/>
          </p:cNvPicPr>
          <p:nvPr/>
        </p:nvPicPr>
        <p:blipFill>
          <a:blip r:embed="rId4" cstate="email">
            <a:lum bright="12000" contrast="24000"/>
            <a:extLst>
              <a:ext uri="{28A0092B-C50C-407E-A947-70E740481C1C}">
                <a14:useLocalDpi xmlns:a14="http://schemas.microsoft.com/office/drawing/2010/main"/>
              </a:ext>
            </a:extLst>
          </a:blip>
          <a:srcRect/>
          <a:stretch>
            <a:fillRect/>
          </a:stretch>
        </p:blipFill>
        <p:spPr bwMode="auto">
          <a:xfrm>
            <a:off x="3466482" y="3810356"/>
            <a:ext cx="1934361" cy="25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Gyzis 588 uvr am 1"/>
          <p:cNvPicPr>
            <a:picLocks noChangeAspect="1" noChangeArrowheads="1"/>
          </p:cNvPicPr>
          <p:nvPr/>
        </p:nvPicPr>
        <p:blipFill>
          <a:blip r:embed="rId5" cstate="email">
            <a:lum contrast="30000"/>
            <a:extLst>
              <a:ext uri="{28A0092B-C50C-407E-A947-70E740481C1C}">
                <a14:useLocalDpi xmlns:a14="http://schemas.microsoft.com/office/drawing/2010/main"/>
              </a:ext>
            </a:extLst>
          </a:blip>
          <a:srcRect/>
          <a:stretch>
            <a:fillRect/>
          </a:stretch>
        </p:blipFill>
        <p:spPr bwMode="auto">
          <a:xfrm>
            <a:off x="5400843" y="3821567"/>
            <a:ext cx="1976891" cy="256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descr="Gyzis 588 uvfc am 1"/>
          <p:cNvPicPr>
            <a:picLocks noChangeAspect="1" noChangeArrowheads="1"/>
          </p:cNvPicPr>
          <p:nvPr/>
        </p:nvPicPr>
        <p:blipFill>
          <a:blip r:embed="rId6" cstate="email">
            <a:lum contrast="30000"/>
            <a:extLst>
              <a:ext uri="{28A0092B-C50C-407E-A947-70E740481C1C}">
                <a14:useLocalDpi xmlns:a14="http://schemas.microsoft.com/office/drawing/2010/main"/>
              </a:ext>
            </a:extLst>
          </a:blip>
          <a:srcRect/>
          <a:stretch>
            <a:fillRect/>
          </a:stretch>
        </p:blipFill>
        <p:spPr bwMode="auto">
          <a:xfrm>
            <a:off x="5392804" y="1238513"/>
            <a:ext cx="1984930" cy="25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9"/>
          <p:cNvSpPr>
            <a:spLocks noChangeArrowheads="1"/>
          </p:cNvSpPr>
          <p:nvPr/>
        </p:nvSpPr>
        <p:spPr bwMode="auto">
          <a:xfrm>
            <a:off x="1534645" y="3441024"/>
            <a:ext cx="674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smtClean="0">
                <a:solidFill>
                  <a:schemeClr val="bg1"/>
                </a:solidFill>
                <a:latin typeface="+mn-lt"/>
                <a:cs typeface="Arial" charset="0"/>
              </a:rPr>
              <a:t>VIS</a:t>
            </a:r>
          </a:p>
        </p:txBody>
      </p:sp>
      <p:sp>
        <p:nvSpPr>
          <p:cNvPr id="43017" name="Rectangle 10"/>
          <p:cNvSpPr>
            <a:spLocks noChangeArrowheads="1"/>
          </p:cNvSpPr>
          <p:nvPr/>
        </p:nvSpPr>
        <p:spPr bwMode="auto">
          <a:xfrm>
            <a:off x="3466483" y="3453616"/>
            <a:ext cx="6479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Arial" charset="0"/>
              </a:rPr>
              <a:t>UVR</a:t>
            </a:r>
            <a:endParaRPr lang="el-GR" altLang="el-GR" sz="2000" b="1" dirty="0">
              <a:solidFill>
                <a:schemeClr val="bg1"/>
              </a:solidFill>
              <a:latin typeface="+mn-lt"/>
              <a:cs typeface="Arial" charset="0"/>
            </a:endParaRPr>
          </a:p>
        </p:txBody>
      </p:sp>
      <p:sp>
        <p:nvSpPr>
          <p:cNvPr id="43018" name="Rectangle 11"/>
          <p:cNvSpPr>
            <a:spLocks noChangeArrowheads="1"/>
          </p:cNvSpPr>
          <p:nvPr/>
        </p:nvSpPr>
        <p:spPr bwMode="auto">
          <a:xfrm>
            <a:off x="5370855" y="3458673"/>
            <a:ext cx="748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Arial" charset="0"/>
              </a:rPr>
              <a:t>UVFC</a:t>
            </a:r>
            <a:endParaRPr lang="el-GR" altLang="el-GR" sz="2000" b="1" dirty="0">
              <a:solidFill>
                <a:schemeClr val="bg1"/>
              </a:solidFill>
              <a:latin typeface="+mn-lt"/>
              <a:cs typeface="Arial" charset="0"/>
            </a:endParaRPr>
          </a:p>
        </p:txBody>
      </p:sp>
      <p:sp>
        <p:nvSpPr>
          <p:cNvPr id="43019" name="Rectangle 12"/>
          <p:cNvSpPr>
            <a:spLocks noChangeArrowheads="1"/>
          </p:cNvSpPr>
          <p:nvPr/>
        </p:nvSpPr>
        <p:spPr bwMode="auto">
          <a:xfrm>
            <a:off x="3466482" y="6068515"/>
            <a:ext cx="649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Arial" charset="0"/>
              </a:rPr>
              <a:t>FCIR</a:t>
            </a:r>
            <a:endParaRPr lang="el-GR" altLang="el-GR" sz="2000" b="1" dirty="0">
              <a:solidFill>
                <a:schemeClr val="bg1"/>
              </a:solidFill>
              <a:latin typeface="+mn-lt"/>
              <a:cs typeface="Arial" charset="0"/>
            </a:endParaRPr>
          </a:p>
        </p:txBody>
      </p:sp>
      <p:sp>
        <p:nvSpPr>
          <p:cNvPr id="43020" name="Rectangle 13"/>
          <p:cNvSpPr>
            <a:spLocks noChangeArrowheads="1"/>
          </p:cNvSpPr>
          <p:nvPr/>
        </p:nvSpPr>
        <p:spPr bwMode="auto">
          <a:xfrm>
            <a:off x="5400843" y="6078277"/>
            <a:ext cx="397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Arial" charset="0"/>
              </a:rPr>
              <a:t>IR</a:t>
            </a:r>
            <a:endParaRPr lang="el-GR" altLang="el-GR" sz="2000" b="1" dirty="0">
              <a:solidFill>
                <a:schemeClr val="bg1"/>
              </a:solidFill>
              <a:latin typeface="+mn-lt"/>
              <a:cs typeface="Arial" charset="0"/>
            </a:endParaRPr>
          </a:p>
        </p:txBody>
      </p:sp>
      <p:sp>
        <p:nvSpPr>
          <p:cNvPr id="43021" name="Rectangle 13"/>
          <p:cNvSpPr>
            <a:spLocks noChangeArrowheads="1"/>
          </p:cNvSpPr>
          <p:nvPr/>
        </p:nvSpPr>
        <p:spPr bwMode="auto">
          <a:xfrm>
            <a:off x="1496166" y="3776887"/>
            <a:ext cx="189932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dirty="0" smtClean="0">
                <a:solidFill>
                  <a:srgbClr val="000000"/>
                </a:solidFill>
                <a:latin typeface="+mn-lt"/>
                <a:cs typeface="Times New Roman" pitchFamily="18" charset="0"/>
              </a:rPr>
              <a:t>Α</a:t>
            </a:r>
            <a:r>
              <a:rPr lang="en-US" altLang="el-GR" sz="1400" dirty="0">
                <a:solidFill>
                  <a:srgbClr val="000000"/>
                </a:solidFill>
                <a:latin typeface="+mn-lt"/>
                <a:cs typeface="Times New Roman" pitchFamily="18" charset="0"/>
              </a:rPr>
              <a:t>.</a:t>
            </a:r>
            <a:r>
              <a:rPr lang="en-US" altLang="el-GR" sz="1400" dirty="0" err="1">
                <a:solidFill>
                  <a:srgbClr val="000000"/>
                </a:solidFill>
                <a:latin typeface="+mn-lt"/>
                <a:cs typeface="Times New Roman" pitchFamily="18" charset="0"/>
              </a:rPr>
              <a:t>Alexopoulou</a:t>
            </a:r>
            <a:r>
              <a:rPr lang="en-US" altLang="el-GR" sz="1400" dirty="0">
                <a:solidFill>
                  <a:srgbClr val="000000"/>
                </a:solidFill>
                <a:latin typeface="+mn-lt"/>
                <a:cs typeface="Times New Roman" pitchFamily="18" charset="0"/>
              </a:rPr>
              <a:t>, </a:t>
            </a:r>
            <a:r>
              <a:rPr lang="en-US" altLang="el-GR" sz="1400" dirty="0" err="1">
                <a:solidFill>
                  <a:srgbClr val="000000"/>
                </a:solidFill>
                <a:latin typeface="+mn-lt"/>
                <a:cs typeface="Times New Roman" pitchFamily="18" charset="0"/>
              </a:rPr>
              <a:t>P.Banou</a:t>
            </a:r>
            <a:r>
              <a:rPr lang="en-US" altLang="el-GR" sz="1400" dirty="0">
                <a:solidFill>
                  <a:srgbClr val="000000"/>
                </a:solidFill>
                <a:latin typeface="+mn-lt"/>
                <a:cs typeface="Times New Roman" pitchFamily="18" charset="0"/>
              </a:rPr>
              <a:t>, </a:t>
            </a:r>
            <a:r>
              <a:rPr lang="en-US" altLang="el-GR" sz="1400" dirty="0" err="1">
                <a:solidFill>
                  <a:srgbClr val="000000"/>
                </a:solidFill>
                <a:latin typeface="+mn-lt"/>
                <a:cs typeface="Times New Roman" pitchFamily="18" charset="0"/>
              </a:rPr>
              <a:t>A.Kaminari</a:t>
            </a:r>
            <a:r>
              <a:rPr lang="en-US" altLang="el-GR" sz="1400" dirty="0">
                <a:solidFill>
                  <a:srgbClr val="000000"/>
                </a:solidFill>
                <a:latin typeface="+mn-lt"/>
                <a:cs typeface="Times New Roman" pitchFamily="18" charset="0"/>
              </a:rPr>
              <a:t>, </a:t>
            </a:r>
            <a:r>
              <a:rPr lang="en-US" altLang="el-GR" sz="1400" dirty="0" err="1">
                <a:solidFill>
                  <a:srgbClr val="000000"/>
                </a:solidFill>
                <a:latin typeface="+mn-lt"/>
                <a:cs typeface="Times New Roman" pitchFamily="18" charset="0"/>
              </a:rPr>
              <a:t>A.Moutsatsou</a:t>
            </a:r>
            <a:r>
              <a:rPr lang="en-US" altLang="el-GR" sz="1400" dirty="0">
                <a:solidFill>
                  <a:srgbClr val="000000"/>
                </a:solidFill>
                <a:latin typeface="+mn-lt"/>
                <a:cs typeface="Times New Roman" pitchFamily="18" charset="0"/>
              </a:rPr>
              <a:t>, 2010, «</a:t>
            </a:r>
            <a:r>
              <a:rPr lang="en-GB" altLang="el-GR" sz="1400" dirty="0">
                <a:solidFill>
                  <a:srgbClr val="000000"/>
                </a:solidFill>
                <a:latin typeface="+mn-lt"/>
                <a:cs typeface="Times New Roman" pitchFamily="18" charset="0"/>
              </a:rPr>
              <a:t>Physicochemical study and documentation of five oil paintings on paper belonging to the National Gallery and Alexandros </a:t>
            </a:r>
            <a:r>
              <a:rPr lang="en-GB" altLang="el-GR" sz="1400" dirty="0" err="1">
                <a:solidFill>
                  <a:srgbClr val="000000"/>
                </a:solidFill>
                <a:latin typeface="+mn-lt"/>
                <a:cs typeface="Times New Roman" pitchFamily="18" charset="0"/>
              </a:rPr>
              <a:t>Soutzos</a:t>
            </a:r>
            <a:r>
              <a:rPr lang="en-GB" altLang="el-GR" sz="1400" dirty="0">
                <a:solidFill>
                  <a:srgbClr val="000000"/>
                </a:solidFill>
                <a:latin typeface="+mn-lt"/>
                <a:cs typeface="Times New Roman" pitchFamily="18" charset="0"/>
              </a:rPr>
              <a:t> Museum</a:t>
            </a:r>
            <a:r>
              <a:rPr lang="en-US" altLang="el-GR" sz="1400" dirty="0">
                <a:solidFill>
                  <a:srgbClr val="000000"/>
                </a:solidFill>
                <a:latin typeface="+mn-lt"/>
                <a:cs typeface="Times New Roman" pitchFamily="18" charset="0"/>
              </a:rPr>
              <a:t>» Scientific </a:t>
            </a:r>
            <a:r>
              <a:rPr lang="el-GR" altLang="el-GR" sz="1400" dirty="0">
                <a:solidFill>
                  <a:srgbClr val="000000"/>
                </a:solidFill>
                <a:latin typeface="+mn-lt"/>
                <a:cs typeface="Times New Roman" pitchFamily="18" charset="0"/>
              </a:rPr>
              <a:t> </a:t>
            </a:r>
            <a:r>
              <a:rPr lang="el-GR" altLang="el-GR" sz="1400" dirty="0" err="1">
                <a:solidFill>
                  <a:srgbClr val="000000"/>
                </a:solidFill>
                <a:latin typeface="+mn-lt"/>
                <a:cs typeface="Times New Roman" pitchFamily="18" charset="0"/>
              </a:rPr>
              <a:t>research</a:t>
            </a:r>
            <a:r>
              <a:rPr lang="el-GR" altLang="el-GR" sz="1400" dirty="0">
                <a:solidFill>
                  <a:srgbClr val="000000"/>
                </a:solidFill>
                <a:latin typeface="+mn-lt"/>
                <a:cs typeface="Times New Roman" pitchFamily="18" charset="0"/>
              </a:rPr>
              <a:t> </a:t>
            </a:r>
            <a:r>
              <a:rPr lang="en-US" altLang="el-GR" sz="1400" dirty="0">
                <a:solidFill>
                  <a:srgbClr val="000000"/>
                </a:solidFill>
                <a:latin typeface="+mn-lt"/>
                <a:cs typeface="Times New Roman" pitchFamily="18" charset="0"/>
              </a:rPr>
              <a:t>Program, </a:t>
            </a:r>
            <a:r>
              <a:rPr lang="en-GB" altLang="el-GR" sz="1400" dirty="0">
                <a:solidFill>
                  <a:srgbClr val="000000"/>
                </a:solidFill>
                <a:latin typeface="+mn-lt"/>
                <a:cs typeface="Times New Roman" pitchFamily="18" charset="0"/>
              </a:rPr>
              <a:t>Technical Report</a:t>
            </a:r>
            <a:endParaRPr lang="en-GB" altLang="el-GR" sz="1800" dirty="0">
              <a:solidFill>
                <a:srgbClr val="000000"/>
              </a:solidFill>
              <a:latin typeface="+mn-lt"/>
              <a:cs typeface="Arial" charset="0"/>
            </a:endParaRPr>
          </a:p>
        </p:txBody>
      </p:sp>
      <p:sp>
        <p:nvSpPr>
          <p:cNvPr id="15" name="Rectangle 1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451267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18306" y="0"/>
            <a:ext cx="8229600" cy="908720"/>
          </a:xfrm>
        </p:spPr>
        <p:txBody>
          <a:bodyPr/>
          <a:lstStyle/>
          <a:p>
            <a:r>
              <a:rPr lang="el-GR" altLang="el-GR" smtClean="0"/>
              <a:t>Εφαρμογές σε κεραμικά</a:t>
            </a:r>
            <a:endParaRPr lang="el-GR" altLang="el-GR" sz="3200" b="0" smtClean="0"/>
          </a:p>
        </p:txBody>
      </p:sp>
      <p:pic>
        <p:nvPicPr>
          <p:cNvPr id="4403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320675" y="1027113"/>
            <a:ext cx="2830075" cy="1658848"/>
          </a:xfrm>
        </p:spPr>
      </p:pic>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53D7259-E19D-4AD9-A9A4-A4600E839E08}" type="slidenum">
              <a:rPr lang="el-GR" altLang="el-GR" sz="1200" smtClean="0">
                <a:solidFill>
                  <a:srgbClr val="000000"/>
                </a:solidFill>
                <a:latin typeface="Arial" charset="0"/>
              </a:rPr>
              <a:pPr eaLnBrk="1" hangingPunct="1">
                <a:spcBef>
                  <a:spcPct val="0"/>
                </a:spcBef>
                <a:buFontTx/>
                <a:buNone/>
              </a:pPr>
              <a:t>36</a:t>
            </a:fld>
            <a:endParaRPr lang="el-GR" altLang="el-GR" sz="1200" smtClean="0">
              <a:solidFill>
                <a:srgbClr val="000000"/>
              </a:solidFill>
              <a:latin typeface="Arial" charset="0"/>
            </a:endParaRPr>
          </a:p>
        </p:txBody>
      </p:sp>
      <p:pic>
        <p:nvPicPr>
          <p:cNvPr id="4403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7680" y="1027113"/>
            <a:ext cx="2843212" cy="165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675" y="2803812"/>
            <a:ext cx="2833688" cy="17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67680" y="2803811"/>
            <a:ext cx="2843212" cy="17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0675" y="4678144"/>
            <a:ext cx="2833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7680" y="4678144"/>
            <a:ext cx="28479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10325" y="1812925"/>
            <a:ext cx="2335213" cy="4247317"/>
          </a:xfrm>
          <a:prstGeom prst="rect">
            <a:avLst/>
          </a:prstGeom>
        </p:spPr>
        <p:txBody>
          <a:bodyPr wrap="square">
            <a:spAutoFit/>
          </a:bodyPr>
          <a:lstStyle/>
          <a:p>
            <a:pPr>
              <a:defRPr/>
            </a:pPr>
            <a:r>
              <a:rPr lang="el-GR" dirty="0">
                <a:solidFill>
                  <a:schemeClr val="tx1">
                    <a:lumMod val="65000"/>
                    <a:lumOff val="35000"/>
                  </a:schemeClr>
                </a:solidFill>
                <a:latin typeface="+mn-lt"/>
              </a:rPr>
              <a:t>ΜΕΛΕΤΗ ΤΗΣ ΤΕΧΝΟΛΟΓΙΑΣ ΚΑΤΑΣΚΕΥΗΣ ΤΗΣ ΔΙΑΚΟΣΜΗΣΗΣ </a:t>
            </a:r>
            <a:br>
              <a:rPr lang="el-GR" dirty="0">
                <a:solidFill>
                  <a:schemeClr val="tx1">
                    <a:lumMod val="65000"/>
                    <a:lumOff val="35000"/>
                  </a:schemeClr>
                </a:solidFill>
                <a:latin typeface="+mn-lt"/>
              </a:rPr>
            </a:br>
            <a:r>
              <a:rPr lang="el-GR" dirty="0">
                <a:solidFill>
                  <a:schemeClr val="tx1">
                    <a:lumMod val="65000"/>
                    <a:lumOff val="35000"/>
                  </a:schemeClr>
                </a:solidFill>
                <a:latin typeface="+mn-lt"/>
              </a:rPr>
              <a:t>ΟΣΤΡΑΚΩΝ ΝΕΟΤΕΡΗΣ ΚΕΡΑΜΙΚΗΣ ΜΕ ΜΗ ΚΑΤΑΣΤΡΕΠΤΙΚΕΣ ΜΕΘΟΔΟΥΣ ΚΑΙ ΟΠΤΙΚΗ ΜΙΚΡΟΣΚΟΠΙΑ» ΠΑΝΑΓΟΠΟΥΛΟΥ ΔΙΑΜΑΝΤΩ,  2010 Πτυχιακή εργασία, Εργαστήριο ΦΜΔΤ, Τμήμα ΣΑΕΤ ΤΕΙ-Α</a:t>
            </a:r>
          </a:p>
        </p:txBody>
      </p:sp>
      <p:sp>
        <p:nvSpPr>
          <p:cNvPr id="11" name="Rectangle 10"/>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6" name="Straight Connector 5"/>
          <p:cNvCxnSpPr/>
          <p:nvPr/>
        </p:nvCxnSpPr>
        <p:spPr>
          <a:xfrm>
            <a:off x="6300192" y="1027113"/>
            <a:ext cx="0" cy="5489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9320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98475" y="0"/>
            <a:ext cx="8229600" cy="908720"/>
          </a:xfrm>
        </p:spPr>
        <p:txBody>
          <a:bodyPr/>
          <a:lstStyle/>
          <a:p>
            <a:r>
              <a:rPr lang="el-GR" altLang="el-GR" dirty="0" smtClean="0"/>
              <a:t>Εφαρμογές στα έργα τέχνης </a:t>
            </a:r>
            <a:r>
              <a:rPr lang="el-GR" altLang="el-GR" sz="3200" b="0" dirty="0" smtClean="0"/>
              <a:t>(1/4)</a:t>
            </a:r>
          </a:p>
        </p:txBody>
      </p:sp>
      <p:sp>
        <p:nvSpPr>
          <p:cNvPr id="450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9511B3CA-BB3C-4DD4-A2E3-AD6935AA76FC}" type="slidenum">
              <a:rPr lang="el-GR" altLang="el-GR" sz="1200" smtClean="0">
                <a:solidFill>
                  <a:srgbClr val="000000"/>
                </a:solidFill>
                <a:latin typeface="Arial" charset="0"/>
              </a:rPr>
              <a:pPr eaLnBrk="1" hangingPunct="1">
                <a:spcBef>
                  <a:spcPct val="0"/>
                </a:spcBef>
                <a:buFontTx/>
                <a:buNone/>
              </a:pPr>
              <a:t>37</a:t>
            </a:fld>
            <a:endParaRPr lang="el-GR" altLang="el-GR" sz="1200" smtClean="0">
              <a:solidFill>
                <a:srgbClr val="000000"/>
              </a:solidFill>
              <a:latin typeface="Arial" charset="0"/>
            </a:endParaRPr>
          </a:p>
        </p:txBody>
      </p:sp>
      <p:sp>
        <p:nvSpPr>
          <p:cNvPr id="8" name="Rectangle 7"/>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4325" y="1428750"/>
            <a:ext cx="2430463" cy="3240088"/>
          </a:xfrm>
          <a:effectLst>
            <a:outerShdw blurRad="190500" algn="tl" rotWithShape="0">
              <a:srgbClr val="000000">
                <a:alpha val="70000"/>
              </a:srgbClr>
            </a:outerShdw>
          </a:effectLs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1525" y="1428750"/>
            <a:ext cx="2428875" cy="3240088"/>
          </a:xfrm>
          <a:prstGeom prst="rect">
            <a:avLst/>
          </a:prstGeom>
          <a:ln>
            <a:noFill/>
          </a:ln>
          <a:effectLst>
            <a:outerShdw blurRad="190500" algn="tl" rotWithShape="0">
              <a:srgbClr val="000000">
                <a:alpha val="70000"/>
              </a:srgbClr>
            </a:outerShdw>
          </a:effectLs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788" y="1428750"/>
            <a:ext cx="2427287" cy="3240088"/>
          </a:xfrm>
          <a:prstGeom prst="rect">
            <a:avLst/>
          </a:prstGeom>
          <a:ln>
            <a:noFill/>
          </a:ln>
          <a:effectLst>
            <a:outerShdw blurRad="190500" algn="tl" rotWithShape="0">
              <a:srgbClr val="000000">
                <a:alpha val="70000"/>
              </a:srgbClr>
            </a:outerShdw>
          </a:effectLst>
          <a:extLst/>
        </p:spPr>
      </p:pic>
      <p:sp>
        <p:nvSpPr>
          <p:cNvPr id="13" name="Rectangle 12"/>
          <p:cNvSpPr/>
          <p:nvPr/>
        </p:nvSpPr>
        <p:spPr>
          <a:xfrm>
            <a:off x="250825" y="4868863"/>
            <a:ext cx="8569325" cy="1200150"/>
          </a:xfrm>
          <a:prstGeom prst="rect">
            <a:avLst/>
          </a:prstGeom>
        </p:spPr>
        <p:txBody>
          <a:bodyPr>
            <a:spAutoFit/>
          </a:bodyPr>
          <a:lstStyle/>
          <a:p>
            <a:pPr algn="ctr">
              <a:defRPr/>
            </a:pPr>
            <a:r>
              <a:rPr lang="el-GR" dirty="0">
                <a:solidFill>
                  <a:schemeClr val="tx1">
                    <a:lumMod val="65000"/>
                    <a:lumOff val="35000"/>
                  </a:schemeClr>
                </a:solidFill>
                <a:latin typeface="+mn-lt"/>
              </a:rPr>
              <a:t>«Ανάπτυξη μεθοδολογίας για την ανάλυση ανόργανων χρωστικών σε ζωγραφικά έργα του 20ου αιώνα με τη χρήση μη καταστρεπτικών τεχνικών. Εφαρμογή σε Ζωγραφικά έργα του Νίκου Χατζηκυριάκου – Γκίκα που ανήκουν στη συλλογή του Μουσείου Μπενάκη.» Βίκυ </a:t>
            </a:r>
            <a:r>
              <a:rPr lang="el-GR" dirty="0" err="1">
                <a:solidFill>
                  <a:schemeClr val="tx1">
                    <a:lumMod val="65000"/>
                    <a:lumOff val="35000"/>
                  </a:schemeClr>
                </a:solidFill>
                <a:latin typeface="+mn-lt"/>
              </a:rPr>
              <a:t>Σπάχου,Πτυχιακή</a:t>
            </a:r>
            <a:r>
              <a:rPr lang="el-GR" dirty="0">
                <a:solidFill>
                  <a:schemeClr val="tx1">
                    <a:lumMod val="65000"/>
                    <a:lumOff val="35000"/>
                  </a:schemeClr>
                </a:solidFill>
                <a:latin typeface="+mn-lt"/>
              </a:rPr>
              <a:t> Εργασία,2010, </a:t>
            </a:r>
            <a:r>
              <a:rPr lang="el-GR" dirty="0" err="1">
                <a:solidFill>
                  <a:schemeClr val="tx1">
                    <a:lumMod val="65000"/>
                    <a:lumOff val="35000"/>
                  </a:schemeClr>
                </a:solidFill>
                <a:latin typeface="+mn-lt"/>
              </a:rPr>
              <a:t>Εργ.ΦΜΔΤ</a:t>
            </a:r>
            <a:r>
              <a:rPr lang="el-GR" dirty="0">
                <a:solidFill>
                  <a:schemeClr val="tx1">
                    <a:lumMod val="65000"/>
                    <a:lumOff val="35000"/>
                  </a:schemeClr>
                </a:solidFill>
                <a:latin typeface="+mn-lt"/>
              </a:rPr>
              <a:t>-ΕΧΑ</a:t>
            </a:r>
          </a:p>
        </p:txBody>
      </p:sp>
    </p:spTree>
    <p:extLst>
      <p:ext uri="{BB962C8B-B14F-4D97-AF65-F5344CB8AC3E}">
        <p14:creationId xmlns:p14="http://schemas.microsoft.com/office/powerpoint/2010/main" val="1115864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5613" y="-14497"/>
            <a:ext cx="8229600" cy="908720"/>
          </a:xfrm>
        </p:spPr>
        <p:txBody>
          <a:bodyPr/>
          <a:lstStyle/>
          <a:p>
            <a:r>
              <a:rPr lang="el-GR" altLang="el-GR" smtClean="0"/>
              <a:t>Εφαρμογές στα έργα τέχνης </a:t>
            </a:r>
            <a:r>
              <a:rPr lang="el-GR" altLang="el-GR" sz="3200" b="0" smtClean="0"/>
              <a:t>(2/4)</a:t>
            </a:r>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BBA643F-2FC5-4C54-AE65-555965FE3DB9}" type="slidenum">
              <a:rPr lang="el-GR" altLang="el-GR" sz="1200" smtClean="0">
                <a:solidFill>
                  <a:srgbClr val="000000"/>
                </a:solidFill>
                <a:latin typeface="Arial" charset="0"/>
              </a:rPr>
              <a:pPr eaLnBrk="1" hangingPunct="1">
                <a:spcBef>
                  <a:spcPct val="0"/>
                </a:spcBef>
                <a:buFontTx/>
                <a:buNone/>
              </a:pPr>
              <a:t>38</a:t>
            </a:fld>
            <a:endParaRPr lang="el-GR" altLang="el-GR" sz="1200" smtClean="0">
              <a:solidFill>
                <a:srgbClr val="000000"/>
              </a:solidFill>
              <a:latin typeface="Arial" charset="0"/>
            </a:endParaRPr>
          </a:p>
        </p:txBody>
      </p:sp>
      <p:sp>
        <p:nvSpPr>
          <p:cNvPr id="11" name="Rectangle 10"/>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7"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4000" y="974725"/>
            <a:ext cx="2630488" cy="1979613"/>
          </a:xfrm>
          <a:effectLst>
            <a:outerShdw blurRad="190500" algn="tl" rotWithShape="0">
              <a:srgbClr val="000000">
                <a:alpha val="70000"/>
              </a:srgbClr>
            </a:outerShdw>
          </a:effectLst>
          <a:extLst/>
        </p:spPr>
      </p:pic>
      <p:pic>
        <p:nvPicPr>
          <p:cNvPr id="1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46438" y="974725"/>
            <a:ext cx="2647950" cy="1979613"/>
          </a:xfrm>
          <a:prstGeom prst="rect">
            <a:avLst/>
          </a:prstGeom>
          <a:ln>
            <a:noFill/>
          </a:ln>
          <a:effectLst>
            <a:outerShdw blurRad="190500" algn="tl" rotWithShape="0">
              <a:srgbClr val="000000">
                <a:alpha val="70000"/>
              </a:srgbClr>
            </a:outerShdw>
          </a:effectLst>
          <a:extLst/>
        </p:spPr>
      </p:pic>
      <p:pic>
        <p:nvPicPr>
          <p:cNvPr id="1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7763" y="974725"/>
            <a:ext cx="2643187" cy="1985963"/>
          </a:xfrm>
          <a:prstGeom prst="rect">
            <a:avLst/>
          </a:prstGeom>
          <a:ln>
            <a:noFill/>
          </a:ln>
          <a:effectLst>
            <a:outerShdw blurRad="190500" algn="tl" rotWithShape="0">
              <a:srgbClr val="000000">
                <a:alpha val="70000"/>
              </a:srgbClr>
            </a:outerShdw>
          </a:effectLst>
          <a:extLst/>
        </p:spPr>
      </p:pic>
      <p:pic>
        <p:nvPicPr>
          <p:cNvPr id="20" name="Picture 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0825" y="3260725"/>
            <a:ext cx="2632075" cy="1981200"/>
          </a:xfrm>
          <a:prstGeom prst="rect">
            <a:avLst/>
          </a:prstGeom>
          <a:ln>
            <a:noFill/>
          </a:ln>
          <a:effectLst>
            <a:outerShdw blurRad="190500" algn="tl" rotWithShape="0">
              <a:srgbClr val="000000">
                <a:alpha val="70000"/>
              </a:srgbClr>
            </a:outerShdw>
          </a:effectLst>
          <a:extLst/>
        </p:spPr>
      </p:pic>
      <p:pic>
        <p:nvPicPr>
          <p:cNvPr id="21" name="Picture 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16275" y="3260725"/>
            <a:ext cx="2649538" cy="1981200"/>
          </a:xfrm>
          <a:prstGeom prst="rect">
            <a:avLst/>
          </a:prstGeom>
          <a:ln>
            <a:noFill/>
          </a:ln>
          <a:effectLst>
            <a:outerShdw blurRad="190500" algn="tl" rotWithShape="0">
              <a:srgbClr val="000000">
                <a:alpha val="70000"/>
              </a:srgbClr>
            </a:outerShdw>
          </a:effectLst>
          <a:extLst/>
        </p:spPr>
      </p:pic>
      <p:pic>
        <p:nvPicPr>
          <p:cNvPr id="22"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27763" y="3260725"/>
            <a:ext cx="2643187" cy="1981200"/>
          </a:xfrm>
          <a:prstGeom prst="rect">
            <a:avLst/>
          </a:prstGeom>
          <a:ln>
            <a:noFill/>
          </a:ln>
          <a:effectLst>
            <a:outerShdw blurRad="190500" algn="tl" rotWithShape="0">
              <a:srgbClr val="000000">
                <a:alpha val="70000"/>
              </a:srgbClr>
            </a:outerShdw>
          </a:effectLst>
          <a:extLst/>
        </p:spPr>
      </p:pic>
      <p:sp>
        <p:nvSpPr>
          <p:cNvPr id="23" name="Rectangle 22"/>
          <p:cNvSpPr/>
          <p:nvPr/>
        </p:nvSpPr>
        <p:spPr>
          <a:xfrm>
            <a:off x="250825" y="5302250"/>
            <a:ext cx="8620125" cy="922338"/>
          </a:xfrm>
          <a:prstGeom prst="rect">
            <a:avLst/>
          </a:prstGeom>
        </p:spPr>
        <p:txBody>
          <a:bodyPr>
            <a:spAutoFit/>
          </a:bodyPr>
          <a:lstStyle/>
          <a:p>
            <a:pPr algn="ctr">
              <a:defRPr/>
            </a:pPr>
            <a:r>
              <a:rPr lang="en-US" dirty="0">
                <a:solidFill>
                  <a:schemeClr val="tx1">
                    <a:lumMod val="65000"/>
                    <a:lumOff val="35000"/>
                  </a:schemeClr>
                </a:solidFill>
                <a:latin typeface="+mn-lt"/>
              </a:rPr>
              <a:t>«Physicochemical study and documentation of five oil paintings on paper belonging to the National Gallery and </a:t>
            </a:r>
            <a:r>
              <a:rPr lang="en-US" dirty="0" err="1">
                <a:solidFill>
                  <a:schemeClr val="tx1">
                    <a:lumMod val="65000"/>
                    <a:lumOff val="35000"/>
                  </a:schemeClr>
                </a:solidFill>
                <a:latin typeface="+mn-lt"/>
              </a:rPr>
              <a:t>Alexandros</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Soutzos</a:t>
            </a:r>
            <a:r>
              <a:rPr lang="en-US" dirty="0">
                <a:solidFill>
                  <a:schemeClr val="tx1">
                    <a:lumMod val="65000"/>
                    <a:lumOff val="35000"/>
                  </a:schemeClr>
                </a:solidFill>
                <a:latin typeface="+mn-lt"/>
              </a:rPr>
              <a:t> Museum»</a:t>
            </a:r>
            <a:r>
              <a:rPr lang="el-GR" dirty="0">
                <a:solidFill>
                  <a:schemeClr val="tx1">
                    <a:lumMod val="65000"/>
                    <a:lumOff val="35000"/>
                  </a:schemeClr>
                </a:solidFill>
                <a:latin typeface="+mn-lt"/>
              </a:rPr>
              <a:t>, </a:t>
            </a:r>
            <a:r>
              <a:rPr lang="en-US" dirty="0" err="1">
                <a:solidFill>
                  <a:schemeClr val="tx1">
                    <a:lumMod val="65000"/>
                    <a:lumOff val="35000"/>
                  </a:schemeClr>
                </a:solidFill>
                <a:latin typeface="+mn-lt"/>
              </a:rPr>
              <a:t>Dr.Athina</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ALexopoulou</a:t>
            </a:r>
            <a:r>
              <a:rPr lang="en-US" dirty="0">
                <a:solidFill>
                  <a:schemeClr val="tx1">
                    <a:lumMod val="65000"/>
                    <a:lumOff val="35000"/>
                  </a:schemeClr>
                </a:solidFill>
                <a:latin typeface="+mn-lt"/>
              </a:rPr>
              <a:t>, Penny </a:t>
            </a:r>
            <a:r>
              <a:rPr lang="en-US" dirty="0" err="1">
                <a:solidFill>
                  <a:schemeClr val="tx1">
                    <a:lumMod val="65000"/>
                    <a:lumOff val="35000"/>
                  </a:schemeClr>
                </a:solidFill>
                <a:latin typeface="+mn-lt"/>
              </a:rPr>
              <a:t>Banou</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Agathi</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Kaminari</a:t>
            </a:r>
            <a:r>
              <a:rPr lang="en-US" dirty="0">
                <a:solidFill>
                  <a:schemeClr val="tx1">
                    <a:lumMod val="65000"/>
                    <a:lumOff val="35000"/>
                  </a:schemeClr>
                </a:solidFill>
                <a:latin typeface="+mn-lt"/>
              </a:rPr>
              <a:t>, MSc, Anna </a:t>
            </a:r>
            <a:r>
              <a:rPr lang="en-US" dirty="0" err="1">
                <a:solidFill>
                  <a:schemeClr val="tx1">
                    <a:lumMod val="65000"/>
                    <a:lumOff val="35000"/>
                  </a:schemeClr>
                </a:solidFill>
                <a:latin typeface="+mn-lt"/>
              </a:rPr>
              <a:t>Moutsatsou</a:t>
            </a:r>
            <a:r>
              <a:rPr lang="en-US" dirty="0">
                <a:solidFill>
                  <a:schemeClr val="tx1">
                    <a:lumMod val="65000"/>
                    <a:lumOff val="35000"/>
                  </a:schemeClr>
                </a:solidFill>
                <a:latin typeface="+mn-lt"/>
              </a:rPr>
              <a:t>, MSc, Dr. Michael </a:t>
            </a:r>
            <a:r>
              <a:rPr lang="en-US" dirty="0" err="1">
                <a:solidFill>
                  <a:schemeClr val="tx1">
                    <a:lumMod val="65000"/>
                    <a:lumOff val="35000"/>
                  </a:schemeClr>
                </a:solidFill>
                <a:latin typeface="+mn-lt"/>
              </a:rPr>
              <a:t>Doulgeridis</a:t>
            </a:r>
            <a:r>
              <a:rPr lang="el-GR" dirty="0">
                <a:solidFill>
                  <a:schemeClr val="tx1">
                    <a:lumMod val="65000"/>
                    <a:lumOff val="35000"/>
                  </a:schemeClr>
                </a:solidFill>
                <a:latin typeface="+mn-lt"/>
              </a:rPr>
              <a:t>,2009</a:t>
            </a:r>
          </a:p>
        </p:txBody>
      </p:sp>
    </p:spTree>
    <p:extLst>
      <p:ext uri="{BB962C8B-B14F-4D97-AF65-F5344CB8AC3E}">
        <p14:creationId xmlns:p14="http://schemas.microsoft.com/office/powerpoint/2010/main" val="4213989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altLang="el-GR" sz="4400" dirty="0"/>
              <a:t>T</a:t>
            </a:r>
            <a:r>
              <a:rPr lang="el-GR" altLang="el-GR" sz="4400" dirty="0"/>
              <a:t>ο </a:t>
            </a:r>
            <a:r>
              <a:rPr lang="el-GR" altLang="el-GR" sz="4400" dirty="0" smtClean="0"/>
              <a:t>πλαίσιο</a:t>
            </a:r>
            <a:endParaRPr lang="el-GR" sz="4400" dirty="0"/>
          </a:p>
        </p:txBody>
      </p:sp>
      <p:sp>
        <p:nvSpPr>
          <p:cNvPr id="11268"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81D3047-AA01-4D96-BC56-62A8634033E6}" type="slidenum">
              <a:rPr lang="el-GR" altLang="el-GR" sz="1200" smtClean="0">
                <a:solidFill>
                  <a:srgbClr val="000000"/>
                </a:solidFill>
                <a:latin typeface="Arial" charset="0"/>
                <a:cs typeface="Arial" charset="0"/>
              </a:rPr>
              <a:pPr eaLnBrk="1" hangingPunct="1">
                <a:spcBef>
                  <a:spcPct val="0"/>
                </a:spcBef>
                <a:buFontTx/>
                <a:buNone/>
              </a:pPr>
              <a:t>3</a:t>
            </a:fld>
            <a:endParaRPr lang="el-GR" altLang="el-GR" sz="1200" smtClean="0">
              <a:solidFill>
                <a:srgbClr val="000000"/>
              </a:solidFill>
              <a:latin typeface="Arial" charset="0"/>
              <a:cs typeface="Arial" charset="0"/>
            </a:endParaRPr>
          </a:p>
        </p:txBody>
      </p:sp>
      <p:sp>
        <p:nvSpPr>
          <p:cNvPr id="5" name="Rectangle 4"/>
          <p:cNvSpPr/>
          <p:nvPr/>
        </p:nvSpPr>
        <p:spPr>
          <a:xfrm>
            <a:off x="426482" y="3356421"/>
            <a:ext cx="8426450" cy="71437"/>
          </a:xfrm>
          <a:prstGeom prst="rect">
            <a:avLst/>
          </a:prstGeom>
          <a:solidFill>
            <a:srgbClr val="8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4" name="Subtitle 3"/>
          <p:cNvSpPr>
            <a:spLocks noGrp="1"/>
          </p:cNvSpPr>
          <p:nvPr>
            <p:ph type="subTitle" idx="1"/>
          </p:nvPr>
        </p:nvSpPr>
        <p:spPr/>
        <p:txBody>
          <a:bodyPr/>
          <a:lstStyle/>
          <a:p>
            <a:endParaRPr lang="el-GR"/>
          </a:p>
        </p:txBody>
      </p:sp>
    </p:spTree>
    <p:extLst>
      <p:ext uri="{BB962C8B-B14F-4D97-AF65-F5344CB8AC3E}">
        <p14:creationId xmlns:p14="http://schemas.microsoft.com/office/powerpoint/2010/main" val="37904148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67532" y="0"/>
            <a:ext cx="8229600" cy="908720"/>
          </a:xfrm>
        </p:spPr>
        <p:txBody>
          <a:bodyPr/>
          <a:lstStyle/>
          <a:p>
            <a:r>
              <a:rPr lang="el-GR" altLang="el-GR" smtClean="0"/>
              <a:t>Εφαρμογές στα έργα τέχνης </a:t>
            </a:r>
            <a:r>
              <a:rPr lang="el-GR" altLang="el-GR" sz="3200" b="0" smtClean="0"/>
              <a:t>(3/4)</a:t>
            </a:r>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CD77F476-836C-4851-8E50-01B5E6443BD3}" type="slidenum">
              <a:rPr lang="el-GR" altLang="el-GR" sz="1200" smtClean="0">
                <a:solidFill>
                  <a:srgbClr val="000000"/>
                </a:solidFill>
                <a:latin typeface="Arial" charset="0"/>
              </a:rPr>
              <a:pPr eaLnBrk="1" hangingPunct="1">
                <a:spcBef>
                  <a:spcPct val="0"/>
                </a:spcBef>
                <a:buFontTx/>
                <a:buNone/>
              </a:pPr>
              <a:t>39</a:t>
            </a:fld>
            <a:endParaRPr lang="el-GR" altLang="el-GR" sz="1200" smtClean="0">
              <a:solidFill>
                <a:srgbClr val="000000"/>
              </a:solidFill>
              <a:latin typeface="Arial" charset="0"/>
            </a:endParaRPr>
          </a:p>
        </p:txBody>
      </p:sp>
      <p:sp>
        <p:nvSpPr>
          <p:cNvPr id="8" name="Rectangle 7"/>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42888" y="1046163"/>
            <a:ext cx="2697162" cy="3600450"/>
          </a:xfrm>
          <a:effectLst>
            <a:outerShdw blurRad="190500" algn="tl" rotWithShape="0">
              <a:srgbClr val="000000">
                <a:alpha val="70000"/>
              </a:srgbClr>
            </a:outerShdw>
          </a:effectLs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6113" y="1046163"/>
            <a:ext cx="2690812" cy="3600450"/>
          </a:xfrm>
          <a:prstGeom prst="rect">
            <a:avLst/>
          </a:prstGeom>
          <a:ln>
            <a:noFill/>
          </a:ln>
          <a:effectLst>
            <a:outerShdw blurRad="190500" algn="tl" rotWithShape="0">
              <a:srgbClr val="000000">
                <a:alpha val="70000"/>
              </a:srgbClr>
            </a:outerShdw>
          </a:effectLs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888" y="1046163"/>
            <a:ext cx="2690812" cy="3600450"/>
          </a:xfrm>
          <a:prstGeom prst="rect">
            <a:avLst/>
          </a:prstGeom>
          <a:ln>
            <a:noFill/>
          </a:ln>
          <a:effectLst>
            <a:outerShdw blurRad="190500" algn="tl" rotWithShape="0">
              <a:srgbClr val="000000">
                <a:alpha val="70000"/>
              </a:srgbClr>
            </a:outerShdw>
          </a:effectLst>
          <a:extLst/>
        </p:spPr>
      </p:pic>
      <p:sp>
        <p:nvSpPr>
          <p:cNvPr id="13" name="Rectangle 12"/>
          <p:cNvSpPr/>
          <p:nvPr/>
        </p:nvSpPr>
        <p:spPr>
          <a:xfrm>
            <a:off x="271463" y="4918075"/>
            <a:ext cx="8785225" cy="923925"/>
          </a:xfrm>
          <a:prstGeom prst="rect">
            <a:avLst/>
          </a:prstGeom>
        </p:spPr>
        <p:txBody>
          <a:bodyPr>
            <a:spAutoFit/>
          </a:bodyPr>
          <a:lstStyle/>
          <a:p>
            <a:pPr algn="ctr">
              <a:defRPr/>
            </a:pPr>
            <a:r>
              <a:rPr lang="en-US" dirty="0">
                <a:solidFill>
                  <a:schemeClr val="tx1">
                    <a:lumMod val="65000"/>
                    <a:lumOff val="35000"/>
                  </a:schemeClr>
                </a:solidFill>
                <a:latin typeface="+mn-lt"/>
              </a:rPr>
              <a:t>«Physicochemical study and documentation of five oil paintings on paper belonging to the National Gallery and </a:t>
            </a:r>
            <a:r>
              <a:rPr lang="en-US" dirty="0" err="1">
                <a:solidFill>
                  <a:schemeClr val="tx1">
                    <a:lumMod val="65000"/>
                    <a:lumOff val="35000"/>
                  </a:schemeClr>
                </a:solidFill>
                <a:latin typeface="+mn-lt"/>
              </a:rPr>
              <a:t>Alexandros</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Soutzos</a:t>
            </a:r>
            <a:r>
              <a:rPr lang="en-US" dirty="0">
                <a:solidFill>
                  <a:schemeClr val="tx1">
                    <a:lumMod val="65000"/>
                    <a:lumOff val="35000"/>
                  </a:schemeClr>
                </a:solidFill>
                <a:latin typeface="+mn-lt"/>
              </a:rPr>
              <a:t> Museum»</a:t>
            </a:r>
            <a:r>
              <a:rPr lang="el-GR" dirty="0">
                <a:solidFill>
                  <a:schemeClr val="tx1">
                    <a:lumMod val="65000"/>
                    <a:lumOff val="35000"/>
                  </a:schemeClr>
                </a:solidFill>
                <a:latin typeface="+mn-lt"/>
              </a:rPr>
              <a:t>, </a:t>
            </a:r>
            <a:r>
              <a:rPr lang="en-US" dirty="0" err="1">
                <a:solidFill>
                  <a:schemeClr val="tx1">
                    <a:lumMod val="65000"/>
                    <a:lumOff val="35000"/>
                  </a:schemeClr>
                </a:solidFill>
                <a:latin typeface="+mn-lt"/>
              </a:rPr>
              <a:t>Dr.Athina</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ALexopoulou</a:t>
            </a:r>
            <a:r>
              <a:rPr lang="en-US" dirty="0">
                <a:solidFill>
                  <a:schemeClr val="tx1">
                    <a:lumMod val="65000"/>
                    <a:lumOff val="35000"/>
                  </a:schemeClr>
                </a:solidFill>
                <a:latin typeface="+mn-lt"/>
              </a:rPr>
              <a:t>, Penny </a:t>
            </a:r>
            <a:r>
              <a:rPr lang="en-US" dirty="0" err="1">
                <a:solidFill>
                  <a:schemeClr val="tx1">
                    <a:lumMod val="65000"/>
                    <a:lumOff val="35000"/>
                  </a:schemeClr>
                </a:solidFill>
                <a:latin typeface="+mn-lt"/>
              </a:rPr>
              <a:t>Banou</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Agathi</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Kaminari</a:t>
            </a:r>
            <a:r>
              <a:rPr lang="en-US" dirty="0">
                <a:solidFill>
                  <a:schemeClr val="tx1">
                    <a:lumMod val="65000"/>
                    <a:lumOff val="35000"/>
                  </a:schemeClr>
                </a:solidFill>
                <a:latin typeface="+mn-lt"/>
              </a:rPr>
              <a:t>, MSc, Anna </a:t>
            </a:r>
            <a:r>
              <a:rPr lang="en-US" dirty="0" err="1">
                <a:solidFill>
                  <a:schemeClr val="tx1">
                    <a:lumMod val="65000"/>
                    <a:lumOff val="35000"/>
                  </a:schemeClr>
                </a:solidFill>
                <a:latin typeface="+mn-lt"/>
              </a:rPr>
              <a:t>Moutsatsou</a:t>
            </a:r>
            <a:r>
              <a:rPr lang="en-US" dirty="0">
                <a:solidFill>
                  <a:schemeClr val="tx1">
                    <a:lumMod val="65000"/>
                    <a:lumOff val="35000"/>
                  </a:schemeClr>
                </a:solidFill>
                <a:latin typeface="+mn-lt"/>
              </a:rPr>
              <a:t>, MSc, Dr. Michael </a:t>
            </a:r>
            <a:r>
              <a:rPr lang="en-US" dirty="0" err="1">
                <a:solidFill>
                  <a:schemeClr val="tx1">
                    <a:lumMod val="65000"/>
                    <a:lumOff val="35000"/>
                  </a:schemeClr>
                </a:solidFill>
                <a:latin typeface="+mn-lt"/>
              </a:rPr>
              <a:t>Doulgeridis</a:t>
            </a:r>
            <a:r>
              <a:rPr lang="el-GR" dirty="0">
                <a:solidFill>
                  <a:schemeClr val="tx1">
                    <a:lumMod val="65000"/>
                    <a:lumOff val="35000"/>
                  </a:schemeClr>
                </a:solidFill>
                <a:latin typeface="+mn-lt"/>
              </a:rPr>
              <a:t>, 2009</a:t>
            </a:r>
          </a:p>
        </p:txBody>
      </p:sp>
    </p:spTree>
    <p:extLst>
      <p:ext uri="{BB962C8B-B14F-4D97-AF65-F5344CB8AC3E}">
        <p14:creationId xmlns:p14="http://schemas.microsoft.com/office/powerpoint/2010/main" val="3074338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18306" y="0"/>
            <a:ext cx="8229600" cy="908720"/>
          </a:xfrm>
        </p:spPr>
        <p:txBody>
          <a:bodyPr/>
          <a:lstStyle/>
          <a:p>
            <a:r>
              <a:rPr lang="el-GR" altLang="el-GR" dirty="0" smtClean="0"/>
              <a:t>Εφαρμογές στα έργα τέχνης </a:t>
            </a:r>
            <a:r>
              <a:rPr lang="el-GR" altLang="el-GR" sz="3200" b="0" dirty="0" smtClean="0"/>
              <a:t>(4/4)</a:t>
            </a:r>
            <a:endParaRPr lang="el-GR" altLang="el-GR" sz="2800" b="0" dirty="0" smtClean="0"/>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032AC66-B6F6-4C1D-95DA-7E027002EA75}" type="slidenum">
              <a:rPr lang="el-GR" altLang="el-GR" sz="1200" smtClean="0">
                <a:solidFill>
                  <a:srgbClr val="000000"/>
                </a:solidFill>
                <a:latin typeface="Arial" charset="0"/>
              </a:rPr>
              <a:pPr eaLnBrk="1" hangingPunct="1">
                <a:spcBef>
                  <a:spcPct val="0"/>
                </a:spcBef>
                <a:buFontTx/>
                <a:buNone/>
              </a:pPr>
              <a:t>40</a:t>
            </a:fld>
            <a:endParaRPr lang="el-GR" altLang="el-GR" sz="1200" smtClean="0">
              <a:solidFill>
                <a:srgbClr val="000000"/>
              </a:solidFill>
              <a:latin typeface="Arial" charset="0"/>
            </a:endParaRPr>
          </a:p>
        </p:txBody>
      </p:sp>
      <p:sp>
        <p:nvSpPr>
          <p:cNvPr id="8" name="Rectangle 7"/>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9512" y="2055289"/>
            <a:ext cx="3598863" cy="3957638"/>
          </a:xfrm>
          <a:effectLst>
            <a:outerShdw blurRad="190500" algn="tl" rotWithShape="0">
              <a:srgbClr val="000000">
                <a:alpha val="70000"/>
              </a:srgbClr>
            </a:outerShdw>
          </a:effectLs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9369" y="2653748"/>
            <a:ext cx="3089275" cy="3384550"/>
          </a:xfrm>
          <a:prstGeom prst="rect">
            <a:avLst/>
          </a:prstGeom>
          <a:ln>
            <a:noFill/>
          </a:ln>
          <a:effectLst>
            <a:outerShdw blurRad="190500" algn="tl" rotWithShape="0">
              <a:srgbClr val="000000">
                <a:alpha val="70000"/>
              </a:srgbClr>
            </a:outerShdw>
          </a:effectLs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3461" y="975170"/>
            <a:ext cx="2305050" cy="2309813"/>
          </a:xfrm>
          <a:prstGeom prst="rect">
            <a:avLst/>
          </a:prstGeom>
          <a:ln>
            <a:noFill/>
          </a:ln>
          <a:effectLst>
            <a:outerShdw blurRad="50800" dist="38100" dir="5400000" algn="t" rotWithShape="0">
              <a:prstClr val="black">
                <a:alpha val="40000"/>
              </a:prstClr>
            </a:outerShdw>
          </a:effectLst>
          <a:extLst/>
        </p:spPr>
      </p:pic>
      <p:sp>
        <p:nvSpPr>
          <p:cNvPr id="13" name="Rectangle 12"/>
          <p:cNvSpPr/>
          <p:nvPr/>
        </p:nvSpPr>
        <p:spPr>
          <a:xfrm>
            <a:off x="96590" y="6038298"/>
            <a:ext cx="7992888" cy="646331"/>
          </a:xfrm>
          <a:prstGeom prst="rect">
            <a:avLst/>
          </a:prstGeom>
        </p:spPr>
        <p:txBody>
          <a:bodyPr wrap="square">
            <a:spAutoFit/>
          </a:bodyPr>
          <a:lstStyle/>
          <a:p>
            <a:pPr>
              <a:defRPr/>
            </a:pPr>
            <a:r>
              <a:rPr lang="en-US" dirty="0" err="1">
                <a:solidFill>
                  <a:schemeClr val="tx1">
                    <a:lumMod val="65000"/>
                    <a:lumOff val="35000"/>
                  </a:schemeClr>
                </a:solidFill>
                <a:latin typeface="+mn-lt"/>
              </a:rPr>
              <a:t>A.Alexopoulou</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A.Kaminari</a:t>
            </a:r>
            <a:r>
              <a:rPr lang="en-US" dirty="0">
                <a:solidFill>
                  <a:schemeClr val="tx1">
                    <a:lumMod val="65000"/>
                    <a:lumOff val="35000"/>
                  </a:schemeClr>
                </a:solidFill>
                <a:latin typeface="+mn-lt"/>
              </a:rPr>
              <a:t>, 2010 «Study and documentation of an icon of “Saint George” by </a:t>
            </a:r>
            <a:r>
              <a:rPr lang="en-US" dirty="0" err="1">
                <a:solidFill>
                  <a:schemeClr val="tx1">
                    <a:lumMod val="65000"/>
                    <a:lumOff val="35000"/>
                  </a:schemeClr>
                </a:solidFill>
                <a:latin typeface="+mn-lt"/>
              </a:rPr>
              <a:t>Angelos</a:t>
            </a:r>
            <a:r>
              <a:rPr lang="en-US" dirty="0">
                <a:solidFill>
                  <a:schemeClr val="tx1">
                    <a:lumMod val="65000"/>
                    <a:lumOff val="35000"/>
                  </a:schemeClr>
                </a:solidFill>
                <a:latin typeface="+mn-lt"/>
              </a:rPr>
              <a:t> using IR </a:t>
            </a:r>
            <a:r>
              <a:rPr lang="en-US" dirty="0" err="1">
                <a:solidFill>
                  <a:schemeClr val="tx1">
                    <a:lumMod val="65000"/>
                    <a:lumOff val="35000"/>
                  </a:schemeClr>
                </a:solidFill>
                <a:latin typeface="+mn-lt"/>
              </a:rPr>
              <a:t>Reflectography</a:t>
            </a:r>
            <a:r>
              <a:rPr lang="en-US" dirty="0">
                <a:solidFill>
                  <a:schemeClr val="tx1">
                    <a:lumMod val="65000"/>
                    <a:lumOff val="35000"/>
                  </a:schemeClr>
                </a:solidFill>
                <a:latin typeface="+mn-lt"/>
              </a:rPr>
              <a:t>” </a:t>
            </a:r>
            <a:r>
              <a:rPr lang="en-US" dirty="0" err="1">
                <a:solidFill>
                  <a:schemeClr val="tx1">
                    <a:lumMod val="65000"/>
                    <a:lumOff val="35000"/>
                  </a:schemeClr>
                </a:solidFill>
                <a:latin typeface="+mn-lt"/>
              </a:rPr>
              <a:t>Benaki</a:t>
            </a:r>
            <a:r>
              <a:rPr lang="en-US" dirty="0">
                <a:solidFill>
                  <a:schemeClr val="tx1">
                    <a:lumMod val="65000"/>
                    <a:lumOff val="35000"/>
                  </a:schemeClr>
                </a:solidFill>
                <a:latin typeface="+mn-lt"/>
              </a:rPr>
              <a:t> Museum</a:t>
            </a:r>
            <a:endParaRPr lang="el-GR" dirty="0">
              <a:solidFill>
                <a:schemeClr val="tx1">
                  <a:lumMod val="65000"/>
                  <a:lumOff val="35000"/>
                </a:schemeClr>
              </a:solidFill>
              <a:latin typeface="+mn-lt"/>
            </a:endParaRPr>
          </a:p>
        </p:txBody>
      </p:sp>
      <p:sp>
        <p:nvSpPr>
          <p:cNvPr id="3" name="Isosceles Triangle 2"/>
          <p:cNvSpPr/>
          <p:nvPr/>
        </p:nvSpPr>
        <p:spPr>
          <a:xfrm rot="16200000" flipH="1" flipV="1">
            <a:off x="6383896" y="2924549"/>
            <a:ext cx="1584177" cy="2305050"/>
          </a:xfrm>
          <a:prstGeom prst="triangle">
            <a:avLst>
              <a:gd name="adj" fmla="val 0"/>
            </a:avLst>
          </a:prstGeom>
          <a:solidFill>
            <a:srgbClr val="4F81BD">
              <a:alpha val="66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36817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title"/>
          </p:nvPr>
        </p:nvSpPr>
        <p:spPr>
          <a:xfrm>
            <a:off x="297822" y="836613"/>
            <a:ext cx="8576556" cy="908720"/>
          </a:xfrm>
        </p:spPr>
        <p:txBody>
          <a:bodyPr>
            <a:noAutofit/>
          </a:bodyPr>
          <a:lstStyle/>
          <a:p>
            <a:r>
              <a:rPr lang="el-GR" altLang="el-GR" sz="2800" dirty="0" smtClean="0">
                <a:latin typeface="+mn-lt"/>
              </a:rPr>
              <a:t>Λήκυθοι: Μελέτη του διακόσμου (σχέδιο και χρωστικές</a:t>
            </a:r>
            <a:r>
              <a:rPr lang="el-GR" altLang="el-GR" sz="2800" dirty="0" smtClean="0">
                <a:latin typeface="+mn-lt"/>
                <a:cs typeface="Times New Roman" pitchFamily="18" charset="0"/>
              </a:rPr>
              <a:t>)</a:t>
            </a:r>
          </a:p>
        </p:txBody>
      </p:sp>
      <p:sp>
        <p:nvSpPr>
          <p:cNvPr id="10" name="Title 1"/>
          <p:cNvSpPr txBox="1">
            <a:spLocks/>
          </p:cNvSpPr>
          <p:nvPr/>
        </p:nvSpPr>
        <p:spPr bwMode="auto">
          <a:xfrm>
            <a:off x="305507" y="0"/>
            <a:ext cx="8229600" cy="873125"/>
          </a:xfrm>
          <a:prstGeom prst="rect">
            <a:avLst/>
          </a:prstGeom>
          <a:noFill/>
          <a:ln w="9525">
            <a:noFill/>
            <a:miter lim="800000"/>
            <a:headEnd/>
            <a:tailEnd/>
          </a:ln>
        </p:spPr>
        <p:txBody>
          <a:bodyPr anchor="ctr"/>
          <a:lstStyle/>
          <a:p>
            <a:pPr algn="ctr" eaLnBrk="0" hangingPunct="0">
              <a:defRPr/>
            </a:pPr>
            <a:r>
              <a:rPr lang="el-GR" sz="4000" b="1" dirty="0">
                <a:latin typeface="+mj-lt"/>
                <a:ea typeface="+mj-ea"/>
                <a:cs typeface="+mj-cs"/>
              </a:rPr>
              <a:t>Εφαρμογές σε αρχαιολογικό υλικό</a:t>
            </a:r>
            <a:endParaRPr lang="el-GR" sz="3200" dirty="0">
              <a:latin typeface="+mj-lt"/>
              <a:ea typeface="+mj-ea"/>
              <a:cs typeface="+mj-cs"/>
            </a:endParaRPr>
          </a:p>
        </p:txBody>
      </p:sp>
      <p:pic>
        <p:nvPicPr>
          <p:cNvPr id="13" name="Picture 4" descr="MP4724-FCI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5857875" y="1700807"/>
            <a:ext cx="3024188" cy="3743325"/>
          </a:xfrm>
          <a:noFill/>
        </p:spPr>
      </p:pic>
      <p:pic>
        <p:nvPicPr>
          <p:cNvPr id="14" name="Picture 7" descr="MP4724-100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2614325" y="1700807"/>
            <a:ext cx="3095625" cy="3743325"/>
          </a:xfrm>
          <a:prstGeom prst="rect">
            <a:avLst/>
          </a:prstGeom>
          <a:noFill/>
        </p:spPr>
      </p:pic>
      <p:pic>
        <p:nvPicPr>
          <p:cNvPr id="15" name="Picture 14" descr="MΠ4724 IMGP2118 cro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305507" y="1700807"/>
            <a:ext cx="2160588" cy="3743325"/>
          </a:xfrm>
          <a:prstGeom prst="rect">
            <a:avLst/>
          </a:prstGeom>
        </p:spPr>
      </p:pic>
      <p:sp>
        <p:nvSpPr>
          <p:cNvPr id="16" name="Rectangle 15"/>
          <p:cNvSpPr>
            <a:spLocks noChangeArrowheads="1"/>
          </p:cNvSpPr>
          <p:nvPr/>
        </p:nvSpPr>
        <p:spPr bwMode="auto">
          <a:xfrm>
            <a:off x="285750" y="5069979"/>
            <a:ext cx="2087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l-GR" sz="2000" b="1">
                <a:solidFill>
                  <a:schemeClr val="bg1"/>
                </a:solidFill>
                <a:latin typeface="+mn-lt"/>
              </a:rPr>
              <a:t>visible</a:t>
            </a:r>
            <a:endParaRPr lang="el-GR" altLang="el-GR" sz="2000" b="1">
              <a:solidFill>
                <a:schemeClr val="bg1"/>
              </a:solidFill>
              <a:latin typeface="+mn-lt"/>
            </a:endParaRPr>
          </a:p>
        </p:txBody>
      </p:sp>
      <p:sp>
        <p:nvSpPr>
          <p:cNvPr id="17" name="Rectangle 16"/>
          <p:cNvSpPr>
            <a:spLocks noChangeArrowheads="1"/>
          </p:cNvSpPr>
          <p:nvPr/>
        </p:nvSpPr>
        <p:spPr bwMode="auto">
          <a:xfrm>
            <a:off x="2628366" y="5069979"/>
            <a:ext cx="1540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rPr>
              <a:t>1000nm</a:t>
            </a:r>
            <a:endParaRPr lang="el-GR" altLang="el-GR" sz="2000" b="1" dirty="0">
              <a:solidFill>
                <a:schemeClr val="bg1"/>
              </a:solidFill>
              <a:latin typeface="+mn-lt"/>
            </a:endParaRPr>
          </a:p>
        </p:txBody>
      </p:sp>
      <p:sp>
        <p:nvSpPr>
          <p:cNvPr id="18" name="Rectangle 17"/>
          <p:cNvSpPr>
            <a:spLocks noChangeArrowheads="1"/>
          </p:cNvSpPr>
          <p:nvPr/>
        </p:nvSpPr>
        <p:spPr bwMode="auto">
          <a:xfrm>
            <a:off x="5857330" y="5069979"/>
            <a:ext cx="14406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rPr>
              <a:t>FCIR</a:t>
            </a:r>
            <a:endParaRPr lang="el-GR" altLang="el-GR" sz="2000" b="1" dirty="0">
              <a:solidFill>
                <a:schemeClr val="bg1"/>
              </a:solidFill>
              <a:latin typeface="+mn-lt"/>
            </a:endParaRPr>
          </a:p>
        </p:txBody>
      </p:sp>
      <p:sp>
        <p:nvSpPr>
          <p:cNvPr id="19" name="Rectangle 18"/>
          <p:cNvSpPr/>
          <p:nvPr/>
        </p:nvSpPr>
        <p:spPr>
          <a:xfrm>
            <a:off x="211137" y="5640032"/>
            <a:ext cx="8643938" cy="584200"/>
          </a:xfrm>
          <a:prstGeom prst="rect">
            <a:avLst/>
          </a:prstGeom>
        </p:spPr>
        <p:txBody>
          <a:bodyPr>
            <a:spAutoFit/>
          </a:bodyPr>
          <a:lstStyle/>
          <a:p>
            <a:pPr>
              <a:defRPr/>
            </a:pPr>
            <a:r>
              <a:rPr lang="en-US" sz="1600" dirty="0">
                <a:latin typeface="+mn-lt"/>
              </a:rPr>
              <a:t>Multispectral Imaging Documentation of the Findings</a:t>
            </a:r>
            <a:r>
              <a:rPr lang="el-GR" sz="1600" dirty="0">
                <a:latin typeface="+mn-lt"/>
              </a:rPr>
              <a:t> </a:t>
            </a:r>
            <a:r>
              <a:rPr lang="en-US" sz="1600" dirty="0">
                <a:latin typeface="+mn-lt"/>
              </a:rPr>
              <a:t>of Tomb I and II at Daphne</a:t>
            </a:r>
            <a:r>
              <a:rPr lang="el-GR" sz="1600" dirty="0">
                <a:latin typeface="+mn-lt"/>
              </a:rPr>
              <a:t>, </a:t>
            </a:r>
          </a:p>
          <a:p>
            <a:pPr>
              <a:defRPr/>
            </a:pPr>
            <a:r>
              <a:rPr lang="el-GR" sz="1600" dirty="0">
                <a:latin typeface="+mn-lt"/>
              </a:rPr>
              <a:t>A.A </a:t>
            </a:r>
            <a:r>
              <a:rPr lang="el-GR" sz="1600" dirty="0" err="1">
                <a:latin typeface="+mn-lt"/>
              </a:rPr>
              <a:t>lexopoulou</a:t>
            </a:r>
            <a:r>
              <a:rPr lang="el-GR" sz="1600" dirty="0">
                <a:latin typeface="+mn-lt"/>
              </a:rPr>
              <a:t> </a:t>
            </a:r>
            <a:r>
              <a:rPr lang="el-GR" sz="1600" dirty="0" err="1">
                <a:latin typeface="+mn-lt"/>
              </a:rPr>
              <a:t>et</a:t>
            </a:r>
            <a:r>
              <a:rPr lang="el-GR" sz="1600" dirty="0">
                <a:latin typeface="+mn-lt"/>
              </a:rPr>
              <a:t> </a:t>
            </a:r>
            <a:r>
              <a:rPr lang="el-GR" sz="1600" dirty="0" err="1">
                <a:latin typeface="+mn-lt"/>
              </a:rPr>
              <a:t>al</a:t>
            </a:r>
            <a:r>
              <a:rPr lang="el-GR" sz="1600" dirty="0">
                <a:latin typeface="+mn-lt"/>
              </a:rPr>
              <a:t>, GRMS </a:t>
            </a:r>
            <a:r>
              <a:rPr lang="el-GR" sz="1600" i="1" dirty="0">
                <a:latin typeface="+mn-lt"/>
              </a:rPr>
              <a:t>1 (2013) 25-60</a:t>
            </a:r>
            <a:r>
              <a:rPr lang="el-GR" sz="1600" b="1" dirty="0">
                <a:latin typeface="+mn-lt"/>
              </a:rPr>
              <a:t> </a:t>
            </a:r>
            <a:endParaRPr lang="el-GR" sz="1600" dirty="0">
              <a:latin typeface="+mn-lt"/>
            </a:endParaRPr>
          </a:p>
        </p:txBody>
      </p:sp>
      <p:sp>
        <p:nvSpPr>
          <p:cNvPr id="21" name="Rectangle 20"/>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028254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4"/>
          <p:cNvSpPr>
            <a:spLocks noGrp="1" noChangeArrowheads="1"/>
          </p:cNvSpPr>
          <p:nvPr>
            <p:ph type="title"/>
          </p:nvPr>
        </p:nvSpPr>
        <p:spPr>
          <a:xfrm>
            <a:off x="0" y="188640"/>
            <a:ext cx="9144000" cy="1124744"/>
          </a:xfrm>
        </p:spPr>
        <p:txBody>
          <a:bodyPr>
            <a:noAutofit/>
          </a:bodyPr>
          <a:lstStyle/>
          <a:p>
            <a:r>
              <a:rPr lang="el-GR" altLang="el-GR" sz="3000" dirty="0" smtClean="0">
                <a:latin typeface="+mn-lt"/>
                <a:cs typeface="Times New Roman" pitchFamily="18" charset="0"/>
              </a:rPr>
              <a:t>Κατάσταση διατήρησης της επιφάνειας,</a:t>
            </a:r>
            <a:r>
              <a:rPr lang="en-US" altLang="el-GR" sz="3000" dirty="0" smtClean="0">
                <a:latin typeface="+mn-lt"/>
                <a:cs typeface="Times New Roman" pitchFamily="18" charset="0"/>
              </a:rPr>
              <a:t> </a:t>
            </a:r>
            <a:r>
              <a:rPr lang="el-GR" altLang="el-GR" sz="3000" dirty="0" smtClean="0">
                <a:latin typeface="+mn-lt"/>
                <a:cs typeface="Times New Roman" pitchFamily="18" charset="0"/>
              </a:rPr>
              <a:t>φθορές &amp; απώλειες χρώματος, σχέδιο μορφής, εντοπισμός χρωστικών</a:t>
            </a:r>
            <a:r>
              <a:rPr lang="el-GR" altLang="el-GR" sz="3000" dirty="0" smtClean="0">
                <a:latin typeface="+mn-lt"/>
              </a:rPr>
              <a:t> </a:t>
            </a:r>
          </a:p>
        </p:txBody>
      </p:sp>
      <p:pic>
        <p:nvPicPr>
          <p:cNvPr id="13" name="Picture 4" descr="MΠ4724 IMGP2113 proc"/>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108000" y="1700809"/>
            <a:ext cx="3405916" cy="4911130"/>
          </a:xfrm>
          <a:noFill/>
        </p:spPr>
      </p:pic>
      <p:pic>
        <p:nvPicPr>
          <p:cNvPr id="14" name="Picture 7" descr="MP4724-1000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3530862" y="1700809"/>
            <a:ext cx="2421649" cy="2369746"/>
          </a:xfrm>
          <a:prstGeom prst="rect">
            <a:avLst/>
          </a:prstGeom>
          <a:noFill/>
        </p:spPr>
      </p:pic>
      <p:pic>
        <p:nvPicPr>
          <p:cNvPr id="15" name="Picture 10" descr="MP4724-420-2 pro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3530862" y="4077072"/>
            <a:ext cx="2421649" cy="2534865"/>
          </a:xfrm>
          <a:prstGeom prst="rect">
            <a:avLst/>
          </a:prstGeom>
          <a:noFill/>
        </p:spPr>
      </p:pic>
      <p:pic>
        <p:nvPicPr>
          <p:cNvPr id="16" name="Picture 13" descr="MP4724-FCIR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5976000" y="1700809"/>
            <a:ext cx="2435913" cy="2386460"/>
          </a:xfrm>
          <a:prstGeom prst="rect">
            <a:avLst/>
          </a:prstGeom>
          <a:noFill/>
        </p:spPr>
      </p:pic>
      <p:sp>
        <p:nvSpPr>
          <p:cNvPr id="17" name="Rectangle 16"/>
          <p:cNvSpPr/>
          <p:nvPr/>
        </p:nvSpPr>
        <p:spPr>
          <a:xfrm>
            <a:off x="6237276" y="5442739"/>
            <a:ext cx="2207218" cy="1169551"/>
          </a:xfrm>
          <a:prstGeom prst="rect">
            <a:avLst/>
          </a:prstGeom>
        </p:spPr>
        <p:txBody>
          <a:bodyPr wrap="square">
            <a:spAutoFit/>
          </a:bodyPr>
          <a:lstStyle/>
          <a:p>
            <a:pPr>
              <a:defRPr/>
            </a:pPr>
            <a:r>
              <a:rPr lang="en-US" sz="1400" dirty="0">
                <a:latin typeface="+mn-lt"/>
              </a:rPr>
              <a:t>Multispectral Imaging Documentation of the Findings</a:t>
            </a:r>
            <a:r>
              <a:rPr lang="el-GR" sz="1400" dirty="0">
                <a:latin typeface="+mn-lt"/>
              </a:rPr>
              <a:t> </a:t>
            </a:r>
            <a:r>
              <a:rPr lang="en-US" sz="1400" dirty="0">
                <a:latin typeface="+mn-lt"/>
              </a:rPr>
              <a:t>of Tomb I and II at Daphne</a:t>
            </a:r>
            <a:r>
              <a:rPr lang="el-GR" sz="1400" dirty="0">
                <a:latin typeface="+mn-lt"/>
              </a:rPr>
              <a:t>, </a:t>
            </a:r>
            <a:r>
              <a:rPr lang="el-GR" sz="1400" dirty="0" err="1" smtClean="0">
                <a:latin typeface="+mn-lt"/>
              </a:rPr>
              <a:t>A.Alexopoulou</a:t>
            </a:r>
            <a:r>
              <a:rPr lang="el-GR" sz="1400" dirty="0" smtClean="0">
                <a:latin typeface="+mn-lt"/>
              </a:rPr>
              <a:t> </a:t>
            </a:r>
            <a:r>
              <a:rPr lang="el-GR" sz="1400" dirty="0" err="1">
                <a:latin typeface="+mn-lt"/>
              </a:rPr>
              <a:t>et</a:t>
            </a:r>
            <a:r>
              <a:rPr lang="el-GR" sz="1400" dirty="0">
                <a:latin typeface="+mn-lt"/>
              </a:rPr>
              <a:t> </a:t>
            </a:r>
            <a:r>
              <a:rPr lang="el-GR" sz="1400" dirty="0" err="1">
                <a:latin typeface="+mn-lt"/>
              </a:rPr>
              <a:t>al</a:t>
            </a:r>
            <a:r>
              <a:rPr lang="el-GR" sz="1400" dirty="0">
                <a:latin typeface="+mn-lt"/>
              </a:rPr>
              <a:t>, GRMS </a:t>
            </a:r>
            <a:r>
              <a:rPr lang="el-GR" sz="1400" i="1" dirty="0">
                <a:latin typeface="+mn-lt"/>
              </a:rPr>
              <a:t>1 (2013) 25-60</a:t>
            </a:r>
            <a:r>
              <a:rPr lang="el-GR" sz="1400" b="1" dirty="0">
                <a:latin typeface="+mn-lt"/>
              </a:rPr>
              <a:t> </a:t>
            </a:r>
            <a:endParaRPr lang="el-GR" sz="1400" dirty="0">
              <a:latin typeface="+mn-lt"/>
            </a:endParaRPr>
          </a:p>
        </p:txBody>
      </p:sp>
      <p:sp>
        <p:nvSpPr>
          <p:cNvPr id="3" name="Rectangle 2"/>
          <p:cNvSpPr/>
          <p:nvPr/>
        </p:nvSpPr>
        <p:spPr>
          <a:xfrm>
            <a:off x="6633546" y="4653136"/>
            <a:ext cx="1141659" cy="400110"/>
          </a:xfrm>
          <a:prstGeom prst="rect">
            <a:avLst/>
          </a:prstGeom>
        </p:spPr>
        <p:txBody>
          <a:bodyPr wrap="none">
            <a:spAutoFit/>
          </a:bodyPr>
          <a:lstStyle/>
          <a:p>
            <a:r>
              <a:rPr lang="el-GR" altLang="el-GR" sz="2000" b="1" dirty="0">
                <a:latin typeface="+mn-lt"/>
                <a:cs typeface="Times New Roman" pitchFamily="18" charset="0"/>
              </a:rPr>
              <a:t>ΜΠ4724 </a:t>
            </a:r>
            <a:endParaRPr lang="el-GR" sz="2000" b="1" dirty="0">
              <a:latin typeface="+mn-lt"/>
            </a:endParaRPr>
          </a:p>
        </p:txBody>
      </p:sp>
      <p:sp>
        <p:nvSpPr>
          <p:cNvPr id="19" name="Rectangle 18"/>
          <p:cNvSpPr/>
          <p:nvPr/>
        </p:nvSpPr>
        <p:spPr>
          <a:xfrm>
            <a:off x="320674" y="1484784"/>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5538192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4"/>
          <p:cNvSpPr>
            <a:spLocks noGrp="1" noChangeArrowheads="1"/>
          </p:cNvSpPr>
          <p:nvPr>
            <p:ph type="title"/>
          </p:nvPr>
        </p:nvSpPr>
        <p:spPr>
          <a:xfrm>
            <a:off x="426244" y="0"/>
            <a:ext cx="8229600" cy="908720"/>
          </a:xfrm>
        </p:spPr>
        <p:txBody>
          <a:bodyPr>
            <a:normAutofit/>
          </a:bodyPr>
          <a:lstStyle/>
          <a:p>
            <a:r>
              <a:rPr lang="el-GR" altLang="el-GR" sz="3600" dirty="0" smtClean="0">
                <a:latin typeface="+mn-lt"/>
              </a:rPr>
              <a:t>ΜΠ4724</a:t>
            </a:r>
          </a:p>
        </p:txBody>
      </p:sp>
      <p:sp>
        <p:nvSpPr>
          <p:cNvPr id="64519" name="Rectangle 16"/>
          <p:cNvSpPr>
            <a:spLocks noChangeArrowheads="1"/>
          </p:cNvSpPr>
          <p:nvPr/>
        </p:nvSpPr>
        <p:spPr bwMode="auto">
          <a:xfrm>
            <a:off x="223044" y="5214938"/>
            <a:ext cx="5920581" cy="1200150"/>
          </a:xfrm>
          <a:prstGeom prst="rect">
            <a:avLst/>
          </a:prstGeom>
          <a:noFill/>
          <a:ln w="9525">
            <a:noFill/>
            <a:miter lim="800000"/>
            <a:headEnd/>
            <a:tailEnd/>
          </a:ln>
        </p:spPr>
        <p:txBody>
          <a:bodyPr wrap="square">
            <a:spAutoFit/>
          </a:bodyPr>
          <a:lstStyle/>
          <a:p>
            <a:pPr>
              <a:defRPr/>
            </a:pPr>
            <a:r>
              <a:rPr lang="el-GR" dirty="0">
                <a:latin typeface="+mn-lt"/>
                <a:cs typeface="Times New Roman" pitchFamily="18" charset="0"/>
              </a:rPr>
              <a:t>Μαύρο του άνθρακα (σχέδιο)</a:t>
            </a:r>
            <a:r>
              <a:rPr lang="en-US" dirty="0">
                <a:latin typeface="+mn-lt"/>
                <a:cs typeface="Times New Roman" pitchFamily="18" charset="0"/>
              </a:rPr>
              <a:t>, </a:t>
            </a:r>
            <a:r>
              <a:rPr lang="el-GR" dirty="0">
                <a:latin typeface="+mn-lt"/>
                <a:cs typeface="Times New Roman" pitchFamily="18" charset="0"/>
              </a:rPr>
              <a:t>κιννάβαρι ή μίνιο για το έντονο κόκκινο (ενδύματα, ταινία, φυτική διακόσμηση) και  χρωστικές οξειδίων σιδήρου (κόκκινη ώχρα) για το κόκκινο των γεωμετρικών σχεδίων</a:t>
            </a:r>
          </a:p>
        </p:txBody>
      </p:sp>
      <p:sp>
        <p:nvSpPr>
          <p:cNvPr id="8" name="Rectangle 7"/>
          <p:cNvSpPr/>
          <p:nvPr/>
        </p:nvSpPr>
        <p:spPr>
          <a:xfrm>
            <a:off x="0" y="6396038"/>
            <a:ext cx="6143625" cy="523875"/>
          </a:xfrm>
          <a:prstGeom prst="rect">
            <a:avLst/>
          </a:prstGeom>
        </p:spPr>
        <p:txBody>
          <a:bodyPr>
            <a:spAutoFit/>
          </a:bodyPr>
          <a:lstStyle/>
          <a:p>
            <a:pPr>
              <a:defRPr/>
            </a:pPr>
            <a:r>
              <a:rPr lang="en-US" sz="1400" dirty="0">
                <a:latin typeface="+mn-lt"/>
              </a:rPr>
              <a:t>Multispectral Imaging Documentation of the Findings</a:t>
            </a:r>
            <a:r>
              <a:rPr lang="el-GR" sz="1400" dirty="0">
                <a:latin typeface="+mn-lt"/>
              </a:rPr>
              <a:t> </a:t>
            </a:r>
            <a:r>
              <a:rPr lang="en-US" sz="1400" dirty="0">
                <a:latin typeface="+mn-lt"/>
              </a:rPr>
              <a:t>of Tomb I and II at Daphne</a:t>
            </a:r>
            <a:r>
              <a:rPr lang="el-GR" sz="1400" dirty="0">
                <a:latin typeface="+mn-lt"/>
              </a:rPr>
              <a:t>, </a:t>
            </a:r>
          </a:p>
          <a:p>
            <a:pPr>
              <a:defRPr/>
            </a:pPr>
            <a:r>
              <a:rPr lang="el-GR" sz="1400" dirty="0">
                <a:latin typeface="+mn-lt"/>
              </a:rPr>
              <a:t>A.A </a:t>
            </a:r>
            <a:r>
              <a:rPr lang="el-GR" sz="1400" dirty="0" err="1">
                <a:latin typeface="+mn-lt"/>
              </a:rPr>
              <a:t>lexopoulou</a:t>
            </a:r>
            <a:r>
              <a:rPr lang="el-GR" sz="1400" dirty="0">
                <a:latin typeface="+mn-lt"/>
              </a:rPr>
              <a:t> </a:t>
            </a:r>
            <a:r>
              <a:rPr lang="el-GR" sz="1400" dirty="0" err="1">
                <a:latin typeface="+mn-lt"/>
              </a:rPr>
              <a:t>et</a:t>
            </a:r>
            <a:r>
              <a:rPr lang="el-GR" sz="1400" dirty="0">
                <a:latin typeface="+mn-lt"/>
              </a:rPr>
              <a:t> </a:t>
            </a:r>
            <a:r>
              <a:rPr lang="el-GR" sz="1400" dirty="0" err="1">
                <a:latin typeface="+mn-lt"/>
              </a:rPr>
              <a:t>al</a:t>
            </a:r>
            <a:r>
              <a:rPr lang="el-GR" sz="1400" dirty="0">
                <a:latin typeface="+mn-lt"/>
              </a:rPr>
              <a:t>, GRMS </a:t>
            </a:r>
            <a:r>
              <a:rPr lang="el-GR" sz="1400" i="1" dirty="0">
                <a:latin typeface="+mn-lt"/>
              </a:rPr>
              <a:t>1 (2013) 25-60</a:t>
            </a:r>
            <a:r>
              <a:rPr lang="el-GR" sz="1400" b="1" dirty="0">
                <a:latin typeface="+mn-lt"/>
              </a:rPr>
              <a:t> </a:t>
            </a:r>
            <a:endParaRPr lang="el-GR" sz="1400" dirty="0">
              <a:latin typeface="+mn-lt"/>
            </a:endParaRPr>
          </a:p>
        </p:txBody>
      </p:sp>
      <p:pic>
        <p:nvPicPr>
          <p:cNvPr id="10" name="Picture 4" descr="MΠ4724 front IMGP2123 proc"/>
          <p:cNvPicPr>
            <a:picLocks noGrp="1" noChangeAspect="1" noChangeArrowheads="1"/>
          </p:cNvPicPr>
          <p:nvPr>
            <p:ph sz="quarter" idx="1"/>
          </p:nvPr>
        </p:nvPicPr>
        <p:blipFill>
          <a:blip r:embed="rId2" cstate="email">
            <a:extLst>
              <a:ext uri="{28A0092B-C50C-407E-A947-70E740481C1C}">
                <a14:useLocalDpi xmlns:a14="http://schemas.microsoft.com/office/drawing/2010/main"/>
              </a:ext>
            </a:extLst>
          </a:blip>
          <a:srcRect/>
          <a:stretch>
            <a:fillRect/>
          </a:stretch>
        </p:blipFill>
        <p:spPr>
          <a:xfrm>
            <a:off x="318850" y="981075"/>
            <a:ext cx="2736850" cy="4248150"/>
          </a:xfrm>
          <a:noFill/>
        </p:spPr>
      </p:pic>
      <p:pic>
        <p:nvPicPr>
          <p:cNvPr id="11" name="Picture 7" descr="MP4724-FCIRd pro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6063456" y="3590191"/>
            <a:ext cx="2879725" cy="3122179"/>
          </a:xfrm>
          <a:prstGeom prst="rect">
            <a:avLst/>
          </a:prstGeom>
          <a:noFill/>
        </p:spPr>
      </p:pic>
      <p:pic>
        <p:nvPicPr>
          <p:cNvPr id="12" name="Picture 10" descr="DSC00280_0094 crop curv col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6063456" y="981075"/>
            <a:ext cx="2879725" cy="2500312"/>
          </a:xfrm>
          <a:prstGeom prst="rect">
            <a:avLst/>
          </a:prstGeom>
          <a:noFill/>
        </p:spPr>
      </p:pic>
      <p:pic>
        <p:nvPicPr>
          <p:cNvPr id="13" name="Picture 13" descr="MP4724 1 1000 pro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3203575" y="981075"/>
            <a:ext cx="2674938" cy="4248150"/>
          </a:xfrm>
          <a:prstGeom prst="rect">
            <a:avLst/>
          </a:prstGeom>
          <a:noFill/>
        </p:spPr>
      </p:pic>
      <p:sp>
        <p:nvSpPr>
          <p:cNvPr id="14" name="Rectangle 13"/>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4009463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956" y="7450"/>
            <a:ext cx="8229600" cy="908720"/>
          </a:xfrm>
        </p:spPr>
        <p:txBody>
          <a:bodyPr/>
          <a:lstStyle/>
          <a:p>
            <a:endParaRPr lang="el-GR" dirty="0"/>
          </a:p>
        </p:txBody>
      </p:sp>
      <p:sp>
        <p:nvSpPr>
          <p:cNvPr id="5222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D7AABC2-7334-4861-AD03-5865F772C9DC}" type="slidenum">
              <a:rPr lang="el-GR" altLang="el-GR" sz="1200" smtClean="0">
                <a:solidFill>
                  <a:srgbClr val="000000"/>
                </a:solidFill>
                <a:latin typeface="Arial" charset="0"/>
              </a:rPr>
              <a:pPr eaLnBrk="1" hangingPunct="1">
                <a:spcBef>
                  <a:spcPct val="0"/>
                </a:spcBef>
                <a:buFontTx/>
                <a:buNone/>
              </a:pPr>
              <a:t>44</a:t>
            </a:fld>
            <a:endParaRPr lang="el-GR" altLang="el-GR" sz="1200" smtClean="0">
              <a:solidFill>
                <a:srgbClr val="000000"/>
              </a:solidFill>
              <a:latin typeface="Arial" charset="0"/>
            </a:endParaRPr>
          </a:p>
        </p:txBody>
      </p:sp>
      <p:sp>
        <p:nvSpPr>
          <p:cNvPr id="52230" name="Rectangle 6"/>
          <p:cNvSpPr>
            <a:spLocks noChangeArrowheads="1"/>
          </p:cNvSpPr>
          <p:nvPr/>
        </p:nvSpPr>
        <p:spPr bwMode="auto">
          <a:xfrm>
            <a:off x="770146" y="4838315"/>
            <a:ext cx="338683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600"/>
              </a:spcBef>
              <a:buFontTx/>
              <a:buNone/>
            </a:pPr>
            <a:r>
              <a:rPr lang="el-GR" altLang="el-GR" sz="1400" dirty="0">
                <a:solidFill>
                  <a:srgbClr val="000000"/>
                </a:solidFill>
                <a:latin typeface="+mn-lt"/>
                <a:cs typeface="Arial" charset="0"/>
              </a:rPr>
              <a:t>Α.Αλεξοπούλου, Αρχείο Εργαστηρίου ΦΜΔΤ, Τμήμα ΣΑΕΤ, ΤΕΙ-Α.</a:t>
            </a:r>
          </a:p>
        </p:txBody>
      </p:sp>
      <p:pic>
        <p:nvPicPr>
          <p:cNvPr id="9" name="Picture 2" descr="F:\Back up Τα έγγραφά μου από ΤΕΙ 09-07-10\ΣΥΝΕΡΓΑΣΙΕΣ\ΤΣΑΤΣΑΡΟΥ ΑΘΑΝΑΣΙΑ\Πολυφασματική απεικόνιση δειγμάτων και αυθεντικών υφασμάτων\Δείγματα υφασμάτων 1-3-10\AE 104 fcir.bmp"/>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4474125" y="1124744"/>
            <a:ext cx="3600000" cy="2700000"/>
          </a:xfrm>
          <a:noFill/>
        </p:spPr>
      </p:pic>
      <p:pic>
        <p:nvPicPr>
          <p:cNvPr id="10" name="Picture 2" descr="F:\Back up Τα έγγραφά μου από ΤΕΙ 09-07-10\ΣΥΝΕΡΓΑΣΙΕΣ\ΤΣΑΤΣΑΡΟΥ ΑΘΑΝΑΣΙΑ\Πολυφασματική απεικόνιση δειγμάτων και αυθεντικών υφασμάτων\Δείγματα υφασμάτων 1-3-10\AE 104 1000.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4125" y="3924000"/>
            <a:ext cx="360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F:\Back up Τα έγγραφά μου από ΤΕΙ 09-07-10\ΣΥΝΕΡΓΑΣΙΕΣ\ΤΣΑΤΣΑΡΟΥ ΑΘΑΝΑΣΙΑ\Πολυφασματική απεικόνιση δειγμάτων και αυθεντικών υφασμάτων\Δείγματα υφασμάτων 1-3-10\AE 104 vis.bmp"/>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770146" y="1124742"/>
            <a:ext cx="3600401" cy="2700000"/>
          </a:xfrm>
          <a:prstGeom prst="rect">
            <a:avLst/>
          </a:prstGeom>
          <a:noFill/>
        </p:spPr>
      </p:pic>
      <p:sp>
        <p:nvSpPr>
          <p:cNvPr id="12" name="Rectangle 11"/>
          <p:cNvSpPr/>
          <p:nvPr/>
        </p:nvSpPr>
        <p:spPr>
          <a:xfrm>
            <a:off x="261693" y="980728"/>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606014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116632"/>
            <a:ext cx="9144000" cy="908720"/>
          </a:xfrm>
        </p:spPr>
        <p:txBody>
          <a:bodyPr>
            <a:noAutofit/>
          </a:bodyPr>
          <a:lstStyle/>
          <a:p>
            <a:pPr marL="514350" indent="-514350"/>
            <a:r>
              <a:rPr lang="el-GR" altLang="el-GR" sz="3000" dirty="0" smtClean="0"/>
              <a:t>     Συνδυασμός πολύ/</a:t>
            </a:r>
            <a:r>
              <a:rPr lang="el-GR" altLang="el-GR" sz="3000" dirty="0" err="1" smtClean="0"/>
              <a:t>υπερφασματικής</a:t>
            </a:r>
            <a:r>
              <a:rPr lang="el-GR" altLang="el-GR" sz="3000" dirty="0" smtClean="0"/>
              <a:t> απεικόνισης με </a:t>
            </a:r>
            <a:r>
              <a:rPr lang="el-GR" altLang="el-GR" sz="3000" dirty="0" err="1" smtClean="0"/>
              <a:t>εφαπτομενικό</a:t>
            </a:r>
            <a:r>
              <a:rPr lang="el-GR" altLang="el-GR" sz="3000" dirty="0" smtClean="0"/>
              <a:t> φωτισμό και λήψεων σε </a:t>
            </a:r>
            <a:r>
              <a:rPr lang="en-US" altLang="el-GR" sz="3000" dirty="0" smtClean="0"/>
              <a:t>macro mode</a:t>
            </a:r>
            <a:endParaRPr lang="el-GR" altLang="el-GR" sz="3000" dirty="0" smtClean="0"/>
          </a:p>
        </p:txBody>
      </p:sp>
      <p:sp>
        <p:nvSpPr>
          <p:cNvPr id="53251" name="Content Placeholder 2"/>
          <p:cNvSpPr>
            <a:spLocks noGrp="1"/>
          </p:cNvSpPr>
          <p:nvPr>
            <p:ph idx="1"/>
          </p:nvPr>
        </p:nvSpPr>
        <p:spPr/>
        <p:txBody>
          <a:bodyPr/>
          <a:lstStyle/>
          <a:p>
            <a:pPr>
              <a:buFont typeface="Arial" charset="0"/>
              <a:buNone/>
            </a:pPr>
            <a:r>
              <a:rPr lang="el-GR" altLang="el-GR" sz="2800" smtClean="0"/>
              <a:t>	</a:t>
            </a:r>
          </a:p>
        </p:txBody>
      </p:sp>
      <p:sp>
        <p:nvSpPr>
          <p:cNvPr id="532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0D32AC12-8E69-427E-BAAC-2CF52355DA21}" type="slidenum">
              <a:rPr lang="el-GR" altLang="el-GR" sz="1200" smtClean="0">
                <a:solidFill>
                  <a:srgbClr val="000000"/>
                </a:solidFill>
                <a:latin typeface="Arial" charset="0"/>
              </a:rPr>
              <a:pPr eaLnBrk="1" hangingPunct="1">
                <a:spcBef>
                  <a:spcPct val="0"/>
                </a:spcBef>
                <a:buFontTx/>
                <a:buNone/>
              </a:pPr>
              <a:t>45</a:t>
            </a:fld>
            <a:endParaRPr lang="el-GR" altLang="el-GR" sz="1200" dirty="0" smtClean="0">
              <a:solidFill>
                <a:srgbClr val="000000"/>
              </a:solidFill>
              <a:latin typeface="Arial" charset="0"/>
            </a:endParaRPr>
          </a:p>
        </p:txBody>
      </p:sp>
      <p:sp>
        <p:nvSpPr>
          <p:cNvPr id="5" name="Rectangle 4"/>
          <p:cNvSpPr/>
          <p:nvPr/>
        </p:nvSpPr>
        <p:spPr>
          <a:xfrm>
            <a:off x="571500" y="1857375"/>
            <a:ext cx="8143875" cy="769938"/>
          </a:xfrm>
          <a:prstGeom prst="rect">
            <a:avLst/>
          </a:prstGeom>
        </p:spPr>
        <p:txBody>
          <a:bodyPr>
            <a:spAutoFit/>
          </a:bodyPr>
          <a:lstStyle/>
          <a:p>
            <a:pPr>
              <a:defRPr/>
            </a:pPr>
            <a:r>
              <a:rPr lang="el-GR" sz="2200" dirty="0">
                <a:latin typeface="+mn-lt"/>
              </a:rPr>
              <a:t/>
            </a:r>
            <a:br>
              <a:rPr lang="el-GR" sz="2200" dirty="0">
                <a:latin typeface="+mn-lt"/>
              </a:rPr>
            </a:br>
            <a:endParaRPr lang="el-GR" sz="2200" dirty="0">
              <a:latin typeface="+mn-lt"/>
            </a:endParaRPr>
          </a:p>
        </p:txBody>
      </p:sp>
      <p:sp>
        <p:nvSpPr>
          <p:cNvPr id="8" name="Rectangle 7"/>
          <p:cNvSpPr/>
          <p:nvPr/>
        </p:nvSpPr>
        <p:spPr>
          <a:xfrm>
            <a:off x="357188" y="1214438"/>
            <a:ext cx="8424862"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53256" name="Picture 4" descr="MP7452f420 pro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285875"/>
            <a:ext cx="396081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ΜΠ 7452f DSC_0060 cr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1285875"/>
            <a:ext cx="40322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 Box 7"/>
          <p:cNvSpPr txBox="1">
            <a:spLocks noChangeArrowheads="1"/>
          </p:cNvSpPr>
          <p:nvPr/>
        </p:nvSpPr>
        <p:spPr bwMode="auto">
          <a:xfrm>
            <a:off x="2771775" y="3141663"/>
            <a:ext cx="10080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l-GR" altLang="el-GR" sz="2000">
                <a:latin typeface="+mn-lt"/>
              </a:rPr>
              <a:t>420</a:t>
            </a:r>
            <a:r>
              <a:rPr lang="en-US" altLang="el-GR" sz="2000">
                <a:latin typeface="+mn-lt"/>
              </a:rPr>
              <a:t>nm</a:t>
            </a:r>
            <a:endParaRPr lang="el-GR" altLang="el-GR" sz="2000">
              <a:latin typeface="+mn-lt"/>
            </a:endParaRPr>
          </a:p>
        </p:txBody>
      </p:sp>
      <p:pic>
        <p:nvPicPr>
          <p:cNvPr id="53259" name="Picture 10" descr="MP7452f1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 y="3500438"/>
            <a:ext cx="6408738"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Text Box 12"/>
          <p:cNvSpPr txBox="1">
            <a:spLocks noChangeArrowheads="1"/>
          </p:cNvSpPr>
          <p:nvPr/>
        </p:nvSpPr>
        <p:spPr bwMode="auto">
          <a:xfrm>
            <a:off x="7451725" y="3141663"/>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l-GR" sz="2000">
                <a:latin typeface="+mn-lt"/>
              </a:rPr>
              <a:t>Visible</a:t>
            </a:r>
            <a:endParaRPr lang="el-GR" altLang="el-GR" sz="2000">
              <a:latin typeface="+mn-lt"/>
            </a:endParaRPr>
          </a:p>
        </p:txBody>
      </p:sp>
      <p:sp>
        <p:nvSpPr>
          <p:cNvPr id="53261" name="Text Box 13"/>
          <p:cNvSpPr txBox="1">
            <a:spLocks noChangeArrowheads="1"/>
          </p:cNvSpPr>
          <p:nvPr/>
        </p:nvSpPr>
        <p:spPr bwMode="auto">
          <a:xfrm>
            <a:off x="5572125" y="6286500"/>
            <a:ext cx="1079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l-GR" sz="2000">
                <a:latin typeface="+mn-lt"/>
              </a:rPr>
              <a:t>1000nm</a:t>
            </a:r>
            <a:endParaRPr lang="el-GR" altLang="el-GR" sz="2000">
              <a:latin typeface="+mn-lt"/>
            </a:endParaRPr>
          </a:p>
        </p:txBody>
      </p:sp>
      <p:sp>
        <p:nvSpPr>
          <p:cNvPr id="53262" name="Line 14"/>
          <p:cNvSpPr>
            <a:spLocks noChangeShapeType="1"/>
          </p:cNvSpPr>
          <p:nvPr/>
        </p:nvSpPr>
        <p:spPr bwMode="auto">
          <a:xfrm flipV="1">
            <a:off x="4284663" y="4941888"/>
            <a:ext cx="358775" cy="358775"/>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3263" name="Line 15"/>
          <p:cNvSpPr>
            <a:spLocks noChangeShapeType="1"/>
          </p:cNvSpPr>
          <p:nvPr/>
        </p:nvSpPr>
        <p:spPr bwMode="auto">
          <a:xfrm flipH="1">
            <a:off x="6227763" y="3644900"/>
            <a:ext cx="288925" cy="433388"/>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6" name="Rectangle 15"/>
          <p:cNvSpPr/>
          <p:nvPr/>
        </p:nvSpPr>
        <p:spPr>
          <a:xfrm>
            <a:off x="6948926" y="4388644"/>
            <a:ext cx="1833124" cy="1384300"/>
          </a:xfrm>
          <a:prstGeom prst="rect">
            <a:avLst/>
          </a:prstGeom>
        </p:spPr>
        <p:txBody>
          <a:bodyPr wrap="square">
            <a:spAutoFit/>
          </a:bodyPr>
          <a:lstStyle/>
          <a:p>
            <a:pPr>
              <a:defRPr/>
            </a:pPr>
            <a:r>
              <a:rPr lang="en-US" sz="1400" dirty="0">
                <a:latin typeface="+mn-lt"/>
              </a:rPr>
              <a:t>Multispectral Imaging Documentation of the Findings</a:t>
            </a:r>
            <a:r>
              <a:rPr lang="el-GR" sz="1400" dirty="0">
                <a:latin typeface="+mn-lt"/>
              </a:rPr>
              <a:t> </a:t>
            </a:r>
            <a:r>
              <a:rPr lang="en-US" sz="1400" dirty="0">
                <a:latin typeface="+mn-lt"/>
              </a:rPr>
              <a:t>of Tomb I and II at Daphne</a:t>
            </a:r>
            <a:r>
              <a:rPr lang="el-GR" sz="1400" dirty="0">
                <a:latin typeface="+mn-lt"/>
              </a:rPr>
              <a:t>, </a:t>
            </a:r>
          </a:p>
          <a:p>
            <a:pPr>
              <a:defRPr/>
            </a:pPr>
            <a:r>
              <a:rPr lang="el-GR" sz="1400" dirty="0" err="1" smtClean="0">
                <a:latin typeface="+mn-lt"/>
              </a:rPr>
              <a:t>A.Alexopoulou</a:t>
            </a:r>
            <a:r>
              <a:rPr lang="el-GR" sz="1400" dirty="0" smtClean="0">
                <a:latin typeface="+mn-lt"/>
              </a:rPr>
              <a:t> </a:t>
            </a:r>
            <a:r>
              <a:rPr lang="el-GR" sz="1400" dirty="0" err="1">
                <a:latin typeface="+mn-lt"/>
              </a:rPr>
              <a:t>et</a:t>
            </a:r>
            <a:r>
              <a:rPr lang="el-GR" sz="1400" dirty="0">
                <a:latin typeface="+mn-lt"/>
              </a:rPr>
              <a:t> </a:t>
            </a:r>
            <a:r>
              <a:rPr lang="el-GR" sz="1400" dirty="0" err="1">
                <a:latin typeface="+mn-lt"/>
              </a:rPr>
              <a:t>al</a:t>
            </a:r>
            <a:r>
              <a:rPr lang="el-GR" sz="1400" dirty="0">
                <a:latin typeface="+mn-lt"/>
              </a:rPr>
              <a:t>, GRMS </a:t>
            </a:r>
            <a:r>
              <a:rPr lang="el-GR" sz="1400" i="1" dirty="0">
                <a:latin typeface="+mn-lt"/>
              </a:rPr>
              <a:t>1 (2013) 25-60</a:t>
            </a:r>
            <a:r>
              <a:rPr lang="el-GR" sz="1400" b="1" dirty="0">
                <a:latin typeface="+mn-lt"/>
              </a:rPr>
              <a:t> </a:t>
            </a:r>
            <a:endParaRPr lang="el-GR" sz="1400" dirty="0">
              <a:latin typeface="+mn-lt"/>
            </a:endParaRPr>
          </a:p>
        </p:txBody>
      </p:sp>
    </p:spTree>
    <p:extLst>
      <p:ext uri="{BB962C8B-B14F-4D97-AF65-F5344CB8AC3E}">
        <p14:creationId xmlns:p14="http://schemas.microsoft.com/office/powerpoint/2010/main" val="19540110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title"/>
          </p:nvPr>
        </p:nvSpPr>
        <p:spPr>
          <a:xfrm>
            <a:off x="418306" y="-6198"/>
            <a:ext cx="8229600" cy="908720"/>
          </a:xfrm>
        </p:spPr>
        <p:txBody>
          <a:bodyPr/>
          <a:lstStyle/>
          <a:p>
            <a:r>
              <a:rPr lang="el-GR" altLang="el-GR" dirty="0" smtClean="0">
                <a:latin typeface="+mn-lt"/>
              </a:rPr>
              <a:t>ΜΠ7452</a:t>
            </a:r>
          </a:p>
        </p:txBody>
      </p:sp>
      <p:sp>
        <p:nvSpPr>
          <p:cNvPr id="54276" name="Text Box 7"/>
          <p:cNvSpPr txBox="1">
            <a:spLocks noChangeArrowheads="1"/>
          </p:cNvSpPr>
          <p:nvPr/>
        </p:nvSpPr>
        <p:spPr bwMode="auto">
          <a:xfrm>
            <a:off x="571500" y="5929313"/>
            <a:ext cx="763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l-GR" sz="1800" dirty="0">
                <a:latin typeface="+mn-lt"/>
              </a:rPr>
              <a:t> </a:t>
            </a:r>
            <a:r>
              <a:rPr lang="el-GR" altLang="el-GR" sz="1800" dirty="0" err="1">
                <a:latin typeface="+mn-lt"/>
              </a:rPr>
              <a:t>Υπερφασματική</a:t>
            </a:r>
            <a:r>
              <a:rPr lang="el-GR" altLang="el-GR" sz="1800" dirty="0">
                <a:latin typeface="+mn-lt"/>
              </a:rPr>
              <a:t> απεικόνιση στα 1000</a:t>
            </a:r>
            <a:r>
              <a:rPr lang="en-US" altLang="el-GR" sz="1800" dirty="0">
                <a:latin typeface="+mn-lt"/>
              </a:rPr>
              <a:t>nm</a:t>
            </a:r>
            <a:r>
              <a:rPr lang="el-GR" altLang="el-GR" sz="1800" dirty="0">
                <a:latin typeface="+mn-lt"/>
              </a:rPr>
              <a:t>, </a:t>
            </a:r>
            <a:r>
              <a:rPr lang="el-GR" altLang="el-GR" sz="1800" dirty="0" err="1">
                <a:latin typeface="+mn-lt"/>
              </a:rPr>
              <a:t>εφαπτομενικός</a:t>
            </a:r>
            <a:r>
              <a:rPr lang="el-GR" altLang="el-GR" sz="1800" dirty="0">
                <a:latin typeface="+mn-lt"/>
              </a:rPr>
              <a:t> φωτισμός</a:t>
            </a:r>
          </a:p>
        </p:txBody>
      </p:sp>
      <mc:AlternateContent xmlns:mc="http://schemas.openxmlformats.org/markup-compatibility/2006" xmlns:a14="http://schemas.microsoft.com/office/drawing/2010/main">
        <mc:Choice Requires="a14">
          <p:sp>
            <p:nvSpPr>
              <p:cNvPr id="54278" name="Rectangle 10"/>
              <p:cNvSpPr>
                <a:spLocks noChangeArrowheads="1"/>
              </p:cNvSpPr>
              <p:nvPr/>
            </p:nvSpPr>
            <p:spPr bwMode="auto">
              <a:xfrm>
                <a:off x="467544" y="1648083"/>
                <a:ext cx="513705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latin typeface="+mn-lt"/>
                    <a:cs typeface="Times New Roman" pitchFamily="18" charset="0"/>
                  </a:rPr>
                  <a:t>Γράμματα εγχάρακτα διαστάσεων ύψους </a:t>
                </a:r>
                <a14:m>
                  <m:oMath xmlns:m="http://schemas.openxmlformats.org/officeDocument/2006/math">
                    <m:r>
                      <a:rPr lang="en-US" altLang="el-GR" sz="1800" i="1" dirty="0" smtClean="0">
                        <a:latin typeface="Cambria Math"/>
                        <a:ea typeface="Cambria Math"/>
                        <a:cs typeface="Times New Roman" pitchFamily="18" charset="0"/>
                      </a:rPr>
                      <m:t>~</m:t>
                    </m:r>
                  </m:oMath>
                </a14:m>
                <a:r>
                  <a:rPr lang="en-GB" altLang="el-GR" sz="1800" dirty="0">
                    <a:latin typeface="+mn-lt"/>
                    <a:cs typeface="Times New Roman" pitchFamily="18" charset="0"/>
                  </a:rPr>
                  <a:t>1.5mm</a:t>
                </a:r>
                <a:r>
                  <a:rPr lang="en-GB" altLang="el-GR" sz="1800" dirty="0">
                    <a:latin typeface="+mn-lt"/>
                  </a:rPr>
                  <a:t> </a:t>
                </a:r>
                <a:r>
                  <a:rPr lang="el-GR" altLang="el-GR" sz="1800" dirty="0">
                    <a:latin typeface="+mn-lt"/>
                  </a:rPr>
                  <a:t> </a:t>
                </a:r>
              </a:p>
            </p:txBody>
          </p:sp>
        </mc:Choice>
        <mc:Fallback xmlns="">
          <p:sp>
            <p:nvSpPr>
              <p:cNvPr id="54278" name="Rectangle 10"/>
              <p:cNvSpPr>
                <a:spLocks noRot="1" noChangeAspect="1" noMove="1" noResize="1" noEditPoints="1" noAdjustHandles="1" noChangeArrowheads="1" noChangeShapeType="1" noTextEdit="1"/>
              </p:cNvSpPr>
              <p:nvPr/>
            </p:nvSpPr>
            <p:spPr bwMode="auto">
              <a:xfrm>
                <a:off x="467544" y="1648083"/>
                <a:ext cx="5137059" cy="369332"/>
              </a:xfrm>
              <a:prstGeom prst="rect">
                <a:avLst/>
              </a:prstGeom>
              <a:blipFill rotWithShape="1">
                <a:blip r:embed="rId2"/>
                <a:stretch>
                  <a:fillRect l="-1069" t="-8197" b="-24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noFill/>
                  </a:rPr>
                  <a:t> </a:t>
                </a:r>
              </a:p>
            </p:txBody>
          </p:sp>
        </mc:Fallback>
      </mc:AlternateContent>
      <p:sp>
        <p:nvSpPr>
          <p:cNvPr id="7" name="Rectangle 6"/>
          <p:cNvSpPr/>
          <p:nvPr/>
        </p:nvSpPr>
        <p:spPr>
          <a:xfrm>
            <a:off x="0" y="6334125"/>
            <a:ext cx="6300192" cy="523875"/>
          </a:xfrm>
          <a:prstGeom prst="rect">
            <a:avLst/>
          </a:prstGeom>
        </p:spPr>
        <p:txBody>
          <a:bodyPr wrap="square">
            <a:spAutoFit/>
          </a:bodyPr>
          <a:lstStyle/>
          <a:p>
            <a:pPr>
              <a:defRPr/>
            </a:pPr>
            <a:r>
              <a:rPr lang="en-US" sz="1400" dirty="0">
                <a:latin typeface="+mn-lt"/>
              </a:rPr>
              <a:t>Multispectral Imaging Documentation of the Findings</a:t>
            </a:r>
            <a:r>
              <a:rPr lang="el-GR" sz="1400" dirty="0">
                <a:latin typeface="+mn-lt"/>
              </a:rPr>
              <a:t> </a:t>
            </a:r>
            <a:r>
              <a:rPr lang="en-US" sz="1400" dirty="0">
                <a:latin typeface="+mn-lt"/>
              </a:rPr>
              <a:t>of Tomb I and II at Daphne</a:t>
            </a:r>
            <a:r>
              <a:rPr lang="el-GR" sz="1400" dirty="0">
                <a:latin typeface="+mn-lt"/>
              </a:rPr>
              <a:t>, </a:t>
            </a:r>
          </a:p>
          <a:p>
            <a:pPr>
              <a:defRPr/>
            </a:pPr>
            <a:r>
              <a:rPr lang="el-GR" sz="1400" dirty="0" err="1" smtClean="0">
                <a:latin typeface="+mn-lt"/>
              </a:rPr>
              <a:t>A.Alexopoulou</a:t>
            </a:r>
            <a:r>
              <a:rPr lang="el-GR" sz="1400" dirty="0" smtClean="0">
                <a:latin typeface="+mn-lt"/>
              </a:rPr>
              <a:t> </a:t>
            </a:r>
            <a:r>
              <a:rPr lang="el-GR" sz="1400" dirty="0" err="1">
                <a:latin typeface="+mn-lt"/>
              </a:rPr>
              <a:t>et</a:t>
            </a:r>
            <a:r>
              <a:rPr lang="el-GR" sz="1400" dirty="0">
                <a:latin typeface="+mn-lt"/>
              </a:rPr>
              <a:t> </a:t>
            </a:r>
            <a:r>
              <a:rPr lang="el-GR" sz="1400" dirty="0" err="1">
                <a:latin typeface="+mn-lt"/>
              </a:rPr>
              <a:t>al</a:t>
            </a:r>
            <a:r>
              <a:rPr lang="el-GR" sz="1400" dirty="0">
                <a:latin typeface="+mn-lt"/>
              </a:rPr>
              <a:t>, GRMS </a:t>
            </a:r>
            <a:r>
              <a:rPr lang="el-GR" sz="1400" i="1" dirty="0">
                <a:latin typeface="+mn-lt"/>
              </a:rPr>
              <a:t>1 (2013) 25-60</a:t>
            </a:r>
            <a:r>
              <a:rPr lang="el-GR" sz="1400" b="1" dirty="0">
                <a:latin typeface="+mn-lt"/>
              </a:rPr>
              <a:t> </a:t>
            </a:r>
            <a:endParaRPr lang="el-GR" sz="1400" dirty="0">
              <a:latin typeface="+mn-lt"/>
            </a:endParaRPr>
          </a:p>
        </p:txBody>
      </p:sp>
      <p:pic>
        <p:nvPicPr>
          <p:cNvPr id="9" name="Picture 4" descr="MP7452 A2 rak m 1000"/>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535396" y="2009422"/>
            <a:ext cx="4896619" cy="3851627"/>
          </a:xfrm>
          <a:noFill/>
        </p:spPr>
      </p:pic>
      <p:pic>
        <p:nvPicPr>
          <p:cNvPr id="10" name="Picture 8" descr="MP7452 A2 nor m4 1000 proc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5604603" y="976853"/>
            <a:ext cx="3117601" cy="4884195"/>
          </a:xfrm>
          <a:prstGeom prst="rect">
            <a:avLst/>
          </a:prstGeom>
          <a:noFill/>
        </p:spPr>
      </p:pic>
      <p:sp>
        <p:nvSpPr>
          <p:cNvPr id="11" name="Rectangle 10"/>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717303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04" y="0"/>
            <a:ext cx="8229600" cy="908720"/>
          </a:xfrm>
        </p:spPr>
        <p:txBody>
          <a:bodyPr>
            <a:normAutofit/>
          </a:bodyPr>
          <a:lstStyle/>
          <a:p>
            <a:r>
              <a:rPr lang="en-US" dirty="0"/>
              <a:t>Letter-forms on the </a:t>
            </a:r>
            <a:r>
              <a:rPr lang="en-US" dirty="0" smtClean="0"/>
              <a:t>tablets</a:t>
            </a:r>
            <a:endParaRPr lang="el-GR" dirty="0"/>
          </a:p>
        </p:txBody>
      </p:sp>
      <p:sp>
        <p:nvSpPr>
          <p:cNvPr id="55298" name="Content Placeholder 2"/>
          <p:cNvSpPr>
            <a:spLocks noGrp="1"/>
          </p:cNvSpPr>
          <p:nvPr>
            <p:ph idx="1"/>
          </p:nvPr>
        </p:nvSpPr>
        <p:spPr/>
        <p:txBody>
          <a:bodyPr/>
          <a:lstStyle/>
          <a:p>
            <a:pPr eaLnBrk="1" hangingPunct="1">
              <a:buFont typeface="Wingdings 2" pitchFamily="18" charset="2"/>
              <a:buNone/>
            </a:pPr>
            <a:r>
              <a:rPr lang="en-US" altLang="el-GR" dirty="0" smtClean="0"/>
              <a:t>	</a:t>
            </a:r>
            <a:r>
              <a:rPr lang="en-US" altLang="el-GR" sz="3600" i="1" dirty="0" smtClean="0">
                <a:latin typeface="Cambria" pitchFamily="18" charset="0"/>
              </a:rPr>
              <a:t>The script used is the Ionic alphabet already used in public and epigraphic texts in Attica in the second half of the fifth century.</a:t>
            </a:r>
            <a:endParaRPr lang="el-GR" altLang="el-GR" sz="3600" i="1" dirty="0" smtClean="0"/>
          </a:p>
        </p:txBody>
      </p:sp>
      <p:pic>
        <p:nvPicPr>
          <p:cNvPr id="55299"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28624" y="3429000"/>
            <a:ext cx="8143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846801" y="5581722"/>
            <a:ext cx="7397607" cy="584200"/>
          </a:xfrm>
          <a:prstGeom prst="rect">
            <a:avLst/>
          </a:prstGeom>
          <a:noFill/>
          <a:ln w="9525">
            <a:noFill/>
            <a:miter lim="800000"/>
            <a:headEnd/>
            <a:tailEnd/>
          </a:ln>
        </p:spPr>
        <p:txBody>
          <a:bodyPr wrap="square">
            <a:spAutoFit/>
          </a:bodyPr>
          <a:lstStyle/>
          <a:p>
            <a:pPr>
              <a:defRPr/>
            </a:pPr>
            <a:r>
              <a:rPr lang="en-US" sz="1600" dirty="0" err="1">
                <a:latin typeface="+mn-lt"/>
              </a:rPr>
              <a:t>M.West</a:t>
            </a:r>
            <a:r>
              <a:rPr lang="en-US" sz="1600" dirty="0">
                <a:latin typeface="+mn-lt"/>
              </a:rPr>
              <a:t>, “The Writing Tablets and Papyrus from Tomb </a:t>
            </a:r>
            <a:r>
              <a:rPr lang="en-US" sz="1600" dirty="0" smtClean="0">
                <a:latin typeface="+mn-lt"/>
              </a:rPr>
              <a:t>II</a:t>
            </a:r>
            <a:r>
              <a:rPr lang="el-GR" sz="1600" dirty="0" smtClean="0">
                <a:latin typeface="+mn-lt"/>
              </a:rPr>
              <a:t> </a:t>
            </a:r>
            <a:r>
              <a:rPr lang="en-US" sz="1600" dirty="0" smtClean="0">
                <a:latin typeface="+mn-lt"/>
              </a:rPr>
              <a:t>in </a:t>
            </a:r>
            <a:r>
              <a:rPr lang="en-US" sz="1600" dirty="0" err="1">
                <a:latin typeface="+mn-lt"/>
              </a:rPr>
              <a:t>Daphni</a:t>
            </a:r>
            <a:r>
              <a:rPr lang="en-US" sz="1600" dirty="0">
                <a:latin typeface="+mn-lt"/>
              </a:rPr>
              <a:t>” Greek and Roman Musical Studies 1 (2013) 73-92</a:t>
            </a:r>
            <a:endParaRPr lang="el-GR" sz="1600" dirty="0">
              <a:latin typeface="+mn-lt"/>
            </a:endParaRPr>
          </a:p>
        </p:txBody>
      </p:sp>
      <p:sp>
        <p:nvSpPr>
          <p:cNvPr id="7" name="Rectangle 6"/>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200095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0696" y="-1"/>
            <a:ext cx="8229600" cy="836613"/>
          </a:xfrm>
        </p:spPr>
        <p:txBody>
          <a:bodyPr/>
          <a:lstStyle/>
          <a:p>
            <a:endParaRPr lang="el-GR"/>
          </a:p>
        </p:txBody>
      </p:sp>
      <p:pic>
        <p:nvPicPr>
          <p:cNvPr id="56323"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24625" y="1285875"/>
            <a:ext cx="2619375" cy="23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5939" r="10910" b="38916"/>
          <a:stretch>
            <a:fillRect/>
          </a:stretch>
        </p:blipFill>
        <p:spPr bwMode="auto">
          <a:xfrm>
            <a:off x="337891" y="1196975"/>
            <a:ext cx="61023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6"/>
          <p:cNvSpPr>
            <a:spLocks noChangeArrowheads="1"/>
          </p:cNvSpPr>
          <p:nvPr/>
        </p:nvSpPr>
        <p:spPr bwMode="auto">
          <a:xfrm>
            <a:off x="214313" y="4643438"/>
            <a:ext cx="87868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i="1" dirty="0">
                <a:latin typeface="Cambria" pitchFamily="18" charset="0"/>
              </a:rPr>
              <a:t>“In the second line it is tempting to recognize an allusion to the </a:t>
            </a:r>
            <a:r>
              <a:rPr lang="en-US" altLang="el-GR" sz="1800" i="1" dirty="0" err="1">
                <a:latin typeface="Cambria" pitchFamily="18" charset="0"/>
              </a:rPr>
              <a:t>magnifĳicent</a:t>
            </a:r>
            <a:r>
              <a:rPr lang="en-US" altLang="el-GR" sz="1800" i="1" dirty="0">
                <a:latin typeface="Cambria" pitchFamily="18" charset="0"/>
              </a:rPr>
              <a:t> verse spoken by Herakles in the </a:t>
            </a:r>
            <a:r>
              <a:rPr lang="en-US" altLang="el-GR" sz="1800" i="1" dirty="0" err="1">
                <a:latin typeface="Cambria" pitchFamily="18" charset="0"/>
              </a:rPr>
              <a:t>Hesiodic</a:t>
            </a:r>
            <a:r>
              <a:rPr lang="en-US" altLang="el-GR" sz="1800" i="1" dirty="0">
                <a:latin typeface="Cambria" pitchFamily="18" charset="0"/>
              </a:rPr>
              <a:t> Wedding of </a:t>
            </a:r>
            <a:r>
              <a:rPr lang="en-US" altLang="el-GR" sz="1800" i="1" dirty="0" err="1">
                <a:latin typeface="Cambria" pitchFamily="18" charset="0"/>
              </a:rPr>
              <a:t>Keyx</a:t>
            </a:r>
            <a:r>
              <a:rPr lang="en-US" altLang="el-GR" sz="1800" i="1" dirty="0">
                <a:latin typeface="Cambria" pitchFamily="18" charset="0"/>
              </a:rPr>
              <a:t> when he arrived uninvited at the wedding feast</a:t>
            </a:r>
            <a:r>
              <a:rPr lang="en-US" altLang="el-GR" sz="2000" dirty="0">
                <a:latin typeface="Arial" charset="0"/>
              </a:rPr>
              <a:t>  “</a:t>
            </a:r>
            <a:r>
              <a:rPr lang="en-US" altLang="el-GR" sz="1800" b="1" i="1" dirty="0">
                <a:solidFill>
                  <a:srgbClr val="800000"/>
                </a:solidFill>
                <a:latin typeface="+mn-lt"/>
              </a:rPr>
              <a:t>α</a:t>
            </a:r>
            <a:r>
              <a:rPr lang="en-US" altLang="el-GR" sz="1800" b="1" i="1" dirty="0" err="1">
                <a:solidFill>
                  <a:srgbClr val="800000"/>
                </a:solidFill>
                <a:latin typeface="+mn-lt"/>
              </a:rPr>
              <a:t>ὐτόμ</a:t>
            </a:r>
            <a:r>
              <a:rPr lang="en-US" altLang="el-GR" sz="1800" b="1" i="1" dirty="0">
                <a:solidFill>
                  <a:srgbClr val="800000"/>
                </a:solidFill>
                <a:latin typeface="+mn-lt"/>
              </a:rPr>
              <a:t>ατοι δ᾽ ἀγα</a:t>
            </a:r>
            <a:r>
              <a:rPr lang="en-US" altLang="el-GR" sz="1800" b="1" i="1" u="sng" dirty="0">
                <a:solidFill>
                  <a:srgbClr val="800000"/>
                </a:solidFill>
                <a:latin typeface="+mn-lt"/>
              </a:rPr>
              <a:t>θοὶ ἀγαθῶ</a:t>
            </a:r>
            <a:r>
              <a:rPr lang="en-US" altLang="el-GR" sz="1800" b="1" i="1" dirty="0">
                <a:solidFill>
                  <a:srgbClr val="800000"/>
                </a:solidFill>
                <a:latin typeface="+mn-lt"/>
              </a:rPr>
              <a:t>ν ἐπὶ δαῖταc ἵενται</a:t>
            </a:r>
            <a:r>
              <a:rPr lang="en-US" altLang="el-GR" sz="1800" i="1" dirty="0">
                <a:latin typeface="Arial" charset="0"/>
              </a:rPr>
              <a:t>”</a:t>
            </a:r>
            <a:r>
              <a:rPr lang="en-US" altLang="el-GR" sz="2000" dirty="0">
                <a:latin typeface="Arial" charset="0"/>
              </a:rPr>
              <a:t>, </a:t>
            </a:r>
            <a:r>
              <a:rPr lang="en-US" altLang="el-GR" sz="1800" i="1" dirty="0">
                <a:latin typeface="Cambria" pitchFamily="18" charset="0"/>
              </a:rPr>
              <a:t>"good men come to good men’s banquets of their own accord”. It was a famous line, alluded to by several classical writers” </a:t>
            </a:r>
            <a:r>
              <a:rPr lang="en-US" altLang="el-GR" sz="2000" dirty="0">
                <a:latin typeface="Arial" charset="0"/>
              </a:rPr>
              <a:t> </a:t>
            </a:r>
            <a:r>
              <a:rPr lang="en-US" altLang="el-GR" sz="1600" dirty="0">
                <a:latin typeface="Arial" charset="0"/>
              </a:rPr>
              <a:t>[</a:t>
            </a:r>
            <a:r>
              <a:rPr lang="en-US" altLang="el-GR" sz="1600" dirty="0" err="1">
                <a:latin typeface="Arial" charset="0"/>
              </a:rPr>
              <a:t>M.West</a:t>
            </a:r>
            <a:r>
              <a:rPr lang="en-US" altLang="el-GR" sz="1600" dirty="0">
                <a:latin typeface="Arial" charset="0"/>
              </a:rPr>
              <a:t>, “The Writing Tablets and Papyrus from Tomb II in </a:t>
            </a:r>
            <a:r>
              <a:rPr lang="en-US" altLang="el-GR" sz="1600" dirty="0" err="1">
                <a:latin typeface="Arial" charset="0"/>
              </a:rPr>
              <a:t>Daphni</a:t>
            </a:r>
            <a:r>
              <a:rPr lang="en-US" altLang="el-GR" sz="1600" dirty="0">
                <a:latin typeface="Arial" charset="0"/>
              </a:rPr>
              <a:t>” Greek and Roman Musical Studies 1 (2013) 73-92]</a:t>
            </a:r>
            <a:endParaRPr lang="el-GR" altLang="el-GR" sz="1600" dirty="0">
              <a:latin typeface="Arial" charset="0"/>
            </a:endParaRPr>
          </a:p>
          <a:p>
            <a:pPr eaLnBrk="1" hangingPunct="1">
              <a:spcBef>
                <a:spcPct val="0"/>
              </a:spcBef>
              <a:buFontTx/>
              <a:buNone/>
            </a:pPr>
            <a:endParaRPr lang="en-US" altLang="el-GR" sz="1600" i="1" dirty="0">
              <a:latin typeface="Arial" charset="0"/>
            </a:endParaRPr>
          </a:p>
        </p:txBody>
      </p:sp>
      <p:pic>
        <p:nvPicPr>
          <p:cNvPr id="563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9703" y="1189757"/>
            <a:ext cx="4905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750" y="1000125"/>
            <a:ext cx="2857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239578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l-GR" smtClean="0"/>
              <a:t>O </a:t>
            </a:r>
            <a:r>
              <a:rPr lang="el-GR" altLang="el-GR" smtClean="0"/>
              <a:t> όρος: «συντήρηση»</a:t>
            </a:r>
          </a:p>
        </p:txBody>
      </p:sp>
      <p:sp>
        <p:nvSpPr>
          <p:cNvPr id="12291" name="Content Placeholder 2"/>
          <p:cNvSpPr>
            <a:spLocks noGrp="1"/>
          </p:cNvSpPr>
          <p:nvPr>
            <p:ph idx="1"/>
          </p:nvPr>
        </p:nvSpPr>
        <p:spPr/>
        <p:txBody>
          <a:bodyPr>
            <a:normAutofit fontScale="92500"/>
          </a:bodyPr>
          <a:lstStyle/>
          <a:p>
            <a:pPr eaLnBrk="1" hangingPunct="1">
              <a:buFont typeface="Arial" charset="0"/>
              <a:buNone/>
            </a:pPr>
            <a:r>
              <a:rPr lang="el-GR" altLang="el-GR" sz="2800" b="1" i="1" smtClean="0"/>
              <a:t>	«συντήρηση»</a:t>
            </a:r>
            <a:r>
              <a:rPr lang="en-US" altLang="el-GR" sz="2800" b="1" i="1" smtClean="0"/>
              <a:t>: </a:t>
            </a:r>
            <a:r>
              <a:rPr lang="el-GR" altLang="el-GR" sz="2800" i="1" smtClean="0"/>
              <a:t>κάθε ενέργεια που αποσκοπεί στη διάσωση ενός πολιτιστικού αγαθού σε βάθος χρόνου. Ο στόχος της συντήρησης είναι η μελέτη, η τεκμηρίωση, η διατήρηση και η αποκατάσταση των ουσιωδών πολιτισμικών χαρακτηριστικών ενός πολιτιστικού αγαθού τα οποία εκφράζονται στη φυσική και χημική δομή του,  μειώνοντας κατά το δυνατόν τις επεμβάσεις. Η συντήρηση περιλαμβάνει τον έλεγχο, την τεκμηρίωση, την προληπτική συντήρηση, τη διατήρηση, την επεξεργασία, την αποκατάσταση και την ανακατασκευή.</a:t>
            </a:r>
            <a:endParaRPr lang="en-US" altLang="el-GR" sz="2800" b="1" i="1" smtClean="0"/>
          </a:p>
          <a:p>
            <a:pPr eaLnBrk="1" hangingPunct="1">
              <a:buFont typeface="Arial" charset="0"/>
              <a:buNone/>
            </a:pPr>
            <a:r>
              <a:rPr lang="el-GR" altLang="el-GR" sz="1000" b="1" i="1" smtClean="0"/>
              <a:t>	</a:t>
            </a:r>
          </a:p>
          <a:p>
            <a:pPr eaLnBrk="1" hangingPunct="1">
              <a:buFont typeface="Arial" charset="0"/>
              <a:buNone/>
            </a:pPr>
            <a:r>
              <a:rPr lang="el-GR" altLang="el-GR" sz="1000" b="1" i="1" smtClean="0"/>
              <a:t>	</a:t>
            </a:r>
            <a:r>
              <a:rPr lang="fr-FR" altLang="el-GR" sz="1100" b="1" i="1" smtClean="0"/>
              <a:t>Conservation </a:t>
            </a:r>
            <a:r>
              <a:rPr lang="fr-FR" altLang="el-GR" sz="1100" b="1" smtClean="0"/>
              <a:t>:</a:t>
            </a:r>
            <a:r>
              <a:rPr lang="fr-FR" altLang="el-GR" sz="1100" smtClean="0"/>
              <a:t> “ Toute action visant à sauvegarder un bien culturel dans une perspective à long terme. Le but de la</a:t>
            </a:r>
            <a:r>
              <a:rPr lang="el-GR" altLang="el-GR" sz="1100" smtClean="0"/>
              <a:t> </a:t>
            </a:r>
            <a:r>
              <a:rPr lang="fr-FR" altLang="el-GR" sz="1100" smtClean="0"/>
              <a:t>conservation est d’étudier, de documenter, de préserver et de restaurer les caractéristiques culturelles essentielles d’un</a:t>
            </a:r>
            <a:r>
              <a:rPr lang="el-GR" altLang="el-GR" sz="1100" smtClean="0"/>
              <a:t> </a:t>
            </a:r>
            <a:r>
              <a:rPr lang="fr-FR" altLang="el-GR" sz="1100" smtClean="0"/>
              <a:t>bien culturel présentes dans sa structure physique et chimique, en limitant le plus possible l’intervention.</a:t>
            </a:r>
            <a:r>
              <a:rPr lang="el-GR" altLang="el-GR" sz="1100" smtClean="0"/>
              <a:t> </a:t>
            </a:r>
            <a:r>
              <a:rPr lang="fr-FR" altLang="el-GR" sz="1100" smtClean="0"/>
              <a:t>La conservation comprend l’examen, la documentation, la conservation préventive, la préservation, le traitement,</a:t>
            </a:r>
            <a:r>
              <a:rPr lang="el-GR" altLang="el-GR" sz="1100" smtClean="0"/>
              <a:t> </a:t>
            </a:r>
            <a:r>
              <a:rPr lang="fr-FR" altLang="el-GR" sz="1100" smtClean="0"/>
              <a:t>la restauration et la reconstruction. ”</a:t>
            </a:r>
            <a:r>
              <a:rPr lang="el-GR" altLang="el-GR" sz="1100" smtClean="0"/>
              <a:t>  </a:t>
            </a:r>
            <a:r>
              <a:rPr lang="fr-FR" altLang="el-GR" sz="1100" i="1" smtClean="0"/>
              <a:t>Bulletin de</a:t>
            </a:r>
            <a:r>
              <a:rPr lang="el-GR" altLang="el-GR" sz="1100" i="1" smtClean="0"/>
              <a:t> </a:t>
            </a:r>
            <a:r>
              <a:rPr lang="fr-FR" altLang="el-GR" sz="1100" i="1" smtClean="0"/>
              <a:t>l'Association canadienne pour la conservation et la restauration des biens culturels</a:t>
            </a:r>
            <a:r>
              <a:rPr lang="fr-FR" altLang="el-GR" sz="1100" smtClean="0"/>
              <a:t>, juin 1999, p. 34 ;</a:t>
            </a:r>
            <a:endParaRPr lang="el-GR" altLang="el-GR" sz="1100" smtClean="0"/>
          </a:p>
          <a:p>
            <a:pPr eaLnBrk="1" hangingPunct="1"/>
            <a:endParaRPr lang="el-GR" altLang="el-GR" smtClean="0"/>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FD83374-629A-4142-A0E9-9814F6B6427D}" type="slidenum">
              <a:rPr lang="el-GR" altLang="el-GR" sz="1200" smtClean="0">
                <a:solidFill>
                  <a:srgbClr val="000000"/>
                </a:solidFill>
                <a:latin typeface="Arial" charset="0"/>
              </a:rPr>
              <a:pPr eaLnBrk="1" hangingPunct="1">
                <a:spcBef>
                  <a:spcPct val="0"/>
                </a:spcBef>
                <a:buFontTx/>
                <a:buNone/>
              </a:pPr>
              <a:t>4</a:t>
            </a:fld>
            <a:endParaRPr lang="el-GR" altLang="el-GR" sz="1200" smtClean="0">
              <a:solidFill>
                <a:srgbClr val="000000"/>
              </a:solidFill>
              <a:latin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8167954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DSC_8324autocolcrop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934312" y="1030675"/>
            <a:ext cx="3566251" cy="2752571"/>
          </a:xfrm>
          <a:noFill/>
        </p:spPr>
      </p:pic>
      <p:pic>
        <p:nvPicPr>
          <p:cNvPr id="13" name="Picture 7" descr="P3434-macr5 fr fci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4616450" y="1030676"/>
            <a:ext cx="3699966" cy="2752570"/>
          </a:xfrm>
          <a:prstGeom prst="rect">
            <a:avLst/>
          </a:prstGeom>
          <a:noFill/>
        </p:spPr>
      </p:pic>
      <p:pic>
        <p:nvPicPr>
          <p:cNvPr id="14" name="Picture 10" descr="P3434-macr5 fr raking 1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917576" y="3929063"/>
            <a:ext cx="3582988" cy="2685120"/>
          </a:xfrm>
          <a:prstGeom prst="rect">
            <a:avLst/>
          </a:prstGeom>
          <a:noFill/>
        </p:spPr>
      </p:pic>
      <p:sp>
        <p:nvSpPr>
          <p:cNvPr id="2" name="Title 1"/>
          <p:cNvSpPr>
            <a:spLocks noGrp="1"/>
          </p:cNvSpPr>
          <p:nvPr>
            <p:ph type="title"/>
          </p:nvPr>
        </p:nvSpPr>
        <p:spPr>
          <a:xfrm>
            <a:off x="418306" y="0"/>
            <a:ext cx="8229600" cy="836613"/>
          </a:xfrm>
        </p:spPr>
        <p:txBody>
          <a:bodyPr/>
          <a:lstStyle/>
          <a:p>
            <a:r>
              <a:rPr lang="el-GR" dirty="0" smtClean="0"/>
              <a:t>Ελαιογραφίες</a:t>
            </a:r>
            <a:endParaRPr lang="el-GR" dirty="0"/>
          </a:p>
        </p:txBody>
      </p:sp>
      <p:sp>
        <p:nvSpPr>
          <p:cNvPr id="57349" name="Rectangle 14"/>
          <p:cNvSpPr>
            <a:spLocks noChangeArrowheads="1"/>
          </p:cNvSpPr>
          <p:nvPr/>
        </p:nvSpPr>
        <p:spPr bwMode="auto">
          <a:xfrm>
            <a:off x="917576" y="6222740"/>
            <a:ext cx="4000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Times New Roman" pitchFamily="18" charset="0"/>
              </a:rPr>
              <a:t>HSI 1000nm raking light</a:t>
            </a:r>
            <a:endParaRPr lang="el-GR" altLang="el-GR" sz="2000" b="1" dirty="0">
              <a:solidFill>
                <a:schemeClr val="bg1"/>
              </a:solidFill>
              <a:latin typeface="+mn-lt"/>
              <a:cs typeface="Times New Roman" pitchFamily="18" charset="0"/>
            </a:endParaRPr>
          </a:p>
        </p:txBody>
      </p:sp>
      <p:sp>
        <p:nvSpPr>
          <p:cNvPr id="57350" name="Rectangle 15"/>
          <p:cNvSpPr>
            <a:spLocks noChangeArrowheads="1"/>
          </p:cNvSpPr>
          <p:nvPr/>
        </p:nvSpPr>
        <p:spPr bwMode="auto">
          <a:xfrm>
            <a:off x="4616450" y="3383136"/>
            <a:ext cx="19998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Times New Roman" pitchFamily="18" charset="0"/>
              </a:rPr>
              <a:t>FCIR</a:t>
            </a:r>
            <a:r>
              <a:rPr lang="en-GB" altLang="el-GR" sz="2000" b="1" dirty="0">
                <a:solidFill>
                  <a:schemeClr val="bg1"/>
                </a:solidFill>
                <a:latin typeface="+mn-lt"/>
                <a:cs typeface="Times New Roman" pitchFamily="18" charset="0"/>
              </a:rPr>
              <a:t> normal light</a:t>
            </a:r>
            <a:endParaRPr lang="el-GR" altLang="el-GR" sz="2000" b="1" dirty="0">
              <a:solidFill>
                <a:schemeClr val="bg1"/>
              </a:solidFill>
              <a:latin typeface="+mn-lt"/>
              <a:cs typeface="Times New Roman" pitchFamily="18" charset="0"/>
            </a:endParaRPr>
          </a:p>
        </p:txBody>
      </p:sp>
      <p:sp>
        <p:nvSpPr>
          <p:cNvPr id="57351" name="Rectangle 16"/>
          <p:cNvSpPr>
            <a:spLocks noChangeArrowheads="1"/>
          </p:cNvSpPr>
          <p:nvPr/>
        </p:nvSpPr>
        <p:spPr bwMode="auto">
          <a:xfrm>
            <a:off x="917576" y="3383136"/>
            <a:ext cx="3006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000" b="1" dirty="0">
                <a:solidFill>
                  <a:schemeClr val="bg1"/>
                </a:solidFill>
                <a:latin typeface="+mn-lt"/>
                <a:cs typeface="Times New Roman" pitchFamily="18" charset="0"/>
              </a:rPr>
              <a:t>VIS</a:t>
            </a:r>
            <a:r>
              <a:rPr lang="en-GB" altLang="el-GR" sz="2000" b="1" dirty="0">
                <a:solidFill>
                  <a:schemeClr val="bg1"/>
                </a:solidFill>
                <a:latin typeface="+mn-lt"/>
                <a:cs typeface="Times New Roman" pitchFamily="18" charset="0"/>
              </a:rPr>
              <a:t> </a:t>
            </a:r>
            <a:r>
              <a:rPr lang="en-GB" altLang="el-GR" sz="2000" b="1" dirty="0" smtClean="0">
                <a:solidFill>
                  <a:schemeClr val="bg1"/>
                </a:solidFill>
                <a:latin typeface="+mn-lt"/>
                <a:cs typeface="Times New Roman" pitchFamily="18" charset="0"/>
              </a:rPr>
              <a:t>normal</a:t>
            </a:r>
            <a:endParaRPr lang="el-GR" altLang="el-GR" sz="1200" b="1" i="1" dirty="0">
              <a:solidFill>
                <a:schemeClr val="bg1"/>
              </a:solidFill>
              <a:latin typeface="+mn-lt"/>
            </a:endParaRPr>
          </a:p>
        </p:txBody>
      </p:sp>
      <p:sp>
        <p:nvSpPr>
          <p:cNvPr id="9" name="Rectangle 8"/>
          <p:cNvSpPr/>
          <p:nvPr/>
        </p:nvSpPr>
        <p:spPr>
          <a:xfrm>
            <a:off x="4616451" y="4149080"/>
            <a:ext cx="3699966" cy="2308324"/>
          </a:xfrm>
          <a:prstGeom prst="rect">
            <a:avLst/>
          </a:prstGeom>
        </p:spPr>
        <p:txBody>
          <a:bodyPr wrap="square">
            <a:spAutoFit/>
          </a:bodyPr>
          <a:lstStyle/>
          <a:p>
            <a:pPr>
              <a:defRPr/>
            </a:pPr>
            <a:r>
              <a:rPr lang="en-US" sz="1600" dirty="0" err="1">
                <a:latin typeface="+mn-lt"/>
              </a:rPr>
              <a:t>Nikolaos</a:t>
            </a:r>
            <a:r>
              <a:rPr lang="en-US" sz="1600" dirty="0">
                <a:latin typeface="+mn-lt"/>
              </a:rPr>
              <a:t> </a:t>
            </a:r>
            <a:r>
              <a:rPr lang="en-US" sz="1600" dirty="0" err="1">
                <a:latin typeface="+mn-lt"/>
              </a:rPr>
              <a:t>Gysis</a:t>
            </a:r>
            <a:r>
              <a:rPr lang="el-GR" sz="1600" dirty="0">
                <a:latin typeface="+mn-lt"/>
              </a:rPr>
              <a:t> </a:t>
            </a:r>
            <a:r>
              <a:rPr lang="en-US" sz="1600" dirty="0">
                <a:latin typeface="+mn-lt"/>
              </a:rPr>
              <a:t>“Sewing workshop”  detail.</a:t>
            </a:r>
            <a:r>
              <a:rPr lang="el-GR" sz="1600" dirty="0">
                <a:latin typeface="+mn-lt"/>
              </a:rPr>
              <a:t> </a:t>
            </a:r>
          </a:p>
          <a:p>
            <a:pPr>
              <a:defRPr/>
            </a:pPr>
            <a:r>
              <a:rPr lang="el-GR" sz="1600" dirty="0" smtClean="0">
                <a:latin typeface="+mn-lt"/>
              </a:rPr>
              <a:t>«</a:t>
            </a:r>
            <a:r>
              <a:rPr lang="el-GR" sz="1600" dirty="0">
                <a:latin typeface="+mn-lt"/>
              </a:rPr>
              <a:t>Ο</a:t>
            </a:r>
            <a:r>
              <a:rPr lang="en-US" sz="1600" dirty="0" err="1">
                <a:latin typeface="+mn-lt"/>
              </a:rPr>
              <a:t>il</a:t>
            </a:r>
            <a:r>
              <a:rPr lang="en-US" sz="1600" dirty="0">
                <a:latin typeface="+mn-lt"/>
              </a:rPr>
              <a:t> paintings on paper support: documentation of the preservation state using multispectral imaging and chemical analysis. determination of evaluation criteria -conservation treatment proposals</a:t>
            </a:r>
            <a:r>
              <a:rPr lang="el-GR" sz="1600" dirty="0">
                <a:latin typeface="+mn-lt"/>
              </a:rPr>
              <a:t>» ARCHIMEDES III </a:t>
            </a:r>
            <a:r>
              <a:rPr lang="el-GR" sz="1600" dirty="0" err="1">
                <a:latin typeface="+mn-lt"/>
              </a:rPr>
              <a:t>Research</a:t>
            </a:r>
            <a:r>
              <a:rPr lang="el-GR" sz="1600" dirty="0">
                <a:latin typeface="+mn-lt"/>
              </a:rPr>
              <a:t> </a:t>
            </a:r>
            <a:r>
              <a:rPr lang="el-GR" sz="1600" dirty="0" err="1">
                <a:latin typeface="+mn-lt"/>
              </a:rPr>
              <a:t>program</a:t>
            </a:r>
            <a:r>
              <a:rPr lang="el-GR" sz="1600" dirty="0">
                <a:latin typeface="+mn-lt"/>
              </a:rPr>
              <a:t>, </a:t>
            </a:r>
            <a:r>
              <a:rPr lang="el-GR" sz="1600" dirty="0" err="1">
                <a:latin typeface="+mn-lt"/>
              </a:rPr>
              <a:t>Scient</a:t>
            </a:r>
            <a:r>
              <a:rPr lang="el-GR" sz="1600" dirty="0">
                <a:latin typeface="+mn-lt"/>
              </a:rPr>
              <a:t>. </a:t>
            </a:r>
            <a:r>
              <a:rPr lang="en-US" sz="1600" dirty="0">
                <a:latin typeface="+mn-lt"/>
              </a:rPr>
              <a:t>R</a:t>
            </a:r>
            <a:r>
              <a:rPr lang="el-GR" sz="1600" dirty="0" err="1">
                <a:latin typeface="+mn-lt"/>
              </a:rPr>
              <a:t>espons</a:t>
            </a:r>
            <a:r>
              <a:rPr lang="en-US" sz="1600" dirty="0" err="1">
                <a:latin typeface="+mn-lt"/>
              </a:rPr>
              <a:t>i</a:t>
            </a:r>
            <a:r>
              <a:rPr lang="el-GR" sz="1600" dirty="0" err="1">
                <a:latin typeface="+mn-lt"/>
              </a:rPr>
              <a:t>ble</a:t>
            </a:r>
            <a:r>
              <a:rPr lang="el-GR" sz="1600" dirty="0">
                <a:latin typeface="+mn-lt"/>
              </a:rPr>
              <a:t> </a:t>
            </a:r>
            <a:r>
              <a:rPr lang="el-GR" sz="1600" dirty="0" err="1">
                <a:latin typeface="+mn-lt"/>
              </a:rPr>
              <a:t>Dr</a:t>
            </a:r>
            <a:r>
              <a:rPr lang="el-GR" sz="1600" dirty="0">
                <a:latin typeface="+mn-lt"/>
              </a:rPr>
              <a:t> </a:t>
            </a:r>
            <a:r>
              <a:rPr lang="el-GR" sz="1600" dirty="0" err="1">
                <a:latin typeface="+mn-lt"/>
              </a:rPr>
              <a:t>Athena</a:t>
            </a:r>
            <a:r>
              <a:rPr lang="el-GR" sz="1600" dirty="0">
                <a:latin typeface="+mn-lt"/>
              </a:rPr>
              <a:t> </a:t>
            </a:r>
            <a:r>
              <a:rPr lang="el-GR" sz="1600" dirty="0" err="1">
                <a:latin typeface="+mn-lt"/>
              </a:rPr>
              <a:t>Alexopoulou</a:t>
            </a:r>
            <a:endParaRPr lang="el-GR" sz="1600" dirty="0">
              <a:latin typeface="+mn-lt"/>
            </a:endParaRPr>
          </a:p>
        </p:txBody>
      </p:sp>
      <p:sp>
        <p:nvSpPr>
          <p:cNvPr id="10" name="Rectangle 9"/>
          <p:cNvSpPr/>
          <p:nvPr/>
        </p:nvSpPr>
        <p:spPr>
          <a:xfrm>
            <a:off x="320675" y="836613"/>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997380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pPr marL="533400" indent="-533400">
              <a:lnSpc>
                <a:spcPct val="90000"/>
              </a:lnSpc>
            </a:pPr>
            <a:r>
              <a:rPr lang="el-GR" altLang="el-GR" sz="3200" dirty="0" smtClean="0"/>
              <a:t>Το </a:t>
            </a:r>
            <a:r>
              <a:rPr lang="el-GR" altLang="el-GR" sz="3200" dirty="0"/>
              <a:t>πρόβλημα της καταγραφής του φθορισμού </a:t>
            </a:r>
            <a:r>
              <a:rPr lang="el-GR" altLang="el-GR" sz="3200" dirty="0" smtClean="0"/>
              <a:t>που</a:t>
            </a:r>
            <a:br>
              <a:rPr lang="el-GR" altLang="el-GR" sz="3200" dirty="0" smtClean="0"/>
            </a:br>
            <a:r>
              <a:rPr lang="el-GR" altLang="el-GR" sz="3200" dirty="0" smtClean="0"/>
              <a:t>προκαλείται </a:t>
            </a:r>
            <a:r>
              <a:rPr lang="el-GR" altLang="el-GR" sz="3200" dirty="0"/>
              <a:t>από υπεριώδη πηγή διέγερσης </a:t>
            </a:r>
            <a:endParaRPr lang="en-GB" altLang="el-GR" sz="2800" dirty="0"/>
          </a:p>
        </p:txBody>
      </p:sp>
      <p:sp>
        <p:nvSpPr>
          <p:cNvPr id="58370" name="Rectangle 2"/>
          <p:cNvSpPr>
            <a:spLocks noGrp="1" noChangeArrowheads="1"/>
          </p:cNvSpPr>
          <p:nvPr>
            <p:ph idx="1"/>
          </p:nvPr>
        </p:nvSpPr>
        <p:spPr>
          <a:xfrm>
            <a:off x="457201" y="1196752"/>
            <a:ext cx="5482952" cy="5661248"/>
          </a:xfrm>
        </p:spPr>
        <p:txBody>
          <a:bodyPr>
            <a:normAutofit fontScale="92500" lnSpcReduction="10000"/>
          </a:bodyPr>
          <a:lstStyle/>
          <a:p>
            <a:pPr marL="0" indent="0">
              <a:lnSpc>
                <a:spcPct val="110000"/>
              </a:lnSpc>
              <a:spcBef>
                <a:spcPts val="600"/>
              </a:spcBef>
              <a:buNone/>
            </a:pPr>
            <a:r>
              <a:rPr lang="en-GB" altLang="el-GR" sz="2800" dirty="0" smtClean="0"/>
              <a:t>Works </a:t>
            </a:r>
            <a:r>
              <a:rPr lang="en-GB" altLang="el-GR" sz="2800" dirty="0"/>
              <a:t>of art cannot be standardised regarding their manufacture materials and techniques</a:t>
            </a:r>
          </a:p>
          <a:p>
            <a:pPr marL="0" indent="0">
              <a:lnSpc>
                <a:spcPct val="110000"/>
              </a:lnSpc>
              <a:spcBef>
                <a:spcPts val="600"/>
              </a:spcBef>
              <a:buNone/>
            </a:pPr>
            <a:r>
              <a:rPr lang="en-GB" altLang="el-GR" sz="2800" dirty="0"/>
              <a:t>Use of a specific test panel</a:t>
            </a:r>
            <a:r>
              <a:rPr lang="el-GR" altLang="el-GR" sz="2800" dirty="0"/>
              <a:t> </a:t>
            </a:r>
            <a:r>
              <a:rPr lang="en-US" altLang="el-GR" sz="2800" dirty="0"/>
              <a:t>: </a:t>
            </a:r>
            <a:r>
              <a:rPr lang="en-GB" altLang="el-GR" sz="2800" dirty="0"/>
              <a:t>Wooden substrate with preparation layer of inorganic material (gesso) mixed with organic binding medium (</a:t>
            </a:r>
            <a:r>
              <a:rPr lang="en-GB" altLang="el-GR" sz="2800" dirty="0" err="1"/>
              <a:t>rabbitskin</a:t>
            </a:r>
            <a:r>
              <a:rPr lang="en-GB" altLang="el-GR" sz="2800" dirty="0"/>
              <a:t> glue)</a:t>
            </a:r>
          </a:p>
          <a:p>
            <a:pPr marL="0" indent="0">
              <a:lnSpc>
                <a:spcPct val="110000"/>
              </a:lnSpc>
              <a:spcBef>
                <a:spcPts val="600"/>
              </a:spcBef>
              <a:buNone/>
            </a:pPr>
            <a:r>
              <a:rPr lang="en-GB" altLang="el-GR" sz="2800" dirty="0"/>
              <a:t>Thirty-six (36) tiles, sized 3cmx3cm</a:t>
            </a:r>
          </a:p>
          <a:p>
            <a:pPr marL="0" indent="0">
              <a:lnSpc>
                <a:spcPct val="110000"/>
              </a:lnSpc>
              <a:spcBef>
                <a:spcPts val="600"/>
              </a:spcBef>
              <a:buNone/>
            </a:pPr>
            <a:r>
              <a:rPr lang="en-GB" altLang="el-GR" sz="2800" dirty="0"/>
              <a:t>Pigments widely used in works of art, for which international literature have already considered their fluorescence colour</a:t>
            </a:r>
            <a:endParaRPr lang="el-GR" altLang="el-GR" sz="2800" dirty="0"/>
          </a:p>
        </p:txBody>
      </p:sp>
      <p:pic>
        <p:nvPicPr>
          <p:cNvPr id="58371" name="Picture 4" descr="IMGP2908 crop brcont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2133" y="1336912"/>
            <a:ext cx="2827338" cy="453707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58372" name="Text Box 5"/>
          <p:cNvSpPr txBox="1">
            <a:spLocks noChangeArrowheads="1"/>
          </p:cNvSpPr>
          <p:nvPr/>
        </p:nvSpPr>
        <p:spPr bwMode="auto">
          <a:xfrm>
            <a:off x="468313" y="5445125"/>
            <a:ext cx="4967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l-GR" altLang="el-GR" sz="2400">
              <a:latin typeface="Arial" charset="0"/>
            </a:endParaRPr>
          </a:p>
        </p:txBody>
      </p:sp>
      <p:sp>
        <p:nvSpPr>
          <p:cNvPr id="8" name="Rectangle 7"/>
          <p:cNvSpPr/>
          <p:nvPr/>
        </p:nvSpPr>
        <p:spPr>
          <a:xfrm>
            <a:off x="320675" y="1052736"/>
            <a:ext cx="8424863"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6629738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l-GR" dirty="0"/>
              <a:t>D-SLRs and Infra-Red </a:t>
            </a:r>
            <a:r>
              <a:rPr lang="en-GB" altLang="el-GR" dirty="0" smtClean="0"/>
              <a:t>Recording</a:t>
            </a:r>
            <a:endParaRPr lang="el-GR" dirty="0"/>
          </a:p>
        </p:txBody>
      </p:sp>
      <p:sp>
        <p:nvSpPr>
          <p:cNvPr id="59394" name="Rectangle 2"/>
          <p:cNvSpPr>
            <a:spLocks noGrp="1" noChangeArrowheads="1"/>
          </p:cNvSpPr>
          <p:nvPr>
            <p:ph idx="1"/>
          </p:nvPr>
        </p:nvSpPr>
        <p:spPr/>
        <p:txBody>
          <a:bodyPr>
            <a:normAutofit/>
          </a:bodyPr>
          <a:lstStyle/>
          <a:p>
            <a:pPr marL="0" indent="0">
              <a:spcBef>
                <a:spcPct val="0"/>
              </a:spcBef>
              <a:spcAft>
                <a:spcPct val="20000"/>
              </a:spcAft>
              <a:buNone/>
            </a:pPr>
            <a:r>
              <a:rPr lang="en-GB" altLang="el-GR" sz="2400" dirty="0"/>
              <a:t>Establish whether the integrated infrared filter has leakage </a:t>
            </a:r>
            <a:r>
              <a:rPr lang="en-GB" altLang="el-GR" sz="2400" dirty="0" smtClean="0"/>
              <a:t>that</a:t>
            </a:r>
            <a:r>
              <a:rPr lang="el-GR" altLang="el-GR" sz="2400" dirty="0"/>
              <a:t> </a:t>
            </a:r>
            <a:r>
              <a:rPr lang="en-GB" altLang="el-GR" sz="2400" dirty="0" smtClean="0"/>
              <a:t>would </a:t>
            </a:r>
            <a:r>
              <a:rPr lang="en-GB" altLang="el-GR" sz="2400" dirty="0"/>
              <a:t>affect the final image</a:t>
            </a:r>
          </a:p>
          <a:p>
            <a:pPr marL="0" indent="0">
              <a:spcBef>
                <a:spcPct val="0"/>
              </a:spcBef>
              <a:spcAft>
                <a:spcPct val="20000"/>
              </a:spcAft>
              <a:buNone/>
            </a:pPr>
            <a:r>
              <a:rPr lang="en-GB" altLang="el-GR" sz="2400" dirty="0"/>
              <a:t>B+W 093</a:t>
            </a:r>
            <a:r>
              <a:rPr lang="el-GR" altLang="el-GR" sz="2400" dirty="0"/>
              <a:t> </a:t>
            </a:r>
            <a:r>
              <a:rPr lang="en-US" altLang="el-GR" sz="2400" dirty="0"/>
              <a:t>filter, </a:t>
            </a:r>
            <a:r>
              <a:rPr lang="en-GB" altLang="el-GR" sz="2400" dirty="0"/>
              <a:t>full darkness, MLW125 light bulbs, AWB</a:t>
            </a:r>
            <a:r>
              <a:rPr lang="el-GR" altLang="el-GR" sz="2400" dirty="0"/>
              <a:t> </a:t>
            </a:r>
          </a:p>
        </p:txBody>
      </p:sp>
      <p:sp>
        <p:nvSpPr>
          <p:cNvPr id="59395" name="Text Box 4"/>
          <p:cNvSpPr txBox="1">
            <a:spLocks noChangeArrowheads="1"/>
          </p:cNvSpPr>
          <p:nvPr/>
        </p:nvSpPr>
        <p:spPr bwMode="auto">
          <a:xfrm>
            <a:off x="865789" y="6244225"/>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l-GR" sz="2400" dirty="0">
                <a:latin typeface="+mn-lt"/>
              </a:rPr>
              <a:t>Pentax *</a:t>
            </a:r>
            <a:r>
              <a:rPr lang="en-GB" altLang="el-GR" sz="2400" dirty="0" err="1">
                <a:latin typeface="+mn-lt"/>
              </a:rPr>
              <a:t>istD</a:t>
            </a:r>
            <a:r>
              <a:rPr lang="en-GB" altLang="el-GR" sz="2400" dirty="0">
                <a:latin typeface="+mn-lt"/>
              </a:rPr>
              <a:t> </a:t>
            </a:r>
            <a:endParaRPr lang="el-GR" altLang="el-GR" sz="2400" dirty="0">
              <a:latin typeface="+mn-lt"/>
            </a:endParaRPr>
          </a:p>
        </p:txBody>
      </p:sp>
      <p:sp>
        <p:nvSpPr>
          <p:cNvPr id="59397" name="Text Box 6"/>
          <p:cNvSpPr txBox="1">
            <a:spLocks noChangeArrowheads="1"/>
          </p:cNvSpPr>
          <p:nvPr/>
        </p:nvSpPr>
        <p:spPr bwMode="auto">
          <a:xfrm>
            <a:off x="3449116" y="6229914"/>
            <a:ext cx="1870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l-GR" sz="2400">
                <a:latin typeface="+mn-lt"/>
              </a:rPr>
              <a:t>Nikon D70s </a:t>
            </a:r>
            <a:endParaRPr lang="el-GR" altLang="el-GR" sz="2400">
              <a:latin typeface="+mn-lt"/>
            </a:endParaRPr>
          </a:p>
        </p:txBody>
      </p:sp>
      <p:pic>
        <p:nvPicPr>
          <p:cNvPr id="59398" name="Picture 10" descr="Pentax egg AWB 093 15'' IMGP2757 cro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608" y="2629464"/>
            <a:ext cx="2486025" cy="360045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59399" name="Picture 13" descr="DSC_82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3848" y="2629464"/>
            <a:ext cx="2360612" cy="360045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893225" y="3460193"/>
            <a:ext cx="2376263" cy="1938992"/>
          </a:xfrm>
          <a:prstGeom prst="rect">
            <a:avLst/>
          </a:prstGeom>
        </p:spPr>
        <p:txBody>
          <a:bodyPr wrap="square">
            <a:spAutoFit/>
          </a:bodyPr>
          <a:lstStyle/>
          <a:p>
            <a:pPr eaLnBrk="0" hangingPunct="0">
              <a:defRPr/>
            </a:pPr>
            <a:r>
              <a:rPr lang="en-GB" sz="1200" dirty="0">
                <a:solidFill>
                  <a:srgbClr val="000000"/>
                </a:solidFill>
                <a:latin typeface="+mn-lt"/>
                <a:ea typeface="Times New Roman" pitchFamily="18" charset="0"/>
              </a:rPr>
              <a:t>A. </a:t>
            </a:r>
            <a:r>
              <a:rPr lang="en-GB" sz="1200" dirty="0" err="1">
                <a:solidFill>
                  <a:srgbClr val="000000"/>
                </a:solidFill>
                <a:latin typeface="+mn-lt"/>
                <a:ea typeface="Times New Roman" pitchFamily="18" charset="0"/>
              </a:rPr>
              <a:t>Alexopoulou</a:t>
            </a:r>
            <a:r>
              <a:rPr lang="en-GB" sz="1200" dirty="0">
                <a:solidFill>
                  <a:srgbClr val="000000"/>
                </a:solidFill>
                <a:latin typeface="+mn-lt"/>
                <a:ea typeface="Times New Roman" pitchFamily="18" charset="0"/>
              </a:rPr>
              <a:t> and A. </a:t>
            </a:r>
            <a:r>
              <a:rPr lang="en-GB" sz="1200" dirty="0" err="1">
                <a:solidFill>
                  <a:srgbClr val="000000"/>
                </a:solidFill>
                <a:latin typeface="+mn-lt"/>
                <a:ea typeface="Times New Roman" pitchFamily="18" charset="0"/>
              </a:rPr>
              <a:t>Kaminari</a:t>
            </a:r>
            <a:r>
              <a:rPr lang="en-GB" sz="1200" dirty="0">
                <a:solidFill>
                  <a:srgbClr val="000000"/>
                </a:solidFill>
                <a:latin typeface="+mn-lt"/>
                <a:ea typeface="Times New Roman" pitchFamily="18" charset="0"/>
              </a:rPr>
              <a:t>, “The evolution of imaging techniques in the study of manuscripts”,  P</a:t>
            </a:r>
            <a:r>
              <a:rPr lang="en-US" sz="1200" dirty="0" err="1">
                <a:solidFill>
                  <a:srgbClr val="000000"/>
                </a:solidFill>
                <a:latin typeface="+mn-lt"/>
                <a:ea typeface="Times New Roman" pitchFamily="18" charset="0"/>
              </a:rPr>
              <a:t>roceedings</a:t>
            </a:r>
            <a:r>
              <a:rPr lang="en-US" sz="1200" dirty="0">
                <a:solidFill>
                  <a:srgbClr val="000000"/>
                </a:solidFill>
                <a:latin typeface="+mn-lt"/>
                <a:ea typeface="Times New Roman" pitchFamily="18" charset="0"/>
              </a:rPr>
              <a:t> of International Conference on Natural Sciences and Technology in Manuscript Analysis Centre for the Study of Manuscript Cultures, University of </a:t>
            </a:r>
            <a:r>
              <a:rPr lang="en-US" sz="1200" dirty="0" err="1">
                <a:solidFill>
                  <a:srgbClr val="000000"/>
                </a:solidFill>
                <a:latin typeface="+mn-lt"/>
                <a:ea typeface="Times New Roman" pitchFamily="18" charset="0"/>
              </a:rPr>
              <a:t>Hambourg</a:t>
            </a:r>
            <a:r>
              <a:rPr lang="el-GR" sz="1200" dirty="0">
                <a:solidFill>
                  <a:srgbClr val="000000"/>
                </a:solidFill>
                <a:latin typeface="+mn-lt"/>
                <a:ea typeface="Times New Roman" pitchFamily="18" charset="0"/>
              </a:rPr>
              <a:t>, </a:t>
            </a:r>
            <a:r>
              <a:rPr lang="en-US" sz="1200" dirty="0">
                <a:solidFill>
                  <a:srgbClr val="000000"/>
                </a:solidFill>
                <a:latin typeface="+mn-lt"/>
                <a:ea typeface="Times New Roman" pitchFamily="18" charset="0"/>
              </a:rPr>
              <a:t>2013 ,Accepted for publication</a:t>
            </a:r>
            <a:endParaRPr lang="el-GR" sz="1200" dirty="0">
              <a:solidFill>
                <a:srgbClr val="000000"/>
              </a:solidFill>
              <a:latin typeface="+mn-lt"/>
              <a:ea typeface="Times New Roman" pitchFamily="18" charset="0"/>
            </a:endParaRPr>
          </a:p>
        </p:txBody>
      </p:sp>
    </p:spTree>
    <p:extLst>
      <p:ext uri="{BB962C8B-B14F-4D97-AF65-F5344CB8AC3E}">
        <p14:creationId xmlns:p14="http://schemas.microsoft.com/office/powerpoint/2010/main" val="3925907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l-GR" dirty="0"/>
              <a:t>Best Images for each </a:t>
            </a:r>
            <a:r>
              <a:rPr lang="en-GB" altLang="el-GR" dirty="0" smtClean="0"/>
              <a:t>Detector</a:t>
            </a:r>
            <a:endParaRPr lang="el-GR" dirty="0"/>
          </a:p>
        </p:txBody>
      </p:sp>
      <p:sp>
        <p:nvSpPr>
          <p:cNvPr id="60418" name="Rectangle 2"/>
          <p:cNvSpPr>
            <a:spLocks noGrp="1" noChangeArrowheads="1"/>
          </p:cNvSpPr>
          <p:nvPr>
            <p:ph idx="1"/>
          </p:nvPr>
        </p:nvSpPr>
        <p:spPr>
          <a:xfrm>
            <a:off x="457200" y="1196752"/>
            <a:ext cx="8229600" cy="792088"/>
          </a:xfrm>
        </p:spPr>
        <p:txBody>
          <a:bodyPr>
            <a:normAutofit lnSpcReduction="10000"/>
          </a:bodyPr>
          <a:lstStyle/>
          <a:p>
            <a:pPr marL="0" indent="0">
              <a:spcBef>
                <a:spcPct val="0"/>
              </a:spcBef>
              <a:buNone/>
            </a:pPr>
            <a:r>
              <a:rPr lang="en-US" altLang="el-GR" sz="2400" dirty="0"/>
              <a:t>f5.6, varied speed, Kodak 2E, B+W 489, white balance (Kodak white card)</a:t>
            </a:r>
          </a:p>
        </p:txBody>
      </p:sp>
      <p:sp>
        <p:nvSpPr>
          <p:cNvPr id="60419" name="Text Box 4"/>
          <p:cNvSpPr txBox="1">
            <a:spLocks noChangeArrowheads="1"/>
          </p:cNvSpPr>
          <p:nvPr/>
        </p:nvSpPr>
        <p:spPr bwMode="auto">
          <a:xfrm>
            <a:off x="2421289" y="5438098"/>
            <a:ext cx="2279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l-GR" sz="1800" b="1" dirty="0">
                <a:latin typeface="+mn-lt"/>
              </a:rPr>
              <a:t>Nikon D70s</a:t>
            </a:r>
            <a:endParaRPr lang="el-GR" altLang="el-GR" sz="1800" b="1" dirty="0">
              <a:latin typeface="+mn-lt"/>
            </a:endParaRPr>
          </a:p>
        </p:txBody>
      </p:sp>
      <p:sp>
        <p:nvSpPr>
          <p:cNvPr id="60421" name="Text Box 6"/>
          <p:cNvSpPr txBox="1">
            <a:spLocks noChangeArrowheads="1"/>
          </p:cNvSpPr>
          <p:nvPr/>
        </p:nvSpPr>
        <p:spPr bwMode="auto">
          <a:xfrm>
            <a:off x="4716016" y="5438098"/>
            <a:ext cx="2109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l-GR" sz="1800" b="1" dirty="0">
                <a:latin typeface="+mn-lt"/>
              </a:rPr>
              <a:t>Pentax *</a:t>
            </a:r>
            <a:r>
              <a:rPr lang="en-GB" altLang="el-GR" sz="1800" b="1" dirty="0" err="1">
                <a:latin typeface="+mn-lt"/>
              </a:rPr>
              <a:t>istDL</a:t>
            </a:r>
            <a:endParaRPr lang="el-GR" altLang="el-GR" sz="1800" b="1" dirty="0">
              <a:latin typeface="+mn-lt"/>
            </a:endParaRPr>
          </a:p>
        </p:txBody>
      </p:sp>
      <p:sp>
        <p:nvSpPr>
          <p:cNvPr id="60422" name="Text Box 7"/>
          <p:cNvSpPr txBox="1">
            <a:spLocks noChangeArrowheads="1"/>
          </p:cNvSpPr>
          <p:nvPr/>
        </p:nvSpPr>
        <p:spPr bwMode="auto">
          <a:xfrm>
            <a:off x="6651624" y="5438098"/>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l-GR" sz="1800" b="1" dirty="0">
                <a:latin typeface="+mn-lt"/>
              </a:rPr>
              <a:t>Canon EOS 5D </a:t>
            </a:r>
            <a:r>
              <a:rPr lang="en-GB" altLang="el-GR" sz="1800" b="1" dirty="0" err="1">
                <a:latin typeface="+mn-lt"/>
              </a:rPr>
              <a:t>MarkII</a:t>
            </a:r>
            <a:r>
              <a:rPr lang="en-GB" altLang="el-GR" sz="1800" b="1" dirty="0">
                <a:latin typeface="+mn-lt"/>
              </a:rPr>
              <a:t> </a:t>
            </a:r>
            <a:endParaRPr lang="el-GR" altLang="el-GR" sz="1800" b="1" dirty="0">
              <a:latin typeface="+mn-lt"/>
            </a:endParaRPr>
          </a:p>
        </p:txBody>
      </p:sp>
      <p:pic>
        <p:nvPicPr>
          <p:cNvPr id="60423" name="Picture 11" descr="Pentax Egg WBWC f56 t4 489+2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016" y="1976139"/>
            <a:ext cx="2109787" cy="3478213"/>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0424" name="Picture 12" descr="DSC_8243 WBWC f56 t30 489+2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000" y="1979551"/>
            <a:ext cx="2154237" cy="346392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14" descr="IMG_9255 WBWC f28 t1s 2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24675" y="1988840"/>
            <a:ext cx="2117725" cy="3452813"/>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9" descr="Egg panel-UV bulbs-2E-fil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000" y="1976139"/>
            <a:ext cx="2214563" cy="346392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60427" name="Rectangle 11"/>
          <p:cNvSpPr>
            <a:spLocks noChangeArrowheads="1"/>
          </p:cNvSpPr>
          <p:nvPr/>
        </p:nvSpPr>
        <p:spPr bwMode="auto">
          <a:xfrm>
            <a:off x="660346" y="5438098"/>
            <a:ext cx="1148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l-GR" altLang="el-GR" sz="1800" b="1" dirty="0" err="1">
                <a:latin typeface="+mn-lt"/>
              </a:rPr>
              <a:t>Film</a:t>
            </a:r>
            <a:r>
              <a:rPr lang="el-GR" altLang="el-GR" sz="1800" b="1" dirty="0">
                <a:latin typeface="+mn-lt"/>
              </a:rPr>
              <a:t> +SLR </a:t>
            </a:r>
          </a:p>
        </p:txBody>
      </p:sp>
      <p:sp>
        <p:nvSpPr>
          <p:cNvPr id="12" name="Rectangle 11"/>
          <p:cNvSpPr/>
          <p:nvPr/>
        </p:nvSpPr>
        <p:spPr>
          <a:xfrm>
            <a:off x="46093" y="5949280"/>
            <a:ext cx="8846387" cy="738664"/>
          </a:xfrm>
          <a:prstGeom prst="rect">
            <a:avLst/>
          </a:prstGeom>
        </p:spPr>
        <p:txBody>
          <a:bodyPr wrap="square">
            <a:spAutoFit/>
          </a:bodyPr>
          <a:lstStyle/>
          <a:p>
            <a:pPr eaLnBrk="0" hangingPunct="0">
              <a:defRPr/>
            </a:pPr>
            <a:r>
              <a:rPr lang="en-GB" sz="1400" dirty="0">
                <a:solidFill>
                  <a:srgbClr val="000000"/>
                </a:solidFill>
                <a:latin typeface="+mn-lt"/>
                <a:ea typeface="Times New Roman" pitchFamily="18" charset="0"/>
              </a:rPr>
              <a:t>A. </a:t>
            </a:r>
            <a:r>
              <a:rPr lang="en-GB" sz="1400" dirty="0" err="1">
                <a:solidFill>
                  <a:srgbClr val="000000"/>
                </a:solidFill>
                <a:latin typeface="+mn-lt"/>
                <a:ea typeface="Times New Roman" pitchFamily="18" charset="0"/>
              </a:rPr>
              <a:t>Alexopoulou</a:t>
            </a:r>
            <a:r>
              <a:rPr lang="en-GB" sz="1400" dirty="0">
                <a:solidFill>
                  <a:srgbClr val="000000"/>
                </a:solidFill>
                <a:latin typeface="+mn-lt"/>
                <a:ea typeface="Times New Roman" pitchFamily="18" charset="0"/>
              </a:rPr>
              <a:t> and A. </a:t>
            </a:r>
            <a:r>
              <a:rPr lang="en-GB" sz="1400" dirty="0" err="1">
                <a:solidFill>
                  <a:srgbClr val="000000"/>
                </a:solidFill>
                <a:latin typeface="+mn-lt"/>
                <a:ea typeface="Times New Roman" pitchFamily="18" charset="0"/>
              </a:rPr>
              <a:t>Kaminari</a:t>
            </a:r>
            <a:r>
              <a:rPr lang="en-GB" sz="1400" dirty="0">
                <a:solidFill>
                  <a:srgbClr val="000000"/>
                </a:solidFill>
                <a:latin typeface="+mn-lt"/>
                <a:ea typeface="Times New Roman" pitchFamily="18" charset="0"/>
              </a:rPr>
              <a:t>, “The evolution of imaging techniques in the study of manuscripts”,  P</a:t>
            </a:r>
            <a:r>
              <a:rPr lang="en-US" sz="1400" dirty="0" err="1">
                <a:solidFill>
                  <a:srgbClr val="000000"/>
                </a:solidFill>
                <a:latin typeface="+mn-lt"/>
                <a:ea typeface="Times New Roman" pitchFamily="18" charset="0"/>
              </a:rPr>
              <a:t>roceedings</a:t>
            </a:r>
            <a:r>
              <a:rPr lang="en-US" sz="1400" dirty="0">
                <a:solidFill>
                  <a:srgbClr val="000000"/>
                </a:solidFill>
                <a:latin typeface="+mn-lt"/>
                <a:ea typeface="Times New Roman" pitchFamily="18" charset="0"/>
              </a:rPr>
              <a:t> of International Conference on Natural Sciences and Technology in Manuscript Analysis Centre for the Study of Manuscript Cultures, University of </a:t>
            </a:r>
            <a:r>
              <a:rPr lang="en-US" sz="1400" dirty="0" err="1">
                <a:solidFill>
                  <a:srgbClr val="000000"/>
                </a:solidFill>
                <a:latin typeface="+mn-lt"/>
                <a:ea typeface="Times New Roman" pitchFamily="18" charset="0"/>
              </a:rPr>
              <a:t>Hambourg</a:t>
            </a:r>
            <a:r>
              <a:rPr lang="el-GR" sz="1400" dirty="0">
                <a:solidFill>
                  <a:srgbClr val="000000"/>
                </a:solidFill>
                <a:latin typeface="+mn-lt"/>
                <a:ea typeface="Times New Roman" pitchFamily="18" charset="0"/>
              </a:rPr>
              <a:t>, </a:t>
            </a:r>
            <a:r>
              <a:rPr lang="en-US" sz="1400" dirty="0">
                <a:solidFill>
                  <a:srgbClr val="000000"/>
                </a:solidFill>
                <a:latin typeface="+mn-lt"/>
                <a:ea typeface="Times New Roman" pitchFamily="18" charset="0"/>
              </a:rPr>
              <a:t>2013 ,Accepted for publication</a:t>
            </a:r>
            <a:endParaRPr lang="el-GR" sz="1400" dirty="0">
              <a:solidFill>
                <a:srgbClr val="000000"/>
              </a:solidFill>
              <a:latin typeface="+mn-lt"/>
              <a:ea typeface="Times New Roman" pitchFamily="18" charset="0"/>
            </a:endParaRPr>
          </a:p>
        </p:txBody>
      </p:sp>
    </p:spTree>
    <p:extLst>
      <p:ext uri="{BB962C8B-B14F-4D97-AF65-F5344CB8AC3E}">
        <p14:creationId xmlns:p14="http://schemas.microsoft.com/office/powerpoint/2010/main" val="3302560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l-GR" altLang="el-GR" dirty="0" smtClean="0"/>
              <a:t>Μετρητικό μικροσκόπιο </a:t>
            </a:r>
            <a:r>
              <a:rPr lang="el-GR" altLang="el-GR" dirty="0" err="1" smtClean="0"/>
              <a:t>dino</a:t>
            </a:r>
            <a:r>
              <a:rPr lang="el-GR" altLang="el-GR" dirty="0" smtClean="0"/>
              <a:t>-</a:t>
            </a:r>
            <a:r>
              <a:rPr lang="el-GR" altLang="el-GR" dirty="0" err="1" smtClean="0"/>
              <a:t>light</a:t>
            </a:r>
            <a:r>
              <a:rPr lang="el-GR" altLang="el-GR" dirty="0" smtClean="0"/>
              <a:t> </a:t>
            </a:r>
          </a:p>
        </p:txBody>
      </p:sp>
      <p:sp>
        <p:nvSpPr>
          <p:cNvPr id="61445" name="Θέση περιεχομένου 2"/>
          <p:cNvSpPr>
            <a:spLocks noGrp="1"/>
          </p:cNvSpPr>
          <p:nvPr>
            <p:ph idx="1"/>
          </p:nvPr>
        </p:nvSpPr>
        <p:spPr/>
        <p:txBody>
          <a:bodyPr>
            <a:normAutofit/>
          </a:bodyPr>
          <a:lstStyle/>
          <a:p>
            <a:pPr marL="0" indent="0">
              <a:buFont typeface="Arial" charset="0"/>
              <a:buNone/>
            </a:pPr>
            <a:r>
              <a:rPr lang="el-GR" altLang="el-GR" sz="2800" dirty="0" smtClean="0"/>
              <a:t>Φάσμα εκπομπής των πηγών </a:t>
            </a:r>
            <a:r>
              <a:rPr lang="en-US" altLang="el-GR" sz="2800" dirty="0" smtClean="0"/>
              <a:t>LED</a:t>
            </a:r>
            <a:r>
              <a:rPr lang="el-GR" altLang="el-GR" sz="2800" dirty="0" smtClean="0"/>
              <a:t> που διαθέτει το </a:t>
            </a:r>
            <a:r>
              <a:rPr lang="en-US" altLang="el-GR" sz="2800" dirty="0" smtClean="0"/>
              <a:t>USB</a:t>
            </a:r>
            <a:r>
              <a:rPr lang="el-GR" altLang="el-GR" sz="2800" dirty="0" smtClean="0"/>
              <a:t> μετρητικό μικροσκόπιο, σύμφωνα με την κατασκευάστρια εταιρία. </a:t>
            </a:r>
          </a:p>
        </p:txBody>
      </p:sp>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DE4ED38-6751-4553-ADEC-7CD868570BB2}" type="slidenum">
              <a:rPr lang="el-GR" altLang="el-GR" sz="1200" smtClean="0">
                <a:solidFill>
                  <a:srgbClr val="000000"/>
                </a:solidFill>
                <a:latin typeface="Arial" charset="0"/>
              </a:rPr>
              <a:pPr eaLnBrk="1" hangingPunct="1">
                <a:spcBef>
                  <a:spcPct val="0"/>
                </a:spcBef>
                <a:buFontTx/>
                <a:buNone/>
              </a:pPr>
              <a:t>53</a:t>
            </a:fld>
            <a:endParaRPr lang="el-GR" altLang="el-GR" sz="1200" smtClean="0">
              <a:solidFill>
                <a:srgbClr val="000000"/>
              </a:solidFill>
              <a:latin typeface="Arial" charset="0"/>
            </a:endParaRPr>
          </a:p>
        </p:txBody>
      </p:sp>
      <p:sp>
        <p:nvSpPr>
          <p:cNvPr id="6" name="Rectangle 5"/>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61447" name="Picture 2" descr="UV Spectrum FVT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625" y="2492896"/>
            <a:ext cx="371475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89413"/>
      </p:ext>
    </p:extLst>
  </p:cSld>
  <p:clrMapOvr>
    <a:masterClrMapping/>
  </p:clrMapOvr>
  <p:transition advTm="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Μετρητικό μικροσκόπιο </a:t>
            </a:r>
            <a:r>
              <a:rPr lang="el-GR" altLang="el-GR" dirty="0" err="1"/>
              <a:t>dino</a:t>
            </a:r>
            <a:r>
              <a:rPr lang="el-GR" altLang="el-GR" dirty="0"/>
              <a:t>-</a:t>
            </a:r>
            <a:r>
              <a:rPr lang="el-GR" altLang="el-GR" dirty="0" err="1"/>
              <a:t>light</a:t>
            </a:r>
            <a:r>
              <a:rPr lang="el-GR" altLang="el-GR" dirty="0"/>
              <a:t> </a:t>
            </a:r>
            <a:endParaRPr lang="el-GR" dirty="0"/>
          </a:p>
        </p:txBody>
      </p:sp>
      <p:sp>
        <p:nvSpPr>
          <p:cNvPr id="62467" name="Content Placeholder 2"/>
          <p:cNvSpPr>
            <a:spLocks noGrp="1"/>
          </p:cNvSpPr>
          <p:nvPr>
            <p:ph idx="1"/>
          </p:nvPr>
        </p:nvSpPr>
        <p:spPr/>
        <p:txBody>
          <a:bodyPr>
            <a:normAutofit/>
          </a:bodyPr>
          <a:lstStyle/>
          <a:p>
            <a:r>
              <a:rPr lang="el-GR" altLang="el-GR" sz="2800" dirty="0" smtClean="0"/>
              <a:t>Σύμφωνα με την κατασκευάστρια εταιρεία, το μικροσκόπιο διαθέτει </a:t>
            </a:r>
            <a:r>
              <a:rPr lang="en-US" altLang="el-GR" sz="2800" dirty="0" smtClean="0"/>
              <a:t>emission barrier filter </a:t>
            </a:r>
            <a:r>
              <a:rPr lang="el-GR" altLang="el-GR" sz="2800" dirty="0" smtClean="0"/>
              <a:t>περίπου στα 375</a:t>
            </a:r>
            <a:r>
              <a:rPr lang="en-US" altLang="el-GR" sz="2800" dirty="0" smtClean="0"/>
              <a:t>nm</a:t>
            </a:r>
            <a:r>
              <a:rPr lang="el-GR" altLang="el-GR" sz="2800" dirty="0" smtClean="0"/>
              <a:t>. </a:t>
            </a:r>
          </a:p>
          <a:p>
            <a:r>
              <a:rPr lang="el-GR" altLang="el-GR" sz="2800" dirty="0" smtClean="0"/>
              <a:t>Η ανάλυση που παρέχεται είναι 1,3 </a:t>
            </a:r>
            <a:r>
              <a:rPr lang="en-US" altLang="el-GR" sz="2800" dirty="0" err="1" smtClean="0"/>
              <a:t>MPixels</a:t>
            </a:r>
            <a:r>
              <a:rPr lang="en-US" altLang="el-GR" sz="2800" dirty="0" smtClean="0"/>
              <a:t> </a:t>
            </a:r>
            <a:r>
              <a:rPr lang="el-GR" altLang="el-GR" sz="2800" dirty="0" smtClean="0"/>
              <a:t>(1280Χ1024) και η ονομαστική μεγέθυνση εκτείνεται έως 200 φορές, όμως πρακτικά, καθώς το μικροσκόπιο είναι υποχρεωτικά σε επαφή με την υπό εξέταση επιφάνεια για την καταγραφή του φθορισμού υπό συνθήκες συσκότισης, η πραγματική μεγέθυνση που επιτυγχάνεται είναι περίπου 55 φορές.</a:t>
            </a:r>
          </a:p>
        </p:txBody>
      </p:sp>
      <p:sp>
        <p:nvSpPr>
          <p:cNvPr id="624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DD3BA5AF-C17D-4C23-BB90-9015EAC761B4}" type="slidenum">
              <a:rPr lang="el-GR" altLang="el-GR" sz="1200" smtClean="0">
                <a:solidFill>
                  <a:srgbClr val="000000"/>
                </a:solidFill>
                <a:latin typeface="Arial" charset="0"/>
              </a:rPr>
              <a:pPr eaLnBrk="1" hangingPunct="1">
                <a:spcBef>
                  <a:spcPct val="0"/>
                </a:spcBef>
                <a:buFontTx/>
                <a:buNone/>
              </a:pPr>
              <a:t>54</a:t>
            </a:fld>
            <a:endParaRPr lang="el-GR" altLang="el-GR" sz="1200" smtClean="0">
              <a:solidFill>
                <a:srgbClr val="000000"/>
              </a:solidFill>
              <a:latin typeface="Arial" charset="0"/>
            </a:endParaRPr>
          </a:p>
        </p:txBody>
      </p:sp>
      <p:sp>
        <p:nvSpPr>
          <p:cNvPr id="6" name="Rectangle 5"/>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5048701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Rectangle 8"/>
          <p:cNvSpPr>
            <a:spLocks noGrp="1" noChangeArrowheads="1"/>
          </p:cNvSpPr>
          <p:nvPr>
            <p:ph type="title"/>
          </p:nvPr>
        </p:nvSpPr>
        <p:spPr/>
        <p:txBody>
          <a:bodyPr/>
          <a:lstStyle/>
          <a:p>
            <a:pPr marL="54864" eaLnBrk="1" fontAlgn="auto" hangingPunct="1">
              <a:spcAft>
                <a:spcPts val="0"/>
              </a:spcAft>
              <a:defRPr/>
            </a:pPr>
            <a:r>
              <a:rPr lang="el-GR" dirty="0" smtClean="0">
                <a:latin typeface="+mn-lt"/>
              </a:rPr>
              <a:t>ΜΠ8520</a:t>
            </a:r>
            <a:endParaRPr lang="el-GR" dirty="0">
              <a:latin typeface="+mn-lt"/>
            </a:endParaRPr>
          </a:p>
        </p:txBody>
      </p:sp>
      <p:sp>
        <p:nvSpPr>
          <p:cNvPr id="63493" name="Text Box 10"/>
          <p:cNvSpPr txBox="1">
            <a:spLocks noChangeArrowheads="1"/>
          </p:cNvSpPr>
          <p:nvPr/>
        </p:nvSpPr>
        <p:spPr bwMode="auto">
          <a:xfrm>
            <a:off x="571500" y="5786438"/>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l-GR" sz="1800">
                <a:solidFill>
                  <a:srgbClr val="FFFFFF"/>
                </a:solidFill>
                <a:latin typeface="Times New Roman" pitchFamily="18" charset="0"/>
                <a:cs typeface="Arial" charset="0"/>
              </a:rPr>
              <a:t>Visible</a:t>
            </a:r>
            <a:endParaRPr lang="el-GR" altLang="el-GR" sz="1800">
              <a:solidFill>
                <a:srgbClr val="FFFFFF"/>
              </a:solidFill>
              <a:latin typeface="Times New Roman" pitchFamily="18" charset="0"/>
              <a:cs typeface="Arial" charset="0"/>
            </a:endParaRPr>
          </a:p>
        </p:txBody>
      </p:sp>
      <p:sp>
        <p:nvSpPr>
          <p:cNvPr id="63496" name="Rectangle 9"/>
          <p:cNvSpPr>
            <a:spLocks noChangeArrowheads="1"/>
          </p:cNvSpPr>
          <p:nvPr/>
        </p:nvSpPr>
        <p:spPr bwMode="auto">
          <a:xfrm>
            <a:off x="506768" y="5786438"/>
            <a:ext cx="79213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pt-BR" altLang="el-GR" sz="1400" dirty="0" smtClean="0">
                <a:solidFill>
                  <a:srgbClr val="000000"/>
                </a:solidFill>
                <a:latin typeface="Arial" charset="0"/>
                <a:cs typeface="Arial" charset="0"/>
              </a:rPr>
              <a:t>A.A</a:t>
            </a:r>
            <a:r>
              <a:rPr lang="pt-BR" altLang="el-GR" sz="1400" dirty="0">
                <a:solidFill>
                  <a:srgbClr val="000000"/>
                </a:solidFill>
                <a:latin typeface="Arial" charset="0"/>
                <a:cs typeface="Arial" charset="0"/>
              </a:rPr>
              <a:t>. Alexopoulou, A-A. </a:t>
            </a:r>
            <a:r>
              <a:rPr lang="en-GB" altLang="el-GR" sz="1400" dirty="0" err="1">
                <a:solidFill>
                  <a:srgbClr val="000000"/>
                </a:solidFill>
                <a:latin typeface="Arial" charset="0"/>
                <a:cs typeface="Arial" charset="0"/>
              </a:rPr>
              <a:t>Kaminari</a:t>
            </a:r>
            <a:r>
              <a:rPr lang="en-GB" altLang="el-GR" sz="1400" dirty="0">
                <a:solidFill>
                  <a:srgbClr val="000000"/>
                </a:solidFill>
                <a:latin typeface="Arial" charset="0"/>
                <a:cs typeface="Arial" charset="0"/>
              </a:rPr>
              <a:t>, A. Panagopoulos and E. </a:t>
            </a:r>
            <a:r>
              <a:rPr lang="en-GB" altLang="el-GR" sz="1400" dirty="0" err="1">
                <a:solidFill>
                  <a:srgbClr val="000000"/>
                </a:solidFill>
                <a:latin typeface="Arial" charset="0"/>
                <a:cs typeface="Arial" charset="0"/>
              </a:rPr>
              <a:t>Poehlmann</a:t>
            </a:r>
            <a:r>
              <a:rPr lang="en-GB" altLang="el-GR" sz="1400" dirty="0">
                <a:solidFill>
                  <a:srgbClr val="000000"/>
                </a:solidFill>
                <a:latin typeface="Arial" charset="0"/>
                <a:cs typeface="Arial" charset="0"/>
              </a:rPr>
              <a:t>. 2012, “Multispectral documentation and image processing analysis of the papyrus of Tomb II at Daphne, Greece”  Journal of Archaeological Science,  </a:t>
            </a:r>
            <a:r>
              <a:rPr lang="en-US" altLang="el-GR" sz="1400" dirty="0">
                <a:solidFill>
                  <a:srgbClr val="000000"/>
                </a:solidFill>
                <a:latin typeface="Arial" charset="0"/>
                <a:cs typeface="Arial" charset="0"/>
              </a:rPr>
              <a:t>Vol.40 Issue 2, February 2013, pp.1242-1249, </a:t>
            </a:r>
            <a:r>
              <a:rPr lang="en-GB" altLang="el-GR" sz="1400" dirty="0">
                <a:solidFill>
                  <a:srgbClr val="000000"/>
                </a:solidFill>
                <a:latin typeface="Arial" charset="0"/>
                <a:cs typeface="Arial" charset="0"/>
              </a:rPr>
              <a:t>Elsevier Pub.,</a:t>
            </a:r>
            <a:endParaRPr lang="el-GR" altLang="el-GR" sz="1400" dirty="0">
              <a:solidFill>
                <a:srgbClr val="000000"/>
              </a:solidFill>
              <a:latin typeface="Arial" charset="0"/>
              <a:cs typeface="Arial" charset="0"/>
            </a:endParaRPr>
          </a:p>
        </p:txBody>
      </p:sp>
      <p:pic>
        <p:nvPicPr>
          <p:cNvPr id="13" name="Picture 7" descr="ΜΠ 8520 VIS left center 4 DSC_0116 cro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571500" y="1263650"/>
            <a:ext cx="3130550" cy="4318000"/>
          </a:xfrm>
          <a:prstGeom prst="rect">
            <a:avLst/>
          </a:prstGeom>
          <a:noFill/>
        </p:spPr>
      </p:pic>
      <p:sp>
        <p:nvSpPr>
          <p:cNvPr id="14" name="Text Box 10"/>
          <p:cNvSpPr txBox="1">
            <a:spLocks noChangeArrowheads="1"/>
          </p:cNvSpPr>
          <p:nvPr/>
        </p:nvSpPr>
        <p:spPr bwMode="auto">
          <a:xfrm>
            <a:off x="636588" y="5056887"/>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l-GR" sz="1800">
                <a:solidFill>
                  <a:srgbClr val="FFFFFF"/>
                </a:solidFill>
                <a:latin typeface="Times New Roman" pitchFamily="18" charset="0"/>
                <a:cs typeface="Arial" pitchFamily="34" charset="0"/>
              </a:rPr>
              <a:t>Visible</a:t>
            </a:r>
            <a:endParaRPr lang="el-GR" altLang="el-GR" sz="1800">
              <a:solidFill>
                <a:srgbClr val="FFFFFF"/>
              </a:solidFill>
              <a:latin typeface="Times New Roman" pitchFamily="18" charset="0"/>
              <a:cs typeface="Arial" pitchFamily="34" charset="0"/>
            </a:endParaRPr>
          </a:p>
        </p:txBody>
      </p:sp>
      <p:sp>
        <p:nvSpPr>
          <p:cNvPr id="15" name="Text Box 11"/>
          <p:cNvSpPr txBox="1">
            <a:spLocks noChangeArrowheads="1"/>
          </p:cNvSpPr>
          <p:nvPr/>
        </p:nvSpPr>
        <p:spPr bwMode="auto">
          <a:xfrm>
            <a:off x="4857750" y="5214938"/>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l-GR" sz="1800">
                <a:solidFill>
                  <a:srgbClr val="FFFFFF"/>
                </a:solidFill>
                <a:latin typeface="Times New Roman" pitchFamily="18" charset="0"/>
                <a:cs typeface="Arial" pitchFamily="34" charset="0"/>
              </a:rPr>
              <a:t>1000nm</a:t>
            </a:r>
            <a:endParaRPr lang="el-GR" altLang="el-GR" sz="1800">
              <a:solidFill>
                <a:srgbClr val="FFFFFF"/>
              </a:solidFill>
              <a:latin typeface="Times New Roman" pitchFamily="18" charset="0"/>
              <a:cs typeface="Arial" pitchFamily="34" charset="0"/>
            </a:endParaRPr>
          </a:p>
        </p:txBody>
      </p:sp>
      <p:pic>
        <p:nvPicPr>
          <p:cNvPr id="12" name="Picture 4" descr="ΜΠ 8520-1-1m-1000 proc curv"/>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457700" y="1265237"/>
            <a:ext cx="4038600" cy="4316413"/>
          </a:xfrm>
          <a:noFill/>
        </p:spPr>
      </p:pic>
      <p:sp>
        <p:nvSpPr>
          <p:cNvPr id="16" name="Line 14"/>
          <p:cNvSpPr>
            <a:spLocks noChangeShapeType="1"/>
          </p:cNvSpPr>
          <p:nvPr/>
        </p:nvSpPr>
        <p:spPr bwMode="auto">
          <a:xfrm flipH="1">
            <a:off x="7988300" y="4992687"/>
            <a:ext cx="576262" cy="0"/>
          </a:xfrm>
          <a:prstGeom prst="line">
            <a:avLst/>
          </a:prstGeom>
          <a:noFill/>
          <a:ln w="25400">
            <a:solidFill>
              <a:srgbClr val="82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8" name="Line 12"/>
          <p:cNvSpPr>
            <a:spLocks noChangeShapeType="1"/>
          </p:cNvSpPr>
          <p:nvPr/>
        </p:nvSpPr>
        <p:spPr bwMode="auto">
          <a:xfrm>
            <a:off x="5827712" y="1824037"/>
            <a:ext cx="1079500" cy="71438"/>
          </a:xfrm>
          <a:prstGeom prst="line">
            <a:avLst/>
          </a:prstGeom>
          <a:noFill/>
          <a:ln w="25400">
            <a:solidFill>
              <a:srgbClr val="82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9" name="Line 13"/>
          <p:cNvSpPr>
            <a:spLocks noChangeShapeType="1"/>
          </p:cNvSpPr>
          <p:nvPr/>
        </p:nvSpPr>
        <p:spPr bwMode="auto">
          <a:xfrm flipH="1" flipV="1">
            <a:off x="7699375" y="2400300"/>
            <a:ext cx="936625" cy="71437"/>
          </a:xfrm>
          <a:prstGeom prst="line">
            <a:avLst/>
          </a:prstGeom>
          <a:noFill/>
          <a:ln w="25400">
            <a:solidFill>
              <a:srgbClr val="82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0" name="Rectangle 19"/>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6472201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4515" name="Picture 4" descr="Fi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743196" y="2060540"/>
            <a:ext cx="3657607" cy="3313183"/>
          </a:xfrm>
        </p:spPr>
      </p:pic>
      <p:sp>
        <p:nvSpPr>
          <p:cNvPr id="5" name="Rectangle 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257583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5539" name="Picture 7" descr="Figure2 1pca c"/>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743196" y="2391249"/>
            <a:ext cx="3657607" cy="2651765"/>
          </a:xfrm>
          <a:noFill/>
        </p:spPr>
      </p:pic>
      <p:sp>
        <p:nvSpPr>
          <p:cNvPr id="5" name="Rectangle 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4797100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6563" name="Picture 4" descr="Figure3 2pca c"/>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793488" y="2401917"/>
            <a:ext cx="3557023" cy="2630429"/>
          </a:xfrm>
          <a:noFill/>
        </p:spPr>
      </p:pic>
      <p:sp>
        <p:nvSpPr>
          <p:cNvPr id="5" name="Rectangle 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4160278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tLang="el-GR" smtClean="0"/>
              <a:t>Τι είναι διαγνωστική;</a:t>
            </a:r>
          </a:p>
        </p:txBody>
      </p:sp>
      <p:sp>
        <p:nvSpPr>
          <p:cNvPr id="11267" name="Rectangle 3"/>
          <p:cNvSpPr>
            <a:spLocks noGrp="1" noChangeArrowheads="1"/>
          </p:cNvSpPr>
          <p:nvPr>
            <p:ph idx="1"/>
          </p:nvPr>
        </p:nvSpPr>
        <p:spPr/>
        <p:txBody>
          <a:bodyPr rtlCol="0">
            <a:noAutofit/>
          </a:bodyPr>
          <a:lstStyle/>
          <a:p>
            <a:pPr eaLnBrk="1" fontAlgn="auto" hangingPunct="1">
              <a:lnSpc>
                <a:spcPct val="90000"/>
              </a:lnSpc>
              <a:spcBef>
                <a:spcPts val="600"/>
              </a:spcBef>
              <a:spcAft>
                <a:spcPts val="0"/>
              </a:spcAft>
              <a:buFont typeface="Arial" charset="0"/>
              <a:buNone/>
              <a:defRPr/>
            </a:pPr>
            <a:r>
              <a:rPr lang="el-GR" altLang="el-GR" sz="2800" dirty="0" smtClean="0"/>
              <a:t>	Η διαγνωστική των έργων τέχνης συνίσταται στην </a:t>
            </a:r>
            <a:r>
              <a:rPr lang="el-GR" altLang="el-GR" sz="2800" b="1" dirty="0" smtClean="0"/>
              <a:t>εφαρμογή ειδικών επιστημονικών τεχνικών </a:t>
            </a:r>
            <a:r>
              <a:rPr lang="el-GR" altLang="el-GR" sz="2800" dirty="0" smtClean="0"/>
              <a:t>με σκοπό:</a:t>
            </a:r>
          </a:p>
          <a:p>
            <a:pPr eaLnBrk="1" fontAlgn="auto" hangingPunct="1">
              <a:lnSpc>
                <a:spcPct val="90000"/>
              </a:lnSpc>
              <a:spcBef>
                <a:spcPts val="600"/>
              </a:spcBef>
              <a:spcAft>
                <a:spcPts val="0"/>
              </a:spcAft>
              <a:buFont typeface="Arial" charset="0"/>
              <a:buNone/>
              <a:defRPr/>
            </a:pPr>
            <a:r>
              <a:rPr lang="el-GR" altLang="el-GR" sz="2800" dirty="0" smtClean="0"/>
              <a:t>	Α. την ταυτοποίηση  και τον προσδιορισμό της </a:t>
            </a:r>
            <a:r>
              <a:rPr lang="el-GR" altLang="el-GR" sz="2800" b="1" dirty="0" smtClean="0"/>
              <a:t>χημικής σύστασης </a:t>
            </a:r>
            <a:r>
              <a:rPr lang="el-GR" altLang="el-GR" sz="2800" dirty="0" smtClean="0"/>
              <a:t>των υλικών και της </a:t>
            </a:r>
            <a:r>
              <a:rPr lang="el-GR" altLang="el-GR" sz="2800" b="1" dirty="0" smtClean="0"/>
              <a:t>τεχνικής κατασκευής</a:t>
            </a:r>
            <a:r>
              <a:rPr lang="el-GR" altLang="el-GR" sz="2800" dirty="0" smtClean="0"/>
              <a:t> του αντικειμένου και </a:t>
            </a:r>
          </a:p>
          <a:p>
            <a:pPr eaLnBrk="1" fontAlgn="auto" hangingPunct="1">
              <a:lnSpc>
                <a:spcPct val="90000"/>
              </a:lnSpc>
              <a:spcBef>
                <a:spcPts val="600"/>
              </a:spcBef>
              <a:spcAft>
                <a:spcPts val="0"/>
              </a:spcAft>
              <a:buFont typeface="Arial" charset="0"/>
              <a:buNone/>
              <a:defRPr/>
            </a:pPr>
            <a:r>
              <a:rPr lang="el-GR" altLang="el-GR" sz="2800" dirty="0" smtClean="0"/>
              <a:t>	Β. την </a:t>
            </a:r>
            <a:r>
              <a:rPr lang="el-GR" altLang="el-GR" sz="2800" b="1" dirty="0" smtClean="0"/>
              <a:t>καταγραφή, τον προσδιορισμό </a:t>
            </a:r>
            <a:r>
              <a:rPr lang="el-GR" altLang="el-GR" sz="2800" dirty="0" smtClean="0"/>
              <a:t>της φύσης και της έκτασης των </a:t>
            </a:r>
            <a:r>
              <a:rPr lang="el-GR" altLang="el-GR" sz="2800" b="1" dirty="0" smtClean="0"/>
              <a:t>φθορών ή/και αλλοιώσεων</a:t>
            </a:r>
            <a:r>
              <a:rPr lang="el-GR" altLang="el-GR" sz="2800" dirty="0" smtClean="0"/>
              <a:t>, </a:t>
            </a:r>
          </a:p>
          <a:p>
            <a:pPr eaLnBrk="1" fontAlgn="auto" hangingPunct="1">
              <a:lnSpc>
                <a:spcPct val="90000"/>
              </a:lnSpc>
              <a:spcBef>
                <a:spcPts val="600"/>
              </a:spcBef>
              <a:spcAft>
                <a:spcPts val="0"/>
              </a:spcAft>
              <a:buFont typeface="Arial" charset="0"/>
              <a:buNone/>
              <a:defRPr/>
            </a:pPr>
            <a:r>
              <a:rPr lang="el-GR" altLang="el-GR" sz="2800" dirty="0" smtClean="0"/>
              <a:t>	την εκτίμηση της </a:t>
            </a:r>
            <a:r>
              <a:rPr lang="el-GR" altLang="el-GR" sz="2800" b="1" dirty="0" smtClean="0"/>
              <a:t>κατάστασης διατήρησης,</a:t>
            </a:r>
            <a:endParaRPr lang="el-GR" altLang="el-GR" sz="2800" dirty="0" smtClean="0"/>
          </a:p>
          <a:p>
            <a:pPr eaLnBrk="1" fontAlgn="auto" hangingPunct="1">
              <a:lnSpc>
                <a:spcPct val="90000"/>
              </a:lnSpc>
              <a:spcBef>
                <a:spcPts val="600"/>
              </a:spcBef>
              <a:spcAft>
                <a:spcPts val="0"/>
              </a:spcAft>
              <a:buFont typeface="Arial" charset="0"/>
              <a:buNone/>
              <a:defRPr/>
            </a:pPr>
            <a:r>
              <a:rPr lang="el-GR" altLang="el-GR" sz="2800" dirty="0" smtClean="0"/>
              <a:t>	την αξιολόγηση των </a:t>
            </a:r>
            <a:r>
              <a:rPr lang="el-GR" altLang="el-GR" sz="2800" b="1" dirty="0" smtClean="0"/>
              <a:t>παραγόντων φθοράς  </a:t>
            </a:r>
            <a:r>
              <a:rPr lang="el-GR" altLang="el-GR" sz="2800" dirty="0" smtClean="0"/>
              <a:t>και</a:t>
            </a:r>
          </a:p>
          <a:p>
            <a:pPr eaLnBrk="1" fontAlgn="auto" hangingPunct="1">
              <a:lnSpc>
                <a:spcPct val="90000"/>
              </a:lnSpc>
              <a:spcBef>
                <a:spcPts val="600"/>
              </a:spcBef>
              <a:spcAft>
                <a:spcPts val="0"/>
              </a:spcAft>
              <a:buFont typeface="Arial" charset="0"/>
              <a:buNone/>
              <a:defRPr/>
            </a:pPr>
            <a:r>
              <a:rPr lang="el-GR" altLang="el-GR" sz="2800" dirty="0" smtClean="0"/>
              <a:t>	τον προσδιορισμό του τύπου και της έκτασης της  απαιτούμενης </a:t>
            </a:r>
            <a:r>
              <a:rPr lang="el-GR" altLang="el-GR" sz="2800" b="1" dirty="0" smtClean="0"/>
              <a:t>διαδικασίας συντήρησης </a:t>
            </a:r>
            <a:r>
              <a:rPr lang="el-GR" altLang="el-GR" sz="2800" dirty="0" smtClean="0"/>
              <a:t>.</a:t>
            </a:r>
          </a:p>
          <a:p>
            <a:pPr eaLnBrk="1" fontAlgn="auto" hangingPunct="1">
              <a:lnSpc>
                <a:spcPct val="90000"/>
              </a:lnSpc>
              <a:spcBef>
                <a:spcPts val="600"/>
              </a:spcBef>
              <a:spcAft>
                <a:spcPts val="0"/>
              </a:spcAft>
              <a:buFont typeface="Arial" charset="0"/>
              <a:buNone/>
              <a:defRPr/>
            </a:pPr>
            <a:endParaRPr lang="el-GR" altLang="el-GR" sz="2800" b="1" dirty="0" smtClean="0"/>
          </a:p>
        </p:txBody>
      </p:sp>
      <p:sp>
        <p:nvSpPr>
          <p:cNvPr id="13316"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75B3F8D-B19D-481E-8FA3-2D3672E5451A}" type="slidenum">
              <a:rPr lang="el-GR" altLang="el-GR" sz="1200" smtClean="0">
                <a:solidFill>
                  <a:srgbClr val="000000"/>
                </a:solidFill>
                <a:latin typeface="Arial" charset="0"/>
                <a:cs typeface="Arial" charset="0"/>
              </a:rPr>
              <a:pPr eaLnBrk="1" hangingPunct="1">
                <a:spcBef>
                  <a:spcPct val="0"/>
                </a:spcBef>
                <a:buFontTx/>
                <a:buNone/>
              </a:pPr>
              <a:t>5</a:t>
            </a:fld>
            <a:endParaRPr lang="el-GR" altLang="el-GR" sz="1200" smtClean="0">
              <a:solidFill>
                <a:srgbClr val="000000"/>
              </a:solidFill>
              <a:latin typeface="Arial" charset="0"/>
              <a:cs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4567595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7587" name="Picture 4" descr="Figure5 23pca c"/>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761484" y="2372961"/>
            <a:ext cx="3621031" cy="2688341"/>
          </a:xfrm>
        </p:spPr>
      </p:pic>
      <p:sp>
        <p:nvSpPr>
          <p:cNvPr id="5" name="Rectangle 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155433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18" descr="ML1[1]"/>
          <p:cNvPicPr>
            <a:picLocks noChangeAspect="1" noChangeArrowheads="1"/>
          </p:cNvPicPr>
          <p:nvPr/>
        </p:nvPicPr>
        <p:blipFill>
          <a:blip r:embed="rId2" cstate="email">
            <a:lum bright="-12000" contrast="18000"/>
            <a:extLst>
              <a:ext uri="{28A0092B-C50C-407E-A947-70E740481C1C}">
                <a14:useLocalDpi xmlns:a14="http://schemas.microsoft.com/office/drawing/2010/main"/>
              </a:ext>
            </a:extLst>
          </a:blip>
          <a:srcRect/>
          <a:stretch>
            <a:fillRect/>
          </a:stretch>
        </p:blipFill>
        <p:spPr bwMode="auto">
          <a:xfrm>
            <a:off x="4427983" y="2777711"/>
            <a:ext cx="4215461" cy="363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19"/>
          <p:cNvSpPr>
            <a:spLocks noChangeArrowheads="1"/>
          </p:cNvSpPr>
          <p:nvPr/>
        </p:nvSpPr>
        <p:spPr bwMode="auto">
          <a:xfrm>
            <a:off x="5821895" y="6417902"/>
            <a:ext cx="1427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400" dirty="0" smtClean="0">
                <a:latin typeface="+mn-lt"/>
              </a:rPr>
              <a:t>Rib</a:t>
            </a:r>
            <a:r>
              <a:rPr lang="el-GR" altLang="el-GR" sz="1400" dirty="0">
                <a:latin typeface="+mn-lt"/>
              </a:rPr>
              <a:t>é</a:t>
            </a:r>
            <a:r>
              <a:rPr lang="en-US" altLang="el-GR" sz="1400" dirty="0">
                <a:latin typeface="+mn-lt"/>
              </a:rPr>
              <a:t>s et al</a:t>
            </a:r>
            <a:r>
              <a:rPr lang="el-GR" altLang="el-GR" sz="1400" dirty="0">
                <a:latin typeface="+mn-lt"/>
              </a:rPr>
              <a:t>. </a:t>
            </a:r>
            <a:r>
              <a:rPr lang="el-GR" altLang="el-GR" sz="1400" dirty="0" smtClean="0">
                <a:latin typeface="+mn-lt"/>
              </a:rPr>
              <a:t>2008 </a:t>
            </a:r>
            <a:endParaRPr lang="el-GR" altLang="el-GR" sz="1400" dirty="0">
              <a:latin typeface="+mn-lt"/>
            </a:endParaRPr>
          </a:p>
        </p:txBody>
      </p:sp>
      <p:sp>
        <p:nvSpPr>
          <p:cNvPr id="4" name="Title 3"/>
          <p:cNvSpPr>
            <a:spLocks noGrp="1"/>
          </p:cNvSpPr>
          <p:nvPr>
            <p:ph type="title"/>
          </p:nvPr>
        </p:nvSpPr>
        <p:spPr/>
        <p:txBody>
          <a:bodyPr>
            <a:normAutofit/>
          </a:bodyPr>
          <a:lstStyle/>
          <a:p>
            <a:r>
              <a:rPr lang="el-GR" dirty="0" smtClean="0"/>
              <a:t>Οργανολογία</a:t>
            </a:r>
            <a:endParaRPr lang="el-GR" dirty="0"/>
          </a:p>
        </p:txBody>
      </p:sp>
      <p:sp>
        <p:nvSpPr>
          <p:cNvPr id="5" name="Content Placeholder 4"/>
          <p:cNvSpPr>
            <a:spLocks noGrp="1"/>
          </p:cNvSpPr>
          <p:nvPr>
            <p:ph idx="1"/>
          </p:nvPr>
        </p:nvSpPr>
        <p:spPr>
          <a:xfrm>
            <a:off x="457200" y="1196752"/>
            <a:ext cx="8229600" cy="1728192"/>
          </a:xfrm>
        </p:spPr>
        <p:txBody>
          <a:bodyPr>
            <a:noAutofit/>
          </a:bodyPr>
          <a:lstStyle/>
          <a:p>
            <a:pPr marL="0" indent="0">
              <a:spcBef>
                <a:spcPct val="0"/>
              </a:spcBef>
              <a:buNone/>
            </a:pPr>
            <a:r>
              <a:rPr lang="el-GR" altLang="el-GR" sz="2400" dirty="0"/>
              <a:t>Τα συστήματα φασματικής απεικόνισης αποτελούνται από </a:t>
            </a:r>
          </a:p>
          <a:p>
            <a:pPr marL="0" indent="0">
              <a:spcBef>
                <a:spcPct val="0"/>
              </a:spcBef>
              <a:buNone/>
            </a:pPr>
            <a:r>
              <a:rPr lang="el-GR" altLang="el-GR" sz="2400" b="1" dirty="0"/>
              <a:t>έναν ανιχνευτή</a:t>
            </a:r>
            <a:r>
              <a:rPr lang="el-GR" altLang="el-GR" sz="2400" b="1" dirty="0">
                <a:solidFill>
                  <a:srgbClr val="EAEAEA"/>
                </a:solidFill>
              </a:rPr>
              <a:t> </a:t>
            </a:r>
            <a:r>
              <a:rPr lang="el-GR" altLang="el-GR" sz="2400" dirty="0"/>
              <a:t>προσαρμοσμένο σε έναν Η/Υ και </a:t>
            </a:r>
            <a:r>
              <a:rPr lang="el-GR" altLang="el-GR" sz="2400" b="1" dirty="0"/>
              <a:t>μία διάταξη φιλτραρίσματος ή διασποράς </a:t>
            </a:r>
            <a:r>
              <a:rPr lang="el-GR" altLang="el-GR" sz="2400" b="1" dirty="0">
                <a:solidFill>
                  <a:srgbClr val="820000"/>
                </a:solidFill>
              </a:rPr>
              <a:t>που περιλαμβάνει περισσότερα από ένα φίλτρα ή δυνατότητα </a:t>
            </a:r>
            <a:r>
              <a:rPr lang="el-GR" altLang="el-GR" sz="2400" b="1" dirty="0" smtClean="0">
                <a:solidFill>
                  <a:srgbClr val="820000"/>
                </a:solidFill>
              </a:rPr>
              <a:t>ρύθμισης</a:t>
            </a:r>
            <a:r>
              <a:rPr lang="el-GR" altLang="el-GR" sz="2400" b="1" dirty="0">
                <a:solidFill>
                  <a:srgbClr val="820000"/>
                </a:solidFill>
              </a:rPr>
              <a:t>.</a:t>
            </a:r>
            <a:r>
              <a:rPr lang="en-US" altLang="el-GR" sz="2400" b="1" dirty="0">
                <a:solidFill>
                  <a:srgbClr val="820000"/>
                </a:solidFill>
              </a:rPr>
              <a:t> </a:t>
            </a:r>
          </a:p>
          <a:p>
            <a:endParaRPr lang="el-GR" sz="2400" dirty="0"/>
          </a:p>
        </p:txBody>
      </p:sp>
      <p:sp>
        <p:nvSpPr>
          <p:cNvPr id="11" name="Rectangle 10"/>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Rectangle 5"/>
          <p:cNvSpPr/>
          <p:nvPr/>
        </p:nvSpPr>
        <p:spPr>
          <a:xfrm>
            <a:off x="483460" y="3257174"/>
            <a:ext cx="3394720" cy="2677656"/>
          </a:xfrm>
          <a:prstGeom prst="rect">
            <a:avLst/>
          </a:prstGeom>
        </p:spPr>
        <p:txBody>
          <a:bodyPr wrap="square">
            <a:spAutoFit/>
          </a:bodyPr>
          <a:lstStyle/>
          <a:p>
            <a:r>
              <a:rPr lang="el-GR" altLang="el-GR" sz="2400" b="1" dirty="0">
                <a:latin typeface="+mn-lt"/>
              </a:rPr>
              <a:t>Εξειδικευμένο λογισμικό</a:t>
            </a:r>
            <a:r>
              <a:rPr lang="el-GR" altLang="el-GR" sz="2400" b="1" dirty="0">
                <a:solidFill>
                  <a:srgbClr val="EAEAEA"/>
                </a:solidFill>
                <a:latin typeface="+mn-lt"/>
              </a:rPr>
              <a:t> </a:t>
            </a:r>
            <a:endParaRPr lang="en-US" altLang="el-GR" sz="2400" b="1" dirty="0">
              <a:solidFill>
                <a:srgbClr val="EAEAEA"/>
              </a:solidFill>
              <a:latin typeface="+mn-lt"/>
            </a:endParaRPr>
          </a:p>
          <a:p>
            <a:r>
              <a:rPr lang="el-GR" altLang="el-GR" sz="2400" dirty="0" smtClean="0">
                <a:latin typeface="+mn-lt"/>
              </a:rPr>
              <a:t>Χρησιμοποιείται </a:t>
            </a:r>
            <a:r>
              <a:rPr lang="el-GR" altLang="el-GR" sz="2400" dirty="0">
                <a:latin typeface="+mn-lt"/>
              </a:rPr>
              <a:t>για τη </a:t>
            </a:r>
            <a:endParaRPr lang="en-US" altLang="el-GR" sz="2400" dirty="0">
              <a:latin typeface="+mn-lt"/>
            </a:endParaRPr>
          </a:p>
          <a:p>
            <a:r>
              <a:rPr lang="el-GR" altLang="el-GR" sz="2400" dirty="0">
                <a:latin typeface="+mn-lt"/>
              </a:rPr>
              <a:t>λειτουργία του </a:t>
            </a:r>
            <a:r>
              <a:rPr lang="el-GR" altLang="el-GR" sz="2400" dirty="0" smtClean="0">
                <a:latin typeface="+mn-lt"/>
              </a:rPr>
              <a:t>συστήματος </a:t>
            </a:r>
            <a:endParaRPr lang="en-US" altLang="el-GR" sz="2400" dirty="0">
              <a:latin typeface="+mn-lt"/>
            </a:endParaRPr>
          </a:p>
          <a:p>
            <a:r>
              <a:rPr lang="el-GR" altLang="el-GR" sz="2400" dirty="0">
                <a:latin typeface="+mn-lt"/>
              </a:rPr>
              <a:t>και τον έλεγχο λήψης της </a:t>
            </a:r>
            <a:endParaRPr lang="en-US" altLang="el-GR" sz="2400" dirty="0">
              <a:latin typeface="+mn-lt"/>
            </a:endParaRPr>
          </a:p>
          <a:p>
            <a:r>
              <a:rPr lang="el-GR" altLang="el-GR" sz="2400" dirty="0">
                <a:latin typeface="+mn-lt"/>
              </a:rPr>
              <a:t>εικόνας και των δεδομένων. </a:t>
            </a:r>
          </a:p>
        </p:txBody>
      </p:sp>
    </p:spTree>
    <p:extLst>
      <p:ext uri="{BB962C8B-B14F-4D97-AF65-F5344CB8AC3E}">
        <p14:creationId xmlns:p14="http://schemas.microsoft.com/office/powerpoint/2010/main" val="22969432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Ανιχνευτές (1)</a:t>
            </a:r>
          </a:p>
        </p:txBody>
      </p:sp>
      <p:sp>
        <p:nvSpPr>
          <p:cNvPr id="3" name="Content Placeholder 2"/>
          <p:cNvSpPr>
            <a:spLocks noGrp="1"/>
          </p:cNvSpPr>
          <p:nvPr>
            <p:ph idx="1"/>
          </p:nvPr>
        </p:nvSpPr>
        <p:spPr/>
        <p:txBody>
          <a:bodyPr>
            <a:normAutofit/>
          </a:bodyPr>
          <a:lstStyle/>
          <a:p>
            <a:pPr>
              <a:spcBef>
                <a:spcPct val="0"/>
              </a:spcBef>
              <a:buNone/>
            </a:pPr>
            <a:r>
              <a:rPr lang="el-GR" altLang="el-GR" sz="2600" dirty="0" smtClean="0"/>
              <a:t>Δύο </a:t>
            </a:r>
            <a:r>
              <a:rPr lang="el-GR" altLang="el-GR" sz="2600" dirty="0"/>
              <a:t>βασικοί τύποι ανιχνευτών: </a:t>
            </a:r>
          </a:p>
          <a:p>
            <a:pPr>
              <a:spcBef>
                <a:spcPct val="0"/>
              </a:spcBef>
            </a:pPr>
            <a:r>
              <a:rPr lang="el-GR" altLang="el-GR" sz="2600" dirty="0" smtClean="0"/>
              <a:t> </a:t>
            </a:r>
            <a:r>
              <a:rPr lang="el-GR" altLang="el-GR" sz="2600" dirty="0"/>
              <a:t>ανιχνευτές στερεάς κατάστασης (</a:t>
            </a:r>
            <a:r>
              <a:rPr lang="en-US" altLang="el-GR" sz="2600" dirty="0"/>
              <a:t>Focal Plane Arrays)</a:t>
            </a:r>
            <a:r>
              <a:rPr lang="el-GR" altLang="el-GR" sz="2600" dirty="0"/>
              <a:t> με ή χωρίς κυκλώματα </a:t>
            </a:r>
            <a:r>
              <a:rPr lang="en-US" altLang="el-GR" sz="2600" dirty="0"/>
              <a:t>CCD</a:t>
            </a:r>
            <a:endParaRPr lang="el-GR" altLang="el-GR" sz="2600" dirty="0"/>
          </a:p>
          <a:p>
            <a:pPr>
              <a:spcBef>
                <a:spcPct val="0"/>
              </a:spcBef>
            </a:pPr>
            <a:r>
              <a:rPr lang="el-GR" altLang="el-GR" sz="2600" dirty="0" smtClean="0"/>
              <a:t> </a:t>
            </a:r>
            <a:r>
              <a:rPr lang="el-GR" altLang="el-GR" sz="2600" dirty="0"/>
              <a:t>ανιχνευτές που χρησιμοποιούν λυχνίες (</a:t>
            </a:r>
            <a:r>
              <a:rPr lang="en-US" altLang="el-GR" sz="2600" dirty="0" err="1"/>
              <a:t>vidicon</a:t>
            </a:r>
            <a:r>
              <a:rPr lang="el-GR" altLang="el-GR" sz="2600" dirty="0"/>
              <a:t>) </a:t>
            </a:r>
          </a:p>
          <a:p>
            <a:pPr>
              <a:spcBef>
                <a:spcPct val="0"/>
              </a:spcBef>
              <a:buNone/>
            </a:pPr>
            <a:endParaRPr lang="el-GR" altLang="el-GR" sz="2600" u="sng" dirty="0" smtClean="0"/>
          </a:p>
          <a:p>
            <a:pPr>
              <a:spcBef>
                <a:spcPct val="0"/>
              </a:spcBef>
              <a:buNone/>
            </a:pPr>
            <a:r>
              <a:rPr lang="el-GR" altLang="el-GR" sz="2600" b="1" dirty="0" smtClean="0"/>
              <a:t>Φασματική </a:t>
            </a:r>
            <a:r>
              <a:rPr lang="el-GR" altLang="el-GR" sz="2600" b="1" dirty="0"/>
              <a:t>απόκριση ανιχνευτών:</a:t>
            </a:r>
          </a:p>
          <a:p>
            <a:pPr>
              <a:spcBef>
                <a:spcPct val="0"/>
              </a:spcBef>
            </a:pPr>
            <a:r>
              <a:rPr lang="en-US" altLang="el-GR" sz="2600" dirty="0"/>
              <a:t>FPAs </a:t>
            </a:r>
            <a:r>
              <a:rPr lang="el-GR" altLang="el-GR" sz="2600" dirty="0"/>
              <a:t>με κυκλώματα </a:t>
            </a:r>
            <a:r>
              <a:rPr lang="en-US" altLang="el-GR" sz="2600" dirty="0"/>
              <a:t>CCD </a:t>
            </a:r>
            <a:r>
              <a:rPr lang="el-GR" altLang="el-GR" sz="2600" dirty="0"/>
              <a:t>- έως 1000 </a:t>
            </a:r>
            <a:r>
              <a:rPr lang="en-US" altLang="el-GR" sz="2600" dirty="0"/>
              <a:t>nm </a:t>
            </a:r>
            <a:endParaRPr lang="el-GR" altLang="el-GR" sz="2600" dirty="0"/>
          </a:p>
          <a:p>
            <a:pPr>
              <a:spcBef>
                <a:spcPct val="0"/>
              </a:spcBef>
            </a:pPr>
            <a:r>
              <a:rPr lang="en-US" altLang="el-GR" sz="2600" dirty="0" err="1"/>
              <a:t>Vidicon</a:t>
            </a:r>
            <a:r>
              <a:rPr lang="en-US" altLang="el-GR" sz="2600" dirty="0"/>
              <a:t> </a:t>
            </a:r>
            <a:r>
              <a:rPr lang="en-US" altLang="el-GR" sz="2600" dirty="0" err="1"/>
              <a:t>PbS</a:t>
            </a:r>
            <a:r>
              <a:rPr lang="el-GR" altLang="el-GR" sz="2600" dirty="0"/>
              <a:t> - έως 2200 </a:t>
            </a:r>
            <a:r>
              <a:rPr lang="en-US" altLang="el-GR" sz="2600" dirty="0"/>
              <a:t>nm</a:t>
            </a:r>
            <a:r>
              <a:rPr lang="el-GR" altLang="el-GR" sz="2600" dirty="0"/>
              <a:t> </a:t>
            </a:r>
          </a:p>
          <a:p>
            <a:pPr>
              <a:spcBef>
                <a:spcPct val="0"/>
              </a:spcBef>
            </a:pPr>
            <a:r>
              <a:rPr lang="en-US" altLang="el-GR" sz="2600" dirty="0"/>
              <a:t>FPAs</a:t>
            </a:r>
            <a:r>
              <a:rPr lang="el-GR" altLang="el-GR" sz="2600" dirty="0"/>
              <a:t> χωρίς κυκλώματα </a:t>
            </a:r>
            <a:r>
              <a:rPr lang="en-US" altLang="el-GR" sz="2600" dirty="0"/>
              <a:t>CCD</a:t>
            </a:r>
            <a:r>
              <a:rPr lang="el-GR" altLang="el-GR" sz="2600" dirty="0"/>
              <a:t> -</a:t>
            </a:r>
            <a:r>
              <a:rPr lang="en-US" altLang="el-GR" sz="2600" dirty="0"/>
              <a:t> </a:t>
            </a:r>
            <a:r>
              <a:rPr lang="el-GR" altLang="el-GR" sz="2600" dirty="0"/>
              <a:t>μεταξύ 1μ</a:t>
            </a:r>
            <a:r>
              <a:rPr lang="en-US" altLang="el-GR" sz="2600" dirty="0"/>
              <a:t>m</a:t>
            </a:r>
            <a:r>
              <a:rPr lang="el-GR" altLang="el-GR" sz="2600" dirty="0"/>
              <a:t> και 25μ</a:t>
            </a:r>
            <a:r>
              <a:rPr lang="en-US" altLang="el-GR" sz="2600" dirty="0"/>
              <a:t>m</a:t>
            </a:r>
            <a:r>
              <a:rPr lang="el-GR" altLang="el-GR" sz="2600" dirty="0"/>
              <a:t> </a:t>
            </a:r>
            <a:endParaRPr lang="el-GR" altLang="el-GR" sz="2600" dirty="0" smtClean="0"/>
          </a:p>
          <a:p>
            <a:endParaRPr lang="el-GR" sz="2600" dirty="0"/>
          </a:p>
        </p:txBody>
      </p:sp>
      <p:sp>
        <p:nvSpPr>
          <p:cNvPr id="10" name="Rectangle 9"/>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9567200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Ανιχνευτές </a:t>
            </a:r>
            <a:r>
              <a:rPr lang="el-GR" dirty="0" smtClean="0"/>
              <a:t>(2)</a:t>
            </a:r>
            <a:endParaRPr lang="el-GR" dirty="0"/>
          </a:p>
        </p:txBody>
      </p:sp>
      <p:sp>
        <p:nvSpPr>
          <p:cNvPr id="3" name="Content Placeholder 2"/>
          <p:cNvSpPr>
            <a:spLocks noGrp="1"/>
          </p:cNvSpPr>
          <p:nvPr>
            <p:ph idx="1"/>
          </p:nvPr>
        </p:nvSpPr>
        <p:spPr/>
        <p:txBody>
          <a:bodyPr>
            <a:normAutofit/>
          </a:bodyPr>
          <a:lstStyle/>
          <a:p>
            <a:pPr marL="0" indent="0">
              <a:spcBef>
                <a:spcPts val="600"/>
              </a:spcBef>
              <a:spcAft>
                <a:spcPts val="600"/>
              </a:spcAft>
              <a:buNone/>
              <a:tabLst>
                <a:tab pos="1882775" algn="l"/>
              </a:tabLst>
            </a:pPr>
            <a:r>
              <a:rPr lang="el-GR" altLang="el-GR" sz="2600" dirty="0" smtClean="0"/>
              <a:t>Τα </a:t>
            </a:r>
            <a:r>
              <a:rPr lang="el-GR" altLang="el-GR" sz="2600" dirty="0"/>
              <a:t>συστήματα ανιχνευτών στερεάς κατάστασης με κυκλώματα </a:t>
            </a:r>
            <a:r>
              <a:rPr lang="en-US" altLang="el-GR" sz="2600" dirty="0"/>
              <a:t>CCD </a:t>
            </a:r>
            <a:r>
              <a:rPr lang="el-GR" altLang="el-GR" sz="2600" dirty="0"/>
              <a:t>είναι από κατασκευής τους ανώτερα όσον αφορά στη </a:t>
            </a:r>
            <a:r>
              <a:rPr lang="el-GR" altLang="el-GR" sz="2600" b="1" dirty="0">
                <a:solidFill>
                  <a:srgbClr val="820000"/>
                </a:solidFill>
              </a:rPr>
              <a:t>γεωμετρική στρεβλότητα</a:t>
            </a:r>
            <a:r>
              <a:rPr lang="el-GR" altLang="el-GR" sz="2600" dirty="0"/>
              <a:t>, τη </a:t>
            </a:r>
            <a:r>
              <a:rPr lang="el-GR" altLang="el-GR" sz="2600" b="1" dirty="0">
                <a:solidFill>
                  <a:srgbClr val="820000"/>
                </a:solidFill>
              </a:rPr>
              <a:t>σταθερότητα σήματος </a:t>
            </a:r>
            <a:r>
              <a:rPr lang="el-GR" altLang="el-GR" sz="2600" dirty="0"/>
              <a:t>και τη </a:t>
            </a:r>
            <a:r>
              <a:rPr lang="el-GR" altLang="el-GR" sz="2600" b="1" dirty="0">
                <a:solidFill>
                  <a:srgbClr val="820000"/>
                </a:solidFill>
              </a:rPr>
              <a:t>συνάρτηση μεταφοράς</a:t>
            </a:r>
            <a:r>
              <a:rPr lang="el-GR" altLang="el-GR" sz="2600" dirty="0"/>
              <a:t>, χαρακτηριστικά τα οποία οδηγούν σε βελτιωμένη ποιότητα εικόνας σε όρους </a:t>
            </a:r>
            <a:r>
              <a:rPr lang="el-GR" altLang="el-GR" sz="2600" b="1" dirty="0">
                <a:solidFill>
                  <a:srgbClr val="820000"/>
                </a:solidFill>
              </a:rPr>
              <a:t>οξύτητας</a:t>
            </a:r>
            <a:r>
              <a:rPr lang="el-GR" altLang="el-GR" sz="2600" dirty="0"/>
              <a:t>, </a:t>
            </a:r>
            <a:r>
              <a:rPr lang="el-GR" altLang="el-GR" sz="2600" b="1" dirty="0">
                <a:solidFill>
                  <a:srgbClr val="820000"/>
                </a:solidFill>
              </a:rPr>
              <a:t>αντίθεσης</a:t>
            </a:r>
            <a:r>
              <a:rPr lang="el-GR" altLang="el-GR" sz="2600" dirty="0"/>
              <a:t> και </a:t>
            </a:r>
            <a:r>
              <a:rPr lang="el-GR" altLang="el-GR" sz="2600" b="1" dirty="0">
                <a:solidFill>
                  <a:srgbClr val="820000"/>
                </a:solidFill>
              </a:rPr>
              <a:t>ευκρίνειας</a:t>
            </a:r>
            <a:r>
              <a:rPr lang="el-GR" altLang="el-GR" sz="2600" dirty="0"/>
              <a:t>. </a:t>
            </a:r>
            <a:endParaRPr lang="el-GR" altLang="el-GR" sz="2600" dirty="0" smtClean="0"/>
          </a:p>
          <a:p>
            <a:pPr marL="0" indent="0">
              <a:spcBef>
                <a:spcPts val="600"/>
              </a:spcBef>
              <a:spcAft>
                <a:spcPts val="600"/>
              </a:spcAft>
              <a:buNone/>
              <a:tabLst>
                <a:tab pos="1882775" algn="l"/>
              </a:tabLst>
            </a:pPr>
            <a:r>
              <a:rPr lang="el-GR" altLang="el-GR" sz="2600" dirty="0" smtClean="0"/>
              <a:t>Όμως</a:t>
            </a:r>
            <a:r>
              <a:rPr lang="el-GR" altLang="el-GR" sz="2600" dirty="0"/>
              <a:t>, η εκτεταμένη </a:t>
            </a:r>
            <a:r>
              <a:rPr lang="el-GR" altLang="el-GR" sz="2600" b="1" dirty="0">
                <a:solidFill>
                  <a:srgbClr val="820000"/>
                </a:solidFill>
              </a:rPr>
              <a:t>φασματική απόκριση </a:t>
            </a:r>
            <a:r>
              <a:rPr lang="el-GR" altLang="el-GR" sz="2600" dirty="0"/>
              <a:t>των συστημάτων </a:t>
            </a:r>
            <a:r>
              <a:rPr lang="en-US" altLang="el-GR" sz="2600" dirty="0" err="1"/>
              <a:t>vidicon</a:t>
            </a:r>
            <a:r>
              <a:rPr lang="el-GR" altLang="el-GR" sz="2600" dirty="0"/>
              <a:t>, αποτελεί κρίσιμο χαρακτηριστικό. </a:t>
            </a:r>
          </a:p>
          <a:p>
            <a:pPr marL="0" indent="0">
              <a:spcBef>
                <a:spcPts val="600"/>
              </a:spcBef>
              <a:spcAft>
                <a:spcPts val="600"/>
              </a:spcAft>
              <a:buNone/>
              <a:tabLst>
                <a:tab pos="1882775" algn="l"/>
              </a:tabLst>
            </a:pPr>
            <a:r>
              <a:rPr lang="el-GR" altLang="el-GR" sz="2600" dirty="0"/>
              <a:t>Τα συστήματα ανιχνευτών στερεάς κατάστασης χωρίς κυκλώματα </a:t>
            </a:r>
            <a:r>
              <a:rPr lang="en-US" altLang="el-GR" sz="2600" dirty="0"/>
              <a:t>CCD</a:t>
            </a:r>
            <a:r>
              <a:rPr lang="el-GR" altLang="el-GR" sz="2600" dirty="0"/>
              <a:t>, τα οποία συνδυάζουν πολλά πλεονεκτήματα, έχουν προς στιγμήν μεγάλο κόστος.</a:t>
            </a:r>
          </a:p>
          <a:p>
            <a:pPr>
              <a:spcBef>
                <a:spcPct val="0"/>
              </a:spcBef>
              <a:buNone/>
            </a:pPr>
            <a:endParaRPr lang="el-GR" altLang="el-GR" sz="2400" dirty="0"/>
          </a:p>
          <a:p>
            <a:endParaRPr lang="el-GR" sz="2400" dirty="0"/>
          </a:p>
        </p:txBody>
      </p:sp>
      <p:sp>
        <p:nvSpPr>
          <p:cNvPr id="10" name="Rectangle 9"/>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1202616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7244" r="5301"/>
          <a:stretch/>
        </p:blipFill>
        <p:spPr bwMode="auto">
          <a:xfrm>
            <a:off x="-2983" y="1556791"/>
            <a:ext cx="2975213" cy="268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8"/>
          <p:cNvSpPr>
            <a:spLocks noChangeArrowheads="1"/>
          </p:cNvSpPr>
          <p:nvPr/>
        </p:nvSpPr>
        <p:spPr bwMode="auto">
          <a:xfrm>
            <a:off x="6114408" y="3970493"/>
            <a:ext cx="29771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2000" dirty="0" smtClean="0">
                <a:latin typeface="+mn-lt"/>
                <a:cs typeface="Arial" charset="0"/>
              </a:rPr>
              <a:t>O</a:t>
            </a:r>
            <a:r>
              <a:rPr lang="el-GR" altLang="el-GR" sz="2000" dirty="0" err="1">
                <a:latin typeface="+mn-lt"/>
                <a:cs typeface="Arial" charset="0"/>
              </a:rPr>
              <a:t>πτική</a:t>
            </a:r>
            <a:r>
              <a:rPr lang="el-GR" altLang="el-GR" sz="2000" dirty="0">
                <a:latin typeface="+mn-lt"/>
                <a:cs typeface="Arial" charset="0"/>
              </a:rPr>
              <a:t> κεφαλή </a:t>
            </a:r>
            <a:r>
              <a:rPr lang="el-GR" altLang="el-GR" sz="2000" dirty="0" err="1">
                <a:latin typeface="+mn-lt"/>
                <a:cs typeface="Arial" charset="0"/>
              </a:rPr>
              <a:t>υπερφασματικού</a:t>
            </a:r>
            <a:r>
              <a:rPr lang="el-GR" altLang="el-GR" sz="2000" dirty="0">
                <a:latin typeface="+mn-lt"/>
                <a:cs typeface="Arial" charset="0"/>
              </a:rPr>
              <a:t> </a:t>
            </a:r>
            <a:r>
              <a:rPr lang="en-US" altLang="el-GR" sz="2000" dirty="0">
                <a:latin typeface="+mn-lt"/>
                <a:cs typeface="Arial" charset="0"/>
              </a:rPr>
              <a:t>scanner</a:t>
            </a:r>
          </a:p>
          <a:p>
            <a:pPr eaLnBrk="1" hangingPunct="1">
              <a:spcBef>
                <a:spcPct val="0"/>
              </a:spcBef>
              <a:buFontTx/>
              <a:buNone/>
            </a:pPr>
            <a:r>
              <a:rPr lang="el-GR" altLang="el-GR" sz="2000" dirty="0">
                <a:latin typeface="+mn-lt"/>
              </a:rPr>
              <a:t>[</a:t>
            </a:r>
            <a:r>
              <a:rPr lang="en-US" altLang="el-GR" sz="2000" dirty="0" err="1">
                <a:latin typeface="+mn-lt"/>
              </a:rPr>
              <a:t>Carcagni</a:t>
            </a:r>
            <a:r>
              <a:rPr lang="en-US" altLang="el-GR" sz="2000" dirty="0">
                <a:latin typeface="+mn-lt"/>
              </a:rPr>
              <a:t> et al. 2005</a:t>
            </a:r>
            <a:r>
              <a:rPr lang="el-GR" altLang="el-GR" sz="2000" dirty="0">
                <a:latin typeface="+mn-lt"/>
              </a:rPr>
              <a:t>]</a:t>
            </a:r>
          </a:p>
        </p:txBody>
      </p:sp>
      <p:pic>
        <p:nvPicPr>
          <p:cNvPr id="70662"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5843" y="1652827"/>
            <a:ext cx="2925762"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2230" y="1652829"/>
            <a:ext cx="311943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l-GR" altLang="el-GR" dirty="0"/>
              <a:t>Ανιχνευτές </a:t>
            </a:r>
            <a:r>
              <a:rPr lang="el-GR" altLang="el-GR" dirty="0" smtClean="0"/>
              <a:t>(3)</a:t>
            </a:r>
            <a:endParaRPr lang="el-GR" dirty="0"/>
          </a:p>
        </p:txBody>
      </p:sp>
      <p:sp>
        <p:nvSpPr>
          <p:cNvPr id="4" name="Rectangle 3"/>
          <p:cNvSpPr/>
          <p:nvPr/>
        </p:nvSpPr>
        <p:spPr>
          <a:xfrm>
            <a:off x="0" y="3970493"/>
            <a:ext cx="2972230" cy="1938992"/>
          </a:xfrm>
          <a:prstGeom prst="rect">
            <a:avLst/>
          </a:prstGeom>
        </p:spPr>
        <p:txBody>
          <a:bodyPr wrap="square">
            <a:spAutoFit/>
          </a:bodyPr>
          <a:lstStyle/>
          <a:p>
            <a:r>
              <a:rPr lang="el-GR" altLang="el-GR" sz="2000" dirty="0" smtClean="0">
                <a:latin typeface="+mn-lt"/>
              </a:rPr>
              <a:t>Γραμμικός </a:t>
            </a:r>
            <a:r>
              <a:rPr lang="en-US" altLang="el-GR" sz="2000" dirty="0">
                <a:latin typeface="+mn-lt"/>
              </a:rPr>
              <a:t>CCD </a:t>
            </a:r>
            <a:r>
              <a:rPr lang="el-GR" altLang="el-GR" sz="2000" dirty="0" smtClean="0">
                <a:latin typeface="+mn-lt"/>
              </a:rPr>
              <a:t>ανιχνευτής </a:t>
            </a:r>
            <a:endParaRPr lang="en-US" altLang="el-GR" sz="2000" dirty="0">
              <a:latin typeface="+mn-lt"/>
            </a:endParaRPr>
          </a:p>
          <a:p>
            <a:r>
              <a:rPr lang="el-GR" altLang="el-GR" sz="2000" dirty="0">
                <a:latin typeface="+mn-lt"/>
              </a:rPr>
              <a:t>που χρησιμοποιήθηκε για την </a:t>
            </a:r>
            <a:r>
              <a:rPr lang="el-GR" altLang="el-GR" sz="2000" dirty="0" smtClean="0">
                <a:latin typeface="+mn-lt"/>
              </a:rPr>
              <a:t>κατασκευή </a:t>
            </a:r>
            <a:r>
              <a:rPr lang="el-GR" altLang="el-GR" sz="2000" dirty="0">
                <a:latin typeface="+mn-lt"/>
              </a:rPr>
              <a:t>του </a:t>
            </a:r>
            <a:r>
              <a:rPr lang="el-GR" altLang="el-GR" sz="2000" dirty="0" err="1">
                <a:latin typeface="+mn-lt"/>
              </a:rPr>
              <a:t>πολυφασματικού</a:t>
            </a:r>
            <a:r>
              <a:rPr lang="el-GR" altLang="el-GR" sz="2000" dirty="0">
                <a:latin typeface="+mn-lt"/>
              </a:rPr>
              <a:t> </a:t>
            </a:r>
            <a:endParaRPr lang="en-US" altLang="el-GR" sz="2000" dirty="0">
              <a:latin typeface="+mn-lt"/>
            </a:endParaRPr>
          </a:p>
          <a:p>
            <a:r>
              <a:rPr lang="el-GR" altLang="el-GR" sz="2000" dirty="0">
                <a:latin typeface="+mn-lt"/>
              </a:rPr>
              <a:t>συστήματος </a:t>
            </a:r>
            <a:r>
              <a:rPr lang="en-US" altLang="el-GR" sz="2000" dirty="0">
                <a:latin typeface="+mn-lt"/>
              </a:rPr>
              <a:t>CRISATEL </a:t>
            </a:r>
          </a:p>
          <a:p>
            <a:r>
              <a:rPr lang="el-GR" altLang="el-GR" sz="2000" dirty="0">
                <a:latin typeface="+mn-lt"/>
              </a:rPr>
              <a:t>[</a:t>
            </a:r>
            <a:r>
              <a:rPr lang="en-US" altLang="el-GR" sz="2000" dirty="0" err="1">
                <a:latin typeface="+mn-lt"/>
              </a:rPr>
              <a:t>Cotte</a:t>
            </a:r>
            <a:r>
              <a:rPr lang="en-US" altLang="el-GR" sz="2000" dirty="0">
                <a:latin typeface="+mn-lt"/>
              </a:rPr>
              <a:t> and </a:t>
            </a:r>
            <a:r>
              <a:rPr lang="en-US" altLang="el-GR" sz="2000" dirty="0" err="1">
                <a:latin typeface="+mn-lt"/>
              </a:rPr>
              <a:t>Dupouy</a:t>
            </a:r>
            <a:r>
              <a:rPr lang="en-US" altLang="el-GR" sz="2000" dirty="0">
                <a:latin typeface="+mn-lt"/>
              </a:rPr>
              <a:t> 2006</a:t>
            </a:r>
            <a:r>
              <a:rPr lang="el-GR" altLang="el-GR" sz="2000" dirty="0">
                <a:latin typeface="+mn-lt"/>
              </a:rPr>
              <a:t>]</a:t>
            </a:r>
            <a:endParaRPr lang="en-US" altLang="el-GR" sz="2000" dirty="0">
              <a:latin typeface="+mn-lt"/>
            </a:endParaRPr>
          </a:p>
        </p:txBody>
      </p:sp>
      <p:sp>
        <p:nvSpPr>
          <p:cNvPr id="5" name="Rectangle 4"/>
          <p:cNvSpPr/>
          <p:nvPr/>
        </p:nvSpPr>
        <p:spPr>
          <a:xfrm>
            <a:off x="3056724" y="3970493"/>
            <a:ext cx="2825461" cy="1015663"/>
          </a:xfrm>
          <a:prstGeom prst="rect">
            <a:avLst/>
          </a:prstGeom>
        </p:spPr>
        <p:txBody>
          <a:bodyPr wrap="square">
            <a:spAutoFit/>
          </a:bodyPr>
          <a:lstStyle/>
          <a:p>
            <a:r>
              <a:rPr lang="en-US" altLang="el-GR" sz="2000" dirty="0" smtClean="0">
                <a:latin typeface="+mn-lt"/>
                <a:cs typeface="Arial" charset="0"/>
              </a:rPr>
              <a:t> </a:t>
            </a:r>
            <a:r>
              <a:rPr lang="el-GR" altLang="el-GR" sz="2000" dirty="0">
                <a:latin typeface="+mn-lt"/>
                <a:cs typeface="Arial" charset="0"/>
              </a:rPr>
              <a:t>Άποψη εσωτερικού του συστήματος </a:t>
            </a:r>
            <a:r>
              <a:rPr lang="en-US" altLang="el-GR" sz="2000" dirty="0">
                <a:latin typeface="+mn-lt"/>
                <a:cs typeface="Arial" charset="0"/>
              </a:rPr>
              <a:t>CRISATEL</a:t>
            </a:r>
          </a:p>
          <a:p>
            <a:r>
              <a:rPr lang="el-GR" altLang="el-GR" sz="2000" dirty="0">
                <a:latin typeface="+mn-lt"/>
              </a:rPr>
              <a:t>[</a:t>
            </a:r>
            <a:r>
              <a:rPr lang="en-US" altLang="el-GR" sz="2000" dirty="0" err="1">
                <a:latin typeface="+mn-lt"/>
              </a:rPr>
              <a:t>Cotte</a:t>
            </a:r>
            <a:r>
              <a:rPr lang="en-US" altLang="el-GR" sz="2000" dirty="0">
                <a:latin typeface="+mn-lt"/>
              </a:rPr>
              <a:t> and </a:t>
            </a:r>
            <a:r>
              <a:rPr lang="en-US" altLang="el-GR" sz="2000" dirty="0" err="1">
                <a:latin typeface="+mn-lt"/>
              </a:rPr>
              <a:t>Dupouy</a:t>
            </a:r>
            <a:r>
              <a:rPr lang="en-US" altLang="el-GR" sz="2000" dirty="0">
                <a:latin typeface="+mn-lt"/>
              </a:rPr>
              <a:t> 2006</a:t>
            </a:r>
            <a:r>
              <a:rPr lang="el-GR" altLang="el-GR" sz="2000" dirty="0">
                <a:latin typeface="+mn-lt"/>
              </a:rPr>
              <a:t>]</a:t>
            </a:r>
            <a:endParaRPr lang="en-US" altLang="el-GR" sz="2000" dirty="0">
              <a:latin typeface="+mn-lt"/>
            </a:endParaRPr>
          </a:p>
        </p:txBody>
      </p:sp>
      <p:sp>
        <p:nvSpPr>
          <p:cNvPr id="12" name="Rectangle 11"/>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1623058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Φίλτρα (1</a:t>
            </a:r>
            <a:r>
              <a:rPr lang="el-GR" dirty="0" smtClean="0"/>
              <a:t>)</a:t>
            </a:r>
            <a:endParaRPr lang="el-GR" dirty="0"/>
          </a:p>
        </p:txBody>
      </p:sp>
      <p:sp>
        <p:nvSpPr>
          <p:cNvPr id="3" name="Content Placeholder 2"/>
          <p:cNvSpPr>
            <a:spLocks noGrp="1"/>
          </p:cNvSpPr>
          <p:nvPr>
            <p:ph idx="1"/>
          </p:nvPr>
        </p:nvSpPr>
        <p:spPr>
          <a:xfrm>
            <a:off x="457200" y="1196752"/>
            <a:ext cx="8229600" cy="5661248"/>
          </a:xfrm>
        </p:spPr>
        <p:txBody>
          <a:bodyPr>
            <a:normAutofit/>
          </a:bodyPr>
          <a:lstStyle/>
          <a:p>
            <a:pPr marL="0" indent="0">
              <a:spcBef>
                <a:spcPts val="600"/>
              </a:spcBef>
              <a:spcAft>
                <a:spcPts val="600"/>
              </a:spcAft>
              <a:buNone/>
            </a:pPr>
            <a:r>
              <a:rPr lang="en-US" altLang="el-GR" sz="2400" dirty="0"/>
              <a:t>To </a:t>
            </a:r>
            <a:r>
              <a:rPr lang="el-GR" altLang="el-GR" sz="2400" dirty="0"/>
              <a:t>τμήμα ενός οπτικού συστήματος που το καθιστά </a:t>
            </a:r>
            <a:r>
              <a:rPr lang="el-GR" altLang="el-GR" sz="2400" dirty="0" err="1"/>
              <a:t>πολυφασματικό</a:t>
            </a:r>
            <a:r>
              <a:rPr lang="el-GR" altLang="el-GR" sz="2400" dirty="0"/>
              <a:t> (ή </a:t>
            </a:r>
            <a:r>
              <a:rPr lang="el-GR" altLang="el-GR" sz="2400" dirty="0" err="1"/>
              <a:t>υπερφασματικό</a:t>
            </a:r>
            <a:r>
              <a:rPr lang="el-GR" altLang="el-GR" sz="2400" dirty="0"/>
              <a:t>) είναι συνήθως τα φίλτρα (*). </a:t>
            </a:r>
            <a:endParaRPr lang="en-US" altLang="el-GR" sz="2400" dirty="0"/>
          </a:p>
          <a:p>
            <a:pPr marL="0" indent="0">
              <a:spcBef>
                <a:spcPts val="600"/>
              </a:spcBef>
              <a:spcAft>
                <a:spcPts val="600"/>
              </a:spcAft>
              <a:buNone/>
            </a:pPr>
            <a:r>
              <a:rPr lang="el-GR" altLang="el-GR" sz="2400" dirty="0" smtClean="0"/>
              <a:t>Διαφορετικές </a:t>
            </a:r>
            <a:r>
              <a:rPr lang="el-GR" altLang="el-GR" sz="2400" dirty="0"/>
              <a:t>κατηγορίες διατάξεων χρησιμοποιούνται για να διαχωρίσουν ή να φιλτράρουν τα μήκη κύματος, κάθε μία από τις οποίες παρουσιάζει πλεονεκτήματα και μειονεκτήματα. Ευρέως χρησιμοποιούμενες διατάξεις βασίζονται σε: </a:t>
            </a:r>
          </a:p>
          <a:p>
            <a:pPr>
              <a:spcBef>
                <a:spcPts val="600"/>
              </a:spcBef>
              <a:spcAft>
                <a:spcPts val="600"/>
              </a:spcAft>
              <a:buClr>
                <a:srgbClr val="820000"/>
              </a:buClr>
              <a:buFont typeface="Wingdings" panose="05000000000000000000" pitchFamily="2" charset="2"/>
              <a:buChar char="§"/>
            </a:pPr>
            <a:r>
              <a:rPr lang="el-GR" altLang="el-GR" sz="2400" b="1" dirty="0" smtClean="0">
                <a:solidFill>
                  <a:srgbClr val="820000"/>
                </a:solidFill>
              </a:rPr>
              <a:t>Οπτικά </a:t>
            </a:r>
            <a:r>
              <a:rPr lang="el-GR" altLang="el-GR" sz="2400" b="1" dirty="0">
                <a:solidFill>
                  <a:srgbClr val="820000"/>
                </a:solidFill>
              </a:rPr>
              <a:t>φίλτρα </a:t>
            </a:r>
          </a:p>
          <a:p>
            <a:pPr>
              <a:spcBef>
                <a:spcPts val="600"/>
              </a:spcBef>
              <a:spcAft>
                <a:spcPts val="600"/>
              </a:spcAft>
              <a:buClr>
                <a:srgbClr val="820000"/>
              </a:buClr>
              <a:buFont typeface="Wingdings" panose="05000000000000000000" pitchFamily="2" charset="2"/>
              <a:buChar char="§"/>
            </a:pPr>
            <a:r>
              <a:rPr lang="el-GR" altLang="el-GR" sz="2400" b="1" dirty="0" smtClean="0">
                <a:solidFill>
                  <a:srgbClr val="820000"/>
                </a:solidFill>
              </a:rPr>
              <a:t>Ηλεκτρονικά </a:t>
            </a:r>
            <a:r>
              <a:rPr lang="el-GR" altLang="el-GR" sz="2400" b="1" dirty="0">
                <a:solidFill>
                  <a:srgbClr val="820000"/>
                </a:solidFill>
              </a:rPr>
              <a:t>ρυθμιζόμενα στοιχεία</a:t>
            </a:r>
            <a:r>
              <a:rPr lang="el-GR" altLang="el-GR" sz="2400" dirty="0"/>
              <a:t>, όπως οι υγροί κρύσταλλοι (</a:t>
            </a:r>
            <a:r>
              <a:rPr lang="en-US" altLang="el-GR" sz="2400" dirty="0"/>
              <a:t>LCTF</a:t>
            </a:r>
            <a:r>
              <a:rPr lang="el-GR" altLang="el-GR" sz="2400" dirty="0"/>
              <a:t>) και τα </a:t>
            </a:r>
            <a:r>
              <a:rPr lang="el-GR" altLang="el-GR" sz="2400" dirty="0" smtClean="0"/>
              <a:t>  </a:t>
            </a:r>
            <a:r>
              <a:rPr lang="el-GR" altLang="el-GR" sz="2400" dirty="0" err="1"/>
              <a:t>ακουστικο</a:t>
            </a:r>
            <a:r>
              <a:rPr lang="el-GR" altLang="el-GR" sz="2400" dirty="0"/>
              <a:t>-οπτικά ρυθμιζόμενα φίλτρα (</a:t>
            </a:r>
            <a:r>
              <a:rPr lang="en-US" altLang="el-GR" sz="2400" dirty="0"/>
              <a:t>AOTF</a:t>
            </a:r>
            <a:r>
              <a:rPr lang="el-GR" altLang="el-GR" sz="2400" dirty="0"/>
              <a:t>) </a:t>
            </a:r>
          </a:p>
          <a:p>
            <a:pPr>
              <a:spcBef>
                <a:spcPts val="600"/>
              </a:spcBef>
              <a:spcAft>
                <a:spcPts val="600"/>
              </a:spcAft>
              <a:buClr>
                <a:srgbClr val="820000"/>
              </a:buClr>
              <a:buFont typeface="Wingdings" panose="05000000000000000000" pitchFamily="2" charset="2"/>
              <a:buChar char="§"/>
            </a:pPr>
            <a:r>
              <a:rPr lang="el-GR" altLang="el-GR" sz="2400" b="1" dirty="0" smtClean="0">
                <a:solidFill>
                  <a:srgbClr val="820000"/>
                </a:solidFill>
              </a:rPr>
              <a:t>Πρίσματα </a:t>
            </a:r>
            <a:r>
              <a:rPr lang="el-GR" altLang="el-GR" sz="2400" dirty="0"/>
              <a:t>(</a:t>
            </a:r>
            <a:r>
              <a:rPr lang="en-US" altLang="el-GR" sz="2400" dirty="0"/>
              <a:t>Prism</a:t>
            </a:r>
            <a:r>
              <a:rPr lang="el-GR" altLang="el-GR" sz="2400" dirty="0"/>
              <a:t>-</a:t>
            </a:r>
            <a:r>
              <a:rPr lang="en-US" altLang="el-GR" sz="2400" dirty="0"/>
              <a:t>Grating</a:t>
            </a:r>
            <a:r>
              <a:rPr lang="el-GR" altLang="el-GR" sz="2400" dirty="0"/>
              <a:t>-</a:t>
            </a:r>
            <a:r>
              <a:rPr lang="en-US" altLang="el-GR" sz="2400" dirty="0"/>
              <a:t>Prisms</a:t>
            </a:r>
            <a:r>
              <a:rPr lang="el-GR" altLang="el-GR" sz="2400" dirty="0"/>
              <a:t> / </a:t>
            </a:r>
            <a:r>
              <a:rPr lang="en-US" altLang="el-GR" sz="2400" dirty="0"/>
              <a:t>PGP</a:t>
            </a:r>
            <a:r>
              <a:rPr lang="el-GR" altLang="el-GR" sz="2400" dirty="0"/>
              <a:t>) (</a:t>
            </a:r>
            <a:r>
              <a:rPr lang="en-US" altLang="el-GR" sz="2400" dirty="0"/>
              <a:t>Fisher and </a:t>
            </a:r>
            <a:r>
              <a:rPr lang="en-US" altLang="el-GR" sz="2400" dirty="0" err="1"/>
              <a:t>Kakoulli</a:t>
            </a:r>
            <a:r>
              <a:rPr lang="el-GR" altLang="el-GR" sz="2400" dirty="0"/>
              <a:t> 2006) </a:t>
            </a:r>
            <a:r>
              <a:rPr lang="el-GR" altLang="el-GR" sz="2400" dirty="0" smtClean="0"/>
              <a:t>(**).</a:t>
            </a:r>
            <a:endParaRPr lang="el-GR" altLang="el-GR" sz="2400"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6927715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Φίλτρα </a:t>
            </a:r>
            <a:r>
              <a:rPr lang="el-GR" dirty="0" smtClean="0"/>
              <a:t>(2)</a:t>
            </a:r>
            <a:endParaRPr lang="el-GR" dirty="0"/>
          </a:p>
        </p:txBody>
      </p:sp>
      <p:sp>
        <p:nvSpPr>
          <p:cNvPr id="3" name="Content Placeholder 2"/>
          <p:cNvSpPr>
            <a:spLocks noGrp="1"/>
          </p:cNvSpPr>
          <p:nvPr>
            <p:ph idx="1"/>
          </p:nvPr>
        </p:nvSpPr>
        <p:spPr>
          <a:xfrm>
            <a:off x="457200" y="1196752"/>
            <a:ext cx="8229600" cy="5661248"/>
          </a:xfrm>
        </p:spPr>
        <p:txBody>
          <a:bodyPr>
            <a:normAutofit/>
          </a:bodyPr>
          <a:lstStyle/>
          <a:p>
            <a:pPr>
              <a:spcBef>
                <a:spcPct val="0"/>
              </a:spcBef>
              <a:buNone/>
            </a:pPr>
            <a:r>
              <a:rPr lang="el-GR" altLang="el-GR" sz="2400" dirty="0" smtClean="0"/>
              <a:t>*  Ορισμένα συστήματα χρησιμοποιούν ρυθμιζόμενη φωτιστική πηγή.</a:t>
            </a:r>
            <a:endParaRPr lang="en-US" altLang="el-GR" sz="2400" dirty="0" smtClean="0"/>
          </a:p>
          <a:p>
            <a:pPr>
              <a:spcBef>
                <a:spcPct val="0"/>
              </a:spcBef>
              <a:buNone/>
            </a:pPr>
            <a:endParaRPr lang="el-GR" altLang="el-GR" sz="2400" dirty="0" smtClean="0"/>
          </a:p>
          <a:p>
            <a:pPr>
              <a:spcBef>
                <a:spcPct val="0"/>
              </a:spcBef>
              <a:buNone/>
            </a:pPr>
            <a:r>
              <a:rPr lang="el-GR" altLang="el-GR" sz="2400" dirty="0" smtClean="0"/>
              <a:t>** Από πρόσφατη βιβλιογραφική ανασκόπηση προκύπτει πως σύγχρονα ερευνητικά και εμπορικά διαθέσιμα συστήματα </a:t>
            </a:r>
            <a:r>
              <a:rPr lang="en-US" altLang="el-GR" sz="2400" dirty="0" smtClean="0"/>
              <a:t>MSI </a:t>
            </a:r>
            <a:r>
              <a:rPr lang="el-GR" altLang="el-GR" sz="2400" dirty="0" smtClean="0"/>
              <a:t>και </a:t>
            </a:r>
            <a:r>
              <a:rPr lang="en-US" altLang="el-GR" sz="2400" dirty="0" smtClean="0"/>
              <a:t>HS</a:t>
            </a:r>
            <a:r>
              <a:rPr lang="el-GR" altLang="el-GR" sz="2400" dirty="0" smtClean="0"/>
              <a:t>Ι, χάρη στον αριθμό των φίλτρων που περιλαμβάνουν, προσφέρουν αντίστοιχες δυνατότητες απεικόνισης σε</a:t>
            </a:r>
          </a:p>
          <a:p>
            <a:pPr>
              <a:spcBef>
                <a:spcPct val="0"/>
              </a:spcBef>
            </a:pPr>
            <a:r>
              <a:rPr lang="el-GR" altLang="el-GR" sz="2400" dirty="0" smtClean="0"/>
              <a:t>έως 62 φασματικές περιοχές – οπτικά φίλτρα</a:t>
            </a:r>
          </a:p>
          <a:p>
            <a:pPr>
              <a:spcBef>
                <a:spcPct val="0"/>
              </a:spcBef>
            </a:pPr>
            <a:r>
              <a:rPr lang="el-GR" altLang="el-GR" sz="2400" dirty="0" smtClean="0"/>
              <a:t>έως 40 φασματικές περιοχές -</a:t>
            </a:r>
            <a:r>
              <a:rPr lang="en-US" altLang="el-GR" sz="2400" dirty="0" smtClean="0"/>
              <a:t> LCTF</a:t>
            </a:r>
            <a:endParaRPr lang="el-GR" altLang="el-GR" sz="2400" dirty="0" smtClean="0"/>
          </a:p>
          <a:p>
            <a:pPr>
              <a:spcBef>
                <a:spcPct val="0"/>
              </a:spcBef>
            </a:pPr>
            <a:r>
              <a:rPr lang="el-GR" altLang="el-GR" sz="2400" dirty="0" smtClean="0"/>
              <a:t>έως 256 φασματικές περιοχές – </a:t>
            </a:r>
            <a:r>
              <a:rPr lang="en-US" altLang="el-GR" sz="2400" dirty="0" smtClean="0"/>
              <a:t>PGP</a:t>
            </a:r>
            <a:endParaRPr lang="el-GR" sz="2400" dirty="0"/>
          </a:p>
        </p:txBody>
      </p:sp>
      <p:sp>
        <p:nvSpPr>
          <p:cNvPr id="4" name="Rectangle 3"/>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5268456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8" name="Group 16"/>
          <p:cNvGrpSpPr>
            <a:grpSpLocks/>
          </p:cNvGrpSpPr>
          <p:nvPr/>
        </p:nvGrpSpPr>
        <p:grpSpPr bwMode="auto">
          <a:xfrm>
            <a:off x="1548185" y="1412776"/>
            <a:ext cx="5984875" cy="5199061"/>
            <a:chOff x="1066" y="799"/>
            <a:chExt cx="3770" cy="3275"/>
          </a:xfrm>
        </p:grpSpPr>
        <p:pic>
          <p:nvPicPr>
            <p:cNvPr id="7270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 y="799"/>
              <a:ext cx="3770" cy="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5"/>
            <p:cNvSpPr>
              <a:spLocks noChangeArrowheads="1"/>
            </p:cNvSpPr>
            <p:nvPr/>
          </p:nvSpPr>
          <p:spPr bwMode="auto">
            <a:xfrm>
              <a:off x="2606" y="3646"/>
              <a:ext cx="95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l-GR" sz="1400"/>
                <a:t>Wavelength [nm]</a:t>
              </a:r>
            </a:p>
          </p:txBody>
        </p:sp>
        <p:sp>
          <p:nvSpPr>
            <p:cNvPr id="72711" name="Rectangle 6"/>
            <p:cNvSpPr>
              <a:spLocks noChangeArrowheads="1"/>
            </p:cNvSpPr>
            <p:nvPr/>
          </p:nvSpPr>
          <p:spPr bwMode="auto">
            <a:xfrm rot="10800000">
              <a:off x="1655" y="2221"/>
              <a:ext cx="270"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600"/>
                <a:t> </a:t>
              </a:r>
              <a:r>
                <a:rPr lang="el-GR" altLang="el-GR" sz="1600"/>
                <a:t>% Transmittance</a:t>
              </a:r>
            </a:p>
          </p:txBody>
        </p:sp>
        <p:sp>
          <p:nvSpPr>
            <p:cNvPr id="72712" name="Line 7"/>
            <p:cNvSpPr>
              <a:spLocks noChangeShapeType="1"/>
            </p:cNvSpPr>
            <p:nvPr/>
          </p:nvSpPr>
          <p:spPr bwMode="auto">
            <a:xfrm flipH="1">
              <a:off x="1797" y="3264"/>
              <a:ext cx="544" cy="0"/>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2713" name="Line 8"/>
            <p:cNvSpPr>
              <a:spLocks noChangeShapeType="1"/>
            </p:cNvSpPr>
            <p:nvPr/>
          </p:nvSpPr>
          <p:spPr bwMode="auto">
            <a:xfrm flipH="1" flipV="1">
              <a:off x="2069" y="1858"/>
              <a:ext cx="771" cy="771"/>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2714" name="Line 9"/>
            <p:cNvSpPr>
              <a:spLocks noChangeShapeType="1"/>
            </p:cNvSpPr>
            <p:nvPr/>
          </p:nvSpPr>
          <p:spPr bwMode="auto">
            <a:xfrm flipV="1">
              <a:off x="3339" y="1812"/>
              <a:ext cx="590" cy="817"/>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2715" name="Line 10"/>
            <p:cNvSpPr>
              <a:spLocks noChangeShapeType="1"/>
            </p:cNvSpPr>
            <p:nvPr/>
          </p:nvSpPr>
          <p:spPr bwMode="auto">
            <a:xfrm>
              <a:off x="3838" y="3264"/>
              <a:ext cx="317" cy="0"/>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2716" name="Rectangle 12"/>
            <p:cNvSpPr>
              <a:spLocks noChangeArrowheads="1"/>
            </p:cNvSpPr>
            <p:nvPr/>
          </p:nvSpPr>
          <p:spPr bwMode="auto">
            <a:xfrm>
              <a:off x="2407" y="3861"/>
              <a:ext cx="9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l-GR" sz="1600" dirty="0" smtClean="0">
                  <a:latin typeface="+mn-lt"/>
                </a:rPr>
                <a:t>Rib</a:t>
              </a:r>
              <a:r>
                <a:rPr lang="el-GR" altLang="el-GR" sz="1600" dirty="0">
                  <a:latin typeface="+mn-lt"/>
                </a:rPr>
                <a:t>é</a:t>
              </a:r>
              <a:r>
                <a:rPr lang="en-US" altLang="el-GR" sz="1600" dirty="0">
                  <a:latin typeface="+mn-lt"/>
                </a:rPr>
                <a:t>s et al</a:t>
              </a:r>
              <a:r>
                <a:rPr lang="el-GR" altLang="el-GR" sz="1600" dirty="0">
                  <a:latin typeface="+mn-lt"/>
                </a:rPr>
                <a:t>. </a:t>
              </a:r>
              <a:r>
                <a:rPr lang="el-GR" altLang="el-GR" sz="1600" dirty="0" smtClean="0">
                  <a:latin typeface="+mn-lt"/>
                </a:rPr>
                <a:t>2008</a:t>
              </a:r>
              <a:endParaRPr lang="el-GR" altLang="el-GR" sz="1600" dirty="0">
                <a:latin typeface="+mn-lt"/>
              </a:endParaRPr>
            </a:p>
          </p:txBody>
        </p:sp>
        <p:sp>
          <p:nvSpPr>
            <p:cNvPr id="72717" name="Rectangle 14"/>
            <p:cNvSpPr>
              <a:spLocks noChangeArrowheads="1"/>
            </p:cNvSpPr>
            <p:nvPr/>
          </p:nvSpPr>
          <p:spPr bwMode="auto">
            <a:xfrm>
              <a:off x="2018" y="3474"/>
              <a:ext cx="211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l-GR" sz="1300"/>
                <a:t>350 400 450 500 550 600 650 700 750 800</a:t>
              </a:r>
            </a:p>
          </p:txBody>
        </p:sp>
        <p:sp>
          <p:nvSpPr>
            <p:cNvPr id="72718" name="Rectangle 15"/>
            <p:cNvSpPr>
              <a:spLocks noChangeArrowheads="1"/>
            </p:cNvSpPr>
            <p:nvPr/>
          </p:nvSpPr>
          <p:spPr bwMode="auto">
            <a:xfrm>
              <a:off x="1837" y="1979"/>
              <a:ext cx="2222" cy="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l-GR" sz="1400"/>
                <a:t>100</a:t>
              </a:r>
            </a:p>
            <a:p>
              <a:pPr eaLnBrk="1" hangingPunct="1">
                <a:spcBef>
                  <a:spcPct val="0"/>
                </a:spcBef>
                <a:buFontTx/>
                <a:buNone/>
              </a:pPr>
              <a:r>
                <a:rPr lang="en-US" altLang="el-GR" sz="1400"/>
                <a:t>  </a:t>
              </a:r>
              <a:r>
                <a:rPr lang="el-GR" altLang="el-GR" sz="1400"/>
                <a:t>90</a:t>
              </a:r>
            </a:p>
            <a:p>
              <a:pPr eaLnBrk="1" hangingPunct="1">
                <a:spcBef>
                  <a:spcPct val="0"/>
                </a:spcBef>
                <a:buFontTx/>
                <a:buNone/>
              </a:pPr>
              <a:r>
                <a:rPr lang="en-US" altLang="el-GR" sz="1400"/>
                <a:t>  </a:t>
              </a:r>
              <a:r>
                <a:rPr lang="el-GR" altLang="el-GR" sz="1400"/>
                <a:t>80</a:t>
              </a:r>
            </a:p>
            <a:p>
              <a:pPr eaLnBrk="1" hangingPunct="1">
                <a:spcBef>
                  <a:spcPct val="0"/>
                </a:spcBef>
                <a:buFontTx/>
                <a:buNone/>
              </a:pPr>
              <a:r>
                <a:rPr lang="en-US" altLang="el-GR" sz="1400"/>
                <a:t>  </a:t>
              </a:r>
              <a:r>
                <a:rPr lang="el-GR" altLang="el-GR" sz="1400"/>
                <a:t>70</a:t>
              </a:r>
            </a:p>
            <a:p>
              <a:pPr eaLnBrk="1" hangingPunct="1">
                <a:spcBef>
                  <a:spcPct val="0"/>
                </a:spcBef>
                <a:buFontTx/>
                <a:buNone/>
              </a:pPr>
              <a:r>
                <a:rPr lang="en-US" altLang="el-GR" sz="1400"/>
                <a:t>  </a:t>
              </a:r>
              <a:r>
                <a:rPr lang="el-GR" altLang="el-GR" sz="1400"/>
                <a:t>60</a:t>
              </a:r>
            </a:p>
            <a:p>
              <a:pPr eaLnBrk="1" hangingPunct="1">
                <a:spcBef>
                  <a:spcPct val="0"/>
                </a:spcBef>
                <a:buFontTx/>
                <a:buNone/>
              </a:pPr>
              <a:r>
                <a:rPr lang="en-US" altLang="el-GR" sz="1400"/>
                <a:t>  </a:t>
              </a:r>
              <a:r>
                <a:rPr lang="el-GR" altLang="el-GR" sz="1400"/>
                <a:t>50</a:t>
              </a:r>
            </a:p>
            <a:p>
              <a:pPr eaLnBrk="1" hangingPunct="1">
                <a:spcBef>
                  <a:spcPct val="0"/>
                </a:spcBef>
                <a:buFontTx/>
                <a:buNone/>
              </a:pPr>
              <a:r>
                <a:rPr lang="en-US" altLang="el-GR" sz="1400"/>
                <a:t>  </a:t>
              </a:r>
              <a:r>
                <a:rPr lang="el-GR" altLang="el-GR" sz="1400"/>
                <a:t>40</a:t>
              </a:r>
            </a:p>
            <a:p>
              <a:pPr eaLnBrk="1" hangingPunct="1">
                <a:spcBef>
                  <a:spcPct val="0"/>
                </a:spcBef>
                <a:buFontTx/>
                <a:buNone/>
              </a:pPr>
              <a:r>
                <a:rPr lang="en-US" altLang="el-GR" sz="1400"/>
                <a:t>  </a:t>
              </a:r>
              <a:r>
                <a:rPr lang="el-GR" altLang="el-GR" sz="1400"/>
                <a:t>30</a:t>
              </a:r>
            </a:p>
            <a:p>
              <a:pPr eaLnBrk="1" hangingPunct="1">
                <a:spcBef>
                  <a:spcPct val="0"/>
                </a:spcBef>
                <a:buFontTx/>
                <a:buNone/>
              </a:pPr>
              <a:r>
                <a:rPr lang="en-US" altLang="el-GR" sz="1400"/>
                <a:t>  </a:t>
              </a:r>
              <a:r>
                <a:rPr lang="el-GR" altLang="el-GR" sz="1400"/>
                <a:t>20</a:t>
              </a:r>
            </a:p>
            <a:p>
              <a:pPr eaLnBrk="1" hangingPunct="1">
                <a:spcBef>
                  <a:spcPct val="0"/>
                </a:spcBef>
                <a:buFontTx/>
                <a:buNone/>
              </a:pPr>
              <a:r>
                <a:rPr lang="en-US" altLang="el-GR" sz="1400"/>
                <a:t>  </a:t>
              </a:r>
              <a:r>
                <a:rPr lang="el-GR" altLang="el-GR" sz="1400"/>
                <a:t>10</a:t>
              </a:r>
            </a:p>
            <a:p>
              <a:pPr eaLnBrk="1" hangingPunct="1">
                <a:spcBef>
                  <a:spcPct val="0"/>
                </a:spcBef>
                <a:buFontTx/>
                <a:buNone/>
              </a:pPr>
              <a:r>
                <a:rPr lang="en-US" altLang="el-GR" sz="1400"/>
                <a:t>    </a:t>
              </a:r>
              <a:r>
                <a:rPr lang="el-GR" altLang="el-GR" sz="1400"/>
                <a:t>0</a:t>
              </a:r>
            </a:p>
          </p:txBody>
        </p:sp>
      </p:grpSp>
      <p:sp>
        <p:nvSpPr>
          <p:cNvPr id="2" name="Title 1"/>
          <p:cNvSpPr>
            <a:spLocks noGrp="1"/>
          </p:cNvSpPr>
          <p:nvPr>
            <p:ph type="title"/>
          </p:nvPr>
        </p:nvSpPr>
        <p:spPr/>
        <p:txBody>
          <a:bodyPr/>
          <a:lstStyle/>
          <a:p>
            <a:r>
              <a:rPr lang="el-GR" dirty="0"/>
              <a:t>Φίλτρα </a:t>
            </a:r>
            <a:r>
              <a:rPr lang="el-GR" dirty="0" smtClean="0"/>
              <a:t>(3)</a:t>
            </a:r>
            <a:endParaRPr lang="el-GR" dirty="0"/>
          </a:p>
        </p:txBody>
      </p:sp>
      <p:sp>
        <p:nvSpPr>
          <p:cNvPr id="17" name="Rectangle 1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857239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5" name="Group 13"/>
          <p:cNvGrpSpPr>
            <a:grpSpLocks/>
          </p:cNvGrpSpPr>
          <p:nvPr/>
        </p:nvGrpSpPr>
        <p:grpSpPr bwMode="auto">
          <a:xfrm>
            <a:off x="6011863" y="1340768"/>
            <a:ext cx="2654300" cy="3806825"/>
            <a:chOff x="3334" y="754"/>
            <a:chExt cx="1672" cy="2398"/>
          </a:xfrm>
        </p:grpSpPr>
        <p:pic>
          <p:nvPicPr>
            <p:cNvPr id="73736"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34" y="754"/>
              <a:ext cx="1672"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4" y="1933"/>
              <a:ext cx="1672"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normAutofit/>
          </a:bodyPr>
          <a:lstStyle/>
          <a:p>
            <a:r>
              <a:rPr lang="el-GR" dirty="0"/>
              <a:t>Φίλτρα </a:t>
            </a:r>
            <a:r>
              <a:rPr lang="el-GR" dirty="0" smtClean="0"/>
              <a:t>(4)</a:t>
            </a:r>
            <a:endParaRPr lang="el-GR" dirty="0"/>
          </a:p>
        </p:txBody>
      </p:sp>
      <p:sp>
        <p:nvSpPr>
          <p:cNvPr id="3" name="Content Placeholder 2"/>
          <p:cNvSpPr>
            <a:spLocks noGrp="1"/>
          </p:cNvSpPr>
          <p:nvPr>
            <p:ph idx="1"/>
          </p:nvPr>
        </p:nvSpPr>
        <p:spPr>
          <a:xfrm>
            <a:off x="457200" y="1196752"/>
            <a:ext cx="5554663" cy="5040560"/>
          </a:xfrm>
        </p:spPr>
        <p:txBody>
          <a:bodyPr>
            <a:normAutofit/>
          </a:bodyPr>
          <a:lstStyle/>
          <a:p>
            <a:pPr marL="0" indent="0">
              <a:spcBef>
                <a:spcPct val="0"/>
              </a:spcBef>
              <a:buNone/>
            </a:pPr>
            <a:r>
              <a:rPr lang="el-GR" altLang="el-GR" sz="2400" dirty="0"/>
              <a:t>Στα συστήματα που χρησιμοποιούν </a:t>
            </a:r>
            <a:r>
              <a:rPr lang="el-GR" altLang="el-GR" sz="2400" b="1" dirty="0">
                <a:solidFill>
                  <a:srgbClr val="820000"/>
                </a:solidFill>
              </a:rPr>
              <a:t>οπτικά φίλτρα</a:t>
            </a:r>
            <a:r>
              <a:rPr lang="el-GR" altLang="el-GR" sz="2400" dirty="0"/>
              <a:t>, αποτελεσματικός διαχωρισμός μπορεί να επιτευχθεί με διατάξεις μηχανικής σάρωσης που χρησιμοποιούν </a:t>
            </a:r>
            <a:r>
              <a:rPr lang="el-GR" altLang="el-GR" sz="2400" b="1" dirty="0">
                <a:solidFill>
                  <a:srgbClr val="820000"/>
                </a:solidFill>
              </a:rPr>
              <a:t>φίλτρα παρεμβολής (</a:t>
            </a:r>
            <a:r>
              <a:rPr lang="en-US" altLang="el-GR" sz="2400" b="1" dirty="0">
                <a:solidFill>
                  <a:srgbClr val="820000"/>
                </a:solidFill>
              </a:rPr>
              <a:t>interference filters</a:t>
            </a:r>
            <a:r>
              <a:rPr lang="el-GR" altLang="el-GR" sz="2400" b="1" dirty="0">
                <a:solidFill>
                  <a:srgbClr val="820000"/>
                </a:solidFill>
              </a:rPr>
              <a:t>)</a:t>
            </a:r>
            <a:r>
              <a:rPr lang="el-GR" altLang="el-GR" sz="2400" dirty="0"/>
              <a:t>, </a:t>
            </a:r>
            <a:r>
              <a:rPr lang="el-GR" altLang="el-GR" sz="2400" b="1" dirty="0" err="1">
                <a:solidFill>
                  <a:srgbClr val="820000"/>
                </a:solidFill>
              </a:rPr>
              <a:t>ευρυζωνικά</a:t>
            </a:r>
            <a:r>
              <a:rPr lang="el-GR" altLang="el-GR" sz="2400" b="1" dirty="0">
                <a:solidFill>
                  <a:srgbClr val="820000"/>
                </a:solidFill>
              </a:rPr>
              <a:t> (</a:t>
            </a:r>
            <a:r>
              <a:rPr lang="en-US" altLang="el-GR" sz="2400" b="1" dirty="0">
                <a:solidFill>
                  <a:srgbClr val="820000"/>
                </a:solidFill>
              </a:rPr>
              <a:t>broadband</a:t>
            </a:r>
            <a:r>
              <a:rPr lang="el-GR" altLang="el-GR" sz="2400" b="1" dirty="0">
                <a:solidFill>
                  <a:srgbClr val="820000"/>
                </a:solidFill>
              </a:rPr>
              <a:t>) </a:t>
            </a:r>
            <a:r>
              <a:rPr lang="el-GR" altLang="el-GR" sz="2400" dirty="0"/>
              <a:t>ή </a:t>
            </a:r>
            <a:r>
              <a:rPr lang="el-GR" altLang="el-GR" sz="2400" b="1" dirty="0">
                <a:solidFill>
                  <a:srgbClr val="820000"/>
                </a:solidFill>
              </a:rPr>
              <a:t>στενής ζώνης (</a:t>
            </a:r>
            <a:r>
              <a:rPr lang="en-US" altLang="el-GR" sz="2400" b="1" dirty="0">
                <a:solidFill>
                  <a:srgbClr val="820000"/>
                </a:solidFill>
              </a:rPr>
              <a:t>narrowband</a:t>
            </a:r>
            <a:r>
              <a:rPr lang="el-GR" altLang="el-GR" sz="2400" b="1" dirty="0">
                <a:solidFill>
                  <a:srgbClr val="820000"/>
                </a:solidFill>
              </a:rPr>
              <a:t>)</a:t>
            </a:r>
            <a:r>
              <a:rPr lang="el-GR" altLang="el-GR" sz="2400" dirty="0"/>
              <a:t>, τοποθετημένα μπροστά από τον ανιχνευτή για να φιλτράρουν την εισερχόμενη ακτινοβολία. </a:t>
            </a:r>
          </a:p>
          <a:p>
            <a:pPr>
              <a:spcBef>
                <a:spcPct val="0"/>
              </a:spcBef>
              <a:buNone/>
            </a:pPr>
            <a:endParaRPr lang="el-GR" altLang="el-GR" sz="2400" dirty="0"/>
          </a:p>
        </p:txBody>
      </p:sp>
      <p:sp>
        <p:nvSpPr>
          <p:cNvPr id="4" name="Rectangle 3"/>
          <p:cNvSpPr/>
          <p:nvPr/>
        </p:nvSpPr>
        <p:spPr>
          <a:xfrm>
            <a:off x="6116114" y="5152279"/>
            <a:ext cx="2227662" cy="400110"/>
          </a:xfrm>
          <a:prstGeom prst="rect">
            <a:avLst/>
          </a:prstGeom>
        </p:spPr>
        <p:txBody>
          <a:bodyPr wrap="none">
            <a:spAutoFit/>
          </a:bodyPr>
          <a:lstStyle/>
          <a:p>
            <a:pPr algn="ctr"/>
            <a:r>
              <a:rPr lang="en-US" altLang="el-GR" sz="2000" dirty="0" err="1" smtClean="0">
                <a:latin typeface="+mn-lt"/>
              </a:rPr>
              <a:t>Carcagni</a:t>
            </a:r>
            <a:r>
              <a:rPr lang="en-US" altLang="el-GR" sz="2000" dirty="0" smtClean="0">
                <a:latin typeface="+mn-lt"/>
              </a:rPr>
              <a:t> </a:t>
            </a:r>
            <a:r>
              <a:rPr lang="en-US" altLang="el-GR" sz="2000" dirty="0">
                <a:latin typeface="+mn-lt"/>
              </a:rPr>
              <a:t>et al. 2005</a:t>
            </a:r>
            <a:endParaRPr lang="el-GR" sz="2000" dirty="0">
              <a:latin typeface="+mn-lt"/>
            </a:endParaRPr>
          </a:p>
        </p:txBody>
      </p:sp>
      <p:sp>
        <p:nvSpPr>
          <p:cNvPr id="13" name="Rectangle 12"/>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5878260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4049" y="1268759"/>
            <a:ext cx="3740292" cy="260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l-GR" dirty="0"/>
              <a:t>Φίλτρα </a:t>
            </a:r>
            <a:r>
              <a:rPr lang="el-GR" dirty="0" smtClean="0"/>
              <a:t>(5)</a:t>
            </a:r>
            <a:endParaRPr lang="el-GR" dirty="0"/>
          </a:p>
        </p:txBody>
      </p:sp>
      <p:sp>
        <p:nvSpPr>
          <p:cNvPr id="3" name="Content Placeholder 2"/>
          <p:cNvSpPr>
            <a:spLocks noGrp="1"/>
          </p:cNvSpPr>
          <p:nvPr>
            <p:ph idx="1"/>
          </p:nvPr>
        </p:nvSpPr>
        <p:spPr>
          <a:xfrm>
            <a:off x="457200" y="1196752"/>
            <a:ext cx="4258816" cy="5040560"/>
          </a:xfrm>
        </p:spPr>
        <p:txBody>
          <a:bodyPr>
            <a:normAutofit/>
          </a:bodyPr>
          <a:lstStyle/>
          <a:p>
            <a:pPr marL="0" indent="0">
              <a:spcBef>
                <a:spcPts val="600"/>
              </a:spcBef>
              <a:buNone/>
            </a:pPr>
            <a:r>
              <a:rPr lang="el-GR" altLang="el-GR" sz="2400" dirty="0" smtClean="0"/>
              <a:t>Οι </a:t>
            </a:r>
            <a:r>
              <a:rPr lang="el-GR" altLang="el-GR" sz="2400" dirty="0"/>
              <a:t>μηχανικές αυτές διατάξεις </a:t>
            </a:r>
            <a:r>
              <a:rPr lang="el-GR" altLang="el-GR" sz="2400" dirty="0" smtClean="0"/>
              <a:t>παρουσιάζουν μειονεκτήματα</a:t>
            </a:r>
            <a:r>
              <a:rPr lang="el-GR" altLang="el-GR" sz="2400" dirty="0"/>
              <a:t>, </a:t>
            </a:r>
            <a:r>
              <a:rPr lang="el-GR" altLang="el-GR" sz="2400" dirty="0" smtClean="0"/>
              <a:t>καθώς </a:t>
            </a:r>
            <a:r>
              <a:rPr lang="el-GR" altLang="el-GR" sz="2400" dirty="0"/>
              <a:t>διαθέτουν μόνο έναν </a:t>
            </a:r>
            <a:r>
              <a:rPr lang="el-GR" altLang="el-GR" sz="2400" dirty="0" smtClean="0"/>
              <a:t>περιορισμένο </a:t>
            </a:r>
            <a:r>
              <a:rPr lang="el-GR" altLang="el-GR" sz="2400" dirty="0"/>
              <a:t>αριθμό φίλτρων και η κίνηση </a:t>
            </a:r>
            <a:r>
              <a:rPr lang="el-GR" altLang="el-GR" sz="2400" dirty="0" smtClean="0"/>
              <a:t>κατά </a:t>
            </a:r>
            <a:r>
              <a:rPr lang="el-GR" altLang="el-GR" sz="2400" dirty="0"/>
              <a:t>τη διαδικασία αλλαγής φίλτρου συχνά </a:t>
            </a:r>
            <a:r>
              <a:rPr lang="el-GR" altLang="el-GR" sz="2400" dirty="0" smtClean="0"/>
              <a:t>προκαλεί </a:t>
            </a:r>
            <a:r>
              <a:rPr lang="el-GR" altLang="el-GR" sz="2400" dirty="0"/>
              <a:t>δονήσεις (</a:t>
            </a:r>
            <a:r>
              <a:rPr lang="en-US" altLang="el-GR" sz="2400" dirty="0"/>
              <a:t>Fisher and </a:t>
            </a:r>
            <a:r>
              <a:rPr lang="en-US" altLang="el-GR" sz="2400" dirty="0" err="1"/>
              <a:t>Kakoulli</a:t>
            </a:r>
            <a:r>
              <a:rPr lang="el-GR" altLang="el-GR" sz="2400" dirty="0"/>
              <a:t> 2006). </a:t>
            </a:r>
          </a:p>
          <a:p>
            <a:pPr marL="0" indent="0">
              <a:spcBef>
                <a:spcPts val="600"/>
              </a:spcBef>
              <a:buNone/>
            </a:pPr>
            <a:r>
              <a:rPr lang="el-GR" altLang="el-GR" sz="2400" dirty="0" smtClean="0"/>
              <a:t>Επιπλέον</a:t>
            </a:r>
            <a:r>
              <a:rPr lang="el-GR" altLang="el-GR" sz="2400" dirty="0"/>
              <a:t>, η ταχύτητα ρύθμισης είναι σχετικά αργή.</a:t>
            </a:r>
          </a:p>
          <a:p>
            <a:endParaRPr lang="el-GR" sz="2400" dirty="0"/>
          </a:p>
        </p:txBody>
      </p:sp>
      <p:sp>
        <p:nvSpPr>
          <p:cNvPr id="4" name="Rectangle 3"/>
          <p:cNvSpPr/>
          <p:nvPr/>
        </p:nvSpPr>
        <p:spPr>
          <a:xfrm>
            <a:off x="5845708" y="3853480"/>
            <a:ext cx="2098844" cy="400110"/>
          </a:xfrm>
          <a:prstGeom prst="rect">
            <a:avLst/>
          </a:prstGeom>
        </p:spPr>
        <p:txBody>
          <a:bodyPr wrap="none">
            <a:spAutoFit/>
          </a:bodyPr>
          <a:lstStyle/>
          <a:p>
            <a:r>
              <a:rPr lang="en-US" altLang="el-GR" sz="2000" dirty="0" err="1">
                <a:latin typeface="+mn-lt"/>
              </a:rPr>
              <a:t>Baronti</a:t>
            </a:r>
            <a:r>
              <a:rPr lang="en-US" altLang="el-GR" sz="2000" dirty="0">
                <a:latin typeface="+mn-lt"/>
              </a:rPr>
              <a:t> et al. 1998</a:t>
            </a:r>
            <a:endParaRPr lang="el-GR" sz="2000" dirty="0">
              <a:latin typeface="+mn-lt"/>
            </a:endParaRPr>
          </a:p>
        </p:txBody>
      </p:sp>
      <p:sp>
        <p:nvSpPr>
          <p:cNvPr id="10" name="Rectangle 9"/>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103201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altLang="el-GR" smtClean="0"/>
              <a:t>Τι είναι τεκμηρίωση;</a:t>
            </a:r>
          </a:p>
        </p:txBody>
      </p:sp>
      <p:sp>
        <p:nvSpPr>
          <p:cNvPr id="14339" name="Rectangle 3"/>
          <p:cNvSpPr>
            <a:spLocks noGrp="1" noChangeArrowheads="1"/>
          </p:cNvSpPr>
          <p:nvPr>
            <p:ph idx="1"/>
          </p:nvPr>
        </p:nvSpPr>
        <p:spPr/>
        <p:txBody>
          <a:bodyPr>
            <a:noAutofit/>
          </a:bodyPr>
          <a:lstStyle/>
          <a:p>
            <a:pPr eaLnBrk="1" hangingPunct="1">
              <a:lnSpc>
                <a:spcPct val="90000"/>
              </a:lnSpc>
              <a:spcBef>
                <a:spcPts val="600"/>
              </a:spcBef>
              <a:buFont typeface="Arial" charset="0"/>
              <a:buNone/>
            </a:pPr>
            <a:r>
              <a:rPr lang="el-GR" altLang="el-GR" sz="2600" dirty="0" smtClean="0"/>
              <a:t>	Η Τεκμηρίωση ενός αντικειμένου περιλαμβάνει το συνοδευτικό </a:t>
            </a:r>
            <a:r>
              <a:rPr lang="el-GR" altLang="el-GR" sz="2600" b="1" dirty="0" smtClean="0"/>
              <a:t>απεικονιστικό υλικό </a:t>
            </a:r>
            <a:r>
              <a:rPr lang="el-GR" altLang="el-GR" sz="2600" dirty="0" smtClean="0"/>
              <a:t>και τη </a:t>
            </a:r>
            <a:r>
              <a:rPr lang="el-GR" altLang="el-GR" sz="2600" b="1" dirty="0" smtClean="0"/>
              <a:t>γραπτή αναφορά </a:t>
            </a:r>
            <a:r>
              <a:rPr lang="el-GR" altLang="el-GR" sz="2600" dirty="0" smtClean="0"/>
              <a:t>όλων των διαδικασιών που ακολουθήθηκαν για την αξιολόγηση του έργου καθώς επίσης την αιτιολόγηση αυτών. </a:t>
            </a:r>
          </a:p>
          <a:p>
            <a:pPr eaLnBrk="1" hangingPunct="1">
              <a:lnSpc>
                <a:spcPct val="90000"/>
              </a:lnSpc>
              <a:spcBef>
                <a:spcPts val="600"/>
              </a:spcBef>
              <a:buFont typeface="Arial" charset="0"/>
              <a:buNone/>
            </a:pPr>
            <a:r>
              <a:rPr lang="el-GR" altLang="el-GR" sz="2600" dirty="0" smtClean="0"/>
              <a:t>	Κάθε επιπλέον απαίτηση  για τη φύλαξη, τον χειρισμό, προβολή ή πρόσβαση στο πολιτιστικό αγαθό θα πρέπει να προσδιορίζεται σε αυτό το έγγραφο.  </a:t>
            </a:r>
          </a:p>
          <a:p>
            <a:pPr eaLnBrk="1" hangingPunct="1">
              <a:lnSpc>
                <a:spcPct val="90000"/>
              </a:lnSpc>
              <a:spcBef>
                <a:spcPts val="600"/>
              </a:spcBef>
              <a:buFont typeface="Arial" charset="0"/>
              <a:buNone/>
            </a:pPr>
            <a:r>
              <a:rPr lang="el-GR" altLang="el-GR" sz="2600" dirty="0" smtClean="0"/>
              <a:t>	Αντίγραφο αυτής της αναφοράς πρέπει να κατατίθεται στον ιδιοκτήτη ή  τον φορέα στον οποίον ανήκει το αγαθό και να είναι </a:t>
            </a:r>
            <a:r>
              <a:rPr lang="el-GR" altLang="el-GR" sz="2600" dirty="0" err="1" smtClean="0"/>
              <a:t>προσβάσιμο</a:t>
            </a:r>
            <a:r>
              <a:rPr lang="el-GR" altLang="el-GR" sz="2600" dirty="0" smtClean="0"/>
              <a:t> για κάθε νόμιμη χρήση. </a:t>
            </a:r>
          </a:p>
          <a:p>
            <a:pPr eaLnBrk="1" hangingPunct="1">
              <a:lnSpc>
                <a:spcPct val="90000"/>
              </a:lnSpc>
              <a:spcBef>
                <a:spcPts val="600"/>
              </a:spcBef>
              <a:buFont typeface="Arial" charset="0"/>
              <a:buNone/>
            </a:pPr>
            <a:endParaRPr lang="el-GR" altLang="el-GR" sz="2600" b="1" dirty="0" smtClean="0"/>
          </a:p>
        </p:txBody>
      </p:sp>
      <p:sp>
        <p:nvSpPr>
          <p:cNvPr id="14340" name="Θέση αριθμού διαφάνειας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8F5C30A2-C686-4A2F-89B2-BFABCC12E726}" type="slidenum">
              <a:rPr lang="el-GR" altLang="el-GR" sz="1200" smtClean="0">
                <a:solidFill>
                  <a:srgbClr val="000000"/>
                </a:solidFill>
                <a:latin typeface="Arial" charset="0"/>
                <a:cs typeface="Arial" charset="0"/>
              </a:rPr>
              <a:pPr eaLnBrk="1" hangingPunct="1">
                <a:spcBef>
                  <a:spcPct val="0"/>
                </a:spcBef>
                <a:buFontTx/>
                <a:buNone/>
              </a:pPr>
              <a:t>6</a:t>
            </a:fld>
            <a:endParaRPr lang="el-GR" altLang="el-GR" sz="1200" smtClean="0">
              <a:solidFill>
                <a:srgbClr val="000000"/>
              </a:solidFill>
              <a:latin typeface="Arial" charset="0"/>
              <a:cs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28340469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2174" y="4437112"/>
            <a:ext cx="3735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7" name="Group 23"/>
          <p:cNvGrpSpPr>
            <a:grpSpLocks/>
          </p:cNvGrpSpPr>
          <p:nvPr/>
        </p:nvGrpSpPr>
        <p:grpSpPr bwMode="auto">
          <a:xfrm>
            <a:off x="1185543" y="1332636"/>
            <a:ext cx="6759575" cy="2879725"/>
            <a:chOff x="884" y="754"/>
            <a:chExt cx="4258" cy="1814"/>
          </a:xfrm>
        </p:grpSpPr>
        <p:grpSp>
          <p:nvGrpSpPr>
            <p:cNvPr id="74759" name="Group 15"/>
            <p:cNvGrpSpPr>
              <a:grpSpLocks/>
            </p:cNvGrpSpPr>
            <p:nvPr/>
          </p:nvGrpSpPr>
          <p:grpSpPr bwMode="auto">
            <a:xfrm>
              <a:off x="3152" y="754"/>
              <a:ext cx="1990" cy="1814"/>
              <a:chOff x="385" y="935"/>
              <a:chExt cx="1219" cy="1089"/>
            </a:xfrm>
          </p:grpSpPr>
          <p:pic>
            <p:nvPicPr>
              <p:cNvPr id="74764"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 y="935"/>
                <a:ext cx="1219"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 y="1344"/>
                <a:ext cx="1219"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5" y="1752"/>
                <a:ext cx="1219"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4760"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4" y="845"/>
              <a:ext cx="1808"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Rectangle 19"/>
            <p:cNvSpPr>
              <a:spLocks noChangeArrowheads="1"/>
            </p:cNvSpPr>
            <p:nvPr/>
          </p:nvSpPr>
          <p:spPr bwMode="auto">
            <a:xfrm>
              <a:off x="1610" y="1344"/>
              <a:ext cx="544" cy="31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l-GR" altLang="el-GR" sz="1800"/>
            </a:p>
          </p:txBody>
        </p:sp>
        <p:sp>
          <p:nvSpPr>
            <p:cNvPr id="74762" name="Line 21"/>
            <p:cNvSpPr>
              <a:spLocks noChangeShapeType="1"/>
            </p:cNvSpPr>
            <p:nvPr/>
          </p:nvSpPr>
          <p:spPr bwMode="auto">
            <a:xfrm flipV="1">
              <a:off x="2154" y="754"/>
              <a:ext cx="998" cy="59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74763" name="Line 22"/>
            <p:cNvSpPr>
              <a:spLocks noChangeShapeType="1"/>
            </p:cNvSpPr>
            <p:nvPr/>
          </p:nvSpPr>
          <p:spPr bwMode="auto">
            <a:xfrm>
              <a:off x="2154" y="1661"/>
              <a:ext cx="998" cy="907"/>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grpSp>
      <p:sp>
        <p:nvSpPr>
          <p:cNvPr id="74758" name="Rectangle 24"/>
          <p:cNvSpPr>
            <a:spLocks noChangeArrowheads="1"/>
          </p:cNvSpPr>
          <p:nvPr/>
        </p:nvSpPr>
        <p:spPr bwMode="auto">
          <a:xfrm>
            <a:off x="5003480" y="5287962"/>
            <a:ext cx="24086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800" dirty="0" err="1" smtClean="0">
                <a:latin typeface="+mn-lt"/>
              </a:rPr>
              <a:t>Cotte</a:t>
            </a:r>
            <a:r>
              <a:rPr lang="en-US" altLang="el-GR" sz="1800" dirty="0" smtClean="0">
                <a:latin typeface="+mn-lt"/>
              </a:rPr>
              <a:t> </a:t>
            </a:r>
            <a:r>
              <a:rPr lang="en-US" altLang="el-GR" sz="1800" dirty="0">
                <a:latin typeface="+mn-lt"/>
              </a:rPr>
              <a:t>and </a:t>
            </a:r>
            <a:r>
              <a:rPr lang="en-US" altLang="el-GR" sz="1800" dirty="0" err="1">
                <a:latin typeface="+mn-lt"/>
              </a:rPr>
              <a:t>Dupouy</a:t>
            </a:r>
            <a:r>
              <a:rPr lang="en-US" altLang="el-GR" sz="1800" dirty="0">
                <a:latin typeface="+mn-lt"/>
              </a:rPr>
              <a:t> </a:t>
            </a:r>
            <a:r>
              <a:rPr lang="en-US" altLang="el-GR" sz="1800" dirty="0" smtClean="0">
                <a:latin typeface="+mn-lt"/>
              </a:rPr>
              <a:t>2006</a:t>
            </a:r>
            <a:endParaRPr lang="en-US" altLang="el-GR" sz="1800" dirty="0">
              <a:latin typeface="+mn-lt"/>
            </a:endParaRPr>
          </a:p>
        </p:txBody>
      </p:sp>
      <p:sp>
        <p:nvSpPr>
          <p:cNvPr id="2" name="Title 1"/>
          <p:cNvSpPr>
            <a:spLocks noGrp="1"/>
          </p:cNvSpPr>
          <p:nvPr>
            <p:ph type="title"/>
          </p:nvPr>
        </p:nvSpPr>
        <p:spPr/>
        <p:txBody>
          <a:bodyPr>
            <a:normAutofit/>
          </a:bodyPr>
          <a:lstStyle/>
          <a:p>
            <a:r>
              <a:rPr lang="el-GR" dirty="0"/>
              <a:t>Φίλτρα </a:t>
            </a:r>
            <a:r>
              <a:rPr lang="el-GR" dirty="0" smtClean="0"/>
              <a:t>(6)</a:t>
            </a:r>
            <a:endParaRPr lang="el-GR" dirty="0"/>
          </a:p>
        </p:txBody>
      </p:sp>
      <p:sp>
        <p:nvSpPr>
          <p:cNvPr id="17" name="Rectangle 1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2581640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Φίλτρα </a:t>
            </a:r>
            <a:r>
              <a:rPr lang="el-GR" dirty="0" smtClean="0"/>
              <a:t>(7)</a:t>
            </a:r>
            <a:endParaRPr lang="el-GR" dirty="0"/>
          </a:p>
        </p:txBody>
      </p:sp>
      <p:sp>
        <p:nvSpPr>
          <p:cNvPr id="3" name="Content Placeholder 2"/>
          <p:cNvSpPr>
            <a:spLocks noGrp="1"/>
          </p:cNvSpPr>
          <p:nvPr>
            <p:ph idx="1"/>
          </p:nvPr>
        </p:nvSpPr>
        <p:spPr>
          <a:xfrm>
            <a:off x="457200" y="1196752"/>
            <a:ext cx="8229600" cy="5661248"/>
          </a:xfrm>
        </p:spPr>
        <p:txBody>
          <a:bodyPr>
            <a:normAutofit fontScale="55000" lnSpcReduction="20000"/>
          </a:bodyPr>
          <a:lstStyle/>
          <a:p>
            <a:pPr marL="0" indent="0">
              <a:lnSpc>
                <a:spcPct val="120000"/>
              </a:lnSpc>
              <a:spcBef>
                <a:spcPts val="600"/>
              </a:spcBef>
              <a:buNone/>
            </a:pPr>
            <a:r>
              <a:rPr lang="el-GR" altLang="el-GR" sz="4200" dirty="0"/>
              <a:t>Τα </a:t>
            </a:r>
            <a:r>
              <a:rPr lang="el-GR" altLang="el-GR" sz="4200" b="1" dirty="0">
                <a:solidFill>
                  <a:srgbClr val="820000"/>
                </a:solidFill>
              </a:rPr>
              <a:t>ηλεκτρονικά ρυθμιζόμενα φίλτρα </a:t>
            </a:r>
            <a:r>
              <a:rPr lang="en-US" altLang="el-GR" sz="4200" b="1" dirty="0">
                <a:solidFill>
                  <a:srgbClr val="820000"/>
                </a:solidFill>
              </a:rPr>
              <a:t>LCTF </a:t>
            </a:r>
            <a:r>
              <a:rPr lang="el-GR" altLang="el-GR" sz="4200" dirty="0"/>
              <a:t>και </a:t>
            </a:r>
            <a:r>
              <a:rPr lang="el-GR" altLang="el-GR" sz="4200" b="1" dirty="0">
                <a:solidFill>
                  <a:srgbClr val="820000"/>
                </a:solidFill>
              </a:rPr>
              <a:t>ΑΟ</a:t>
            </a:r>
            <a:r>
              <a:rPr lang="en-US" altLang="el-GR" sz="4200" b="1" dirty="0">
                <a:solidFill>
                  <a:srgbClr val="820000"/>
                </a:solidFill>
              </a:rPr>
              <a:t>TF</a:t>
            </a:r>
            <a:r>
              <a:rPr lang="el-GR" altLang="el-GR" sz="4200" b="1" dirty="0">
                <a:solidFill>
                  <a:srgbClr val="820000"/>
                </a:solidFill>
              </a:rPr>
              <a:t> </a:t>
            </a:r>
            <a:r>
              <a:rPr lang="el-GR" altLang="el-GR" sz="4200" dirty="0"/>
              <a:t>λειτουργούν βασισμένα σε διαφορετικές αρχές, αλλά παρουσιάζουν κοινά πλεονεκτήματα: Δεν περιέχουν κινητά μέρη και έχουν υψηλές ταχύτητες ρύθμισης και συμπαγή σχεδιασμό. </a:t>
            </a:r>
          </a:p>
          <a:p>
            <a:pPr marL="0" indent="0">
              <a:lnSpc>
                <a:spcPct val="120000"/>
              </a:lnSpc>
              <a:spcBef>
                <a:spcPts val="600"/>
              </a:spcBef>
              <a:buNone/>
            </a:pPr>
            <a:r>
              <a:rPr lang="el-GR" altLang="el-GR" sz="4200" dirty="0"/>
              <a:t>Τα φίλτρα </a:t>
            </a:r>
            <a:r>
              <a:rPr lang="en-US" altLang="el-GR" sz="4200" dirty="0"/>
              <a:t>LCTF </a:t>
            </a:r>
            <a:r>
              <a:rPr lang="el-GR" altLang="el-GR" sz="4200" dirty="0"/>
              <a:t>και </a:t>
            </a:r>
            <a:r>
              <a:rPr lang="en-US" altLang="el-GR" sz="4200" dirty="0"/>
              <a:t>AOTF</a:t>
            </a:r>
            <a:r>
              <a:rPr lang="el-GR" altLang="el-GR" sz="4200" dirty="0"/>
              <a:t> μπορούν να ρυθμιστούν ηλεκτρονικά σε </a:t>
            </a:r>
            <a:r>
              <a:rPr lang="el-GR" altLang="el-GR" sz="4200" b="1" dirty="0">
                <a:solidFill>
                  <a:srgbClr val="820000"/>
                </a:solidFill>
              </a:rPr>
              <a:t>λειτουργία βήματος (</a:t>
            </a:r>
            <a:r>
              <a:rPr lang="en-US" altLang="el-GR" sz="4200" b="1" dirty="0">
                <a:solidFill>
                  <a:srgbClr val="820000"/>
                </a:solidFill>
              </a:rPr>
              <a:t>stepwise mode</a:t>
            </a:r>
            <a:r>
              <a:rPr lang="el-GR" altLang="el-GR" sz="4200" b="1" dirty="0">
                <a:solidFill>
                  <a:srgbClr val="820000"/>
                </a:solidFill>
              </a:rPr>
              <a:t>) </a:t>
            </a:r>
            <a:r>
              <a:rPr lang="el-GR" altLang="el-GR" sz="4200" dirty="0"/>
              <a:t>ή </a:t>
            </a:r>
            <a:r>
              <a:rPr lang="el-GR" altLang="el-GR" sz="4200" b="1" dirty="0">
                <a:solidFill>
                  <a:srgbClr val="820000"/>
                </a:solidFill>
              </a:rPr>
              <a:t>τυχαία λειτουργία (</a:t>
            </a:r>
            <a:r>
              <a:rPr lang="en-US" altLang="el-GR" sz="4200" b="1" dirty="0">
                <a:solidFill>
                  <a:srgbClr val="820000"/>
                </a:solidFill>
              </a:rPr>
              <a:t>rand</a:t>
            </a:r>
            <a:r>
              <a:rPr lang="el-GR" altLang="el-GR" sz="4200" b="1" dirty="0">
                <a:solidFill>
                  <a:srgbClr val="820000"/>
                </a:solidFill>
              </a:rPr>
              <a:t>ο</a:t>
            </a:r>
            <a:r>
              <a:rPr lang="en-US" altLang="el-GR" sz="4200" b="1" dirty="0">
                <a:solidFill>
                  <a:srgbClr val="820000"/>
                </a:solidFill>
              </a:rPr>
              <a:t>m mode</a:t>
            </a:r>
            <a:r>
              <a:rPr lang="el-GR" altLang="el-GR" sz="4200" b="1" dirty="0">
                <a:solidFill>
                  <a:srgbClr val="820000"/>
                </a:solidFill>
              </a:rPr>
              <a:t>)</a:t>
            </a:r>
            <a:r>
              <a:rPr lang="el-GR" altLang="el-GR" sz="4200" dirty="0"/>
              <a:t>, από τα ορατά μήκη κύματος μέχρι την περιοχή μέσου υπερύθρου, αλλά απαιτούνται διαφορετικά μοντέλα για να καλύψουν μία ευρεία φασματική περιοχή (</a:t>
            </a:r>
            <a:r>
              <a:rPr lang="en-US" altLang="el-GR" sz="4200" dirty="0"/>
              <a:t>Fisher and </a:t>
            </a:r>
            <a:r>
              <a:rPr lang="en-US" altLang="el-GR" sz="4200" dirty="0" err="1"/>
              <a:t>Kakoulli</a:t>
            </a:r>
            <a:r>
              <a:rPr lang="el-GR" altLang="el-GR" sz="4200" dirty="0"/>
              <a:t> 2006, </a:t>
            </a:r>
            <a:r>
              <a:rPr lang="en-US" altLang="el-GR" sz="4200" dirty="0"/>
              <a:t>Tran</a:t>
            </a:r>
            <a:r>
              <a:rPr lang="el-GR" altLang="el-GR" sz="4200" dirty="0"/>
              <a:t> 2003). </a:t>
            </a:r>
          </a:p>
          <a:p>
            <a:pPr marL="0" indent="0">
              <a:lnSpc>
                <a:spcPct val="120000"/>
              </a:lnSpc>
              <a:spcBef>
                <a:spcPts val="600"/>
              </a:spcBef>
              <a:buNone/>
            </a:pPr>
            <a:r>
              <a:rPr lang="el-GR" altLang="el-GR" sz="4200" dirty="0" smtClean="0"/>
              <a:t>Γενικά</a:t>
            </a:r>
            <a:r>
              <a:rPr lang="el-GR" altLang="el-GR" sz="4200" dirty="0"/>
              <a:t>, το μέλλον τον διατάξεων </a:t>
            </a:r>
            <a:r>
              <a:rPr lang="el-GR" altLang="el-GR" sz="4200" dirty="0" err="1"/>
              <a:t>πολυφασματικής</a:t>
            </a:r>
            <a:r>
              <a:rPr lang="el-GR" altLang="el-GR" sz="4200" dirty="0"/>
              <a:t> και </a:t>
            </a:r>
            <a:r>
              <a:rPr lang="el-GR" altLang="el-GR" sz="4200" dirty="0" err="1"/>
              <a:t>υπερφασματικής</a:t>
            </a:r>
            <a:r>
              <a:rPr lang="el-GR" altLang="el-GR" sz="4200" dirty="0"/>
              <a:t> απεικόνισης θεωρείται πως ανήκει στις διατάξεις διασποράς που δεν χρησιμοποιούν μηχανικές λειτουργίες, αλλά στα ψηφιακά ρυθμιζόμενα φίλτρα (</a:t>
            </a:r>
            <a:r>
              <a:rPr lang="en-US" altLang="el-GR" sz="4200" dirty="0"/>
              <a:t>Tran</a:t>
            </a:r>
            <a:r>
              <a:rPr lang="el-GR" altLang="el-GR" sz="4200" dirty="0"/>
              <a:t> 2003).  </a:t>
            </a:r>
          </a:p>
          <a:p>
            <a:endParaRPr lang="el-GR"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84739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acousto-optic tunable filter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2713" y="1196975"/>
            <a:ext cx="3195637"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0113" y="1414463"/>
            <a:ext cx="44307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5"/>
          <p:cNvSpPr>
            <a:spLocks noChangeArrowheads="1"/>
          </p:cNvSpPr>
          <p:nvPr/>
        </p:nvSpPr>
        <p:spPr bwMode="auto">
          <a:xfrm>
            <a:off x="1572028" y="5733732"/>
            <a:ext cx="1699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800" dirty="0" err="1" smtClean="0">
                <a:latin typeface="+mn-lt"/>
              </a:rPr>
              <a:t>Attas</a:t>
            </a:r>
            <a:r>
              <a:rPr lang="en-US" altLang="el-GR" sz="1800" dirty="0" smtClean="0">
                <a:latin typeface="+mn-lt"/>
              </a:rPr>
              <a:t> </a:t>
            </a:r>
            <a:r>
              <a:rPr lang="en-US" altLang="el-GR" sz="1800" dirty="0">
                <a:latin typeface="+mn-lt"/>
              </a:rPr>
              <a:t>et al. </a:t>
            </a:r>
            <a:r>
              <a:rPr lang="en-US" altLang="el-GR" sz="1800" dirty="0" smtClean="0">
                <a:latin typeface="+mn-lt"/>
              </a:rPr>
              <a:t>2003</a:t>
            </a:r>
            <a:endParaRPr lang="el-GR" altLang="el-GR" sz="1800" dirty="0">
              <a:latin typeface="+mn-lt"/>
            </a:endParaRPr>
          </a:p>
        </p:txBody>
      </p:sp>
      <p:sp>
        <p:nvSpPr>
          <p:cNvPr id="76807" name="Rectangle 7"/>
          <p:cNvSpPr>
            <a:spLocks noChangeArrowheads="1"/>
          </p:cNvSpPr>
          <p:nvPr/>
        </p:nvSpPr>
        <p:spPr bwMode="auto">
          <a:xfrm>
            <a:off x="6127750" y="5734050"/>
            <a:ext cx="1111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800" dirty="0" smtClean="0">
                <a:latin typeface="+mn-lt"/>
              </a:rPr>
              <a:t>Tran 2003</a:t>
            </a:r>
            <a:endParaRPr lang="el-GR" altLang="el-GR" sz="1800" dirty="0">
              <a:latin typeface="+mn-lt"/>
            </a:endParaRPr>
          </a:p>
        </p:txBody>
      </p:sp>
      <p:sp>
        <p:nvSpPr>
          <p:cNvPr id="2" name="Title 1"/>
          <p:cNvSpPr>
            <a:spLocks noGrp="1"/>
          </p:cNvSpPr>
          <p:nvPr>
            <p:ph type="title"/>
          </p:nvPr>
        </p:nvSpPr>
        <p:spPr/>
        <p:txBody>
          <a:bodyPr>
            <a:normAutofit/>
          </a:bodyPr>
          <a:lstStyle/>
          <a:p>
            <a:r>
              <a:rPr lang="el-GR" dirty="0"/>
              <a:t>Φίλτρα </a:t>
            </a:r>
            <a:r>
              <a:rPr lang="el-GR" dirty="0" smtClean="0"/>
              <a:t>(8)</a:t>
            </a:r>
            <a:endParaRPr lang="el-GR" dirty="0"/>
          </a:p>
        </p:txBody>
      </p:sp>
      <p:sp>
        <p:nvSpPr>
          <p:cNvPr id="10" name="Rectangle 9"/>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2985250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2107" y="2852936"/>
            <a:ext cx="54308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6"/>
          <p:cNvSpPr>
            <a:spLocks noChangeArrowheads="1"/>
          </p:cNvSpPr>
          <p:nvPr/>
        </p:nvSpPr>
        <p:spPr bwMode="auto">
          <a:xfrm>
            <a:off x="2120076" y="5013523"/>
            <a:ext cx="2374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l-GR" sz="1800" dirty="0" err="1" smtClean="0">
                <a:latin typeface="+mn-lt"/>
              </a:rPr>
              <a:t>Carcagni</a:t>
            </a:r>
            <a:r>
              <a:rPr lang="en-US" altLang="el-GR" sz="1800" dirty="0" smtClean="0">
                <a:latin typeface="+mn-lt"/>
              </a:rPr>
              <a:t> </a:t>
            </a:r>
            <a:r>
              <a:rPr lang="en-US" altLang="el-GR" sz="1800" dirty="0">
                <a:latin typeface="+mn-lt"/>
              </a:rPr>
              <a:t>et al. </a:t>
            </a:r>
            <a:r>
              <a:rPr lang="en-US" altLang="el-GR" sz="1800" dirty="0" smtClean="0">
                <a:latin typeface="+mn-lt"/>
              </a:rPr>
              <a:t>2005</a:t>
            </a:r>
            <a:endParaRPr lang="el-GR" altLang="el-GR" sz="1800" dirty="0">
              <a:latin typeface="+mn-lt"/>
            </a:endParaRPr>
          </a:p>
        </p:txBody>
      </p:sp>
      <p:sp>
        <p:nvSpPr>
          <p:cNvPr id="2" name="Title 1"/>
          <p:cNvSpPr>
            <a:spLocks noGrp="1"/>
          </p:cNvSpPr>
          <p:nvPr>
            <p:ph type="title"/>
          </p:nvPr>
        </p:nvSpPr>
        <p:spPr/>
        <p:txBody>
          <a:bodyPr>
            <a:normAutofit/>
          </a:bodyPr>
          <a:lstStyle/>
          <a:p>
            <a:r>
              <a:rPr lang="el-GR" dirty="0"/>
              <a:t>Φίλτρα </a:t>
            </a:r>
            <a:r>
              <a:rPr lang="el-GR" dirty="0" smtClean="0"/>
              <a:t>(9)</a:t>
            </a:r>
            <a:endParaRPr lang="el-GR" dirty="0"/>
          </a:p>
        </p:txBody>
      </p:sp>
      <p:sp>
        <p:nvSpPr>
          <p:cNvPr id="3" name="Content Placeholder 2"/>
          <p:cNvSpPr>
            <a:spLocks noGrp="1"/>
          </p:cNvSpPr>
          <p:nvPr>
            <p:ph idx="1"/>
          </p:nvPr>
        </p:nvSpPr>
        <p:spPr>
          <a:xfrm>
            <a:off x="457199" y="1196752"/>
            <a:ext cx="8328025" cy="2016224"/>
          </a:xfrm>
        </p:spPr>
        <p:txBody>
          <a:bodyPr>
            <a:normAutofit/>
          </a:bodyPr>
          <a:lstStyle/>
          <a:p>
            <a:pPr marL="0" indent="0">
              <a:spcBef>
                <a:spcPct val="0"/>
              </a:spcBef>
              <a:buNone/>
            </a:pPr>
            <a:r>
              <a:rPr lang="el-GR" altLang="el-GR" sz="2400" b="1" dirty="0">
                <a:solidFill>
                  <a:srgbClr val="820000"/>
                </a:solidFill>
              </a:rPr>
              <a:t>Διατάξεις διασποράς </a:t>
            </a:r>
            <a:r>
              <a:rPr lang="en-US" altLang="el-GR" sz="2400" b="1" dirty="0">
                <a:solidFill>
                  <a:srgbClr val="820000"/>
                </a:solidFill>
              </a:rPr>
              <a:t>PGP</a:t>
            </a:r>
            <a:r>
              <a:rPr lang="el-GR" altLang="el-GR" sz="2400" b="1" dirty="0">
                <a:solidFill>
                  <a:srgbClr val="820000"/>
                </a:solidFill>
              </a:rPr>
              <a:t> </a:t>
            </a:r>
            <a:r>
              <a:rPr lang="el-GR" altLang="el-GR" sz="2400" dirty="0"/>
              <a:t>διαθέτουν υψηλή ικανότητα διαχωρισμού μέχρι μερικές εκατοντάδες ζώνες, προσφέροντας πραγματικές </a:t>
            </a:r>
            <a:r>
              <a:rPr lang="el-GR" altLang="el-GR" sz="2400" dirty="0" err="1"/>
              <a:t>υπερφασματικές</a:t>
            </a:r>
            <a:r>
              <a:rPr lang="el-GR" altLang="el-GR" sz="2400" dirty="0"/>
              <a:t> δυνατότητες (</a:t>
            </a:r>
            <a:r>
              <a:rPr lang="en-US" altLang="el-GR" sz="2400" dirty="0"/>
              <a:t>Fisher and </a:t>
            </a:r>
            <a:r>
              <a:rPr lang="en-US" altLang="el-GR" sz="2400" dirty="0" err="1"/>
              <a:t>Kakoulli</a:t>
            </a:r>
            <a:r>
              <a:rPr lang="el-GR" altLang="el-GR" sz="2400" dirty="0"/>
              <a:t> 2006). </a:t>
            </a:r>
          </a:p>
        </p:txBody>
      </p:sp>
      <p:sp>
        <p:nvSpPr>
          <p:cNvPr id="9" name="Rectangle 8"/>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6558094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Φίλτρα </a:t>
            </a:r>
            <a:r>
              <a:rPr lang="el-GR" dirty="0" smtClean="0"/>
              <a:t>(10)</a:t>
            </a:r>
            <a:endParaRPr lang="el-GR" dirty="0"/>
          </a:p>
        </p:txBody>
      </p:sp>
      <p:sp>
        <p:nvSpPr>
          <p:cNvPr id="3" name="Content Placeholder 2"/>
          <p:cNvSpPr>
            <a:spLocks noGrp="1"/>
          </p:cNvSpPr>
          <p:nvPr>
            <p:ph idx="1"/>
          </p:nvPr>
        </p:nvSpPr>
        <p:spPr>
          <a:xfrm>
            <a:off x="457199" y="1196752"/>
            <a:ext cx="8328025" cy="5040560"/>
          </a:xfrm>
        </p:spPr>
        <p:txBody>
          <a:bodyPr>
            <a:normAutofit/>
          </a:bodyPr>
          <a:lstStyle/>
          <a:p>
            <a:pPr marL="0" indent="0">
              <a:spcBef>
                <a:spcPct val="0"/>
              </a:spcBef>
              <a:buNone/>
            </a:pPr>
            <a:r>
              <a:rPr lang="el-GR" altLang="el-GR" sz="2400" dirty="0" smtClean="0"/>
              <a:t>Όμως</a:t>
            </a:r>
            <a:r>
              <a:rPr lang="el-GR" altLang="el-GR" sz="2400" dirty="0"/>
              <a:t>, οι διατάξεις </a:t>
            </a:r>
            <a:r>
              <a:rPr lang="en-US" altLang="el-GR" sz="2400" dirty="0"/>
              <a:t>PGP </a:t>
            </a:r>
            <a:r>
              <a:rPr lang="el-GR" altLang="el-GR" sz="2400" dirty="0"/>
              <a:t>χρειάζεται να σαρώσουν ολόκληρο το αντικείμενο για τη συλλογή των δεδομένων πριν την αναπαραγωγή μιας εικόνας, γεγονός που εμποδίζει την απεικόνιση σε πραγματικό χρόνο. </a:t>
            </a:r>
          </a:p>
          <a:p>
            <a:pPr marL="0" indent="0">
              <a:spcBef>
                <a:spcPts val="1200"/>
              </a:spcBef>
              <a:buNone/>
            </a:pPr>
            <a:r>
              <a:rPr lang="el-GR" altLang="el-GR" sz="2400" dirty="0" smtClean="0"/>
              <a:t>Παρόλο </a:t>
            </a:r>
            <a:r>
              <a:rPr lang="el-GR" altLang="el-GR" sz="2400" dirty="0"/>
              <a:t>που δεν είναι πολύ συνηθισμένα, συστήματα φασματικής απεικόνισης εξοπλισμένα με </a:t>
            </a:r>
            <a:r>
              <a:rPr lang="en-US" altLang="el-GR" sz="2400" dirty="0"/>
              <a:t>PGP</a:t>
            </a:r>
            <a:r>
              <a:rPr lang="el-GR" altLang="el-GR" sz="2400" dirty="0"/>
              <a:t> έχουν χρησιμοποιηθεί στη συντήρηση για τη μελέτη ζωγραφικών έργων και άλλων αντικειμένων ιστορικής και καλλιτεχνικής αξίας (</a:t>
            </a:r>
            <a:r>
              <a:rPr lang="en-US" altLang="el-GR" sz="2400" dirty="0"/>
              <a:t>Fisher and </a:t>
            </a:r>
            <a:r>
              <a:rPr lang="en-US" altLang="el-GR" sz="2400" dirty="0" err="1"/>
              <a:t>Kakoulli</a:t>
            </a:r>
            <a:r>
              <a:rPr lang="el-GR" altLang="el-GR" sz="2400" dirty="0"/>
              <a:t> 2006).   </a:t>
            </a:r>
          </a:p>
          <a:p>
            <a:pPr marL="0" indent="0"/>
            <a:endParaRPr lang="el-GR" sz="2400" dirty="0"/>
          </a:p>
        </p:txBody>
      </p:sp>
      <p:sp>
        <p:nvSpPr>
          <p:cNvPr id="9" name="Rectangle 8"/>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5641165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0605" y="2924944"/>
            <a:ext cx="26987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7"/>
          <p:cNvSpPr>
            <a:spLocks noChangeArrowheads="1"/>
          </p:cNvSpPr>
          <p:nvPr/>
        </p:nvSpPr>
        <p:spPr bwMode="auto">
          <a:xfrm>
            <a:off x="5907455" y="5623694"/>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l-GR" sz="1800" dirty="0" err="1" smtClean="0">
                <a:latin typeface="+mn-lt"/>
              </a:rPr>
              <a:t>Attas</a:t>
            </a:r>
            <a:r>
              <a:rPr lang="en-US" altLang="el-GR" sz="1800" dirty="0" smtClean="0">
                <a:latin typeface="+mn-lt"/>
              </a:rPr>
              <a:t> </a:t>
            </a:r>
            <a:r>
              <a:rPr lang="en-US" altLang="el-GR" sz="1800" dirty="0">
                <a:latin typeface="+mn-lt"/>
              </a:rPr>
              <a:t>et al. </a:t>
            </a:r>
            <a:r>
              <a:rPr lang="en-US" altLang="el-GR" sz="1800" dirty="0" smtClean="0">
                <a:latin typeface="+mn-lt"/>
              </a:rPr>
              <a:t>2003</a:t>
            </a:r>
            <a:endParaRPr lang="el-GR" altLang="el-GR" sz="1800" dirty="0">
              <a:latin typeface="+mn-lt"/>
              <a:cs typeface="Arial" charset="0"/>
            </a:endParaRPr>
          </a:p>
        </p:txBody>
      </p:sp>
      <p:sp>
        <p:nvSpPr>
          <p:cNvPr id="2" name="Title 1"/>
          <p:cNvSpPr>
            <a:spLocks noGrp="1"/>
          </p:cNvSpPr>
          <p:nvPr>
            <p:ph type="title"/>
          </p:nvPr>
        </p:nvSpPr>
        <p:spPr/>
        <p:txBody>
          <a:bodyPr>
            <a:normAutofit fontScale="90000"/>
          </a:bodyPr>
          <a:lstStyle/>
          <a:p>
            <a:r>
              <a:rPr lang="el-GR" dirty="0"/>
              <a:t>Μέθοδοι επεξεργασίας δεδομένων (1)</a:t>
            </a:r>
          </a:p>
        </p:txBody>
      </p:sp>
      <p:sp>
        <p:nvSpPr>
          <p:cNvPr id="3" name="Content Placeholder 2"/>
          <p:cNvSpPr>
            <a:spLocks noGrp="1"/>
          </p:cNvSpPr>
          <p:nvPr>
            <p:ph idx="1"/>
          </p:nvPr>
        </p:nvSpPr>
        <p:spPr>
          <a:xfrm>
            <a:off x="457200" y="1196752"/>
            <a:ext cx="8229600" cy="1944216"/>
          </a:xfrm>
        </p:spPr>
        <p:txBody>
          <a:bodyPr>
            <a:normAutofit/>
          </a:bodyPr>
          <a:lstStyle/>
          <a:p>
            <a:pPr>
              <a:spcBef>
                <a:spcPct val="0"/>
              </a:spcBef>
              <a:buClr>
                <a:srgbClr val="820000"/>
              </a:buClr>
              <a:buFont typeface="Wingdings" panose="05000000000000000000" pitchFamily="2" charset="2"/>
              <a:buChar char="§"/>
            </a:pPr>
            <a:r>
              <a:rPr lang="el-GR" altLang="el-GR" sz="2400" dirty="0" smtClean="0"/>
              <a:t>Χαρακτηριστικό </a:t>
            </a:r>
            <a:r>
              <a:rPr lang="el-GR" altLang="el-GR" sz="2400" dirty="0"/>
              <a:t>της φασματικής απεικόνισης είναι ότι παράγει μία πολύ μεγάλη ποσότητα δεδομένων, τα οποία μπορεί να είναι δύσκολα στη διαχείρισή τους, στην απεικόνιση και την ερμηνεία τους. </a:t>
            </a:r>
            <a:endParaRPr lang="el-GR" altLang="el-GR" sz="2400" dirty="0" smtClean="0"/>
          </a:p>
        </p:txBody>
      </p:sp>
      <p:sp>
        <p:nvSpPr>
          <p:cNvPr id="9" name="Rectangle 8"/>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Rectangle 3"/>
          <p:cNvSpPr/>
          <p:nvPr/>
        </p:nvSpPr>
        <p:spPr>
          <a:xfrm>
            <a:off x="457200" y="2708920"/>
            <a:ext cx="4572000" cy="3785652"/>
          </a:xfrm>
          <a:prstGeom prst="rect">
            <a:avLst/>
          </a:prstGeom>
        </p:spPr>
        <p:txBody>
          <a:bodyPr>
            <a:spAutoFit/>
          </a:bodyPr>
          <a:lstStyle/>
          <a:p>
            <a:pPr marL="285750" indent="-285750">
              <a:buClr>
                <a:srgbClr val="820000"/>
              </a:buClr>
              <a:buFont typeface="Wingdings" panose="05000000000000000000" pitchFamily="2" charset="2"/>
              <a:buChar char="§"/>
            </a:pPr>
            <a:r>
              <a:rPr lang="el-GR" altLang="el-GR" sz="2400" dirty="0">
                <a:latin typeface="+mn-lt"/>
              </a:rPr>
              <a:t>Το μέγεθος ενός κύβου φασματικής απεικόνισης μπορεί εύκολα να φτάσει τις μερικές δεκάδες </a:t>
            </a:r>
            <a:r>
              <a:rPr lang="en-US" altLang="el-GR" sz="2400" dirty="0">
                <a:latin typeface="+mn-lt"/>
              </a:rPr>
              <a:t>megabytes</a:t>
            </a:r>
            <a:r>
              <a:rPr lang="el-GR" altLang="el-GR" sz="2400" dirty="0">
                <a:latin typeface="+mn-lt"/>
              </a:rPr>
              <a:t> και μέθοδοι επεξεργασίας δεδομένων (</a:t>
            </a:r>
            <a:r>
              <a:rPr lang="en-US" altLang="el-GR" sz="2400" dirty="0">
                <a:latin typeface="+mn-lt"/>
              </a:rPr>
              <a:t>post</a:t>
            </a:r>
            <a:r>
              <a:rPr lang="el-GR" altLang="el-GR" sz="2400" dirty="0">
                <a:latin typeface="+mn-lt"/>
              </a:rPr>
              <a:t>-</a:t>
            </a:r>
            <a:r>
              <a:rPr lang="en-US" altLang="el-GR" sz="2400" dirty="0">
                <a:latin typeface="+mn-lt"/>
              </a:rPr>
              <a:t>processing methods</a:t>
            </a:r>
            <a:r>
              <a:rPr lang="el-GR" altLang="el-GR" sz="2400" dirty="0">
                <a:latin typeface="+mn-lt"/>
              </a:rPr>
              <a:t>) απαιτούνται για να καταστεί δυνατή η μέγιστη αξιοποίηση των πληροφοριών (</a:t>
            </a:r>
            <a:r>
              <a:rPr lang="en-US" altLang="el-GR" sz="2400" dirty="0">
                <a:latin typeface="+mn-lt"/>
              </a:rPr>
              <a:t>Fisher and </a:t>
            </a:r>
            <a:r>
              <a:rPr lang="en-US" altLang="el-GR" sz="2400" dirty="0" err="1">
                <a:latin typeface="+mn-lt"/>
              </a:rPr>
              <a:t>Kakoulli</a:t>
            </a:r>
            <a:r>
              <a:rPr lang="el-GR" altLang="el-GR" sz="2400" dirty="0">
                <a:latin typeface="+mn-lt"/>
              </a:rPr>
              <a:t> 2006). </a:t>
            </a:r>
          </a:p>
        </p:txBody>
      </p:sp>
    </p:spTree>
    <p:extLst>
      <p:ext uri="{BB962C8B-B14F-4D97-AF65-F5344CB8AC3E}">
        <p14:creationId xmlns:p14="http://schemas.microsoft.com/office/powerpoint/2010/main" val="10237686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0112" y="3927445"/>
            <a:ext cx="252028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7"/>
          <p:cNvSpPr>
            <a:spLocks noChangeArrowheads="1"/>
          </p:cNvSpPr>
          <p:nvPr/>
        </p:nvSpPr>
        <p:spPr bwMode="auto">
          <a:xfrm>
            <a:off x="5687727" y="6442838"/>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l-GR" sz="1800" dirty="0" err="1" smtClean="0">
                <a:latin typeface="+mn-lt"/>
              </a:rPr>
              <a:t>Attas</a:t>
            </a:r>
            <a:r>
              <a:rPr lang="en-US" altLang="el-GR" sz="1800" dirty="0" smtClean="0">
                <a:latin typeface="+mn-lt"/>
              </a:rPr>
              <a:t> </a:t>
            </a:r>
            <a:r>
              <a:rPr lang="en-US" altLang="el-GR" sz="1800" dirty="0">
                <a:latin typeface="+mn-lt"/>
              </a:rPr>
              <a:t>et al. </a:t>
            </a:r>
            <a:r>
              <a:rPr lang="en-US" altLang="el-GR" sz="1800" dirty="0" smtClean="0">
                <a:latin typeface="+mn-lt"/>
              </a:rPr>
              <a:t>2003</a:t>
            </a:r>
            <a:endParaRPr lang="el-GR" altLang="el-GR" sz="1800" dirty="0">
              <a:latin typeface="+mn-lt"/>
              <a:cs typeface="Arial" charset="0"/>
            </a:endParaRPr>
          </a:p>
        </p:txBody>
      </p:sp>
      <p:sp>
        <p:nvSpPr>
          <p:cNvPr id="2" name="Title 1"/>
          <p:cNvSpPr>
            <a:spLocks noGrp="1"/>
          </p:cNvSpPr>
          <p:nvPr>
            <p:ph type="title"/>
          </p:nvPr>
        </p:nvSpPr>
        <p:spPr/>
        <p:txBody>
          <a:bodyPr>
            <a:normAutofit fontScale="90000"/>
          </a:bodyPr>
          <a:lstStyle/>
          <a:p>
            <a:r>
              <a:rPr lang="el-GR" dirty="0"/>
              <a:t>Μέθοδοι επεξεργασίας </a:t>
            </a:r>
            <a:r>
              <a:rPr lang="el-GR" dirty="0" smtClean="0"/>
              <a:t>δεδομένων (2)</a:t>
            </a:r>
            <a:endParaRPr lang="el-GR" dirty="0"/>
          </a:p>
        </p:txBody>
      </p:sp>
      <p:sp>
        <p:nvSpPr>
          <p:cNvPr id="3" name="Content Placeholder 2"/>
          <p:cNvSpPr>
            <a:spLocks noGrp="1"/>
          </p:cNvSpPr>
          <p:nvPr>
            <p:ph idx="1"/>
          </p:nvPr>
        </p:nvSpPr>
        <p:spPr>
          <a:xfrm>
            <a:off x="457200" y="1196752"/>
            <a:ext cx="8343744" cy="2664296"/>
          </a:xfrm>
        </p:spPr>
        <p:txBody>
          <a:bodyPr>
            <a:noAutofit/>
          </a:bodyPr>
          <a:lstStyle/>
          <a:p>
            <a:pPr>
              <a:spcBef>
                <a:spcPts val="600"/>
              </a:spcBef>
              <a:spcAft>
                <a:spcPts val="600"/>
              </a:spcAft>
              <a:buClr>
                <a:srgbClr val="820000"/>
              </a:buClr>
              <a:buFont typeface="Wingdings" panose="05000000000000000000" pitchFamily="2" charset="2"/>
              <a:buChar char="§"/>
            </a:pPr>
            <a:r>
              <a:rPr lang="el-GR" altLang="el-GR" sz="2400" dirty="0" smtClean="0"/>
              <a:t>Επεξεργασία </a:t>
            </a:r>
            <a:r>
              <a:rPr lang="el-GR" altLang="el-GR" sz="2400" dirty="0"/>
              <a:t>των επιμέρους φασματικών εικόνων </a:t>
            </a:r>
          </a:p>
          <a:p>
            <a:pPr>
              <a:spcBef>
                <a:spcPts val="600"/>
              </a:spcBef>
              <a:spcAft>
                <a:spcPts val="600"/>
              </a:spcAft>
              <a:buClr>
                <a:srgbClr val="820000"/>
              </a:buClr>
              <a:buFont typeface="Wingdings" panose="05000000000000000000" pitchFamily="2" charset="2"/>
              <a:buChar char="§"/>
            </a:pPr>
            <a:r>
              <a:rPr lang="el-GR" altLang="el-GR" sz="2400" dirty="0" smtClean="0"/>
              <a:t>Προκαθορισμένος </a:t>
            </a:r>
            <a:r>
              <a:rPr lang="el-GR" altLang="el-GR" sz="2400" dirty="0"/>
              <a:t>συνδυασμός φασματικών εικόνων </a:t>
            </a:r>
          </a:p>
          <a:p>
            <a:pPr>
              <a:spcBef>
                <a:spcPts val="600"/>
              </a:spcBef>
              <a:spcAft>
                <a:spcPts val="600"/>
              </a:spcAft>
              <a:buClr>
                <a:srgbClr val="820000"/>
              </a:buClr>
              <a:buFont typeface="Wingdings" panose="05000000000000000000" pitchFamily="2" charset="2"/>
              <a:buChar char="§"/>
            </a:pPr>
            <a:r>
              <a:rPr lang="el-GR" altLang="el-GR" sz="2400" dirty="0" smtClean="0"/>
              <a:t>Συνδυασμός </a:t>
            </a:r>
            <a:r>
              <a:rPr lang="el-GR" altLang="el-GR" sz="2400" dirty="0"/>
              <a:t>πολλαπλών φασματικών εικόνων </a:t>
            </a:r>
            <a:r>
              <a:rPr lang="el-GR" altLang="el-GR" sz="2400" dirty="0" smtClean="0"/>
              <a:t>χρησιμοποιώντας </a:t>
            </a:r>
            <a:r>
              <a:rPr lang="en-US" altLang="el-GR" sz="2400" i="1" dirty="0"/>
              <a:t>ad hoc</a:t>
            </a:r>
            <a:r>
              <a:rPr lang="el-GR" altLang="el-GR" sz="2400" dirty="0"/>
              <a:t> φόρμουλες, πχ. για την </a:t>
            </a:r>
            <a:r>
              <a:rPr lang="el-GR" altLang="el-GR" sz="2400" dirty="0" smtClean="0"/>
              <a:t>παραγωγή </a:t>
            </a:r>
            <a:r>
              <a:rPr lang="el-GR" altLang="el-GR" sz="2400" dirty="0"/>
              <a:t>εικόνων λόγων </a:t>
            </a:r>
            <a:r>
              <a:rPr lang="el-GR" altLang="el-GR" sz="2400" dirty="0" err="1"/>
              <a:t>εικονοστοιχείων</a:t>
            </a:r>
            <a:r>
              <a:rPr lang="el-GR" altLang="el-GR" sz="2400" dirty="0"/>
              <a:t> </a:t>
            </a:r>
            <a:r>
              <a:rPr lang="el-GR" altLang="el-GR" sz="2400" dirty="0" smtClean="0"/>
              <a:t>(</a:t>
            </a:r>
            <a:r>
              <a:rPr lang="en-US" altLang="el-GR" sz="2400" dirty="0"/>
              <a:t>pixel ratio images</a:t>
            </a:r>
            <a:r>
              <a:rPr lang="el-GR" altLang="el-GR" sz="2400" dirty="0"/>
              <a:t>) ή εικόνων διαφοράς </a:t>
            </a:r>
            <a:r>
              <a:rPr lang="el-GR" altLang="el-GR" sz="2400" dirty="0" err="1" smtClean="0"/>
              <a:t>εικονοστοιχείων</a:t>
            </a:r>
            <a:r>
              <a:rPr lang="el-GR" altLang="el-GR" sz="2400" dirty="0" smtClean="0"/>
              <a:t> </a:t>
            </a:r>
            <a:r>
              <a:rPr lang="el-GR" altLang="el-GR" sz="2400" dirty="0"/>
              <a:t>(</a:t>
            </a:r>
            <a:r>
              <a:rPr lang="en-US" altLang="el-GR" sz="2400" dirty="0"/>
              <a:t>pixel difference images</a:t>
            </a:r>
            <a:r>
              <a:rPr lang="el-GR" altLang="el-GR" sz="2400" dirty="0"/>
              <a:t>) </a:t>
            </a:r>
          </a:p>
          <a:p>
            <a:pPr>
              <a:spcBef>
                <a:spcPts val="600"/>
              </a:spcBef>
              <a:spcAft>
                <a:spcPts val="600"/>
              </a:spcAft>
            </a:pPr>
            <a:endParaRPr lang="el-GR" sz="2400" dirty="0"/>
          </a:p>
        </p:txBody>
      </p:sp>
      <p:sp>
        <p:nvSpPr>
          <p:cNvPr id="9" name="Rectangle 8"/>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Rectangle 3"/>
          <p:cNvSpPr/>
          <p:nvPr/>
        </p:nvSpPr>
        <p:spPr>
          <a:xfrm>
            <a:off x="457200" y="3794651"/>
            <a:ext cx="4736770" cy="2831544"/>
          </a:xfrm>
          <a:prstGeom prst="rect">
            <a:avLst/>
          </a:prstGeom>
        </p:spPr>
        <p:txBody>
          <a:bodyPr wrap="square">
            <a:spAutoFit/>
          </a:bodyPr>
          <a:lstStyle/>
          <a:p>
            <a:pPr marL="342900" indent="-342900">
              <a:spcBef>
                <a:spcPts val="600"/>
              </a:spcBef>
              <a:spcAft>
                <a:spcPts val="600"/>
              </a:spcAft>
              <a:buClr>
                <a:srgbClr val="820000"/>
              </a:buClr>
              <a:buFont typeface="Wingdings" panose="05000000000000000000" pitchFamily="2" charset="2"/>
              <a:buChar char="§"/>
            </a:pPr>
            <a:r>
              <a:rPr lang="el-GR" altLang="el-GR" sz="2400" dirty="0">
                <a:latin typeface="+mn-lt"/>
              </a:rPr>
              <a:t>Εξαγωγή στατιστικών τιμών για επιμέρους </a:t>
            </a:r>
            <a:r>
              <a:rPr lang="en-US" altLang="el-GR" sz="2400" dirty="0">
                <a:latin typeface="+mn-lt"/>
              </a:rPr>
              <a:t>pixels</a:t>
            </a:r>
            <a:r>
              <a:rPr lang="el-GR" altLang="el-GR" sz="2400" dirty="0">
                <a:latin typeface="+mn-lt"/>
              </a:rPr>
              <a:t> </a:t>
            </a:r>
          </a:p>
          <a:p>
            <a:pPr marL="342900" indent="-342900">
              <a:spcBef>
                <a:spcPts val="600"/>
              </a:spcBef>
              <a:spcAft>
                <a:spcPts val="600"/>
              </a:spcAft>
              <a:buClr>
                <a:srgbClr val="820000"/>
              </a:buClr>
              <a:buFont typeface="Wingdings" panose="05000000000000000000" pitchFamily="2" charset="2"/>
              <a:buChar char="§"/>
            </a:pPr>
            <a:r>
              <a:rPr lang="el-GR" altLang="el-GR" sz="2400" dirty="0" err="1">
                <a:latin typeface="+mn-lt"/>
              </a:rPr>
              <a:t>Πολυκριτηριακές</a:t>
            </a:r>
            <a:r>
              <a:rPr lang="el-GR" altLang="el-GR" sz="2400" dirty="0">
                <a:latin typeface="+mn-lt"/>
              </a:rPr>
              <a:t> στατιστικές τεχνικές, όπως οι </a:t>
            </a:r>
            <a:r>
              <a:rPr lang="en-US" altLang="el-GR" sz="2400" dirty="0">
                <a:latin typeface="+mn-lt"/>
              </a:rPr>
              <a:t>Spectral Angle Mapping</a:t>
            </a:r>
            <a:r>
              <a:rPr lang="el-GR" altLang="el-GR" sz="2400" dirty="0">
                <a:latin typeface="+mn-lt"/>
              </a:rPr>
              <a:t>, </a:t>
            </a:r>
            <a:r>
              <a:rPr lang="en-US" altLang="el-GR" sz="2400" u="sng" dirty="0">
                <a:latin typeface="+mn-lt"/>
              </a:rPr>
              <a:t>Principal Component Analysis</a:t>
            </a:r>
            <a:r>
              <a:rPr lang="el-GR" altLang="el-GR" sz="2400" u="sng" dirty="0">
                <a:latin typeface="+mn-lt"/>
              </a:rPr>
              <a:t> (</a:t>
            </a:r>
            <a:r>
              <a:rPr lang="en-US" altLang="el-GR" sz="2400" u="sng" dirty="0">
                <a:latin typeface="+mn-lt"/>
              </a:rPr>
              <a:t>PCA</a:t>
            </a:r>
            <a:r>
              <a:rPr lang="el-GR" altLang="el-GR" sz="2400" u="sng" dirty="0">
                <a:latin typeface="+mn-lt"/>
              </a:rPr>
              <a:t>)</a:t>
            </a:r>
            <a:r>
              <a:rPr lang="el-GR" altLang="el-GR" sz="2400" dirty="0">
                <a:latin typeface="+mn-lt"/>
              </a:rPr>
              <a:t>, </a:t>
            </a:r>
            <a:r>
              <a:rPr lang="en-US" altLang="el-GR" sz="2400" dirty="0">
                <a:latin typeface="+mn-lt"/>
              </a:rPr>
              <a:t>Fuzzy C</a:t>
            </a:r>
            <a:r>
              <a:rPr lang="el-GR" altLang="el-GR" sz="2400" dirty="0">
                <a:latin typeface="+mn-lt"/>
              </a:rPr>
              <a:t>-</a:t>
            </a:r>
            <a:r>
              <a:rPr lang="en-US" altLang="el-GR" sz="2400" dirty="0">
                <a:latin typeface="+mn-lt"/>
              </a:rPr>
              <a:t>Means</a:t>
            </a:r>
            <a:r>
              <a:rPr lang="el-GR" altLang="el-GR" sz="2400" dirty="0">
                <a:latin typeface="+mn-lt"/>
              </a:rPr>
              <a:t> (</a:t>
            </a:r>
            <a:r>
              <a:rPr lang="en-US" altLang="el-GR" sz="2400" dirty="0">
                <a:latin typeface="+mn-lt"/>
              </a:rPr>
              <a:t>FCM</a:t>
            </a:r>
            <a:r>
              <a:rPr lang="el-GR" altLang="el-GR" sz="2400" dirty="0">
                <a:latin typeface="+mn-lt"/>
              </a:rPr>
              <a:t>) και νευρωνικά δίκτυα</a:t>
            </a:r>
          </a:p>
        </p:txBody>
      </p:sp>
    </p:spTree>
    <p:extLst>
      <p:ext uri="{BB962C8B-B14F-4D97-AF65-F5344CB8AC3E}">
        <p14:creationId xmlns:p14="http://schemas.microsoft.com/office/powerpoint/2010/main" val="17056577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ChangeArrowheads="1"/>
          </p:cNvSpPr>
          <p:nvPr/>
        </p:nvSpPr>
        <p:spPr bwMode="auto">
          <a:xfrm>
            <a:off x="288925" y="1330421"/>
            <a:ext cx="8496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l-GR" altLang="el-GR" sz="2400" b="1" dirty="0">
                <a:latin typeface="+mn-lt"/>
              </a:rPr>
              <a:t>Τα συστήματα </a:t>
            </a:r>
            <a:r>
              <a:rPr lang="el-GR" altLang="el-GR" sz="2400" b="1" dirty="0" err="1">
                <a:latin typeface="+mn-lt"/>
              </a:rPr>
              <a:t>υπερφασματικής</a:t>
            </a:r>
            <a:r>
              <a:rPr lang="el-GR" altLang="el-GR" sz="2400" b="1" dirty="0">
                <a:latin typeface="+mn-lt"/>
              </a:rPr>
              <a:t> απεικόνισης </a:t>
            </a:r>
            <a:r>
              <a:rPr lang="en-US" altLang="el-GR" sz="2400" b="1" dirty="0" err="1">
                <a:latin typeface="+mn-lt"/>
              </a:rPr>
              <a:t>MuSIS</a:t>
            </a:r>
            <a:r>
              <a:rPr lang="el-GR" altLang="el-GR" sz="2400" b="1" dirty="0">
                <a:latin typeface="+mn-lt"/>
              </a:rPr>
              <a:t>™ </a:t>
            </a:r>
            <a:r>
              <a:rPr lang="en-US" altLang="el-GR" sz="2400" b="1" dirty="0">
                <a:latin typeface="+mn-lt"/>
              </a:rPr>
              <a:t>HS </a:t>
            </a:r>
          </a:p>
          <a:p>
            <a:pPr algn="ctr" eaLnBrk="1" hangingPunct="1">
              <a:spcBef>
                <a:spcPct val="0"/>
              </a:spcBef>
              <a:buFontTx/>
              <a:buNone/>
            </a:pPr>
            <a:r>
              <a:rPr lang="el-GR" altLang="el-GR" sz="2400" b="1" dirty="0">
                <a:latin typeface="+mn-lt"/>
              </a:rPr>
              <a:t>και </a:t>
            </a:r>
            <a:r>
              <a:rPr lang="el-GR" altLang="el-GR" sz="2400" b="1" dirty="0" err="1">
                <a:latin typeface="+mn-lt"/>
              </a:rPr>
              <a:t>πολυφασματικής</a:t>
            </a:r>
            <a:r>
              <a:rPr lang="el-GR" altLang="el-GR" sz="2400" b="1" dirty="0">
                <a:latin typeface="+mn-lt"/>
              </a:rPr>
              <a:t> απεικόνισης </a:t>
            </a:r>
            <a:r>
              <a:rPr lang="en-US" altLang="el-GR" sz="2400" b="1" dirty="0" err="1">
                <a:latin typeface="+mn-lt"/>
              </a:rPr>
              <a:t>MuSIS</a:t>
            </a:r>
            <a:r>
              <a:rPr lang="el-GR" altLang="el-GR" sz="2400" b="1" dirty="0">
                <a:latin typeface="+mn-lt"/>
              </a:rPr>
              <a:t>™ </a:t>
            </a:r>
            <a:r>
              <a:rPr lang="en-US" altLang="el-GR" sz="2400" b="1" dirty="0">
                <a:latin typeface="+mn-lt"/>
              </a:rPr>
              <a:t>MS</a:t>
            </a:r>
            <a:r>
              <a:rPr lang="en-US" altLang="el-GR" sz="2400" dirty="0">
                <a:latin typeface="+mn-lt"/>
              </a:rPr>
              <a:t> </a:t>
            </a:r>
          </a:p>
        </p:txBody>
      </p:sp>
      <p:pic>
        <p:nvPicPr>
          <p:cNvPr id="79877" name="Picture 5" descr="MuSI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88" y="2298892"/>
            <a:ext cx="34369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MuSI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1412" y="2478279"/>
            <a:ext cx="30051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MuSIS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8713" y="4725144"/>
            <a:ext cx="44053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l-GR" altLang="el-GR" dirty="0"/>
              <a:t>Τα συστήματα φασματικής απεικόνισης </a:t>
            </a:r>
            <a:r>
              <a:rPr lang="en-US" altLang="el-GR" dirty="0" err="1"/>
              <a:t>MuSIS</a:t>
            </a:r>
            <a:r>
              <a:rPr lang="en-US" altLang="el-GR" baseline="30000" dirty="0" err="1"/>
              <a:t>TM</a:t>
            </a:r>
            <a:r>
              <a:rPr lang="en-US" altLang="el-GR" baseline="30000" dirty="0"/>
              <a:t> </a:t>
            </a:r>
            <a:r>
              <a:rPr lang="en-US" altLang="el-GR" dirty="0"/>
              <a:t>(1</a:t>
            </a:r>
            <a:r>
              <a:rPr lang="en-US" altLang="el-GR" dirty="0" smtClean="0"/>
              <a:t>)</a:t>
            </a:r>
            <a:endParaRPr lang="el-GR" dirty="0"/>
          </a:p>
        </p:txBody>
      </p:sp>
      <p:sp>
        <p:nvSpPr>
          <p:cNvPr id="10" name="Rectangle 9"/>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4330517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Τα συστήματα φασματικής απεικόνισης </a:t>
            </a:r>
            <a:r>
              <a:rPr lang="en-US" altLang="el-GR" dirty="0" err="1"/>
              <a:t>MuSIS</a:t>
            </a:r>
            <a:r>
              <a:rPr lang="en-US" altLang="el-GR" baseline="30000" dirty="0" err="1"/>
              <a:t>TM</a:t>
            </a:r>
            <a:r>
              <a:rPr lang="en-US" altLang="el-GR" baseline="30000" dirty="0"/>
              <a:t> </a:t>
            </a:r>
            <a:r>
              <a:rPr lang="en-US" altLang="el-GR" dirty="0"/>
              <a:t>(2</a:t>
            </a:r>
            <a:r>
              <a:rPr lang="en-US" altLang="el-GR" dirty="0" smtClean="0"/>
              <a:t>)</a:t>
            </a:r>
            <a:endParaRPr lang="el-GR" dirty="0"/>
          </a:p>
        </p:txBody>
      </p:sp>
      <p:sp>
        <p:nvSpPr>
          <p:cNvPr id="3" name="Content Placeholder 2"/>
          <p:cNvSpPr>
            <a:spLocks noGrp="1"/>
          </p:cNvSpPr>
          <p:nvPr>
            <p:ph idx="1"/>
          </p:nvPr>
        </p:nvSpPr>
        <p:spPr>
          <a:xfrm>
            <a:off x="457200" y="1196752"/>
            <a:ext cx="8229600" cy="4176464"/>
          </a:xfrm>
        </p:spPr>
        <p:txBody>
          <a:bodyPr>
            <a:normAutofit/>
          </a:bodyPr>
          <a:lstStyle/>
          <a:p>
            <a:pPr>
              <a:spcAft>
                <a:spcPts val="600"/>
              </a:spcAft>
              <a:buClr>
                <a:srgbClr val="820000"/>
              </a:buClr>
              <a:buFont typeface="Wingdings" panose="05000000000000000000" pitchFamily="2" charset="2"/>
              <a:buChar char="§"/>
            </a:pPr>
            <a:r>
              <a:rPr lang="el-GR" altLang="el-GR" sz="2600" dirty="0"/>
              <a:t>Τα συστήματα φασματικής απεικόνισης </a:t>
            </a:r>
            <a:r>
              <a:rPr lang="en-US" altLang="el-GR" sz="2600" dirty="0" err="1"/>
              <a:t>MuSIS</a:t>
            </a:r>
            <a:r>
              <a:rPr lang="el-GR" altLang="el-GR" sz="2600" dirty="0"/>
              <a:t>™ συνδυάζουν απεικόνιση υψηλής ευκρίνειας και φασματοσκοπία υψηλής ανάλυσης σε μία φιλική προς τον χρήστη, φορητή συσκευή. </a:t>
            </a:r>
            <a:endParaRPr lang="el-GR" altLang="el-GR" sz="2600" dirty="0" smtClean="0"/>
          </a:p>
          <a:p>
            <a:pPr>
              <a:spcAft>
                <a:spcPts val="600"/>
              </a:spcAft>
              <a:buClr>
                <a:srgbClr val="820000"/>
              </a:buClr>
              <a:buFont typeface="Wingdings" panose="05000000000000000000" pitchFamily="2" charset="2"/>
              <a:buChar char="§"/>
            </a:pPr>
            <a:r>
              <a:rPr lang="el-GR" altLang="el-GR" sz="2600" dirty="0" smtClean="0"/>
              <a:t>Μια </a:t>
            </a:r>
            <a:r>
              <a:rPr lang="el-GR" altLang="el-GR" sz="2600" dirty="0"/>
              <a:t>σειρά από εικόνες στενής φασματικής ζώνης καταγράφονται αυτόματα σε μεγάλο εύρος του οπτικού φάσματος. Από την πολλαπλότητα των φασματικών αυτών εικόνων υπολογίζεται ένα πλήρες φάσμα σε κάθε </a:t>
            </a:r>
            <a:r>
              <a:rPr lang="el-GR" altLang="el-GR" sz="2600" dirty="0" err="1"/>
              <a:t>εικονοστοιχείο</a:t>
            </a:r>
            <a:r>
              <a:rPr lang="el-GR" altLang="el-GR" sz="2600" dirty="0"/>
              <a:t> (</a:t>
            </a:r>
            <a:r>
              <a:rPr lang="en-US" altLang="el-GR" sz="2600" dirty="0" err="1"/>
              <a:t>Forthphotonics</a:t>
            </a:r>
            <a:r>
              <a:rPr lang="en-US" altLang="el-GR" sz="2600" dirty="0"/>
              <a:t> n</a:t>
            </a:r>
            <a:r>
              <a:rPr lang="el-GR" altLang="el-GR" sz="2600" dirty="0"/>
              <a:t>.</a:t>
            </a:r>
            <a:r>
              <a:rPr lang="en-US" altLang="el-GR" sz="2600" dirty="0"/>
              <a:t>d</a:t>
            </a:r>
            <a:r>
              <a:rPr lang="el-GR" altLang="el-GR" sz="2600" dirty="0"/>
              <a:t>.). </a:t>
            </a:r>
          </a:p>
          <a:p>
            <a:endParaRPr lang="el-GR" sz="2400" dirty="0"/>
          </a:p>
        </p:txBody>
      </p:sp>
      <p:sp>
        <p:nvSpPr>
          <p:cNvPr id="8" name="Rectangle 7"/>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3211001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Τα συστήματα φασματικής απεικόνισης </a:t>
            </a:r>
            <a:r>
              <a:rPr lang="en-US" altLang="el-GR" dirty="0" err="1"/>
              <a:t>MuSIS</a:t>
            </a:r>
            <a:r>
              <a:rPr lang="en-US" altLang="el-GR" baseline="30000" dirty="0" err="1"/>
              <a:t>TM</a:t>
            </a:r>
            <a:r>
              <a:rPr lang="en-US" altLang="el-GR" baseline="30000" dirty="0"/>
              <a:t> </a:t>
            </a:r>
            <a:r>
              <a:rPr lang="en-US" altLang="el-GR" dirty="0" smtClean="0"/>
              <a:t>(</a:t>
            </a:r>
            <a:r>
              <a:rPr lang="el-GR" altLang="el-GR" dirty="0" smtClean="0"/>
              <a:t>3</a:t>
            </a:r>
            <a:r>
              <a:rPr lang="en-US" altLang="el-GR" dirty="0" smtClean="0"/>
              <a:t>)</a:t>
            </a:r>
            <a:endParaRPr lang="el-GR" dirty="0"/>
          </a:p>
        </p:txBody>
      </p:sp>
      <p:sp>
        <p:nvSpPr>
          <p:cNvPr id="3" name="Content Placeholder 2"/>
          <p:cNvSpPr>
            <a:spLocks noGrp="1"/>
          </p:cNvSpPr>
          <p:nvPr>
            <p:ph idx="1"/>
          </p:nvPr>
        </p:nvSpPr>
        <p:spPr>
          <a:xfrm>
            <a:off x="457200" y="1196752"/>
            <a:ext cx="8507288" cy="5661248"/>
          </a:xfrm>
        </p:spPr>
        <p:txBody>
          <a:bodyPr>
            <a:noAutofit/>
          </a:bodyPr>
          <a:lstStyle/>
          <a:p>
            <a:pPr>
              <a:spcBef>
                <a:spcPts val="600"/>
              </a:spcBef>
              <a:buNone/>
            </a:pPr>
            <a:r>
              <a:rPr lang="el-GR" altLang="el-GR" sz="2400" dirty="0"/>
              <a:t>Παρέχονται οι εξής επιλογές λειτουργίας:</a:t>
            </a:r>
            <a:endParaRPr lang="en-US" altLang="el-GR" sz="2400" dirty="0"/>
          </a:p>
          <a:p>
            <a:pPr>
              <a:spcBef>
                <a:spcPts val="600"/>
              </a:spcBef>
              <a:buClr>
                <a:srgbClr val="820000"/>
              </a:buClr>
              <a:buFont typeface="Wingdings" panose="05000000000000000000" pitchFamily="2" charset="2"/>
              <a:buChar char="§"/>
            </a:pPr>
            <a:r>
              <a:rPr lang="el-GR" altLang="el-GR" sz="2400" dirty="0" smtClean="0"/>
              <a:t>Απεικόνιση </a:t>
            </a:r>
            <a:r>
              <a:rPr lang="el-GR" altLang="el-GR" sz="2400" dirty="0"/>
              <a:t>στην ορατή περιοχή (έγχρωμη απεικόνιση) και Απεικονιστική </a:t>
            </a:r>
            <a:endParaRPr lang="en-US" altLang="el-GR" sz="2400" dirty="0"/>
          </a:p>
          <a:p>
            <a:pPr>
              <a:spcBef>
                <a:spcPts val="600"/>
              </a:spcBef>
              <a:buClr>
                <a:srgbClr val="820000"/>
              </a:buClr>
              <a:buFont typeface="Wingdings" panose="05000000000000000000" pitchFamily="2" charset="2"/>
              <a:buChar char="§"/>
            </a:pPr>
            <a:r>
              <a:rPr lang="en-US" altLang="el-GR" sz="2400" dirty="0" smtClean="0"/>
              <a:t> </a:t>
            </a:r>
            <a:r>
              <a:rPr lang="el-GR" altLang="el-GR" sz="2400" dirty="0" err="1" smtClean="0"/>
              <a:t>Χρωματομετρία</a:t>
            </a:r>
            <a:r>
              <a:rPr lang="el-GR" altLang="el-GR" sz="2400" dirty="0" smtClean="0"/>
              <a:t> </a:t>
            </a:r>
            <a:r>
              <a:rPr lang="el-GR" altLang="el-GR" sz="2400" dirty="0"/>
              <a:t>(</a:t>
            </a:r>
            <a:r>
              <a:rPr lang="en-US" altLang="el-GR" sz="2400" dirty="0"/>
              <a:t>Visible Imaging and </a:t>
            </a:r>
            <a:r>
              <a:rPr lang="en-US" altLang="el-GR" sz="2400" dirty="0" err="1"/>
              <a:t>Colorimetry</a:t>
            </a:r>
            <a:r>
              <a:rPr lang="el-GR" altLang="el-GR" sz="2400" dirty="0"/>
              <a:t>)</a:t>
            </a:r>
          </a:p>
          <a:p>
            <a:pPr>
              <a:spcBef>
                <a:spcPts val="600"/>
              </a:spcBef>
              <a:buClr>
                <a:srgbClr val="820000"/>
              </a:buClr>
              <a:buFont typeface="Wingdings" panose="05000000000000000000" pitchFamily="2" charset="2"/>
              <a:buChar char="§"/>
            </a:pPr>
            <a:r>
              <a:rPr lang="el-GR" altLang="el-GR" sz="2400" dirty="0" err="1" smtClean="0"/>
              <a:t>Πολυζωνική</a:t>
            </a:r>
            <a:r>
              <a:rPr lang="el-GR" altLang="el-GR" sz="2400" dirty="0" smtClean="0"/>
              <a:t> </a:t>
            </a:r>
            <a:r>
              <a:rPr lang="el-GR" altLang="el-GR" sz="2400" dirty="0"/>
              <a:t>Υπέρυθρη </a:t>
            </a:r>
            <a:r>
              <a:rPr lang="el-GR" altLang="el-GR" sz="2400" dirty="0" err="1"/>
              <a:t>Ανακλαστογραφία</a:t>
            </a:r>
            <a:r>
              <a:rPr lang="el-GR" altLang="el-GR" sz="2400" dirty="0"/>
              <a:t> (</a:t>
            </a:r>
            <a:r>
              <a:rPr lang="en-US" altLang="el-GR" sz="2400" dirty="0"/>
              <a:t>Multi</a:t>
            </a:r>
            <a:r>
              <a:rPr lang="el-GR" altLang="el-GR" sz="2400" dirty="0"/>
              <a:t>-</a:t>
            </a:r>
            <a:r>
              <a:rPr lang="en-US" altLang="el-GR" sz="2400" dirty="0" err="1"/>
              <a:t>wavelenghth</a:t>
            </a:r>
            <a:r>
              <a:rPr lang="en-US" altLang="el-GR" sz="2400" dirty="0"/>
              <a:t> Infrared </a:t>
            </a:r>
            <a:r>
              <a:rPr lang="en-US" altLang="el-GR" sz="2400" dirty="0" err="1" smtClean="0"/>
              <a:t>Reflectography</a:t>
            </a:r>
            <a:r>
              <a:rPr lang="el-GR" altLang="el-GR" sz="2400" dirty="0"/>
              <a:t>)</a:t>
            </a:r>
          </a:p>
          <a:p>
            <a:pPr>
              <a:spcBef>
                <a:spcPts val="600"/>
              </a:spcBef>
              <a:buClr>
                <a:srgbClr val="820000"/>
              </a:buClr>
              <a:buFont typeface="Wingdings" panose="05000000000000000000" pitchFamily="2" charset="2"/>
              <a:buChar char="§"/>
            </a:pPr>
            <a:r>
              <a:rPr lang="el-GR" altLang="el-GR" sz="2400" dirty="0" err="1" smtClean="0"/>
              <a:t>Ψευδοχρωματική</a:t>
            </a:r>
            <a:r>
              <a:rPr lang="el-GR" altLang="el-GR" sz="2400" dirty="0" smtClean="0"/>
              <a:t> </a:t>
            </a:r>
            <a:r>
              <a:rPr lang="el-GR" altLang="el-GR" sz="2400" dirty="0"/>
              <a:t>Απεικόνιση (</a:t>
            </a:r>
            <a:r>
              <a:rPr lang="en-US" altLang="el-GR" sz="2400" dirty="0"/>
              <a:t>False</a:t>
            </a:r>
            <a:r>
              <a:rPr lang="el-GR" altLang="el-GR" sz="2400" dirty="0"/>
              <a:t>-</a:t>
            </a:r>
            <a:r>
              <a:rPr lang="en-US" altLang="el-GR" sz="2400" dirty="0" err="1"/>
              <a:t>Colour</a:t>
            </a:r>
            <a:r>
              <a:rPr lang="en-US" altLang="el-GR" sz="2400" dirty="0"/>
              <a:t> Imaging</a:t>
            </a:r>
            <a:r>
              <a:rPr lang="el-GR" altLang="el-GR" sz="2400" dirty="0"/>
              <a:t>) στην υπέρυθρη περιοχή </a:t>
            </a:r>
          </a:p>
          <a:p>
            <a:pPr>
              <a:spcBef>
                <a:spcPts val="600"/>
              </a:spcBef>
              <a:buClr>
                <a:srgbClr val="820000"/>
              </a:buClr>
              <a:buFont typeface="Wingdings" panose="05000000000000000000" pitchFamily="2" charset="2"/>
              <a:buChar char="§"/>
            </a:pPr>
            <a:r>
              <a:rPr lang="el-GR" altLang="el-GR" sz="2400" dirty="0" smtClean="0"/>
              <a:t>Απεικόνιση </a:t>
            </a:r>
            <a:r>
              <a:rPr lang="el-GR" altLang="el-GR" sz="2400" dirty="0"/>
              <a:t>του ορατού φθορισμού που προκαλείται από υπεριώδη πηγή </a:t>
            </a:r>
            <a:r>
              <a:rPr lang="el-GR" altLang="el-GR" sz="2400" dirty="0" smtClean="0"/>
              <a:t>διέγερσης </a:t>
            </a:r>
            <a:r>
              <a:rPr lang="el-GR" altLang="el-GR" sz="2400" dirty="0"/>
              <a:t>(</a:t>
            </a:r>
            <a:r>
              <a:rPr lang="en-US" altLang="el-GR" sz="2400" dirty="0"/>
              <a:t>Visible Fluorescence Imaging</a:t>
            </a:r>
            <a:r>
              <a:rPr lang="el-GR" altLang="el-GR" sz="2400" dirty="0"/>
              <a:t>)</a:t>
            </a:r>
          </a:p>
          <a:p>
            <a:pPr>
              <a:spcBef>
                <a:spcPts val="600"/>
              </a:spcBef>
              <a:buClr>
                <a:srgbClr val="820000"/>
              </a:buClr>
              <a:buFont typeface="Wingdings" panose="05000000000000000000" pitchFamily="2" charset="2"/>
              <a:buChar char="§"/>
            </a:pPr>
            <a:r>
              <a:rPr lang="el-GR" altLang="el-GR" sz="2400" dirty="0" smtClean="0"/>
              <a:t>Υπεριώδης </a:t>
            </a:r>
            <a:r>
              <a:rPr lang="el-GR" altLang="el-GR" sz="2400" dirty="0" err="1"/>
              <a:t>Ανακλαστογραφία</a:t>
            </a:r>
            <a:r>
              <a:rPr lang="el-GR" altLang="el-GR" sz="2400" dirty="0"/>
              <a:t> (</a:t>
            </a:r>
            <a:r>
              <a:rPr lang="en-US" altLang="el-GR" sz="2400" dirty="0"/>
              <a:t>Ultraviolet </a:t>
            </a:r>
            <a:r>
              <a:rPr lang="en-US" altLang="el-GR" sz="2400" dirty="0" err="1"/>
              <a:t>Reflectography</a:t>
            </a:r>
            <a:r>
              <a:rPr lang="en-US" altLang="el-GR" sz="2400" dirty="0"/>
              <a:t>)</a:t>
            </a:r>
            <a:endParaRPr lang="el-GR" altLang="el-GR" sz="2400" dirty="0"/>
          </a:p>
          <a:p>
            <a:pPr>
              <a:spcBef>
                <a:spcPts val="600"/>
              </a:spcBef>
              <a:buClr>
                <a:srgbClr val="820000"/>
              </a:buClr>
              <a:buFont typeface="Wingdings" panose="05000000000000000000" pitchFamily="2" charset="2"/>
              <a:buChar char="§"/>
            </a:pPr>
            <a:r>
              <a:rPr lang="el-GR" altLang="el-GR" sz="2400" dirty="0" smtClean="0"/>
              <a:t>Απεικονιστική </a:t>
            </a:r>
            <a:r>
              <a:rPr lang="el-GR" altLang="el-GR" sz="2400" dirty="0"/>
              <a:t>Φασματοσκοπία και </a:t>
            </a:r>
            <a:r>
              <a:rPr lang="el-GR" altLang="el-GR" sz="2400" dirty="0" err="1"/>
              <a:t>Φασματομετρία</a:t>
            </a:r>
            <a:r>
              <a:rPr lang="el-GR" altLang="el-GR" sz="2400" dirty="0"/>
              <a:t> (</a:t>
            </a:r>
            <a:r>
              <a:rPr lang="en-US" altLang="el-GR" sz="2400" dirty="0"/>
              <a:t>Imaging Spectrometry</a:t>
            </a:r>
            <a:r>
              <a:rPr lang="el-GR" altLang="el-GR" sz="2400" dirty="0"/>
              <a:t>)</a:t>
            </a:r>
          </a:p>
        </p:txBody>
      </p:sp>
      <p:sp>
        <p:nvSpPr>
          <p:cNvPr id="6" name="Rectangle 5"/>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4205232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pPr eaLnBrk="1" hangingPunct="1"/>
            <a:r>
              <a:rPr lang="el-GR" altLang="el-GR" sz="3600" smtClean="0"/>
              <a:t>Φυσικοχημική μελέτη και τεκμηρίωση</a:t>
            </a:r>
          </a:p>
        </p:txBody>
      </p:sp>
      <p:sp>
        <p:nvSpPr>
          <p:cNvPr id="15365" name="Θέση αριθμού διαφάνειας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4A3C1E8-77CA-4E6E-932C-CB88CDC690AB}" type="slidenum">
              <a:rPr lang="el-GR" altLang="el-GR" sz="1200" smtClean="0">
                <a:solidFill>
                  <a:srgbClr val="000000"/>
                </a:solidFill>
                <a:latin typeface="Arial" charset="0"/>
                <a:cs typeface="Arial" charset="0"/>
              </a:rPr>
              <a:pPr eaLnBrk="1" hangingPunct="1">
                <a:spcBef>
                  <a:spcPct val="0"/>
                </a:spcBef>
                <a:buFontTx/>
                <a:buNone/>
              </a:pPr>
              <a:t>7</a:t>
            </a:fld>
            <a:endParaRPr lang="el-GR" altLang="el-GR" sz="1200" smtClean="0">
              <a:solidFill>
                <a:srgbClr val="000000"/>
              </a:solidFill>
              <a:latin typeface="Arial" charset="0"/>
              <a:cs typeface="Arial" charset="0"/>
            </a:endParaRP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2" y="1041997"/>
            <a:ext cx="838517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7"/>
          <p:cNvSpPr>
            <a:spLocks noChangeArrowheads="1"/>
          </p:cNvSpPr>
          <p:nvPr/>
        </p:nvSpPr>
        <p:spPr bwMode="auto">
          <a:xfrm rot="10800000" flipV="1">
            <a:off x="476250" y="5988050"/>
            <a:ext cx="8188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spcBef>
                <a:spcPct val="20000"/>
              </a:spcBef>
              <a:buFont typeface="Arial" charset="0"/>
              <a:buChar char="•"/>
              <a:tabLst>
                <a:tab pos="923925" algn="l"/>
                <a:tab pos="1260475" algn="l"/>
              </a:tabLst>
              <a:defRPr sz="3200">
                <a:solidFill>
                  <a:schemeClr val="tx1"/>
                </a:solidFill>
                <a:latin typeface="Calibri" pitchFamily="34" charset="0"/>
              </a:defRPr>
            </a:lvl1pPr>
            <a:lvl2pPr eaLnBrk="0" hangingPunct="0">
              <a:spcBef>
                <a:spcPct val="20000"/>
              </a:spcBef>
              <a:buFont typeface="Arial" charset="0"/>
              <a:buChar char="–"/>
              <a:tabLst>
                <a:tab pos="923925" algn="l"/>
                <a:tab pos="1260475"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923925" algn="l"/>
                <a:tab pos="1260475"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923925" algn="l"/>
                <a:tab pos="1260475"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923925" algn="l"/>
                <a:tab pos="126047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923925" algn="l"/>
                <a:tab pos="126047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923925" algn="l"/>
                <a:tab pos="126047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923925" algn="l"/>
                <a:tab pos="126047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923925" algn="l"/>
                <a:tab pos="1260475" algn="l"/>
              </a:tabLst>
              <a:defRPr sz="2000">
                <a:solidFill>
                  <a:schemeClr val="tx1"/>
                </a:solidFill>
                <a:latin typeface="Calibri" pitchFamily="34" charset="0"/>
              </a:defRPr>
            </a:lvl9pPr>
          </a:lstStyle>
          <a:p>
            <a:pPr marL="0" lvl="1" eaLnBrk="1" hangingPunct="1">
              <a:spcBef>
                <a:spcPct val="0"/>
              </a:spcBef>
              <a:buFontTx/>
              <a:buNone/>
            </a:pPr>
            <a:r>
              <a:rPr lang="el-GR" altLang="el-GR" sz="1200" dirty="0">
                <a:solidFill>
                  <a:srgbClr val="404040"/>
                </a:solidFill>
                <a:cs typeface="Arial" charset="0"/>
              </a:rPr>
              <a:t>Α.Αλεξοπούλου, </a:t>
            </a:r>
            <a:r>
              <a:rPr lang="el-GR" altLang="el-GR" sz="1200" dirty="0" err="1">
                <a:solidFill>
                  <a:srgbClr val="404040"/>
                </a:solidFill>
                <a:cs typeface="Arial" charset="0"/>
              </a:rPr>
              <a:t>Κ.Γερακάρη</a:t>
            </a:r>
            <a:r>
              <a:rPr lang="el-GR" altLang="el-GR" sz="1200" dirty="0">
                <a:solidFill>
                  <a:srgbClr val="404040"/>
                </a:solidFill>
                <a:cs typeface="Arial" charset="0"/>
              </a:rPr>
              <a:t> </a:t>
            </a:r>
            <a:r>
              <a:rPr lang="el-GR" altLang="el-GR" sz="1200" dirty="0" err="1">
                <a:solidFill>
                  <a:srgbClr val="404040"/>
                </a:solidFill>
                <a:cs typeface="Arial" charset="0"/>
              </a:rPr>
              <a:t>Π.Μαριολοπούλου</a:t>
            </a:r>
            <a:r>
              <a:rPr lang="el-GR" altLang="el-GR" sz="1200" dirty="0">
                <a:solidFill>
                  <a:srgbClr val="404040"/>
                </a:solidFill>
                <a:cs typeface="Arial" charset="0"/>
              </a:rPr>
              <a:t>, </a:t>
            </a:r>
            <a:r>
              <a:rPr lang="el-GR" altLang="el-GR" sz="1200" dirty="0" err="1">
                <a:solidFill>
                  <a:srgbClr val="404040"/>
                </a:solidFill>
                <a:cs typeface="Arial" charset="0"/>
              </a:rPr>
              <a:t>Α.Χατζηστυλιανού</a:t>
            </a:r>
            <a:r>
              <a:rPr lang="el-GR" altLang="el-GR" sz="1200" dirty="0">
                <a:solidFill>
                  <a:srgbClr val="404040"/>
                </a:solidFill>
                <a:latin typeface="Arial" charset="0"/>
                <a:cs typeface="Arial" charset="0"/>
              </a:rPr>
              <a:t> (</a:t>
            </a:r>
            <a:r>
              <a:rPr lang="el-GR" altLang="el-GR" sz="1200" dirty="0">
                <a:solidFill>
                  <a:srgbClr val="404040"/>
                </a:solidFill>
                <a:cs typeface="Arial" charset="0"/>
              </a:rPr>
              <a:t>2004</a:t>
            </a:r>
            <a:r>
              <a:rPr lang="el-GR" altLang="el-GR" sz="1200" dirty="0">
                <a:solidFill>
                  <a:srgbClr val="404040"/>
                </a:solidFill>
                <a:latin typeface="Arial" charset="0"/>
                <a:cs typeface="Arial" charset="0"/>
              </a:rPr>
              <a:t>)</a:t>
            </a:r>
            <a:r>
              <a:rPr lang="el-GR" altLang="el-GR" sz="1200" dirty="0">
                <a:solidFill>
                  <a:srgbClr val="404040"/>
                </a:solidFill>
                <a:cs typeface="Arial" charset="0"/>
              </a:rPr>
              <a:t>: </a:t>
            </a:r>
            <a:r>
              <a:rPr lang="el-GR" altLang="el-GR" sz="1200" b="1" dirty="0">
                <a:solidFill>
                  <a:srgbClr val="404040"/>
                </a:solidFill>
                <a:cs typeface="Arial" charset="0"/>
              </a:rPr>
              <a:t>«</a:t>
            </a:r>
            <a:r>
              <a:rPr lang="el-GR" altLang="el-GR" sz="1200" dirty="0">
                <a:solidFill>
                  <a:srgbClr val="404040"/>
                </a:solidFill>
                <a:cs typeface="Arial" charset="0"/>
              </a:rPr>
              <a:t>Μεθοδολογία μελέτης φυσικοχημικής τεκμηρίωσης </a:t>
            </a:r>
            <a:r>
              <a:rPr lang="el-GR" altLang="el-GR" sz="1200" dirty="0">
                <a:solidFill>
                  <a:srgbClr val="404040"/>
                </a:solidFill>
                <a:latin typeface="Arial" charset="0"/>
                <a:cs typeface="Arial" charset="0"/>
              </a:rPr>
              <a:t> </a:t>
            </a:r>
            <a:r>
              <a:rPr lang="el-GR" altLang="el-GR" sz="1200" dirty="0">
                <a:solidFill>
                  <a:srgbClr val="404040"/>
                </a:solidFill>
                <a:cs typeface="Arial" charset="0"/>
              </a:rPr>
              <a:t>σε έργα τέχνης»  Ημερίδα «Συντήρηση και Έκθεση Συντηρημένων Έργων» Βυζαντινό και Χριστιανικό Μουσείο</a:t>
            </a:r>
            <a:r>
              <a:rPr lang="el-GR" altLang="el-GR" sz="1200" dirty="0">
                <a:solidFill>
                  <a:srgbClr val="404040"/>
                </a:solidFill>
                <a:latin typeface="Arial" charset="0"/>
                <a:cs typeface="Arial" charset="0"/>
              </a:rPr>
              <a:t>.</a:t>
            </a:r>
          </a:p>
        </p:txBody>
      </p:sp>
      <p:sp>
        <p:nvSpPr>
          <p:cNvPr id="9" name="Rectangle 8"/>
          <p:cNvSpPr/>
          <p:nvPr/>
        </p:nvSpPr>
        <p:spPr>
          <a:xfrm>
            <a:off x="358775" y="908720"/>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6115460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65" name="Group 185"/>
          <p:cNvGraphicFramePr>
            <a:graphicFrameLocks noGrp="1"/>
          </p:cNvGraphicFramePr>
          <p:nvPr>
            <p:extLst>
              <p:ext uri="{D42A27DB-BD31-4B8C-83A1-F6EECF244321}">
                <p14:modId xmlns:p14="http://schemas.microsoft.com/office/powerpoint/2010/main" val="2311611359"/>
              </p:ext>
            </p:extLst>
          </p:nvPr>
        </p:nvGraphicFramePr>
        <p:xfrm>
          <a:off x="358775" y="1207333"/>
          <a:ext cx="8426450" cy="5636537"/>
        </p:xfrm>
        <a:graphic>
          <a:graphicData uri="http://schemas.openxmlformats.org/drawingml/2006/table">
            <a:tbl>
              <a:tblPr/>
              <a:tblGrid>
                <a:gridCol w="2219930"/>
                <a:gridCol w="3104189"/>
                <a:gridCol w="3102331"/>
              </a:tblGrid>
              <a:tr h="346192">
                <a:tc grid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Τεχνικά χαρακτηριστικά των συστημάτων φασματικής απεικόνισης </a:t>
                      </a:r>
                      <a:r>
                        <a:rPr kumimoji="0" lang="en-US" altLang="el-GR" sz="1600" b="1" i="0" u="none" strike="noStrike" cap="none" normalizeH="0" baseline="0" smtClean="0">
                          <a:ln>
                            <a:noFill/>
                          </a:ln>
                          <a:solidFill>
                            <a:schemeClr val="tx1"/>
                          </a:solidFill>
                          <a:effectLst/>
                          <a:latin typeface="+mn-lt"/>
                          <a:cs typeface="Times New Roman" pitchFamily="18" charset="0"/>
                        </a:rPr>
                        <a:t>MuSIS</a:t>
                      </a:r>
                      <a:r>
                        <a:rPr kumimoji="0" lang="el-GR" altLang="el-GR" sz="1600" b="1" i="0" u="none" strike="noStrike" cap="none" normalizeH="0" baseline="0" smtClean="0">
                          <a:ln>
                            <a:noFill/>
                          </a:ln>
                          <a:solidFill>
                            <a:schemeClr val="tx1"/>
                          </a:solidFill>
                          <a:effectLst/>
                          <a:latin typeface="+mn-lt"/>
                          <a:cs typeface="Times New Roman" pitchFamily="18" charset="0"/>
                        </a:rPr>
                        <a:t> </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r h="34619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600" b="1" i="0" u="none" strike="noStrike" cap="none" normalizeH="0" baseline="0" smtClean="0">
                          <a:ln>
                            <a:noFill/>
                          </a:ln>
                          <a:solidFill>
                            <a:schemeClr val="tx1"/>
                          </a:solidFill>
                          <a:effectLst/>
                          <a:latin typeface="+mn-lt"/>
                          <a:cs typeface="Times New Roman" pitchFamily="18" charset="0"/>
                        </a:rPr>
                        <a:t>MuSIS™ HS</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600" b="1" i="0" u="none" strike="noStrike" cap="none" normalizeH="0" baseline="0" smtClean="0">
                          <a:ln>
                            <a:noFill/>
                          </a:ln>
                          <a:solidFill>
                            <a:schemeClr val="tx1"/>
                          </a:solidFill>
                          <a:effectLst/>
                          <a:latin typeface="+mn-lt"/>
                          <a:cs typeface="Times New Roman" pitchFamily="18" charset="0"/>
                        </a:rPr>
                        <a:t>MuSIS™ MS</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19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mn-lt"/>
                          <a:cs typeface="Times New Roman" pitchFamily="18" charset="0"/>
                        </a:rPr>
                        <a:t>Οπτικοί αισθητήρες</a:t>
                      </a:r>
                      <a:endParaRPr kumimoji="0" lang="el-GR" altLang="el-GR" sz="1600" b="1"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0" i="0" u="none" strike="noStrike" cap="none" normalizeH="0" baseline="0" smtClean="0">
                          <a:ln>
                            <a:noFill/>
                          </a:ln>
                          <a:solidFill>
                            <a:schemeClr val="tx1"/>
                          </a:solidFill>
                          <a:effectLst/>
                          <a:latin typeface="+mn-lt"/>
                          <a:cs typeface="Times New Roman" pitchFamily="18" charset="0"/>
                        </a:rPr>
                        <a:t>1/2″ </a:t>
                      </a:r>
                      <a:r>
                        <a:rPr kumimoji="0" lang="en-US" altLang="el-GR" sz="1600" b="0" i="0" u="none" strike="noStrike" cap="none" normalizeH="0" baseline="0" smtClean="0">
                          <a:ln>
                            <a:noFill/>
                          </a:ln>
                          <a:solidFill>
                            <a:schemeClr val="tx1"/>
                          </a:solidFill>
                          <a:effectLst/>
                          <a:latin typeface="+mn-lt"/>
                          <a:cs typeface="Times New Roman" pitchFamily="18" charset="0"/>
                        </a:rPr>
                        <a:t>Progressive Scan </a:t>
                      </a:r>
                      <a:r>
                        <a:rPr kumimoji="0" lang="en-US" altLang="el-GR" sz="1600" b="1" i="0" u="none" strike="noStrike" cap="none" normalizeH="0" baseline="0" smtClean="0">
                          <a:ln>
                            <a:noFill/>
                          </a:ln>
                          <a:solidFill>
                            <a:schemeClr val="tx1"/>
                          </a:solidFill>
                          <a:effectLst/>
                          <a:latin typeface="+mn-lt"/>
                          <a:cs typeface="Times New Roman" pitchFamily="18" charset="0"/>
                        </a:rPr>
                        <a:t>CCD </a:t>
                      </a:r>
                      <a:r>
                        <a:rPr kumimoji="0" lang="en-US" altLang="el-GR" sz="1600" b="0" i="0" u="none" strike="noStrike" cap="none" normalizeH="0" baseline="0" smtClean="0">
                          <a:ln>
                            <a:noFill/>
                          </a:ln>
                          <a:solidFill>
                            <a:schemeClr val="tx1"/>
                          </a:solidFill>
                          <a:effectLst/>
                          <a:latin typeface="+mn-lt"/>
                          <a:cs typeface="Times New Roman" pitchFamily="18" charset="0"/>
                        </a:rPr>
                        <a:t>sensor</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0" i="0" u="none" strike="noStrike" cap="none" normalizeH="0" baseline="0" smtClean="0">
                          <a:ln>
                            <a:noFill/>
                          </a:ln>
                          <a:solidFill>
                            <a:schemeClr val="tx1"/>
                          </a:solidFill>
                          <a:effectLst/>
                          <a:latin typeface="+mn-lt"/>
                          <a:cs typeface="Times New Roman" pitchFamily="18" charset="0"/>
                        </a:rPr>
                        <a:t>1/3″</a:t>
                      </a:r>
                      <a:r>
                        <a:rPr kumimoji="0" lang="en-US" altLang="el-GR" sz="1600" b="0" i="0" u="none" strike="noStrike" cap="none" normalizeH="0" baseline="0" smtClean="0">
                          <a:ln>
                            <a:noFill/>
                          </a:ln>
                          <a:solidFill>
                            <a:schemeClr val="tx1"/>
                          </a:solidFill>
                          <a:effectLst/>
                          <a:latin typeface="+mn-lt"/>
                          <a:cs typeface="Times New Roman" pitchFamily="18" charset="0"/>
                        </a:rPr>
                        <a:t> Progressive Scan </a:t>
                      </a:r>
                      <a:r>
                        <a:rPr kumimoji="0" lang="en-US" altLang="el-GR" sz="1600" b="1" i="0" u="none" strike="noStrike" cap="none" normalizeH="0" baseline="0" smtClean="0">
                          <a:ln>
                            <a:noFill/>
                          </a:ln>
                          <a:solidFill>
                            <a:schemeClr val="tx1"/>
                          </a:solidFill>
                          <a:effectLst/>
                          <a:latin typeface="+mn-lt"/>
                          <a:cs typeface="Times New Roman" pitchFamily="18" charset="0"/>
                        </a:rPr>
                        <a:t>CCD</a:t>
                      </a:r>
                      <a:r>
                        <a:rPr kumimoji="0" lang="en-US" altLang="el-GR" sz="1600" b="0" i="0" u="none" strike="noStrike" cap="none" normalizeH="0" baseline="0" smtClean="0">
                          <a:ln>
                            <a:noFill/>
                          </a:ln>
                          <a:solidFill>
                            <a:schemeClr val="tx1"/>
                          </a:solidFill>
                          <a:effectLst/>
                          <a:latin typeface="+mn-lt"/>
                          <a:cs typeface="Times New Roman" pitchFamily="18" charset="0"/>
                        </a:rPr>
                        <a:t> sensor</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19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Ελάχιστος φωτισμός</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600" b="0" i="0" u="none" strike="noStrike" cap="none" normalizeH="0" baseline="0" smtClean="0">
                          <a:ln>
                            <a:noFill/>
                          </a:ln>
                          <a:solidFill>
                            <a:schemeClr val="tx1"/>
                          </a:solidFill>
                          <a:effectLst/>
                          <a:latin typeface="+mn-lt"/>
                          <a:cs typeface="Times New Roman" pitchFamily="18" charset="0"/>
                        </a:rPr>
                        <a:t>0.001 Lux (f/1.2, 2800 K)</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r>
              <a:tr h="34619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Φασματική απόκριση</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l-GR" sz="1600" b="1" i="0" u="none" strike="noStrike" cap="none" normalizeH="0" baseline="0" smtClean="0">
                          <a:ln>
                            <a:noFill/>
                          </a:ln>
                          <a:solidFill>
                            <a:schemeClr val="tx1"/>
                          </a:solidFill>
                          <a:effectLst/>
                          <a:latin typeface="+mn-lt"/>
                          <a:cs typeface="Times New Roman" pitchFamily="18" charset="0"/>
                        </a:rPr>
                        <a:t>370-1000 nm</a:t>
                      </a:r>
                      <a:endParaRPr kumimoji="0" lang="en-US"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r>
              <a:tr h="58852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Ανάλυση </a:t>
                      </a:r>
                      <a:endParaRPr kumimoji="0" lang="en-US" altLang="el-GR" sz="1600" b="1" i="0" u="none" strike="noStrike" cap="none" normalizeH="0" baseline="0" smtClean="0">
                        <a:ln>
                          <a:noFill/>
                        </a:ln>
                        <a:solidFill>
                          <a:schemeClr val="tx1"/>
                        </a:solidFill>
                        <a:effectLst/>
                        <a:latin typeface="+mn-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οπτικού αισθητήρα</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l-GR" sz="1600" b="1" i="0" u="none" strike="noStrike" cap="none" normalizeH="0" baseline="0" smtClean="0">
                          <a:ln>
                            <a:noFill/>
                          </a:ln>
                          <a:solidFill>
                            <a:schemeClr val="tx1"/>
                          </a:solidFill>
                          <a:effectLst/>
                          <a:latin typeface="+mn-lt"/>
                          <a:cs typeface="Times New Roman" pitchFamily="18" charset="0"/>
                        </a:rPr>
                        <a:t>1600x1200 pixels</a:t>
                      </a:r>
                      <a:r>
                        <a:rPr kumimoji="0" lang="en-US" altLang="el-GR" sz="1600" b="0" i="0" u="none" strike="noStrike" cap="none" normalizeH="0" baseline="0" smtClean="0">
                          <a:ln>
                            <a:noFill/>
                          </a:ln>
                          <a:solidFill>
                            <a:schemeClr val="tx1"/>
                          </a:solidFill>
                          <a:effectLst/>
                          <a:latin typeface="+mn-lt"/>
                          <a:cs typeface="Times New Roman" pitchFamily="18" charset="0"/>
                        </a:rPr>
                        <a:t>,</a:t>
                      </a:r>
                      <a:r>
                        <a:rPr kumimoji="0" lang="en-US" altLang="el-GR" sz="1600" b="1" i="0" u="none" strike="noStrike" cap="none" normalizeH="0" baseline="0" smtClean="0">
                          <a:ln>
                            <a:noFill/>
                          </a:ln>
                          <a:solidFill>
                            <a:schemeClr val="tx1"/>
                          </a:solidFill>
                          <a:effectLst/>
                          <a:latin typeface="+mn-lt"/>
                          <a:cs typeface="Times New Roman" pitchFamily="18" charset="0"/>
                        </a:rPr>
                        <a:t> </a:t>
                      </a:r>
                      <a:r>
                        <a:rPr kumimoji="0" lang="en-US" altLang="el-GR" sz="1600" b="0" i="0" u="none" strike="noStrike" cap="none" normalizeH="0" baseline="0" smtClean="0">
                          <a:ln>
                            <a:noFill/>
                          </a:ln>
                          <a:solidFill>
                            <a:schemeClr val="tx1"/>
                          </a:solidFill>
                          <a:effectLst/>
                          <a:latin typeface="+mn-lt"/>
                          <a:cs typeface="Times New Roman" pitchFamily="18" charset="0"/>
                        </a:rPr>
                        <a:t>8 bits, 15 fps</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l-GR" sz="1600" b="1" i="0" u="none" strike="noStrike" cap="none" normalizeH="0" baseline="0" smtClean="0">
                          <a:ln>
                            <a:noFill/>
                          </a:ln>
                          <a:solidFill>
                            <a:schemeClr val="tx1"/>
                          </a:solidFill>
                          <a:effectLst/>
                          <a:latin typeface="+mn-lt"/>
                          <a:cs typeface="Times New Roman" pitchFamily="18" charset="0"/>
                        </a:rPr>
                        <a:t>1280x960 pixels</a:t>
                      </a:r>
                      <a:r>
                        <a:rPr kumimoji="0" lang="en-US" altLang="el-GR" sz="1600" b="0" i="0" u="none" strike="noStrike" cap="none" normalizeH="0" baseline="0" smtClean="0">
                          <a:ln>
                            <a:noFill/>
                          </a:ln>
                          <a:solidFill>
                            <a:schemeClr val="tx1"/>
                          </a:solidFill>
                          <a:effectLst/>
                          <a:latin typeface="+mn-lt"/>
                          <a:cs typeface="Times New Roman" pitchFamily="18" charset="0"/>
                        </a:rPr>
                        <a:t>, 8 bits, 15 fps</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086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Φασματικές </a:t>
                      </a:r>
                      <a:endParaRPr kumimoji="0" lang="en-US" altLang="el-GR" sz="1600" b="1" i="0" u="none" strike="noStrike" cap="none" normalizeH="0" baseline="0" smtClean="0">
                        <a:ln>
                          <a:noFill/>
                        </a:ln>
                        <a:solidFill>
                          <a:schemeClr val="tx1"/>
                        </a:solidFill>
                        <a:effectLst/>
                        <a:latin typeface="+mn-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ζώνες απεικόνισης</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0" i="0" u="none" strike="noStrike" cap="none" normalizeH="0" baseline="0" smtClean="0">
                          <a:ln>
                            <a:noFill/>
                          </a:ln>
                          <a:solidFill>
                            <a:schemeClr val="tx1"/>
                          </a:solidFill>
                          <a:effectLst/>
                          <a:latin typeface="+mn-lt"/>
                          <a:cs typeface="Times New Roman" pitchFamily="18" charset="0"/>
                        </a:rPr>
                        <a:t>Απεικόνιση πραγματικού χρόνου σε </a:t>
                      </a:r>
                      <a:r>
                        <a:rPr kumimoji="0" lang="el-GR" altLang="el-GR" sz="1600" b="1" i="0" u="none" strike="noStrike" cap="none" normalizeH="0" baseline="0" smtClean="0">
                          <a:ln>
                            <a:noFill/>
                          </a:ln>
                          <a:solidFill>
                            <a:schemeClr val="tx1"/>
                          </a:solidFill>
                          <a:effectLst/>
                          <a:latin typeface="+mn-lt"/>
                          <a:cs typeface="Times New Roman" pitchFamily="18" charset="0"/>
                        </a:rPr>
                        <a:t>34</a:t>
                      </a:r>
                      <a:r>
                        <a:rPr kumimoji="0" lang="el-GR" altLang="el-GR" sz="1600" b="0" i="0" u="none" strike="noStrike" cap="none" normalizeH="0" baseline="0" smtClean="0">
                          <a:ln>
                            <a:noFill/>
                          </a:ln>
                          <a:solidFill>
                            <a:schemeClr val="tx1"/>
                          </a:solidFill>
                          <a:effectLst/>
                          <a:latin typeface="+mn-lt"/>
                          <a:cs typeface="Times New Roman" pitchFamily="18" charset="0"/>
                        </a:rPr>
                        <a:t> επιλεγόμενες φασματικές ζώνες στο εύρος 370-1000 </a:t>
                      </a:r>
                      <a:r>
                        <a:rPr kumimoji="0" lang="en-US" altLang="el-GR" sz="1600" b="0" i="0" u="none" strike="noStrike" cap="none" normalizeH="0" baseline="0" smtClean="0">
                          <a:ln>
                            <a:noFill/>
                          </a:ln>
                          <a:solidFill>
                            <a:schemeClr val="tx1"/>
                          </a:solidFill>
                          <a:effectLst/>
                          <a:latin typeface="+mn-lt"/>
                          <a:cs typeface="Times New Roman" pitchFamily="18" charset="0"/>
                        </a:rPr>
                        <a:t>nm</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0" i="0" u="none" strike="noStrike" cap="none" normalizeH="0" baseline="0" smtClean="0">
                          <a:ln>
                            <a:noFill/>
                          </a:ln>
                          <a:solidFill>
                            <a:schemeClr val="tx1"/>
                          </a:solidFill>
                          <a:effectLst/>
                          <a:latin typeface="+mn-lt"/>
                          <a:cs typeface="Times New Roman" pitchFamily="18" charset="0"/>
                        </a:rPr>
                        <a:t>Απεικόνιση πραγματικού χρόνου σε </a:t>
                      </a:r>
                      <a:r>
                        <a:rPr kumimoji="0" lang="el-GR" altLang="el-GR" sz="1600" b="1" i="0" u="none" strike="noStrike" cap="none" normalizeH="0" baseline="0" smtClean="0">
                          <a:ln>
                            <a:noFill/>
                          </a:ln>
                          <a:solidFill>
                            <a:schemeClr val="tx1"/>
                          </a:solidFill>
                          <a:effectLst/>
                          <a:latin typeface="+mn-lt"/>
                          <a:cs typeface="Times New Roman" pitchFamily="18" charset="0"/>
                        </a:rPr>
                        <a:t>8</a:t>
                      </a:r>
                      <a:r>
                        <a:rPr kumimoji="0" lang="el-GR" altLang="el-GR" sz="1600" b="0" i="0" u="none" strike="noStrike" cap="none" normalizeH="0" baseline="0" smtClean="0">
                          <a:ln>
                            <a:noFill/>
                          </a:ln>
                          <a:solidFill>
                            <a:schemeClr val="tx1"/>
                          </a:solidFill>
                          <a:effectLst/>
                          <a:latin typeface="+mn-lt"/>
                          <a:cs typeface="Times New Roman" pitchFamily="18" charset="0"/>
                        </a:rPr>
                        <a:t> επιλεγόμενες φασματικές ζώνες στο εύρος 370-1000 </a:t>
                      </a:r>
                      <a:r>
                        <a:rPr kumimoji="0" lang="en-US" altLang="el-GR" sz="1600" b="0" i="0" u="none" strike="noStrike" cap="none" normalizeH="0" baseline="0" smtClean="0">
                          <a:ln>
                            <a:noFill/>
                          </a:ln>
                          <a:solidFill>
                            <a:schemeClr val="tx1"/>
                          </a:solidFill>
                          <a:effectLst/>
                          <a:latin typeface="+mn-lt"/>
                          <a:cs typeface="Times New Roman" pitchFamily="18" charset="0"/>
                        </a:rPr>
                        <a:t>nm</a:t>
                      </a:r>
                      <a:endParaRPr kumimoji="0" lang="en-US"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19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Ψευδοχρωματική απεικόνιση στην υπέρυθρη περιοχή</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r>
              <a:tr h="10731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Απεικονιστική φασματοσκοπία </a:t>
                      </a:r>
                      <a:endParaRPr kumimoji="0" lang="en-US" altLang="el-GR" sz="1600" b="1" i="0" u="none" strike="noStrike" cap="none" normalizeH="0" baseline="0" smtClean="0">
                        <a:ln>
                          <a:noFill/>
                        </a:ln>
                        <a:solidFill>
                          <a:schemeClr val="tx1"/>
                        </a:solidFill>
                        <a:effectLst/>
                        <a:latin typeface="+mn-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και φασματομετρία</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0" i="0" u="none" strike="noStrike" cap="none" normalizeH="0" baseline="0" smtClean="0">
                          <a:ln>
                            <a:noFill/>
                          </a:ln>
                          <a:solidFill>
                            <a:schemeClr val="tx1"/>
                          </a:solidFill>
                          <a:effectLst/>
                          <a:latin typeface="+mn-lt"/>
                          <a:cs typeface="Times New Roman" pitchFamily="18" charset="0"/>
                        </a:rPr>
                        <a:t>Βαθμονόμηση, αυτόματη φασματική σάρωση, συνεχής και αυτόματη αποθήκευση, </a:t>
                      </a:r>
                      <a:r>
                        <a:rPr kumimoji="0" lang="el-GR" altLang="el-GR" sz="1600" b="1" i="0" u="none" strike="noStrike" cap="none" normalizeH="0" baseline="0" smtClean="0">
                          <a:ln>
                            <a:noFill/>
                          </a:ln>
                          <a:solidFill>
                            <a:schemeClr val="tx1"/>
                          </a:solidFill>
                          <a:effectLst/>
                          <a:latin typeface="+mn-lt"/>
                          <a:cs typeface="Times New Roman" pitchFamily="18" charset="0"/>
                        </a:rPr>
                        <a:t>καταγραφή και επίδειξη ενός πλήρους φάσματος ανά εικονοστοιχείο σε όλες τις επιλογές λειτουργίας (ανάκλασης, διέλευσης, φθορισμού)</a:t>
                      </a:r>
                      <a:r>
                        <a:rPr kumimoji="0" lang="el-GR" altLang="el-GR" sz="1600" b="0" i="0" u="none" strike="noStrike" cap="none" normalizeH="0" baseline="0" smtClean="0">
                          <a:ln>
                            <a:noFill/>
                          </a:ln>
                          <a:solidFill>
                            <a:schemeClr val="tx1"/>
                          </a:solidFill>
                          <a:effectLst/>
                          <a:latin typeface="+mn-lt"/>
                          <a:cs typeface="Times New Roman" pitchFamily="18" charset="0"/>
                        </a:rPr>
                        <a:t>.</a:t>
                      </a:r>
                      <a:endParaRPr kumimoji="0" lang="el-GR" altLang="el-GR"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r>
              <a:tr h="83086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Εργαλεία </a:t>
                      </a:r>
                      <a:endParaRPr kumimoji="0" lang="en-US" altLang="el-GR" sz="1600" b="1" i="0" u="none" strike="noStrike" cap="none" normalizeH="0" baseline="0" smtClean="0">
                        <a:ln>
                          <a:noFill/>
                        </a:ln>
                        <a:solidFill>
                          <a:schemeClr val="tx1"/>
                        </a:solidFill>
                        <a:effectLst/>
                        <a:latin typeface="+mn-l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mn-lt"/>
                          <a:cs typeface="Times New Roman" pitchFamily="18" charset="0"/>
                        </a:rPr>
                        <a:t>ανάλυσης δεδομένων</a:t>
                      </a:r>
                      <a:endParaRPr kumimoji="0" lang="el-GR" altLang="el-GR" sz="16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chemeClr val="tx1"/>
                          </a:solidFill>
                          <a:effectLst/>
                          <a:latin typeface="+mn-lt"/>
                          <a:cs typeface="Times New Roman" pitchFamily="18" charset="0"/>
                        </a:rPr>
                        <a:t>Ανάκτηση και επισκόπηση (</a:t>
                      </a:r>
                      <a:r>
                        <a:rPr kumimoji="0" lang="en-US" altLang="el-GR" sz="1600" b="0" i="0" u="none" strike="noStrike" cap="none" normalizeH="0" baseline="0" dirty="0" smtClean="0">
                          <a:ln>
                            <a:noFill/>
                          </a:ln>
                          <a:solidFill>
                            <a:schemeClr val="tx1"/>
                          </a:solidFill>
                          <a:effectLst/>
                          <a:latin typeface="+mn-lt"/>
                          <a:cs typeface="Times New Roman" pitchFamily="18" charset="0"/>
                        </a:rPr>
                        <a:t>play</a:t>
                      </a:r>
                      <a:r>
                        <a:rPr kumimoji="0" lang="el-GR" altLang="el-GR" sz="1600" b="0" i="0" u="none" strike="noStrike" cap="none" normalizeH="0" baseline="0" dirty="0" smtClean="0">
                          <a:ln>
                            <a:noFill/>
                          </a:ln>
                          <a:solidFill>
                            <a:schemeClr val="tx1"/>
                          </a:solidFill>
                          <a:effectLst/>
                          <a:latin typeface="+mn-lt"/>
                          <a:cs typeface="Times New Roman" pitchFamily="18" charset="0"/>
                        </a:rPr>
                        <a:t>-</a:t>
                      </a:r>
                      <a:r>
                        <a:rPr kumimoji="0" lang="en-US" altLang="el-GR" sz="1600" b="0" i="0" u="none" strike="noStrike" cap="none" normalizeH="0" baseline="0" dirty="0" smtClean="0">
                          <a:ln>
                            <a:noFill/>
                          </a:ln>
                          <a:solidFill>
                            <a:schemeClr val="tx1"/>
                          </a:solidFill>
                          <a:effectLst/>
                          <a:latin typeface="+mn-lt"/>
                          <a:cs typeface="Times New Roman" pitchFamily="18" charset="0"/>
                        </a:rPr>
                        <a:t>back</a:t>
                      </a:r>
                      <a:r>
                        <a:rPr kumimoji="0" lang="el-GR" altLang="el-GR" sz="1600" b="0" i="0" u="none" strike="noStrike" cap="none" normalizeH="0" baseline="0" dirty="0" smtClean="0">
                          <a:ln>
                            <a:noFill/>
                          </a:ln>
                          <a:solidFill>
                            <a:schemeClr val="tx1"/>
                          </a:solidFill>
                          <a:effectLst/>
                          <a:latin typeface="+mn-lt"/>
                          <a:cs typeface="Times New Roman" pitchFamily="18" charset="0"/>
                        </a:rPr>
                        <a:t>) φασματικών και έγχρωμων εικόνων, </a:t>
                      </a:r>
                      <a:r>
                        <a:rPr kumimoji="0" lang="el-GR" altLang="el-GR" sz="1600" b="1" i="0" u="none" strike="noStrike" cap="none" normalizeH="0" baseline="0" dirty="0" smtClean="0">
                          <a:ln>
                            <a:noFill/>
                          </a:ln>
                          <a:solidFill>
                            <a:schemeClr val="tx1"/>
                          </a:solidFill>
                          <a:effectLst/>
                          <a:latin typeface="+mn-lt"/>
                          <a:cs typeface="Times New Roman" pitchFamily="18" charset="0"/>
                        </a:rPr>
                        <a:t>σύγκριση φασμάτων και χρωμάτων</a:t>
                      </a:r>
                      <a:r>
                        <a:rPr kumimoji="0" lang="el-GR" altLang="el-GR" sz="1600" b="0" i="0" u="none" strike="noStrike" cap="none" normalizeH="0" baseline="0" dirty="0" smtClean="0">
                          <a:ln>
                            <a:noFill/>
                          </a:ln>
                          <a:solidFill>
                            <a:schemeClr val="tx1"/>
                          </a:solidFill>
                          <a:effectLst/>
                          <a:latin typeface="+mn-lt"/>
                          <a:cs typeface="Times New Roman" pitchFamily="18" charset="0"/>
                        </a:rPr>
                        <a:t>, </a:t>
                      </a:r>
                      <a:r>
                        <a:rPr kumimoji="0" lang="el-GR" altLang="el-GR" sz="1600" b="1" i="0" u="none" strike="noStrike" cap="none" normalizeH="0" baseline="0" dirty="0" smtClean="0">
                          <a:ln>
                            <a:noFill/>
                          </a:ln>
                          <a:solidFill>
                            <a:schemeClr val="tx1"/>
                          </a:solidFill>
                          <a:effectLst/>
                          <a:latin typeface="+mn-lt"/>
                          <a:cs typeface="Times New Roman" pitchFamily="18" charset="0"/>
                        </a:rPr>
                        <a:t>δυσδιάστατη φασματική χρωματική ανάλυση και τμηματοποίηση της εικόνας</a:t>
                      </a:r>
                      <a:r>
                        <a:rPr kumimoji="0" lang="el-GR" altLang="el-GR" sz="1600" b="0" i="0" u="none" strike="noStrike" cap="none" normalizeH="0" baseline="0" dirty="0" smtClean="0">
                          <a:ln>
                            <a:noFill/>
                          </a:ln>
                          <a:solidFill>
                            <a:schemeClr val="tx1"/>
                          </a:solidFill>
                          <a:effectLst/>
                          <a:latin typeface="+mn-lt"/>
                          <a:cs typeface="Times New Roman" pitchFamily="18" charset="0"/>
                        </a:rPr>
                        <a:t>, </a:t>
                      </a:r>
                      <a:r>
                        <a:rPr kumimoji="0" lang="el-GR" altLang="el-GR" sz="1600" b="1" i="0" u="none" strike="noStrike" cap="none" normalizeH="0" baseline="0" dirty="0" smtClean="0">
                          <a:ln>
                            <a:noFill/>
                          </a:ln>
                          <a:solidFill>
                            <a:schemeClr val="tx1"/>
                          </a:solidFill>
                          <a:effectLst/>
                          <a:latin typeface="+mn-lt"/>
                          <a:cs typeface="Times New Roman" pitchFamily="18" charset="0"/>
                        </a:rPr>
                        <a:t>ενίσχυση αντίθεσης</a:t>
                      </a:r>
                      <a:r>
                        <a:rPr kumimoji="0" lang="el-GR" altLang="el-GR" sz="1600" b="0" i="0" u="none" strike="noStrike" cap="none" normalizeH="0" baseline="0" dirty="0" smtClean="0">
                          <a:ln>
                            <a:noFill/>
                          </a:ln>
                          <a:solidFill>
                            <a:schemeClr val="tx1"/>
                          </a:solidFill>
                          <a:effectLst/>
                          <a:latin typeface="+mn-lt"/>
                          <a:cs typeface="Times New Roman" pitchFamily="18" charset="0"/>
                        </a:rPr>
                        <a:t>, κ.λπ.</a:t>
                      </a:r>
                      <a:endParaRPr kumimoji="0" lang="el-GR" altLang="el-GR" sz="16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r>
            </a:tbl>
          </a:graphicData>
        </a:graphic>
      </p:graphicFrame>
      <p:sp>
        <p:nvSpPr>
          <p:cNvPr id="2" name="Title 1"/>
          <p:cNvSpPr>
            <a:spLocks noGrp="1"/>
          </p:cNvSpPr>
          <p:nvPr>
            <p:ph type="title"/>
          </p:nvPr>
        </p:nvSpPr>
        <p:spPr/>
        <p:txBody>
          <a:bodyPr>
            <a:normAutofit fontScale="90000"/>
          </a:bodyPr>
          <a:lstStyle/>
          <a:p>
            <a:r>
              <a:rPr lang="el-GR" altLang="el-GR" dirty="0"/>
              <a:t>Τα συστήματα φασματικής απεικόνισης </a:t>
            </a:r>
            <a:r>
              <a:rPr lang="en-US" altLang="el-GR" dirty="0" err="1"/>
              <a:t>MuSIS</a:t>
            </a:r>
            <a:r>
              <a:rPr lang="en-US" altLang="el-GR" baseline="30000" dirty="0" err="1"/>
              <a:t>TM</a:t>
            </a:r>
            <a:r>
              <a:rPr lang="en-US" altLang="el-GR" baseline="30000" dirty="0"/>
              <a:t> </a:t>
            </a:r>
            <a:r>
              <a:rPr lang="en-US" altLang="el-GR" dirty="0"/>
              <a:t>(4</a:t>
            </a:r>
            <a:r>
              <a:rPr lang="en-US" altLang="el-GR" dirty="0" smtClean="0"/>
              <a:t>)</a:t>
            </a:r>
            <a:endParaRPr lang="el-GR"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3211560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Τα συστήματα φασματικής απεικόνισης </a:t>
            </a:r>
            <a:r>
              <a:rPr lang="en-US" altLang="el-GR" dirty="0" err="1"/>
              <a:t>MuSIS</a:t>
            </a:r>
            <a:r>
              <a:rPr lang="en-US" altLang="el-GR" baseline="30000" dirty="0" err="1"/>
              <a:t>TM</a:t>
            </a:r>
            <a:r>
              <a:rPr lang="en-US" altLang="el-GR" baseline="30000" dirty="0"/>
              <a:t> </a:t>
            </a:r>
            <a:r>
              <a:rPr lang="en-US" altLang="el-GR" dirty="0" smtClean="0"/>
              <a:t>(</a:t>
            </a:r>
            <a:r>
              <a:rPr lang="el-GR" altLang="el-GR" dirty="0" smtClean="0"/>
              <a:t>5</a:t>
            </a:r>
            <a:r>
              <a:rPr lang="en-US" altLang="el-GR" dirty="0" smtClean="0"/>
              <a:t>)</a:t>
            </a:r>
            <a:endParaRPr lang="el-GR" dirty="0"/>
          </a:p>
        </p:txBody>
      </p:sp>
      <p:sp>
        <p:nvSpPr>
          <p:cNvPr id="3" name="Content Placeholder 2"/>
          <p:cNvSpPr>
            <a:spLocks noGrp="1"/>
          </p:cNvSpPr>
          <p:nvPr>
            <p:ph idx="1"/>
          </p:nvPr>
        </p:nvSpPr>
        <p:spPr>
          <a:xfrm>
            <a:off x="457200" y="1196752"/>
            <a:ext cx="8229600" cy="5256584"/>
          </a:xfrm>
        </p:spPr>
        <p:txBody>
          <a:bodyPr>
            <a:normAutofit/>
          </a:bodyPr>
          <a:lstStyle/>
          <a:p>
            <a:pPr>
              <a:buClr>
                <a:srgbClr val="820000"/>
              </a:buClr>
              <a:buFont typeface="Wingdings" panose="05000000000000000000" pitchFamily="2" charset="2"/>
              <a:buChar char="§"/>
            </a:pPr>
            <a:r>
              <a:rPr lang="el-GR" altLang="el-GR" sz="2600" dirty="0" smtClean="0"/>
              <a:t>Βαθμονόμηση </a:t>
            </a:r>
            <a:r>
              <a:rPr lang="el-GR" altLang="el-GR" sz="2600" dirty="0"/>
              <a:t>πραγματοποιείται πριν την απεικόνιση και την λήψη φάσματος, με σκοπό να εξισορροπήσει την εξάρτηση από το μήκος κύματος της απόκρισης των </a:t>
            </a:r>
            <a:r>
              <a:rPr lang="el-GR" altLang="el-GR" sz="2600" dirty="0" err="1"/>
              <a:t>ηλεκτρο</a:t>
            </a:r>
            <a:r>
              <a:rPr lang="el-GR" altLang="el-GR" sz="2600" dirty="0"/>
              <a:t>-οπτικών μερών του συστήματος, όπως ο ανιχνευτής </a:t>
            </a:r>
            <a:r>
              <a:rPr lang="en-US" altLang="el-GR" sz="2600" dirty="0"/>
              <a:t>CCD</a:t>
            </a:r>
            <a:r>
              <a:rPr lang="el-GR" altLang="el-GR" sz="2600" dirty="0"/>
              <a:t>, ο </a:t>
            </a:r>
            <a:r>
              <a:rPr lang="el-GR" altLang="el-GR" sz="2600" dirty="0" err="1"/>
              <a:t>μονοχρωμάτορας</a:t>
            </a:r>
            <a:r>
              <a:rPr lang="el-GR" altLang="el-GR" sz="2600" dirty="0"/>
              <a:t>, κ.λπ. </a:t>
            </a:r>
            <a:endParaRPr lang="el-GR" altLang="el-GR" sz="2600" dirty="0" smtClean="0"/>
          </a:p>
          <a:p>
            <a:pPr>
              <a:buClr>
                <a:srgbClr val="820000"/>
              </a:buClr>
              <a:buFont typeface="Wingdings" panose="05000000000000000000" pitchFamily="2" charset="2"/>
              <a:buChar char="§"/>
            </a:pPr>
            <a:r>
              <a:rPr lang="el-GR" altLang="el-GR" sz="2600" dirty="0" smtClean="0"/>
              <a:t>Μία </a:t>
            </a:r>
            <a:r>
              <a:rPr lang="el-GR" altLang="el-GR" sz="2600" dirty="0"/>
              <a:t>λευκή επιφάνεια </a:t>
            </a:r>
            <a:r>
              <a:rPr lang="en-US" altLang="el-GR" sz="2600" dirty="0"/>
              <a:t>Ba</a:t>
            </a:r>
            <a:r>
              <a:rPr lang="el-GR" altLang="el-GR" sz="2600" baseline="-25000" dirty="0"/>
              <a:t>2</a:t>
            </a:r>
            <a:r>
              <a:rPr lang="en-US" altLang="el-GR" sz="2600" dirty="0"/>
              <a:t>SO</a:t>
            </a:r>
            <a:r>
              <a:rPr lang="el-GR" altLang="el-GR" sz="2600" baseline="-25000" dirty="0"/>
              <a:t>4</a:t>
            </a:r>
            <a:r>
              <a:rPr lang="el-GR" altLang="el-GR" sz="2600" dirty="0"/>
              <a:t> με ομοιόμορφη ανάκλαση στη φασματική περιοχή που ενδιαφέρει, χρησιμοποιείται ως δείγμα αναφοράς για τη βαθμονόμηση. Το δείγμα τοποθετείται στο πεδίο του φακού και η τιμή του γκρίζου στην κεντρική περιοχή απεικονίζεται σε πραγματικό χρόνο. </a:t>
            </a:r>
            <a:endParaRPr lang="el-GR" sz="2600"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10694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Τα συστήματα φασματικής απεικόνισης </a:t>
            </a:r>
            <a:r>
              <a:rPr lang="en-US" altLang="el-GR" dirty="0" err="1"/>
              <a:t>MuSIS</a:t>
            </a:r>
            <a:r>
              <a:rPr lang="en-US" altLang="el-GR" baseline="30000" dirty="0" err="1"/>
              <a:t>TM</a:t>
            </a:r>
            <a:r>
              <a:rPr lang="en-US" altLang="el-GR" baseline="30000" dirty="0"/>
              <a:t> </a:t>
            </a:r>
            <a:r>
              <a:rPr lang="en-US" altLang="el-GR" dirty="0" smtClean="0"/>
              <a:t>(</a:t>
            </a:r>
            <a:r>
              <a:rPr lang="el-GR" altLang="el-GR" dirty="0" smtClean="0"/>
              <a:t>6</a:t>
            </a:r>
            <a:r>
              <a:rPr lang="en-US" altLang="el-GR" dirty="0" smtClean="0"/>
              <a:t>)</a:t>
            </a:r>
            <a:endParaRPr lang="el-GR" dirty="0"/>
          </a:p>
        </p:txBody>
      </p:sp>
      <p:sp>
        <p:nvSpPr>
          <p:cNvPr id="3" name="Content Placeholder 2"/>
          <p:cNvSpPr>
            <a:spLocks noGrp="1"/>
          </p:cNvSpPr>
          <p:nvPr>
            <p:ph idx="1"/>
          </p:nvPr>
        </p:nvSpPr>
        <p:spPr>
          <a:xfrm>
            <a:off x="457200" y="1196752"/>
            <a:ext cx="8229600" cy="5256584"/>
          </a:xfrm>
        </p:spPr>
        <p:txBody>
          <a:bodyPr>
            <a:normAutofit/>
          </a:bodyPr>
          <a:lstStyle/>
          <a:p>
            <a:pPr>
              <a:buClr>
                <a:srgbClr val="820000"/>
              </a:buClr>
              <a:buFont typeface="Wingdings" panose="05000000000000000000" pitchFamily="2" charset="2"/>
              <a:buChar char="§"/>
            </a:pPr>
            <a:r>
              <a:rPr lang="el-GR" altLang="el-GR" sz="2600" dirty="0" smtClean="0"/>
              <a:t>Τότε </a:t>
            </a:r>
            <a:r>
              <a:rPr lang="el-GR" altLang="el-GR" sz="2600" dirty="0"/>
              <a:t>ο </a:t>
            </a:r>
            <a:r>
              <a:rPr lang="el-GR" altLang="el-GR" sz="2600" dirty="0" err="1"/>
              <a:t>μονοχρωμάτορας</a:t>
            </a:r>
            <a:r>
              <a:rPr lang="el-GR" altLang="el-GR" sz="2600" dirty="0"/>
              <a:t> σαρώνει ολόκληρη τη φασματική περιοχή και σε κάθε βήμα υπολογίζονται αυτόματα οι τιμές φωτοφράκτη (</a:t>
            </a:r>
            <a:r>
              <a:rPr lang="en-US" altLang="el-GR" sz="2600" dirty="0"/>
              <a:t>shutter</a:t>
            </a:r>
            <a:r>
              <a:rPr lang="el-GR" altLang="el-GR" sz="2600" dirty="0"/>
              <a:t>) και ψηφιακού θορύβου (</a:t>
            </a:r>
            <a:r>
              <a:rPr lang="en-US" altLang="el-GR" sz="2600" dirty="0"/>
              <a:t>gain</a:t>
            </a:r>
            <a:r>
              <a:rPr lang="el-GR" altLang="el-GR" sz="2600" dirty="0"/>
              <a:t>)</a:t>
            </a:r>
            <a:r>
              <a:rPr lang="en-US" altLang="el-GR" sz="2600" dirty="0"/>
              <a:t> </a:t>
            </a:r>
            <a:r>
              <a:rPr lang="el-GR" altLang="el-GR" sz="2600" dirty="0"/>
              <a:t>της κάμερας ώστε η απεικονιζόμενη τιμή του γκρίζου να πλησιάζει την τιμή 255. Η διαδικασία αυτή εξασφαλίζει την πλήρη εκμετάλλευση του δυναμικού εύρους του </a:t>
            </a:r>
            <a:r>
              <a:rPr lang="en-US" altLang="el-GR" sz="2600" dirty="0"/>
              <a:t>CCD</a:t>
            </a:r>
            <a:r>
              <a:rPr lang="el-GR" altLang="el-GR" sz="2600" dirty="0"/>
              <a:t> ανιχνευτή. </a:t>
            </a:r>
            <a:endParaRPr lang="el-GR" altLang="el-GR" sz="2600" dirty="0" smtClean="0"/>
          </a:p>
          <a:p>
            <a:pPr>
              <a:buClr>
                <a:srgbClr val="820000"/>
              </a:buClr>
              <a:buFont typeface="Wingdings" panose="05000000000000000000" pitchFamily="2" charset="2"/>
              <a:buChar char="§"/>
            </a:pPr>
            <a:r>
              <a:rPr lang="el-GR" altLang="el-GR" sz="2600" dirty="0" smtClean="0"/>
              <a:t>Οι </a:t>
            </a:r>
            <a:r>
              <a:rPr lang="el-GR" altLang="el-GR" sz="2600" dirty="0"/>
              <a:t>τιμές </a:t>
            </a:r>
            <a:r>
              <a:rPr lang="en-US" altLang="el-GR" sz="2600" dirty="0"/>
              <a:t>shutter</a:t>
            </a:r>
            <a:r>
              <a:rPr lang="el-GR" altLang="el-GR" sz="2600" dirty="0"/>
              <a:t> και </a:t>
            </a:r>
            <a:r>
              <a:rPr lang="en-US" altLang="el-GR" sz="2600" dirty="0"/>
              <a:t>gain</a:t>
            </a:r>
            <a:r>
              <a:rPr lang="el-GR" altLang="el-GR" sz="2600" dirty="0"/>
              <a:t>  που χρησιμοποιήθηκαν για να επιτευχθεί η τιμή 255, αποθηκεύονται σε κάθε βήμα μήκους κύματος, μαζί με την εικόνα του λευκού δείγματος αναφοράς, αποτελώντας τα δεδομένα βαθμονόμησης του συστήματος. (</a:t>
            </a:r>
            <a:r>
              <a:rPr lang="en-US" altLang="el-GR" sz="2600" dirty="0" err="1"/>
              <a:t>Balas</a:t>
            </a:r>
            <a:r>
              <a:rPr lang="en-US" altLang="el-GR" sz="2600" dirty="0"/>
              <a:t> et al</a:t>
            </a:r>
            <a:r>
              <a:rPr lang="el-GR" altLang="el-GR" sz="2600" dirty="0"/>
              <a:t>. 2003). </a:t>
            </a:r>
          </a:p>
          <a:p>
            <a:endParaRPr lang="el-GR" sz="2600" dirty="0"/>
          </a:p>
        </p:txBody>
      </p:sp>
      <p:sp>
        <p:nvSpPr>
          <p:cNvPr id="5" name="Rectangle 4"/>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1372787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775" y="1700808"/>
            <a:ext cx="4484687"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5"/>
          <p:cNvSpPr>
            <a:spLocks noChangeArrowheads="1"/>
          </p:cNvSpPr>
          <p:nvPr/>
        </p:nvSpPr>
        <p:spPr bwMode="auto">
          <a:xfrm>
            <a:off x="4847356" y="1700808"/>
            <a:ext cx="4296644"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2100" dirty="0" smtClean="0">
                <a:latin typeface="+mn-lt"/>
              </a:rPr>
              <a:t>(</a:t>
            </a:r>
            <a:r>
              <a:rPr lang="en-US" altLang="el-GR" sz="2100" dirty="0">
                <a:latin typeface="+mn-lt"/>
              </a:rPr>
              <a:t>a)  </a:t>
            </a:r>
            <a:r>
              <a:rPr lang="el-GR" altLang="el-GR" sz="2100" dirty="0">
                <a:latin typeface="+mn-lt"/>
              </a:rPr>
              <a:t>Χρωματικό στρώμα που δεν έχει υποστεί χρωματική αλλοίωση (κάτω από την κορνίζα)</a:t>
            </a:r>
          </a:p>
          <a:p>
            <a:pPr eaLnBrk="1" hangingPunct="1">
              <a:spcBef>
                <a:spcPct val="0"/>
              </a:spcBef>
              <a:buFontTx/>
              <a:buNone/>
            </a:pPr>
            <a:r>
              <a:rPr lang="el-GR" altLang="el-GR" sz="2100" dirty="0">
                <a:latin typeface="+mn-lt"/>
              </a:rPr>
              <a:t>(</a:t>
            </a:r>
            <a:r>
              <a:rPr lang="en-US" altLang="el-GR" sz="2100" dirty="0">
                <a:latin typeface="+mn-lt"/>
              </a:rPr>
              <a:t>b)</a:t>
            </a:r>
            <a:r>
              <a:rPr lang="el-GR" altLang="el-GR" sz="2100" dirty="0">
                <a:latin typeface="+mn-lt"/>
              </a:rPr>
              <a:t>  Φάσμα ανάκλασης χρωματικού στρώματος που δεν έχει υποστεί χρωματική αλλοίωση και φάσμα ανάκλασης του ίδιου χρωματικού στρώματος σε περιοχή που έχει υποστεί </a:t>
            </a:r>
            <a:r>
              <a:rPr lang="en-US" altLang="el-GR" sz="2100" dirty="0">
                <a:latin typeface="+mn-lt"/>
              </a:rPr>
              <a:t>fading</a:t>
            </a:r>
          </a:p>
          <a:p>
            <a:pPr eaLnBrk="1" hangingPunct="1">
              <a:spcBef>
                <a:spcPct val="0"/>
              </a:spcBef>
              <a:buFontTx/>
              <a:buNone/>
            </a:pPr>
            <a:r>
              <a:rPr lang="en-US" altLang="el-GR" sz="2100" dirty="0">
                <a:latin typeface="+mn-lt"/>
              </a:rPr>
              <a:t>(c</a:t>
            </a:r>
            <a:r>
              <a:rPr lang="el-GR" altLang="el-GR" sz="2100" dirty="0">
                <a:latin typeface="+mn-lt"/>
              </a:rPr>
              <a:t>)</a:t>
            </a:r>
            <a:r>
              <a:rPr lang="en-US" altLang="el-GR" sz="2100" dirty="0">
                <a:latin typeface="+mn-lt"/>
              </a:rPr>
              <a:t> </a:t>
            </a:r>
            <a:r>
              <a:rPr lang="el-GR" altLang="el-GR" sz="2100" dirty="0">
                <a:latin typeface="+mn-lt"/>
              </a:rPr>
              <a:t> Ορατή εικόνα λεπτομέρειας από το φόντο που έχει υποστεί </a:t>
            </a:r>
            <a:r>
              <a:rPr lang="en-US" altLang="el-GR" sz="2100" dirty="0">
                <a:latin typeface="+mn-lt"/>
              </a:rPr>
              <a:t>fading</a:t>
            </a:r>
            <a:r>
              <a:rPr lang="el-GR" altLang="el-GR" sz="2100" dirty="0">
                <a:latin typeface="+mn-lt"/>
              </a:rPr>
              <a:t> </a:t>
            </a:r>
          </a:p>
          <a:p>
            <a:pPr eaLnBrk="1" hangingPunct="1">
              <a:spcBef>
                <a:spcPct val="0"/>
              </a:spcBef>
              <a:buFontTx/>
              <a:buNone/>
            </a:pPr>
            <a:r>
              <a:rPr lang="el-GR" altLang="el-GR" sz="2100" dirty="0">
                <a:latin typeface="+mn-lt"/>
              </a:rPr>
              <a:t>(</a:t>
            </a:r>
            <a:r>
              <a:rPr lang="en-US" altLang="el-GR" sz="2100" dirty="0">
                <a:latin typeface="+mn-lt"/>
              </a:rPr>
              <a:t>d) </a:t>
            </a:r>
            <a:r>
              <a:rPr lang="el-GR" altLang="el-GR" sz="2100" dirty="0">
                <a:latin typeface="+mn-lt"/>
              </a:rPr>
              <a:t> Εκτιμώμενη αυθεντική οπτική εντύπωση της ίδιας περιοχής (εκτιμώμενα αυθεντικά χρώματα)</a:t>
            </a:r>
          </a:p>
          <a:p>
            <a:pPr eaLnBrk="1" hangingPunct="1">
              <a:spcBef>
                <a:spcPct val="0"/>
              </a:spcBef>
              <a:buFontTx/>
              <a:buNone/>
            </a:pPr>
            <a:endParaRPr lang="el-GR" altLang="el-GR" sz="2100" dirty="0">
              <a:latin typeface="+mn-lt"/>
            </a:endParaRPr>
          </a:p>
        </p:txBody>
      </p:sp>
      <p:sp>
        <p:nvSpPr>
          <p:cNvPr id="2" name="Title 1"/>
          <p:cNvSpPr>
            <a:spLocks noGrp="1"/>
          </p:cNvSpPr>
          <p:nvPr>
            <p:ph type="title"/>
          </p:nvPr>
        </p:nvSpPr>
        <p:spPr/>
        <p:txBody>
          <a:bodyPr>
            <a:normAutofit fontScale="90000"/>
          </a:bodyPr>
          <a:lstStyle/>
          <a:p>
            <a:r>
              <a:rPr lang="el-GR" altLang="el-GR" dirty="0"/>
              <a:t>Παραδείγματα </a:t>
            </a:r>
            <a:r>
              <a:rPr lang="el-GR" altLang="el-GR" dirty="0" err="1"/>
              <a:t>πολυφασματικής</a:t>
            </a:r>
            <a:r>
              <a:rPr lang="el-GR" altLang="el-GR" dirty="0"/>
              <a:t> απεικόνισης </a:t>
            </a:r>
            <a:r>
              <a:rPr lang="el-GR" altLang="el-GR" dirty="0" smtClean="0"/>
              <a:t>(1)</a:t>
            </a:r>
            <a:endParaRPr lang="el-GR" dirty="0"/>
          </a:p>
        </p:txBody>
      </p:sp>
      <p:sp>
        <p:nvSpPr>
          <p:cNvPr id="8" name="Rectangle 7"/>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Rectangle 3"/>
          <p:cNvSpPr/>
          <p:nvPr/>
        </p:nvSpPr>
        <p:spPr>
          <a:xfrm>
            <a:off x="315117" y="1178173"/>
            <a:ext cx="8470107" cy="461665"/>
          </a:xfrm>
          <a:prstGeom prst="rect">
            <a:avLst/>
          </a:prstGeom>
        </p:spPr>
        <p:txBody>
          <a:bodyPr wrap="square">
            <a:spAutoFit/>
          </a:bodyPr>
          <a:lstStyle/>
          <a:p>
            <a:pPr algn="ctr"/>
            <a:r>
              <a:rPr lang="el-GR" altLang="el-GR" sz="2400" dirty="0">
                <a:latin typeface="+mn-lt"/>
              </a:rPr>
              <a:t>«Αποκαθιστώντας το χρώμα της </a:t>
            </a:r>
            <a:r>
              <a:rPr lang="en-US" altLang="el-GR" sz="2400" i="1" dirty="0">
                <a:latin typeface="+mn-lt"/>
              </a:rPr>
              <a:t>Mona Lisa</a:t>
            </a:r>
            <a:r>
              <a:rPr lang="el-GR" altLang="el-GR" sz="2400" dirty="0">
                <a:latin typeface="+mn-lt"/>
              </a:rPr>
              <a:t>»</a:t>
            </a:r>
          </a:p>
        </p:txBody>
      </p:sp>
      <p:sp>
        <p:nvSpPr>
          <p:cNvPr id="5" name="Rectangle 4"/>
          <p:cNvSpPr/>
          <p:nvPr/>
        </p:nvSpPr>
        <p:spPr>
          <a:xfrm>
            <a:off x="1736746" y="5296495"/>
            <a:ext cx="1728742" cy="369332"/>
          </a:xfrm>
          <a:prstGeom prst="rect">
            <a:avLst/>
          </a:prstGeom>
        </p:spPr>
        <p:txBody>
          <a:bodyPr wrap="none">
            <a:spAutoFit/>
          </a:bodyPr>
          <a:lstStyle/>
          <a:p>
            <a:pPr algn="ctr"/>
            <a:r>
              <a:rPr lang="en-US" altLang="el-GR" dirty="0" err="1" smtClean="0">
                <a:latin typeface="+mn-lt"/>
              </a:rPr>
              <a:t>Rib</a:t>
            </a:r>
            <a:r>
              <a:rPr lang="en-US" altLang="el-GR" dirty="0" err="1" smtClean="0">
                <a:latin typeface="+mn-lt"/>
                <a:cs typeface="Arial" charset="0"/>
              </a:rPr>
              <a:t>és</a:t>
            </a:r>
            <a:r>
              <a:rPr lang="en-US" altLang="el-GR" dirty="0" smtClean="0">
                <a:latin typeface="+mn-lt"/>
                <a:cs typeface="Arial" charset="0"/>
              </a:rPr>
              <a:t> </a:t>
            </a:r>
            <a:r>
              <a:rPr lang="en-US" altLang="el-GR" dirty="0">
                <a:latin typeface="+mn-lt"/>
                <a:cs typeface="Arial" charset="0"/>
              </a:rPr>
              <a:t>et al. </a:t>
            </a:r>
            <a:r>
              <a:rPr lang="en-US" altLang="el-GR" dirty="0" smtClean="0">
                <a:latin typeface="+mn-lt"/>
                <a:cs typeface="Arial" charset="0"/>
              </a:rPr>
              <a:t>2008</a:t>
            </a:r>
            <a:endParaRPr lang="en-US" altLang="el-GR" dirty="0">
              <a:latin typeface="+mn-lt"/>
              <a:cs typeface="Arial" charset="0"/>
            </a:endParaRPr>
          </a:p>
        </p:txBody>
      </p:sp>
    </p:spTree>
    <p:extLst>
      <p:ext uri="{BB962C8B-B14F-4D97-AF65-F5344CB8AC3E}">
        <p14:creationId xmlns:p14="http://schemas.microsoft.com/office/powerpoint/2010/main" val="8251372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4219" y="1215464"/>
            <a:ext cx="236855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15"/>
          <p:cNvSpPr>
            <a:spLocks noChangeArrowheads="1"/>
          </p:cNvSpPr>
          <p:nvPr/>
        </p:nvSpPr>
        <p:spPr bwMode="auto">
          <a:xfrm>
            <a:off x="215900" y="4868863"/>
            <a:ext cx="406806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l-GR" altLang="el-GR" sz="2000" dirty="0">
                <a:latin typeface="+mj-lt"/>
              </a:rPr>
              <a:t>Λεπτομέρεια περιοχών λίθου που έχουν καθαριστεί με </a:t>
            </a:r>
            <a:r>
              <a:rPr lang="el-GR" altLang="el-GR" sz="2000" dirty="0" err="1">
                <a:latin typeface="+mj-lt"/>
              </a:rPr>
              <a:t>μικροαπόξεση</a:t>
            </a:r>
            <a:r>
              <a:rPr lang="el-GR" altLang="el-GR" sz="2000" dirty="0">
                <a:latin typeface="+mj-lt"/>
              </a:rPr>
              <a:t> (αριστερά) και </a:t>
            </a:r>
            <a:r>
              <a:rPr lang="en-US" altLang="el-GR" sz="2000" dirty="0">
                <a:latin typeface="+mj-lt"/>
              </a:rPr>
              <a:t>laser</a:t>
            </a:r>
            <a:r>
              <a:rPr lang="el-GR" altLang="el-GR" sz="2000" dirty="0">
                <a:latin typeface="+mj-lt"/>
              </a:rPr>
              <a:t> (δεξιά), όπως απεικονίζονται στην ορατή (</a:t>
            </a:r>
            <a:r>
              <a:rPr lang="en-US" altLang="el-GR" sz="2000" dirty="0">
                <a:latin typeface="+mj-lt"/>
              </a:rPr>
              <a:t>A)</a:t>
            </a:r>
            <a:r>
              <a:rPr lang="el-GR" altLang="el-GR" sz="2000" dirty="0">
                <a:latin typeface="+mj-lt"/>
              </a:rPr>
              <a:t> και στην υπεριώδη περιοχή (Β)</a:t>
            </a:r>
          </a:p>
        </p:txBody>
      </p:sp>
      <p:pic>
        <p:nvPicPr>
          <p:cNvPr id="84998" name="Picture 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984" y="1215464"/>
            <a:ext cx="239395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17"/>
          <p:cNvSpPr>
            <a:spLocks noChangeArrowheads="1"/>
          </p:cNvSpPr>
          <p:nvPr/>
        </p:nvSpPr>
        <p:spPr bwMode="auto">
          <a:xfrm>
            <a:off x="4283968" y="4868863"/>
            <a:ext cx="48600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l-GR" sz="2000" dirty="0">
                <a:latin typeface="+mj-lt"/>
              </a:rPr>
              <a:t>Χαρτογράφηση (Α) στη λειτουργία ανάκλασης ορατού και (Β) υπό υπεριώδη φωτισμό. Λήψεις και επεξεργασία με το σύστημα </a:t>
            </a:r>
            <a:r>
              <a:rPr lang="el-GR" altLang="el-GR" sz="2000" dirty="0" err="1">
                <a:latin typeface="+mj-lt"/>
              </a:rPr>
              <a:t>πολυφασματικής</a:t>
            </a:r>
            <a:r>
              <a:rPr lang="el-GR" altLang="el-GR" sz="2000" dirty="0">
                <a:latin typeface="+mj-lt"/>
              </a:rPr>
              <a:t> απεικόνισης </a:t>
            </a:r>
            <a:r>
              <a:rPr lang="el-GR" altLang="el-GR" sz="2000" dirty="0" err="1">
                <a:latin typeface="+mj-lt"/>
              </a:rPr>
              <a:t>Mu.S.I.S</a:t>
            </a:r>
            <a:r>
              <a:rPr lang="el-GR" altLang="el-GR" sz="2000" dirty="0">
                <a:latin typeface="+mj-lt"/>
              </a:rPr>
              <a:t>. 2007 για να προσδιοριστούν περιοχές που έχουν καθαριστεί υπερβολικά</a:t>
            </a:r>
          </a:p>
        </p:txBody>
      </p:sp>
      <p:sp>
        <p:nvSpPr>
          <p:cNvPr id="85000" name="Rectangle 18"/>
          <p:cNvSpPr>
            <a:spLocks noChangeArrowheads="1"/>
          </p:cNvSpPr>
          <p:nvPr/>
        </p:nvSpPr>
        <p:spPr bwMode="auto">
          <a:xfrm>
            <a:off x="2653478" y="6511191"/>
            <a:ext cx="15179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600" dirty="0" err="1" smtClean="0">
                <a:latin typeface="+mn-lt"/>
              </a:rPr>
              <a:t>Pouli</a:t>
            </a:r>
            <a:r>
              <a:rPr lang="en-US" altLang="el-GR" sz="1600" dirty="0" smtClean="0">
                <a:latin typeface="+mn-lt"/>
              </a:rPr>
              <a:t> </a:t>
            </a:r>
            <a:r>
              <a:rPr lang="en-US" altLang="el-GR" sz="1600" dirty="0">
                <a:latin typeface="+mn-lt"/>
              </a:rPr>
              <a:t>et al. </a:t>
            </a:r>
            <a:r>
              <a:rPr lang="en-US" altLang="el-GR" sz="1600" dirty="0" smtClean="0">
                <a:latin typeface="+mn-lt"/>
              </a:rPr>
              <a:t>2003</a:t>
            </a:r>
            <a:endParaRPr lang="el-GR" altLang="el-GR" sz="1600" dirty="0">
              <a:latin typeface="+mn-lt"/>
            </a:endParaRPr>
          </a:p>
        </p:txBody>
      </p:sp>
      <p:sp>
        <p:nvSpPr>
          <p:cNvPr id="2" name="Title 1"/>
          <p:cNvSpPr>
            <a:spLocks noGrp="1"/>
          </p:cNvSpPr>
          <p:nvPr>
            <p:ph type="title"/>
          </p:nvPr>
        </p:nvSpPr>
        <p:spPr/>
        <p:txBody>
          <a:bodyPr>
            <a:normAutofit fontScale="90000"/>
          </a:bodyPr>
          <a:lstStyle/>
          <a:p>
            <a:r>
              <a:rPr lang="el-GR" dirty="0"/>
              <a:t>Παραδείγματα </a:t>
            </a:r>
            <a:r>
              <a:rPr lang="el-GR" dirty="0" err="1"/>
              <a:t>πολυφασματικής</a:t>
            </a:r>
            <a:r>
              <a:rPr lang="el-GR" dirty="0"/>
              <a:t> απεικόνισης </a:t>
            </a:r>
            <a:r>
              <a:rPr lang="el-GR" dirty="0" smtClean="0"/>
              <a:t>(2)</a:t>
            </a:r>
            <a:endParaRPr lang="el-GR" dirty="0"/>
          </a:p>
        </p:txBody>
      </p:sp>
      <p:sp>
        <p:nvSpPr>
          <p:cNvPr id="11" name="Rectangle 10"/>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0628607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Βιβλιογραφία (1</a:t>
            </a:r>
            <a:r>
              <a:rPr lang="el-GR" dirty="0" smtClean="0"/>
              <a:t>)</a:t>
            </a:r>
            <a:endParaRPr lang="el-GR" dirty="0"/>
          </a:p>
        </p:txBody>
      </p:sp>
      <p:sp>
        <p:nvSpPr>
          <p:cNvPr id="3" name="Content Placeholder 2"/>
          <p:cNvSpPr>
            <a:spLocks noGrp="1"/>
          </p:cNvSpPr>
          <p:nvPr>
            <p:ph idx="1"/>
          </p:nvPr>
        </p:nvSpPr>
        <p:spPr>
          <a:xfrm>
            <a:off x="457200" y="1196752"/>
            <a:ext cx="8229600" cy="5661248"/>
          </a:xfrm>
        </p:spPr>
        <p:txBody>
          <a:bodyPr>
            <a:noAutofit/>
          </a:bodyPr>
          <a:lstStyle/>
          <a:p>
            <a:pPr>
              <a:spcBef>
                <a:spcPts val="600"/>
              </a:spcBef>
            </a:pPr>
            <a:r>
              <a:rPr lang="en-US" altLang="el-GR" sz="1800" dirty="0" smtClean="0"/>
              <a:t>ATTAS</a:t>
            </a:r>
            <a:r>
              <a:rPr lang="en-US" altLang="el-GR" sz="1800" dirty="0"/>
              <a:t>, M. et al. (2003) Near-infrared spectroscopic imaging in art conservation: investigation of drawing constituents. </a:t>
            </a:r>
            <a:r>
              <a:rPr lang="en-US" altLang="el-GR" sz="1800" i="1" dirty="0"/>
              <a:t>Journal of Cultural Heritage</a:t>
            </a:r>
            <a:r>
              <a:rPr lang="en-US" altLang="el-GR" sz="1800" dirty="0"/>
              <a:t>, 4, pp. 127-136</a:t>
            </a:r>
          </a:p>
          <a:p>
            <a:pPr>
              <a:spcBef>
                <a:spcPts val="600"/>
              </a:spcBef>
            </a:pPr>
            <a:r>
              <a:rPr lang="en-GB" altLang="el-GR" sz="1800" dirty="0" smtClean="0"/>
              <a:t>BARONTI</a:t>
            </a:r>
            <a:r>
              <a:rPr lang="en-GB" altLang="el-GR" sz="1800" dirty="0"/>
              <a:t>, S. </a:t>
            </a:r>
            <a:r>
              <a:rPr lang="en-US" altLang="el-GR" sz="1800" dirty="0"/>
              <a:t>(1998) </a:t>
            </a:r>
            <a:r>
              <a:rPr lang="el-GR" altLang="el-GR" sz="1800" dirty="0"/>
              <a:t>Μ</a:t>
            </a:r>
            <a:r>
              <a:rPr lang="en-US" altLang="el-GR" sz="1800" dirty="0" err="1"/>
              <a:t>ultispectral</a:t>
            </a:r>
            <a:r>
              <a:rPr lang="en-US" altLang="el-GR" sz="1800" dirty="0"/>
              <a:t> imaging system for the mapping of pigments in works of art by use of principal-component analysis</a:t>
            </a:r>
            <a:r>
              <a:rPr lang="en-GB" altLang="el-GR" sz="1800" dirty="0"/>
              <a:t>. </a:t>
            </a:r>
            <a:r>
              <a:rPr lang="en-US" altLang="el-GR" sz="1800" i="1" dirty="0"/>
              <a:t>Applied Optics, </a:t>
            </a:r>
            <a:r>
              <a:rPr lang="en-US" altLang="el-GR" sz="1800" dirty="0"/>
              <a:t>37</a:t>
            </a:r>
            <a:r>
              <a:rPr lang="en-US" altLang="el-GR" sz="1800" b="1" dirty="0"/>
              <a:t> </a:t>
            </a:r>
            <a:r>
              <a:rPr lang="en-US" altLang="el-GR" sz="1800" dirty="0"/>
              <a:t>(8), pp. 1299-1309</a:t>
            </a:r>
            <a:endParaRPr lang="el-GR" altLang="el-GR" sz="1800" dirty="0"/>
          </a:p>
          <a:p>
            <a:pPr>
              <a:spcBef>
                <a:spcPts val="600"/>
              </a:spcBef>
            </a:pPr>
            <a:r>
              <a:rPr lang="en-US" altLang="el-GR" sz="1800" dirty="0" smtClean="0"/>
              <a:t>CARCAGNÌ</a:t>
            </a:r>
            <a:r>
              <a:rPr lang="en-US" altLang="el-GR" sz="1800" dirty="0"/>
              <a:t>, P. </a:t>
            </a:r>
            <a:r>
              <a:rPr lang="en-GB" altLang="el-GR" sz="1800" dirty="0"/>
              <a:t>et al. </a:t>
            </a:r>
            <a:r>
              <a:rPr lang="it-IT" altLang="el-GR" sz="1800" dirty="0"/>
              <a:t>(2005) </a:t>
            </a:r>
            <a:r>
              <a:rPr lang="en-US" altLang="el-GR" sz="1800" dirty="0"/>
              <a:t>2D Imaging and 3D sending data </a:t>
            </a:r>
            <a:r>
              <a:rPr lang="en-US" altLang="el-GR" sz="1800" dirty="0" err="1"/>
              <a:t>acquisistion</a:t>
            </a:r>
            <a:r>
              <a:rPr lang="en-US" altLang="el-GR" sz="1800" dirty="0"/>
              <a:t> and registration for painting conservation. In:  PARISI, C. et al. </a:t>
            </a:r>
            <a:r>
              <a:rPr lang="en-US" altLang="el-GR" sz="1800" i="1" dirty="0"/>
              <a:t>Proceedings of Art</a:t>
            </a:r>
            <a:r>
              <a:rPr lang="en-GB" altLang="el-GR" sz="1800" i="1" dirty="0"/>
              <a:t>’</a:t>
            </a:r>
            <a:r>
              <a:rPr lang="en-US" altLang="el-GR" sz="1800" i="1" dirty="0"/>
              <a:t>05 – 8th International Conference on Non Destructive Investigations and Microanalysis for the Non Destructive Investigations and Microanalysis for the Diagnostics and Conservation of the Cultural and Environmental Heritage,  Lecce, May 2005.</a:t>
            </a:r>
            <a:r>
              <a:rPr lang="en-US" altLang="el-GR" sz="1800" dirty="0"/>
              <a:t> Rome: CD-ROM</a:t>
            </a:r>
            <a:endParaRPr lang="el-GR" altLang="el-GR" sz="1800" dirty="0"/>
          </a:p>
          <a:p>
            <a:pPr>
              <a:spcBef>
                <a:spcPts val="600"/>
              </a:spcBef>
            </a:pPr>
            <a:r>
              <a:rPr lang="en-US" altLang="el-GR" sz="1800" dirty="0" smtClean="0"/>
              <a:t>CARCAGNÌ</a:t>
            </a:r>
            <a:r>
              <a:rPr lang="en-US" altLang="el-GR" sz="1800" dirty="0"/>
              <a:t>, P. </a:t>
            </a:r>
            <a:r>
              <a:rPr lang="it-IT" altLang="el-GR" sz="1800" dirty="0"/>
              <a:t>et al. (2005) </a:t>
            </a:r>
            <a:r>
              <a:rPr lang="en-US" altLang="el-GR" sz="1800" dirty="0"/>
              <a:t>Spectral and colorimetric characterization of painted surfaces: a scanning device for the imaging analysis of paintings. In: PARISI, C. et al. </a:t>
            </a:r>
            <a:r>
              <a:rPr lang="en-US" altLang="el-GR" sz="1800" i="1" dirty="0"/>
              <a:t>Proceedings of Art</a:t>
            </a:r>
            <a:r>
              <a:rPr lang="en-GB" altLang="el-GR" sz="1800" i="1" dirty="0"/>
              <a:t>’</a:t>
            </a:r>
            <a:r>
              <a:rPr lang="en-US" altLang="el-GR" sz="1800" i="1" dirty="0"/>
              <a:t>05 – 8th International Conference on Non Destructive Investigations and Microanalysis for the Non Destructive Investigations and Microanalysis for the Diagnostics and Conservation of the Cultural and Environmental Heritage,  Lecce, May 2005.</a:t>
            </a:r>
            <a:r>
              <a:rPr lang="en-US" altLang="el-GR" sz="1800" dirty="0"/>
              <a:t> Rome: </a:t>
            </a:r>
            <a:r>
              <a:rPr lang="en-US" altLang="el-GR" sz="1800" dirty="0" smtClean="0"/>
              <a:t>CD-ROM</a:t>
            </a:r>
            <a:endParaRPr lang="el-GR" altLang="el-GR" sz="1800"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2483766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Βιβλιογραφία </a:t>
            </a:r>
            <a:r>
              <a:rPr lang="el-GR" dirty="0" smtClean="0"/>
              <a:t>(2)</a:t>
            </a:r>
            <a:endParaRPr lang="el-GR" dirty="0"/>
          </a:p>
        </p:txBody>
      </p:sp>
      <p:sp>
        <p:nvSpPr>
          <p:cNvPr id="3" name="Content Placeholder 2"/>
          <p:cNvSpPr>
            <a:spLocks noGrp="1"/>
          </p:cNvSpPr>
          <p:nvPr>
            <p:ph idx="1"/>
          </p:nvPr>
        </p:nvSpPr>
        <p:spPr>
          <a:xfrm>
            <a:off x="457200" y="1196752"/>
            <a:ext cx="8229600" cy="5661248"/>
          </a:xfrm>
        </p:spPr>
        <p:txBody>
          <a:bodyPr>
            <a:normAutofit/>
          </a:bodyPr>
          <a:lstStyle/>
          <a:p>
            <a:pPr>
              <a:spcBef>
                <a:spcPts val="600"/>
              </a:spcBef>
            </a:pPr>
            <a:r>
              <a:rPr lang="en-US" altLang="el-GR" sz="1800" dirty="0" smtClean="0"/>
              <a:t>CONTI</a:t>
            </a:r>
            <a:r>
              <a:rPr lang="en-US" altLang="el-GR" sz="1800" dirty="0"/>
              <a:t>, S. et al. (2008) Textile materials: Reference standards for characterization using multispectral analyses. In: </a:t>
            </a:r>
            <a:r>
              <a:rPr lang="en-US" altLang="el-GR" sz="1800" i="1" dirty="0"/>
              <a:t>Proceedings of Art</a:t>
            </a:r>
            <a:r>
              <a:rPr lang="en-GB" altLang="el-GR" sz="1800" i="1" dirty="0"/>
              <a:t>’</a:t>
            </a:r>
            <a:r>
              <a:rPr lang="en-US" altLang="el-GR" sz="1800" i="1" dirty="0"/>
              <a:t>08 – 9th International Conference on Non Destructive Investigations and Microanalysis for the Non Destructive Investigations and Microanalysis for the Diagnostics and Conservation of the Cultural and Environmental Heritage, </a:t>
            </a:r>
            <a:r>
              <a:rPr lang="en-GB" altLang="el-GR" sz="1800" i="1" dirty="0"/>
              <a:t>Jerusalem, May 2008.</a:t>
            </a:r>
            <a:r>
              <a:rPr lang="en-GB" altLang="el-GR" sz="1800" b="1" dirty="0"/>
              <a:t> </a:t>
            </a:r>
            <a:r>
              <a:rPr lang="en-US" altLang="el-GR" sz="1800" dirty="0"/>
              <a:t>CD-ROM </a:t>
            </a:r>
          </a:p>
          <a:p>
            <a:pPr>
              <a:spcBef>
                <a:spcPts val="600"/>
              </a:spcBef>
            </a:pPr>
            <a:r>
              <a:rPr lang="en-US" altLang="el-GR" sz="1800" dirty="0" smtClean="0"/>
              <a:t>C</a:t>
            </a:r>
            <a:r>
              <a:rPr lang="el-GR" altLang="el-GR" sz="1800" dirty="0"/>
              <a:t>ΟΤΤΕ,</a:t>
            </a:r>
            <a:r>
              <a:rPr lang="en-US" altLang="el-GR" sz="1800" dirty="0"/>
              <a:t> P. and DUPOUY, M. (2006) </a:t>
            </a:r>
            <a:r>
              <a:rPr lang="en-US" altLang="el-GR" sz="1800" i="1" dirty="0" err="1"/>
              <a:t>Crisatel</a:t>
            </a:r>
            <a:r>
              <a:rPr lang="en-US" altLang="el-GR" sz="1800" i="1" dirty="0"/>
              <a:t> High Resolution Multispectral System</a:t>
            </a:r>
            <a:r>
              <a:rPr lang="en-US" altLang="el-GR" sz="1800" dirty="0"/>
              <a:t> [WWW]. Available from: </a:t>
            </a:r>
            <a:r>
              <a:rPr lang="el-GR" altLang="el-GR" sz="1800" dirty="0">
                <a:hlinkClick r:id="rId2"/>
              </a:rPr>
              <a:t>http://cotte.pascal.free.fr/PICS-03-Cotte.pd</a:t>
            </a:r>
            <a:r>
              <a:rPr lang="en-US" altLang="el-GR" sz="1800" dirty="0">
                <a:hlinkClick r:id="rId2"/>
              </a:rPr>
              <a:t>f</a:t>
            </a:r>
            <a:r>
              <a:rPr lang="en-US" altLang="el-GR" sz="1800" dirty="0"/>
              <a:t> [Accessed 23/11/2010]</a:t>
            </a:r>
          </a:p>
          <a:p>
            <a:pPr>
              <a:spcBef>
                <a:spcPts val="600"/>
              </a:spcBef>
            </a:pPr>
            <a:r>
              <a:rPr lang="en-US" altLang="el-GR" sz="1800" dirty="0" smtClean="0"/>
              <a:t>FISHER</a:t>
            </a:r>
            <a:r>
              <a:rPr lang="en-US" altLang="el-GR" sz="1800" dirty="0"/>
              <a:t>, C. and KAKOULLI</a:t>
            </a:r>
            <a:r>
              <a:rPr lang="en-US" altLang="el-GR" sz="1800" i="1" dirty="0"/>
              <a:t>,</a:t>
            </a:r>
            <a:r>
              <a:rPr lang="en-US" altLang="el-GR" sz="1800" dirty="0"/>
              <a:t> I. (2006)</a:t>
            </a:r>
            <a:r>
              <a:rPr lang="en-US" altLang="el-GR" sz="1800" i="1" dirty="0"/>
              <a:t> </a:t>
            </a:r>
            <a:r>
              <a:rPr lang="en-US" altLang="el-GR" sz="1800" dirty="0"/>
              <a:t>Multispectral and hyperspectral imaging technologies in conservation: current research and potential applications</a:t>
            </a:r>
            <a:r>
              <a:rPr lang="en-US" altLang="el-GR" sz="1800" i="1" dirty="0"/>
              <a:t>. Reviews in Conservation</a:t>
            </a:r>
            <a:r>
              <a:rPr lang="en-GB" altLang="el-GR" sz="1800" dirty="0"/>
              <a:t>, 7, </a:t>
            </a:r>
            <a:r>
              <a:rPr lang="en-US" altLang="el-GR" sz="1800" dirty="0"/>
              <a:t>pp</a:t>
            </a:r>
            <a:r>
              <a:rPr lang="en-GB" altLang="el-GR" sz="1800" dirty="0"/>
              <a:t>. 3 – 16</a:t>
            </a:r>
            <a:r>
              <a:rPr lang="en-GB" altLang="el-GR" sz="1800" b="1" dirty="0"/>
              <a:t> </a:t>
            </a:r>
            <a:endParaRPr lang="el-GR" altLang="el-GR" sz="1800" b="1" dirty="0"/>
          </a:p>
          <a:p>
            <a:pPr>
              <a:spcBef>
                <a:spcPts val="600"/>
              </a:spcBef>
            </a:pPr>
            <a:r>
              <a:rPr lang="en-US" altLang="el-GR" sz="1800" dirty="0" smtClean="0"/>
              <a:t>FORTHPHOTONICS </a:t>
            </a:r>
            <a:r>
              <a:rPr lang="en-GB" altLang="el-GR" sz="1800" dirty="0"/>
              <a:t>(</a:t>
            </a:r>
            <a:r>
              <a:rPr lang="en-US" altLang="el-GR" sz="1800" dirty="0" err="1"/>
              <a:t>n.d.</a:t>
            </a:r>
            <a:r>
              <a:rPr lang="en-US" altLang="el-GR" sz="1800" dirty="0"/>
              <a:t>). </a:t>
            </a:r>
            <a:r>
              <a:rPr lang="en-US" altLang="el-GR" sz="1800" i="1" dirty="0"/>
              <a:t>Advanced Spectral Imaging Solutions for Non-Destructive Analysis</a:t>
            </a:r>
            <a:r>
              <a:rPr lang="en-US" altLang="el-GR" sz="1800" dirty="0"/>
              <a:t> [WWW]. Available from: </a:t>
            </a:r>
            <a:r>
              <a:rPr lang="en-US" altLang="el-GR" sz="1800" dirty="0">
                <a:hlinkClick r:id="rId3"/>
              </a:rPr>
              <a:t>http://musis.forth-photonics.com</a:t>
            </a:r>
            <a:r>
              <a:rPr lang="en-US" altLang="el-GR" sz="1800" dirty="0"/>
              <a:t> [Accessed 10/03/2009] </a:t>
            </a:r>
            <a:endParaRPr lang="el-GR" altLang="el-GR" sz="1800" dirty="0" smtClean="0"/>
          </a:p>
          <a:p>
            <a:pPr>
              <a:spcBef>
                <a:spcPts val="600"/>
              </a:spcBef>
            </a:pPr>
            <a:r>
              <a:rPr lang="en-GB" altLang="el-GR" sz="1800" dirty="0" smtClean="0"/>
              <a:t>MOUTSATSOU</a:t>
            </a:r>
            <a:r>
              <a:rPr lang="en-GB" altLang="el-GR" sz="1800" dirty="0"/>
              <a:t>, A.P., KOULOUMPI, E., TERLIXI, A., DOULGERIDIS, M. (2006) Physicochemical Study of Icons at the National Gallery of Athens: A Routine Process. In: </a:t>
            </a:r>
            <a:r>
              <a:rPr lang="en-US" altLang="el-GR" sz="1800" dirty="0"/>
              <a:t>HANNA, H. </a:t>
            </a:r>
            <a:r>
              <a:rPr lang="en-US" altLang="el-GR" sz="1800" i="1" dirty="0"/>
              <a:t>Preprints </a:t>
            </a:r>
            <a:r>
              <a:rPr lang="en-US" altLang="el-GR" sz="1800" dirty="0"/>
              <a:t>of </a:t>
            </a:r>
            <a:r>
              <a:rPr lang="en-GB" altLang="el-GR" sz="1800" i="1" dirty="0"/>
              <a:t>Icon and Portrait International Conference, King </a:t>
            </a:r>
            <a:r>
              <a:rPr lang="en-GB" altLang="el-GR" sz="1800" i="1" dirty="0" err="1"/>
              <a:t>Mariut</a:t>
            </a:r>
            <a:r>
              <a:rPr lang="en-GB" altLang="el-GR" sz="1800" i="1" dirty="0"/>
              <a:t>, September 2006,</a:t>
            </a:r>
            <a:r>
              <a:rPr lang="en-GB" altLang="el-GR" sz="1800" dirty="0"/>
              <a:t> </a:t>
            </a:r>
            <a:r>
              <a:rPr lang="en-US" altLang="el-GR" sz="1800" dirty="0"/>
              <a:t>pp. 116-125 </a:t>
            </a:r>
          </a:p>
          <a:p>
            <a:pPr>
              <a:spcBef>
                <a:spcPct val="0"/>
              </a:spcBef>
            </a:pPr>
            <a:endParaRPr lang="en-US" altLang="el-GR" sz="1800" dirty="0"/>
          </a:p>
          <a:p>
            <a:pPr>
              <a:spcBef>
                <a:spcPct val="0"/>
              </a:spcBef>
            </a:pPr>
            <a:endParaRPr lang="el-GR" altLang="el-GR" sz="1800" dirty="0"/>
          </a:p>
          <a:p>
            <a:endParaRPr lang="el-GR" sz="1800"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85277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Βιβλιογραφία </a:t>
            </a:r>
            <a:r>
              <a:rPr lang="el-GR" dirty="0" smtClean="0"/>
              <a:t>(3)</a:t>
            </a:r>
            <a:endParaRPr lang="el-GR" dirty="0"/>
          </a:p>
        </p:txBody>
      </p:sp>
      <p:sp>
        <p:nvSpPr>
          <p:cNvPr id="3" name="Content Placeholder 2"/>
          <p:cNvSpPr>
            <a:spLocks noGrp="1"/>
          </p:cNvSpPr>
          <p:nvPr>
            <p:ph idx="1"/>
          </p:nvPr>
        </p:nvSpPr>
        <p:spPr>
          <a:xfrm>
            <a:off x="457200" y="1196752"/>
            <a:ext cx="8229600" cy="5661248"/>
          </a:xfrm>
        </p:spPr>
        <p:txBody>
          <a:bodyPr>
            <a:noAutofit/>
          </a:bodyPr>
          <a:lstStyle/>
          <a:p>
            <a:pPr>
              <a:spcBef>
                <a:spcPts val="600"/>
              </a:spcBef>
            </a:pPr>
            <a:r>
              <a:rPr lang="en-US" altLang="el-GR" sz="1800" dirty="0" smtClean="0"/>
              <a:t>PADOAN</a:t>
            </a:r>
            <a:r>
              <a:rPr lang="en-GB" altLang="el-GR" sz="1800" dirty="0"/>
              <a:t>, </a:t>
            </a:r>
            <a:r>
              <a:rPr lang="en-US" altLang="el-GR" sz="1800" dirty="0"/>
              <a:t>R</a:t>
            </a:r>
            <a:r>
              <a:rPr lang="en-GB" altLang="el-GR" sz="1800" dirty="0"/>
              <a:t>.</a:t>
            </a:r>
            <a:r>
              <a:rPr lang="it-IT" altLang="el-GR" sz="1800" dirty="0"/>
              <a:t> et al. (2008) </a:t>
            </a:r>
            <a:r>
              <a:rPr lang="en-US" altLang="el-GR" sz="1800" dirty="0"/>
              <a:t>Quantitative Hyperspectral Imaging</a:t>
            </a:r>
            <a:r>
              <a:rPr lang="en-GB" altLang="el-GR" sz="1800" dirty="0"/>
              <a:t> (</a:t>
            </a:r>
            <a:r>
              <a:rPr lang="en-US" altLang="el-GR" sz="1800" dirty="0"/>
              <a:t>QHSI</a:t>
            </a:r>
            <a:r>
              <a:rPr lang="en-GB" altLang="el-GR" sz="1800" dirty="0"/>
              <a:t>) </a:t>
            </a:r>
            <a:r>
              <a:rPr lang="en-US" altLang="el-GR" sz="1800" dirty="0"/>
              <a:t>of historical documents</a:t>
            </a:r>
            <a:r>
              <a:rPr lang="en-GB" altLang="el-GR" sz="1800" dirty="0"/>
              <a:t>: </a:t>
            </a:r>
            <a:r>
              <a:rPr lang="en-US" altLang="el-GR" sz="1800" dirty="0"/>
              <a:t>Technique and applications</a:t>
            </a:r>
            <a:r>
              <a:rPr lang="en-GB" altLang="el-GR" sz="1800" dirty="0"/>
              <a:t>. </a:t>
            </a:r>
            <a:r>
              <a:rPr lang="en-US" altLang="el-GR" sz="1800" dirty="0"/>
              <a:t>In: </a:t>
            </a:r>
            <a:r>
              <a:rPr lang="en-US" altLang="el-GR" sz="1800" i="1" dirty="0"/>
              <a:t>Proceedings of Art</a:t>
            </a:r>
            <a:r>
              <a:rPr lang="en-GB" altLang="el-GR" sz="1800" i="1" dirty="0"/>
              <a:t>’</a:t>
            </a:r>
            <a:r>
              <a:rPr lang="en-US" altLang="el-GR" sz="1800" i="1" dirty="0"/>
              <a:t>08 – 9th International Conference on Non Destructive Investigations and Microanalysis for the Non Destructive Investigations and Microanalysis for the Diagnostics and Conservation of the Cultural and Environmental Heritage, </a:t>
            </a:r>
            <a:r>
              <a:rPr lang="en-GB" altLang="el-GR" sz="1800" i="1" dirty="0"/>
              <a:t>Jerusalem, May 2008.</a:t>
            </a:r>
            <a:r>
              <a:rPr lang="en-GB" altLang="el-GR" sz="1800" b="1" dirty="0"/>
              <a:t> </a:t>
            </a:r>
            <a:r>
              <a:rPr lang="en-US" altLang="el-GR" sz="1800" dirty="0"/>
              <a:t>CD-ROM</a:t>
            </a:r>
            <a:endParaRPr lang="el-GR" altLang="el-GR" sz="1800" dirty="0"/>
          </a:p>
          <a:p>
            <a:pPr>
              <a:spcBef>
                <a:spcPts val="600"/>
              </a:spcBef>
            </a:pPr>
            <a:r>
              <a:rPr lang="en-GB" altLang="el-GR" sz="1800" dirty="0" smtClean="0"/>
              <a:t>POULI</a:t>
            </a:r>
            <a:r>
              <a:rPr lang="en-GB" altLang="el-GR" sz="1800" dirty="0"/>
              <a:t>, P.</a:t>
            </a:r>
            <a:r>
              <a:rPr lang="it-IT" altLang="el-GR" sz="1800" dirty="0"/>
              <a:t> et al. </a:t>
            </a:r>
            <a:r>
              <a:rPr lang="en-US" altLang="el-GR" sz="1800" dirty="0"/>
              <a:t>(2003) Laser cleaning of inorganic encrustation on excavated objects: evaluation of the cleaning result by means of multi-spectral imaging. </a:t>
            </a:r>
            <a:r>
              <a:rPr lang="en-US" altLang="el-GR" sz="1800" i="1" dirty="0"/>
              <a:t>Journal of Cultural Heritage,</a:t>
            </a:r>
            <a:r>
              <a:rPr lang="en-US" altLang="el-GR" sz="1800" dirty="0"/>
              <a:t> 4, Supplement 1, pp. 338-342</a:t>
            </a:r>
            <a:endParaRPr lang="el-GR" altLang="el-GR" sz="1800" dirty="0"/>
          </a:p>
          <a:p>
            <a:pPr>
              <a:spcBef>
                <a:spcPts val="600"/>
              </a:spcBef>
            </a:pPr>
            <a:r>
              <a:rPr lang="en-US" altLang="el-GR" sz="1800" dirty="0" smtClean="0"/>
              <a:t>SCHOLTEN</a:t>
            </a:r>
            <a:r>
              <a:rPr lang="en-GB" altLang="el-GR" sz="1800" dirty="0"/>
              <a:t>, </a:t>
            </a:r>
            <a:r>
              <a:rPr lang="en-US" altLang="el-GR" sz="1800" dirty="0"/>
              <a:t>J</a:t>
            </a:r>
            <a:r>
              <a:rPr lang="en-GB" altLang="el-GR" sz="1800" dirty="0"/>
              <a:t>. </a:t>
            </a:r>
            <a:r>
              <a:rPr lang="en-US" altLang="el-GR" sz="1800" dirty="0"/>
              <a:t>H</a:t>
            </a:r>
            <a:r>
              <a:rPr lang="en-GB" altLang="el-GR" sz="1800" dirty="0"/>
              <a:t>.</a:t>
            </a:r>
            <a:r>
              <a:rPr lang="it-IT" altLang="el-GR" sz="1800" dirty="0"/>
              <a:t> et al. (2005) H</a:t>
            </a:r>
            <a:r>
              <a:rPr lang="en-US" altLang="el-GR" sz="1800" dirty="0" err="1"/>
              <a:t>yperspectral</a:t>
            </a:r>
            <a:r>
              <a:rPr lang="en-US" altLang="el-GR" sz="1800" dirty="0"/>
              <a:t> imaging</a:t>
            </a:r>
            <a:r>
              <a:rPr lang="en-GB" altLang="el-GR" sz="1800" dirty="0"/>
              <a:t> – </a:t>
            </a:r>
            <a:r>
              <a:rPr lang="en-US" altLang="el-GR" sz="1800" dirty="0"/>
              <a:t>a novel nondestructive analytical tool in paper and writing durability research</a:t>
            </a:r>
            <a:r>
              <a:rPr lang="en-GB" altLang="el-GR" sz="1800" dirty="0"/>
              <a:t>.</a:t>
            </a:r>
            <a:r>
              <a:rPr lang="en-US" altLang="el-GR" sz="1800" dirty="0"/>
              <a:t> In:  PARISI, C. et al. </a:t>
            </a:r>
            <a:r>
              <a:rPr lang="en-US" altLang="el-GR" sz="1800" i="1" dirty="0"/>
              <a:t>Proceedings of Art</a:t>
            </a:r>
            <a:r>
              <a:rPr lang="en-GB" altLang="el-GR" sz="1800" i="1" dirty="0"/>
              <a:t>’</a:t>
            </a:r>
            <a:r>
              <a:rPr lang="en-US" altLang="el-GR" sz="1800" i="1" dirty="0"/>
              <a:t>05 – 8th International Conference on Non Destructive Investigations and Microanalysis for the Non Destructive Investigations and Microanalysis for the Diagnostics and Conservation of the Cultural and Environmental Heritage,  Lecce, May 2005.</a:t>
            </a:r>
            <a:r>
              <a:rPr lang="en-US" altLang="el-GR" sz="1800" dirty="0"/>
              <a:t> Rome</a:t>
            </a:r>
            <a:r>
              <a:rPr lang="en-GB" altLang="el-GR" sz="1800" dirty="0"/>
              <a:t>: </a:t>
            </a:r>
            <a:r>
              <a:rPr lang="en-US" altLang="el-GR" sz="1800" dirty="0" smtClean="0"/>
              <a:t>CD-ROM</a:t>
            </a:r>
            <a:endParaRPr lang="en-US" altLang="el-GR" sz="1800"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5852155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Βιβλιογραφία </a:t>
            </a:r>
            <a:r>
              <a:rPr lang="el-GR" dirty="0" smtClean="0"/>
              <a:t>(4)</a:t>
            </a:r>
            <a:endParaRPr lang="el-GR" dirty="0"/>
          </a:p>
        </p:txBody>
      </p:sp>
      <p:sp>
        <p:nvSpPr>
          <p:cNvPr id="3" name="Content Placeholder 2"/>
          <p:cNvSpPr>
            <a:spLocks noGrp="1"/>
          </p:cNvSpPr>
          <p:nvPr>
            <p:ph idx="1"/>
          </p:nvPr>
        </p:nvSpPr>
        <p:spPr>
          <a:xfrm>
            <a:off x="457200" y="1196752"/>
            <a:ext cx="8229600" cy="5661248"/>
          </a:xfrm>
        </p:spPr>
        <p:txBody>
          <a:bodyPr>
            <a:noAutofit/>
          </a:bodyPr>
          <a:lstStyle/>
          <a:p>
            <a:pPr>
              <a:spcBef>
                <a:spcPts val="600"/>
              </a:spcBef>
            </a:pPr>
            <a:r>
              <a:rPr lang="el-GR" altLang="el-GR" sz="1800" dirty="0" smtClean="0"/>
              <a:t>ΤΕΡΛΙΞΗ</a:t>
            </a:r>
            <a:r>
              <a:rPr lang="el-GR" altLang="el-GR" sz="1800" dirty="0"/>
              <a:t>, </a:t>
            </a:r>
            <a:r>
              <a:rPr lang="en-GB" altLang="el-GR" sz="1800" dirty="0"/>
              <a:t>A</a:t>
            </a:r>
            <a:r>
              <a:rPr lang="el-GR" altLang="el-GR" sz="1800" dirty="0"/>
              <a:t>.Β., ΚΟΥΛΟΥΜΠΗ, Ε., ΜΟΥΤΣΑΤΣΟΥ, Α. Π., ΔΟΥΛΓΕΡΙΔΗΣ, Μ. (2008) Φυσικοχημική μελέτη των έργων τέχνης στην Εθνική Πινακοθήκη – Μουσείο Αλεξάνδρου </a:t>
            </a:r>
            <a:r>
              <a:rPr lang="el-GR" altLang="el-GR" sz="1800" dirty="0" err="1"/>
              <a:t>Σούτζου</a:t>
            </a:r>
            <a:r>
              <a:rPr lang="el-GR" altLang="el-GR" sz="1800" dirty="0"/>
              <a:t>: Εργαλείο τεκμηρίωσης και διάγνωσης. </a:t>
            </a:r>
            <a:r>
              <a:rPr lang="el-GR" altLang="el-GR" sz="1800" i="1" dirty="0"/>
              <a:t>Πρακτικά</a:t>
            </a:r>
            <a:r>
              <a:rPr lang="en-US" altLang="el-GR" sz="1800" i="1" dirty="0"/>
              <a:t> </a:t>
            </a:r>
            <a:r>
              <a:rPr lang="el-GR" altLang="el-GR" sz="1800" i="1" dirty="0"/>
              <a:t>Ετήσιας</a:t>
            </a:r>
            <a:r>
              <a:rPr lang="en-US" altLang="el-GR" sz="1800" i="1" dirty="0"/>
              <a:t> </a:t>
            </a:r>
            <a:r>
              <a:rPr lang="el-GR" altLang="el-GR" sz="1800" i="1" dirty="0"/>
              <a:t>Ημερίδας</a:t>
            </a:r>
            <a:r>
              <a:rPr lang="en-US" altLang="el-GR" sz="1800" i="1" dirty="0"/>
              <a:t> </a:t>
            </a:r>
            <a:r>
              <a:rPr lang="el-GR" altLang="el-GR" sz="1800" i="1" dirty="0"/>
              <a:t>Συντηρητών</a:t>
            </a:r>
            <a:r>
              <a:rPr lang="en-US" altLang="el-GR" sz="1800" i="1" dirty="0"/>
              <a:t> </a:t>
            </a:r>
            <a:r>
              <a:rPr lang="el-GR" altLang="el-GR" sz="1800" i="1" dirty="0"/>
              <a:t>Αρχαιοτήτων</a:t>
            </a:r>
            <a:r>
              <a:rPr lang="en-US" altLang="el-GR" sz="1800" i="1" dirty="0"/>
              <a:t> </a:t>
            </a:r>
            <a:r>
              <a:rPr lang="el-GR" altLang="el-GR" sz="1800" i="1" dirty="0"/>
              <a:t>και</a:t>
            </a:r>
            <a:r>
              <a:rPr lang="en-US" altLang="el-GR" sz="1800" i="1" dirty="0"/>
              <a:t> </a:t>
            </a:r>
            <a:r>
              <a:rPr lang="el-GR" altLang="el-GR" sz="1800" i="1" dirty="0"/>
              <a:t>Έργων</a:t>
            </a:r>
            <a:r>
              <a:rPr lang="en-US" altLang="el-GR" sz="1800" i="1" dirty="0"/>
              <a:t> </a:t>
            </a:r>
            <a:r>
              <a:rPr lang="el-GR" altLang="el-GR" sz="1800" i="1" dirty="0"/>
              <a:t>Τέχνης</a:t>
            </a:r>
            <a:r>
              <a:rPr lang="en-US" altLang="el-GR" sz="1800" dirty="0"/>
              <a:t>, </a:t>
            </a:r>
            <a:r>
              <a:rPr lang="el-GR" altLang="el-GR" sz="1800" i="1" dirty="0"/>
              <a:t>Αθήνα</a:t>
            </a:r>
            <a:r>
              <a:rPr lang="en-US" altLang="el-GR" sz="1800" i="1" dirty="0"/>
              <a:t>, </a:t>
            </a:r>
            <a:r>
              <a:rPr lang="el-GR" altLang="el-GR" sz="1800" i="1" dirty="0"/>
              <a:t>Δεκέμβριος</a:t>
            </a:r>
            <a:r>
              <a:rPr lang="en-US" altLang="el-GR" sz="1800" i="1" dirty="0"/>
              <a:t> 2008,</a:t>
            </a:r>
            <a:r>
              <a:rPr lang="en-US" altLang="el-GR" sz="1800" dirty="0"/>
              <a:t> </a:t>
            </a:r>
            <a:r>
              <a:rPr lang="el-GR" altLang="el-GR" sz="1800" dirty="0"/>
              <a:t>σελ</a:t>
            </a:r>
            <a:r>
              <a:rPr lang="en-US" altLang="el-GR" sz="1800" dirty="0"/>
              <a:t>. 131-138</a:t>
            </a:r>
          </a:p>
          <a:p>
            <a:pPr>
              <a:spcBef>
                <a:spcPts val="600"/>
              </a:spcBef>
            </a:pPr>
            <a:r>
              <a:rPr lang="en-US" altLang="el-GR" sz="1800" dirty="0" smtClean="0"/>
              <a:t>TRAN</a:t>
            </a:r>
            <a:r>
              <a:rPr lang="en-US" altLang="el-GR" sz="1800" dirty="0"/>
              <a:t>, C.D. (2003) Infrared Multispectral Imaging: Principles and Instrumentation. </a:t>
            </a:r>
            <a:r>
              <a:rPr lang="en-US" altLang="el-GR" sz="1800" i="1" dirty="0"/>
              <a:t>Applied Spectroscopy Reviews</a:t>
            </a:r>
            <a:r>
              <a:rPr lang="en-US" altLang="el-GR" sz="1800" dirty="0"/>
              <a:t>, 38 (2), pp. 133-153</a:t>
            </a:r>
          </a:p>
          <a:p>
            <a:pPr>
              <a:spcBef>
                <a:spcPts val="600"/>
              </a:spcBef>
            </a:pPr>
            <a:r>
              <a:rPr lang="en-US" altLang="el-GR" sz="1800" dirty="0"/>
              <a:t>M.C. </a:t>
            </a:r>
            <a:r>
              <a:rPr lang="en-US" altLang="el-GR" sz="1800" dirty="0" err="1"/>
              <a:t>Buoso</a:t>
            </a:r>
            <a:r>
              <a:rPr lang="el-GR" altLang="el-GR" sz="1800" dirty="0"/>
              <a:t>,</a:t>
            </a:r>
            <a:r>
              <a:rPr lang="en-US" altLang="el-GR" sz="1800" dirty="0"/>
              <a:t> D. </a:t>
            </a:r>
            <a:r>
              <a:rPr lang="en-US" altLang="el-GR" sz="1800" dirty="0" err="1"/>
              <a:t>Ceccato</a:t>
            </a:r>
            <a:r>
              <a:rPr lang="el-GR" altLang="el-GR" sz="1800" dirty="0"/>
              <a:t> </a:t>
            </a:r>
            <a:r>
              <a:rPr lang="el-GR" altLang="el-GR" sz="1800" dirty="0" err="1"/>
              <a:t>and</a:t>
            </a:r>
            <a:r>
              <a:rPr lang="el-GR" altLang="el-GR" sz="1800" dirty="0"/>
              <a:t> </a:t>
            </a:r>
            <a:r>
              <a:rPr lang="en-US" altLang="el-GR" sz="1800" dirty="0"/>
              <a:t>D. </a:t>
            </a:r>
            <a:r>
              <a:rPr lang="en-US" altLang="el-GR" sz="1800" dirty="0" err="1"/>
              <a:t>Zafiropoulos</a:t>
            </a:r>
            <a:r>
              <a:rPr lang="el-GR" altLang="el-GR" sz="1800" dirty="0"/>
              <a:t>, 2009 </a:t>
            </a:r>
            <a:r>
              <a:rPr lang="en-US" altLang="el-GR" sz="1800" dirty="0"/>
              <a:t>http://www.lnl.infn.it/~annrep/read_ar/2009/contributions/pdfs/153_B_113_B08.pdf</a:t>
            </a:r>
            <a:endParaRPr lang="el-GR" altLang="el-GR" sz="1800" dirty="0"/>
          </a:p>
          <a:p>
            <a:pPr>
              <a:spcBef>
                <a:spcPts val="600"/>
              </a:spcBef>
            </a:pPr>
            <a:endParaRPr lang="el-GR" altLang="el-GR" sz="1800" dirty="0"/>
          </a:p>
          <a:p>
            <a:endParaRPr lang="el-GR" sz="1800" dirty="0"/>
          </a:p>
        </p:txBody>
      </p:sp>
      <p:sp>
        <p:nvSpPr>
          <p:cNvPr id="7" name="Rectangle 6"/>
          <p:cNvSpPr/>
          <p:nvPr/>
        </p:nvSpPr>
        <p:spPr>
          <a:xfrm>
            <a:off x="358775" y="1125538"/>
            <a:ext cx="8426450" cy="34925"/>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8003691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2386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altLang="el-GR" smtClean="0"/>
              <a:t>Τι</a:t>
            </a:r>
            <a:r>
              <a:rPr lang="en-US" altLang="el-GR" smtClean="0"/>
              <a:t>;</a:t>
            </a:r>
            <a:r>
              <a:rPr lang="el-GR" altLang="el-GR" smtClean="0"/>
              <a:t> Πώς</a:t>
            </a:r>
            <a:r>
              <a:rPr lang="en-US" altLang="el-GR" smtClean="0"/>
              <a:t>;</a:t>
            </a:r>
            <a:r>
              <a:rPr lang="el-GR" altLang="el-GR" smtClean="0"/>
              <a:t> Ποιός</a:t>
            </a:r>
            <a:r>
              <a:rPr lang="en-US" altLang="el-GR" smtClean="0"/>
              <a:t>;</a:t>
            </a:r>
            <a:r>
              <a:rPr lang="el-GR" altLang="el-GR" smtClean="0"/>
              <a:t> Πότε</a:t>
            </a:r>
            <a:r>
              <a:rPr lang="en-US" altLang="el-GR" smtClean="0"/>
              <a:t>;</a:t>
            </a:r>
            <a:endParaRPr lang="el-GR" altLang="el-GR" smtClean="0"/>
          </a:p>
        </p:txBody>
      </p:sp>
      <p:sp>
        <p:nvSpPr>
          <p:cNvPr id="16387" name="Rectangle 3"/>
          <p:cNvSpPr>
            <a:spLocks noGrp="1" noChangeArrowheads="1"/>
          </p:cNvSpPr>
          <p:nvPr>
            <p:ph idx="1"/>
          </p:nvPr>
        </p:nvSpPr>
        <p:spPr/>
        <p:txBody>
          <a:bodyPr>
            <a:normAutofit/>
          </a:bodyPr>
          <a:lstStyle/>
          <a:p>
            <a:pPr marL="450850" indent="-450850" eaLnBrk="1" hangingPunct="1">
              <a:spcAft>
                <a:spcPts val="600"/>
              </a:spcAft>
              <a:buClr>
                <a:srgbClr val="820000"/>
              </a:buClr>
              <a:buFont typeface="Wingdings" pitchFamily="2" charset="2"/>
              <a:buChar char="q"/>
            </a:pPr>
            <a:r>
              <a:rPr lang="el-GR" altLang="el-GR" sz="2800" smtClean="0"/>
              <a:t>Τεκμηρίωση της Κατάστασης Διατήρησης</a:t>
            </a:r>
          </a:p>
          <a:p>
            <a:pPr marL="450850" indent="-450850" eaLnBrk="1" hangingPunct="1">
              <a:spcAft>
                <a:spcPts val="600"/>
              </a:spcAft>
              <a:buClr>
                <a:srgbClr val="820000"/>
              </a:buClr>
              <a:buFont typeface="Wingdings" pitchFamily="2" charset="2"/>
              <a:buChar char="q"/>
            </a:pPr>
            <a:r>
              <a:rPr lang="el-GR" altLang="el-GR" sz="2800" smtClean="0"/>
              <a:t>Μελέτη και Ταυτοποίηση των αυθεντικών Υλικών ή των προϊόντων φθοράς, οξείδωσης και άλλων αλλοιώσεων</a:t>
            </a:r>
          </a:p>
          <a:p>
            <a:pPr marL="450850" indent="-450850" eaLnBrk="1" hangingPunct="1">
              <a:spcAft>
                <a:spcPts val="600"/>
              </a:spcAft>
              <a:buClr>
                <a:srgbClr val="820000"/>
              </a:buClr>
              <a:buFont typeface="Wingdings" pitchFamily="2" charset="2"/>
              <a:buChar char="q"/>
            </a:pPr>
            <a:r>
              <a:rPr lang="el-GR" altLang="el-GR" sz="2800" smtClean="0"/>
              <a:t>Διερεύνηση της Τεχνολογίας  Κατασκευής</a:t>
            </a:r>
          </a:p>
          <a:p>
            <a:pPr marL="450850" indent="-450850" eaLnBrk="1" hangingPunct="1">
              <a:spcAft>
                <a:spcPts val="600"/>
              </a:spcAft>
              <a:buClr>
                <a:srgbClr val="820000"/>
              </a:buClr>
              <a:buFont typeface="Wingdings" pitchFamily="2" charset="2"/>
              <a:buChar char="q"/>
            </a:pPr>
            <a:r>
              <a:rPr lang="el-GR" altLang="el-GR" sz="2800" smtClean="0"/>
              <a:t>Αυθεντικότητα, Καλλιτεχνική Πατρότητα</a:t>
            </a:r>
          </a:p>
          <a:p>
            <a:pPr marL="450850" indent="-450850" eaLnBrk="1" hangingPunct="1">
              <a:spcAft>
                <a:spcPts val="600"/>
              </a:spcAft>
              <a:buClr>
                <a:srgbClr val="820000"/>
              </a:buClr>
              <a:buFont typeface="Wingdings" pitchFamily="2" charset="2"/>
              <a:buChar char="q"/>
            </a:pPr>
            <a:r>
              <a:rPr lang="el-GR" altLang="el-GR" sz="2800" smtClean="0"/>
              <a:t>Χρονολόγηση, ένταξη σε σχολή, τεχνοτροπία</a:t>
            </a:r>
          </a:p>
          <a:p>
            <a:pPr marL="450850" indent="-450850" eaLnBrk="1" hangingPunct="1">
              <a:spcAft>
                <a:spcPts val="600"/>
              </a:spcAft>
              <a:buClr>
                <a:srgbClr val="820000"/>
              </a:buClr>
              <a:buFont typeface="Wingdings" pitchFamily="2" charset="2"/>
              <a:buChar char="q"/>
            </a:pPr>
            <a:r>
              <a:rPr lang="el-GR" altLang="el-GR" sz="2800" smtClean="0"/>
              <a:t>Μέτρηση Φυσικοχημικών Παραμέτρων</a:t>
            </a:r>
          </a:p>
        </p:txBody>
      </p:sp>
      <p:sp>
        <p:nvSpPr>
          <p:cNvPr id="16388" name="Rectangle 4"/>
          <p:cNvSpPr>
            <a:spLocks noChangeArrowheads="1"/>
          </p:cNvSpPr>
          <p:nvPr/>
        </p:nvSpPr>
        <p:spPr bwMode="auto">
          <a:xfrm>
            <a:off x="1403350" y="3913188"/>
            <a:ext cx="6740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solidFill>
                <a:srgbClr val="000000"/>
              </a:solidFill>
              <a:latin typeface="Arial" charset="0"/>
              <a:cs typeface="Arial" charset="0"/>
            </a:endParaRPr>
          </a:p>
          <a:p>
            <a:pPr>
              <a:spcBef>
                <a:spcPct val="0"/>
              </a:spcBef>
              <a:buFontTx/>
              <a:buNone/>
            </a:pPr>
            <a:endParaRPr lang="el-GR" altLang="el-GR" sz="1800">
              <a:solidFill>
                <a:srgbClr val="000000"/>
              </a:solidFill>
              <a:latin typeface="Arial" charset="0"/>
              <a:cs typeface="Arial" charset="0"/>
            </a:endParaRP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009606979"/>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6877808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Αθηνά Αλεξοπούλου 2014. Αθηνά Αλεξοπούλου. «Φυσικοχημικές Μέθοδοι Διάγνωσης - Τεκμηρίωσης. Ενότητα 7: Διαγνωστικές Μέθοδοι με Υπέρυθρη Ακτινοβολία</a:t>
            </a:r>
          </a:p>
          <a:p>
            <a:pPr marL="0" indent="0">
              <a:buNone/>
            </a:pPr>
            <a:r>
              <a:rPr lang="el-GR" sz="2000" dirty="0"/>
              <a:t>II. Έγχρωμη Υπέρυθρη Απεικόνιση (FCIR </a:t>
            </a:r>
            <a:r>
              <a:rPr lang="el-GR" sz="2000" dirty="0" err="1"/>
              <a:t>False</a:t>
            </a:r>
            <a:r>
              <a:rPr lang="el-GR" sz="2000" dirty="0"/>
              <a:t> </a:t>
            </a:r>
            <a:r>
              <a:rPr lang="el-GR" sz="2000" dirty="0" err="1"/>
              <a:t>Colour</a:t>
            </a:r>
            <a:r>
              <a:rPr lang="el-GR" sz="2000" dirty="0"/>
              <a:t> </a:t>
            </a:r>
            <a:r>
              <a:rPr lang="el-GR" sz="2000" dirty="0" err="1"/>
              <a:t>InfraRed)</a:t>
            </a:r>
            <a:r>
              <a:rPr lang="el-GR" sz="2000" dirty="0" err="1" smtClean="0"/>
              <a:t>‏</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7247515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30268213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92</a:t>
            </a:fld>
            <a:endParaRPr lang="el-GR">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5369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5039772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a:t>
            </a:r>
            <a:r>
              <a:rPr lang="el-GR" sz="2000" dirty="0" smtClean="0"/>
              <a:t>περιεχομένου από τα ακόλουθα έργα:</a:t>
            </a:r>
            <a:endParaRPr lang="el-GR" sz="2000" dirty="0"/>
          </a:p>
          <a:p>
            <a:pPr marL="457200" indent="-457200">
              <a:buFont typeface="+mj-lt"/>
              <a:buAutoNum type="arabicPeriod"/>
              <a:defRPr/>
            </a:pPr>
            <a:r>
              <a:rPr lang="en-US" sz="2000" dirty="0" err="1"/>
              <a:t>A.Alexopoulou</a:t>
            </a:r>
            <a:r>
              <a:rPr lang="en-US" sz="2000" dirty="0"/>
              <a:t>, N. </a:t>
            </a:r>
            <a:r>
              <a:rPr lang="en-US" sz="2000" dirty="0" err="1"/>
              <a:t>Liaros</a:t>
            </a:r>
            <a:r>
              <a:rPr lang="en-US" sz="2000" dirty="0"/>
              <a:t>, A. </a:t>
            </a:r>
            <a:r>
              <a:rPr lang="en-US" sz="2000" dirty="0" err="1"/>
              <a:t>Panagopoulou</a:t>
            </a:r>
            <a:r>
              <a:rPr lang="en-US" sz="2000" dirty="0"/>
              <a:t>, A. </a:t>
            </a:r>
            <a:r>
              <a:rPr lang="en-US" sz="2000" dirty="0" err="1"/>
              <a:t>Kaminari</a:t>
            </a:r>
            <a:r>
              <a:rPr lang="en-US" sz="2000" dirty="0"/>
              <a:t>, (2010),  “False </a:t>
            </a:r>
            <a:r>
              <a:rPr lang="en-US" sz="2000" dirty="0" err="1"/>
              <a:t>colour</a:t>
            </a:r>
            <a:r>
              <a:rPr lang="en-US" sz="2000" dirty="0"/>
              <a:t> infrared imaging as a tool for the study of pigments used in ceramics from areas within the </a:t>
            </a:r>
            <a:r>
              <a:rPr lang="en-US" sz="2000" dirty="0" err="1"/>
              <a:t>mediterranean</a:t>
            </a:r>
            <a:r>
              <a:rPr lang="en-US" sz="2000" dirty="0"/>
              <a:t> basin” IIC Congress 2010: “Conservation and the Eastern Mediterranean”, September 19-24, Istanbul, Turkey.</a:t>
            </a:r>
          </a:p>
          <a:p>
            <a:pPr marL="457200" indent="-457200">
              <a:buFont typeface="+mj-lt"/>
              <a:buAutoNum type="arabicPeriod"/>
              <a:defRPr/>
            </a:pPr>
            <a:r>
              <a:rPr lang="en-US" sz="2000" dirty="0"/>
              <a:t>Vicky </a:t>
            </a:r>
            <a:r>
              <a:rPr lang="en-US" sz="2000" dirty="0" err="1"/>
              <a:t>Spachou</a:t>
            </a:r>
            <a:r>
              <a:rPr lang="en-US" sz="2000" dirty="0"/>
              <a:t>, Vicky </a:t>
            </a:r>
            <a:r>
              <a:rPr lang="en-US" sz="2000" dirty="0" err="1"/>
              <a:t>Kantarelou</a:t>
            </a:r>
            <a:r>
              <a:rPr lang="en-US" sz="2000" dirty="0"/>
              <a:t>, Andreas </a:t>
            </a:r>
            <a:r>
              <a:rPr lang="en-US" sz="2000" dirty="0" err="1"/>
              <a:t>Karydas</a:t>
            </a:r>
            <a:r>
              <a:rPr lang="en-US" sz="2000" dirty="0"/>
              <a:t>, </a:t>
            </a:r>
            <a:r>
              <a:rPr lang="en-US" sz="2000" dirty="0" err="1"/>
              <a:t>Vassilis</a:t>
            </a:r>
            <a:r>
              <a:rPr lang="en-US" sz="2000" dirty="0"/>
              <a:t> Paschalis, </a:t>
            </a:r>
            <a:r>
              <a:rPr lang="en-US" sz="2000" dirty="0" err="1"/>
              <a:t>Athina</a:t>
            </a:r>
            <a:r>
              <a:rPr lang="en-US" sz="2000" dirty="0"/>
              <a:t> </a:t>
            </a:r>
            <a:r>
              <a:rPr lang="en-US" sz="2000" dirty="0" err="1"/>
              <a:t>Alexopoulou</a:t>
            </a:r>
            <a:r>
              <a:rPr lang="en-US" sz="2000" dirty="0"/>
              <a:t> and </a:t>
            </a:r>
            <a:r>
              <a:rPr lang="en-US" sz="2000" dirty="0" err="1"/>
              <a:t>Stamatis</a:t>
            </a:r>
            <a:r>
              <a:rPr lang="en-US" sz="2000" dirty="0"/>
              <a:t> C. </a:t>
            </a:r>
            <a:r>
              <a:rPr lang="en-US" sz="2000" dirty="0" err="1"/>
              <a:t>Boyatzis</a:t>
            </a:r>
            <a:r>
              <a:rPr lang="en-US" sz="2000" dirty="0"/>
              <a:t>,  2010 “Investigation of the painting technique and identification of pigments in the work of Nikos-</a:t>
            </a:r>
            <a:r>
              <a:rPr lang="en-US" sz="2000" dirty="0" err="1"/>
              <a:t>Hadjikyriakos</a:t>
            </a:r>
            <a:r>
              <a:rPr lang="en-US" sz="2000" dirty="0"/>
              <a:t>-</a:t>
            </a:r>
            <a:r>
              <a:rPr lang="en-US" sz="2000" dirty="0" err="1"/>
              <a:t>Ghikas</a:t>
            </a:r>
            <a:r>
              <a:rPr lang="en-US" sz="2000" dirty="0"/>
              <a:t>”, IIC Congress: “Conservation and the Eastern Mediterranean”, September 19-24, Istanbul, Turkey</a:t>
            </a:r>
          </a:p>
          <a:p>
            <a:pPr marL="457200" indent="-457200">
              <a:buFont typeface="+mj-lt"/>
              <a:buAutoNum type="arabicPeriod"/>
            </a:pPr>
            <a:endParaRPr lang="el-GR" sz="2000" dirty="0"/>
          </a:p>
          <a:p>
            <a:pPr marL="457200" indent="-457200">
              <a:buFont typeface="+mj-lt"/>
              <a:buAutoNum type="arabicPeriod"/>
            </a:pPr>
            <a:endParaRPr lang="el-GR" sz="2000" dirty="0"/>
          </a:p>
        </p:txBody>
      </p:sp>
    </p:spTree>
    <p:extLst>
      <p:ext uri="{BB962C8B-B14F-4D97-AF65-F5344CB8AC3E}">
        <p14:creationId xmlns:p14="http://schemas.microsoft.com/office/powerpoint/2010/main" val="35973153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3520981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PRESENTER" val="48cdf5219a184d1b84807660dc2350383a392"/>
</p:tagLst>
</file>

<file path=ppt/theme/theme1.xml><?xml version="1.0" encoding="utf-8"?>
<a:theme xmlns:a="http://schemas.openxmlformats.org/drawingml/2006/main" name="OC_template_updated">
  <a:themeElements>
    <a:clrScheme name="Custom 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2404</TotalTime>
  <Words>5722</Words>
  <Application>Microsoft Office PowerPoint</Application>
  <PresentationFormat>On-screen Show (4:3)</PresentationFormat>
  <Paragraphs>586</Paragraphs>
  <Slides>96</Slides>
  <Notes>18</Notes>
  <HiddenSlides>0</HiddenSlides>
  <MMClips>0</MMClips>
  <ScaleCrop>false</ScaleCrop>
  <HeadingPairs>
    <vt:vector size="4" baseType="variant">
      <vt:variant>
        <vt:lpstr>Theme</vt:lpstr>
      </vt:variant>
      <vt:variant>
        <vt:i4>2</vt:i4>
      </vt:variant>
      <vt:variant>
        <vt:lpstr>Slide Titles</vt:lpstr>
      </vt:variant>
      <vt:variant>
        <vt:i4>96</vt:i4>
      </vt:variant>
    </vt:vector>
  </HeadingPairs>
  <TitlesOfParts>
    <vt:vector size="98" baseType="lpstr">
      <vt:lpstr>OC_template_updated</vt:lpstr>
      <vt:lpstr>1_OC_template_updated</vt:lpstr>
      <vt:lpstr>Φυσικοχημικές Μέθοδοι Διάγνωσης - Τεκμηρίωσης</vt:lpstr>
      <vt:lpstr>Σκοπός</vt:lpstr>
      <vt:lpstr>Ειδικότεροι στόχοι</vt:lpstr>
      <vt:lpstr>Tο πλαίσιο</vt:lpstr>
      <vt:lpstr>O  όρος: «συντήρηση»</vt:lpstr>
      <vt:lpstr>Τι είναι διαγνωστική;</vt:lpstr>
      <vt:lpstr>Τι είναι τεκμηρίωση;</vt:lpstr>
      <vt:lpstr>Φυσικοχημική μελέτη και τεκμηρίωση</vt:lpstr>
      <vt:lpstr>Τι; Πώς; Ποιός; Πότε;</vt:lpstr>
      <vt:lpstr>Ορολογία</vt:lpstr>
      <vt:lpstr>Εισαγωγή στην πολυφασματική – υπερφασματική απεικόνιση</vt:lpstr>
      <vt:lpstr>Εισαγωγή στην πολυφασματική – υπερφασματική απεικόνιση</vt:lpstr>
      <vt:lpstr>Εισαγωγή στην πολυφασματική – υπερφασματική απεικόνιση</vt:lpstr>
      <vt:lpstr>Στην πολύ/υπερφασματική απεικόνιση εμπλέκονται</vt:lpstr>
      <vt:lpstr>Κατηγορίες Υπεριώδους ακτινοβολίας</vt:lpstr>
      <vt:lpstr>Υπέρυθρη ακτινοβολία</vt:lpstr>
      <vt:lpstr>Εικόνες ανάκλασης- Εικόνες φθορισμού Πιθανοί συνδυασμοί ακτινοβολιών </vt:lpstr>
      <vt:lpstr>Διεισδυτικότητα ακτινοβολίας</vt:lpstr>
      <vt:lpstr>Η πληροφορία είναι συνάρτηση των οπτικών φαινομένων</vt:lpstr>
      <vt:lpstr>PowerPoint Presentation</vt:lpstr>
      <vt:lpstr>Δυνατότητες απεικόνισης</vt:lpstr>
      <vt:lpstr>Συνήθης διάταξη πολυφασματικής απεικόνισης </vt:lpstr>
      <vt:lpstr>Έγχρωμη απεικόνιση στο ορατό</vt:lpstr>
      <vt:lpstr>Έγχρωμη απεικόνιση στο ορατό</vt:lpstr>
      <vt:lpstr>Ανάκλαση στην υπεριώδη, ορατή &amp; υπέρυθρη περιοχή σε συγκεκριμένα μήκη κύματος (1/2)</vt:lpstr>
      <vt:lpstr>Ανάκλαση στην υπεριώδη, ορατή &amp; υπέρυθρη περιοχή σε συγκεκριμένα μήκη κύματος (2/2)</vt:lpstr>
      <vt:lpstr>Λήψη φασματικού κύβου  απεικονιστική φασματοσκοπία</vt:lpstr>
      <vt:lpstr>Λήψη φασματικού κύβου (1/2)</vt:lpstr>
      <vt:lpstr>Λήψη φασματικού κύβου (2/2)</vt:lpstr>
      <vt:lpstr>Έγχρωμη υπέρυθρη απεικόνιση </vt:lpstr>
      <vt:lpstr>Παραγωγή λανθασμένων χρωμάτων</vt:lpstr>
      <vt:lpstr>Λανθασμένα χρώματα vs Ψευδοχρώματα</vt:lpstr>
      <vt:lpstr>Έγχρωμη υπέρυθρη απεικόνιση και εικόνες ψευδοχρωμάτων </vt:lpstr>
      <vt:lpstr>FCIR πρότυπων χρωστικών</vt:lpstr>
      <vt:lpstr>PowerPoint Presentation</vt:lpstr>
      <vt:lpstr>Ελαιογραφίες</vt:lpstr>
      <vt:lpstr>Εφαρμογές σε κεραμικά</vt:lpstr>
      <vt:lpstr>Εφαρμογές στα έργα τέχνης (1/4)</vt:lpstr>
      <vt:lpstr>Εφαρμογές στα έργα τέχνης (2/4)</vt:lpstr>
      <vt:lpstr>Εφαρμογές στα έργα τέχνης (3/4)</vt:lpstr>
      <vt:lpstr>Εφαρμογές στα έργα τέχνης (4/4)</vt:lpstr>
      <vt:lpstr>Λήκυθοι: Μελέτη του διακόσμου (σχέδιο και χρωστικές)</vt:lpstr>
      <vt:lpstr>Κατάσταση διατήρησης της επιφάνειας, φθορές &amp; απώλειες χρώματος, σχέδιο μορφής, εντοπισμός χρωστικών </vt:lpstr>
      <vt:lpstr>ΜΠ4724</vt:lpstr>
      <vt:lpstr>PowerPoint Presentation</vt:lpstr>
      <vt:lpstr>     Συνδυασμός πολύ/υπερφασματικής απεικόνισης με εφαπτομενικό φωτισμό και λήψεων σε macro mode</vt:lpstr>
      <vt:lpstr>ΜΠ7452</vt:lpstr>
      <vt:lpstr>Letter-forms on the tablets</vt:lpstr>
      <vt:lpstr>PowerPoint Presentation</vt:lpstr>
      <vt:lpstr>Ελαιογραφίες</vt:lpstr>
      <vt:lpstr>Το πρόβλημα της καταγραφής του φθορισμού που προκαλείται από υπεριώδη πηγή διέγερσης </vt:lpstr>
      <vt:lpstr>D-SLRs and Infra-Red Recording</vt:lpstr>
      <vt:lpstr>Best Images for each Detector</vt:lpstr>
      <vt:lpstr>Μετρητικό μικροσκόπιο dino-light </vt:lpstr>
      <vt:lpstr>Μετρητικό μικροσκόπιο dino-light </vt:lpstr>
      <vt:lpstr>ΜΠ8520</vt:lpstr>
      <vt:lpstr>PowerPoint Presentation</vt:lpstr>
      <vt:lpstr>PowerPoint Presentation</vt:lpstr>
      <vt:lpstr>PowerPoint Presentation</vt:lpstr>
      <vt:lpstr>PowerPoint Presentation</vt:lpstr>
      <vt:lpstr>Οργανολογία</vt:lpstr>
      <vt:lpstr>Ανιχνευτές (1)</vt:lpstr>
      <vt:lpstr>Ανιχνευτές (2)</vt:lpstr>
      <vt:lpstr>Ανιχνευτές (3)</vt:lpstr>
      <vt:lpstr>Φίλτρα (1)</vt:lpstr>
      <vt:lpstr>Φίλτρα (2)</vt:lpstr>
      <vt:lpstr>Φίλτρα (3)</vt:lpstr>
      <vt:lpstr>Φίλτρα (4)</vt:lpstr>
      <vt:lpstr>Φίλτρα (5)</vt:lpstr>
      <vt:lpstr>Φίλτρα (6)</vt:lpstr>
      <vt:lpstr>Φίλτρα (7)</vt:lpstr>
      <vt:lpstr>Φίλτρα (8)</vt:lpstr>
      <vt:lpstr>Φίλτρα (9)</vt:lpstr>
      <vt:lpstr>Φίλτρα (10)</vt:lpstr>
      <vt:lpstr>Μέθοδοι επεξεργασίας δεδομένων (1)</vt:lpstr>
      <vt:lpstr>Μέθοδοι επεξεργασίας δεδομένων (2)</vt:lpstr>
      <vt:lpstr>Τα συστήματα φασματικής απεικόνισης MuSISTM (1)</vt:lpstr>
      <vt:lpstr>Τα συστήματα φασματικής απεικόνισης MuSISTM (2)</vt:lpstr>
      <vt:lpstr>Τα συστήματα φασματικής απεικόνισης MuSISTM (3)</vt:lpstr>
      <vt:lpstr>Τα συστήματα φασματικής απεικόνισης MuSISTM (4)</vt:lpstr>
      <vt:lpstr>Τα συστήματα φασματικής απεικόνισης MuSISTM (5)</vt:lpstr>
      <vt:lpstr>Τα συστήματα φασματικής απεικόνισης MuSISTM (6)</vt:lpstr>
      <vt:lpstr>Παραδείγματα πολυφασματικής απεικόνισης (1)</vt:lpstr>
      <vt:lpstr>Παραδείγματα πολυφασματικής απεικόνισης (2)</vt:lpstr>
      <vt:lpstr>Βιβλιογραφία (1)</vt:lpstr>
      <vt:lpstr>Βιβλιογραφία (2)</vt:lpstr>
      <vt:lpstr>Βιβλιογραφία (3)</vt:lpstr>
      <vt:lpstr>Βιβλιογραφία (4)</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alex</cp:lastModifiedBy>
  <cp:revision>248</cp:revision>
  <dcterms:created xsi:type="dcterms:W3CDTF">2013-06-14T07:54:42Z</dcterms:created>
  <dcterms:modified xsi:type="dcterms:W3CDTF">2015-12-21T17:45:35Z</dcterms:modified>
</cp:coreProperties>
</file>